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3" r:id="rId5"/>
    <p:sldId id="265" r:id="rId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B4C71EC6-210F-42DE-9C53-41977AD35B3D}" type="datetimeFigureOut">
              <a:rPr lang="ru-RU" smtClean="0"/>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ru-RU" smtClean="0"/>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8" name="Content Placeholder 7"/>
          <p:cNvSpPr>
            <a:spLocks noGrp="1"/>
          </p:cNvSpPr>
          <p:nvPr>
            <p:ph sz="quarter" idx="13"/>
          </p:nvPr>
        </p:nvSpPr>
        <p:spPr>
          <a:xfrm>
            <a:off x="609600" y="1600200"/>
            <a:ext cx="79248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09.12.2022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09.12.2022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09.12.2022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09.12.2022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B4C71EC6-210F-42DE-9C53-41977AD35B3D}" type="datetimeFigureOut">
              <a:rPr lang="ru-RU" smtClean="0"/>
              <a:t>09.12.2022</a:t>
            </a:fld>
            <a:endParaRPr lang="ru-RU"/>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ru-RU"/>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2656"/>
            <a:ext cx="8136904" cy="611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ctrTitle"/>
          </p:nvPr>
        </p:nvSpPr>
        <p:spPr>
          <a:xfrm>
            <a:off x="721804" y="338276"/>
            <a:ext cx="7772400" cy="1470025"/>
          </a:xfrm>
        </p:spPr>
        <p:txBody>
          <a:bodyPr anchor="ctr"/>
          <a:lstStyle/>
          <a:p>
            <a:r>
              <a:rPr lang="en-US" dirty="0" smtClean="0">
                <a:solidFill>
                  <a:schemeClr val="bg1"/>
                </a:solidFill>
                <a:latin typeface="Times New Roman" panose="02020603050405020304" pitchFamily="18" charset="0"/>
                <a:cs typeface="Times New Roman" panose="02020603050405020304" pitchFamily="18" charset="0"/>
              </a:rPr>
              <a:t>Granite </a:t>
            </a:r>
            <a:r>
              <a:rPr lang="en-US" dirty="0">
                <a:solidFill>
                  <a:schemeClr val="bg1"/>
                </a:solidFill>
                <a:latin typeface="Times New Roman" panose="02020603050405020304" pitchFamily="18" charset="0"/>
                <a:cs typeface="Times New Roman" panose="02020603050405020304" pitchFamily="18" charset="0"/>
              </a:rPr>
              <a:t>Chamber </a:t>
            </a:r>
            <a:endParaRPr lang="ru-RU"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681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323528" y="260648"/>
            <a:ext cx="7924800" cy="4114800"/>
          </a:xfrm>
        </p:spPr>
        <p:txBody>
          <a:bodyPr>
            <a:noAutofit/>
          </a:bodyPr>
          <a:lstStyle/>
          <a:p>
            <a:pPr marL="0" indent="0">
              <a:buNone/>
            </a:pPr>
            <a:r>
              <a:rPr lang="en-US" sz="2800" b="1" dirty="0">
                <a:solidFill>
                  <a:schemeClr val="tx1">
                    <a:lumMod val="95000"/>
                  </a:schemeClr>
                </a:solidFill>
                <a:latin typeface="Times New Roman" panose="02020603050405020304" pitchFamily="18" charset="0"/>
                <a:cs typeface="Times New Roman" panose="02020603050405020304" pitchFamily="18" charset="0"/>
              </a:rPr>
              <a:t>The Faceted Chamber is an architectural monument in the Moscow Kremlin, one of the oldest civil buildings in Moscow. It was built in 1487-1491 on the orders of Ivan III by the Italian architects Marc </a:t>
            </a:r>
            <a:r>
              <a:rPr lang="en-US" sz="2800" b="1" dirty="0" err="1">
                <a:solidFill>
                  <a:schemeClr val="tx1">
                    <a:lumMod val="95000"/>
                  </a:schemeClr>
                </a:solidFill>
                <a:latin typeface="Times New Roman" panose="02020603050405020304" pitchFamily="18" charset="0"/>
                <a:cs typeface="Times New Roman" panose="02020603050405020304" pitchFamily="18" charset="0"/>
              </a:rPr>
              <a:t>Friazin</a:t>
            </a:r>
            <a:r>
              <a:rPr lang="en-US" sz="2800" b="1" dirty="0">
                <a:solidFill>
                  <a:schemeClr val="tx1">
                    <a:lumMod val="95000"/>
                  </a:schemeClr>
                </a:solidFill>
                <a:latin typeface="Times New Roman" panose="02020603050405020304" pitchFamily="18" charset="0"/>
                <a:cs typeface="Times New Roman" panose="02020603050405020304" pitchFamily="18" charset="0"/>
              </a:rPr>
              <a:t> and Pietro Antonio </a:t>
            </a:r>
            <a:r>
              <a:rPr lang="en-US" sz="2800" b="1" dirty="0" err="1">
                <a:solidFill>
                  <a:schemeClr val="tx1">
                    <a:lumMod val="95000"/>
                  </a:schemeClr>
                </a:solidFill>
                <a:latin typeface="Times New Roman" panose="02020603050405020304" pitchFamily="18" charset="0"/>
                <a:cs typeface="Times New Roman" panose="02020603050405020304" pitchFamily="18" charset="0"/>
              </a:rPr>
              <a:t>Solari</a:t>
            </a:r>
            <a:r>
              <a:rPr lang="en-US" sz="2800" b="1" dirty="0">
                <a:solidFill>
                  <a:schemeClr val="tx1">
                    <a:lumMod val="95000"/>
                  </a:schemeClr>
                </a:solidFill>
                <a:latin typeface="Times New Roman" panose="02020603050405020304" pitchFamily="18" charset="0"/>
                <a:cs typeface="Times New Roman" panose="02020603050405020304" pitchFamily="18" charset="0"/>
              </a:rPr>
              <a:t>. The building was used for ceremonial dinners, meetings and ceremonial receptions at crowning ceremonies</a:t>
            </a:r>
            <a:endParaRPr lang="ru-RU" sz="28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358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79512" y="260648"/>
            <a:ext cx="8784976" cy="4734272"/>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XV-XVII centuries</a:t>
            </a:r>
          </a:p>
          <a:p>
            <a:pPr marL="0" indent="0">
              <a:buNone/>
            </a:pPr>
            <a:r>
              <a:rPr lang="en-US" sz="2800" b="1" dirty="0">
                <a:latin typeface="Times New Roman" panose="02020603050405020304" pitchFamily="18" charset="0"/>
                <a:cs typeface="Times New Roman" panose="02020603050405020304" pitchFamily="18" charset="0"/>
              </a:rPr>
              <a:t>The Faceted Chamber was built in 1487 on the site of an ancient gatehouse by the architect Mark </a:t>
            </a:r>
            <a:r>
              <a:rPr lang="en-US" sz="2800" b="1" dirty="0" err="1">
                <a:latin typeface="Times New Roman" panose="02020603050405020304" pitchFamily="18" charset="0"/>
                <a:cs typeface="Times New Roman" panose="02020603050405020304" pitchFamily="18" charset="0"/>
              </a:rPr>
              <a:t>Friazin</a:t>
            </a:r>
            <a:r>
              <a:rPr lang="en-US" sz="2800" b="1" dirty="0">
                <a:latin typeface="Times New Roman" panose="02020603050405020304" pitchFamily="18" charset="0"/>
                <a:cs typeface="Times New Roman" panose="02020603050405020304" pitchFamily="18" charset="0"/>
              </a:rPr>
              <a:t> for official receptions in the Grand Ducal Palace of Ivan III. The construction was finished in 1491 by Pietro Antonio </a:t>
            </a:r>
            <a:r>
              <a:rPr lang="en-US" sz="2800" b="1" dirty="0" err="1">
                <a:latin typeface="Times New Roman" panose="02020603050405020304" pitchFamily="18" charset="0"/>
                <a:cs typeface="Times New Roman" panose="02020603050405020304" pitchFamily="18" charset="0"/>
              </a:rPr>
              <a:t>Solari</a:t>
            </a:r>
            <a:r>
              <a:rPr lang="en-US" sz="2800" b="1" dirty="0">
                <a:latin typeface="Times New Roman" panose="02020603050405020304" pitchFamily="18" charset="0"/>
                <a:cs typeface="Times New Roman" panose="02020603050405020304" pitchFamily="18" charset="0"/>
              </a:rPr>
              <a:t>. The building was named after the east façade decorated with a diamond rustic border typical of Italian Renaissance architecture, e.g. the Diamond Palace in Ferrara.</a:t>
            </a:r>
          </a:p>
          <a:p>
            <a:pPr marL="0" indent="0">
              <a:buNone/>
            </a:pPr>
            <a:r>
              <a:rPr lang="en-US" sz="2800" b="1" dirty="0">
                <a:latin typeface="Times New Roman" panose="02020603050405020304" pitchFamily="18" charset="0"/>
                <a:cs typeface="Times New Roman" panose="02020603050405020304" pitchFamily="18" charset="0"/>
              </a:rPr>
              <a:t>The Faceted Chamber is part of the Grand Kremlin Palace complex, which is the president's government residence. It hosts meetings of heads of state, award ceremonies and other state events. The basement of the chamber is the residence of the </a:t>
            </a:r>
            <a:r>
              <a:rPr lang="en-US" sz="2800" b="1" dirty="0" smtClean="0">
                <a:latin typeface="Times New Roman" panose="02020603050405020304" pitchFamily="18" charset="0"/>
                <a:cs typeface="Times New Roman" panose="02020603050405020304" pitchFamily="18" charset="0"/>
              </a:rPr>
              <a:t>patriarch</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603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55576" y="404664"/>
            <a:ext cx="7556576" cy="555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4146" y="6237312"/>
            <a:ext cx="889435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Annunciation Cathedral and the Faceted Chamber in a painting by Fyodor Alekseev, 1811</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772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2060848"/>
            <a:ext cx="7924800" cy="1143000"/>
          </a:xfrm>
        </p:spPr>
        <p:txBody>
          <a:bodyPr anchor="ctr"/>
          <a:lstStyle/>
          <a:p>
            <a:pPr algn="ctr"/>
            <a:r>
              <a:rPr lang="ru-RU" dirty="0" smtClean="0">
                <a:latin typeface="Times New Roman" panose="02020603050405020304" pitchFamily="18" charset="0"/>
                <a:cs typeface="Times New Roman" panose="02020603050405020304" pitchFamily="18" charset="0"/>
              </a:rPr>
              <a:t>Спасибо за внимание!</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5796136" y="5949280"/>
            <a:ext cx="3026296" cy="485800"/>
          </a:xfrm>
        </p:spPr>
        <p:txBody>
          <a:bodyPr>
            <a:normAutofit fontScale="92500"/>
          </a:bodyPr>
          <a:lstStyle/>
          <a:p>
            <a:pPr marL="0" indent="0">
              <a:buNone/>
            </a:pPr>
            <a:r>
              <a:rPr lang="ru-RU" dirty="0" err="1" smtClean="0">
                <a:latin typeface="Times New Roman" panose="02020603050405020304" pitchFamily="18" charset="0"/>
                <a:cs typeface="Times New Roman" panose="02020603050405020304" pitchFamily="18" charset="0"/>
              </a:rPr>
              <a:t>Навлютова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Румия</a:t>
            </a:r>
            <a:r>
              <a:rPr lang="ru-RU" dirty="0" smtClean="0">
                <a:latin typeface="Times New Roman" panose="02020603050405020304" pitchFamily="18" charset="0"/>
                <a:cs typeface="Times New Roman" panose="02020603050405020304" pitchFamily="18" charset="0"/>
              </a:rPr>
              <a:t> Группа 1ип1</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939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Горизонт">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Горизонт">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Горизон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45</TotalTime>
  <Words>200</Words>
  <Application>Microsoft Office PowerPoint</Application>
  <PresentationFormat>Экран (4:3)</PresentationFormat>
  <Paragraphs>8</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Горизонт</vt:lpstr>
      <vt:lpstr>Granite Chamber </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Гранитовая палата</dc:title>
  <dc:creator>Лучик Счастья</dc:creator>
  <cp:lastModifiedBy>Лучик Счастья</cp:lastModifiedBy>
  <cp:revision>7</cp:revision>
  <dcterms:created xsi:type="dcterms:W3CDTF">2022-12-07T03:13:22Z</dcterms:created>
  <dcterms:modified xsi:type="dcterms:W3CDTF">2022-12-08T22:14:10Z</dcterms:modified>
</cp:coreProperties>
</file>