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5%D0%BB%D0%B8%D0%B7%D0%B0%D0%B2%D0%B5%D1%82%D0%B0_%D0%9F%D0%B5%D1%82%D1%80%D0%BE%D0%B2%D0%BD%D0%B0" TargetMode="External"/><Relationship Id="rId2" Type="http://schemas.openxmlformats.org/officeDocument/2006/relationships/hyperlink" Target="https://ru.wikipedia.org/wiki/%D0%A2%D1%80%D0%BE%D0%B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1%8C%D0%B5%D1%82%D1%80%D0%BE_%D0%90%D0%BD%D1%82%D0%BE%D0%BD%D0%B8%D0%BE_%D0%A1%D0%BE%D0%BB%D0%B0%D1%80%D0%B8" TargetMode="External"/><Relationship Id="rId3" Type="http://schemas.openxmlformats.org/officeDocument/2006/relationships/hyperlink" Target="https://ru.wikipedia.org/wiki/%D0%9C%D0%BE%D1%81%D0%BA%D0%BE%D0%B2%D1%81%D0%BA%D0%B8%D0%B9_%D0%9A%D1%80%D0%B5%D0%BC%D0%BB%D1%8C" TargetMode="External"/><Relationship Id="rId7" Type="http://schemas.openxmlformats.org/officeDocument/2006/relationships/hyperlink" Target="https://ru.wikipedia.org/wiki/%D0%9C%D0%B0%D1%80%D0%BA_%D0%A4%D1%80%D1%8F%D0%B7%D0%B8%D0%BD" TargetMode="External"/><Relationship Id="rId2" Type="http://schemas.openxmlformats.org/officeDocument/2006/relationships/hyperlink" Target="https://ru.wikipedia.org/wiki/%D0%9F%D0%B0%D0%BC%D1%8F%D1%82%D0%BD%D0%B8%D0%BA_%D0%B0%D1%80%D1%85%D0%B8%D1%82%D0%B5%D0%BA%D1%82%D1%83%D1%80%D1%8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0%D1%80%D1%85%D0%B8%D1%82%D0%B5%D0%BA%D1%82%D0%BE%D1%80" TargetMode="External"/><Relationship Id="rId5" Type="http://schemas.openxmlformats.org/officeDocument/2006/relationships/hyperlink" Target="https://ru.wikipedia.org/wiki/%D0%98%D0%B2%D0%B0%D0%BD_III" TargetMode="External"/><Relationship Id="rId4" Type="http://schemas.openxmlformats.org/officeDocument/2006/relationships/hyperlink" Target="https://ru.wikipedia.org/wiki/%D0%9C%D0%BE%D1%81%D0%BA%D0%B2%D0%B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0%D1%83%D1%81%D1%82%D0%B8%D0%BA%D0%B0" TargetMode="External"/><Relationship Id="rId2" Type="http://schemas.openxmlformats.org/officeDocument/2006/relationships/hyperlink" Target="https://ru.wikipedia.org/wiki/%D0%93%D1%80%D0%B8%D0%B4%D0%BD%D0%B8%D1%86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4%D0%B5%D1%80%D1%80%D0%B0%D1%80%D0%B0" TargetMode="External"/><Relationship Id="rId5" Type="http://schemas.openxmlformats.org/officeDocument/2006/relationships/hyperlink" Target="https://en.wikipedia.org/wiki/Palazzo_dei_Diamanti" TargetMode="External"/><Relationship Id="rId4" Type="http://schemas.openxmlformats.org/officeDocument/2006/relationships/hyperlink" Target="https://ru.wikipedia.org/wiki/%D0%92%D0%BE%D0%B7%D1%80%D0%BE%D0%B6%D0%B4%D0%B5%D0%BD%D0%B8%D0%B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1%80%D0%B0%D1%81%D0%BD%D0%BE%D0%B5_%D0%BA%D1%80%D1%8B%D0%BB%D1%8C%D1%86%D0%BE" TargetMode="External"/><Relationship Id="rId7" Type="http://schemas.openxmlformats.org/officeDocument/2006/relationships/hyperlink" Target="https://ru.wikipedia.org/wiki/%D0%91%D0%BB%D0%B0%D0%B3%D0%BE%D0%B2%D0%B5%D1%89%D0%B5%D0%BD%D1%81%D0%BA%D0%B8%D0%B9_%D1%81%D0%BE%D0%B1%D0%BE%D1%80_(%D0%9C%D0%BE%D1%81%D0%BA%D0%BE%D0%B2%D1%81%D0%BA%D0%B8%D0%B9_%D0%9A%D1%80%D0%B5%D0%BC%D0%BB%D1%8C)" TargetMode="External"/><Relationship Id="rId2" Type="http://schemas.openxmlformats.org/officeDocument/2006/relationships/hyperlink" Target="https://ru.wikipedia.org/wiki/%D0%A1%D0%BE%D0%B1%D0%BE%D1%80%D0%BD%D0%B0%D1%8F_%D0%BF%D0%BB%D0%BE%D1%89%D0%B0%D0%B4%D1%8C_(%D0%9C%D0%BE%D1%81%D0%BA%D0%B2%D0%B0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0%D0%BF%D0%B5%D1%80%D1%82%D1%8C" TargetMode="External"/><Relationship Id="rId5" Type="http://schemas.openxmlformats.org/officeDocument/2006/relationships/hyperlink" Target="https://ru.wikipedia.org/wiki/%D0%9F%D0%BE%D1%81%D0%BE%D0%BB" TargetMode="External"/><Relationship Id="rId4" Type="http://schemas.openxmlformats.org/officeDocument/2006/relationships/hyperlink" Target="https://ru.wikipedia.org/wiki/XVII_%D0%B2%D0%B5%D0%B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0%D1%82%D1%80%D0%B8%D0%B0%D1%80%D1%85_%D0%9C%D0%BE%D1%81%D0%BA%D0%BE%D0%B2%D1%81%D0%BA%D0%B8%D0%B9_%D0%B8_%D0%B2%D1%81%D0%B5%D1%8F_%D0%A0%D1%83%D1%81%D0%B8" TargetMode="External"/><Relationship Id="rId2" Type="http://schemas.openxmlformats.org/officeDocument/2006/relationships/hyperlink" Target="https://ru.wikipedia.org/wiki/%D0%9F%D1%80%D0%B5%D0%B7%D0%B8%D0%B4%D0%B5%D0%BD%D1%82_%D0%A0%D0%BE%D1%81%D1%81%D0%B8%D0%B9%D1%81%D0%BA%D0%BE%D0%B9_%D0%A4%D0%B5%D0%B4%D0%B5%D1%80%D0%B0%D1%86%D0%B8%D0%B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B%D0%B5%D0%BA%D1%81%D0%B5%D0%B5%D0%B2,_%D0%A4%D1%91%D0%B4%D0%BE%D1%80_%D0%AF%D0%BA%D0%BE%D0%B2%D0%BB%D0%B5%D0%B2%D0%B8%D1%8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XX_%D0%B2%D0%B5%D0%BA" TargetMode="External"/><Relationship Id="rId2" Type="http://schemas.openxmlformats.org/officeDocument/2006/relationships/hyperlink" Target="https://ru.wikipedia.org/wiki/%D0%9F%D0%BE%D0%B4%D0%BA%D0%BB%D0%B5%D1%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Гранитовая палата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682352"/>
            <a:ext cx="864096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Тайник — это вытянутое помещение с окном напротив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Трон"/>
              </a:rPr>
              <a:t>тронного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места, откуда царица наблюдала за церемониями. В окне была вставлена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смотрильная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решётка, которая завешивалась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занавеской.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Сохранилось описание тайника 1730-х годов: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…стены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потолок обито желтою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камкою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дверь сукном красным, образ Софии Премудрости, оклад и венцы серебреные, в окошках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окончины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стеклянные, 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потойного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окна подзор и полы парча китайская золото с серебром и с разными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шелки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обложено позументом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золотным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два ряда, у полу два шнура шелковые, две подушки с полами желтой камки, под подушками на окне обито красным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сукном.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пожаре 1737 года помещение сгорело, его восстановили к коронации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Елизавета Петровна"/>
              </a:rPr>
              <a:t>Елизаветы Петровны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состоявшейся в 1742-м. В 1882 году в тайник переместили элементы отделки палаты 1840-х годов, снятые при возобновлении росписей: обивку стен, люстры и бра в виде двуглавых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2010—2011 годах отреставрировали стены, сводчатый потолок и обновили живопись, вновь были сделаны подоконные мраморные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доски.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060848"/>
            <a:ext cx="7924800" cy="1143000"/>
          </a:xfrm>
        </p:spPr>
        <p:txBody>
          <a:bodyPr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796136" y="5949280"/>
            <a:ext cx="3026296" cy="4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Навлютова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Румия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Группа 1ип1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136904" cy="611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3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Гранови́тая</a:t>
            </a:r>
            <a:r>
              <a:rPr lang="ru-RU" sz="28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пала́та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Памятник архитектуры"/>
              </a:rPr>
              <a:t>памятник архитектуры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 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Московский Кремль"/>
              </a:rPr>
              <a:t>Московском Кремле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одно из старейших гражданских зданий 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Москва"/>
              </a:rPr>
              <a:t>Москвы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Построена в 1487—1491 годах по указу 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Иван III"/>
              </a:rPr>
              <a:t>Ивана III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итальянскими 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Архитектор"/>
              </a:rPr>
              <a:t>архитекторами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tooltip="Марк Фрязин"/>
              </a:rPr>
              <a:t>Марком Фрязином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8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Пьетро Антонио Солари"/>
              </a:rPr>
              <a:t>Пьетро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Пьетро Антонио Солари"/>
              </a:rPr>
              <a:t> Антонио </a:t>
            </a:r>
            <a:r>
              <a:rPr lang="ru-RU" sz="28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Пьетро Антонио Солари"/>
              </a:rPr>
              <a:t>Солари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Постройка использовалась для проведения торжественных обедов, заседаний и церемониальных приёмов при венчании на царство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260648"/>
            <a:ext cx="8784976" cy="4734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XV—XVII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Грановитая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палата была заложена в 1487 году на месте древней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Гридница"/>
              </a:rPr>
              <a:t>гридницы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архитектором Марком Фрязином для торжественных приёмов в великокняжеском дворце Ивана III. Строительство закончил в 1491 году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Пьетро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Антонио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Солари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Название постройка получила по восточному фасаду, отделанному бриллиантовым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Рустика"/>
              </a:rPr>
              <a:t>рустом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(под "грани"), характерным для итальянской архитектуры эпохи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Возрождение"/>
              </a:rPr>
              <a:t>Возрождения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en:Palazzo dei Diamanti"/>
              </a:rPr>
              <a:t>Алмазного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en:Palazzo dei Diamanti"/>
              </a:rPr>
              <a:t>дворца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 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Феррара"/>
              </a:rPr>
              <a:t>Ферраре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11560" y="908720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палатой была выстроена Средняя золотая палата. Перед ней возвышалось Верхнее крыльцо (Передние переходы), на которое с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Соборная площадь (Москва)"/>
              </a:rPr>
              <a:t>Соборной площади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вели три лестницы: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Красное крыльцо"/>
              </a:rPr>
              <a:t>Красное крыльцо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у стены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палаты, служило для торжественных выходов царя.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лестница (с конца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XVII век"/>
              </a:rPr>
              <a:t>XVII века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Золотая лестница или Золотая решётка) — вела в сени Средней золотой палаты, через неё во дворец попадали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Посол"/>
              </a:rPr>
              <a:t>послы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нехристианских государств.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Паперть"/>
              </a:rPr>
              <a:t>Паперть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Благовещенский собор (Московский Кремль)"/>
              </a:rPr>
              <a:t>Благовещенского собора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служила входом во дворец с Соборной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площади.</a:t>
            </a:r>
          </a:p>
        </p:txBody>
      </p:sp>
    </p:spTree>
    <p:extLst>
      <p:ext uri="{BB962C8B-B14F-4D97-AF65-F5344CB8AC3E}">
        <p14:creationId xmlns:p14="http://schemas.microsoft.com/office/powerpoint/2010/main" val="18546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548680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лестницами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Средней золотой палат находились Красные ворота, которые вели с внутреннего двора дворца на площадь. За Средней золотой палатой стояла Столовая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брусяная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изба, сломанная в 1681 году. К югу от неё возвышалась Набережная палата, просуществовавшая, как и Средняя золотая, до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1753-го.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на 19 сентября 2020 года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палата входит в комплекс Большого Кремлёвского дворца, который является правительственной резиденцией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Президент Российской Федерации"/>
              </a:rPr>
              <a:t>президента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ней проходят встречи глав государств, церемонии награждения и другие государственные события. В подклете палаты оборудована резиденция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Патриарх Московский и всея Руси"/>
              </a:rPr>
              <a:t>патриарха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4800" cy="41148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56576" cy="555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103" y="6237312"/>
            <a:ext cx="841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Благовещенский собор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палата на картине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Алексеев, Фёдор Яковлевич"/>
              </a:rPr>
              <a:t>Фёдора Алексеева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1811 год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260648"/>
            <a:ext cx="8712968" cy="4446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Здание палаты двухэтажное: верхний этаж занимает квадратный тронный зал площадью 495 м², перекрытый четырьмя крестовыми сводами, опирающимися на центральный столп, нижний —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Подклет"/>
              </a:rPr>
              <a:t>подклет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запада к залу примыкает помещение Святых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сеней.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Грановитую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палату со стороны Соборной площади называется Красным крыльцом и является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новоделом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XX век"/>
              </a:rPr>
              <a:t>XX века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построенным на историческом месте. Над его боковыми фронтонами установлены два двуглавых орла, а на пролётах перил — каменные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львы.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северному фасаду присоединена небольшая пристройка, в которой находится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лестница.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Подклет — нижний этаж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палаты — состоит из нескольких помещений, перекрытых сводами. Все комнаты пространства использовались как служебные и не имели нарядной декоративной отделки. В нём кладовые и печь, отапливающая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Грановитую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палату.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28</TotalTime>
  <Words>152</Words>
  <Application>Microsoft Office PowerPoint</Application>
  <PresentationFormat>Экран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Горизонт</vt:lpstr>
      <vt:lpstr>Гранитовая палата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Гранитовая палата</dc:title>
  <dc:creator>Лучик Счастья</dc:creator>
  <cp:lastModifiedBy>Лучик Счастья</cp:lastModifiedBy>
  <cp:revision>5</cp:revision>
  <dcterms:created xsi:type="dcterms:W3CDTF">2022-12-07T03:13:22Z</dcterms:created>
  <dcterms:modified xsi:type="dcterms:W3CDTF">2022-12-07T04:01:21Z</dcterms:modified>
</cp:coreProperties>
</file>