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6" r:id="rId5"/>
    <p:sldId id="262" r:id="rId6"/>
    <p:sldId id="259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умия Навлютова" initials="РН" lastIdx="2" clrIdx="0">
    <p:extLst>
      <p:ext uri="{19B8F6BF-5375-455C-9EA6-DF929625EA0E}">
        <p15:presenceInfo xmlns:p15="http://schemas.microsoft.com/office/powerpoint/2012/main" userId="b2c233d4ee48c8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D15740B-4B29-46D5-8AE3-A9593130B14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1D04140-8593-4203-B217-999551F212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55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40B-4B29-46D5-8AE3-A9593130B14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4140-8593-4203-B217-999551F212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13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40B-4B29-46D5-8AE3-A9593130B14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4140-8593-4203-B217-999551F212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102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40B-4B29-46D5-8AE3-A9593130B14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4140-8593-4203-B217-999551F212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334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40B-4B29-46D5-8AE3-A9593130B14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4140-8593-4203-B217-999551F212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692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40B-4B29-46D5-8AE3-A9593130B14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4140-8593-4203-B217-999551F212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024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40B-4B29-46D5-8AE3-A9593130B14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4140-8593-4203-B217-999551F212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44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40B-4B29-46D5-8AE3-A9593130B14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4140-8593-4203-B217-999551F2122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93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40B-4B29-46D5-8AE3-A9593130B14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4140-8593-4203-B217-999551F212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53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40B-4B29-46D5-8AE3-A9593130B14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4140-8593-4203-B217-999551F212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25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40B-4B29-46D5-8AE3-A9593130B14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4140-8593-4203-B217-999551F212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07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40B-4B29-46D5-8AE3-A9593130B14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4140-8593-4203-B217-999551F212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30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40B-4B29-46D5-8AE3-A9593130B14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4140-8593-4203-B217-999551F212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19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40B-4B29-46D5-8AE3-A9593130B14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4140-8593-4203-B217-999551F212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45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40B-4B29-46D5-8AE3-A9593130B14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4140-8593-4203-B217-999551F212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54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40B-4B29-46D5-8AE3-A9593130B14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4140-8593-4203-B217-999551F212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58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40B-4B29-46D5-8AE3-A9593130B14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4140-8593-4203-B217-999551F212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34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15740B-4B29-46D5-8AE3-A9593130B14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D04140-8593-4203-B217-999551F212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81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A%D1%80%D0%B0%D1%81%D0%BD%D1%8B%D0%B9_%D0%B3%D0%B8%D0%B3%D0%B0%D0%BD%D1%82" TargetMode="External"/><Relationship Id="rId2" Type="http://schemas.openxmlformats.org/officeDocument/2006/relationships/hyperlink" Target="https://thespaceway.info/space/13102-10-poznavatelnyh-faktov-o-krasnyh-gigantah.html?ysclid=lge2pnmhyw75723526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FOG09p2qcvc" TargetMode="External"/><Relationship Id="rId4" Type="http://schemas.openxmlformats.org/officeDocument/2006/relationships/hyperlink" Target="https://infourok.ru/prezentaciya-na-temu-krasnye-giganty-i-sverh-giganty-5132105.html?ysclid=lgdzmcx62y26858694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BC66D-8612-4C4F-9D0A-D52FEC6036F6}"/>
              </a:ext>
            </a:extLst>
          </p:cNvPr>
          <p:cNvSpPr txBox="1"/>
          <p:nvPr/>
        </p:nvSpPr>
        <p:spPr>
          <a:xfrm>
            <a:off x="2166879" y="2921168"/>
            <a:ext cx="78582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>
                <a:latin typeface="Monotype Corsiva" panose="03010101010201010101" pitchFamily="66" charset="0"/>
              </a:rPr>
              <a:t>Тема: Красные Гиганты.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029FC-4AE7-4D18-B505-DA9832E58B0F}"/>
              </a:ext>
            </a:extLst>
          </p:cNvPr>
          <p:cNvSpPr txBox="1"/>
          <p:nvPr/>
        </p:nvSpPr>
        <p:spPr>
          <a:xfrm>
            <a:off x="7094130" y="6027003"/>
            <a:ext cx="50978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Monotype Corsiva" panose="03010101010201010101" pitchFamily="66" charset="0"/>
              </a:rPr>
              <a:t>Студентка Навлютова Румия </a:t>
            </a:r>
            <a:r>
              <a:rPr lang="ru-RU" sz="2400" dirty="0" err="1">
                <a:latin typeface="Monotype Corsiva" panose="03010101010201010101" pitchFamily="66" charset="0"/>
              </a:rPr>
              <a:t>Дамировна</a:t>
            </a:r>
            <a:endParaRPr lang="ru-RU" sz="2400" dirty="0">
              <a:latin typeface="Monotype Corsiva" panose="03010101010201010101" pitchFamily="66" charset="0"/>
            </a:endParaRPr>
          </a:p>
          <a:p>
            <a:pPr algn="ctr"/>
            <a:r>
              <a:rPr lang="ru-RU" sz="2400" dirty="0">
                <a:latin typeface="Monotype Corsiva" panose="03010101010201010101" pitchFamily="66" charset="0"/>
              </a:rPr>
              <a:t>группы: 1ИП1.</a:t>
            </a:r>
          </a:p>
        </p:txBody>
      </p:sp>
    </p:spTree>
    <p:extLst>
      <p:ext uri="{BB962C8B-B14F-4D97-AF65-F5344CB8AC3E}">
        <p14:creationId xmlns:p14="http://schemas.microsoft.com/office/powerpoint/2010/main" val="223633650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A93120-4F50-4E52-9538-403CCD475B4A}"/>
              </a:ext>
            </a:extLst>
          </p:cNvPr>
          <p:cNvSpPr txBox="1"/>
          <p:nvPr/>
        </p:nvSpPr>
        <p:spPr>
          <a:xfrm>
            <a:off x="295173" y="4013736"/>
            <a:ext cx="108782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Monotype Corsiva" panose="03010101010201010101" pitchFamily="66" charset="0"/>
              </a:rPr>
              <a:t>Источники:</a:t>
            </a:r>
          </a:p>
          <a:p>
            <a:r>
              <a:rPr lang="ru-RU" sz="2400" dirty="0">
                <a:latin typeface="Monotype Corsiva" panose="03010101010201010101" pitchFamily="66" charset="0"/>
                <a:hlinkClick r:id="rId2"/>
              </a:rPr>
              <a:t>10 познавательных фактов о красных гигантах | </a:t>
            </a:r>
            <a:r>
              <a:rPr lang="ru-RU" sz="2400" dirty="0" err="1">
                <a:latin typeface="Monotype Corsiva" panose="03010101010201010101" pitchFamily="66" charset="0"/>
                <a:hlinkClick r:id="rId2"/>
              </a:rPr>
              <a:t>The</a:t>
            </a:r>
            <a:r>
              <a:rPr lang="ru-RU" sz="2400" dirty="0">
                <a:latin typeface="Monotype Corsiva" panose="03010101010201010101" pitchFamily="66" charset="0"/>
                <a:hlinkClick r:id="rId2"/>
              </a:rPr>
              <a:t> </a:t>
            </a:r>
            <a:r>
              <a:rPr lang="ru-RU" sz="2400" dirty="0" err="1">
                <a:latin typeface="Monotype Corsiva" panose="03010101010201010101" pitchFamily="66" charset="0"/>
                <a:hlinkClick r:id="rId2"/>
              </a:rPr>
              <a:t>Spaceway</a:t>
            </a:r>
            <a:endParaRPr lang="ru-RU" sz="2400" dirty="0">
              <a:latin typeface="Monotype Corsiva" panose="03010101010201010101" pitchFamily="66" charset="0"/>
            </a:endParaRPr>
          </a:p>
          <a:p>
            <a:r>
              <a:rPr lang="ru-RU" sz="2400" dirty="0">
                <a:latin typeface="Monotype Corsiva" panose="03010101010201010101" pitchFamily="66" charset="0"/>
                <a:hlinkClick r:id="rId3"/>
              </a:rPr>
              <a:t>Красный гигант — Википедия (wikipedia.org)</a:t>
            </a:r>
            <a:endParaRPr lang="ru-RU" sz="2400" dirty="0">
              <a:latin typeface="Monotype Corsiva" panose="03010101010201010101" pitchFamily="66" charset="0"/>
            </a:endParaRPr>
          </a:p>
          <a:p>
            <a:r>
              <a:rPr lang="ru-RU" sz="2400" dirty="0">
                <a:latin typeface="Monotype Corsiva" panose="03010101010201010101" pitchFamily="66" charset="0"/>
                <a:hlinkClick r:id="rId4"/>
              </a:rPr>
              <a:t>Презентация на тему "Красные гиганты и Сверх гиганты" (infourok.ru)</a:t>
            </a:r>
            <a:endParaRPr lang="ru-RU" sz="2400" dirty="0">
              <a:latin typeface="Monotype Corsiva" panose="03010101010201010101" pitchFamily="66" charset="0"/>
            </a:endParaRPr>
          </a:p>
          <a:p>
            <a:r>
              <a:rPr lang="ru-RU" sz="2400" dirty="0">
                <a:latin typeface="Monotype Corsiva" panose="03010101010201010101" pitchFamily="66" charset="0"/>
                <a:hlinkClick r:id="rId5"/>
              </a:rPr>
              <a:t>(22) Астрономия 21. Звёзды красные гиганты — Академия занимательных наук – </a:t>
            </a:r>
            <a:r>
              <a:rPr lang="ru-RU" sz="2400" dirty="0" err="1">
                <a:latin typeface="Monotype Corsiva" panose="03010101010201010101" pitchFamily="66" charset="0"/>
                <a:hlinkClick r:id="rId5"/>
              </a:rPr>
              <a:t>YouTube</a:t>
            </a:r>
            <a:endParaRPr lang="ru-RU" sz="2400" dirty="0">
              <a:latin typeface="Monotype Corsiva" panose="03010101010201010101" pitchFamily="66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6ADE690-FD5C-46E2-B0BC-ABA2CF0711E9}"/>
              </a:ext>
            </a:extLst>
          </p:cNvPr>
          <p:cNvSpPr/>
          <p:nvPr/>
        </p:nvSpPr>
        <p:spPr>
          <a:xfrm>
            <a:off x="295173" y="595709"/>
            <a:ext cx="1072575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Monotype Corsiva" panose="03010101010201010101" pitchFamily="66" charset="0"/>
              </a:rPr>
              <a:t>Вывод:</a:t>
            </a:r>
          </a:p>
          <a:p>
            <a:r>
              <a:rPr lang="ru-RU" sz="3200" u="sng" dirty="0">
                <a:latin typeface="Monotype Corsiva" panose="03010101010201010101" pitchFamily="66" charset="0"/>
              </a:rPr>
              <a:t>Красные гиганты </a:t>
            </a:r>
            <a:r>
              <a:rPr lang="ru-RU" sz="2800" dirty="0">
                <a:latin typeface="Monotype Corsiva" panose="03010101010201010101" pitchFamily="66" charset="0"/>
              </a:rPr>
              <a:t>— это одни из самых ярких и больших звезд нашей галактики. Изучение их химического состава, возраста и свойств позволяет нам более глубоко понимать вселенную и ее эволюцию. Таким образом, красные гиганты являются важным объектом исследования для астрономии.</a:t>
            </a:r>
          </a:p>
        </p:txBody>
      </p:sp>
    </p:spTree>
    <p:extLst>
      <p:ext uri="{BB962C8B-B14F-4D97-AF65-F5344CB8AC3E}">
        <p14:creationId xmlns:p14="http://schemas.microsoft.com/office/powerpoint/2010/main" val="7601896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107E26F-EF9E-46EF-8938-29F55A1CC51A}"/>
              </a:ext>
            </a:extLst>
          </p:cNvPr>
          <p:cNvSpPr/>
          <p:nvPr/>
        </p:nvSpPr>
        <p:spPr>
          <a:xfrm>
            <a:off x="442192" y="876943"/>
            <a:ext cx="404188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b="1" u="sng" dirty="0">
                <a:latin typeface="Monotype Corsiva" panose="03010101010201010101" pitchFamily="66" charset="0"/>
              </a:rPr>
              <a:t>Красные гиганты </a:t>
            </a:r>
            <a:r>
              <a:rPr lang="ru-RU" sz="2800" dirty="0">
                <a:latin typeface="Monotype Corsiva" panose="03010101010201010101" pitchFamily="66" charset="0"/>
              </a:rPr>
              <a:t>— это звёзды, для которых характерны поздние </a:t>
            </a:r>
            <a:r>
              <a:rPr lang="ru-RU" sz="3200" b="1" dirty="0">
                <a:latin typeface="Monotype Corsiva" panose="03010101010201010101" pitchFamily="66" charset="0"/>
              </a:rPr>
              <a:t>спектральные классы </a:t>
            </a:r>
            <a:r>
              <a:rPr lang="ru-RU" sz="2800" dirty="0">
                <a:latin typeface="Monotype Corsiva" panose="03010101010201010101" pitchFamily="66" charset="0"/>
              </a:rPr>
              <a:t>и большие размеры и светимости, таким образом они занимают верхнюю правую часть </a:t>
            </a:r>
            <a:r>
              <a:rPr lang="ru-RU" sz="3200" b="1" dirty="0">
                <a:latin typeface="Monotype Corsiva" panose="03010101010201010101" pitchFamily="66" charset="0"/>
              </a:rPr>
              <a:t>диаграммы </a:t>
            </a:r>
            <a:r>
              <a:rPr lang="ru-RU" sz="3200" b="1" dirty="0" err="1">
                <a:latin typeface="Monotype Corsiva" panose="03010101010201010101" pitchFamily="66" charset="0"/>
              </a:rPr>
              <a:t>Герцшпрунга</a:t>
            </a:r>
            <a:r>
              <a:rPr lang="ru-RU" sz="3200" b="1" dirty="0">
                <a:latin typeface="Monotype Corsiva" panose="03010101010201010101" pitchFamily="66" charset="0"/>
              </a:rPr>
              <a:t> — Рассела</a:t>
            </a:r>
            <a:r>
              <a:rPr lang="ru-RU" sz="3200" dirty="0">
                <a:latin typeface="Monotype Corsiva" panose="03010101010201010101" pitchFamily="66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AC244C-EEA4-4FDD-A678-63F989C89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132" y="404871"/>
            <a:ext cx="6835260" cy="604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7100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B4F1189-E64E-4201-9706-A2558460C904}"/>
              </a:ext>
            </a:extLst>
          </p:cNvPr>
          <p:cNvSpPr/>
          <p:nvPr/>
        </p:nvSpPr>
        <p:spPr>
          <a:xfrm>
            <a:off x="287216" y="1136358"/>
            <a:ext cx="38363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Monotype Corsiva" panose="03010101010201010101" pitchFamily="66" charset="0"/>
              </a:rPr>
              <a:t>Примерами красных гигантов являются </a:t>
            </a:r>
            <a:r>
              <a:rPr lang="ru-RU" sz="4000" b="1" u="sng" dirty="0">
                <a:latin typeface="Monotype Corsiva" panose="03010101010201010101" pitchFamily="66" charset="0"/>
              </a:rPr>
              <a:t>Арктур, Альдебаран, </a:t>
            </a:r>
            <a:r>
              <a:rPr lang="ru-RU" sz="4000" b="1" u="sng" dirty="0" err="1">
                <a:latin typeface="Monotype Corsiva" panose="03010101010201010101" pitchFamily="66" charset="0"/>
              </a:rPr>
              <a:t>Гакрукс</a:t>
            </a:r>
            <a:r>
              <a:rPr lang="ru-RU" sz="4000" b="1" u="sng" dirty="0">
                <a:latin typeface="Monotype Corsiva" panose="03010101010201010101" pitchFamily="66" charset="0"/>
              </a:rPr>
              <a:t> и Мира A.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B5031E-C5B1-45EC-A4CB-A87DECDB4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151" y="995686"/>
            <a:ext cx="6611815" cy="41323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A4434F-5CD3-4B6E-8647-56CA3A7FD7F7}"/>
              </a:ext>
            </a:extLst>
          </p:cNvPr>
          <p:cNvSpPr txBox="1"/>
          <p:nvPr/>
        </p:nvSpPr>
        <p:spPr>
          <a:xfrm>
            <a:off x="533401" y="5567671"/>
            <a:ext cx="10597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u="sng" dirty="0">
                <a:latin typeface="Monotype Corsiva" panose="03010101010201010101" pitchFamily="66" charset="0"/>
              </a:rPr>
              <a:t>Арктур</a:t>
            </a:r>
            <a:r>
              <a:rPr lang="ru-RU" sz="4000" dirty="0">
                <a:latin typeface="Monotype Corsiva" panose="03010101010201010101" pitchFamily="66" charset="0"/>
              </a:rPr>
              <a:t> - примерно </a:t>
            </a:r>
            <a:r>
              <a:rPr lang="ru-RU" sz="4000" b="1" dirty="0">
                <a:latin typeface="Monotype Corsiva" panose="03010101010201010101" pitchFamily="66" charset="0"/>
              </a:rPr>
              <a:t>в 16000 раз больше </a:t>
            </a:r>
            <a:r>
              <a:rPr lang="ru-RU" sz="4000" dirty="0">
                <a:latin typeface="Monotype Corsiva" panose="03010101010201010101" pitchFamily="66" charset="0"/>
              </a:rPr>
              <a:t>нашего </a:t>
            </a:r>
            <a:r>
              <a:rPr lang="ru-RU" sz="4000" b="1" u="sng" dirty="0">
                <a:latin typeface="Monotype Corsiva" panose="03010101010201010101" pitchFamily="66" charset="0"/>
              </a:rPr>
              <a:t>Солнца</a:t>
            </a:r>
          </a:p>
        </p:txBody>
      </p:sp>
    </p:spTree>
    <p:extLst>
      <p:ext uri="{BB962C8B-B14F-4D97-AF65-F5344CB8AC3E}">
        <p14:creationId xmlns:p14="http://schemas.microsoft.com/office/powerpoint/2010/main" val="302735879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F9399F3-4693-43CF-A178-C0C688B94512}"/>
              </a:ext>
            </a:extLst>
          </p:cNvPr>
          <p:cNvSpPr/>
          <p:nvPr/>
        </p:nvSpPr>
        <p:spPr>
          <a:xfrm>
            <a:off x="244413" y="659315"/>
            <a:ext cx="11625532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u="sng" dirty="0">
                <a:latin typeface="Monotype Corsiva" panose="03010101010201010101" pitchFamily="66" charset="0"/>
              </a:rPr>
              <a:t>Характеристики</a:t>
            </a:r>
            <a:endParaRPr lang="ru-RU" sz="2800" dirty="0">
              <a:latin typeface="Monotype Corsiva" panose="03010101010201010101" pitchFamily="66" charset="0"/>
            </a:endParaRPr>
          </a:p>
          <a:p>
            <a:r>
              <a:rPr lang="ru-RU" sz="2500" dirty="0">
                <a:latin typeface="Monotype Corsiva" panose="03010101010201010101" pitchFamily="66" charset="0"/>
              </a:rPr>
              <a:t>Красные гиганты — звёзды поздних </a:t>
            </a:r>
            <a:r>
              <a:rPr lang="ru-RU" sz="2800" b="1" dirty="0">
                <a:latin typeface="Monotype Corsiva" panose="03010101010201010101" pitchFamily="66" charset="0"/>
              </a:rPr>
              <a:t>спектральных классов</a:t>
            </a:r>
            <a:r>
              <a:rPr lang="ru-RU" sz="2800" dirty="0">
                <a:latin typeface="Monotype Corsiva" panose="03010101010201010101" pitchFamily="66" charset="0"/>
              </a:rPr>
              <a:t>: </a:t>
            </a:r>
            <a:r>
              <a:rPr lang="ru-RU" sz="2500" dirty="0">
                <a:latin typeface="Monotype Corsiva" panose="03010101010201010101" pitchFamily="66" charset="0"/>
              </a:rPr>
              <a:t>K и M, и низких температур — 3000—5000 </a:t>
            </a:r>
            <a:r>
              <a:rPr lang="ru-RU" sz="2800" b="1" dirty="0">
                <a:latin typeface="Monotype Corsiva" panose="03010101010201010101" pitchFamily="66" charset="0"/>
              </a:rPr>
              <a:t>K</a:t>
            </a:r>
            <a:r>
              <a:rPr lang="ru-RU" sz="2800" dirty="0">
                <a:latin typeface="Monotype Corsiva" panose="03010101010201010101" pitchFamily="66" charset="0"/>
              </a:rPr>
              <a:t>, </a:t>
            </a:r>
            <a:r>
              <a:rPr lang="ru-RU" sz="2500" dirty="0">
                <a:latin typeface="Monotype Corsiva" panose="03010101010201010101" pitchFamily="66" charset="0"/>
              </a:rPr>
              <a:t>поэтому они излучают в основном в красном и </a:t>
            </a:r>
            <a:r>
              <a:rPr lang="ru-RU" sz="2800" b="1" dirty="0">
                <a:latin typeface="Monotype Corsiva" panose="03010101010201010101" pitchFamily="66" charset="0"/>
              </a:rPr>
              <a:t>инфракрасном</a:t>
            </a:r>
            <a:r>
              <a:rPr lang="ru-RU" sz="2800" dirty="0">
                <a:latin typeface="Monotype Corsiva" panose="03010101010201010101" pitchFamily="66" charset="0"/>
              </a:rPr>
              <a:t> </a:t>
            </a:r>
            <a:r>
              <a:rPr lang="ru-RU" sz="2500" dirty="0">
                <a:latin typeface="Monotype Corsiva" panose="03010101010201010101" pitchFamily="66" charset="0"/>
              </a:rPr>
              <a:t>свете. Вместе с этим у красных гигантов большие радиусы — в диапазоне приблизительно 10—200 </a:t>
            </a:r>
            <a:r>
              <a:rPr lang="ru-RU" sz="2800" b="1" dirty="0">
                <a:latin typeface="Monotype Corsiva" panose="03010101010201010101" pitchFamily="66" charset="0"/>
              </a:rPr>
              <a:t>R⊙</a:t>
            </a:r>
            <a:r>
              <a:rPr lang="ru-RU" sz="2500" dirty="0">
                <a:latin typeface="Monotype Corsiva" panose="03010101010201010101" pitchFamily="66" charset="0"/>
              </a:rPr>
              <a:t>, и, как следствие, высокие светимости — от 102 до 104 </a:t>
            </a:r>
            <a:r>
              <a:rPr lang="ru-RU" sz="2800" b="1" dirty="0">
                <a:latin typeface="Monotype Corsiva" panose="03010101010201010101" pitchFamily="66" charset="0"/>
              </a:rPr>
              <a:t>L⊙</a:t>
            </a:r>
            <a:r>
              <a:rPr lang="ru-RU" sz="2800" dirty="0">
                <a:latin typeface="Monotype Corsiva" panose="03010101010201010101" pitchFamily="66" charset="0"/>
              </a:rPr>
              <a:t>, </a:t>
            </a:r>
            <a:r>
              <a:rPr lang="ru-RU" sz="2500" dirty="0">
                <a:latin typeface="Monotype Corsiva" panose="03010101010201010101" pitchFamily="66" charset="0"/>
              </a:rPr>
              <a:t>а их абсолютные звёздные величины в основном лежат в диапазоне от 0m до −3m. Красные гиганты относятся к </a:t>
            </a:r>
            <a:r>
              <a:rPr lang="ru-RU" sz="2800" b="1" dirty="0">
                <a:latin typeface="Monotype Corsiva" panose="03010101010201010101" pitchFamily="66" charset="0"/>
              </a:rPr>
              <a:t>классу светимости </a:t>
            </a:r>
            <a:r>
              <a:rPr lang="ru-RU" sz="2500" dirty="0">
                <a:latin typeface="Monotype Corsiva" panose="03010101010201010101" pitchFamily="66" charset="0"/>
              </a:rPr>
              <a:t>III</a:t>
            </a:r>
          </a:p>
          <a:p>
            <a:endParaRPr lang="ru-RU" sz="2800" dirty="0">
              <a:latin typeface="Monotype Corsiva" panose="03010101010201010101" pitchFamily="66" charset="0"/>
            </a:endParaRPr>
          </a:p>
          <a:p>
            <a:r>
              <a:rPr lang="ru-RU" sz="2500" dirty="0">
                <a:latin typeface="Monotype Corsiva" panose="03010101010201010101" pitchFamily="66" charset="0"/>
              </a:rPr>
              <a:t>В ходе </a:t>
            </a:r>
            <a:r>
              <a:rPr lang="ru-RU" sz="2800" b="1" dirty="0">
                <a:latin typeface="Monotype Corsiva" panose="03010101010201010101" pitchFamily="66" charset="0"/>
              </a:rPr>
              <a:t>эволюции</a:t>
            </a:r>
            <a:r>
              <a:rPr lang="ru-RU" sz="2500" dirty="0">
                <a:latin typeface="Monotype Corsiva" panose="03010101010201010101" pitchFamily="66" charset="0"/>
              </a:rPr>
              <a:t> красными гигантами становятся звёзды с массами не менее 0,2 </a:t>
            </a:r>
            <a:r>
              <a:rPr lang="ru-RU" sz="2800" b="1" i="1" dirty="0">
                <a:latin typeface="Monotype Corsiva" panose="03010101010201010101" pitchFamily="66" charset="0"/>
              </a:rPr>
              <a:t>M</a:t>
            </a:r>
            <a:r>
              <a:rPr lang="ru-RU" sz="2800" b="1" baseline="-25000" dirty="0">
                <a:latin typeface="Monotype Corsiva" panose="03010101010201010101" pitchFamily="66" charset="0"/>
              </a:rPr>
              <a:t>⊙</a:t>
            </a:r>
            <a:r>
              <a:rPr lang="ru-RU" sz="2800" dirty="0">
                <a:latin typeface="Monotype Corsiva" panose="03010101010201010101" pitchFamily="66" charset="0"/>
              </a:rPr>
              <a:t> </a:t>
            </a:r>
            <a:r>
              <a:rPr lang="ru-RU" sz="2500" dirty="0">
                <a:latin typeface="Monotype Corsiva" panose="03010101010201010101" pitchFamily="66" charset="0"/>
              </a:rPr>
              <a:t>и не более 10</a:t>
            </a:r>
            <a:r>
              <a:rPr lang="ru-RU" sz="2800" dirty="0">
                <a:latin typeface="Monotype Corsiva" panose="03010101010201010101" pitchFamily="66" charset="0"/>
              </a:rPr>
              <a:t> </a:t>
            </a:r>
            <a:r>
              <a:rPr lang="ru-RU" sz="2800" b="1" i="1" dirty="0">
                <a:latin typeface="Monotype Corsiva" panose="03010101010201010101" pitchFamily="66" charset="0"/>
              </a:rPr>
              <a:t>M</a:t>
            </a:r>
            <a:r>
              <a:rPr lang="ru-RU" sz="2800" b="1" baseline="-25000" dirty="0">
                <a:latin typeface="Monotype Corsiva" panose="03010101010201010101" pitchFamily="66" charset="0"/>
              </a:rPr>
              <a:t>⊙</a:t>
            </a:r>
            <a:r>
              <a:rPr lang="ru-RU" sz="2800" dirty="0">
                <a:latin typeface="Monotype Corsiva" panose="03010101010201010101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361965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2B46FAF-12D4-40F5-9750-CB3B17A9F935}"/>
              </a:ext>
            </a:extLst>
          </p:cNvPr>
          <p:cNvSpPr/>
          <p:nvPr/>
        </p:nvSpPr>
        <p:spPr>
          <a:xfrm>
            <a:off x="125676" y="249364"/>
            <a:ext cx="584194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u="sng" dirty="0">
                <a:latin typeface="Monotype Corsiva" panose="03010101010201010101" pitchFamily="66" charset="0"/>
              </a:rPr>
              <a:t>Эволюция</a:t>
            </a:r>
          </a:p>
          <a:p>
            <a:r>
              <a:rPr lang="ru-RU" sz="2800" dirty="0">
                <a:latin typeface="Monotype Corsiva" panose="03010101010201010101" pitchFamily="66" charset="0"/>
              </a:rPr>
              <a:t>Звёзды с массой более 0,2 M⊙, в ядре которых прекратился термоядерный синтез гелия из водорода, покидают главную последовательность и переходят на ветвь субгигантов, расширяясь и охлаждаясь. На этой стадии синтез гелия идёт в слоевом источнике — оболочке вокруг инертного гелиевого ядра. Если масса звезды меньше 10 M⊙, то она начинает становиться ярче и превращается в красный гигант.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9336B9-8ABA-41E2-BE7A-DF6C07300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619" y="551289"/>
            <a:ext cx="5841943" cy="523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557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A7D6006-C4F9-49E3-86ED-CA2C08D48061}"/>
              </a:ext>
            </a:extLst>
          </p:cNvPr>
          <p:cNvSpPr/>
          <p:nvPr/>
        </p:nvSpPr>
        <p:spPr>
          <a:xfrm>
            <a:off x="267419" y="744141"/>
            <a:ext cx="11257472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u="sng" dirty="0">
                <a:latin typeface="Monotype Corsiva" panose="03010101010201010101" pitchFamily="66" charset="0"/>
              </a:rPr>
              <a:t>История изучения</a:t>
            </a:r>
          </a:p>
          <a:p>
            <a:r>
              <a:rPr lang="ru-RU" sz="2500" dirty="0">
                <a:latin typeface="Monotype Corsiva" panose="03010101010201010101" pitchFamily="66" charset="0"/>
              </a:rPr>
              <a:t>Термин </a:t>
            </a:r>
            <a:r>
              <a:rPr lang="ru-RU" sz="2400" dirty="0">
                <a:latin typeface="Monotype Corsiva" panose="03010101010201010101" pitchFamily="66" charset="0"/>
              </a:rPr>
              <a:t>«</a:t>
            </a:r>
            <a:r>
              <a:rPr lang="ru-RU" sz="2800" dirty="0">
                <a:latin typeface="Monotype Corsiva" panose="03010101010201010101" pitchFamily="66" charset="0"/>
              </a:rPr>
              <a:t>красный гигант</a:t>
            </a:r>
            <a:r>
              <a:rPr lang="ru-RU" sz="2400" dirty="0">
                <a:latin typeface="Monotype Corsiva" panose="03010101010201010101" pitchFamily="66" charset="0"/>
              </a:rPr>
              <a:t>»</a:t>
            </a:r>
            <a:r>
              <a:rPr lang="ru-RU" sz="2800" dirty="0">
                <a:latin typeface="Monotype Corsiva" panose="03010101010201010101" pitchFamily="66" charset="0"/>
              </a:rPr>
              <a:t> </a:t>
            </a:r>
            <a:r>
              <a:rPr lang="ru-RU" sz="2500" dirty="0">
                <a:latin typeface="Monotype Corsiva" panose="03010101010201010101" pitchFamily="66" charset="0"/>
              </a:rPr>
              <a:t>появился, когда в начале XX века </a:t>
            </a:r>
            <a:r>
              <a:rPr lang="ru-RU" sz="2800" b="1" dirty="0" err="1">
                <a:latin typeface="Monotype Corsiva" panose="03010101010201010101" pitchFamily="66" charset="0"/>
              </a:rPr>
              <a:t>Эйнар</a:t>
            </a:r>
            <a:r>
              <a:rPr lang="ru-RU" sz="2800" b="1" dirty="0">
                <a:latin typeface="Monotype Corsiva" panose="03010101010201010101" pitchFamily="66" charset="0"/>
              </a:rPr>
              <a:t> </a:t>
            </a:r>
            <a:r>
              <a:rPr lang="ru-RU" sz="2800" b="1" dirty="0" err="1">
                <a:latin typeface="Monotype Corsiva" panose="03010101010201010101" pitchFamily="66" charset="0"/>
              </a:rPr>
              <a:t>Герцшпрунг</a:t>
            </a:r>
            <a:r>
              <a:rPr lang="ru-RU" sz="2800" b="1" dirty="0">
                <a:latin typeface="Monotype Corsiva" panose="03010101010201010101" pitchFamily="66" charset="0"/>
              </a:rPr>
              <a:t> </a:t>
            </a:r>
            <a:r>
              <a:rPr lang="ru-RU" sz="2500" dirty="0">
                <a:latin typeface="Monotype Corsiva" panose="03010101010201010101" pitchFamily="66" charset="0"/>
              </a:rPr>
              <a:t>обнаружил, что звёзды одних и тех же спектральных классов могут иметь различные светимости, и особенно сильно это различие в поздних спектральных классах. При этом подгруппы красных гигантов были открыты позже: к 1952 году была открыта </a:t>
            </a:r>
            <a:r>
              <a:rPr lang="ru-RU" sz="2800" b="1" dirty="0">
                <a:latin typeface="Monotype Corsiva" panose="03010101010201010101" pitchFamily="66" charset="0"/>
              </a:rPr>
              <a:t>горизонтальная ветвь</a:t>
            </a:r>
            <a:r>
              <a:rPr lang="ru-RU" sz="2800" dirty="0">
                <a:latin typeface="Monotype Corsiva" panose="03010101010201010101" pitchFamily="66" charset="0"/>
              </a:rPr>
              <a:t>, </a:t>
            </a:r>
            <a:r>
              <a:rPr lang="ru-RU" sz="2500" dirty="0">
                <a:latin typeface="Monotype Corsiva" panose="03010101010201010101" pitchFamily="66" charset="0"/>
              </a:rPr>
              <a:t>а затем </a:t>
            </a:r>
            <a:r>
              <a:rPr lang="ru-RU" sz="2800" b="1" dirty="0">
                <a:latin typeface="Monotype Corsiva" panose="03010101010201010101" pitchFamily="66" charset="0"/>
              </a:rPr>
              <a:t>асимптотическая ветвь гигантов</a:t>
            </a:r>
            <a:r>
              <a:rPr lang="ru-RU" sz="2800" dirty="0">
                <a:latin typeface="Monotype Corsiva" panose="03010101010201010101" pitchFamily="66" charset="0"/>
              </a:rPr>
              <a:t> </a:t>
            </a:r>
            <a:r>
              <a:rPr lang="ru-RU" sz="2500" dirty="0">
                <a:latin typeface="Monotype Corsiva" panose="03010101010201010101" pitchFamily="66" charset="0"/>
              </a:rPr>
              <a:t>и</a:t>
            </a:r>
            <a:r>
              <a:rPr lang="ru-RU" sz="2800" dirty="0">
                <a:latin typeface="Monotype Corsiva" panose="03010101010201010101" pitchFamily="66" charset="0"/>
              </a:rPr>
              <a:t> </a:t>
            </a:r>
            <a:r>
              <a:rPr lang="ru-RU" sz="2800" b="1" dirty="0">
                <a:latin typeface="Monotype Corsiva" panose="03010101010201010101" pitchFamily="66" charset="0"/>
              </a:rPr>
              <a:t>ветвь красных гигантов </a:t>
            </a:r>
            <a:r>
              <a:rPr lang="ru-RU" sz="2500" dirty="0">
                <a:latin typeface="Monotype Corsiva" panose="03010101010201010101" pitchFamily="66" charset="0"/>
              </a:rPr>
              <a:t>были разделены в работе </a:t>
            </a:r>
            <a:r>
              <a:rPr lang="ru-RU" sz="2800" b="1" dirty="0" err="1">
                <a:latin typeface="Monotype Corsiva" panose="03010101010201010101" pitchFamily="66" charset="0"/>
              </a:rPr>
              <a:t>Хэлтона</a:t>
            </a:r>
            <a:r>
              <a:rPr lang="ru-RU" sz="2800" b="1" dirty="0">
                <a:latin typeface="Monotype Corsiva" panose="03010101010201010101" pitchFamily="66" charset="0"/>
              </a:rPr>
              <a:t> </a:t>
            </a:r>
            <a:r>
              <a:rPr lang="ru-RU" sz="2800" b="1" dirty="0" err="1">
                <a:latin typeface="Monotype Corsiva" panose="03010101010201010101" pitchFamily="66" charset="0"/>
              </a:rPr>
              <a:t>Арпа</a:t>
            </a:r>
            <a:r>
              <a:rPr lang="ru-RU" sz="2800" b="1" dirty="0">
                <a:latin typeface="Monotype Corsiva" panose="03010101010201010101" pitchFamily="66" charset="0"/>
              </a:rPr>
              <a:t> </a:t>
            </a:r>
            <a:r>
              <a:rPr lang="ru-RU" sz="2500" dirty="0">
                <a:latin typeface="Monotype Corsiva" panose="03010101010201010101" pitchFamily="66" charset="0"/>
              </a:rPr>
              <a:t>1955 года.</a:t>
            </a:r>
          </a:p>
          <a:p>
            <a:endParaRPr lang="ru-RU" sz="2800" dirty="0">
              <a:latin typeface="Monotype Corsiva" panose="03010101010201010101" pitchFamily="66" charset="0"/>
            </a:endParaRPr>
          </a:p>
          <a:p>
            <a:r>
              <a:rPr lang="ru-RU" sz="2500" dirty="0">
                <a:latin typeface="Monotype Corsiva" panose="03010101010201010101" pitchFamily="66" charset="0"/>
              </a:rPr>
              <a:t>Вместе с тем развивалась и теория </a:t>
            </a:r>
            <a:r>
              <a:rPr lang="ru-RU" sz="2800" b="1" dirty="0">
                <a:latin typeface="Monotype Corsiva" panose="03010101010201010101" pitchFamily="66" charset="0"/>
              </a:rPr>
              <a:t>строения</a:t>
            </a:r>
            <a:r>
              <a:rPr lang="ru-RU" sz="2800" dirty="0">
                <a:latin typeface="Monotype Corsiva" panose="03010101010201010101" pitchFamily="66" charset="0"/>
              </a:rPr>
              <a:t> </a:t>
            </a:r>
            <a:r>
              <a:rPr lang="ru-RU" sz="2500" dirty="0">
                <a:latin typeface="Monotype Corsiva" panose="03010101010201010101" pitchFamily="66" charset="0"/>
              </a:rPr>
              <a:t>и</a:t>
            </a:r>
            <a:r>
              <a:rPr lang="ru-RU" sz="2800" dirty="0">
                <a:latin typeface="Monotype Corsiva" panose="03010101010201010101" pitchFamily="66" charset="0"/>
              </a:rPr>
              <a:t> </a:t>
            </a:r>
            <a:r>
              <a:rPr lang="ru-RU" sz="2800" b="1" dirty="0">
                <a:latin typeface="Monotype Corsiva" panose="03010101010201010101" pitchFamily="66" charset="0"/>
              </a:rPr>
              <a:t>эволюции звёзд</a:t>
            </a:r>
            <a:r>
              <a:rPr lang="ru-RU" sz="2800" dirty="0">
                <a:latin typeface="Monotype Corsiva" panose="03010101010201010101" pitchFamily="66" charset="0"/>
              </a:rPr>
              <a:t>. </a:t>
            </a:r>
            <a:r>
              <a:rPr lang="ru-RU" sz="2500" dirty="0">
                <a:latin typeface="Monotype Corsiva" panose="03010101010201010101" pitchFamily="66" charset="0"/>
              </a:rPr>
              <a:t>В 1954 году </a:t>
            </a:r>
            <a:r>
              <a:rPr lang="ru-RU" sz="2800" b="1" dirty="0" err="1">
                <a:latin typeface="Monotype Corsiva" panose="03010101010201010101" pitchFamily="66" charset="0"/>
              </a:rPr>
              <a:t>Аллан</a:t>
            </a:r>
            <a:r>
              <a:rPr lang="ru-RU" sz="2800" b="1" dirty="0">
                <a:latin typeface="Monotype Corsiva" panose="03010101010201010101" pitchFamily="66" charset="0"/>
              </a:rPr>
              <a:t> </a:t>
            </a:r>
            <a:r>
              <a:rPr lang="ru-RU" sz="2800" b="1" dirty="0" err="1">
                <a:latin typeface="Monotype Corsiva" panose="03010101010201010101" pitchFamily="66" charset="0"/>
              </a:rPr>
              <a:t>Сэндидж</a:t>
            </a:r>
            <a:r>
              <a:rPr lang="ru-RU" sz="2800" b="1" dirty="0">
                <a:latin typeface="Monotype Corsiva" panose="03010101010201010101" pitchFamily="66" charset="0"/>
              </a:rPr>
              <a:t> </a:t>
            </a:r>
            <a:r>
              <a:rPr lang="ru-RU" sz="2500" dirty="0">
                <a:latin typeface="Monotype Corsiva" panose="03010101010201010101" pitchFamily="66" charset="0"/>
              </a:rPr>
              <a:t>установил, что звёзды становятся красными гигантами после </a:t>
            </a:r>
            <a:r>
              <a:rPr lang="ru-RU" sz="2800" b="1" dirty="0">
                <a:latin typeface="Monotype Corsiva" panose="03010101010201010101" pitchFamily="66" charset="0"/>
              </a:rPr>
              <a:t>главной последовательности</a:t>
            </a:r>
            <a:r>
              <a:rPr lang="ru-RU" sz="2800" dirty="0">
                <a:latin typeface="Monotype Corsiva" panose="03010101010201010101" pitchFamily="66" charset="0"/>
              </a:rPr>
              <a:t>, </a:t>
            </a:r>
            <a:r>
              <a:rPr lang="ru-RU" sz="2500" dirty="0">
                <a:latin typeface="Monotype Corsiva" panose="03010101010201010101" pitchFamily="66" charset="0"/>
              </a:rPr>
              <a:t>после чего модели эволюции постепенно развивались и дополнялись.</a:t>
            </a:r>
          </a:p>
        </p:txBody>
      </p:sp>
    </p:spTree>
    <p:extLst>
      <p:ext uri="{BB962C8B-B14F-4D97-AF65-F5344CB8AC3E}">
        <p14:creationId xmlns:p14="http://schemas.microsoft.com/office/powerpoint/2010/main" val="207432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C6067BE-AAA1-4C67-AFE9-3050FD6AE2FA}"/>
              </a:ext>
            </a:extLst>
          </p:cNvPr>
          <p:cNvSpPr/>
          <p:nvPr/>
        </p:nvSpPr>
        <p:spPr>
          <a:xfrm>
            <a:off x="529082" y="797510"/>
            <a:ext cx="11056189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dirty="0">
                <a:latin typeface="Monotype Corsiva" panose="03010101010201010101" pitchFamily="66" charset="0"/>
              </a:rPr>
              <a:t>Наше </a:t>
            </a:r>
            <a:r>
              <a:rPr lang="ru-RU" sz="3000" b="1" dirty="0">
                <a:latin typeface="Monotype Corsiva" panose="03010101010201010101" pitchFamily="66" charset="0"/>
              </a:rPr>
              <a:t>Солнце</a:t>
            </a:r>
            <a:r>
              <a:rPr lang="ru-RU" sz="2800" dirty="0">
                <a:latin typeface="Monotype Corsiva" panose="03010101010201010101" pitchFamily="66" charset="0"/>
              </a:rPr>
              <a:t> </a:t>
            </a:r>
            <a:r>
              <a:rPr lang="ru-RU" sz="2500" dirty="0">
                <a:latin typeface="Monotype Corsiva" panose="03010101010201010101" pitchFamily="66" charset="0"/>
              </a:rPr>
              <a:t>работает на водороде ежечасно и ежесекундно внутри происходит ядерная реакция, причиной которой является синтез гелия из водорода, но запасы </a:t>
            </a:r>
            <a:r>
              <a:rPr lang="ru-RU" sz="3000" b="1" dirty="0">
                <a:latin typeface="Monotype Corsiva" panose="03010101010201010101" pitchFamily="66" charset="0"/>
              </a:rPr>
              <a:t>Солнца</a:t>
            </a:r>
            <a:r>
              <a:rPr lang="ru-RU" sz="3000" dirty="0">
                <a:latin typeface="Monotype Corsiva" panose="03010101010201010101" pitchFamily="66" charset="0"/>
              </a:rPr>
              <a:t> </a:t>
            </a:r>
            <a:r>
              <a:rPr lang="ru-RU" sz="2500" dirty="0">
                <a:latin typeface="Monotype Corsiva" panose="03010101010201010101" pitchFamily="66" charset="0"/>
              </a:rPr>
              <a:t>водорода не безграничны когда-нибудь они иссякнут.</a:t>
            </a:r>
          </a:p>
          <a:p>
            <a:endParaRPr lang="ru-RU" sz="2800" dirty="0">
              <a:latin typeface="Monotype Corsiva" panose="03010101010201010101" pitchFamily="66" charset="0"/>
            </a:endParaRPr>
          </a:p>
          <a:p>
            <a:pPr algn="ctr"/>
            <a:r>
              <a:rPr lang="ru-RU" sz="2800" b="1" u="sng" dirty="0">
                <a:latin typeface="Monotype Corsiva" panose="03010101010201010101" pitchFamily="66" charset="0"/>
              </a:rPr>
              <a:t>И что тогда произойдёт?</a:t>
            </a:r>
          </a:p>
          <a:p>
            <a:endParaRPr lang="ru-RU" sz="2800" dirty="0">
              <a:latin typeface="Monotype Corsiva" panose="03010101010201010101" pitchFamily="66" charset="0"/>
            </a:endParaRPr>
          </a:p>
          <a:p>
            <a:r>
              <a:rPr lang="ru-RU" sz="2500" dirty="0">
                <a:latin typeface="Monotype Corsiva" panose="03010101010201010101" pitchFamily="66" charset="0"/>
              </a:rPr>
              <a:t>Наша светило устроит передышку, её термоядерный реактор на время выключится. Это приведёт к тому что </a:t>
            </a:r>
            <a:r>
              <a:rPr lang="ru-RU" sz="3000" b="1" dirty="0">
                <a:latin typeface="Monotype Corsiva" panose="03010101010201010101" pitchFamily="66" charset="0"/>
              </a:rPr>
              <a:t>Солнце</a:t>
            </a:r>
            <a:r>
              <a:rPr lang="ru-RU" sz="2800" dirty="0">
                <a:latin typeface="Monotype Corsiva" panose="03010101010201010101" pitchFamily="66" charset="0"/>
              </a:rPr>
              <a:t> </a:t>
            </a:r>
            <a:r>
              <a:rPr lang="ru-RU" sz="2500" dirty="0">
                <a:latin typeface="Monotype Corsiva" panose="03010101010201010101" pitchFamily="66" charset="0"/>
              </a:rPr>
              <a:t>станет остывать, а давления в его ядре падать.</a:t>
            </a:r>
          </a:p>
          <a:p>
            <a:endParaRPr lang="ru-RU" sz="2800" dirty="0">
              <a:latin typeface="Monotype Corsiva" panose="03010101010201010101" pitchFamily="66" charset="0"/>
            </a:endParaRPr>
          </a:p>
          <a:p>
            <a:r>
              <a:rPr lang="ru-RU" sz="2500" dirty="0">
                <a:latin typeface="Monotype Corsiva" panose="03010101010201010101" pitchFamily="66" charset="0"/>
              </a:rPr>
              <a:t>Из приятный жёлтой звезды средних размеров, превратится в </a:t>
            </a:r>
            <a:r>
              <a:rPr lang="ru-RU" sz="3000" b="1" dirty="0">
                <a:latin typeface="Monotype Corsiva" panose="03010101010201010101" pitchFamily="66" charset="0"/>
              </a:rPr>
              <a:t>красного гиганта</a:t>
            </a:r>
            <a:r>
              <a:rPr lang="ru-RU" sz="2500" dirty="0">
                <a:latin typeface="Monotype Corsiva" panose="03010101010201010101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2266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E2A6DB-53D0-4880-A6DC-0DCC3C6FF462}"/>
              </a:ext>
            </a:extLst>
          </p:cNvPr>
          <p:cNvSpPr txBox="1"/>
          <p:nvPr/>
        </p:nvSpPr>
        <p:spPr>
          <a:xfrm>
            <a:off x="327800" y="733233"/>
            <a:ext cx="475315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Monotype Corsiva" panose="03010101010201010101" pitchFamily="66" charset="0"/>
              </a:rPr>
              <a:t>Красный гигант представляет собой звезду, которая уже в силу почетного возраста истощила запасы водорода.</a:t>
            </a:r>
          </a:p>
          <a:p>
            <a:r>
              <a:rPr lang="ru-RU" sz="2400" dirty="0">
                <a:latin typeface="Monotype Corsiva" panose="03010101010201010101" pitchFamily="66" charset="0"/>
              </a:rPr>
              <a:t>Ядро исключительно состоит из гелия, которая в силу действия сил гравитации и отсутствии водорода начинает интенсивно сжиматься, в то же время окружающий ядро слой водорода наоборот начинает расширятся в окружающее пространство, при этом стремительно остывать. Звезда при этом принимает ярко красный свет, отсюда и название.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835BF0-6E76-448B-872B-A8B897D5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955" y="418471"/>
            <a:ext cx="3163019" cy="3180462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9C7D5F-B71A-40A2-9F76-A9A06E9E5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999" y="3364722"/>
            <a:ext cx="4200848" cy="2588335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231380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7D9E3-FDCE-4080-B04C-CB0B0EA1089D}"/>
              </a:ext>
            </a:extLst>
          </p:cNvPr>
          <p:cNvSpPr txBox="1"/>
          <p:nvPr/>
        </p:nvSpPr>
        <p:spPr>
          <a:xfrm>
            <a:off x="162025" y="356135"/>
            <a:ext cx="1186795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u="sng" dirty="0">
                <a:latin typeface="Monotype Corsiva" panose="03010101010201010101" pitchFamily="66" charset="0"/>
              </a:rPr>
              <a:t>Интересные факты</a:t>
            </a:r>
          </a:p>
          <a:p>
            <a:pPr algn="ctr"/>
            <a:r>
              <a:rPr lang="ru-RU" sz="2800" b="1" dirty="0">
                <a:latin typeface="Monotype Corsiva" panose="03010101010201010101" pitchFamily="66" charset="0"/>
              </a:rPr>
              <a:t>Красные гиганты могут поддерживать жизнь</a:t>
            </a:r>
          </a:p>
          <a:p>
            <a:r>
              <a:rPr lang="ru-RU" sz="2400" dirty="0">
                <a:latin typeface="Monotype Corsiva" panose="03010101010201010101" pitchFamily="66" charset="0"/>
              </a:rPr>
              <a:t>Звезда с массой в одну солнечную массу во время превращения в красного гиганта может разрушить свою планетарную систему. Однако, согласно новыми исследованиям, звезда, подобная Солнцу (масса в одну солнечную), в процессе становления красным гигантом может поддерживать обитаемую зону на расстоянии от двух до девяти астрономических единиц (а.е.). Более того, когда такая звезда полностью превратится в красного гиганта, то зона обитаемости может быть увеличена до 22 а.е.</a:t>
            </a:r>
          </a:p>
          <a:p>
            <a:endParaRPr lang="ru-RU" sz="2000" dirty="0">
              <a:latin typeface="Monotype Corsiva" panose="03010101010201010101" pitchFamily="66" charset="0"/>
            </a:endParaRPr>
          </a:p>
          <a:p>
            <a:pPr algn="ctr"/>
            <a:r>
              <a:rPr lang="ru-RU" sz="2800" b="1" dirty="0">
                <a:latin typeface="Monotype Corsiva" panose="03010101010201010101" pitchFamily="66" charset="0"/>
              </a:rPr>
              <a:t>Земля может пережить Солнце в роли красного гиганта</a:t>
            </a:r>
          </a:p>
          <a:p>
            <a:r>
              <a:rPr lang="ru-RU" sz="2400" dirty="0">
                <a:latin typeface="Monotype Corsiva" panose="03010101010201010101" pitchFamily="66" charset="0"/>
              </a:rPr>
              <a:t>Хотя известно, что Солнце превратится в красного гиганта, существует некоторая неопределенность относительно того, достанут ли его внешние слои Землю. Как известно, из-за слабого влияния гравитации на внешние слои красные гиганты теряют массу с огромной скоростью.</a:t>
            </a:r>
          </a:p>
          <a:p>
            <a:r>
              <a:rPr lang="ru-RU" sz="2400" dirty="0">
                <a:latin typeface="Monotype Corsiva" panose="03010101010201010101" pitchFamily="66" charset="0"/>
              </a:rPr>
              <a:t>Если текущие модели верны, то стремительная потеря солнечной массы, приведет к увеличению орбитального периода Земли. Некоторые исследователи полагают, что в процессе эволюции Солнца Земля удалится достаточно далеко, чтобы избежать худших последствий стадии красного гиганта.</a:t>
            </a:r>
          </a:p>
        </p:txBody>
      </p:sp>
    </p:spTree>
    <p:extLst>
      <p:ext uri="{BB962C8B-B14F-4D97-AF65-F5344CB8AC3E}">
        <p14:creationId xmlns:p14="http://schemas.microsoft.com/office/powerpoint/2010/main" val="322365476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128</TotalTime>
  <Words>747</Words>
  <Application>Microsoft Office PowerPoint</Application>
  <PresentationFormat>Широкоэкранный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Monotype Corsiva</vt:lpstr>
      <vt:lpstr>Небесная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Румия Навлютова</dc:creator>
  <cp:lastModifiedBy>Румия Навлютова</cp:lastModifiedBy>
  <cp:revision>13</cp:revision>
  <dcterms:created xsi:type="dcterms:W3CDTF">2023-04-12T18:35:17Z</dcterms:created>
  <dcterms:modified xsi:type="dcterms:W3CDTF">2023-04-12T20:44:38Z</dcterms:modified>
</cp:coreProperties>
</file>