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254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ks-onlain.ru/yest-li-zhizn-vo-vselennoy-doklad-po-astronomii/?ysclid=li13cir4ty357972892" TargetMode="External"/><Relationship Id="rId2" Type="http://schemas.openxmlformats.org/officeDocument/2006/relationships/hyperlink" Target="http://www.myshared.ru/slide/1404889/?ysclid=li13dyfxc839501042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ptcloud.ru/astronomiya/zhizn-vo-vselennoy?ysclid=li13hqz39x6860914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2472D-9026-4D8C-8243-CDBAECA2ADFE}"/>
              </a:ext>
            </a:extLst>
          </p:cNvPr>
          <p:cNvSpPr txBox="1"/>
          <p:nvPr/>
        </p:nvSpPr>
        <p:spPr>
          <a:xfrm>
            <a:off x="2961904" y="2397948"/>
            <a:ext cx="62681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latin typeface="aZZ BB Tribute Cyr" panose="02050604050505020204" pitchFamily="18" charset="0"/>
              </a:rPr>
              <a:t>Тема:</a:t>
            </a:r>
          </a:p>
          <a:p>
            <a:pPr algn="ctr"/>
            <a:r>
              <a:rPr lang="ru-RU" sz="3200" dirty="0">
                <a:latin typeface="aZZ BB Tribute Cyr" panose="02050604050505020204" pitchFamily="18" charset="0"/>
              </a:rPr>
              <a:t>Проблема существования жизни </a:t>
            </a:r>
          </a:p>
          <a:p>
            <a:pPr algn="ctr"/>
            <a:r>
              <a:rPr lang="ru-RU" sz="3200" dirty="0">
                <a:latin typeface="aZZ BB Tribute Cyr" panose="02050604050505020204" pitchFamily="18" charset="0"/>
              </a:rPr>
              <a:t>Во</a:t>
            </a:r>
          </a:p>
          <a:p>
            <a:pPr algn="ctr"/>
            <a:r>
              <a:rPr lang="ru-RU" sz="3200" dirty="0">
                <a:latin typeface="aZZ BB Tribute Cyr" panose="02050604050505020204" pitchFamily="18" charset="0"/>
              </a:rPr>
              <a:t>вселенной презентация.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F649C-EDE8-42C3-AA78-2AA402496FD6}"/>
              </a:ext>
            </a:extLst>
          </p:cNvPr>
          <p:cNvSpPr txBox="1"/>
          <p:nvPr/>
        </p:nvSpPr>
        <p:spPr>
          <a:xfrm>
            <a:off x="6302425" y="5982252"/>
            <a:ext cx="5665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Работала Студентка: Навлютова Румия </a:t>
            </a:r>
            <a:r>
              <a:rPr lang="ru-RU" dirty="0" err="1"/>
              <a:t>Дамировна</a:t>
            </a:r>
            <a:endParaRPr lang="ru-RU" dirty="0"/>
          </a:p>
          <a:p>
            <a:pPr algn="just"/>
            <a:r>
              <a:rPr lang="ru-RU" dirty="0"/>
              <a:t>Проверяет учительница: Айкина Наталья Валентиновна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5E839-5B96-4446-8AE5-5F5EC8FB0A36}"/>
              </a:ext>
            </a:extLst>
          </p:cNvPr>
          <p:cNvSpPr txBox="1"/>
          <p:nvPr/>
        </p:nvSpPr>
        <p:spPr>
          <a:xfrm>
            <a:off x="422031" y="635683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Москва,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44802-774B-4ECA-B8C1-83CC1C763E6B}"/>
              </a:ext>
            </a:extLst>
          </p:cNvPr>
          <p:cNvSpPr txBox="1"/>
          <p:nvPr/>
        </p:nvSpPr>
        <p:spPr>
          <a:xfrm>
            <a:off x="6096000" y="552581"/>
            <a:ext cx="574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ГБПОУ Московский автомобильно-дорожный колледж</a:t>
            </a:r>
          </a:p>
          <a:p>
            <a:pPr algn="ctr"/>
            <a:r>
              <a:rPr lang="ru-RU" b="1" dirty="0"/>
              <a:t>имени А. А. Николаева</a:t>
            </a:r>
          </a:p>
        </p:txBody>
      </p:sp>
    </p:spTree>
    <p:extLst>
      <p:ext uri="{BB962C8B-B14F-4D97-AF65-F5344CB8AC3E}">
        <p14:creationId xmlns:p14="http://schemas.microsoft.com/office/powerpoint/2010/main" val="243042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C5A44-F421-4B86-B86B-22A9FDA30DFF}"/>
              </a:ext>
            </a:extLst>
          </p:cNvPr>
          <p:cNvSpPr/>
          <p:nvPr/>
        </p:nvSpPr>
        <p:spPr>
          <a:xfrm>
            <a:off x="676939" y="1734235"/>
            <a:ext cx="104978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Разумеется, обнаружения за пределами Земли</a:t>
            </a:r>
          </a:p>
          <a:p>
            <a:r>
              <a:rPr lang="ru-RU" sz="2800" dirty="0"/>
              <a:t>жизни даже в её простейших формах, а тем более встреча с разумными существованиями будет не только замечательным научным достижением человеческой цивилизации. Это откроет новые горизонты в решении проблемы происхождения жизни, а также сможет оказать огромное влияние на дальнейшее развитие всех наук. Существование жизни и разума во Вселенной было и остаётся одной из проблем, которые человечеству предстоит решать в третьем тысячелетии нашей эры!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4BFEDA-00C4-49A5-83FC-1CC37395ECC2}"/>
              </a:ext>
            </a:extLst>
          </p:cNvPr>
          <p:cNvSpPr/>
          <p:nvPr/>
        </p:nvSpPr>
        <p:spPr>
          <a:xfrm>
            <a:off x="4905610" y="597455"/>
            <a:ext cx="2380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1" u="sng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8564727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E87841E-0220-4545-955B-C0050099EF9B}"/>
              </a:ext>
            </a:extLst>
          </p:cNvPr>
          <p:cNvSpPr/>
          <p:nvPr/>
        </p:nvSpPr>
        <p:spPr>
          <a:xfrm>
            <a:off x="487325" y="860154"/>
            <a:ext cx="1121734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u="sng" dirty="0"/>
              <a:t>Источники:</a:t>
            </a:r>
          </a:p>
          <a:p>
            <a:endParaRPr lang="ru-RU" sz="2800" dirty="0"/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hlinkClick r:id="rId2"/>
              </a:rPr>
              <a:t>Презентация на тему: "Проблема существования жизни во вселенной". Скачать бесплатно и без регистрации. (myshared.ru)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hlinkClick r:id="rId3"/>
              </a:rPr>
              <a:t>Есть ли жизнь во вселенной доклад по астрономии - МКС Онлайн (mks-onlain.ru)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hlinkClick r:id="rId4"/>
              </a:rPr>
              <a:t>Презентация на тему "Жизнь во вселенной" по астрономии для 7 класса (pptcloud.ru)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624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AD2AA-C840-41C7-93EB-C043658FD642}"/>
              </a:ext>
            </a:extLst>
          </p:cNvPr>
          <p:cNvSpPr txBox="1"/>
          <p:nvPr/>
        </p:nvSpPr>
        <p:spPr>
          <a:xfrm>
            <a:off x="5544480" y="800095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План: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F0962-039D-4ECA-A990-2E5197421479}"/>
              </a:ext>
            </a:extLst>
          </p:cNvPr>
          <p:cNvSpPr txBox="1"/>
          <p:nvPr/>
        </p:nvSpPr>
        <p:spPr>
          <a:xfrm>
            <a:off x="379763" y="1447417"/>
            <a:ext cx="967604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800" b="1" dirty="0">
                <a:latin typeface="DS Goose" panose="02000506030000020003" pitchFamily="2" charset="-52"/>
              </a:rPr>
              <a:t>Введение.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800" b="1" dirty="0">
                <a:latin typeface="DS Goose" panose="02000506030000020003" pitchFamily="2" charset="-52"/>
              </a:rPr>
              <a:t>Основная часть презентации: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DS Goose" panose="02000506030000020003" pitchFamily="2" charset="-52"/>
              </a:rPr>
              <a:t>Жизнь во Вселенной.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DS Goose" panose="02000506030000020003" pitchFamily="2" charset="-52"/>
              </a:rPr>
              <a:t>Изучения возникновения жизни на Земле.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DS Goose" panose="02000506030000020003" pitchFamily="2" charset="-52"/>
              </a:rPr>
              <a:t>Наблюдение, теория и поиск.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DS Goose" panose="02000506030000020003" pitchFamily="2" charset="-52"/>
              </a:rPr>
              <a:t>Возможные условия для жизни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DS Goose" panose="02000506030000020003" pitchFamily="2" charset="-52"/>
              </a:rPr>
              <a:t>На каких планетах может существовать жизнь.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DS Goose" panose="02000506030000020003" pitchFamily="2" charset="-52"/>
              </a:rPr>
              <a:t>В.С. Троицкий. Гипотеза.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DS Goose" panose="02000506030000020003" pitchFamily="2" charset="-52"/>
              </a:rPr>
              <a:t>Поиск внеземных жизни цивилизации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800" b="1" dirty="0">
                <a:latin typeface="DS Goose" panose="02000506030000020003" pitchFamily="2" charset="-52"/>
              </a:rPr>
              <a:t>Заключение.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800" b="1" dirty="0">
                <a:latin typeface="DS Goose" panose="02000506030000020003" pitchFamily="2" charset="-52"/>
              </a:rPr>
              <a:t>Источники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467499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95BE5-BDFE-451F-9FC0-D9C3F8EDE1E1}"/>
              </a:ext>
            </a:extLst>
          </p:cNvPr>
          <p:cNvSpPr txBox="1"/>
          <p:nvPr/>
        </p:nvSpPr>
        <p:spPr>
          <a:xfrm>
            <a:off x="4103690" y="810882"/>
            <a:ext cx="405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u="sng" dirty="0"/>
              <a:t>Жизнь во вселенной?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01572-058C-455F-99BF-D30C5E05F5FA}"/>
              </a:ext>
            </a:extLst>
          </p:cNvPr>
          <p:cNvSpPr txBox="1"/>
          <p:nvPr/>
        </p:nvSpPr>
        <p:spPr>
          <a:xfrm>
            <a:off x="435936" y="1977656"/>
            <a:ext cx="9324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2800" dirty="0"/>
              <a:t>Комплекс проблем и задач, направленных на поиск жизни. В самом общем случае жизнь</a:t>
            </a:r>
          </a:p>
          <a:p>
            <a:pPr algn="just"/>
            <a:r>
              <a:rPr lang="ru-RU" sz="2800" dirty="0"/>
              <a:t>трактуется максимально широко – как активная форма существования материи, в некотором</a:t>
            </a:r>
          </a:p>
          <a:p>
            <a:pPr algn="just"/>
            <a:r>
              <a:rPr lang="ru-RU" sz="2800" dirty="0"/>
              <a:t>смысле высшая по сравнению с её физической и химической формами существования.</a:t>
            </a:r>
          </a:p>
        </p:txBody>
      </p:sp>
    </p:spTree>
    <p:extLst>
      <p:ext uri="{BB962C8B-B14F-4D97-AF65-F5344CB8AC3E}">
        <p14:creationId xmlns:p14="http://schemas.microsoft.com/office/powerpoint/2010/main" val="201150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2E05AA-9FDE-41C9-9B3C-5622170B07E2}"/>
              </a:ext>
            </a:extLst>
          </p:cNvPr>
          <p:cNvSpPr/>
          <p:nvPr/>
        </p:nvSpPr>
        <p:spPr>
          <a:xfrm>
            <a:off x="411128" y="2051569"/>
            <a:ext cx="98918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Данные о геологической жизни планеты, в частности вулканизме, тектонике и магнитном поле.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Данные об истории климата и наше понимание механизмов, регулирующих его.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Основные представления об устройстве жизни, в частности о ДНК, клетках и границ выживания живых организмов.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Данные о происхождении живых организмов и их эволюции.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F7948A7-63ED-4FE0-9E8B-A88B35396553}"/>
              </a:ext>
            </a:extLst>
          </p:cNvPr>
          <p:cNvSpPr/>
          <p:nvPr/>
        </p:nvSpPr>
        <p:spPr>
          <a:xfrm>
            <a:off x="2080442" y="728392"/>
            <a:ext cx="8222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u="sng" dirty="0"/>
              <a:t>Изучение возникновения жизни на Земле.</a:t>
            </a:r>
          </a:p>
          <a:p>
            <a:pPr algn="ctr"/>
            <a:r>
              <a:rPr lang="ru-RU" sz="3200" b="1" i="1" u="sng" dirty="0"/>
              <a:t>Основные положения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10716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F00E700-5B9D-43FC-95AA-600DC6058456}"/>
              </a:ext>
            </a:extLst>
          </p:cNvPr>
          <p:cNvSpPr/>
          <p:nvPr/>
        </p:nvSpPr>
        <p:spPr>
          <a:xfrm>
            <a:off x="411124" y="2475633"/>
            <a:ext cx="94984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Поиск </a:t>
            </a:r>
            <a:r>
              <a:rPr lang="ru-RU" sz="2800" dirty="0" err="1"/>
              <a:t>жизнепригодных</a:t>
            </a:r>
            <a:r>
              <a:rPr lang="ru-RU" sz="2800" dirty="0"/>
              <a:t> экзопланет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Построение теорий формирований, включающие в рассмотрение сложные молекулярные образования, из которых впоследствии могла зародиться жизнь.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Изучения Солнечной Системы и соотнесение полученных данных с данными об </a:t>
            </a:r>
            <a:r>
              <a:rPr lang="ru-RU" sz="2800" dirty="0" err="1"/>
              <a:t>экстрасолнечных</a:t>
            </a:r>
            <a:r>
              <a:rPr lang="ru-RU" sz="2800" dirty="0"/>
              <a:t> системах.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1F6F44-050F-4A74-AECA-0B354D8475C2}"/>
              </a:ext>
            </a:extLst>
          </p:cNvPr>
          <p:cNvSpPr/>
          <p:nvPr/>
        </p:nvSpPr>
        <p:spPr>
          <a:xfrm>
            <a:off x="1095154" y="515017"/>
            <a:ext cx="11249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u="sng" dirty="0"/>
              <a:t>Согласование основных положений с астрономическими наблюдениями и теориями и целенаправленный поиск.</a:t>
            </a:r>
          </a:p>
          <a:p>
            <a:r>
              <a:rPr lang="ru-RU" sz="3200" b="1" i="1" u="sng" dirty="0"/>
              <a:t>Включает в себя:</a:t>
            </a:r>
          </a:p>
        </p:txBody>
      </p:sp>
    </p:spTree>
    <p:extLst>
      <p:ext uri="{BB962C8B-B14F-4D97-AF65-F5344CB8AC3E}">
        <p14:creationId xmlns:p14="http://schemas.microsoft.com/office/powerpoint/2010/main" val="133230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698A17-BCEE-4C9C-859C-84169CF01E41}"/>
              </a:ext>
            </a:extLst>
          </p:cNvPr>
          <p:cNvSpPr/>
          <p:nvPr/>
        </p:nvSpPr>
        <p:spPr>
          <a:xfrm>
            <a:off x="682256" y="197346"/>
            <a:ext cx="108274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Наличие воды.</a:t>
            </a:r>
          </a:p>
          <a:p>
            <a:r>
              <a:rPr lang="ru-RU" dirty="0"/>
              <a:t>Вода — это один из самых важных факторов, который указывает на наличие жизни. Это связано с тем, что жизнь на земле происходит в воде. Однако, образ жизни, который не требует воды, также может существовать на других планетах. Некоторые формы жизни используют жидкие растворы других веществ, таких как аммиачная вода или жидкие углеводороды.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Подходящая температура. </a:t>
            </a:r>
          </a:p>
          <a:p>
            <a:r>
              <a:rPr lang="ru-RU" dirty="0"/>
              <a:t>У большинства форм жизни на земле есть оптимальный диапазон температур, в котором они могут функционировать. Некоторые формы жизни могут выжить и в экстремально низких или высоких температурах.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Атмосферное давление.</a:t>
            </a:r>
          </a:p>
          <a:p>
            <a:r>
              <a:rPr lang="ru-RU" dirty="0"/>
              <a:t>Атмосферное давление — это сила, которую воздух оказывает на поверхности. Она также является важным фактором, указывающим на наличие подходящих условий для жизни. Некоторые организмы могут выживать в высоких или низких давлениях.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Химический баланс.</a:t>
            </a:r>
          </a:p>
          <a:p>
            <a:r>
              <a:rPr lang="ru-RU" dirty="0"/>
              <a:t>Соотношение между различными химическими элементами может быть важным фактором для жизни на других планетах. Например, железо может быть важным элементом для создания гемоглобина, который используется для транспортировки кислорода в ткани.</a:t>
            </a:r>
          </a:p>
          <a:p>
            <a:r>
              <a:rPr lang="ru-RU" dirty="0"/>
              <a:t>Удаленность от звезды.</a:t>
            </a:r>
          </a:p>
          <a:p>
            <a:r>
              <a:rPr lang="ru-RU" dirty="0"/>
              <a:t>Удаленность от своей звезды также может указывать на наличие подходящих условий для жизни. Если планета находится слишком близко к звезде, она может быть слишком горячей для поддержания жизни. Если планета находится слишком далеко, она может быть слишком холодной.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4516CE-B332-4E17-8262-323A1E0E7BDF}"/>
              </a:ext>
            </a:extLst>
          </p:cNvPr>
          <p:cNvSpPr/>
          <p:nvPr/>
        </p:nvSpPr>
        <p:spPr>
          <a:xfrm>
            <a:off x="3827366" y="197346"/>
            <a:ext cx="4537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i="1" u="sng" dirty="0"/>
              <a:t>Возможные условия для жизни:</a:t>
            </a:r>
          </a:p>
        </p:txBody>
      </p:sp>
    </p:spTree>
    <p:extLst>
      <p:ext uri="{BB962C8B-B14F-4D97-AF65-F5344CB8AC3E}">
        <p14:creationId xmlns:p14="http://schemas.microsoft.com/office/powerpoint/2010/main" val="274617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FC75EB-89E7-4E27-9616-5B40C4E22F35}"/>
              </a:ext>
            </a:extLst>
          </p:cNvPr>
          <p:cNvSpPr/>
          <p:nvPr/>
        </p:nvSpPr>
        <p:spPr>
          <a:xfrm>
            <a:off x="406501" y="437339"/>
            <a:ext cx="59138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u="sng" dirty="0"/>
              <a:t>На каких планетах может существовать жизнь:</a:t>
            </a:r>
          </a:p>
          <a:p>
            <a:r>
              <a:rPr lang="ru-RU" u="sng" dirty="0" err="1"/>
              <a:t>Энцелад</a:t>
            </a:r>
            <a:r>
              <a:rPr lang="ru-RU" u="sng" dirty="0"/>
              <a:t>, Марс, Европа, Титан, Плутон, Ганимед, Каллисто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794584-BF14-4EA4-9253-08F437A2556B}"/>
              </a:ext>
            </a:extLst>
          </p:cNvPr>
          <p:cNvSpPr/>
          <p:nvPr/>
        </p:nvSpPr>
        <p:spPr>
          <a:xfrm>
            <a:off x="406501" y="45401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Марс — это планета, которая находится ближе всего к Земле и, возможно, является наиболее изученным планетой в Солнечной системе, когда дело доходит до поиска жизни. Данные, полученные от роботов, показали возможность существования воды на Марсе, и это может указывать на наличие микробной жизни.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B6EEFC-1ACB-4804-B26C-3C563CE3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726" y="409353"/>
            <a:ext cx="3381154" cy="25358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98B86-E9E6-4ED5-A2A2-CFE142D21A6C}"/>
              </a:ext>
            </a:extLst>
          </p:cNvPr>
          <p:cNvSpPr txBox="1"/>
          <p:nvPr/>
        </p:nvSpPr>
        <p:spPr>
          <a:xfrm>
            <a:off x="8323741" y="2945219"/>
            <a:ext cx="307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Спутник Юпитера - Европа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165948-FC1F-4155-8AF8-E0D61389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0" y="1497474"/>
            <a:ext cx="3888832" cy="28954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63A407-1252-4921-8811-E368DC529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060" y="3672708"/>
            <a:ext cx="3066711" cy="1916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6E5F8E-A15B-4879-87D9-E6494B258F47}"/>
              </a:ext>
            </a:extLst>
          </p:cNvPr>
          <p:cNvSpPr txBox="1"/>
          <p:nvPr/>
        </p:nvSpPr>
        <p:spPr>
          <a:xfrm>
            <a:off x="8431619" y="5850417"/>
            <a:ext cx="102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Ганимед</a:t>
            </a:r>
          </a:p>
        </p:txBody>
      </p:sp>
    </p:spTree>
    <p:extLst>
      <p:ext uri="{BB962C8B-B14F-4D97-AF65-F5344CB8AC3E}">
        <p14:creationId xmlns:p14="http://schemas.microsoft.com/office/powerpoint/2010/main" val="289269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DDC046-A697-4F4A-A0EB-71BCFB919ACA}"/>
              </a:ext>
            </a:extLst>
          </p:cNvPr>
          <p:cNvSpPr/>
          <p:nvPr/>
        </p:nvSpPr>
        <p:spPr>
          <a:xfrm>
            <a:off x="1102241" y="2902711"/>
            <a:ext cx="79035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- Жизнь – это высшая форма организации материи, и скорее всего возникла однократно как закономерный этап эволюции Вселенной на сложившихся к тому времени планетах, и позднее она спонтанно не возникала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35D0E3-1BCE-478E-BD2F-86B44E9B1AAA}"/>
              </a:ext>
            </a:extLst>
          </p:cNvPr>
          <p:cNvSpPr/>
          <p:nvPr/>
        </p:nvSpPr>
        <p:spPr>
          <a:xfrm>
            <a:off x="642771" y="814168"/>
            <a:ext cx="109064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u="sng" dirty="0"/>
              <a:t>Гипотеза одноразового взрывного происхождения жизни во Вселенной в определенной фазе её эволюции на подходящих планетах (В. С. Троицкий)</a:t>
            </a:r>
          </a:p>
        </p:txBody>
      </p:sp>
    </p:spTree>
    <p:extLst>
      <p:ext uri="{BB962C8B-B14F-4D97-AF65-F5344CB8AC3E}">
        <p14:creationId xmlns:p14="http://schemas.microsoft.com/office/powerpoint/2010/main" val="407447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8D794C-7743-4BA6-BCAD-34556DF34B35}"/>
              </a:ext>
            </a:extLst>
          </p:cNvPr>
          <p:cNvSpPr/>
          <p:nvPr/>
        </p:nvSpPr>
        <p:spPr>
          <a:xfrm>
            <a:off x="521043" y="1904632"/>
            <a:ext cx="106112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Для беспроводной связи на Земле в основном используется радио. Поэтому главные усилия сейчас направлены на поиски сигналов внеземных цивилизаций (ВЦ) в радиодиапазоне. Но ведутся они и в других диапазонах излучения. За последние 20 лет было проведено несколько экспериментов по поиску лазерных сигналов в оптическом </a:t>
            </a:r>
            <a:r>
              <a:rPr lang="ru-RU" sz="2800" dirty="0" err="1"/>
              <a:t>диапозоне</a:t>
            </a:r>
            <a:r>
              <a:rPr lang="ru-RU" sz="2800" dirty="0"/>
              <a:t>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C2E24C-DEAD-47F1-9A00-FC97ACD22AD2}"/>
              </a:ext>
            </a:extLst>
          </p:cNvPr>
          <p:cNvSpPr/>
          <p:nvPr/>
        </p:nvSpPr>
        <p:spPr>
          <a:xfrm>
            <a:off x="2585680" y="685653"/>
            <a:ext cx="7238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1" u="sng" dirty="0"/>
              <a:t>Поиск внеземных жизни цивилизации:</a:t>
            </a:r>
          </a:p>
        </p:txBody>
      </p:sp>
    </p:spTree>
    <p:extLst>
      <p:ext uri="{BB962C8B-B14F-4D97-AF65-F5344CB8AC3E}">
        <p14:creationId xmlns:p14="http://schemas.microsoft.com/office/powerpoint/2010/main" val="339270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88</TotalTime>
  <Words>787</Words>
  <Application>Microsoft Office PowerPoint</Application>
  <PresentationFormat>Широкоэкранный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aZZ BB Tribute Cyr</vt:lpstr>
      <vt:lpstr>Calibri</vt:lpstr>
      <vt:lpstr>Calibri Light</vt:lpstr>
      <vt:lpstr>DS Goose</vt:lpstr>
      <vt:lpstr>Небесная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Румия Навлютова</dc:creator>
  <cp:lastModifiedBy>Румия Навлютова</cp:lastModifiedBy>
  <cp:revision>10</cp:revision>
  <dcterms:created xsi:type="dcterms:W3CDTF">2023-05-24T02:48:23Z</dcterms:created>
  <dcterms:modified xsi:type="dcterms:W3CDTF">2023-05-24T04:16:45Z</dcterms:modified>
</cp:coreProperties>
</file>