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516D0-CC29-4B72-9012-80DE5C0C0D73}" v="5" dt="2024-10-21T11:56:05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anchez Alvarez" userId="cd8f4763-ef1f-4fa2-b3c6-9eb6385c0c14" providerId="ADAL" clId="{BF1516D0-CC29-4B72-9012-80DE5C0C0D73}"/>
    <pc:docChg chg="undo custSel addSld modSld">
      <pc:chgData name="Javier Sanchez Alvarez" userId="cd8f4763-ef1f-4fa2-b3c6-9eb6385c0c14" providerId="ADAL" clId="{BF1516D0-CC29-4B72-9012-80DE5C0C0D73}" dt="2024-10-21T12:04:10.588" v="3399" actId="20577"/>
      <pc:docMkLst>
        <pc:docMk/>
      </pc:docMkLst>
      <pc:sldChg chg="modSp mod">
        <pc:chgData name="Javier Sanchez Alvarez" userId="cd8f4763-ef1f-4fa2-b3c6-9eb6385c0c14" providerId="ADAL" clId="{BF1516D0-CC29-4B72-9012-80DE5C0C0D73}" dt="2024-10-21T10:46:33.351" v="64" actId="20577"/>
        <pc:sldMkLst>
          <pc:docMk/>
          <pc:sldMk cId="567133188" sldId="256"/>
        </pc:sldMkLst>
        <pc:spChg chg="mod">
          <ac:chgData name="Javier Sanchez Alvarez" userId="cd8f4763-ef1f-4fa2-b3c6-9eb6385c0c14" providerId="ADAL" clId="{BF1516D0-CC29-4B72-9012-80DE5C0C0D73}" dt="2024-10-21T10:46:33.351" v="64" actId="20577"/>
          <ac:spMkLst>
            <pc:docMk/>
            <pc:sldMk cId="567133188" sldId="256"/>
            <ac:spMk id="2" creationId="{C1A9F97D-0F5D-0D23-107A-19EC146A8018}"/>
          </ac:spMkLst>
        </pc:spChg>
        <pc:spChg chg="mod">
          <ac:chgData name="Javier Sanchez Alvarez" userId="cd8f4763-ef1f-4fa2-b3c6-9eb6385c0c14" providerId="ADAL" clId="{BF1516D0-CC29-4B72-9012-80DE5C0C0D73}" dt="2024-10-21T10:46:01.049" v="51" actId="20577"/>
          <ac:spMkLst>
            <pc:docMk/>
            <pc:sldMk cId="567133188" sldId="256"/>
            <ac:spMk id="3" creationId="{C40C9AAD-A0EE-C383-5DC6-7994EDB49680}"/>
          </ac:spMkLst>
        </pc:spChg>
      </pc:sldChg>
      <pc:sldChg chg="modSp mod">
        <pc:chgData name="Javier Sanchez Alvarez" userId="cd8f4763-ef1f-4fa2-b3c6-9eb6385c0c14" providerId="ADAL" clId="{BF1516D0-CC29-4B72-9012-80DE5C0C0D73}" dt="2024-10-21T11:49:15.944" v="1834" actId="6549"/>
        <pc:sldMkLst>
          <pc:docMk/>
          <pc:sldMk cId="2488000000" sldId="257"/>
        </pc:sldMkLst>
        <pc:spChg chg="mod">
          <ac:chgData name="Javier Sanchez Alvarez" userId="cd8f4763-ef1f-4fa2-b3c6-9eb6385c0c14" providerId="ADAL" clId="{BF1516D0-CC29-4B72-9012-80DE5C0C0D73}" dt="2024-10-21T11:02:38.312" v="180" actId="20577"/>
          <ac:spMkLst>
            <pc:docMk/>
            <pc:sldMk cId="2488000000" sldId="257"/>
            <ac:spMk id="2" creationId="{99DBDDFF-9992-B613-E739-FCF4E02187C6}"/>
          </ac:spMkLst>
        </pc:spChg>
        <pc:spChg chg="mod">
          <ac:chgData name="Javier Sanchez Alvarez" userId="cd8f4763-ef1f-4fa2-b3c6-9eb6385c0c14" providerId="ADAL" clId="{BF1516D0-CC29-4B72-9012-80DE5C0C0D73}" dt="2024-10-21T11:49:15.944" v="1834" actId="6549"/>
          <ac:spMkLst>
            <pc:docMk/>
            <pc:sldMk cId="2488000000" sldId="257"/>
            <ac:spMk id="3" creationId="{6934503F-FDB6-89B6-84F4-C750F870BA14}"/>
          </ac:spMkLst>
        </pc:spChg>
      </pc:sldChg>
      <pc:sldChg chg="modSp mod">
        <pc:chgData name="Javier Sanchez Alvarez" userId="cd8f4763-ef1f-4fa2-b3c6-9eb6385c0c14" providerId="ADAL" clId="{BF1516D0-CC29-4B72-9012-80DE5C0C0D73}" dt="2024-10-21T12:01:29.981" v="2911" actId="20577"/>
        <pc:sldMkLst>
          <pc:docMk/>
          <pc:sldMk cId="3917538128" sldId="258"/>
        </pc:sldMkLst>
        <pc:spChg chg="mod">
          <ac:chgData name="Javier Sanchez Alvarez" userId="cd8f4763-ef1f-4fa2-b3c6-9eb6385c0c14" providerId="ADAL" clId="{BF1516D0-CC29-4B72-9012-80DE5C0C0D73}" dt="2024-10-21T12:01:29.981" v="2911" actId="20577"/>
          <ac:spMkLst>
            <pc:docMk/>
            <pc:sldMk cId="3917538128" sldId="258"/>
            <ac:spMk id="8" creationId="{B8228AA1-2ABF-D3E2-5C43-B45A5B5B0FA5}"/>
          </ac:spMkLst>
        </pc:spChg>
      </pc:sldChg>
      <pc:sldChg chg="modSp add mod">
        <pc:chgData name="Javier Sanchez Alvarez" userId="cd8f4763-ef1f-4fa2-b3c6-9eb6385c0c14" providerId="ADAL" clId="{BF1516D0-CC29-4B72-9012-80DE5C0C0D73}" dt="2024-10-21T11:48:51.374" v="1744" actId="108"/>
        <pc:sldMkLst>
          <pc:docMk/>
          <pc:sldMk cId="93612977" sldId="259"/>
        </pc:sldMkLst>
        <pc:spChg chg="mod">
          <ac:chgData name="Javier Sanchez Alvarez" userId="cd8f4763-ef1f-4fa2-b3c6-9eb6385c0c14" providerId="ADAL" clId="{BF1516D0-CC29-4B72-9012-80DE5C0C0D73}" dt="2024-10-21T11:41:47.943" v="934" actId="20577"/>
          <ac:spMkLst>
            <pc:docMk/>
            <pc:sldMk cId="93612977" sldId="259"/>
            <ac:spMk id="2" creationId="{99DBDDFF-9992-B613-E739-FCF4E02187C6}"/>
          </ac:spMkLst>
        </pc:spChg>
        <pc:spChg chg="mod">
          <ac:chgData name="Javier Sanchez Alvarez" userId="cd8f4763-ef1f-4fa2-b3c6-9eb6385c0c14" providerId="ADAL" clId="{BF1516D0-CC29-4B72-9012-80DE5C0C0D73}" dt="2024-10-21T11:48:51.374" v="1744" actId="108"/>
          <ac:spMkLst>
            <pc:docMk/>
            <pc:sldMk cId="93612977" sldId="259"/>
            <ac:spMk id="3" creationId="{6934503F-FDB6-89B6-84F4-C750F870BA14}"/>
          </ac:spMkLst>
        </pc:spChg>
      </pc:sldChg>
      <pc:sldChg chg="modSp add mod">
        <pc:chgData name="Javier Sanchez Alvarez" userId="cd8f4763-ef1f-4fa2-b3c6-9eb6385c0c14" providerId="ADAL" clId="{BF1516D0-CC29-4B72-9012-80DE5C0C0D73}" dt="2024-10-21T11:48:31.331" v="1677" actId="108"/>
        <pc:sldMkLst>
          <pc:docMk/>
          <pc:sldMk cId="4051507900" sldId="260"/>
        </pc:sldMkLst>
        <pc:spChg chg="mod">
          <ac:chgData name="Javier Sanchez Alvarez" userId="cd8f4763-ef1f-4fa2-b3c6-9eb6385c0c14" providerId="ADAL" clId="{BF1516D0-CC29-4B72-9012-80DE5C0C0D73}" dt="2024-10-21T11:46:33.027" v="1265" actId="20577"/>
          <ac:spMkLst>
            <pc:docMk/>
            <pc:sldMk cId="4051507900" sldId="260"/>
            <ac:spMk id="2" creationId="{99DBDDFF-9992-B613-E739-FCF4E02187C6}"/>
          </ac:spMkLst>
        </pc:spChg>
        <pc:spChg chg="mod">
          <ac:chgData name="Javier Sanchez Alvarez" userId="cd8f4763-ef1f-4fa2-b3c6-9eb6385c0c14" providerId="ADAL" clId="{BF1516D0-CC29-4B72-9012-80DE5C0C0D73}" dt="2024-10-21T11:48:31.331" v="1677" actId="108"/>
          <ac:spMkLst>
            <pc:docMk/>
            <pc:sldMk cId="4051507900" sldId="260"/>
            <ac:spMk id="3" creationId="{6934503F-FDB6-89B6-84F4-C750F870BA14}"/>
          </ac:spMkLst>
        </pc:spChg>
      </pc:sldChg>
      <pc:sldChg chg="modSp add mod">
        <pc:chgData name="Javier Sanchez Alvarez" userId="cd8f4763-ef1f-4fa2-b3c6-9eb6385c0c14" providerId="ADAL" clId="{BF1516D0-CC29-4B72-9012-80DE5C0C0D73}" dt="2024-10-21T11:57:52.656" v="2818" actId="20577"/>
        <pc:sldMkLst>
          <pc:docMk/>
          <pc:sldMk cId="2538478404" sldId="261"/>
        </pc:sldMkLst>
        <pc:spChg chg="mod">
          <ac:chgData name="Javier Sanchez Alvarez" userId="cd8f4763-ef1f-4fa2-b3c6-9eb6385c0c14" providerId="ADAL" clId="{BF1516D0-CC29-4B72-9012-80DE5C0C0D73}" dt="2024-10-21T11:50:42.508" v="1875" actId="20577"/>
          <ac:spMkLst>
            <pc:docMk/>
            <pc:sldMk cId="2538478404" sldId="261"/>
            <ac:spMk id="2" creationId="{99DBDDFF-9992-B613-E739-FCF4E02187C6}"/>
          </ac:spMkLst>
        </pc:spChg>
        <pc:spChg chg="mod">
          <ac:chgData name="Javier Sanchez Alvarez" userId="cd8f4763-ef1f-4fa2-b3c6-9eb6385c0c14" providerId="ADAL" clId="{BF1516D0-CC29-4B72-9012-80DE5C0C0D73}" dt="2024-10-21T11:57:52.656" v="2818" actId="20577"/>
          <ac:spMkLst>
            <pc:docMk/>
            <pc:sldMk cId="2538478404" sldId="261"/>
            <ac:spMk id="3" creationId="{6934503F-FDB6-89B6-84F4-C750F870BA14}"/>
          </ac:spMkLst>
        </pc:spChg>
      </pc:sldChg>
      <pc:sldChg chg="modSp add mod">
        <pc:chgData name="Javier Sanchez Alvarez" userId="cd8f4763-ef1f-4fa2-b3c6-9eb6385c0c14" providerId="ADAL" clId="{BF1516D0-CC29-4B72-9012-80DE5C0C0D73}" dt="2024-10-21T12:04:10.588" v="3399" actId="20577"/>
        <pc:sldMkLst>
          <pc:docMk/>
          <pc:sldMk cId="826353255" sldId="262"/>
        </pc:sldMkLst>
        <pc:spChg chg="mod">
          <ac:chgData name="Javier Sanchez Alvarez" userId="cd8f4763-ef1f-4fa2-b3c6-9eb6385c0c14" providerId="ADAL" clId="{BF1516D0-CC29-4B72-9012-80DE5C0C0D73}" dt="2024-10-21T11:56:15.135" v="2444" actId="20577"/>
          <ac:spMkLst>
            <pc:docMk/>
            <pc:sldMk cId="826353255" sldId="262"/>
            <ac:spMk id="2" creationId="{99DBDDFF-9992-B613-E739-FCF4E02187C6}"/>
          </ac:spMkLst>
        </pc:spChg>
        <pc:spChg chg="mod">
          <ac:chgData name="Javier Sanchez Alvarez" userId="cd8f4763-ef1f-4fa2-b3c6-9eb6385c0c14" providerId="ADAL" clId="{BF1516D0-CC29-4B72-9012-80DE5C0C0D73}" dt="2024-10-21T12:04:10.588" v="3399" actId="20577"/>
          <ac:spMkLst>
            <pc:docMk/>
            <pc:sldMk cId="826353255" sldId="262"/>
            <ac:spMk id="3" creationId="{6934503F-FDB6-89B6-84F4-C750F870BA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E44-4EE4-0D67-703F-56E067CE4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486CC-A028-E913-6AAB-C3E1BA623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79F7-90E1-66CB-0F03-0A70C071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CDAFA-6E59-14E5-0D7E-D14D9246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C3AA-6B5A-390B-5881-72CE82C2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D8CE-1175-8A7E-B414-CF2A27CE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E86FF-D94C-87FB-6081-168A10BE1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98B0-D496-BF8E-7C28-47FD2BD0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149F7-27D1-3EBC-FBB2-B7029FAB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DF66-7047-176E-0918-F0019668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7427B-444D-D723-02EA-A4E16DFBC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F8251-1841-258E-D7FF-E1B6D48DB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841-6713-3B04-2269-AC1FEAFE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5264A-ECE5-938A-5286-3460A264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CED3-6421-C780-5A9A-FE6B44AA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5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8547-DF19-09B7-A61F-A30678FD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2DE2-9200-48A7-5721-DCFA897B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EFDC-BA6E-0E17-3353-66F6FC9C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E1C9E-634C-87C4-6BB1-FC0386A5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A6EB0-6D2B-3B91-180E-26A9D14C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7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71F8-F9B5-0F40-EBDA-8DADC055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DB03-6D0A-25AE-341E-740A888D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F4667-29F4-3E9D-622F-78DE7039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8574-DA36-3D70-04C8-61EBDABB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A41B0-1461-0F34-5C2E-9A7C934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D4CE-2A0A-E36A-D3FD-314D2331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C3C0-D4A9-8F5F-90D2-E659C4654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1AF1B-0342-E70E-1299-BE45CF66D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C425A-35AA-FD69-7ECD-BE7E51CF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13B6E-06FC-7632-A9FB-A891EFA5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F6223-DCAB-21E0-1F2C-D0E86AC0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5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C96F-D35D-DB93-452B-2E6A29ED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FDEB9-BBDB-5EC1-1E31-88B603D7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90449-BA85-D8B2-B692-8FDA744F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7D151-2E50-392D-47E0-F38CA6470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29926-127D-15D3-3AAA-40B7849B1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0A21B-27F7-07A1-BF2A-19243843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E5C02-0907-2292-5AFB-3A30DB29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36D4C-1C9D-0BB3-3BBA-4D4FD6D8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36F5-46F7-72D8-BDF2-90D32F9D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0844E-FF0C-1C48-E442-281B7F1D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3D5F7-9576-374A-640F-B0F019E3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4F3A9-D04A-636D-D69F-EC561A79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F80E1-DDBB-3A2C-C356-0A028EBD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F7AB2-CCF6-6988-919F-87521177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626BD-C8F5-5F3E-FC3F-5161B2C6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7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F5E3-E6AD-E6A5-3084-FDF8EAE8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BFA8-2276-08E3-BFCD-B8D073FF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9D3C-27ED-5548-3D0D-4547575A1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E9B0-0E82-2E9A-9686-155C0C7E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AE868-8E0F-A20F-7085-B2FBFCE6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A8DC4-E18C-8106-860A-F3656BEB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00D1-DFC9-796C-B04C-E1814DC0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FD87F-B328-D01A-AF15-4B79AF40D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4BF8-2DCD-358A-71FA-EE983FE61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5955C-A73B-2649-94DF-AE42EAC6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A31E-A5FC-6E2E-E46D-D588737C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C4D97-594D-771A-0D3F-F9ED6A42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0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1350D-7ED1-9817-6898-F2F77334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AA9D-1685-DF13-4FDD-6F613A51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B6A3-1645-8BF9-5BBF-6E3319B15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C367D-D4B5-4A47-9647-004A12304D1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6F9EF-A8E8-807D-D987-582CEA238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2FA5-4BDD-0D3D-010C-484BEABC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686E1-5F60-41BF-AFFA-AE04A721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6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F97D-0F5D-0D23-107A-19EC146A8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DES Package (v 0.94)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C9AAD-A0EE-C383-5DC6-7994EDB49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Javier Sanchez Alvarez</a:t>
            </a:r>
          </a:p>
          <a:p>
            <a:r>
              <a:rPr lang="en-US" dirty="0"/>
              <a:t>Nov 2024</a:t>
            </a:r>
          </a:p>
        </p:txBody>
      </p:sp>
    </p:spTree>
    <p:extLst>
      <p:ext uri="{BB962C8B-B14F-4D97-AF65-F5344CB8AC3E}">
        <p14:creationId xmlns:p14="http://schemas.microsoft.com/office/powerpoint/2010/main" val="56713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DFF-9992-B613-E739-FCF4E021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613283"/>
          </a:xfrm>
        </p:spPr>
        <p:txBody>
          <a:bodyPr>
            <a:normAutofit/>
          </a:bodyPr>
          <a:lstStyle/>
          <a:p>
            <a:r>
              <a:rPr lang="en-US" sz="2800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503F-FDB6-89B6-84F4-C750F870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968"/>
            <a:ext cx="10515600" cy="528999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1600" dirty="0"/>
              <a:t>R and </a:t>
            </a:r>
            <a:r>
              <a:rPr lang="en-US" sz="1600" dirty="0" err="1"/>
              <a:t>Rstudio</a:t>
            </a:r>
            <a:endParaRPr lang="en-US" sz="1600" dirty="0"/>
          </a:p>
          <a:p>
            <a:pPr lvl="1">
              <a:spcBef>
                <a:spcPts val="1800"/>
              </a:spcBef>
            </a:pPr>
            <a:r>
              <a:rPr lang="en-US" sz="1200" dirty="0"/>
              <a:t>R is a free software environment for statistical computing and graphics. </a:t>
            </a:r>
          </a:p>
          <a:p>
            <a:pPr lvl="1">
              <a:spcBef>
                <a:spcPts val="1800"/>
              </a:spcBef>
            </a:pPr>
            <a:r>
              <a:rPr lang="en-US" sz="1200" dirty="0" err="1"/>
              <a:t>Rstudio</a:t>
            </a:r>
            <a:r>
              <a:rPr lang="en-US" sz="1200" dirty="0"/>
              <a:t> is a user interface to R which includes many additional useful tools (Shiny, Markdown, Quarto, debugging…)</a:t>
            </a:r>
          </a:p>
          <a:p>
            <a:pPr>
              <a:spcBef>
                <a:spcPts val="1800"/>
              </a:spcBef>
            </a:pPr>
            <a:r>
              <a:rPr lang="en-US" sz="1600" dirty="0"/>
              <a:t>Why R? 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Has a huge community with a lot of community-developed functions that make life easier, particularly in our setting (biostats, HEOR)</a:t>
            </a:r>
          </a:p>
          <a:p>
            <a:pPr>
              <a:spcBef>
                <a:spcPts val="1800"/>
              </a:spcBef>
            </a:pPr>
            <a:r>
              <a:rPr lang="en-US" sz="1600" dirty="0"/>
              <a:t>Package (or libraries)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“Packages are the fundamental units of reproducible R code. They include reusable R functions, the documentation that describes how to use them, and sample data.”</a:t>
            </a:r>
          </a:p>
          <a:p>
            <a:pPr>
              <a:spcBef>
                <a:spcPts val="1800"/>
              </a:spcBef>
            </a:pPr>
            <a:r>
              <a:rPr lang="en-US" sz="1600" dirty="0"/>
              <a:t>R DES package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User-friendly package that facilitates the use of discrete event simulations without resource constraints for cost-effectiveness analysis in R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Initially developed independently from DICE at Evidera (some differences)</a:t>
            </a:r>
          </a:p>
          <a:p>
            <a:pPr>
              <a:spcBef>
                <a:spcPts val="1800"/>
              </a:spcBef>
            </a:pPr>
            <a:r>
              <a:rPr lang="en-US" sz="1600" dirty="0"/>
              <a:t>Why?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Recent trend for acceptance of HTA modelling in R, other available packages for DES are not for HE and not user friendly </a:t>
            </a:r>
          </a:p>
        </p:txBody>
      </p:sp>
    </p:spTree>
    <p:extLst>
      <p:ext uri="{BB962C8B-B14F-4D97-AF65-F5344CB8AC3E}">
        <p14:creationId xmlns:p14="http://schemas.microsoft.com/office/powerpoint/2010/main" val="248800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DFF-9992-B613-E739-FCF4E021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613283"/>
          </a:xfrm>
        </p:spPr>
        <p:txBody>
          <a:bodyPr>
            <a:normAutofit/>
          </a:bodyPr>
          <a:lstStyle/>
          <a:p>
            <a:r>
              <a:rPr lang="en-US" sz="2800" dirty="0"/>
              <a:t>What are the contents of the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503F-FDB6-89B6-84F4-C750F870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968"/>
            <a:ext cx="10515600" cy="528999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1400" dirty="0"/>
              <a:t>Set of internal and external (user facing) functions to run a DES model within R (which can of course be tweaked to run cohort Markov, microsimulation, PSM, etc.)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Set of functions to process inputs nicely (to handle PSA/DSA/probabilistic DSA, to replicate profiles…)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Set of functions to produce outputs in R (summary tables, CEAC, EVPI)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Auxiliary functions including some stats functions (conditional quantile functions, </a:t>
            </a:r>
            <a:r>
              <a:rPr lang="en-US" sz="1400" dirty="0" err="1"/>
              <a:t>dirichlet</a:t>
            </a:r>
            <a:r>
              <a:rPr lang="en-US" sz="1400" dirty="0"/>
              <a:t>, </a:t>
            </a:r>
            <a:r>
              <a:rPr lang="en-US" sz="1400" dirty="0" err="1"/>
              <a:t>restrited</a:t>
            </a:r>
            <a:r>
              <a:rPr lang="en-US" sz="1400" dirty="0"/>
              <a:t> Gompertz, beta and gamma using mean and se) and other useful functions (luck adjustment, discounting, random number </a:t>
            </a:r>
            <a:r>
              <a:rPr lang="en-US" sz="1400" dirty="0" err="1"/>
              <a:t>substream</a:t>
            </a:r>
            <a:r>
              <a:rPr lang="en-US" sz="1400" dirty="0"/>
              <a:t> similar to </a:t>
            </a:r>
            <a:r>
              <a:rPr lang="en-US" sz="1400" dirty="0" err="1"/>
              <a:t>EviRnd</a:t>
            </a:r>
            <a:r>
              <a:rPr lang="en-US" sz="1400" dirty="0"/>
              <a:t>()).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Website-based documentation using </a:t>
            </a:r>
            <a:r>
              <a:rPr lang="en-US" sz="1400" i="1" dirty="0" err="1"/>
              <a:t>pkgdown</a:t>
            </a:r>
            <a:r>
              <a:rPr lang="en-US" sz="1400" dirty="0"/>
              <a:t>:</a:t>
            </a:r>
          </a:p>
          <a:p>
            <a:pPr lvl="1">
              <a:spcBef>
                <a:spcPts val="1800"/>
              </a:spcBef>
            </a:pPr>
            <a:r>
              <a:rPr lang="en-US" sz="1200" dirty="0"/>
              <a:t>Documentation of each function</a:t>
            </a:r>
          </a:p>
          <a:p>
            <a:pPr lvl="1">
              <a:spcBef>
                <a:spcPts val="1800"/>
              </a:spcBef>
            </a:pPr>
            <a:r>
              <a:rPr lang="en-US" sz="1200" dirty="0"/>
              <a:t>Set of worked dummy examples vignettes to showcase the use of the package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FAQ regarding differences with existing DICE approach to modelling</a:t>
            </a:r>
          </a:p>
        </p:txBody>
      </p:sp>
    </p:spTree>
    <p:extLst>
      <p:ext uri="{BB962C8B-B14F-4D97-AF65-F5344CB8AC3E}">
        <p14:creationId xmlns:p14="http://schemas.microsoft.com/office/powerpoint/2010/main" val="9361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228AA1-2ABF-D3E2-5C43-B45A5B5B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0551"/>
            <a:ext cx="11031747" cy="62800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u="sng" dirty="0"/>
              <a:t>R DICE LOOP</a:t>
            </a:r>
          </a:p>
          <a:p>
            <a:pPr marL="0" indent="0">
              <a:buNone/>
            </a:pPr>
            <a:r>
              <a:rPr lang="en-US" sz="1200" b="1" dirty="0"/>
              <a:t>I - Declare global objects (raw inputs, other data)</a:t>
            </a:r>
          </a:p>
          <a:p>
            <a:pPr marL="0" indent="0">
              <a:buNone/>
            </a:pPr>
            <a:r>
              <a:rPr lang="en-US" sz="1200" b="1" dirty="0"/>
              <a:t>II - Call functions to declare when inputs are loaded, event tables, define outcomes, replicate patients, </a:t>
            </a:r>
            <a:r>
              <a:rPr lang="en-US" sz="1200" b="1" dirty="0" err="1"/>
              <a:t>etc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III - Run main DICE engine loop (principle of delayed execution: inputs/events are executed only at the right time) :</a:t>
            </a:r>
          </a:p>
          <a:p>
            <a:pPr marL="0" indent="0">
              <a:buNone/>
            </a:pPr>
            <a:r>
              <a:rPr lang="en-US" sz="1200" b="1" dirty="0"/>
              <a:t>1- For analysis in </a:t>
            </a:r>
            <a:r>
              <a:rPr lang="en-US" sz="1200" b="1" dirty="0" err="1"/>
              <a:t>n_sensitivity</a:t>
            </a:r>
            <a:r>
              <a:rPr lang="en-US" sz="1200" b="1" dirty="0"/>
              <a:t> </a:t>
            </a:r>
            <a:r>
              <a:rPr lang="en-US" sz="1200" dirty="0"/>
              <a:t>(e.g., DSA)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Load Sensitivity level inputs (constants, structural statics)</a:t>
            </a:r>
          </a:p>
          <a:p>
            <a:pPr marL="0" indent="0">
              <a:buNone/>
            </a:pPr>
            <a:r>
              <a:rPr lang="en-US" sz="1200" b="1" dirty="0"/>
              <a:t>	2- For replication in </a:t>
            </a:r>
            <a:r>
              <a:rPr lang="en-US" sz="1200" b="1" dirty="0" err="1"/>
              <a:t>n_simulation</a:t>
            </a:r>
            <a:r>
              <a:rPr lang="en-US" sz="1200" b="1" dirty="0"/>
              <a:t> </a:t>
            </a:r>
            <a:r>
              <a:rPr lang="en-US" sz="1200" dirty="0"/>
              <a:t>(e.g., PSA)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Load Simulation level inputs (other statics)</a:t>
            </a:r>
          </a:p>
          <a:p>
            <a:pPr marL="0" indent="0">
              <a:buNone/>
            </a:pPr>
            <a:r>
              <a:rPr lang="en-US" sz="1200" b="1" dirty="0"/>
              <a:t>		3- For patient in </a:t>
            </a:r>
            <a:r>
              <a:rPr lang="en-US" sz="1200" b="1" dirty="0" err="1"/>
              <a:t>n_patients</a:t>
            </a:r>
            <a:r>
              <a:rPr lang="en-US" sz="1200" b="1" dirty="0"/>
              <a:t> (Note: R DICE does the replication outside this loop)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	Load Patient level inputs (profiles)</a:t>
            </a:r>
          </a:p>
          <a:p>
            <a:pPr marL="0" indent="0">
              <a:buNone/>
            </a:pPr>
            <a:r>
              <a:rPr lang="en-US" sz="1200" b="1" dirty="0"/>
              <a:t>			4- For intervention in </a:t>
            </a:r>
            <a:r>
              <a:rPr lang="en-US" sz="1200" b="1" dirty="0" err="1"/>
              <a:t>n_intervention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		Load Intervention level inputs (Intervention Data, dynamic conditions)</a:t>
            </a:r>
          </a:p>
          <a:p>
            <a:pPr marL="0" indent="0">
              <a:buNone/>
            </a:pPr>
            <a:r>
              <a:rPr lang="en-US" sz="1200" dirty="0"/>
              <a:t>				Set time = 0</a:t>
            </a:r>
          </a:p>
          <a:p>
            <a:pPr marL="0" indent="0">
              <a:buNone/>
            </a:pPr>
            <a:r>
              <a:rPr lang="en-US" sz="1200" dirty="0"/>
              <a:t>				Initialize event times (by default set to Infinity)</a:t>
            </a:r>
          </a:p>
          <a:p>
            <a:pPr marL="0" indent="0">
              <a:buNone/>
            </a:pPr>
            <a:r>
              <a:rPr lang="en-US" sz="1200" b="1" dirty="0"/>
              <a:t>				5- For event in </a:t>
            </a:r>
            <a:r>
              <a:rPr lang="en-US" sz="1200" b="1" dirty="0" err="1"/>
              <a:t>list_events</a:t>
            </a:r>
            <a:r>
              <a:rPr lang="en-US" sz="1200" b="1" dirty="0"/>
              <a:t> (sorted by time)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			Reset instantaneous items back to 0</a:t>
            </a:r>
          </a:p>
          <a:p>
            <a:pPr marL="0" indent="0">
              <a:buNone/>
            </a:pPr>
            <a:r>
              <a:rPr lang="en-US" sz="1200" dirty="0"/>
              <a:t>					Execute reaction to event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/>
                </a:solidFill>
              </a:rPr>
              <a:t>						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Create/modify/remove inputs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					If ongoing variable, add a flag which determines that it was called here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				Create/modify/remove events</a:t>
            </a:r>
          </a:p>
          <a:p>
            <a:pPr marL="0" indent="0">
              <a:buNone/>
            </a:pPr>
            <a:r>
              <a:rPr lang="en-US" sz="1200" dirty="0"/>
              <a:t>					Stop at time = Infinity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b="1" dirty="0"/>
              <a:t>Compute costs, qalys and </a:t>
            </a:r>
            <a:r>
              <a:rPr lang="en-US" sz="1200" b="1" dirty="0" err="1"/>
              <a:t>lys</a:t>
            </a:r>
            <a:r>
              <a:rPr lang="en-US" sz="1200" b="1" dirty="0"/>
              <a:t> </a:t>
            </a:r>
            <a:r>
              <a:rPr lang="en-US" sz="1200" dirty="0"/>
              <a:t>(vectorized) [ongoing (if ongoing, it uses the flags implicitly declared in </a:t>
            </a:r>
            <a:r>
              <a:rPr lang="en-US" sz="1200" dirty="0" err="1"/>
              <a:t>modify_inputs</a:t>
            </a:r>
            <a:r>
              <a:rPr lang="en-US" sz="1200" dirty="0"/>
              <a:t>), instant, or per cycle], 		</a:t>
            </a:r>
            <a:r>
              <a:rPr lang="en-US" sz="1200" b="1" dirty="0"/>
              <a:t>frequency-based outputs </a:t>
            </a:r>
            <a:r>
              <a:rPr lang="en-US" sz="1200" dirty="0"/>
              <a:t>(if selected) </a:t>
            </a:r>
          </a:p>
          <a:p>
            <a:pPr marL="0" indent="0">
              <a:buNone/>
            </a:pPr>
            <a:r>
              <a:rPr lang="en-US" sz="1200" b="1" dirty="0"/>
              <a:t>Return nested list of outcomes </a:t>
            </a:r>
            <a:r>
              <a:rPr lang="en-US" sz="1200" dirty="0"/>
              <a:t>(e.g., results[analysis 1][simulation 1]) </a:t>
            </a:r>
            <a:r>
              <a:rPr lang="en-US" sz="1200" b="1" dirty="0"/>
              <a:t>at desired level of aggregation </a:t>
            </a:r>
            <a:r>
              <a:rPr lang="en-US" sz="1200" dirty="0"/>
              <a:t>(full IPD, partially aggregated, fully aggregated)</a:t>
            </a:r>
          </a:p>
        </p:txBody>
      </p:sp>
    </p:spTree>
    <p:extLst>
      <p:ext uri="{BB962C8B-B14F-4D97-AF65-F5344CB8AC3E}">
        <p14:creationId xmlns:p14="http://schemas.microsoft.com/office/powerpoint/2010/main" val="391753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DFF-9992-B613-E739-FCF4E021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613283"/>
          </a:xfrm>
        </p:spPr>
        <p:txBody>
          <a:bodyPr>
            <a:normAutofit/>
          </a:bodyPr>
          <a:lstStyle/>
          <a:p>
            <a:r>
              <a:rPr lang="en-US" sz="2800" dirty="0"/>
              <a:t>Example (Sick, sicker, death)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503F-FDB6-89B6-84F4-C750F870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968"/>
            <a:ext cx="10515600" cy="528999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1400" dirty="0"/>
              <a:t>Load data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Set inputs for model in their right loading order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Set initial time to events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Set event tables (reactions to each event)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Set outcomes to discount  and extract (continuous vs instantaneous accumulators, other outcomes)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Run Model (deterministic)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Summarize outcomes, plot, </a:t>
            </a:r>
            <a:r>
              <a:rPr lang="en-US" sz="1400" dirty="0" err="1"/>
              <a:t>etc</a:t>
            </a:r>
            <a:endParaRPr lang="en-US" sz="1400" dirty="0"/>
          </a:p>
          <a:p>
            <a:pPr>
              <a:spcBef>
                <a:spcPts val="1800"/>
              </a:spcBef>
            </a:pPr>
            <a:r>
              <a:rPr lang="en-US" sz="1400" dirty="0"/>
              <a:t>Run additional analyses (e.g., PSA, DSA).</a:t>
            </a:r>
          </a:p>
          <a:p>
            <a:pPr>
              <a:spcBef>
                <a:spcPts val="18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150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DFF-9992-B613-E739-FCF4E021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613283"/>
          </a:xfrm>
        </p:spPr>
        <p:txBody>
          <a:bodyPr>
            <a:normAutofit/>
          </a:bodyPr>
          <a:lstStyle/>
          <a:p>
            <a:r>
              <a:rPr lang="en-US" sz="2800" dirty="0"/>
              <a:t>Some differences with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503F-FDB6-89B6-84F4-C750F870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968"/>
            <a:ext cx="10515600" cy="528999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1400" dirty="0"/>
              <a:t>Time of event (DICE) vs. time to event (R)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Events removed/repeated in queue (R) vs. events always exist only once (DICE)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Explicitly declaring QALYs, Costs and Other discounted outputs (slightly different approach)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Random Seeds (not equivalent), Monte Carlo Error (exists in R) and Probabilistic DSA (can be done in R)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Interpretation of Luck (higher luck, sooner TTE (DICE), vs. higher luck, later TTE (R))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Language (DICE language vs pure R)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Parallel engine is set on per-PSA simulation (R) vs. per patient (</a:t>
            </a:r>
            <a:r>
              <a:rPr lang="en-US" sz="1400" dirty="0" err="1"/>
              <a:t>pyDICE</a:t>
            </a:r>
            <a:r>
              <a:rPr lang="en-US" sz="1400" dirty="0"/>
              <a:t>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Other:</a:t>
            </a:r>
          </a:p>
          <a:p>
            <a:pPr lvl="1">
              <a:spcBef>
                <a:spcPts val="1800"/>
              </a:spcBef>
            </a:pPr>
            <a:r>
              <a:rPr lang="en-US" sz="1200" dirty="0"/>
              <a:t>Debugging (DICE exports log even if on error, R can export log if running full model, or go into debug mode on error but no log file is exported)</a:t>
            </a:r>
          </a:p>
          <a:p>
            <a:pPr lvl="1">
              <a:spcBef>
                <a:spcPts val="1800"/>
              </a:spcBef>
            </a:pPr>
            <a:r>
              <a:rPr lang="en-US" sz="1200" dirty="0"/>
              <a:t>Backward vs Forward continuous accumulators (DICE uses backward accumulation, R allows user to choose approach)</a:t>
            </a:r>
          </a:p>
          <a:p>
            <a:pPr>
              <a:spcBef>
                <a:spcPts val="18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847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DFF-9992-B613-E739-FCF4E021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613283"/>
          </a:xfrm>
        </p:spPr>
        <p:txBody>
          <a:bodyPr>
            <a:normAutofit/>
          </a:bodyPr>
          <a:lstStyle/>
          <a:p>
            <a:r>
              <a:rPr lang="en-US" sz="2800" dirty="0"/>
              <a:t>What should I do if I want to learn how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503F-FDB6-89B6-84F4-C750F870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968"/>
            <a:ext cx="10515600" cy="528999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1400" dirty="0"/>
              <a:t>Check the package dedicated website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Look at the examples (start with Sick-Sicker-Dead as it’s the simplest, then jump to the same one using random </a:t>
            </a:r>
            <a:r>
              <a:rPr lang="en-US" sz="1400" dirty="0" err="1"/>
              <a:t>substreams</a:t>
            </a:r>
            <a:r>
              <a:rPr lang="en-US" sz="1400" dirty="0"/>
              <a:t> and luck adjustments)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Look at references of each function to clarify specific use (</a:t>
            </a:r>
            <a:r>
              <a:rPr lang="en-US" sz="1400" dirty="0" err="1"/>
              <a:t>run_sim</a:t>
            </a:r>
            <a:r>
              <a:rPr lang="en-US" sz="1400" dirty="0"/>
              <a:t> in particular) and provided function examples</a:t>
            </a:r>
          </a:p>
          <a:p>
            <a:pPr>
              <a:spcBef>
                <a:spcPts val="1800"/>
              </a:spcBef>
            </a:pPr>
            <a:r>
              <a:rPr lang="en-US" sz="1400" dirty="0"/>
              <a:t>If the idea is to generate a model that has inputs in Excel, calls R and then has outputs in R, or to generate a complex HTA submission ready model, there is an existing example that could probably be used as a reference in terms of how to interact with the package</a:t>
            </a:r>
          </a:p>
          <a:p>
            <a:pPr>
              <a:spcBef>
                <a:spcPts val="18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635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R DES Package (v 0.94)</vt:lpstr>
      <vt:lpstr>Basics</vt:lpstr>
      <vt:lpstr>What are the contents of the package?</vt:lpstr>
      <vt:lpstr>PowerPoint Presentation</vt:lpstr>
      <vt:lpstr>Example (Sick, sicker, death)</vt:lpstr>
      <vt:lpstr>Some differences with DICE</vt:lpstr>
      <vt:lpstr>What should I do if I want to learn how to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Sanchez Alvarez</dc:creator>
  <cp:lastModifiedBy>Javier Sanchez Alvarez</cp:lastModifiedBy>
  <cp:revision>1</cp:revision>
  <dcterms:created xsi:type="dcterms:W3CDTF">2024-10-21T10:39:37Z</dcterms:created>
  <dcterms:modified xsi:type="dcterms:W3CDTF">2024-10-21T12:04:14Z</dcterms:modified>
</cp:coreProperties>
</file>