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T Sans Narrow"/>
      <p:regular r:id="rId19"/>
      <p:bold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Narrow-bold.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TSansNarrow-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a62af6e96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a62af6e96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a62af6e96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a62af6e96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a4fc4e1353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a4fc4e1353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800">
              <a:solidFill>
                <a:srgbClr val="111111"/>
              </a:solidFill>
              <a:latin typeface="Georgia"/>
              <a:ea typeface="Georgia"/>
              <a:cs typeface="Georgia"/>
              <a:sym typeface="Georgia"/>
            </a:endParaRPr>
          </a:p>
          <a:p>
            <a:pPr indent="0" lvl="0" marL="45720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a4fc4e135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a4fc4e135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a4fc4e135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a4fc4e135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4fc4e1353_2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a4fc4e1353_2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ab2a0203e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ab2a0203e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ab2a0203ee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ab2a0203ee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1a4fc4e1353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1a4fc4e1353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a65a4befd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a65a4befd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a4fc4e1353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a4fc4e1353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4fc4e135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a4fc4e135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hyperlink" Target="https://www.indeed.com/career-advice/career-development/types-of-marketing-campaigns"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sz="5700">
                <a:latin typeface="Georgia"/>
                <a:ea typeface="Georgia"/>
                <a:cs typeface="Georgia"/>
                <a:sym typeface="Georgia"/>
              </a:rPr>
              <a:t>Ad Campaign</a:t>
            </a:r>
            <a:endParaRPr sz="5700">
              <a:latin typeface="Georgia"/>
              <a:ea typeface="Georgia"/>
              <a:cs typeface="Georgia"/>
              <a:sym typeface="Georgia"/>
            </a:endParaRPr>
          </a:p>
          <a:p>
            <a:pPr indent="0" lvl="0" marL="0" rtl="0" algn="ctr">
              <a:spcBef>
                <a:spcPts val="0"/>
              </a:spcBef>
              <a:spcAft>
                <a:spcPts val="0"/>
              </a:spcAft>
              <a:buNone/>
            </a:pPr>
            <a:r>
              <a:rPr lang="en" sz="5700">
                <a:latin typeface="Georgia"/>
                <a:ea typeface="Georgia"/>
                <a:cs typeface="Georgia"/>
                <a:sym typeface="Georgia"/>
              </a:rPr>
              <a:t>Case Study </a:t>
            </a:r>
            <a:endParaRPr sz="5700">
              <a:latin typeface="Georgia"/>
              <a:ea typeface="Georgia"/>
              <a:cs typeface="Georgia"/>
              <a:sym typeface="Georgia"/>
            </a:endParaRPr>
          </a:p>
        </p:txBody>
      </p:sp>
      <p:sp>
        <p:nvSpPr>
          <p:cNvPr id="67" name="Google Shape;67;p13"/>
          <p:cNvSpPr txBox="1"/>
          <p:nvPr>
            <p:ph idx="1" type="subTitle"/>
          </p:nvPr>
        </p:nvSpPr>
        <p:spPr>
          <a:xfrm>
            <a:off x="2175300" y="2853450"/>
            <a:ext cx="4793400" cy="6171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n" sz="3600">
                <a:latin typeface="Times New Roman"/>
                <a:ea typeface="Times New Roman"/>
                <a:cs typeface="Times New Roman"/>
                <a:sym typeface="Times New Roman"/>
              </a:rPr>
              <a:t>Clean the Data</a:t>
            </a:r>
            <a:endParaRPr sz="3600">
              <a:latin typeface="Times New Roman"/>
              <a:ea typeface="Times New Roman"/>
              <a:cs typeface="Times New Roman"/>
              <a:sym typeface="Times New Roman"/>
            </a:endParaRPr>
          </a:p>
          <a:p>
            <a:pPr indent="0" lvl="0" marL="0" rtl="0" algn="ctr">
              <a:lnSpc>
                <a:spcPct val="80000"/>
              </a:lnSpc>
              <a:spcBef>
                <a:spcPts val="0"/>
              </a:spcBef>
              <a:spcAft>
                <a:spcPts val="0"/>
              </a:spcAft>
              <a:buSzPts val="935"/>
              <a:buNone/>
            </a:pPr>
            <a:r>
              <a:rPr lang="en" sz="1400">
                <a:latin typeface="Times New Roman"/>
                <a:ea typeface="Times New Roman"/>
                <a:cs typeface="Times New Roman"/>
                <a:sym typeface="Times New Roman"/>
              </a:rPr>
              <a:t>Groups 5, 6, 7</a:t>
            </a:r>
            <a:endParaRPr sz="1400">
              <a:latin typeface="Times New Roman"/>
              <a:ea typeface="Times New Roman"/>
              <a:cs typeface="Times New Roman"/>
              <a:sym typeface="Times New Roman"/>
            </a:endParaRPr>
          </a:p>
          <a:p>
            <a:pPr indent="0" lvl="0" marL="0" rtl="0" algn="ctr">
              <a:lnSpc>
                <a:spcPct val="80000"/>
              </a:lnSpc>
              <a:spcBef>
                <a:spcPts val="0"/>
              </a:spcBef>
              <a:spcAft>
                <a:spcPts val="0"/>
              </a:spcAft>
              <a:buSzPts val="935"/>
              <a:buNone/>
            </a:pPr>
            <a:r>
              <a:rPr lang="en" sz="1400">
                <a:latin typeface="Times New Roman"/>
                <a:ea typeface="Times New Roman"/>
                <a:cs typeface="Times New Roman"/>
                <a:sym typeface="Times New Roman"/>
              </a:rPr>
              <a:t>Yulia Khanunov, Susan Lin, Michael Spektor, Jarin Nurin, Sarmistha Das, Ashley Williams, Zhen Li, Sadiqur Sakib, Kamilah Torres, Daniel Lee </a:t>
            </a:r>
            <a:endParaRPr sz="1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nvSpPr>
        <p:spPr>
          <a:xfrm>
            <a:off x="430300" y="173300"/>
            <a:ext cx="58005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lang="en" sz="2500">
                <a:solidFill>
                  <a:schemeClr val="accent1"/>
                </a:solidFill>
                <a:latin typeface="Georgia"/>
                <a:ea typeface="Georgia"/>
                <a:cs typeface="Georgia"/>
                <a:sym typeface="Georgia"/>
              </a:rPr>
              <a:t>Creating the DataFrame (Ashley)</a:t>
            </a:r>
            <a:endParaRPr sz="2500">
              <a:solidFill>
                <a:schemeClr val="accent1"/>
              </a:solidFill>
              <a:latin typeface="Georgia"/>
              <a:ea typeface="Georgia"/>
              <a:cs typeface="Georgia"/>
              <a:sym typeface="Georgia"/>
            </a:endParaRPr>
          </a:p>
        </p:txBody>
      </p:sp>
      <p:pic>
        <p:nvPicPr>
          <p:cNvPr id="146" name="Google Shape;146;p22"/>
          <p:cNvPicPr preferRelativeResize="0"/>
          <p:nvPr/>
        </p:nvPicPr>
        <p:blipFill>
          <a:blip r:embed="rId3">
            <a:alphaModFix/>
          </a:blip>
          <a:stretch>
            <a:fillRect/>
          </a:stretch>
        </p:blipFill>
        <p:spPr>
          <a:xfrm>
            <a:off x="430300" y="1013363"/>
            <a:ext cx="4268325" cy="671100"/>
          </a:xfrm>
          <a:prstGeom prst="rect">
            <a:avLst/>
          </a:prstGeom>
          <a:noFill/>
          <a:ln>
            <a:noFill/>
          </a:ln>
        </p:spPr>
      </p:pic>
      <p:pic>
        <p:nvPicPr>
          <p:cNvPr id="147" name="Google Shape;147;p22"/>
          <p:cNvPicPr preferRelativeResize="0"/>
          <p:nvPr/>
        </p:nvPicPr>
        <p:blipFill>
          <a:blip r:embed="rId4">
            <a:alphaModFix/>
          </a:blip>
          <a:stretch>
            <a:fillRect/>
          </a:stretch>
        </p:blipFill>
        <p:spPr>
          <a:xfrm>
            <a:off x="6115062" y="1086050"/>
            <a:ext cx="1416900" cy="360450"/>
          </a:xfrm>
          <a:prstGeom prst="rect">
            <a:avLst/>
          </a:prstGeom>
          <a:noFill/>
          <a:ln>
            <a:noFill/>
          </a:ln>
        </p:spPr>
      </p:pic>
      <p:pic>
        <p:nvPicPr>
          <p:cNvPr id="148" name="Google Shape;148;p22"/>
          <p:cNvPicPr preferRelativeResize="0"/>
          <p:nvPr/>
        </p:nvPicPr>
        <p:blipFill rotWithShape="1">
          <a:blip r:embed="rId5">
            <a:alphaModFix/>
          </a:blip>
          <a:srcRect b="6050" l="0" r="0" t="0"/>
          <a:stretch/>
        </p:blipFill>
        <p:spPr>
          <a:xfrm>
            <a:off x="430300" y="2499625"/>
            <a:ext cx="2155475" cy="1410675"/>
          </a:xfrm>
          <a:prstGeom prst="rect">
            <a:avLst/>
          </a:prstGeom>
          <a:noFill/>
          <a:ln>
            <a:noFill/>
          </a:ln>
        </p:spPr>
      </p:pic>
      <p:sp>
        <p:nvSpPr>
          <p:cNvPr id="149" name="Google Shape;149;p22"/>
          <p:cNvSpPr txBox="1"/>
          <p:nvPr/>
        </p:nvSpPr>
        <p:spPr>
          <a:xfrm>
            <a:off x="4156300" y="3312150"/>
            <a:ext cx="207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pic>
        <p:nvPicPr>
          <p:cNvPr id="150" name="Google Shape;150;p22"/>
          <p:cNvPicPr preferRelativeResize="0"/>
          <p:nvPr/>
        </p:nvPicPr>
        <p:blipFill rotWithShape="1">
          <a:blip r:embed="rId6">
            <a:alphaModFix/>
          </a:blip>
          <a:srcRect b="0" l="0" r="0" t="2334"/>
          <a:stretch/>
        </p:blipFill>
        <p:spPr>
          <a:xfrm>
            <a:off x="5156500" y="2373400"/>
            <a:ext cx="3334026" cy="1975450"/>
          </a:xfrm>
          <a:prstGeom prst="rect">
            <a:avLst/>
          </a:prstGeom>
          <a:noFill/>
          <a:ln>
            <a:noFill/>
          </a:ln>
        </p:spPr>
      </p:pic>
      <p:sp>
        <p:nvSpPr>
          <p:cNvPr id="151" name="Google Shape;151;p22"/>
          <p:cNvSpPr txBox="1"/>
          <p:nvPr/>
        </p:nvSpPr>
        <p:spPr>
          <a:xfrm>
            <a:off x="430300" y="6131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latin typeface="Georgia"/>
                <a:ea typeface="Georgia"/>
                <a:cs typeface="Georgia"/>
                <a:sym typeface="Georgia"/>
              </a:rPr>
              <a:t>Input</a:t>
            </a:r>
            <a:endParaRPr>
              <a:highlight>
                <a:srgbClr val="D9EAD3"/>
              </a:highlight>
            </a:endParaRPr>
          </a:p>
        </p:txBody>
      </p:sp>
      <p:sp>
        <p:nvSpPr>
          <p:cNvPr id="152" name="Google Shape;152;p22"/>
          <p:cNvSpPr txBox="1"/>
          <p:nvPr/>
        </p:nvSpPr>
        <p:spPr>
          <a:xfrm>
            <a:off x="5323513" y="61317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highlight>
                  <a:srgbClr val="D9EAD3"/>
                </a:highlight>
                <a:latin typeface="Georgia"/>
                <a:ea typeface="Georgia"/>
                <a:cs typeface="Georgia"/>
                <a:sym typeface="Georgia"/>
              </a:rPr>
              <a:t>Input</a:t>
            </a:r>
            <a:endParaRPr>
              <a:highlight>
                <a:srgbClr val="D9EAD3"/>
              </a:highlight>
            </a:endParaRPr>
          </a:p>
        </p:txBody>
      </p:sp>
      <p:sp>
        <p:nvSpPr>
          <p:cNvPr id="153" name="Google Shape;153;p22"/>
          <p:cNvSpPr txBox="1"/>
          <p:nvPr/>
        </p:nvSpPr>
        <p:spPr>
          <a:xfrm>
            <a:off x="430300" y="19732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latin typeface="Georgia"/>
                <a:ea typeface="Georgia"/>
                <a:cs typeface="Georgia"/>
                <a:sym typeface="Georgia"/>
              </a:rPr>
              <a:t>Output</a:t>
            </a:r>
            <a:endParaRPr>
              <a:highlight>
                <a:srgbClr val="D9EAD3"/>
              </a:highlight>
            </a:endParaRPr>
          </a:p>
        </p:txBody>
      </p:sp>
      <p:sp>
        <p:nvSpPr>
          <p:cNvPr id="154" name="Google Shape;154;p22"/>
          <p:cNvSpPr txBox="1"/>
          <p:nvPr/>
        </p:nvSpPr>
        <p:spPr>
          <a:xfrm>
            <a:off x="5323525" y="1973200"/>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highlight>
                  <a:srgbClr val="D9EAD3"/>
                </a:highlight>
                <a:latin typeface="Georgia"/>
                <a:ea typeface="Georgia"/>
                <a:cs typeface="Georgia"/>
                <a:sym typeface="Georgia"/>
              </a:rPr>
              <a:t>Output</a:t>
            </a:r>
            <a:endParaRPr>
              <a:highlight>
                <a:srgbClr val="D9EAD3"/>
              </a:highlight>
            </a:endParaRPr>
          </a:p>
        </p:txBody>
      </p:sp>
      <p:sp>
        <p:nvSpPr>
          <p:cNvPr id="155" name="Google Shape;155;p22"/>
          <p:cNvSpPr txBox="1"/>
          <p:nvPr/>
        </p:nvSpPr>
        <p:spPr>
          <a:xfrm>
            <a:off x="966725" y="4313100"/>
            <a:ext cx="7138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nvSpPr>
        <p:spPr>
          <a:xfrm>
            <a:off x="466000" y="230325"/>
            <a:ext cx="5483100" cy="85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lang="en" sz="2500">
                <a:solidFill>
                  <a:schemeClr val="accent1"/>
                </a:solidFill>
                <a:latin typeface="Georgia"/>
                <a:ea typeface="Georgia"/>
                <a:cs typeface="Georgia"/>
                <a:sym typeface="Georgia"/>
              </a:rPr>
              <a:t>Creating the DataFrame (Jarin)</a:t>
            </a:r>
            <a:endParaRPr sz="2500">
              <a:solidFill>
                <a:schemeClr val="accent1"/>
              </a:solidFill>
              <a:latin typeface="Georgia"/>
              <a:ea typeface="Georgia"/>
              <a:cs typeface="Georgia"/>
              <a:sym typeface="Georgia"/>
            </a:endParaRPr>
          </a:p>
        </p:txBody>
      </p:sp>
      <p:pic>
        <p:nvPicPr>
          <p:cNvPr id="161" name="Google Shape;161;p23"/>
          <p:cNvPicPr preferRelativeResize="0"/>
          <p:nvPr/>
        </p:nvPicPr>
        <p:blipFill>
          <a:blip r:embed="rId3">
            <a:alphaModFix/>
          </a:blip>
          <a:stretch>
            <a:fillRect/>
          </a:stretch>
        </p:blipFill>
        <p:spPr>
          <a:xfrm>
            <a:off x="466000" y="1188525"/>
            <a:ext cx="5045476" cy="694900"/>
          </a:xfrm>
          <a:prstGeom prst="rect">
            <a:avLst/>
          </a:prstGeom>
          <a:noFill/>
          <a:ln>
            <a:noFill/>
          </a:ln>
        </p:spPr>
      </p:pic>
      <p:pic>
        <p:nvPicPr>
          <p:cNvPr id="162" name="Google Shape;162;p23"/>
          <p:cNvPicPr preferRelativeResize="0"/>
          <p:nvPr/>
        </p:nvPicPr>
        <p:blipFill>
          <a:blip r:embed="rId4">
            <a:alphaModFix/>
          </a:blip>
          <a:stretch>
            <a:fillRect/>
          </a:stretch>
        </p:blipFill>
        <p:spPr>
          <a:xfrm>
            <a:off x="466000" y="3367325"/>
            <a:ext cx="5117625" cy="335025"/>
          </a:xfrm>
          <a:prstGeom prst="rect">
            <a:avLst/>
          </a:prstGeom>
          <a:noFill/>
          <a:ln>
            <a:noFill/>
          </a:ln>
        </p:spPr>
      </p:pic>
      <p:pic>
        <p:nvPicPr>
          <p:cNvPr id="163" name="Google Shape;163;p23"/>
          <p:cNvPicPr preferRelativeResize="0"/>
          <p:nvPr/>
        </p:nvPicPr>
        <p:blipFill>
          <a:blip r:embed="rId5">
            <a:alphaModFix/>
          </a:blip>
          <a:stretch>
            <a:fillRect/>
          </a:stretch>
        </p:blipFill>
        <p:spPr>
          <a:xfrm>
            <a:off x="466000" y="4032950"/>
            <a:ext cx="7372174" cy="1038600"/>
          </a:xfrm>
          <a:prstGeom prst="rect">
            <a:avLst/>
          </a:prstGeom>
          <a:noFill/>
          <a:ln>
            <a:noFill/>
          </a:ln>
        </p:spPr>
      </p:pic>
      <p:pic>
        <p:nvPicPr>
          <p:cNvPr id="164" name="Google Shape;164;p23"/>
          <p:cNvPicPr preferRelativeResize="0"/>
          <p:nvPr/>
        </p:nvPicPr>
        <p:blipFill rotWithShape="1">
          <a:blip r:embed="rId6">
            <a:alphaModFix/>
          </a:blip>
          <a:srcRect b="0" l="0" r="0" t="11205"/>
          <a:stretch/>
        </p:blipFill>
        <p:spPr>
          <a:xfrm>
            <a:off x="466000" y="2052450"/>
            <a:ext cx="7626399" cy="1038600"/>
          </a:xfrm>
          <a:prstGeom prst="rect">
            <a:avLst/>
          </a:prstGeom>
          <a:noFill/>
          <a:ln>
            <a:noFill/>
          </a:ln>
        </p:spPr>
      </p:pic>
      <p:sp>
        <p:nvSpPr>
          <p:cNvPr id="165" name="Google Shape;165;p23"/>
          <p:cNvSpPr txBox="1"/>
          <p:nvPr/>
        </p:nvSpPr>
        <p:spPr>
          <a:xfrm>
            <a:off x="466000" y="38530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latin typeface="Georgia"/>
                <a:ea typeface="Georgia"/>
                <a:cs typeface="Georgia"/>
                <a:sym typeface="Georgia"/>
              </a:rPr>
              <a:t>Output</a:t>
            </a:r>
            <a:endParaRPr>
              <a:highlight>
                <a:srgbClr val="D9EAD3"/>
              </a:highlight>
            </a:endParaRPr>
          </a:p>
        </p:txBody>
      </p:sp>
      <p:sp>
        <p:nvSpPr>
          <p:cNvPr id="166" name="Google Shape;166;p23"/>
          <p:cNvSpPr txBox="1"/>
          <p:nvPr/>
        </p:nvSpPr>
        <p:spPr>
          <a:xfrm>
            <a:off x="466000" y="1883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latin typeface="Georgia"/>
                <a:ea typeface="Georgia"/>
                <a:cs typeface="Georgia"/>
                <a:sym typeface="Georgia"/>
              </a:rPr>
              <a:t>Output</a:t>
            </a:r>
            <a:endParaRPr>
              <a:highlight>
                <a:srgbClr val="D9EAD3"/>
              </a:highlight>
            </a:endParaRPr>
          </a:p>
        </p:txBody>
      </p:sp>
      <p:sp>
        <p:nvSpPr>
          <p:cNvPr id="167" name="Google Shape;167;p23"/>
          <p:cNvSpPr txBox="1"/>
          <p:nvPr/>
        </p:nvSpPr>
        <p:spPr>
          <a:xfrm>
            <a:off x="466000" y="8584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latin typeface="Georgia"/>
                <a:ea typeface="Georgia"/>
                <a:cs typeface="Georgia"/>
                <a:sym typeface="Georgia"/>
              </a:rPr>
              <a:t>Input</a:t>
            </a:r>
            <a:endParaRPr>
              <a:highlight>
                <a:srgbClr val="D9EAD3"/>
              </a:highlight>
            </a:endParaRPr>
          </a:p>
        </p:txBody>
      </p:sp>
      <p:sp>
        <p:nvSpPr>
          <p:cNvPr id="168" name="Google Shape;168;p23"/>
          <p:cNvSpPr txBox="1"/>
          <p:nvPr/>
        </p:nvSpPr>
        <p:spPr>
          <a:xfrm>
            <a:off x="466000" y="30405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latin typeface="Georgia"/>
                <a:ea typeface="Georgia"/>
                <a:cs typeface="Georgia"/>
                <a:sym typeface="Georgia"/>
              </a:rPr>
              <a:t>Input</a:t>
            </a:r>
            <a:endParaRPr>
              <a:highlight>
                <a:srgbClr val="D9EAD3"/>
              </a:highlight>
            </a:endParaRPr>
          </a:p>
        </p:txBody>
      </p:sp>
      <p:sp>
        <p:nvSpPr>
          <p:cNvPr id="169" name="Google Shape;169;p23"/>
          <p:cNvSpPr txBox="1"/>
          <p:nvPr/>
        </p:nvSpPr>
        <p:spPr>
          <a:xfrm>
            <a:off x="6420075" y="1165025"/>
            <a:ext cx="275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txBox="1"/>
          <p:nvPr/>
        </p:nvSpPr>
        <p:spPr>
          <a:xfrm>
            <a:off x="1039650" y="320625"/>
            <a:ext cx="7064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800">
                <a:solidFill>
                  <a:schemeClr val="accent1"/>
                </a:solidFill>
                <a:latin typeface="Georgia"/>
                <a:ea typeface="Georgia"/>
                <a:cs typeface="Georgia"/>
                <a:sym typeface="Georgia"/>
              </a:rPr>
              <a:t>Conclusion (Yulia)</a:t>
            </a:r>
            <a:endParaRPr sz="1700">
              <a:latin typeface="Open Sans"/>
              <a:ea typeface="Open Sans"/>
              <a:cs typeface="Open Sans"/>
              <a:sym typeface="Open Sans"/>
            </a:endParaRPr>
          </a:p>
        </p:txBody>
      </p:sp>
      <p:pic>
        <p:nvPicPr>
          <p:cNvPr id="175" name="Google Shape;175;p24"/>
          <p:cNvPicPr preferRelativeResize="0"/>
          <p:nvPr/>
        </p:nvPicPr>
        <p:blipFill rotWithShape="1">
          <a:blip r:embed="rId3">
            <a:alphaModFix/>
          </a:blip>
          <a:srcRect b="12323" l="0" r="0" t="9976"/>
          <a:stretch/>
        </p:blipFill>
        <p:spPr>
          <a:xfrm>
            <a:off x="5096300" y="2784550"/>
            <a:ext cx="4047699" cy="2358950"/>
          </a:xfrm>
          <a:prstGeom prst="rect">
            <a:avLst/>
          </a:prstGeom>
          <a:noFill/>
          <a:ln>
            <a:noFill/>
          </a:ln>
        </p:spPr>
      </p:pic>
      <p:sp>
        <p:nvSpPr>
          <p:cNvPr id="176" name="Google Shape;176;p24"/>
          <p:cNvSpPr txBox="1"/>
          <p:nvPr/>
        </p:nvSpPr>
        <p:spPr>
          <a:xfrm>
            <a:off x="810000" y="853450"/>
            <a:ext cx="7524000" cy="4371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accent3"/>
              </a:buClr>
              <a:buSzPts val="1300"/>
              <a:buFont typeface="Georgia"/>
              <a:buChar char="★"/>
            </a:pPr>
            <a:r>
              <a:rPr lang="en" sz="1700">
                <a:latin typeface="Georgia"/>
                <a:ea typeface="Georgia"/>
                <a:cs typeface="Georgia"/>
                <a:sym typeface="Georgia"/>
              </a:rPr>
              <a:t>Marketers use data analytics to recognize the ad campaign patterns, and to conclude how the </a:t>
            </a:r>
            <a:r>
              <a:rPr lang="en" sz="1700">
                <a:latin typeface="Georgia"/>
                <a:ea typeface="Georgia"/>
                <a:cs typeface="Georgia"/>
                <a:sym typeface="Georgia"/>
              </a:rPr>
              <a:t>campaign</a:t>
            </a:r>
            <a:r>
              <a:rPr lang="en" sz="1700">
                <a:latin typeface="Georgia"/>
                <a:ea typeface="Georgia"/>
                <a:cs typeface="Georgia"/>
                <a:sym typeface="Georgia"/>
              </a:rPr>
              <a:t> has impacted consumer behavior, sales, and interest in a certain product. </a:t>
            </a:r>
            <a:endParaRPr sz="1700">
              <a:latin typeface="Georgia"/>
              <a:ea typeface="Georgia"/>
              <a:cs typeface="Georgia"/>
              <a:sym typeface="Georgia"/>
            </a:endParaRPr>
          </a:p>
          <a:p>
            <a:pPr indent="-311150" lvl="0" marL="457200" rtl="0" algn="l">
              <a:spcBef>
                <a:spcPts val="0"/>
              </a:spcBef>
              <a:spcAft>
                <a:spcPts val="0"/>
              </a:spcAft>
              <a:buClr>
                <a:schemeClr val="accent3"/>
              </a:buClr>
              <a:buSzPts val="1300"/>
              <a:buFont typeface="Georgia"/>
              <a:buChar char="★"/>
            </a:pPr>
            <a:r>
              <a:rPr lang="en" sz="1700">
                <a:latin typeface="Georgia"/>
                <a:ea typeface="Georgia"/>
                <a:cs typeface="Georgia"/>
                <a:sym typeface="Georgia"/>
              </a:rPr>
              <a:t>Cleaning the data is </a:t>
            </a:r>
            <a:r>
              <a:rPr lang="en" sz="1700">
                <a:latin typeface="Georgia"/>
                <a:ea typeface="Georgia"/>
                <a:cs typeface="Georgia"/>
                <a:sym typeface="Georgia"/>
              </a:rPr>
              <a:t>crucial</a:t>
            </a:r>
            <a:r>
              <a:rPr lang="en" sz="1700">
                <a:latin typeface="Georgia"/>
                <a:ea typeface="Georgia"/>
                <a:cs typeface="Georgia"/>
                <a:sym typeface="Georgia"/>
              </a:rPr>
              <a:t> step in data analytics. Without cleaning the data </a:t>
            </a:r>
            <a:r>
              <a:rPr lang="en" sz="1700">
                <a:latin typeface="Georgia"/>
                <a:ea typeface="Georgia"/>
                <a:cs typeface="Georgia"/>
                <a:sym typeface="Georgia"/>
              </a:rPr>
              <a:t>reports resulted from the uncleaned data will be inaccurate and false. </a:t>
            </a:r>
            <a:endParaRPr sz="1700">
              <a:latin typeface="Georgia"/>
              <a:ea typeface="Georgia"/>
              <a:cs typeface="Georgia"/>
              <a:sym typeface="Georgia"/>
            </a:endParaRPr>
          </a:p>
          <a:p>
            <a:pPr indent="-311150" lvl="0" marL="457200" rtl="0" algn="l">
              <a:spcBef>
                <a:spcPts val="0"/>
              </a:spcBef>
              <a:spcAft>
                <a:spcPts val="0"/>
              </a:spcAft>
              <a:buClr>
                <a:schemeClr val="accent3"/>
              </a:buClr>
              <a:buSzPts val="1300"/>
              <a:buFont typeface="Georgia"/>
              <a:buChar char="★"/>
            </a:pPr>
            <a:r>
              <a:rPr lang="en" sz="1700">
                <a:latin typeface="Georgia"/>
                <a:ea typeface="Georgia"/>
                <a:cs typeface="Georgia"/>
                <a:sym typeface="Georgia"/>
              </a:rPr>
              <a:t>The changes that can be seen is before the data is messy and disorganized, to being formatted and ready to use in a dataframe.</a:t>
            </a:r>
            <a:endParaRPr sz="1700">
              <a:latin typeface="Georgia"/>
              <a:ea typeface="Georgia"/>
              <a:cs typeface="Georgia"/>
              <a:sym typeface="Georgia"/>
            </a:endParaRPr>
          </a:p>
          <a:p>
            <a:pPr indent="-311150" lvl="0" marL="457200" rtl="0" algn="l">
              <a:spcBef>
                <a:spcPts val="0"/>
              </a:spcBef>
              <a:spcAft>
                <a:spcPts val="0"/>
              </a:spcAft>
              <a:buClr>
                <a:schemeClr val="accent3"/>
              </a:buClr>
              <a:buSzPts val="1300"/>
              <a:buFont typeface="Georgia"/>
              <a:buChar char="★"/>
            </a:pPr>
            <a:r>
              <a:rPr lang="en" sz="1700">
                <a:latin typeface="Georgia"/>
                <a:ea typeface="Georgia"/>
                <a:cs typeface="Georgia"/>
                <a:sym typeface="Georgia"/>
              </a:rPr>
              <a:t>Cleaning codes used but not limited to:</a:t>
            </a:r>
            <a:endParaRPr sz="1700">
              <a:latin typeface="Georgia"/>
              <a:ea typeface="Georgia"/>
              <a:cs typeface="Georgia"/>
              <a:sym typeface="Georgia"/>
            </a:endParaRPr>
          </a:p>
          <a:p>
            <a:pPr indent="-298450" lvl="1" marL="914400" rtl="0" algn="l">
              <a:spcBef>
                <a:spcPts val="0"/>
              </a:spcBef>
              <a:spcAft>
                <a:spcPts val="0"/>
              </a:spcAft>
              <a:buClr>
                <a:schemeClr val="dk1"/>
              </a:buClr>
              <a:buSzPts val="1100"/>
              <a:buFont typeface="Georgia"/>
              <a:buChar char="●"/>
            </a:pPr>
            <a:r>
              <a:rPr lang="en" sz="1700">
                <a:latin typeface="Georgia"/>
                <a:ea typeface="Georgia"/>
                <a:cs typeface="Georgia"/>
                <a:sym typeface="Georgia"/>
              </a:rPr>
              <a:t>.duplicated()</a:t>
            </a:r>
            <a:endParaRPr sz="1700">
              <a:latin typeface="Georgia"/>
              <a:ea typeface="Georgia"/>
              <a:cs typeface="Georgia"/>
              <a:sym typeface="Georgia"/>
            </a:endParaRPr>
          </a:p>
          <a:p>
            <a:pPr indent="-298450" lvl="1" marL="914400" rtl="0" algn="l">
              <a:spcBef>
                <a:spcPts val="0"/>
              </a:spcBef>
              <a:spcAft>
                <a:spcPts val="0"/>
              </a:spcAft>
              <a:buClr>
                <a:schemeClr val="dk1"/>
              </a:buClr>
              <a:buSzPts val="1100"/>
              <a:buFont typeface="Georgia"/>
              <a:buChar char="●"/>
            </a:pPr>
            <a:r>
              <a:rPr lang="en" sz="1700">
                <a:latin typeface="Georgia"/>
                <a:ea typeface="Georgia"/>
                <a:cs typeface="Georgia"/>
                <a:sym typeface="Georgia"/>
              </a:rPr>
              <a:t>.isnull()</a:t>
            </a:r>
            <a:endParaRPr sz="1700">
              <a:latin typeface="Georgia"/>
              <a:ea typeface="Georgia"/>
              <a:cs typeface="Georgia"/>
              <a:sym typeface="Georgia"/>
            </a:endParaRPr>
          </a:p>
          <a:p>
            <a:pPr indent="-298450" lvl="1" marL="914400" rtl="0" algn="l">
              <a:spcBef>
                <a:spcPts val="0"/>
              </a:spcBef>
              <a:spcAft>
                <a:spcPts val="0"/>
              </a:spcAft>
              <a:buClr>
                <a:schemeClr val="dk1"/>
              </a:buClr>
              <a:buSzPts val="1100"/>
              <a:buFont typeface="Georgia"/>
              <a:buChar char="●"/>
            </a:pPr>
            <a:r>
              <a:rPr lang="en" sz="1700">
                <a:latin typeface="Georgia"/>
                <a:ea typeface="Georgia"/>
                <a:cs typeface="Georgia"/>
                <a:sym typeface="Georgia"/>
              </a:rPr>
              <a:t>.describe()</a:t>
            </a:r>
            <a:endParaRPr sz="1700">
              <a:latin typeface="Georgia"/>
              <a:ea typeface="Georgia"/>
              <a:cs typeface="Georgia"/>
              <a:sym typeface="Georgia"/>
            </a:endParaRPr>
          </a:p>
          <a:p>
            <a:pPr indent="-311150" lvl="0" marL="457200" rtl="0" algn="l">
              <a:spcBef>
                <a:spcPts val="0"/>
              </a:spcBef>
              <a:spcAft>
                <a:spcPts val="0"/>
              </a:spcAft>
              <a:buClr>
                <a:schemeClr val="accent3"/>
              </a:buClr>
              <a:buSzPts val="1300"/>
              <a:buFont typeface="Georgia"/>
              <a:buChar char="★"/>
            </a:pPr>
            <a:r>
              <a:rPr lang="en" sz="1700">
                <a:latin typeface="Georgia"/>
                <a:ea typeface="Georgia"/>
                <a:cs typeface="Georgia"/>
                <a:sym typeface="Georgia"/>
              </a:rPr>
              <a:t>With organized data creating the dataframe</a:t>
            </a:r>
            <a:endParaRPr sz="1700">
              <a:latin typeface="Georgia"/>
              <a:ea typeface="Georgia"/>
              <a:cs typeface="Georgia"/>
              <a:sym typeface="Georgia"/>
            </a:endParaRPr>
          </a:p>
          <a:p>
            <a:pPr indent="0" lvl="0" marL="457200" rtl="0" algn="l">
              <a:spcBef>
                <a:spcPts val="0"/>
              </a:spcBef>
              <a:spcAft>
                <a:spcPts val="0"/>
              </a:spcAft>
              <a:buNone/>
            </a:pPr>
            <a:r>
              <a:rPr lang="en" sz="1700">
                <a:latin typeface="Georgia"/>
                <a:ea typeface="Georgia"/>
                <a:cs typeface="Georgia"/>
                <a:sym typeface="Georgia"/>
              </a:rPr>
              <a:t> is the next step, following by manipulating </a:t>
            </a:r>
            <a:endParaRPr sz="1700">
              <a:latin typeface="Georgia"/>
              <a:ea typeface="Georgia"/>
              <a:cs typeface="Georgia"/>
              <a:sym typeface="Georgia"/>
            </a:endParaRPr>
          </a:p>
          <a:p>
            <a:pPr indent="0" lvl="0" marL="457200" rtl="0" algn="l">
              <a:spcBef>
                <a:spcPts val="0"/>
              </a:spcBef>
              <a:spcAft>
                <a:spcPts val="0"/>
              </a:spcAft>
              <a:buNone/>
            </a:pPr>
            <a:r>
              <a:rPr lang="en" sz="1700">
                <a:latin typeface="Georgia"/>
                <a:ea typeface="Georgia"/>
                <a:cs typeface="Georgia"/>
                <a:sym typeface="Georgia"/>
              </a:rPr>
              <a:t> the data.</a:t>
            </a:r>
            <a:endParaRPr sz="1700">
              <a:latin typeface="Georgia"/>
              <a:ea typeface="Georgia"/>
              <a:cs typeface="Georgia"/>
              <a:sym typeface="Georgia"/>
            </a:endParaRPr>
          </a:p>
          <a:p>
            <a:pPr indent="0" lvl="0" marL="0" rtl="0" algn="l">
              <a:spcBef>
                <a:spcPts val="0"/>
              </a:spcBef>
              <a:spcAft>
                <a:spcPts val="0"/>
              </a:spcAft>
              <a:buNone/>
            </a:pPr>
            <a:r>
              <a:t/>
            </a:r>
            <a:endParaRPr sz="1700">
              <a:latin typeface="Georgia"/>
              <a:ea typeface="Georgia"/>
              <a:cs typeface="Georgia"/>
              <a:sym typeface="Georg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5"/>
          <p:cNvSpPr txBox="1"/>
          <p:nvPr>
            <p:ph type="ctrTitle"/>
          </p:nvPr>
        </p:nvSpPr>
        <p:spPr>
          <a:xfrm>
            <a:off x="1003650" y="2060539"/>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5830">
                <a:latin typeface="Georgia"/>
                <a:ea typeface="Georgia"/>
                <a:cs typeface="Georgia"/>
                <a:sym typeface="Georgia"/>
              </a:rPr>
              <a:t>Questions?</a:t>
            </a:r>
            <a:endParaRPr sz="5830">
              <a:latin typeface="Georgia"/>
              <a:ea typeface="Georgia"/>
              <a:cs typeface="Georgia"/>
              <a:sym typeface="Georgia"/>
            </a:endParaRPr>
          </a:p>
        </p:txBody>
      </p:sp>
      <p:sp>
        <p:nvSpPr>
          <p:cNvPr id="182" name="Google Shape;182;p25"/>
          <p:cNvSpPr txBox="1"/>
          <p:nvPr/>
        </p:nvSpPr>
        <p:spPr>
          <a:xfrm>
            <a:off x="1461900" y="3040600"/>
            <a:ext cx="6197100" cy="4002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nvSpPr>
        <p:spPr>
          <a:xfrm>
            <a:off x="815025" y="855875"/>
            <a:ext cx="7761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111111"/>
                </a:solidFill>
                <a:highlight>
                  <a:srgbClr val="FFFFFF"/>
                </a:highlight>
                <a:latin typeface="Georgia"/>
                <a:ea typeface="Georgia"/>
                <a:cs typeface="Georgia"/>
                <a:sym typeface="Georgia"/>
              </a:rPr>
              <a:t>A campaign in the social media world is a promotional campaign that a media agency runs on social media networks on behalf of a client.</a:t>
            </a:r>
            <a:endParaRPr sz="1800">
              <a:latin typeface="Georgia"/>
              <a:ea typeface="Georgia"/>
              <a:cs typeface="Georgia"/>
              <a:sym typeface="Georgia"/>
            </a:endParaRPr>
          </a:p>
        </p:txBody>
      </p:sp>
      <p:sp>
        <p:nvSpPr>
          <p:cNvPr id="73" name="Google Shape;73;p14"/>
          <p:cNvSpPr txBox="1"/>
          <p:nvPr/>
        </p:nvSpPr>
        <p:spPr>
          <a:xfrm>
            <a:off x="5427300" y="1995700"/>
            <a:ext cx="3716700" cy="290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2D2D2D"/>
                </a:solidFill>
                <a:uFill>
                  <a:noFill/>
                </a:uFill>
                <a:latin typeface="Georgia"/>
                <a:ea typeface="Georgia"/>
                <a:cs typeface="Georgia"/>
                <a:sym typeface="Georgia"/>
                <a:hlinkClick r:id="rId3">
                  <a:extLst>
                    <a:ext uri="{A12FA001-AC4F-418D-AE19-62706E023703}">
                      <ahyp:hlinkClr val="tx"/>
                    </a:ext>
                  </a:extLst>
                </a:hlinkClick>
              </a:rPr>
              <a:t>Types of Marketing Campaigns</a:t>
            </a:r>
            <a:r>
              <a:rPr lang="en" sz="1500">
                <a:solidFill>
                  <a:srgbClr val="2D2D2D"/>
                </a:solidFill>
                <a:latin typeface="Georgia"/>
                <a:ea typeface="Georgia"/>
                <a:cs typeface="Georgia"/>
                <a:sym typeface="Georgia"/>
              </a:rPr>
              <a:t> :</a:t>
            </a:r>
            <a:endParaRPr sz="1500">
              <a:solidFill>
                <a:srgbClr val="2D2D2D"/>
              </a:solidFill>
              <a:latin typeface="Georgia"/>
              <a:ea typeface="Georgia"/>
              <a:cs typeface="Georgia"/>
              <a:sym typeface="Georgia"/>
            </a:endParaRPr>
          </a:p>
          <a:p>
            <a:pPr indent="-298450" lvl="0" marL="457200" rtl="0" algn="l">
              <a:lnSpc>
                <a:spcPct val="115000"/>
              </a:lnSpc>
              <a:spcBef>
                <a:spcPts val="1200"/>
              </a:spcBef>
              <a:spcAft>
                <a:spcPts val="0"/>
              </a:spcAft>
              <a:buClr>
                <a:srgbClr val="2D2D2D"/>
              </a:buClr>
              <a:buSzPts val="1100"/>
              <a:buFont typeface="Georgia"/>
              <a:buAutoNum type="arabicPeriod"/>
            </a:pPr>
            <a:r>
              <a:rPr lang="en" sz="1500">
                <a:solidFill>
                  <a:srgbClr val="2D2D2D"/>
                </a:solidFill>
                <a:latin typeface="Georgia"/>
                <a:ea typeface="Georgia"/>
                <a:cs typeface="Georgia"/>
                <a:sym typeface="Georgia"/>
              </a:rPr>
              <a:t>Traditional media </a:t>
            </a:r>
            <a:endParaRPr sz="1500">
              <a:solidFill>
                <a:srgbClr val="2D2D2D"/>
              </a:solidFill>
              <a:latin typeface="Georgia"/>
              <a:ea typeface="Georgia"/>
              <a:cs typeface="Georgia"/>
              <a:sym typeface="Georgia"/>
            </a:endParaRPr>
          </a:p>
          <a:p>
            <a:pPr indent="-298450" lvl="0" marL="457200" rtl="0" algn="l">
              <a:lnSpc>
                <a:spcPct val="115000"/>
              </a:lnSpc>
              <a:spcBef>
                <a:spcPts val="0"/>
              </a:spcBef>
              <a:spcAft>
                <a:spcPts val="0"/>
              </a:spcAft>
              <a:buClr>
                <a:srgbClr val="2D2D2D"/>
              </a:buClr>
              <a:buSzPts val="1100"/>
              <a:buFont typeface="Georgia"/>
              <a:buAutoNum type="arabicPeriod"/>
            </a:pPr>
            <a:r>
              <a:rPr lang="en" sz="1500">
                <a:latin typeface="Georgia"/>
                <a:ea typeface="Georgia"/>
                <a:cs typeface="Georgia"/>
                <a:sym typeface="Georgia"/>
              </a:rPr>
              <a:t>Seasonal push </a:t>
            </a:r>
            <a:endParaRPr sz="1500">
              <a:latin typeface="Georgia"/>
              <a:ea typeface="Georgia"/>
              <a:cs typeface="Georgia"/>
              <a:sym typeface="Georgia"/>
            </a:endParaRPr>
          </a:p>
          <a:p>
            <a:pPr indent="-298450" lvl="0" marL="457200" rtl="0" algn="l">
              <a:lnSpc>
                <a:spcPct val="115000"/>
              </a:lnSpc>
              <a:spcBef>
                <a:spcPts val="0"/>
              </a:spcBef>
              <a:spcAft>
                <a:spcPts val="0"/>
              </a:spcAft>
              <a:buClr>
                <a:srgbClr val="2D2D2D"/>
              </a:buClr>
              <a:buSzPts val="1100"/>
              <a:buFont typeface="Georgia"/>
              <a:buAutoNum type="arabicPeriod"/>
            </a:pPr>
            <a:r>
              <a:rPr lang="en" sz="1500">
                <a:latin typeface="Georgia"/>
                <a:ea typeface="Georgia"/>
                <a:cs typeface="Georgia"/>
                <a:sym typeface="Georgia"/>
              </a:rPr>
              <a:t>Product launch </a:t>
            </a:r>
            <a:endParaRPr sz="1500">
              <a:latin typeface="Georgia"/>
              <a:ea typeface="Georgia"/>
              <a:cs typeface="Georgia"/>
              <a:sym typeface="Georgia"/>
            </a:endParaRPr>
          </a:p>
          <a:p>
            <a:pPr indent="-298450" lvl="0" marL="457200" rtl="0" algn="l">
              <a:lnSpc>
                <a:spcPct val="115000"/>
              </a:lnSpc>
              <a:spcBef>
                <a:spcPts val="0"/>
              </a:spcBef>
              <a:spcAft>
                <a:spcPts val="0"/>
              </a:spcAft>
              <a:buClr>
                <a:srgbClr val="2D2D2D"/>
              </a:buClr>
              <a:buSzPts val="1100"/>
              <a:buFont typeface="Georgia"/>
              <a:buAutoNum type="arabicPeriod"/>
            </a:pPr>
            <a:r>
              <a:rPr lang="en" sz="1500">
                <a:latin typeface="Georgia"/>
                <a:ea typeface="Georgia"/>
                <a:cs typeface="Georgia"/>
                <a:sym typeface="Georgia"/>
              </a:rPr>
              <a:t>Brand awareness </a:t>
            </a:r>
            <a:endParaRPr sz="1500">
              <a:latin typeface="Georgia"/>
              <a:ea typeface="Georgia"/>
              <a:cs typeface="Georgia"/>
              <a:sym typeface="Georgia"/>
            </a:endParaRPr>
          </a:p>
          <a:p>
            <a:pPr indent="-298450" lvl="0" marL="457200" rtl="0" algn="l">
              <a:lnSpc>
                <a:spcPct val="115000"/>
              </a:lnSpc>
              <a:spcBef>
                <a:spcPts val="0"/>
              </a:spcBef>
              <a:spcAft>
                <a:spcPts val="0"/>
              </a:spcAft>
              <a:buClr>
                <a:srgbClr val="2D2D2D"/>
              </a:buClr>
              <a:buSzPts val="1100"/>
              <a:buFont typeface="Georgia"/>
              <a:buAutoNum type="arabicPeriod"/>
            </a:pPr>
            <a:r>
              <a:rPr lang="en" sz="1500">
                <a:latin typeface="Georgia"/>
                <a:ea typeface="Georgia"/>
                <a:cs typeface="Georgia"/>
                <a:sym typeface="Georgia"/>
              </a:rPr>
              <a:t>Rebranding </a:t>
            </a:r>
            <a:endParaRPr sz="1500">
              <a:latin typeface="Georgia"/>
              <a:ea typeface="Georgia"/>
              <a:cs typeface="Georgia"/>
              <a:sym typeface="Georgia"/>
            </a:endParaRPr>
          </a:p>
          <a:p>
            <a:pPr indent="-298450" lvl="0" marL="457200" rtl="0" algn="l">
              <a:lnSpc>
                <a:spcPct val="115000"/>
              </a:lnSpc>
              <a:spcBef>
                <a:spcPts val="0"/>
              </a:spcBef>
              <a:spcAft>
                <a:spcPts val="0"/>
              </a:spcAft>
              <a:buClr>
                <a:srgbClr val="2D2D2D"/>
              </a:buClr>
              <a:buSzPts val="1100"/>
              <a:buFont typeface="Georgia"/>
              <a:buAutoNum type="arabicPeriod"/>
            </a:pPr>
            <a:r>
              <a:rPr lang="en" sz="1500">
                <a:latin typeface="Georgia"/>
                <a:ea typeface="Georgia"/>
                <a:cs typeface="Georgia"/>
                <a:sym typeface="Georgia"/>
              </a:rPr>
              <a:t>Brand launch </a:t>
            </a:r>
            <a:endParaRPr sz="1500">
              <a:latin typeface="Georgia"/>
              <a:ea typeface="Georgia"/>
              <a:cs typeface="Georgia"/>
              <a:sym typeface="Georgia"/>
            </a:endParaRPr>
          </a:p>
          <a:p>
            <a:pPr indent="-298450" lvl="0" marL="457200" rtl="0" algn="l">
              <a:lnSpc>
                <a:spcPct val="115000"/>
              </a:lnSpc>
              <a:spcBef>
                <a:spcPts val="0"/>
              </a:spcBef>
              <a:spcAft>
                <a:spcPts val="0"/>
              </a:spcAft>
              <a:buClr>
                <a:srgbClr val="2D2D2D"/>
              </a:buClr>
              <a:buSzPts val="1100"/>
              <a:buFont typeface="Georgia"/>
              <a:buAutoNum type="arabicPeriod"/>
            </a:pPr>
            <a:r>
              <a:rPr lang="en" sz="1500">
                <a:latin typeface="Georgia"/>
                <a:ea typeface="Georgia"/>
                <a:cs typeface="Georgia"/>
                <a:sym typeface="Georgia"/>
              </a:rPr>
              <a:t>Contest marketing </a:t>
            </a:r>
            <a:endParaRPr sz="1500">
              <a:latin typeface="Georgia"/>
              <a:ea typeface="Georgia"/>
              <a:cs typeface="Georgia"/>
              <a:sym typeface="Georgia"/>
            </a:endParaRPr>
          </a:p>
          <a:p>
            <a:pPr indent="-298450" lvl="0" marL="457200" rtl="0" algn="l">
              <a:lnSpc>
                <a:spcPct val="115000"/>
              </a:lnSpc>
              <a:spcBef>
                <a:spcPts val="0"/>
              </a:spcBef>
              <a:spcAft>
                <a:spcPts val="0"/>
              </a:spcAft>
              <a:buClr>
                <a:srgbClr val="2D2D2D"/>
              </a:buClr>
              <a:buSzPts val="1100"/>
              <a:buFont typeface="Georgia"/>
              <a:buAutoNum type="arabicPeriod"/>
            </a:pPr>
            <a:r>
              <a:rPr lang="en" sz="1500">
                <a:latin typeface="Georgia"/>
                <a:ea typeface="Georgia"/>
                <a:cs typeface="Georgia"/>
                <a:sym typeface="Georgia"/>
              </a:rPr>
              <a:t>Email marketing </a:t>
            </a:r>
            <a:endParaRPr sz="1500">
              <a:latin typeface="Georgia"/>
              <a:ea typeface="Georgia"/>
              <a:cs typeface="Georgia"/>
              <a:sym typeface="Georgia"/>
            </a:endParaRPr>
          </a:p>
          <a:p>
            <a:pPr indent="0" lvl="0" marL="0" rtl="0" algn="l">
              <a:spcBef>
                <a:spcPts val="0"/>
              </a:spcBef>
              <a:spcAft>
                <a:spcPts val="0"/>
              </a:spcAft>
              <a:buNone/>
            </a:pPr>
            <a:r>
              <a:t/>
            </a:r>
            <a:endParaRPr>
              <a:latin typeface="Georgia"/>
              <a:ea typeface="Georgia"/>
              <a:cs typeface="Georgia"/>
              <a:sym typeface="Georgia"/>
            </a:endParaRPr>
          </a:p>
        </p:txBody>
      </p:sp>
      <p:sp>
        <p:nvSpPr>
          <p:cNvPr id="74" name="Google Shape;74;p14"/>
          <p:cNvSpPr txBox="1"/>
          <p:nvPr/>
        </p:nvSpPr>
        <p:spPr>
          <a:xfrm>
            <a:off x="409950" y="138500"/>
            <a:ext cx="8166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accent1"/>
                </a:solidFill>
                <a:latin typeface="Georgia"/>
                <a:ea typeface="Georgia"/>
                <a:cs typeface="Georgia"/>
                <a:sym typeface="Georgia"/>
              </a:rPr>
              <a:t>Introduction</a:t>
            </a:r>
            <a:r>
              <a:rPr lang="en" sz="2500">
                <a:solidFill>
                  <a:schemeClr val="accent1"/>
                </a:solidFill>
                <a:latin typeface="Georgia"/>
                <a:ea typeface="Georgia"/>
                <a:cs typeface="Georgia"/>
                <a:sym typeface="Georgia"/>
              </a:rPr>
              <a:t> (Daniel)</a:t>
            </a:r>
            <a:endParaRPr sz="2500">
              <a:solidFill>
                <a:schemeClr val="accent1"/>
              </a:solidFill>
              <a:latin typeface="Georgia"/>
              <a:ea typeface="Georgia"/>
              <a:cs typeface="Georgia"/>
              <a:sym typeface="Georgia"/>
            </a:endParaRPr>
          </a:p>
        </p:txBody>
      </p:sp>
      <p:pic>
        <p:nvPicPr>
          <p:cNvPr id="75" name="Google Shape;75;p14"/>
          <p:cNvPicPr preferRelativeResize="0"/>
          <p:nvPr/>
        </p:nvPicPr>
        <p:blipFill>
          <a:blip r:embed="rId4">
            <a:alphaModFix/>
          </a:blip>
          <a:stretch>
            <a:fillRect/>
          </a:stretch>
        </p:blipFill>
        <p:spPr>
          <a:xfrm>
            <a:off x="933527" y="1835125"/>
            <a:ext cx="3720818" cy="3069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nvSpPr>
        <p:spPr>
          <a:xfrm>
            <a:off x="589250" y="428850"/>
            <a:ext cx="8554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accent1"/>
                </a:solidFill>
                <a:latin typeface="Georgia"/>
                <a:ea typeface="Georgia"/>
                <a:cs typeface="Georgia"/>
                <a:sym typeface="Georgia"/>
              </a:rPr>
              <a:t>W</a:t>
            </a:r>
            <a:r>
              <a:rPr lang="en" sz="2500">
                <a:solidFill>
                  <a:schemeClr val="accent1"/>
                </a:solidFill>
                <a:latin typeface="Georgia"/>
                <a:ea typeface="Georgia"/>
                <a:cs typeface="Georgia"/>
                <a:sym typeface="Georgia"/>
              </a:rPr>
              <a:t>hat is C</a:t>
            </a:r>
            <a:r>
              <a:rPr lang="en" sz="2500">
                <a:solidFill>
                  <a:schemeClr val="accent1"/>
                </a:solidFill>
                <a:latin typeface="Georgia"/>
                <a:ea typeface="Georgia"/>
                <a:cs typeface="Georgia"/>
                <a:sym typeface="Georgia"/>
              </a:rPr>
              <a:t>leaning? (Kamilah)</a:t>
            </a:r>
            <a:endParaRPr>
              <a:latin typeface="Open Sans"/>
              <a:ea typeface="Open Sans"/>
              <a:cs typeface="Open Sans"/>
              <a:sym typeface="Open Sans"/>
            </a:endParaRPr>
          </a:p>
        </p:txBody>
      </p:sp>
      <p:pic>
        <p:nvPicPr>
          <p:cNvPr id="81" name="Google Shape;81;p15"/>
          <p:cNvPicPr preferRelativeResize="0"/>
          <p:nvPr/>
        </p:nvPicPr>
        <p:blipFill rotWithShape="1">
          <a:blip r:embed="rId3">
            <a:alphaModFix/>
          </a:blip>
          <a:srcRect b="10233" l="0" r="0" t="0"/>
          <a:stretch/>
        </p:blipFill>
        <p:spPr>
          <a:xfrm>
            <a:off x="5245075" y="2810800"/>
            <a:ext cx="3898925" cy="2332700"/>
          </a:xfrm>
          <a:prstGeom prst="rect">
            <a:avLst/>
          </a:prstGeom>
          <a:noFill/>
          <a:ln>
            <a:noFill/>
          </a:ln>
        </p:spPr>
      </p:pic>
      <p:sp>
        <p:nvSpPr>
          <p:cNvPr id="82" name="Google Shape;82;p15"/>
          <p:cNvSpPr txBox="1"/>
          <p:nvPr/>
        </p:nvSpPr>
        <p:spPr>
          <a:xfrm>
            <a:off x="589250" y="1164825"/>
            <a:ext cx="7138800" cy="247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2000">
                <a:highlight>
                  <a:srgbClr val="D9EAD3"/>
                </a:highlight>
                <a:latin typeface="Georgia"/>
                <a:ea typeface="Georgia"/>
                <a:cs typeface="Georgia"/>
                <a:sym typeface="Georgia"/>
              </a:rPr>
              <a:t>Data Cleaning</a:t>
            </a:r>
            <a:r>
              <a:rPr lang="en" sz="2000">
                <a:latin typeface="Georgia"/>
                <a:ea typeface="Georgia"/>
                <a:cs typeface="Georgia"/>
                <a:sym typeface="Georgia"/>
              </a:rPr>
              <a:t> is the process of detecting, correcting and removing corrupt or inaccurate records from a record set.</a:t>
            </a:r>
            <a:endParaRPr sz="2000">
              <a:latin typeface="Georgia"/>
              <a:ea typeface="Georgia"/>
              <a:cs typeface="Georgia"/>
              <a:sym typeface="Georgia"/>
            </a:endParaRPr>
          </a:p>
          <a:p>
            <a:pPr indent="-298450" lvl="0" marL="457200" rtl="0" algn="l">
              <a:lnSpc>
                <a:spcPct val="115000"/>
              </a:lnSpc>
              <a:spcBef>
                <a:spcPts val="1200"/>
              </a:spcBef>
              <a:spcAft>
                <a:spcPts val="0"/>
              </a:spcAft>
              <a:buSzPts val="1100"/>
              <a:buChar char="●"/>
            </a:pPr>
            <a:r>
              <a:rPr lang="en" sz="2000">
                <a:latin typeface="Georgia"/>
                <a:ea typeface="Georgia"/>
                <a:cs typeface="Georgia"/>
                <a:sym typeface="Georgia"/>
              </a:rPr>
              <a:t>It refers to identifying incomplete, incorrect, inaccurate or irrelevant parts of the data and then replacing, modifying, or deleting the dirty or coarse data</a:t>
            </a:r>
            <a:endParaRPr>
              <a:latin typeface="Open Sans"/>
              <a:ea typeface="Open Sans"/>
              <a:cs typeface="Open Sans"/>
              <a:sym typeface="Open Sans"/>
            </a:endParaRPr>
          </a:p>
          <a:p>
            <a:pPr indent="0" lvl="0" marL="0" rtl="0" algn="l">
              <a:spcBef>
                <a:spcPts val="12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nvSpPr>
        <p:spPr>
          <a:xfrm>
            <a:off x="573725" y="298500"/>
            <a:ext cx="63999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accent1"/>
                </a:solidFill>
                <a:latin typeface="Georgia"/>
                <a:ea typeface="Georgia"/>
                <a:cs typeface="Georgia"/>
                <a:sym typeface="Georgia"/>
              </a:rPr>
              <a:t> </a:t>
            </a:r>
            <a:r>
              <a:rPr lang="en" sz="2500">
                <a:solidFill>
                  <a:schemeClr val="accent1"/>
                </a:solidFill>
                <a:latin typeface="Georgia"/>
                <a:ea typeface="Georgia"/>
                <a:cs typeface="Georgia"/>
                <a:sym typeface="Georgia"/>
              </a:rPr>
              <a:t>How is Cleaning Done?</a:t>
            </a:r>
            <a:r>
              <a:rPr lang="en" sz="2500">
                <a:solidFill>
                  <a:schemeClr val="accent1"/>
                </a:solidFill>
                <a:latin typeface="Georgia"/>
                <a:ea typeface="Georgia"/>
                <a:cs typeface="Georgia"/>
                <a:sym typeface="Georgia"/>
              </a:rPr>
              <a:t> </a:t>
            </a:r>
            <a:r>
              <a:rPr lang="en" sz="2500">
                <a:solidFill>
                  <a:schemeClr val="accent1"/>
                </a:solidFill>
                <a:latin typeface="Georgia"/>
                <a:ea typeface="Georgia"/>
                <a:cs typeface="Georgia"/>
                <a:sym typeface="Georgia"/>
              </a:rPr>
              <a:t>(Susan)</a:t>
            </a:r>
            <a:endParaRPr/>
          </a:p>
        </p:txBody>
      </p:sp>
      <p:sp>
        <p:nvSpPr>
          <p:cNvPr id="88" name="Google Shape;88;p16"/>
          <p:cNvSpPr txBox="1"/>
          <p:nvPr/>
        </p:nvSpPr>
        <p:spPr>
          <a:xfrm>
            <a:off x="325750" y="929600"/>
            <a:ext cx="7530000" cy="36480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lang="en" sz="1800">
                <a:latin typeface="Georgia"/>
                <a:ea typeface="Georgia"/>
                <a:cs typeface="Georgia"/>
                <a:sym typeface="Georgia"/>
              </a:rPr>
              <a:t>.head() - to get the first few row in the dataframe</a:t>
            </a:r>
            <a:endParaRPr sz="1800">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 sz="1800">
                <a:latin typeface="Georgia"/>
                <a:ea typeface="Georgia"/>
                <a:cs typeface="Georgia"/>
                <a:sym typeface="Georgia"/>
              </a:rPr>
              <a:t>.count() - </a:t>
            </a:r>
            <a:r>
              <a:rPr lang="en" sz="1800">
                <a:solidFill>
                  <a:srgbClr val="111111"/>
                </a:solidFill>
                <a:highlight>
                  <a:srgbClr val="FFFFFF"/>
                </a:highlight>
                <a:latin typeface="Georgia"/>
                <a:ea typeface="Georgia"/>
                <a:cs typeface="Georgia"/>
                <a:sym typeface="Georgia"/>
              </a:rPr>
              <a:t>function that returns the number of times an object appears in a list</a:t>
            </a:r>
            <a:endParaRPr sz="1800">
              <a:solidFill>
                <a:srgbClr val="111111"/>
              </a:solidFill>
              <a:highlight>
                <a:srgbClr val="FFFFFF"/>
              </a:highlight>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 sz="1800">
                <a:solidFill>
                  <a:srgbClr val="111111"/>
                </a:solidFill>
                <a:highlight>
                  <a:srgbClr val="FFFFFF"/>
                </a:highlight>
                <a:latin typeface="Georgia"/>
                <a:ea typeface="Georgia"/>
                <a:cs typeface="Georgia"/>
                <a:sym typeface="Georgia"/>
              </a:rPr>
              <a:t>.duplicated() - </a:t>
            </a:r>
            <a:r>
              <a:rPr lang="en" sz="1800">
                <a:solidFill>
                  <a:srgbClr val="111111"/>
                </a:solidFill>
                <a:latin typeface="Georgia"/>
                <a:ea typeface="Georgia"/>
                <a:cs typeface="Georgia"/>
                <a:sym typeface="Georgia"/>
              </a:rPr>
              <a:t>help find duplicate value that cause problems and clog up analytics software.  Return Series with True and False values</a:t>
            </a:r>
            <a:endParaRPr sz="1800">
              <a:solidFill>
                <a:srgbClr val="11111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 sz="1800">
                <a:solidFill>
                  <a:srgbClr val="111111"/>
                </a:solidFill>
                <a:latin typeface="Georgia"/>
                <a:ea typeface="Georgia"/>
                <a:cs typeface="Georgia"/>
                <a:sym typeface="Georgia"/>
              </a:rPr>
              <a:t>.isnull() - find missing value so we can either drop or input the missing data</a:t>
            </a:r>
            <a:endParaRPr sz="1800">
              <a:solidFill>
                <a:srgbClr val="111111"/>
              </a:solidFill>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 sz="1800">
                <a:solidFill>
                  <a:srgbClr val="111111"/>
                </a:solidFill>
                <a:highlight>
                  <a:srgbClr val="FFFFFF"/>
                </a:highlight>
                <a:latin typeface="Georgia"/>
                <a:ea typeface="Georgia"/>
                <a:cs typeface="Georgia"/>
                <a:sym typeface="Georgia"/>
              </a:rPr>
              <a:t>.describe() - computes and displays summary statistics for a Python dataframe. This also let us </a:t>
            </a:r>
            <a:r>
              <a:rPr lang="en" sz="1800">
                <a:solidFill>
                  <a:srgbClr val="111111"/>
                </a:solidFill>
                <a:latin typeface="Georgia"/>
                <a:ea typeface="Georgia"/>
                <a:cs typeface="Georgia"/>
                <a:sym typeface="Georgia"/>
              </a:rPr>
              <a:t>sniff out an outlier by first, pulling up our dataset</a:t>
            </a:r>
            <a:endParaRPr sz="1800">
              <a:solidFill>
                <a:srgbClr val="111111"/>
              </a:solidFill>
              <a:highlight>
                <a:srgbClr val="FFFFFF"/>
              </a:highlight>
              <a:latin typeface="Georgia"/>
              <a:ea typeface="Georgia"/>
              <a:cs typeface="Georgia"/>
              <a:sym typeface="Georgia"/>
            </a:endParaRPr>
          </a:p>
          <a:p>
            <a:pPr indent="-298450" lvl="0" marL="457200" rtl="0" algn="l">
              <a:lnSpc>
                <a:spcPct val="115000"/>
              </a:lnSpc>
              <a:spcBef>
                <a:spcPts val="0"/>
              </a:spcBef>
              <a:spcAft>
                <a:spcPts val="0"/>
              </a:spcAft>
              <a:buClr>
                <a:schemeClr val="dk1"/>
              </a:buClr>
              <a:buSzPts val="1100"/>
              <a:buFont typeface="Georgia"/>
              <a:buChar char="●"/>
            </a:pPr>
            <a:r>
              <a:rPr lang="en" sz="1800">
                <a:solidFill>
                  <a:srgbClr val="111111"/>
                </a:solidFill>
                <a:highlight>
                  <a:srgbClr val="FFFFFF"/>
                </a:highlight>
                <a:latin typeface="Georgia"/>
                <a:ea typeface="Georgia"/>
                <a:cs typeface="Georgia"/>
                <a:sym typeface="Georgia"/>
              </a:rPr>
              <a:t>.sort() - sorting and changing a list</a:t>
            </a:r>
            <a:endParaRPr sz="1800">
              <a:solidFill>
                <a:srgbClr val="111111"/>
              </a:solidFill>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nvSpPr>
        <p:spPr>
          <a:xfrm>
            <a:off x="543150" y="297325"/>
            <a:ext cx="830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accent1"/>
                </a:solidFill>
                <a:latin typeface="Georgia"/>
                <a:ea typeface="Georgia"/>
                <a:cs typeface="Georgia"/>
                <a:sym typeface="Georgia"/>
              </a:rPr>
              <a:t>Cleaning the Data Code Snippets  </a:t>
            </a:r>
            <a:r>
              <a:rPr lang="en" sz="2500">
                <a:solidFill>
                  <a:schemeClr val="accent1"/>
                </a:solidFill>
                <a:latin typeface="Georgia"/>
                <a:ea typeface="Georgia"/>
                <a:cs typeface="Georgia"/>
                <a:sym typeface="Georgia"/>
              </a:rPr>
              <a:t>(Susan) </a:t>
            </a:r>
            <a:endParaRPr/>
          </a:p>
        </p:txBody>
      </p:sp>
      <p:pic>
        <p:nvPicPr>
          <p:cNvPr id="94" name="Google Shape;94;p17"/>
          <p:cNvPicPr preferRelativeResize="0"/>
          <p:nvPr/>
        </p:nvPicPr>
        <p:blipFill rotWithShape="1">
          <a:blip r:embed="rId3">
            <a:alphaModFix/>
          </a:blip>
          <a:srcRect b="0" l="0" r="0" t="0"/>
          <a:stretch/>
        </p:blipFill>
        <p:spPr>
          <a:xfrm>
            <a:off x="610125" y="1359399"/>
            <a:ext cx="1894800" cy="400200"/>
          </a:xfrm>
          <a:prstGeom prst="rect">
            <a:avLst/>
          </a:prstGeom>
          <a:noFill/>
          <a:ln>
            <a:noFill/>
          </a:ln>
        </p:spPr>
      </p:pic>
      <p:sp>
        <p:nvSpPr>
          <p:cNvPr id="95" name="Google Shape;95;p17"/>
          <p:cNvSpPr txBox="1"/>
          <p:nvPr/>
        </p:nvSpPr>
        <p:spPr>
          <a:xfrm>
            <a:off x="543150" y="959200"/>
            <a:ext cx="25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latin typeface="Georgia"/>
                <a:ea typeface="Georgia"/>
                <a:cs typeface="Georgia"/>
                <a:sym typeface="Georgia"/>
              </a:rPr>
              <a:t>Input</a:t>
            </a:r>
            <a:endParaRPr>
              <a:highlight>
                <a:srgbClr val="D9EAD3"/>
              </a:highlight>
            </a:endParaRPr>
          </a:p>
        </p:txBody>
      </p:sp>
      <p:pic>
        <p:nvPicPr>
          <p:cNvPr id="96" name="Google Shape;96;p17"/>
          <p:cNvPicPr preferRelativeResize="0"/>
          <p:nvPr/>
        </p:nvPicPr>
        <p:blipFill rotWithShape="1">
          <a:blip r:embed="rId4">
            <a:alphaModFix/>
          </a:blip>
          <a:srcRect b="0" l="0" r="0" t="3772"/>
          <a:stretch/>
        </p:blipFill>
        <p:spPr>
          <a:xfrm>
            <a:off x="610125" y="2352150"/>
            <a:ext cx="2533800" cy="2425926"/>
          </a:xfrm>
          <a:prstGeom prst="rect">
            <a:avLst/>
          </a:prstGeom>
          <a:noFill/>
          <a:ln>
            <a:noFill/>
          </a:ln>
        </p:spPr>
      </p:pic>
      <p:sp>
        <p:nvSpPr>
          <p:cNvPr id="97" name="Google Shape;97;p17"/>
          <p:cNvSpPr txBox="1"/>
          <p:nvPr/>
        </p:nvSpPr>
        <p:spPr>
          <a:xfrm>
            <a:off x="543150" y="1855775"/>
            <a:ext cx="25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latin typeface="Georgia"/>
                <a:ea typeface="Georgia"/>
                <a:cs typeface="Georgia"/>
                <a:sym typeface="Georgia"/>
              </a:rPr>
              <a:t>Output</a:t>
            </a:r>
            <a:endParaRPr/>
          </a:p>
        </p:txBody>
      </p:sp>
      <p:pic>
        <p:nvPicPr>
          <p:cNvPr id="98" name="Google Shape;98;p17"/>
          <p:cNvPicPr preferRelativeResize="0"/>
          <p:nvPr/>
        </p:nvPicPr>
        <p:blipFill>
          <a:blip r:embed="rId5">
            <a:alphaModFix/>
          </a:blip>
          <a:stretch>
            <a:fillRect/>
          </a:stretch>
        </p:blipFill>
        <p:spPr>
          <a:xfrm>
            <a:off x="4587586" y="1361240"/>
            <a:ext cx="2098497" cy="400200"/>
          </a:xfrm>
          <a:prstGeom prst="rect">
            <a:avLst/>
          </a:prstGeom>
          <a:noFill/>
          <a:ln>
            <a:noFill/>
          </a:ln>
        </p:spPr>
      </p:pic>
      <p:pic>
        <p:nvPicPr>
          <p:cNvPr id="99" name="Google Shape;99;p17"/>
          <p:cNvPicPr preferRelativeResize="0"/>
          <p:nvPr/>
        </p:nvPicPr>
        <p:blipFill rotWithShape="1">
          <a:blip r:embed="rId6">
            <a:alphaModFix/>
          </a:blip>
          <a:srcRect b="0" l="0" r="0" t="3072"/>
          <a:stretch/>
        </p:blipFill>
        <p:spPr>
          <a:xfrm>
            <a:off x="4587575" y="2255975"/>
            <a:ext cx="2431375" cy="2303550"/>
          </a:xfrm>
          <a:prstGeom prst="rect">
            <a:avLst/>
          </a:prstGeom>
          <a:noFill/>
          <a:ln>
            <a:noFill/>
          </a:ln>
        </p:spPr>
      </p:pic>
      <p:sp>
        <p:nvSpPr>
          <p:cNvPr id="100" name="Google Shape;100;p17"/>
          <p:cNvSpPr txBox="1"/>
          <p:nvPr/>
        </p:nvSpPr>
        <p:spPr>
          <a:xfrm>
            <a:off x="4504175" y="959200"/>
            <a:ext cx="26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latin typeface="Georgia"/>
                <a:ea typeface="Georgia"/>
                <a:cs typeface="Georgia"/>
                <a:sym typeface="Georgia"/>
              </a:rPr>
              <a:t>Input</a:t>
            </a:r>
            <a:endParaRPr>
              <a:highlight>
                <a:srgbClr val="D9EAD3"/>
              </a:highlight>
            </a:endParaRPr>
          </a:p>
        </p:txBody>
      </p:sp>
      <p:sp>
        <p:nvSpPr>
          <p:cNvPr id="101" name="Google Shape;101;p17"/>
          <p:cNvSpPr txBox="1"/>
          <p:nvPr/>
        </p:nvSpPr>
        <p:spPr>
          <a:xfrm>
            <a:off x="4504182" y="1855785"/>
            <a:ext cx="263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latin typeface="Georgia"/>
                <a:ea typeface="Georgia"/>
                <a:cs typeface="Georgia"/>
                <a:sym typeface="Georgia"/>
              </a:rPr>
              <a:t>Output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nvSpPr>
        <p:spPr>
          <a:xfrm>
            <a:off x="427875" y="138500"/>
            <a:ext cx="8166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accent1"/>
                </a:solidFill>
                <a:latin typeface="Georgia"/>
                <a:ea typeface="Georgia"/>
                <a:cs typeface="Georgia"/>
                <a:sym typeface="Georgia"/>
              </a:rPr>
              <a:t>Cleaning the Data </a:t>
            </a:r>
            <a:r>
              <a:rPr lang="en" sz="2500">
                <a:solidFill>
                  <a:schemeClr val="accent1"/>
                </a:solidFill>
                <a:latin typeface="Georgia"/>
                <a:ea typeface="Georgia"/>
                <a:cs typeface="Georgia"/>
                <a:sym typeface="Georgia"/>
              </a:rPr>
              <a:t>(Zhen Li)</a:t>
            </a:r>
            <a:endParaRPr sz="2500">
              <a:solidFill>
                <a:schemeClr val="accent1"/>
              </a:solidFill>
              <a:latin typeface="Georgia"/>
              <a:ea typeface="Georgia"/>
              <a:cs typeface="Georgia"/>
              <a:sym typeface="Georgia"/>
            </a:endParaRPr>
          </a:p>
        </p:txBody>
      </p:sp>
      <p:pic>
        <p:nvPicPr>
          <p:cNvPr id="107" name="Google Shape;107;p18"/>
          <p:cNvPicPr preferRelativeResize="0"/>
          <p:nvPr/>
        </p:nvPicPr>
        <p:blipFill>
          <a:blip r:embed="rId3">
            <a:alphaModFix/>
          </a:blip>
          <a:stretch>
            <a:fillRect/>
          </a:stretch>
        </p:blipFill>
        <p:spPr>
          <a:xfrm>
            <a:off x="362150" y="1200950"/>
            <a:ext cx="3859000" cy="1082600"/>
          </a:xfrm>
          <a:prstGeom prst="rect">
            <a:avLst/>
          </a:prstGeom>
          <a:noFill/>
          <a:ln>
            <a:noFill/>
          </a:ln>
        </p:spPr>
      </p:pic>
      <p:pic>
        <p:nvPicPr>
          <p:cNvPr id="108" name="Google Shape;108;p18"/>
          <p:cNvPicPr preferRelativeResize="0"/>
          <p:nvPr/>
        </p:nvPicPr>
        <p:blipFill>
          <a:blip r:embed="rId4">
            <a:alphaModFix/>
          </a:blip>
          <a:stretch>
            <a:fillRect/>
          </a:stretch>
        </p:blipFill>
        <p:spPr>
          <a:xfrm>
            <a:off x="4321575" y="1138975"/>
            <a:ext cx="4730177" cy="3023051"/>
          </a:xfrm>
          <a:prstGeom prst="rect">
            <a:avLst/>
          </a:prstGeom>
          <a:noFill/>
          <a:ln>
            <a:noFill/>
          </a:ln>
        </p:spPr>
      </p:pic>
      <p:sp>
        <p:nvSpPr>
          <p:cNvPr id="109" name="Google Shape;109;p18"/>
          <p:cNvSpPr txBox="1"/>
          <p:nvPr/>
        </p:nvSpPr>
        <p:spPr>
          <a:xfrm>
            <a:off x="362150" y="707900"/>
            <a:ext cx="1947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latin typeface="Georgia"/>
                <a:ea typeface="Georgia"/>
                <a:cs typeface="Georgia"/>
                <a:sym typeface="Georgia"/>
              </a:rPr>
              <a:t>Input</a:t>
            </a:r>
            <a:endParaRPr>
              <a:highlight>
                <a:srgbClr val="D9EAD3"/>
              </a:highlight>
              <a:latin typeface="Georgia"/>
              <a:ea typeface="Georgia"/>
              <a:cs typeface="Georgia"/>
              <a:sym typeface="Georgia"/>
            </a:endParaRPr>
          </a:p>
        </p:txBody>
      </p:sp>
      <p:sp>
        <p:nvSpPr>
          <p:cNvPr id="110" name="Google Shape;110;p18"/>
          <p:cNvSpPr txBox="1"/>
          <p:nvPr/>
        </p:nvSpPr>
        <p:spPr>
          <a:xfrm>
            <a:off x="4964600" y="715550"/>
            <a:ext cx="30000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lang="en" sz="1300">
                <a:highlight>
                  <a:srgbClr val="D9EAD3"/>
                </a:highlight>
                <a:latin typeface="Georgia"/>
                <a:ea typeface="Georgia"/>
                <a:cs typeface="Georgia"/>
                <a:sym typeface="Georgia"/>
              </a:rPr>
              <a:t>Output</a:t>
            </a:r>
            <a:endParaRPr sz="1300">
              <a:highlight>
                <a:srgbClr val="D9EAD3"/>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9"/>
          <p:cNvPicPr preferRelativeResize="0"/>
          <p:nvPr/>
        </p:nvPicPr>
        <p:blipFill>
          <a:blip r:embed="rId3">
            <a:alphaModFix/>
          </a:blip>
          <a:stretch>
            <a:fillRect/>
          </a:stretch>
        </p:blipFill>
        <p:spPr>
          <a:xfrm>
            <a:off x="181800" y="891300"/>
            <a:ext cx="4512143" cy="1680450"/>
          </a:xfrm>
          <a:prstGeom prst="rect">
            <a:avLst/>
          </a:prstGeom>
          <a:noFill/>
          <a:ln>
            <a:noFill/>
          </a:ln>
        </p:spPr>
      </p:pic>
      <p:sp>
        <p:nvSpPr>
          <p:cNvPr id="116" name="Google Shape;116;p19"/>
          <p:cNvSpPr txBox="1"/>
          <p:nvPr/>
        </p:nvSpPr>
        <p:spPr>
          <a:xfrm>
            <a:off x="181800" y="112700"/>
            <a:ext cx="8332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accent1"/>
                </a:solidFill>
                <a:latin typeface="Georgia"/>
                <a:ea typeface="Georgia"/>
                <a:cs typeface="Georgia"/>
                <a:sym typeface="Georgia"/>
              </a:rPr>
              <a:t>Cleaning the Data (Sadiqur)</a:t>
            </a:r>
            <a:endParaRPr sz="2500">
              <a:solidFill>
                <a:schemeClr val="accent1"/>
              </a:solidFill>
              <a:latin typeface="Georgia"/>
              <a:ea typeface="Georgia"/>
              <a:cs typeface="Georgia"/>
              <a:sym typeface="Georgia"/>
            </a:endParaRPr>
          </a:p>
        </p:txBody>
      </p:sp>
      <p:pic>
        <p:nvPicPr>
          <p:cNvPr id="117" name="Google Shape;117;p19"/>
          <p:cNvPicPr preferRelativeResize="0"/>
          <p:nvPr/>
        </p:nvPicPr>
        <p:blipFill>
          <a:blip r:embed="rId4">
            <a:alphaModFix/>
          </a:blip>
          <a:stretch>
            <a:fillRect/>
          </a:stretch>
        </p:blipFill>
        <p:spPr>
          <a:xfrm>
            <a:off x="121600" y="2926700"/>
            <a:ext cx="8033600" cy="2048375"/>
          </a:xfrm>
          <a:prstGeom prst="rect">
            <a:avLst/>
          </a:prstGeom>
          <a:noFill/>
          <a:ln>
            <a:noFill/>
          </a:ln>
        </p:spPr>
      </p:pic>
      <p:sp>
        <p:nvSpPr>
          <p:cNvPr id="118" name="Google Shape;118;p19"/>
          <p:cNvSpPr txBox="1"/>
          <p:nvPr/>
        </p:nvSpPr>
        <p:spPr>
          <a:xfrm>
            <a:off x="181800" y="5987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latin typeface="Georgia"/>
                <a:ea typeface="Georgia"/>
                <a:cs typeface="Georgia"/>
                <a:sym typeface="Georgia"/>
              </a:rPr>
              <a:t>Input</a:t>
            </a:r>
            <a:endParaRPr>
              <a:highlight>
                <a:srgbClr val="D9EAD3"/>
              </a:highlight>
            </a:endParaRPr>
          </a:p>
        </p:txBody>
      </p:sp>
      <p:sp>
        <p:nvSpPr>
          <p:cNvPr id="119" name="Google Shape;119;p19"/>
          <p:cNvSpPr txBox="1"/>
          <p:nvPr/>
        </p:nvSpPr>
        <p:spPr>
          <a:xfrm>
            <a:off x="181800" y="25265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latin typeface="Georgia"/>
                <a:ea typeface="Georgia"/>
                <a:cs typeface="Georgia"/>
                <a:sym typeface="Georgia"/>
              </a:rPr>
              <a:t>Output</a:t>
            </a:r>
            <a:endParaRPr>
              <a:highlight>
                <a:srgbClr val="D9EAD3"/>
              </a:highlight>
            </a:endParaRPr>
          </a:p>
        </p:txBody>
      </p:sp>
      <p:sp>
        <p:nvSpPr>
          <p:cNvPr id="120" name="Google Shape;120;p19"/>
          <p:cNvSpPr txBox="1"/>
          <p:nvPr/>
        </p:nvSpPr>
        <p:spPr>
          <a:xfrm>
            <a:off x="6097825" y="2429225"/>
            <a:ext cx="307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20"/>
          <p:cNvPicPr preferRelativeResize="0"/>
          <p:nvPr/>
        </p:nvPicPr>
        <p:blipFill>
          <a:blip r:embed="rId3">
            <a:alphaModFix/>
          </a:blip>
          <a:stretch>
            <a:fillRect/>
          </a:stretch>
        </p:blipFill>
        <p:spPr>
          <a:xfrm flipH="1">
            <a:off x="-70901" y="3128075"/>
            <a:ext cx="3138151" cy="2119625"/>
          </a:xfrm>
          <a:prstGeom prst="rect">
            <a:avLst/>
          </a:prstGeom>
          <a:noFill/>
          <a:ln>
            <a:noFill/>
          </a:ln>
        </p:spPr>
      </p:pic>
      <p:sp>
        <p:nvSpPr>
          <p:cNvPr id="126" name="Google Shape;126;p20"/>
          <p:cNvSpPr txBox="1"/>
          <p:nvPr/>
        </p:nvSpPr>
        <p:spPr>
          <a:xfrm>
            <a:off x="466000" y="183500"/>
            <a:ext cx="8140200" cy="101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2500">
                <a:solidFill>
                  <a:schemeClr val="accent1"/>
                </a:solidFill>
                <a:latin typeface="Georgia"/>
                <a:ea typeface="Georgia"/>
                <a:cs typeface="Georgia"/>
                <a:sym typeface="Georgia"/>
              </a:rPr>
              <a:t>What changes do we see after we cleaned compared to before? </a:t>
            </a:r>
            <a:r>
              <a:rPr lang="en" sz="2500">
                <a:solidFill>
                  <a:schemeClr val="accent1"/>
                </a:solidFill>
                <a:latin typeface="Georgia"/>
                <a:ea typeface="Georgia"/>
                <a:cs typeface="Georgia"/>
                <a:sym typeface="Georgia"/>
              </a:rPr>
              <a:t>(Michael)</a:t>
            </a:r>
            <a:endParaRPr sz="2500">
              <a:solidFill>
                <a:schemeClr val="accent1"/>
              </a:solidFill>
              <a:latin typeface="Georgia"/>
              <a:ea typeface="Georgia"/>
              <a:cs typeface="Georgia"/>
              <a:sym typeface="Georgia"/>
            </a:endParaRPr>
          </a:p>
        </p:txBody>
      </p:sp>
      <p:sp>
        <p:nvSpPr>
          <p:cNvPr id="127" name="Google Shape;127;p20"/>
          <p:cNvSpPr txBox="1"/>
          <p:nvPr/>
        </p:nvSpPr>
        <p:spPr>
          <a:xfrm>
            <a:off x="348100" y="1116050"/>
            <a:ext cx="4536000" cy="23088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Georgia"/>
              <a:buChar char="●"/>
            </a:pPr>
            <a:r>
              <a:rPr lang="en" sz="1200">
                <a:latin typeface="Georgia"/>
                <a:ea typeface="Georgia"/>
                <a:cs typeface="Georgia"/>
                <a:sym typeface="Georgia"/>
              </a:rPr>
              <a:t>Before cleaning the data all we have is a generated code</a:t>
            </a:r>
            <a:r>
              <a:rPr lang="en" sz="700">
                <a:latin typeface="Georgia"/>
                <a:ea typeface="Georgia"/>
                <a:cs typeface="Georgia"/>
                <a:sym typeface="Georgia"/>
              </a:rPr>
              <a:t> </a:t>
            </a:r>
            <a:r>
              <a:rPr lang="en" sz="1200">
                <a:latin typeface="Georgia"/>
                <a:ea typeface="Georgia"/>
                <a:cs typeface="Georgia"/>
                <a:sym typeface="Georgia"/>
              </a:rPr>
              <a:t>from the get_data() function. This data is messy and disorganized.</a:t>
            </a:r>
            <a:endParaRPr sz="1200">
              <a:latin typeface="Georgia"/>
              <a:ea typeface="Georgia"/>
              <a:cs typeface="Georgia"/>
              <a:sym typeface="Georgia"/>
            </a:endParaRPr>
          </a:p>
          <a:p>
            <a:pPr indent="0" lvl="0" marL="0" rtl="0" algn="l">
              <a:spcBef>
                <a:spcPts val="0"/>
              </a:spcBef>
              <a:spcAft>
                <a:spcPts val="0"/>
              </a:spcAft>
              <a:buNone/>
            </a:pPr>
            <a:r>
              <a:t/>
            </a:r>
            <a:endParaRPr sz="1200">
              <a:latin typeface="Georgia"/>
              <a:ea typeface="Georgia"/>
              <a:cs typeface="Georgia"/>
              <a:sym typeface="Georgia"/>
            </a:endParaRPr>
          </a:p>
          <a:p>
            <a:pPr indent="-304800" lvl="0" marL="457200" rtl="0" algn="l">
              <a:spcBef>
                <a:spcPts val="0"/>
              </a:spcBef>
              <a:spcAft>
                <a:spcPts val="0"/>
              </a:spcAft>
              <a:buClr>
                <a:schemeClr val="dk1"/>
              </a:buClr>
              <a:buSzPts val="1200"/>
              <a:buFont typeface="Georgia"/>
              <a:buChar char="●"/>
            </a:pPr>
            <a:r>
              <a:rPr lang="en" sz="1100">
                <a:latin typeface="Georgia"/>
                <a:ea typeface="Georgia"/>
                <a:cs typeface="Georgia"/>
                <a:sym typeface="Georgia"/>
              </a:rPr>
              <a:t>After we cleaned the data, all the information we generated is added to the campaign dictionary using the update() method.</a:t>
            </a:r>
            <a:endParaRPr sz="1100">
              <a:latin typeface="Georgia"/>
              <a:ea typeface="Georgia"/>
              <a:cs typeface="Georgia"/>
              <a:sym typeface="Georgia"/>
            </a:endParaRPr>
          </a:p>
          <a:p>
            <a:pPr indent="0" lvl="0" marL="457200" rtl="0" algn="l">
              <a:spcBef>
                <a:spcPts val="0"/>
              </a:spcBef>
              <a:spcAft>
                <a:spcPts val="0"/>
              </a:spcAft>
              <a:buNone/>
            </a:pPr>
            <a:r>
              <a:t/>
            </a:r>
            <a:endParaRPr sz="1200">
              <a:latin typeface="Georgia"/>
              <a:ea typeface="Georgia"/>
              <a:cs typeface="Georgia"/>
              <a:sym typeface="Georgia"/>
            </a:endParaRPr>
          </a:p>
          <a:p>
            <a:pPr indent="-304800" lvl="0" marL="457200" rtl="0" algn="l">
              <a:spcBef>
                <a:spcPts val="0"/>
              </a:spcBef>
              <a:spcAft>
                <a:spcPts val="0"/>
              </a:spcAft>
              <a:buClr>
                <a:schemeClr val="dk1"/>
              </a:buClr>
              <a:buSzPts val="1200"/>
              <a:buFont typeface="Georgia"/>
              <a:buChar char="●"/>
            </a:pPr>
            <a:r>
              <a:rPr lang="en" sz="1100">
                <a:latin typeface="Georgia"/>
                <a:ea typeface="Georgia"/>
                <a:cs typeface="Georgia"/>
                <a:sym typeface="Georgia"/>
              </a:rPr>
              <a:t>Now the data is organized, we can see that many of the values we had before the cleaning merged and automatically updated the campaign dictionary. The cleaned data is formatted and is ready to be used as a dataframe</a:t>
            </a:r>
            <a:endParaRPr sz="1100">
              <a:latin typeface="Georgia"/>
              <a:ea typeface="Georgia"/>
              <a:cs typeface="Georgia"/>
              <a:sym typeface="Georgia"/>
            </a:endParaRPr>
          </a:p>
          <a:p>
            <a:pPr indent="0" lvl="0" marL="457200" rtl="0" algn="l">
              <a:spcBef>
                <a:spcPts val="0"/>
              </a:spcBef>
              <a:spcAft>
                <a:spcPts val="0"/>
              </a:spcAft>
              <a:buNone/>
            </a:pPr>
            <a:r>
              <a:t/>
            </a:r>
            <a:endParaRPr sz="1000">
              <a:latin typeface="Open Sans"/>
              <a:ea typeface="Open Sans"/>
              <a:cs typeface="Open Sans"/>
              <a:sym typeface="Open Sans"/>
            </a:endParaRPr>
          </a:p>
        </p:txBody>
      </p:sp>
      <p:pic>
        <p:nvPicPr>
          <p:cNvPr id="128" name="Google Shape;128;p20"/>
          <p:cNvPicPr preferRelativeResize="0"/>
          <p:nvPr/>
        </p:nvPicPr>
        <p:blipFill>
          <a:blip r:embed="rId4">
            <a:alphaModFix/>
          </a:blip>
          <a:stretch>
            <a:fillRect/>
          </a:stretch>
        </p:blipFill>
        <p:spPr>
          <a:xfrm>
            <a:off x="5127028" y="1060225"/>
            <a:ext cx="3881799" cy="2480849"/>
          </a:xfrm>
          <a:prstGeom prst="rect">
            <a:avLst/>
          </a:prstGeom>
          <a:noFill/>
          <a:ln>
            <a:noFill/>
          </a:ln>
        </p:spPr>
      </p:pic>
      <p:sp>
        <p:nvSpPr>
          <p:cNvPr id="129" name="Google Shape;129;p20"/>
          <p:cNvSpPr txBox="1"/>
          <p:nvPr/>
        </p:nvSpPr>
        <p:spPr>
          <a:xfrm>
            <a:off x="5242550" y="715850"/>
            <a:ext cx="2210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latin typeface="Georgia"/>
                <a:ea typeface="Georgia"/>
                <a:cs typeface="Georgia"/>
                <a:sym typeface="Georgia"/>
              </a:rPr>
              <a:t>Before the cleaning</a:t>
            </a:r>
            <a:endParaRPr>
              <a:highlight>
                <a:srgbClr val="D9EAD3"/>
              </a:highlight>
              <a:latin typeface="Georgia"/>
              <a:ea typeface="Georgia"/>
              <a:cs typeface="Georgia"/>
              <a:sym typeface="Georgia"/>
            </a:endParaRPr>
          </a:p>
        </p:txBody>
      </p:sp>
      <p:pic>
        <p:nvPicPr>
          <p:cNvPr id="130" name="Google Shape;130;p20"/>
          <p:cNvPicPr preferRelativeResize="0"/>
          <p:nvPr/>
        </p:nvPicPr>
        <p:blipFill rotWithShape="1">
          <a:blip r:embed="rId5">
            <a:alphaModFix/>
          </a:blip>
          <a:srcRect b="3984" l="0" r="0" t="0"/>
          <a:stretch/>
        </p:blipFill>
        <p:spPr>
          <a:xfrm>
            <a:off x="2861500" y="3597950"/>
            <a:ext cx="6147324" cy="1504984"/>
          </a:xfrm>
          <a:prstGeom prst="rect">
            <a:avLst/>
          </a:prstGeom>
          <a:noFill/>
          <a:ln>
            <a:noFill/>
          </a:ln>
        </p:spPr>
      </p:pic>
      <p:sp>
        <p:nvSpPr>
          <p:cNvPr id="131" name="Google Shape;131;p20"/>
          <p:cNvSpPr txBox="1"/>
          <p:nvPr/>
        </p:nvSpPr>
        <p:spPr>
          <a:xfrm>
            <a:off x="2945500" y="3213050"/>
            <a:ext cx="1938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highlight>
                  <a:srgbClr val="D9EAD3"/>
                </a:highlight>
                <a:latin typeface="Georgia"/>
                <a:ea typeface="Georgia"/>
                <a:cs typeface="Georgia"/>
                <a:sym typeface="Georgia"/>
              </a:rPr>
              <a:t>After cleaning the data</a:t>
            </a:r>
            <a:endParaRPr sz="1300">
              <a:highlight>
                <a:srgbClr val="D9EAD3"/>
              </a:highlight>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nvSpPr>
        <p:spPr>
          <a:xfrm>
            <a:off x="382325" y="139675"/>
            <a:ext cx="8217000" cy="56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rPr lang="en" sz="2500">
                <a:solidFill>
                  <a:schemeClr val="accent1"/>
                </a:solidFill>
                <a:latin typeface="Georgia"/>
                <a:ea typeface="Georgia"/>
                <a:cs typeface="Georgia"/>
                <a:sym typeface="Georgia"/>
              </a:rPr>
              <a:t>Creating the DataFrame </a:t>
            </a:r>
            <a:r>
              <a:rPr lang="en" sz="2500">
                <a:solidFill>
                  <a:schemeClr val="accent1"/>
                </a:solidFill>
                <a:latin typeface="Georgia"/>
                <a:ea typeface="Georgia"/>
                <a:cs typeface="Georgia"/>
                <a:sym typeface="Georgia"/>
              </a:rPr>
              <a:t>Code Snippets</a:t>
            </a:r>
            <a:r>
              <a:rPr lang="en" sz="2500">
                <a:solidFill>
                  <a:schemeClr val="accent1"/>
                </a:solidFill>
                <a:latin typeface="Georgia"/>
                <a:ea typeface="Georgia"/>
                <a:cs typeface="Georgia"/>
                <a:sym typeface="Georgia"/>
              </a:rPr>
              <a:t> (Sarmistha)</a:t>
            </a:r>
            <a:endParaRPr sz="800">
              <a:solidFill>
                <a:srgbClr val="2D2D2D"/>
              </a:solidFill>
              <a:latin typeface="Georgia"/>
              <a:ea typeface="Georgia"/>
              <a:cs typeface="Georgia"/>
              <a:sym typeface="Georgia"/>
            </a:endParaRPr>
          </a:p>
        </p:txBody>
      </p:sp>
      <p:pic>
        <p:nvPicPr>
          <p:cNvPr id="137" name="Google Shape;137;p21"/>
          <p:cNvPicPr preferRelativeResize="0"/>
          <p:nvPr/>
        </p:nvPicPr>
        <p:blipFill>
          <a:blip r:embed="rId3">
            <a:alphaModFix/>
          </a:blip>
          <a:stretch>
            <a:fillRect/>
          </a:stretch>
        </p:blipFill>
        <p:spPr>
          <a:xfrm>
            <a:off x="453300" y="1052463"/>
            <a:ext cx="4903500" cy="1159400"/>
          </a:xfrm>
          <a:prstGeom prst="rect">
            <a:avLst/>
          </a:prstGeom>
          <a:noFill/>
          <a:ln>
            <a:noFill/>
          </a:ln>
        </p:spPr>
      </p:pic>
      <p:pic>
        <p:nvPicPr>
          <p:cNvPr id="138" name="Google Shape;138;p21"/>
          <p:cNvPicPr preferRelativeResize="0"/>
          <p:nvPr/>
        </p:nvPicPr>
        <p:blipFill>
          <a:blip r:embed="rId4">
            <a:alphaModFix/>
          </a:blip>
          <a:stretch>
            <a:fillRect/>
          </a:stretch>
        </p:blipFill>
        <p:spPr>
          <a:xfrm>
            <a:off x="453299" y="2567625"/>
            <a:ext cx="7477274" cy="1592125"/>
          </a:xfrm>
          <a:prstGeom prst="rect">
            <a:avLst/>
          </a:prstGeom>
          <a:noFill/>
          <a:ln>
            <a:noFill/>
          </a:ln>
        </p:spPr>
      </p:pic>
      <p:sp>
        <p:nvSpPr>
          <p:cNvPr id="139" name="Google Shape;139;p21"/>
          <p:cNvSpPr txBox="1"/>
          <p:nvPr/>
        </p:nvSpPr>
        <p:spPr>
          <a:xfrm>
            <a:off x="382325" y="6967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latin typeface="Georgia"/>
                <a:ea typeface="Georgia"/>
                <a:cs typeface="Georgia"/>
                <a:sym typeface="Georgia"/>
              </a:rPr>
              <a:t>Input</a:t>
            </a:r>
            <a:endParaRPr>
              <a:highlight>
                <a:srgbClr val="D9EAD3"/>
              </a:highlight>
            </a:endParaRPr>
          </a:p>
        </p:txBody>
      </p:sp>
      <p:sp>
        <p:nvSpPr>
          <p:cNvPr id="140" name="Google Shape;140;p21"/>
          <p:cNvSpPr txBox="1"/>
          <p:nvPr/>
        </p:nvSpPr>
        <p:spPr>
          <a:xfrm>
            <a:off x="453300" y="23716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highlight>
                  <a:srgbClr val="D9EAD3"/>
                </a:highlight>
                <a:latin typeface="Georgia"/>
                <a:ea typeface="Georgia"/>
                <a:cs typeface="Georgia"/>
                <a:sym typeface="Georgia"/>
              </a:rPr>
              <a:t>Output</a:t>
            </a:r>
            <a:endParaRPr>
              <a:highlight>
                <a:srgbClr val="D9EAD3"/>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