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Slab"/>
      <p:regular r:id="rId19"/>
      <p:bold r:id="rId20"/>
    </p:embeddedFon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myusuf3/delorean/blob/master/docs/quickstart.rst" TargetMode="External"/><Relationship Id="rId3" Type="http://schemas.openxmlformats.org/officeDocument/2006/relationships/hyperlink" Target="https://delorean.readthedocs.io/en/latest/quickstart.html" TargetMode="External"/><Relationship Id="rId4" Type="http://schemas.openxmlformats.org/officeDocument/2006/relationships/hyperlink" Target="https://stackabuse.com/comparing-datetime-with-delorean-in-python-with-and-without-timezones/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9cb2ee9754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9cb2ee975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rgbClr val="8BC34A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https://github.com/myusuf3/delorean/blob/master/docs/quickstart.rst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8BC34A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https://delorean.readthedocs.io/en/latest/quickstart.html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https://stackabuse.com/comparing-datetime-with-delorean-in-python-with-and-without-timezones/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55555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Delorean is a library that provides easy and convenient datetime conversions in Python. Dealing with generating lists of datetimes, timezone shifting, and much more.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9cb2ee975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9cb2ee97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weekdays in a given month or year, how many mondays or fridays are in a given month or year staff scheduling, workload management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9cb2ee9754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9cb2ee975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9cb2ee9754_0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9cb2ee975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libraries used in project: PANDAS, Matplotlib, Numpy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a47a9cc8a4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a47a9cc8a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“pandas is the very core upon which the whole project is based. “  O’reilly, ChP.9 ,,Dealing with Data”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9eb180ffaa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9eb180ff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get_random_name_and_gender returns a tuple, or collection of Python objects. json function converts these objects into strings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9cb2ee9754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9cb2ee975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9cb2ee9754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9cb2ee975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9cb2ee9754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9cb2ee975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Or:     !pip install faker,  if from jupyter notebook  ( without !, if  done from terminal).  ONLY ONCE to be installed!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9cb2ee9754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9cb2ee975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9cb2ee9754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9cb2ee975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6.png"/><Relationship Id="rId6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Relationship Id="rId4" Type="http://schemas.openxmlformats.org/officeDocument/2006/relationships/image" Target="../media/image11.jpg"/><Relationship Id="rId5" Type="http://schemas.openxmlformats.org/officeDocument/2006/relationships/image" Target="../media/image3.png"/><Relationship Id="rId6" Type="http://schemas.openxmlformats.org/officeDocument/2006/relationships/image" Target="../media/image14.png"/><Relationship Id="rId7" Type="http://schemas.openxmlformats.org/officeDocument/2006/relationships/image" Target="../media/image8.png"/><Relationship Id="rId8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263600" y="1114350"/>
            <a:ext cx="66168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64D7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Up. Overview. Intro.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2969700" y="2913263"/>
            <a:ext cx="32046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</a:t>
            </a:r>
            <a:r>
              <a:rPr b="1" lang="en" sz="2400"/>
              <a:t>Groups</a:t>
            </a:r>
            <a:r>
              <a:rPr lang="en" sz="2400"/>
              <a:t> </a:t>
            </a:r>
            <a:r>
              <a:rPr b="1" lang="en">
                <a:solidFill>
                  <a:schemeClr val="dk1"/>
                </a:solidFill>
              </a:rPr>
              <a:t>1</a:t>
            </a:r>
            <a:r>
              <a:rPr lang="en" sz="2400"/>
              <a:t> &amp; </a:t>
            </a:r>
            <a:r>
              <a:rPr b="1" lang="en">
                <a:solidFill>
                  <a:schemeClr val="dk1"/>
                </a:solidFill>
              </a:rPr>
              <a:t>2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1554600" y="3746350"/>
            <a:ext cx="5862900" cy="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Shahi Abid, Jose Alvarez, Ernesto Brito, Komron Erkinov, Jianhong Li, Sabina Nizamova, Yarony Paulino, Natalia Russu, Liuyang Yang, Sammi Zeng, Alexis Marin, Sied Sakib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Delorean library</a:t>
            </a:r>
            <a:r>
              <a:rPr b="1" lang="en">
                <a:solidFill>
                  <a:schemeClr val="lt2"/>
                </a:solidFill>
              </a:rPr>
              <a:t> </a:t>
            </a:r>
            <a:r>
              <a:rPr lang="en"/>
              <a:t>( </a:t>
            </a:r>
            <a:r>
              <a:rPr b="1" lang="en"/>
              <a:t>Natalia Russu</a:t>
            </a:r>
            <a:r>
              <a:rPr lang="en"/>
              <a:t>)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387900" y="12127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23"/>
              <a:t>“delorean</a:t>
            </a:r>
            <a:r>
              <a:rPr lang="en" sz="4723"/>
              <a:t> is a nice third-party library that speeds up dealing with dates dramatically.” - O’REILLY. Built on: pytz &amp; dateutil.</a:t>
            </a:r>
            <a:endParaRPr sz="472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723"/>
              <a:t>To create a datetime object, with Delorean() (a) or to parse datetime strings (b):</a:t>
            </a:r>
            <a:endParaRPr sz="472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0000FF"/>
                </a:solidFill>
                <a:highlight>
                  <a:srgbClr val="F3F3F3"/>
                </a:highlight>
              </a:rPr>
              <a:t>!pip install delorean</a:t>
            </a:r>
            <a:r>
              <a:rPr lang="en" sz="3800">
                <a:solidFill>
                  <a:srgbClr val="0000FF"/>
                </a:solidFill>
                <a:highlight>
                  <a:srgbClr val="F3F3F3"/>
                </a:highlight>
              </a:rPr>
              <a:t> - to install it from  notebook;</a:t>
            </a:r>
            <a:endParaRPr sz="4723"/>
          </a:p>
          <a:p>
            <a:pPr indent="-309636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Courier New"/>
              <a:buAutoNum type="alphaLcParenR"/>
            </a:pPr>
            <a:r>
              <a:rPr lang="en" sz="5104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5104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delorean </a:t>
            </a:r>
            <a:r>
              <a:rPr lang="en" sz="5104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5104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Delorean</a:t>
            </a:r>
            <a:endParaRPr sz="5525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104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date_time = Delorean() </a:t>
            </a:r>
            <a:endParaRPr sz="5104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104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b)</a:t>
            </a:r>
            <a:r>
              <a:rPr lang="en" sz="5104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5104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delorean </a:t>
            </a:r>
            <a:r>
              <a:rPr lang="en" sz="5104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5104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parse</a:t>
            </a:r>
            <a:endParaRPr sz="5104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800"/>
              <a:t>IS EASY, CONVENIENT for datetime conversions in Python(timezone shifting etc.) Technically, it is </a:t>
            </a:r>
            <a:r>
              <a:rPr i="1" lang="en" sz="3800"/>
              <a:t>not mandatory</a:t>
            </a:r>
            <a:r>
              <a:rPr lang="en" sz="3800"/>
              <a:t>, used to manipulate the DataFrame.</a:t>
            </a:r>
            <a:endParaRPr sz="3800">
              <a:solidFill>
                <a:srgbClr val="0000FF"/>
              </a:solidFill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0000FF"/>
                </a:solidFill>
                <a:highlight>
                  <a:srgbClr val="F3F3F3"/>
                </a:highlight>
              </a:rPr>
              <a:t>delorean.parse()</a:t>
            </a:r>
            <a:r>
              <a:rPr lang="en" sz="3800">
                <a:solidFill>
                  <a:srgbClr val="0000FF"/>
                </a:solidFill>
                <a:highlight>
                  <a:srgbClr val="F3F3F3"/>
                </a:highlight>
              </a:rPr>
              <a:t> - why use it? </a:t>
            </a:r>
            <a:endParaRPr sz="3800">
              <a:solidFill>
                <a:srgbClr val="0000FF"/>
              </a:solidFill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0000FF"/>
                </a:solidFill>
                <a:highlight>
                  <a:srgbClr val="F3F3F3"/>
                </a:highlight>
              </a:rPr>
              <a:t>To retrieve a proper </a:t>
            </a:r>
            <a:r>
              <a:rPr b="1" lang="en" sz="3800">
                <a:solidFill>
                  <a:srgbClr val="980000"/>
                </a:solidFill>
                <a:highlight>
                  <a:srgbClr val="F3F3F3"/>
                </a:highlight>
              </a:rPr>
              <a:t>date object </a:t>
            </a:r>
            <a:r>
              <a:rPr lang="en" sz="3800">
                <a:solidFill>
                  <a:srgbClr val="0000FF"/>
                </a:solidFill>
                <a:highlight>
                  <a:srgbClr val="F3F3F3"/>
                </a:highlight>
              </a:rPr>
              <a:t>out of the strings; output example (for project)</a:t>
            </a:r>
            <a:r>
              <a:rPr lang="en" sz="3400">
                <a:solidFill>
                  <a:srgbClr val="0000FF"/>
                </a:solidFill>
                <a:highlight>
                  <a:srgbClr val="F3F3F3"/>
                </a:highlight>
              </a:rPr>
              <a:t>:</a:t>
            </a:r>
            <a:endParaRPr sz="3400">
              <a:solidFill>
                <a:srgbClr val="0000FF"/>
              </a:solidFill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FF"/>
              </a:solidFill>
              <a:highlight>
                <a:srgbClr val="F3F3F3"/>
              </a:highlight>
            </a:endParaRPr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3625" y="3914525"/>
            <a:ext cx="4251250" cy="9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4641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mport </a:t>
            </a:r>
            <a:r>
              <a:rPr lang="en"/>
              <a:t>calendar (alexis and sied) </a:t>
            </a:r>
            <a:endParaRPr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344425" y="1352175"/>
            <a:ext cx="48198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Built in module which handles operations related to calendar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Able to display calendar of any given month or year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Allows calculation of various tasks based on any given date, month, and year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Able to format calendar to choose start of month, end of month, order in which dates are displayed, etc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Primary purpose is used for scheduling and planning</a:t>
            </a:r>
            <a:endParaRPr/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5575" y="3368425"/>
            <a:ext cx="4074124" cy="149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mport pandas as pd </a:t>
            </a:r>
            <a:r>
              <a:rPr lang="en" sz="2000"/>
              <a:t>(Liuyang)</a:t>
            </a:r>
            <a:endParaRPr sz="2000"/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387900" y="1236000"/>
            <a:ext cx="8368200" cy="22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33">
                <a:latin typeface="Roboto Slab"/>
                <a:ea typeface="Roboto Slab"/>
                <a:cs typeface="Roboto Slab"/>
                <a:sym typeface="Roboto Slab"/>
              </a:rPr>
              <a:t>What purpose does Pandas serve?</a:t>
            </a:r>
            <a:endParaRPr b="1" sz="5633">
              <a:latin typeface="Roboto Slab"/>
              <a:ea typeface="Roboto Slab"/>
              <a:cs typeface="Roboto Slab"/>
              <a:sym typeface="Roboto Slab"/>
            </a:endParaRPr>
          </a:p>
          <a:p>
            <a:pPr indent="-318033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5633"/>
              <a:t>Data manipulation</a:t>
            </a:r>
            <a:endParaRPr sz="5633"/>
          </a:p>
          <a:p>
            <a:pPr indent="-31803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5633"/>
              <a:t>The process of changing data to make it easier to read or process</a:t>
            </a:r>
            <a:endParaRPr sz="563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633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633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633"/>
          </a:p>
          <a:p>
            <a:pPr indent="-318033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5633"/>
              <a:t>Data Visualization</a:t>
            </a:r>
            <a:endParaRPr sz="5633"/>
          </a:p>
          <a:p>
            <a:pPr indent="-31803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5633"/>
              <a:t>The process of finding trends and correlations in our data by representing it pictorially.</a:t>
            </a:r>
            <a:endParaRPr sz="5633"/>
          </a:p>
          <a:p>
            <a:pPr indent="-31803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5633"/>
              <a:t>To perform data visualization in python, we can use various python data visualization modules such as Matplotlib</a:t>
            </a:r>
            <a:endParaRPr sz="5633"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8850" y="3928625"/>
            <a:ext cx="2672499" cy="1085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5" name="Google Shape;16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0650" y="4216088"/>
            <a:ext cx="4019550" cy="3905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6" name="Google Shape;16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8500" y="2166675"/>
            <a:ext cx="3832235" cy="941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7" name="Google Shape;16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2157050"/>
            <a:ext cx="4019550" cy="967803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8" name="Google Shape;168;p24"/>
          <p:cNvSpPr/>
          <p:nvPr/>
        </p:nvSpPr>
        <p:spPr>
          <a:xfrm>
            <a:off x="638500" y="2154850"/>
            <a:ext cx="1254600" cy="941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4"/>
          <p:cNvSpPr/>
          <p:nvPr/>
        </p:nvSpPr>
        <p:spPr>
          <a:xfrm>
            <a:off x="4572000" y="2464525"/>
            <a:ext cx="1725900" cy="660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300825" y="668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mport </a:t>
            </a:r>
            <a:r>
              <a:rPr lang="en"/>
              <a:t>matplotlib.pyplot as plt</a:t>
            </a:r>
            <a:r>
              <a:rPr lang="en" sz="1500"/>
              <a:t> (Komron)</a:t>
            </a:r>
            <a:endParaRPr sz="1500"/>
          </a:p>
        </p:txBody>
      </p:sp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387900" y="752925"/>
            <a:ext cx="8368200" cy="3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Data Visualization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/>
              <a:t>Matplotlib is a data visualization library made to replicate MATLAB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.pyplot  is a function in the </a:t>
            </a:r>
            <a:r>
              <a:rPr lang="en" sz="1500"/>
              <a:t>library</a:t>
            </a:r>
            <a:r>
              <a:rPr lang="en" sz="1500"/>
              <a:t> which is used to plot 2d data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The style ‘ggplot’ is a plotting package in R, and this style package is used to emulate it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/>
              <a:t>In this project its used to visualize impressions, clicks, and budget spent as a histogram.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/>
              <a:t>Alternative visualization libraries: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Seaborn, Altair, Pygal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76" name="Google Shape;1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347" y="3813100"/>
            <a:ext cx="3755400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6975" y="2412375"/>
            <a:ext cx="4205524" cy="264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5"/>
            <a:ext cx="38856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Purpose: </a:t>
            </a:r>
            <a:r>
              <a:rPr lang="en" sz="1600"/>
              <a:t>create a promotional campaign for media agencies.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The book utilized will be </a:t>
            </a:r>
            <a:r>
              <a:rPr i="1" lang="en" sz="1600"/>
              <a:t>‘Learning Python’ by Fabrizio Romano</a:t>
            </a:r>
            <a:r>
              <a:rPr lang="en" sz="1600"/>
              <a:t>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the project(Jose)</a:t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0475" y="1412050"/>
            <a:ext cx="2880825" cy="355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300" y="2951975"/>
            <a:ext cx="4026200" cy="201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the project (Jose)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87900" y="1489825"/>
            <a:ext cx="59526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 </a:t>
            </a:r>
            <a:r>
              <a:rPr lang="en"/>
              <a:t>0</a:t>
            </a:r>
            <a:r>
              <a:rPr lang="en"/>
              <a:t>: Setting up the notebook.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Ipynb notebook based on chapter 9: Data Science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5425" y="3190475"/>
            <a:ext cx="2582225" cy="176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7025" y="565302"/>
            <a:ext cx="2510625" cy="24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JSON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60950" y="1364616"/>
            <a:ext cx="82221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Javascript Object Notation</a:t>
            </a:r>
            <a:r>
              <a:rPr lang="en"/>
              <a:t>: standard text-based format for representing structured data</a:t>
            </a:r>
            <a:endParaRPr/>
          </a:p>
          <a:p>
            <a:pPr indent="-325755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In Python, JSON exists as a string when storing JSON objects</a:t>
            </a:r>
            <a:endParaRPr/>
          </a:p>
          <a:p>
            <a:pPr indent="-325755" lvl="0" marL="457200" rtl="0" algn="l">
              <a:spcBef>
                <a:spcPts val="1000"/>
              </a:spcBef>
              <a:spcAft>
                <a:spcPts val="1000"/>
              </a:spcAft>
              <a:buSzPct val="100000"/>
              <a:buChar char="-"/>
            </a:pPr>
            <a:r>
              <a:rPr b="1" lang="en"/>
              <a:t>json.dumps()</a:t>
            </a:r>
            <a:r>
              <a:rPr lang="en"/>
              <a:t> function converts subset of Python objects into json strings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b="50544" l="29722" r="36647" t="23653"/>
          <a:stretch/>
        </p:blipFill>
        <p:spPr>
          <a:xfrm>
            <a:off x="239300" y="2837125"/>
            <a:ext cx="2767676" cy="1327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 rotWithShape="1">
          <a:blip r:embed="rId4">
            <a:alphaModFix/>
          </a:blip>
          <a:srcRect b="17341" l="30639" r="1948" t="29966"/>
          <a:stretch/>
        </p:blipFill>
        <p:spPr>
          <a:xfrm>
            <a:off x="3404825" y="2571750"/>
            <a:ext cx="4656676" cy="2275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/>
          <p:nvPr/>
        </p:nvSpPr>
        <p:spPr>
          <a:xfrm>
            <a:off x="959450" y="3175125"/>
            <a:ext cx="722100" cy="178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91" name="Google Shape;91;p16"/>
          <p:cNvSpPr txBox="1"/>
          <p:nvPr/>
        </p:nvSpPr>
        <p:spPr>
          <a:xfrm>
            <a:off x="6093200" y="3087225"/>
            <a:ext cx="1968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Creating a dictionary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4322525" y="3016850"/>
            <a:ext cx="1839900" cy="613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6093200" y="3447650"/>
            <a:ext cx="2076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Converting user (dictionary) into json strings and storing them in users (list)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6"/>
          <p:cNvSpPr/>
          <p:nvPr/>
        </p:nvSpPr>
        <p:spPr>
          <a:xfrm rot="10800000">
            <a:off x="5618300" y="3644900"/>
            <a:ext cx="474900" cy="1287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mport random (</a:t>
            </a:r>
            <a:r>
              <a:rPr lang="en" sz="2500"/>
              <a:t>Ernesto Brito)</a:t>
            </a:r>
            <a:endParaRPr sz="2500"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75" y="1775025"/>
            <a:ext cx="91440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- initiates the random module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                             -chooses randomly from “M”, “F”, or “B”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   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           </a:t>
            </a:r>
            <a:r>
              <a:rPr lang="en"/>
              <a:t>-chooses randomly from list of types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                                                          </a:t>
            </a: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825" y="2158325"/>
            <a:ext cx="4672550" cy="76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625" y="1872575"/>
            <a:ext cx="155257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1625" y="3183625"/>
            <a:ext cx="3538158" cy="4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rom datetime, import date, timedelta (Yarony)</a:t>
            </a:r>
            <a:endParaRPr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Datetime library is used for date manipulations in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timedelta function is present through datetime library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Timedelta is used for calculating differences in dates</a:t>
            </a: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000" y="2933150"/>
            <a:ext cx="4231575" cy="215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4734950" y="3069350"/>
            <a:ext cx="259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Output: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975" y="3607298"/>
            <a:ext cx="3969400" cy="8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mport faker (Shahi)</a:t>
            </a:r>
            <a:endParaRPr/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471900" y="175635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Python package that generates fake data for you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Used for testing or filling databases with some dummy data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faker.name(), faker.address(), faker.job(), faker.phone_number(), faker.words(), faker.profiles(), faker.numbers(), faker.md5(), faker.date_of_birth(), fake.country()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250" y="3041175"/>
            <a:ext cx="8114976" cy="176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250" y="2681400"/>
            <a:ext cx="8178649" cy="35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133275" y="118375"/>
            <a:ext cx="5321100" cy="58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mport numpy as np </a:t>
            </a:r>
            <a:r>
              <a:rPr lang="en" sz="1800">
                <a:highlight>
                  <a:schemeClr val="lt1"/>
                </a:highlight>
              </a:rPr>
              <a:t>(</a:t>
            </a:r>
            <a:r>
              <a:rPr lang="en" sz="1800">
                <a:highlight>
                  <a:schemeClr val="lt1"/>
                </a:highlight>
              </a:rPr>
              <a:t>Sabina)</a:t>
            </a:r>
            <a:endParaRPr sz="1800">
              <a:highlight>
                <a:schemeClr val="lt1"/>
              </a:highlight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208700" y="2458600"/>
            <a:ext cx="41976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 Slab"/>
                <a:ea typeface="Roboto Slab"/>
                <a:cs typeface="Roboto Slab"/>
                <a:sym typeface="Roboto Slab"/>
              </a:rPr>
              <a:t>NumPy's np.array() method can be used to build arrays, which is the most common data type to work </a:t>
            </a:r>
            <a:r>
              <a:rPr lang="en" sz="1200">
                <a:solidFill>
                  <a:srgbClr val="202124"/>
                </a:solidFill>
                <a:highlight>
                  <a:schemeClr val="dk1"/>
                </a:highlight>
                <a:latin typeface="Roboto Slab"/>
                <a:ea typeface="Roboto Slab"/>
                <a:cs typeface="Roboto Slab"/>
                <a:sym typeface="Roboto Slab"/>
              </a:rPr>
              <a:t>with: </a:t>
            </a:r>
            <a:r>
              <a:rPr lang="en" sz="1200">
                <a:solidFill>
                  <a:srgbClr val="202124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968300" y="720463"/>
            <a:ext cx="7499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➔"/>
            </a:pPr>
            <a:r>
              <a:rPr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Numpy,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oboto Slab"/>
                <a:ea typeface="Roboto Slab"/>
                <a:cs typeface="Roboto Slab"/>
                <a:sym typeface="Roboto Slab"/>
              </a:rPr>
              <a:t>stands for Numerical Python</a:t>
            </a:r>
            <a:r>
              <a:rPr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, provides a multidimensional array object that may be used for a variety of mathematical operations.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●"/>
            </a:pPr>
            <a:r>
              <a:rPr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Numpy is compatible with other libraries including </a:t>
            </a:r>
            <a:r>
              <a:rPr b="1"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pandas</a:t>
            </a:r>
            <a:r>
              <a:rPr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and </a:t>
            </a:r>
            <a:r>
              <a:rPr b="1"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matplotlib</a:t>
            </a:r>
            <a:r>
              <a:rPr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. 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➔"/>
            </a:pPr>
            <a:r>
              <a:rPr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Many mathematical operations that are commonly used in scientific computing may be performed easily and quickly with Numpy.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4709625" y="2458600"/>
            <a:ext cx="42537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chemeClr val="dk1"/>
                </a:highlight>
                <a:latin typeface="Roboto Slab"/>
                <a:ea typeface="Roboto Slab"/>
                <a:cs typeface="Roboto Slab"/>
                <a:sym typeface="Roboto Slab"/>
              </a:rPr>
              <a:t>The np.sum function is used as the aggregation function to compute the results for pivot summary below:</a:t>
            </a:r>
            <a:r>
              <a:rPr lang="en" sz="1200">
                <a:solidFill>
                  <a:srgbClr val="202124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9" name="Google Shape;129;p20"/>
          <p:cNvCxnSpPr/>
          <p:nvPr/>
        </p:nvCxnSpPr>
        <p:spPr>
          <a:xfrm>
            <a:off x="4539425" y="2434050"/>
            <a:ext cx="0" cy="248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8075" y="3040300"/>
            <a:ext cx="3116776" cy="200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038" y="3198050"/>
            <a:ext cx="4022924" cy="126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21000" y="4505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rom pandas import DataFrame </a:t>
            </a:r>
            <a:r>
              <a:rPr i="1" lang="en" sz="1700"/>
              <a:t>(Jianhong Li)</a:t>
            </a:r>
            <a:endParaRPr i="1" sz="1700"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254100" y="12965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 sz="1300"/>
              <a:t>Pandas DataFrames are data structures that contain:</a:t>
            </a:r>
            <a:endParaRPr sz="11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◆"/>
            </a:pPr>
            <a:r>
              <a:rPr lang="en" sz="1000"/>
              <a:t>Data organized in two dimensions, rows and columns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◆"/>
            </a:pPr>
            <a:r>
              <a:rPr lang="en" sz="1000"/>
              <a:t>Labels that correspond to the rows and columns</a:t>
            </a:r>
            <a:endParaRPr sz="10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 sz="1300"/>
              <a:t>Creating a Pandas DataFrame：</a:t>
            </a:r>
            <a:endParaRPr sz="13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◆"/>
            </a:pPr>
            <a:r>
              <a:rPr lang="en" sz="1000"/>
              <a:t>Python dictionaries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◆"/>
            </a:pPr>
            <a:r>
              <a:rPr lang="en" sz="1000"/>
              <a:t>Python lists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◆"/>
            </a:pPr>
            <a:r>
              <a:rPr lang="en" sz="1000"/>
              <a:t>Two-dimensional NumPy arrays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◆"/>
            </a:pPr>
            <a:r>
              <a:rPr lang="en" sz="1000"/>
              <a:t>Files （including CSV, Excel, SQL, JSON, and more）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pd.read_csv('data.csv‘）</a:t>
            </a:r>
            <a:endParaRPr sz="10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 sz="1300"/>
              <a:t>Manipulating the DataFrames:</a:t>
            </a:r>
            <a:endParaRPr sz="13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◆"/>
            </a:pPr>
            <a:r>
              <a:rPr lang="en" sz="1000"/>
              <a:t>Accessing and Modifying Data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◆"/>
            </a:pPr>
            <a:r>
              <a:rPr lang="en" sz="1000"/>
              <a:t>Inserting and Deleting Data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◆"/>
            </a:pPr>
            <a:r>
              <a:rPr lang="en" sz="1000"/>
              <a:t>Applying Arithmetic Operations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◆"/>
            </a:pPr>
            <a:r>
              <a:rPr lang="en" sz="1000"/>
              <a:t>Indexing, Slicing, Sorting, Filtering Data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◆"/>
            </a:pPr>
            <a:r>
              <a:rPr lang="en" sz="1000"/>
              <a:t>Handling Missing Data 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◆"/>
            </a:pPr>
            <a:r>
              <a:rPr lang="en" sz="1000"/>
              <a:t>Inner/Outer, Left/Right Joins  – merge(), concat()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8125" y="1093125"/>
            <a:ext cx="3012982" cy="230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6925" y="3466375"/>
            <a:ext cx="3615375" cy="149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929800"/>
            <a:ext cx="1193275" cy="118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12375" y="3931263"/>
            <a:ext cx="1193275" cy="119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05638" y="3931275"/>
            <a:ext cx="1216892" cy="119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22525" y="3928899"/>
            <a:ext cx="1193275" cy="1202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