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
      <p:font typeface="Bree Serif"/>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BreeSerif-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a655806ba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a655806ba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 and Day are switched around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a655806ba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a655806ba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for date creation is logically correct. This was tested multiple times and no end date was created before start date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ab2da42112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ab2da42112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attempted to fix by swapping start and end around if start was sooner than end, but also didn’t fix the issue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a655806ba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a655806ba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different parser, from dateutil fixed this issue. Parser parses the dates more consistently.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a66188c4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a66188c4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nesting error with a dictionary inside a dictionary.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a66188c4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a66188c4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fix, remove dictionary and change to a list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a66188c41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a66188c41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that fix</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ab2da4211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ab2da4211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Kevin now we will take a look at the </a:t>
            </a:r>
            <a:r>
              <a:rPr lang="en"/>
              <a:t>visuals</a:t>
            </a:r>
            <a:r>
              <a:rPr lang="en"/>
              <a:t> for our dar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conclusion we can make is  that the data is dependant on our spend here</a:t>
            </a:r>
            <a:endParaRPr/>
          </a:p>
          <a:p>
            <a:pPr indent="0" lvl="0" marL="0" rtl="0" algn="l">
              <a:spcBef>
                <a:spcPts val="0"/>
              </a:spcBef>
              <a:spcAft>
                <a:spcPts val="0"/>
              </a:spcAft>
              <a:buNone/>
            </a:pPr>
            <a:r>
              <a:rPr lang="en"/>
              <a:t>Showing a Direct correlation 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spend increases so do our impressions and clicks same thing happens when our spend </a:t>
            </a:r>
            <a:r>
              <a:rPr lang="en"/>
              <a:t>decreases</a:t>
            </a:r>
            <a:r>
              <a:rPr lang="en"/>
              <a:t> we </a:t>
            </a:r>
            <a:r>
              <a:rPr lang="en"/>
              <a:t>receive</a:t>
            </a:r>
            <a:r>
              <a:rPr lang="en"/>
              <a:t> a lower number of clicks and </a:t>
            </a:r>
            <a:r>
              <a:rPr lang="en"/>
              <a:t>impressions</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ab2da4211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ab2da4211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Fixing the </a:t>
            </a:r>
            <a:r>
              <a:rPr lang="en"/>
              <a:t>issues in the code we were able to display</a:t>
            </a:r>
            <a:r>
              <a:rPr lang="en"/>
              <a:t> the histograms you can see,  however as you can see the </a:t>
            </a:r>
            <a:r>
              <a:rPr lang="en"/>
              <a:t>budget chart is missing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ab92899fb7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ab92899fb7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With that in mind As Kevin discussed we moved up cmp_name to the first column in the dataframe from step 3 so that the objects are consistent with the data frames from before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histograms show the correct data, we can see as spend goes down so does clicks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655806ba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655806b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a66188c4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a66188c4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the data </a:t>
            </a:r>
            <a:endParaRPr/>
          </a:p>
          <a:p>
            <a:pPr indent="0" lvl="0" marL="0" rtl="0" algn="l">
              <a:spcBef>
                <a:spcPts val="0"/>
              </a:spcBef>
              <a:spcAft>
                <a:spcPts val="0"/>
              </a:spcAft>
              <a:buNone/>
            </a:pPr>
            <a:r>
              <a:rPr lang="en"/>
              <a:t>Displays that the portion of campaign spending is more than 75% of the budget</a:t>
            </a:r>
            <a:endParaRPr/>
          </a:p>
          <a:p>
            <a:pPr indent="0" lvl="0" marL="0" rtl="0" algn="l">
              <a:spcBef>
                <a:spcPts val="0"/>
              </a:spcBef>
              <a:spcAft>
                <a:spcPts val="0"/>
              </a:spcAft>
              <a:buNone/>
            </a:pPr>
            <a:r>
              <a:rPr lang="en"/>
              <a:t>H</a:t>
            </a:r>
            <a:r>
              <a:rPr lang="en"/>
              <a:t>owever</a:t>
            </a:r>
            <a:r>
              <a:rPr lang="en"/>
              <a:t>, there is a </a:t>
            </a:r>
            <a:r>
              <a:rPr lang="en"/>
              <a:t>discrepancy</a:t>
            </a:r>
            <a:r>
              <a:rPr lang="en"/>
              <a:t> as the amount of </a:t>
            </a:r>
            <a:r>
              <a:rPr lang="en"/>
              <a:t>clicks</a:t>
            </a:r>
            <a:r>
              <a:rPr lang="en"/>
              <a:t> and impressions goes down </a:t>
            </a:r>
            <a:endParaRPr/>
          </a:p>
          <a:p>
            <a:pPr indent="0" lvl="0" marL="0" rtl="0" algn="l">
              <a:spcBef>
                <a:spcPts val="0"/>
              </a:spcBef>
              <a:spcAft>
                <a:spcPts val="0"/>
              </a:spcAft>
              <a:buNone/>
            </a:pPr>
            <a:r>
              <a:rPr lang="en"/>
              <a:t>Next I will pass it along to Nafisa to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ab2da42112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ab2da42112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4700"/>
              </a:spcBef>
              <a:spcAft>
                <a:spcPts val="0"/>
              </a:spcAft>
              <a:buClr>
                <a:schemeClr val="dk1"/>
              </a:buClr>
              <a:buSzPts val="1100"/>
              <a:buFont typeface="Arial"/>
              <a:buNone/>
            </a:pPr>
            <a:r>
              <a:rPr b="1" lang="en" sz="1350">
                <a:solidFill>
                  <a:srgbClr val="292929"/>
                </a:solidFill>
                <a:highlight>
                  <a:srgbClr val="FFFFFF"/>
                </a:highlight>
              </a:rPr>
              <a:t>What is a pivot table?</a:t>
            </a:r>
            <a:endParaRPr b="1" sz="1350">
              <a:solidFill>
                <a:srgbClr val="292929"/>
              </a:solidFill>
              <a:highlight>
                <a:srgbClr val="FFFFFF"/>
              </a:highlight>
            </a:endParaRPr>
          </a:p>
          <a:p>
            <a:pPr indent="0" lvl="0" marL="0" rtl="0" algn="l">
              <a:lnSpc>
                <a:spcPct val="100000"/>
              </a:lnSpc>
              <a:spcBef>
                <a:spcPts val="1300"/>
              </a:spcBef>
              <a:spcAft>
                <a:spcPts val="0"/>
              </a:spcAft>
              <a:buNone/>
            </a:pPr>
            <a:r>
              <a:rPr lang="en" sz="1200">
                <a:solidFill>
                  <a:srgbClr val="292929"/>
                </a:solidFill>
                <a:highlight>
                  <a:srgbClr val="FFFFFF"/>
                </a:highlight>
                <a:latin typeface="Georgia"/>
                <a:ea typeface="Georgia"/>
                <a:cs typeface="Georgia"/>
                <a:sym typeface="Georgia"/>
              </a:rPr>
              <a:t>A pivot table is a table of statistics that summarizes the data of a more extensive table. In practical terms, a pivot table calculates a statistic on a breakdown of values. For the first column, it displays values as rows and for the second column as columns.</a:t>
            </a:r>
            <a:endParaRPr sz="1200">
              <a:solidFill>
                <a:srgbClr val="292929"/>
              </a:solidFill>
              <a:highlight>
                <a:srgbClr val="FFFFFF"/>
              </a:highlight>
              <a:latin typeface="Georgia"/>
              <a:ea typeface="Georgia"/>
              <a:cs typeface="Georgia"/>
              <a:sym typeface="Georgia"/>
            </a:endParaRPr>
          </a:p>
          <a:p>
            <a:pPr indent="0" lvl="0" marL="0" rtl="0" algn="l">
              <a:lnSpc>
                <a:spcPct val="100000"/>
              </a:lnSpc>
              <a:spcBef>
                <a:spcPts val="1300"/>
              </a:spcBef>
              <a:spcAft>
                <a:spcPts val="0"/>
              </a:spcAft>
              <a:buNone/>
            </a:pPr>
            <a:r>
              <a:rPr b="1" lang="en" sz="1250">
                <a:solidFill>
                  <a:srgbClr val="292929"/>
                </a:solidFill>
                <a:highlight>
                  <a:srgbClr val="FFFFFF"/>
                </a:highlight>
              </a:rPr>
              <a:t>How can I pivot a table in pandas?</a:t>
            </a:r>
            <a:endParaRPr b="1" sz="1250">
              <a:solidFill>
                <a:srgbClr val="292929"/>
              </a:solidFill>
              <a:highlight>
                <a:srgbClr val="FFFFFF"/>
              </a:highlight>
            </a:endParaRPr>
          </a:p>
          <a:p>
            <a:pPr indent="0" lvl="0" marL="0" rtl="0" algn="l">
              <a:lnSpc>
                <a:spcPct val="100000"/>
              </a:lnSpc>
              <a:spcBef>
                <a:spcPts val="1300"/>
              </a:spcBef>
              <a:spcAft>
                <a:spcPts val="0"/>
              </a:spcAft>
              <a:buNone/>
            </a:pPr>
            <a:r>
              <a:rPr lang="en">
                <a:solidFill>
                  <a:srgbClr val="292929"/>
                </a:solidFill>
                <a:highlight>
                  <a:srgbClr val="FFFFFF"/>
                </a:highlight>
                <a:latin typeface="Georgia"/>
                <a:ea typeface="Georgia"/>
                <a:cs typeface="Georgia"/>
                <a:sym typeface="Georgia"/>
              </a:rPr>
              <a:t>Pandas has a pivot_table function that applies a pivot on a DataFrame. It also supports aggfunc that defines the statistic to calculate when pivoting (aggfunc is np.mean by default, which calculates the average). I use the max in the example above.</a:t>
            </a:r>
            <a:endParaRPr sz="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ab2da42112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ab2da4211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802f9eac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802f9eac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02f9eac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02f9eac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ab2da42112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ab2da42112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ab2da4211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ab2da421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name’s Joann Mei, and </a:t>
            </a:r>
            <a:r>
              <a:rPr lang="en"/>
              <a:t>As Steven had introduced, the last step of the Ad Campaign project is visualization and aggregation. Here, we explore and apply the capabilities of pandas and numpy to take a large dataset and create data visualizations out of them and aggregating the data to summarize and make it understandable. During this step, we take full advantage of pylab and matplotlib, to plot and display them in the cell output frame, respectively. In order to visualize and aggregate, we pick things up from where teams 1-10 left off from preparing, cleaning, and manipulating the dataframe as we’re creating a variety of charts and dataplots based on the data prepared before.</a:t>
            </a:r>
            <a:endParaRPr/>
          </a:p>
          <a:p>
            <a:pPr indent="0" lvl="0" marL="0" rtl="0" algn="l">
              <a:spcBef>
                <a:spcPts val="0"/>
              </a:spcBef>
              <a:spcAft>
                <a:spcPts val="0"/>
              </a:spcAft>
              <a:buNone/>
            </a:pPr>
            <a:r>
              <a:rPr lang="en"/>
              <a:t>By the end of this step, we will have histograms based on the ad campaign metrics such as budget, spendings, clicks, and </a:t>
            </a:r>
            <a:r>
              <a:rPr lang="en"/>
              <a:t>impressions; as well as measures based off the data: Click through rate CTR, Cost per click CPC, and Cost per impression CPI. For further data visualization, we hope to have working histograms that display how much of campaign spendings have expended over 75% of the budget; frequency line plots for impressions, spendings, and clicks; and aggregating the data to create pivot tables </a:t>
            </a:r>
            <a:r>
              <a:rPr lang="en">
                <a:solidFill>
                  <a:schemeClr val="dk1"/>
                </a:solidFill>
              </a:rPr>
              <a:t>in order to understand the relationship of the metrics to target gender and age based on mean and standard deviation. First things first however, we ran into a couple errors that prohibited the plots from being displayed correctly and accurately on the first run so our groups main goal was to address those issues first.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[OMITTING]</a:t>
            </a:r>
            <a:endParaRPr/>
          </a:p>
          <a:p>
            <a:pPr indent="-298450" lvl="0" marL="457200" rtl="0" algn="l">
              <a:spcBef>
                <a:spcPts val="0"/>
              </a:spcBef>
              <a:spcAft>
                <a:spcPts val="0"/>
              </a:spcAft>
              <a:buSzPts val="1100"/>
              <a:buAutoNum type="arabicPeriod"/>
            </a:pPr>
            <a:r>
              <a:rPr lang="en"/>
              <a:t>Import matplotlib to display the plots in the cell output from Pandas, and pylab to plot.</a:t>
            </a:r>
            <a:endParaRPr/>
          </a:p>
          <a:p>
            <a:pPr indent="-298450" lvl="0" marL="457200" rtl="0" algn="l">
              <a:spcBef>
                <a:spcPts val="0"/>
              </a:spcBef>
              <a:spcAft>
                <a:spcPts val="0"/>
              </a:spcAft>
              <a:buSzPts val="1100"/>
              <a:buAutoNum type="arabicPeriod"/>
            </a:pPr>
            <a:r>
              <a:rPr lang="en"/>
              <a:t>Display the table of data that we're trying to display, such as budget, spendings, clicks, impressions, and any measures based off those.</a:t>
            </a:r>
            <a:endParaRPr/>
          </a:p>
          <a:p>
            <a:pPr indent="-298450" lvl="0" marL="457200" rtl="0" algn="l">
              <a:spcBef>
                <a:spcPts val="0"/>
              </a:spcBef>
              <a:spcAft>
                <a:spcPts val="0"/>
              </a:spcAft>
              <a:buSzPts val="1100"/>
              <a:buAutoNum type="arabicPeriod"/>
            </a:pPr>
            <a:r>
              <a:rPr lang="en"/>
              <a:t>Create histograms for the data we’re trying to display, beginning with ad interactions and budgets.</a:t>
            </a:r>
            <a:endParaRPr/>
          </a:p>
          <a:p>
            <a:pPr indent="-298450" lvl="0" marL="457200" rtl="0" algn="l">
              <a:spcBef>
                <a:spcPts val="0"/>
              </a:spcBef>
              <a:spcAft>
                <a:spcPts val="0"/>
              </a:spcAft>
              <a:buSzPts val="1100"/>
              <a:buAutoNum type="arabicPeriod"/>
            </a:pPr>
            <a:r>
              <a:rPr lang="en"/>
              <a:t>Create histograms for the measures off the ad campaign, CTR, CPC, CPI.</a:t>
            </a:r>
            <a:endParaRPr/>
          </a:p>
          <a:p>
            <a:pPr indent="-298450" lvl="0" marL="457200" rtl="0" algn="l">
              <a:spcBef>
                <a:spcPts val="0"/>
              </a:spcBef>
              <a:spcAft>
                <a:spcPts val="0"/>
              </a:spcAft>
              <a:buSzPts val="1100"/>
              <a:buAutoNum type="arabicPeriod"/>
            </a:pPr>
            <a:r>
              <a:rPr lang="en"/>
              <a:t>Create histograms for portions of budget, spendings, clicks, and impressions that that only expended up to 75% of the budget</a:t>
            </a:r>
            <a:endParaRPr/>
          </a:p>
          <a:p>
            <a:pPr indent="-298450" lvl="0" marL="457200" rtl="0" algn="l">
              <a:spcBef>
                <a:spcPts val="0"/>
              </a:spcBef>
              <a:spcAft>
                <a:spcPts val="0"/>
              </a:spcAft>
              <a:buSzPts val="1100"/>
              <a:buAutoNum type="arabicPeriod"/>
            </a:pPr>
            <a:r>
              <a:rPr lang="en"/>
              <a:t>Create line plots for impressions, spendings, and clicks.</a:t>
            </a:r>
            <a:endParaRPr/>
          </a:p>
          <a:p>
            <a:pPr indent="-298450" lvl="0" marL="457200" rtl="0" algn="l">
              <a:spcBef>
                <a:spcPts val="0"/>
              </a:spcBef>
              <a:spcAft>
                <a:spcPts val="0"/>
              </a:spcAft>
              <a:buSzPts val="1100"/>
              <a:buAutoNum type="arabicPeriod"/>
            </a:pPr>
            <a:r>
              <a:rPr lang="en"/>
              <a:t>Creating a dictionary calculating the mean and standard deviation of ad average impressions and spendings based on gender and age.</a:t>
            </a:r>
            <a:endParaRPr/>
          </a:p>
          <a:p>
            <a:pPr indent="-298450" lvl="0" marL="457200" rtl="0" algn="l">
              <a:spcBef>
                <a:spcPts val="0"/>
              </a:spcBef>
              <a:spcAft>
                <a:spcPts val="0"/>
              </a:spcAft>
              <a:buSzPts val="1100"/>
              <a:buAutoNum type="arabicPeriod"/>
            </a:pPr>
            <a:r>
              <a:rPr lang="en"/>
              <a:t>Creating 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ab92899fb7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ab92899fb7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ab6617d8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ab6617d8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issue with the code was one that we immediately noticed when our team first ran the code. When trying to calculate histograms based on the campaigns where spendings were more than 75% of budget, python wasn’t able to plot nor display anything. To address this, we first had to see what was the reason for the error. Thankfully, python tells us at the end of the error output that it’s because python can’t make a histogram from mask since it can’t multiply a sequence by a non-integer. This is strange as the dataframe described three cells above displayed all numerical values with no error..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ab6617d84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ab6617d84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order to help identify the source of the error, we </a:t>
            </a:r>
            <a:r>
              <a:rPr lang="en">
                <a:solidFill>
                  <a:schemeClr val="dk1"/>
                </a:solidFill>
              </a:rPr>
              <a:t>reviewed the histograms prior that was able to plot and print successfully.. We saw that in the first set of histograms, only 3 of the 4 dataframes were displayed. On the slide, I pointed out that there was also a histogram meant to be made for Budget, but it wasn’t displayed in the cell output. Our first step was seeing what made Budget nonplottable, and this was simply done by inserting a cell above and printing out df.Budget, to which we saw Budget was an object dataframe. When we take a look at what made up of the dataframe, it appears that the integers originally in cmp_budget was replaced by the string objects from the cmp_name dataframe.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b6617d84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ab6617d84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at least knew why Budget was not plottable, we had to track down where the objects in cmp_name and cmp_budget was switched. We saw that the last time that cmp_budget was appropriately an integer database was in section 2 of the code, and it wasn’t until when the dataframe was manipulated in section 3 that the dataframe objects swapped.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ab6617d84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ab6617d84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fix was by changing the order of the column names so that it was consistent with the columns from Step 2: Cleaning the Data, meaning the error came from renaming the columns in Step 3, serving as an example to us how Python will execute code exactly as written so we need to be careful and pay attention to what we’re writing. By fixing this subtle mistake, we were able to run the rest of our part in Step 5 and the budget histogram was successfully displayed. However, there were additional errors that needed to be addressed before we could feel confident about our data visualizations and aggregations, which Kevin will cover next.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a655806ba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a655806ba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bug with duration where it shows up as negative, most easily seen when exported to excel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1858700" y="3233240"/>
            <a:ext cx="5361300" cy="118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Steven Cai, Joann Mei, Kevin Li, Mehak Chohan, Nafisa Kibria  </a:t>
            </a:r>
            <a:endParaRPr/>
          </a:p>
        </p:txBody>
      </p:sp>
      <p:sp>
        <p:nvSpPr>
          <p:cNvPr id="278" name="Google Shape;278;p13"/>
          <p:cNvSpPr txBox="1"/>
          <p:nvPr>
            <p:ph type="ctrTitle"/>
          </p:nvPr>
        </p:nvSpPr>
        <p:spPr>
          <a:xfrm>
            <a:off x="1112975" y="1062375"/>
            <a:ext cx="6791700" cy="2170800"/>
          </a:xfrm>
          <a:prstGeom prst="rect">
            <a:avLst/>
          </a:prstGeom>
          <a:effectLst>
            <a:outerShdw blurRad="57150" rotWithShape="0" algn="bl" dir="8520000" dist="400050">
              <a:srgbClr val="292929">
                <a:alpha val="27000"/>
              </a:srgbClr>
            </a:outerShdw>
          </a:effectLst>
        </p:spPr>
        <p:txBody>
          <a:bodyPr anchorCtr="0" anchor="ctr" bIns="91425" lIns="91425" spcFirstLastPara="1" rIns="91425" wrap="square" tIns="91425">
            <a:normAutofit/>
          </a:bodyPr>
          <a:lstStyle/>
          <a:p>
            <a:pPr indent="0" lvl="0" marL="0" rtl="0" algn="l">
              <a:spcBef>
                <a:spcPts val="0"/>
              </a:spcBef>
              <a:spcAft>
                <a:spcPts val="0"/>
              </a:spcAft>
              <a:buNone/>
            </a:pPr>
            <a:r>
              <a:rPr lang="en"/>
              <a:t>Group 12:</a:t>
            </a:r>
            <a:endParaRPr/>
          </a:p>
          <a:p>
            <a:pPr indent="0" lvl="0" marL="0" rtl="0" algn="l">
              <a:spcBef>
                <a:spcPts val="0"/>
              </a:spcBef>
              <a:spcAft>
                <a:spcPts val="0"/>
              </a:spcAft>
              <a:buNone/>
            </a:pPr>
            <a:r>
              <a:rPr lang="en"/>
              <a:t>Visualization and Aggregation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72" name="Google Shape;372;p22"/>
          <p:cNvSpPr txBox="1"/>
          <p:nvPr>
            <p:ph idx="1" type="subTitle"/>
          </p:nvPr>
        </p:nvSpPr>
        <p:spPr>
          <a:xfrm>
            <a:off x="176850" y="3294521"/>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Start: 20230712 -&gt; 2023-12-07</a:t>
            </a:r>
            <a:endParaRPr sz="2700"/>
          </a:p>
        </p:txBody>
      </p:sp>
      <p:pic>
        <p:nvPicPr>
          <p:cNvPr id="373" name="Google Shape;373;p22"/>
          <p:cNvPicPr preferRelativeResize="0"/>
          <p:nvPr/>
        </p:nvPicPr>
        <p:blipFill>
          <a:blip r:embed="rId3">
            <a:alphaModFix/>
          </a:blip>
          <a:stretch>
            <a:fillRect/>
          </a:stretch>
        </p:blipFill>
        <p:spPr>
          <a:xfrm>
            <a:off x="0" y="289497"/>
            <a:ext cx="9143999" cy="2892306"/>
          </a:xfrm>
          <a:prstGeom prst="rect">
            <a:avLst/>
          </a:prstGeom>
          <a:noFill/>
          <a:ln>
            <a:noFill/>
          </a:ln>
        </p:spPr>
      </p:pic>
      <p:sp>
        <p:nvSpPr>
          <p:cNvPr id="374" name="Google Shape;374;p22"/>
          <p:cNvSpPr txBox="1"/>
          <p:nvPr>
            <p:ph idx="1" type="subTitle"/>
          </p:nvPr>
        </p:nvSpPr>
        <p:spPr>
          <a:xfrm>
            <a:off x="3461925" y="4031208"/>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End: 20230829</a:t>
            </a:r>
            <a:r>
              <a:rPr lang="en" sz="2800"/>
              <a:t>-&gt; 2023-08-29</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80" name="Google Shape;380;p2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81" name="Google Shape;381;p23"/>
          <p:cNvPicPr preferRelativeResize="0"/>
          <p:nvPr/>
        </p:nvPicPr>
        <p:blipFill>
          <a:blip r:embed="rId3">
            <a:alphaModFix/>
          </a:blip>
          <a:stretch>
            <a:fillRect/>
          </a:stretch>
        </p:blipFill>
        <p:spPr>
          <a:xfrm>
            <a:off x="0" y="1066518"/>
            <a:ext cx="9144001" cy="30104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87" name="Google Shape;387;p2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88" name="Google Shape;388;p24"/>
          <p:cNvPicPr preferRelativeResize="0"/>
          <p:nvPr/>
        </p:nvPicPr>
        <p:blipFill>
          <a:blip r:embed="rId3">
            <a:alphaModFix/>
          </a:blip>
          <a:stretch>
            <a:fillRect/>
          </a:stretch>
        </p:blipFill>
        <p:spPr>
          <a:xfrm>
            <a:off x="859671" y="1073150"/>
            <a:ext cx="7194750" cy="313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5"/>
          <p:cNvSpPr txBox="1"/>
          <p:nvPr>
            <p:ph idx="1" type="subTitle"/>
          </p:nvPr>
        </p:nvSpPr>
        <p:spPr>
          <a:xfrm>
            <a:off x="1012800" y="1736313"/>
            <a:ext cx="71184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After</a:t>
            </a:r>
            <a:endParaRPr/>
          </a:p>
        </p:txBody>
      </p:sp>
      <p:pic>
        <p:nvPicPr>
          <p:cNvPr id="394" name="Google Shape;394;p25"/>
          <p:cNvPicPr preferRelativeResize="0"/>
          <p:nvPr/>
        </p:nvPicPr>
        <p:blipFill>
          <a:blip r:embed="rId3">
            <a:alphaModFix/>
          </a:blip>
          <a:stretch>
            <a:fillRect/>
          </a:stretch>
        </p:blipFill>
        <p:spPr>
          <a:xfrm>
            <a:off x="1253075" y="956750"/>
            <a:ext cx="6353175" cy="466725"/>
          </a:xfrm>
          <a:prstGeom prst="rect">
            <a:avLst/>
          </a:prstGeom>
          <a:noFill/>
          <a:ln>
            <a:noFill/>
          </a:ln>
        </p:spPr>
      </p:pic>
      <p:pic>
        <p:nvPicPr>
          <p:cNvPr id="395" name="Google Shape;395;p25"/>
          <p:cNvPicPr preferRelativeResize="0"/>
          <p:nvPr/>
        </p:nvPicPr>
        <p:blipFill>
          <a:blip r:embed="rId4">
            <a:alphaModFix/>
          </a:blip>
          <a:stretch>
            <a:fillRect/>
          </a:stretch>
        </p:blipFill>
        <p:spPr>
          <a:xfrm>
            <a:off x="4418600" y="2054650"/>
            <a:ext cx="5810050" cy="1480950"/>
          </a:xfrm>
          <a:prstGeom prst="rect">
            <a:avLst/>
          </a:prstGeom>
          <a:noFill/>
          <a:ln>
            <a:noFill/>
          </a:ln>
        </p:spPr>
      </p:pic>
      <p:pic>
        <p:nvPicPr>
          <p:cNvPr id="396" name="Google Shape;396;p25"/>
          <p:cNvPicPr preferRelativeResize="0"/>
          <p:nvPr/>
        </p:nvPicPr>
        <p:blipFill>
          <a:blip r:embed="rId5">
            <a:alphaModFix/>
          </a:blip>
          <a:stretch>
            <a:fillRect/>
          </a:stretch>
        </p:blipFill>
        <p:spPr>
          <a:xfrm>
            <a:off x="-99275" y="2054650"/>
            <a:ext cx="4517875" cy="148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6"/>
          <p:cNvSpPr txBox="1"/>
          <p:nvPr>
            <p:ph type="ctrTitle"/>
          </p:nvPr>
        </p:nvSpPr>
        <p:spPr>
          <a:xfrm>
            <a:off x="1858703" y="595158"/>
            <a:ext cx="53613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Issue 3: Nested Error</a:t>
            </a:r>
            <a:endParaRPr/>
          </a:p>
        </p:txBody>
      </p:sp>
      <p:pic>
        <p:nvPicPr>
          <p:cNvPr id="402" name="Google Shape;402;p26"/>
          <p:cNvPicPr preferRelativeResize="0"/>
          <p:nvPr/>
        </p:nvPicPr>
        <p:blipFill>
          <a:blip r:embed="rId3">
            <a:alphaModFix/>
          </a:blip>
          <a:stretch>
            <a:fillRect/>
          </a:stretch>
        </p:blipFill>
        <p:spPr>
          <a:xfrm>
            <a:off x="1758050" y="4068908"/>
            <a:ext cx="5562600" cy="495300"/>
          </a:xfrm>
          <a:prstGeom prst="rect">
            <a:avLst/>
          </a:prstGeom>
          <a:noFill/>
          <a:ln>
            <a:noFill/>
          </a:ln>
        </p:spPr>
      </p:pic>
      <p:pic>
        <p:nvPicPr>
          <p:cNvPr id="403" name="Google Shape;403;p26"/>
          <p:cNvPicPr preferRelativeResize="0"/>
          <p:nvPr/>
        </p:nvPicPr>
        <p:blipFill>
          <a:blip r:embed="rId4">
            <a:alphaModFix/>
          </a:blip>
          <a:stretch>
            <a:fillRect/>
          </a:stretch>
        </p:blipFill>
        <p:spPr>
          <a:xfrm>
            <a:off x="2311400" y="2043258"/>
            <a:ext cx="4261475" cy="172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7"/>
          <p:cNvSpPr txBox="1"/>
          <p:nvPr>
            <p:ph type="ctrTitle"/>
          </p:nvPr>
        </p:nvSpPr>
        <p:spPr>
          <a:xfrm>
            <a:off x="1858703" y="489308"/>
            <a:ext cx="53613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Change to:</a:t>
            </a:r>
            <a:endParaRPr/>
          </a:p>
        </p:txBody>
      </p:sp>
      <p:pic>
        <p:nvPicPr>
          <p:cNvPr id="409" name="Google Shape;409;p27"/>
          <p:cNvPicPr preferRelativeResize="0"/>
          <p:nvPr/>
        </p:nvPicPr>
        <p:blipFill>
          <a:blip r:embed="rId3">
            <a:alphaModFix/>
          </a:blip>
          <a:stretch>
            <a:fillRect/>
          </a:stretch>
        </p:blipFill>
        <p:spPr>
          <a:xfrm>
            <a:off x="1547813" y="1647825"/>
            <a:ext cx="6048375" cy="184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15" name="Google Shape;415;p2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16" name="Google Shape;416;p28"/>
          <p:cNvPicPr preferRelativeResize="0"/>
          <p:nvPr/>
        </p:nvPicPr>
        <p:blipFill>
          <a:blip r:embed="rId3">
            <a:alphaModFix/>
          </a:blip>
          <a:stretch>
            <a:fillRect/>
          </a:stretch>
        </p:blipFill>
        <p:spPr>
          <a:xfrm>
            <a:off x="314325" y="471488"/>
            <a:ext cx="8515350" cy="4200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22" name="Google Shape;422;p2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3" name="Google Shape;423;p29"/>
          <p:cNvSpPr txBox="1"/>
          <p:nvPr/>
        </p:nvSpPr>
        <p:spPr>
          <a:xfrm>
            <a:off x="624550" y="430200"/>
            <a:ext cx="8099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lt1"/>
                </a:solidFill>
                <a:latin typeface="Maven Pro"/>
                <a:ea typeface="Maven Pro"/>
                <a:cs typeface="Maven Pro"/>
                <a:sym typeface="Maven Pro"/>
              </a:rPr>
              <a:t>Data Visualization</a:t>
            </a:r>
            <a:endParaRPr b="1" sz="3600">
              <a:solidFill>
                <a:schemeClr val="lt1"/>
              </a:solidFill>
              <a:latin typeface="Maven Pro"/>
              <a:ea typeface="Maven Pro"/>
              <a:cs typeface="Maven Pro"/>
              <a:sym typeface="Maven Pro"/>
            </a:endParaRPr>
          </a:p>
        </p:txBody>
      </p:sp>
      <p:pic>
        <p:nvPicPr>
          <p:cNvPr id="424" name="Google Shape;424;p29"/>
          <p:cNvPicPr preferRelativeResize="0"/>
          <p:nvPr/>
        </p:nvPicPr>
        <p:blipFill>
          <a:blip r:embed="rId3">
            <a:alphaModFix/>
          </a:blip>
          <a:stretch>
            <a:fillRect/>
          </a:stretch>
        </p:blipFill>
        <p:spPr>
          <a:xfrm>
            <a:off x="0" y="1169088"/>
            <a:ext cx="9143999" cy="37420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30"/>
          <p:cNvPicPr preferRelativeResize="0"/>
          <p:nvPr/>
        </p:nvPicPr>
        <p:blipFill>
          <a:blip r:embed="rId3">
            <a:alphaModFix/>
          </a:blip>
          <a:stretch>
            <a:fillRect/>
          </a:stretch>
        </p:blipFill>
        <p:spPr>
          <a:xfrm>
            <a:off x="682925" y="1392050"/>
            <a:ext cx="8016125" cy="3266051"/>
          </a:xfrm>
          <a:prstGeom prst="rect">
            <a:avLst/>
          </a:prstGeom>
          <a:noFill/>
          <a:ln>
            <a:noFill/>
          </a:ln>
        </p:spPr>
      </p:pic>
      <p:sp>
        <p:nvSpPr>
          <p:cNvPr id="430" name="Google Shape;430;p30"/>
          <p:cNvSpPr txBox="1"/>
          <p:nvPr/>
        </p:nvSpPr>
        <p:spPr>
          <a:xfrm>
            <a:off x="1314788" y="430200"/>
            <a:ext cx="675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lt1"/>
                </a:solidFill>
                <a:latin typeface="Maven Pro"/>
                <a:ea typeface="Maven Pro"/>
                <a:cs typeface="Maven Pro"/>
                <a:sym typeface="Maven Pro"/>
              </a:rPr>
              <a:t>Error</a:t>
            </a:r>
            <a:r>
              <a:rPr b="1" lang="en" sz="3600">
                <a:solidFill>
                  <a:schemeClr val="lt1"/>
                </a:solidFill>
                <a:latin typeface="Maven Pro"/>
                <a:ea typeface="Maven Pro"/>
                <a:cs typeface="Maven Pro"/>
                <a:sym typeface="Maven Pro"/>
              </a:rPr>
              <a:t>: </a:t>
            </a:r>
            <a:r>
              <a:rPr b="1" lang="en" sz="3600">
                <a:solidFill>
                  <a:schemeClr val="lt1"/>
                </a:solidFill>
                <a:latin typeface="Maven Pro"/>
                <a:ea typeface="Maven Pro"/>
                <a:cs typeface="Maven Pro"/>
                <a:sym typeface="Maven Pro"/>
              </a:rPr>
              <a:t>Budget </a:t>
            </a:r>
            <a:r>
              <a:rPr b="1" lang="en" sz="3600">
                <a:solidFill>
                  <a:schemeClr val="lt1"/>
                </a:solidFill>
                <a:latin typeface="Maven Pro"/>
                <a:ea typeface="Maven Pro"/>
                <a:cs typeface="Maven Pro"/>
                <a:sym typeface="Maven Pro"/>
              </a:rPr>
              <a:t>Not Displayed</a:t>
            </a:r>
            <a:endParaRPr b="1" sz="3600">
              <a:solidFill>
                <a:schemeClr val="lt1"/>
              </a:solidFill>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31"/>
          <p:cNvPicPr preferRelativeResize="0"/>
          <p:nvPr/>
        </p:nvPicPr>
        <p:blipFill>
          <a:blip r:embed="rId3">
            <a:alphaModFix/>
          </a:blip>
          <a:stretch>
            <a:fillRect/>
          </a:stretch>
        </p:blipFill>
        <p:spPr>
          <a:xfrm>
            <a:off x="757437" y="1201100"/>
            <a:ext cx="7629124" cy="3632576"/>
          </a:xfrm>
          <a:prstGeom prst="rect">
            <a:avLst/>
          </a:prstGeom>
          <a:noFill/>
          <a:ln>
            <a:noFill/>
          </a:ln>
        </p:spPr>
      </p:pic>
      <p:sp>
        <p:nvSpPr>
          <p:cNvPr id="436" name="Google Shape;436;p31"/>
          <p:cNvSpPr txBox="1"/>
          <p:nvPr/>
        </p:nvSpPr>
        <p:spPr>
          <a:xfrm>
            <a:off x="1064975" y="272025"/>
            <a:ext cx="6677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lt1"/>
                </a:solidFill>
                <a:latin typeface="Maven Pro"/>
                <a:ea typeface="Maven Pro"/>
                <a:cs typeface="Maven Pro"/>
                <a:sym typeface="Maven Pro"/>
              </a:rPr>
              <a:t>Fixed Error</a:t>
            </a:r>
            <a:endParaRPr b="1" sz="3600">
              <a:solidFill>
                <a:schemeClr val="l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1429275" y="378625"/>
            <a:ext cx="3324300" cy="7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Outline</a:t>
            </a:r>
            <a:endParaRPr sz="3000"/>
          </a:p>
        </p:txBody>
      </p:sp>
      <p:sp>
        <p:nvSpPr>
          <p:cNvPr id="284" name="Google Shape;284;p14"/>
          <p:cNvSpPr/>
          <p:nvPr/>
        </p:nvSpPr>
        <p:spPr>
          <a:xfrm>
            <a:off x="1964275" y="1384750"/>
            <a:ext cx="4276500" cy="633300"/>
          </a:xfrm>
          <a:prstGeom prst="roundRect">
            <a:avLst>
              <a:gd fmla="val 16667" name="adj"/>
            </a:avLst>
          </a:prstGeom>
          <a:solidFill>
            <a:schemeClr val="lt1"/>
          </a:solidFill>
          <a:ln cap="flat" cmpd="sng" w="9525">
            <a:solidFill>
              <a:schemeClr val="dk2"/>
            </a:solidFill>
            <a:prstDash val="solid"/>
            <a:round/>
            <a:headEnd len="sm" w="sm" type="none"/>
            <a:tailEnd len="sm" w="sm" type="none"/>
          </a:ln>
          <a:effectLst>
            <a:outerShdw blurRad="57150" rotWithShape="0" algn="bl" dir="2154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ree Serif"/>
                <a:ea typeface="Bree Serif"/>
                <a:cs typeface="Bree Serif"/>
                <a:sym typeface="Bree Serif"/>
              </a:rPr>
              <a:t>Issues</a:t>
            </a:r>
            <a:r>
              <a:rPr lang="en">
                <a:latin typeface="Bree Serif"/>
                <a:ea typeface="Bree Serif"/>
                <a:cs typeface="Bree Serif"/>
                <a:sym typeface="Bree Serif"/>
              </a:rPr>
              <a:t> and Solution</a:t>
            </a:r>
            <a:endParaRPr>
              <a:latin typeface="Bree Serif"/>
              <a:ea typeface="Bree Serif"/>
              <a:cs typeface="Bree Serif"/>
              <a:sym typeface="Bree Serif"/>
            </a:endParaRPr>
          </a:p>
        </p:txBody>
      </p:sp>
      <p:sp>
        <p:nvSpPr>
          <p:cNvPr id="285" name="Google Shape;285;p14"/>
          <p:cNvSpPr/>
          <p:nvPr/>
        </p:nvSpPr>
        <p:spPr>
          <a:xfrm>
            <a:off x="2646325" y="2436500"/>
            <a:ext cx="4276500" cy="633300"/>
          </a:xfrm>
          <a:prstGeom prst="roundRect">
            <a:avLst>
              <a:gd fmla="val 16667" name="adj"/>
            </a:avLst>
          </a:prstGeom>
          <a:solidFill>
            <a:srgbClr val="0B5394"/>
          </a:solidFill>
          <a:ln cap="flat" cmpd="sng" w="9525">
            <a:solidFill>
              <a:schemeClr val="dk2"/>
            </a:solidFill>
            <a:prstDash val="solid"/>
            <a:round/>
            <a:headEnd len="sm" w="sm" type="none"/>
            <a:tailEnd len="sm" w="sm" type="none"/>
          </a:ln>
          <a:effectLst>
            <a:outerShdw blurRad="57150" rotWithShape="0" algn="bl" dir="2154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chemeClr val="dk1"/>
                </a:solidFill>
              </a:rPr>
              <a:t>Data Visualizations </a:t>
            </a:r>
            <a:endParaRPr sz="1500">
              <a:solidFill>
                <a:schemeClr val="dk1"/>
              </a:solidFill>
            </a:endParaRPr>
          </a:p>
        </p:txBody>
      </p:sp>
      <p:sp>
        <p:nvSpPr>
          <p:cNvPr id="286" name="Google Shape;286;p14"/>
          <p:cNvSpPr/>
          <p:nvPr/>
        </p:nvSpPr>
        <p:spPr>
          <a:xfrm>
            <a:off x="3237675" y="3488250"/>
            <a:ext cx="4276500" cy="633300"/>
          </a:xfrm>
          <a:prstGeom prst="roundRect">
            <a:avLst>
              <a:gd fmla="val 16667" name="adj"/>
            </a:avLst>
          </a:prstGeom>
          <a:solidFill>
            <a:schemeClr val="lt1"/>
          </a:solidFill>
          <a:ln cap="flat" cmpd="sng" w="9525">
            <a:solidFill>
              <a:schemeClr val="dk2"/>
            </a:solidFill>
            <a:prstDash val="solid"/>
            <a:round/>
            <a:headEnd len="sm" w="sm" type="none"/>
            <a:tailEnd len="sm" w="sm" type="none"/>
          </a:ln>
          <a:effectLst>
            <a:outerShdw blurRad="57150" rotWithShape="0" algn="bl" dir="2154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ree Serif"/>
                <a:ea typeface="Bree Serif"/>
                <a:cs typeface="Bree Serif"/>
                <a:sym typeface="Bree Serif"/>
              </a:rPr>
              <a:t>Pivot tables</a:t>
            </a:r>
            <a:endParaRPr>
              <a:latin typeface="Bree Serif"/>
              <a:ea typeface="Bree Serif"/>
              <a:cs typeface="Bree Serif"/>
              <a:sym typeface="Bree Serif"/>
            </a:endParaRPr>
          </a:p>
        </p:txBody>
      </p:sp>
      <p:pic>
        <p:nvPicPr>
          <p:cNvPr id="287" name="Google Shape;287;p14"/>
          <p:cNvPicPr preferRelativeResize="0"/>
          <p:nvPr/>
        </p:nvPicPr>
        <p:blipFill>
          <a:blip r:embed="rId3">
            <a:alphaModFix/>
          </a:blip>
          <a:stretch>
            <a:fillRect/>
          </a:stretch>
        </p:blipFill>
        <p:spPr>
          <a:xfrm>
            <a:off x="710775" y="485075"/>
            <a:ext cx="718500" cy="685841"/>
          </a:xfrm>
          <a:prstGeom prst="rect">
            <a:avLst/>
          </a:prstGeom>
          <a:noFill/>
          <a:ln>
            <a:noFill/>
          </a:ln>
        </p:spPr>
      </p:pic>
      <p:sp>
        <p:nvSpPr>
          <p:cNvPr id="288" name="Google Shape;288;p14"/>
          <p:cNvSpPr/>
          <p:nvPr/>
        </p:nvSpPr>
        <p:spPr>
          <a:xfrm>
            <a:off x="5486625" y="1952450"/>
            <a:ext cx="536100" cy="56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2154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6126975" y="2976463"/>
            <a:ext cx="536100" cy="56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2154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2646325" y="2436500"/>
            <a:ext cx="4276500" cy="633300"/>
          </a:xfrm>
          <a:prstGeom prst="roundRect">
            <a:avLst>
              <a:gd fmla="val 16667" name="adj"/>
            </a:avLst>
          </a:prstGeom>
          <a:solidFill>
            <a:schemeClr val="lt1"/>
          </a:solidFill>
          <a:ln cap="flat" cmpd="sng" w="9525">
            <a:solidFill>
              <a:schemeClr val="dk2"/>
            </a:solidFill>
            <a:prstDash val="solid"/>
            <a:round/>
            <a:headEnd len="sm" w="sm" type="none"/>
            <a:tailEnd len="sm" w="sm" type="none"/>
          </a:ln>
          <a:effectLst>
            <a:outerShdw blurRad="57150" rotWithShape="0" algn="bl" dir="2154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ree Serif"/>
                <a:ea typeface="Bree Serif"/>
                <a:cs typeface="Bree Serif"/>
                <a:sym typeface="Bree Serif"/>
              </a:rPr>
              <a:t>Data Visualizations</a:t>
            </a:r>
            <a:endParaRPr>
              <a:latin typeface="Bree Serif"/>
              <a:ea typeface="Bree Serif"/>
              <a:cs typeface="Bree Serif"/>
              <a:sym typeface="Bree Serif"/>
            </a:endParaRPr>
          </a:p>
        </p:txBody>
      </p:sp>
      <p:sp>
        <p:nvSpPr>
          <p:cNvPr id="291" name="Google Shape;291;p14"/>
          <p:cNvSpPr/>
          <p:nvPr/>
        </p:nvSpPr>
        <p:spPr>
          <a:xfrm>
            <a:off x="5486625" y="1952450"/>
            <a:ext cx="536100" cy="56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2154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6126975" y="2976475"/>
            <a:ext cx="536100" cy="56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2154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32"/>
          <p:cNvPicPr preferRelativeResize="0"/>
          <p:nvPr/>
        </p:nvPicPr>
        <p:blipFill>
          <a:blip r:embed="rId3">
            <a:alphaModFix/>
          </a:blip>
          <a:stretch>
            <a:fillRect/>
          </a:stretch>
        </p:blipFill>
        <p:spPr>
          <a:xfrm>
            <a:off x="1110275" y="329300"/>
            <a:ext cx="7026101" cy="1533675"/>
          </a:xfrm>
          <a:prstGeom prst="rect">
            <a:avLst/>
          </a:prstGeom>
          <a:noFill/>
          <a:ln>
            <a:noFill/>
          </a:ln>
        </p:spPr>
      </p:pic>
      <p:pic>
        <p:nvPicPr>
          <p:cNvPr id="442" name="Google Shape;442;p32"/>
          <p:cNvPicPr preferRelativeResize="0"/>
          <p:nvPr/>
        </p:nvPicPr>
        <p:blipFill rotWithShape="1">
          <a:blip r:embed="rId4">
            <a:alphaModFix/>
          </a:blip>
          <a:srcRect b="1329" l="7585" r="6021" t="26826"/>
          <a:stretch/>
        </p:blipFill>
        <p:spPr>
          <a:xfrm>
            <a:off x="1110275" y="2125385"/>
            <a:ext cx="7026101" cy="28497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48" name="Google Shape;448;p3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49" name="Google Shape;449;p33"/>
          <p:cNvPicPr preferRelativeResize="0"/>
          <p:nvPr/>
        </p:nvPicPr>
        <p:blipFill>
          <a:blip r:embed="rId3">
            <a:alphaModFix/>
          </a:blip>
          <a:stretch>
            <a:fillRect/>
          </a:stretch>
        </p:blipFill>
        <p:spPr>
          <a:xfrm>
            <a:off x="385775" y="1673875"/>
            <a:ext cx="8468924" cy="232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55" name="Google Shape;455;p3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56" name="Google Shape;456;p34"/>
          <p:cNvPicPr preferRelativeResize="0"/>
          <p:nvPr/>
        </p:nvPicPr>
        <p:blipFill>
          <a:blip r:embed="rId3">
            <a:alphaModFix/>
          </a:blip>
          <a:stretch>
            <a:fillRect/>
          </a:stretch>
        </p:blipFill>
        <p:spPr>
          <a:xfrm>
            <a:off x="819150" y="729700"/>
            <a:ext cx="7505700" cy="4057650"/>
          </a:xfrm>
          <a:prstGeom prst="rect">
            <a:avLst/>
          </a:prstGeom>
          <a:noFill/>
          <a:ln>
            <a:noFill/>
          </a:ln>
        </p:spPr>
      </p:pic>
      <p:sp>
        <p:nvSpPr>
          <p:cNvPr id="457" name="Google Shape;457;p34"/>
          <p:cNvSpPr txBox="1"/>
          <p:nvPr>
            <p:ph idx="1" type="subTitle"/>
          </p:nvPr>
        </p:nvSpPr>
        <p:spPr>
          <a:xfrm>
            <a:off x="1975125" y="280483"/>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Max</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63" name="Google Shape;463;p3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64" name="Google Shape;464;p35"/>
          <p:cNvPicPr preferRelativeResize="0"/>
          <p:nvPr/>
        </p:nvPicPr>
        <p:blipFill>
          <a:blip r:embed="rId3">
            <a:alphaModFix/>
          </a:blip>
          <a:stretch>
            <a:fillRect/>
          </a:stretch>
        </p:blipFill>
        <p:spPr>
          <a:xfrm>
            <a:off x="291075" y="155287"/>
            <a:ext cx="8561849" cy="4832924"/>
          </a:xfrm>
          <a:prstGeom prst="rect">
            <a:avLst/>
          </a:prstGeom>
          <a:noFill/>
          <a:ln>
            <a:noFill/>
          </a:ln>
        </p:spPr>
      </p:pic>
      <p:sp>
        <p:nvSpPr>
          <p:cNvPr id="465" name="Google Shape;465;p35"/>
          <p:cNvSpPr txBox="1"/>
          <p:nvPr>
            <p:ph idx="1" type="subTitle"/>
          </p:nvPr>
        </p:nvSpPr>
        <p:spPr>
          <a:xfrm>
            <a:off x="4451625" y="926058"/>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92929"/>
                </a:solidFill>
              </a:rPr>
              <a:t>Min</a:t>
            </a:r>
            <a:endParaRPr b="1" sz="2400">
              <a:solidFill>
                <a:srgbClr val="29292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71" name="Google Shape;471;p3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72" name="Google Shape;472;p36"/>
          <p:cNvPicPr preferRelativeResize="0"/>
          <p:nvPr/>
        </p:nvPicPr>
        <p:blipFill>
          <a:blip r:embed="rId3">
            <a:alphaModFix/>
          </a:blip>
          <a:stretch>
            <a:fillRect/>
          </a:stretch>
        </p:blipFill>
        <p:spPr>
          <a:xfrm>
            <a:off x="575225" y="162975"/>
            <a:ext cx="7639899" cy="5059501"/>
          </a:xfrm>
          <a:prstGeom prst="rect">
            <a:avLst/>
          </a:prstGeom>
          <a:noFill/>
          <a:ln>
            <a:noFill/>
          </a:ln>
        </p:spPr>
      </p:pic>
      <p:sp>
        <p:nvSpPr>
          <p:cNvPr id="473" name="Google Shape;473;p36"/>
          <p:cNvSpPr txBox="1"/>
          <p:nvPr>
            <p:ph idx="1" type="subTitle"/>
          </p:nvPr>
        </p:nvSpPr>
        <p:spPr>
          <a:xfrm>
            <a:off x="4949050" y="915483"/>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92929"/>
                </a:solidFill>
              </a:rPr>
              <a:t>STD</a:t>
            </a:r>
            <a:endParaRPr b="1" sz="2400">
              <a:solidFill>
                <a:srgbClr val="29292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7"/>
          <p:cNvSpPr txBox="1"/>
          <p:nvPr>
            <p:ph type="ctrTitle"/>
          </p:nvPr>
        </p:nvSpPr>
        <p:spPr>
          <a:xfrm>
            <a:off x="698850" y="1047425"/>
            <a:ext cx="4853400" cy="1872900"/>
          </a:xfrm>
          <a:prstGeom prst="rect">
            <a:avLst/>
          </a:prstGeom>
          <a:effectLst>
            <a:outerShdw blurRad="42863" rotWithShape="0" algn="bl" dir="7680000" dist="447675">
              <a:srgbClr val="000000">
                <a:alpha val="34000"/>
              </a:srgbClr>
            </a:outerShdw>
          </a:effectLst>
        </p:spPr>
        <p:txBody>
          <a:bodyPr anchorCtr="0" anchor="ctr" bIns="91425" lIns="91425" spcFirstLastPara="1" rIns="91425" wrap="square" tIns="91425">
            <a:normAutofit/>
          </a:bodyPr>
          <a:lstStyle/>
          <a:p>
            <a:pPr indent="0" lvl="0" marL="0" rtl="0" algn="l">
              <a:spcBef>
                <a:spcPts val="0"/>
              </a:spcBef>
              <a:spcAft>
                <a:spcPts val="0"/>
              </a:spcAft>
              <a:buNone/>
            </a:pPr>
            <a:r>
              <a:rPr lang="en" sz="3200"/>
              <a:t>Thank you for listening!</a:t>
            </a:r>
            <a:endParaRPr sz="32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5"/>
          <p:cNvSpPr txBox="1"/>
          <p:nvPr/>
        </p:nvSpPr>
        <p:spPr>
          <a:xfrm>
            <a:off x="640050" y="615350"/>
            <a:ext cx="828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lt1"/>
                </a:solidFill>
                <a:latin typeface="Maven Pro"/>
                <a:ea typeface="Maven Pro"/>
                <a:cs typeface="Maven Pro"/>
                <a:sym typeface="Maven Pro"/>
              </a:rPr>
              <a:t>Step 5: </a:t>
            </a:r>
            <a:r>
              <a:rPr b="1" lang="en" sz="3400">
                <a:solidFill>
                  <a:schemeClr val="lt1"/>
                </a:solidFill>
                <a:latin typeface="Maven Pro"/>
                <a:ea typeface="Maven Pro"/>
                <a:cs typeface="Maven Pro"/>
                <a:sym typeface="Maven Pro"/>
              </a:rPr>
              <a:t>Visualization and Aggregation</a:t>
            </a:r>
            <a:endParaRPr b="1" sz="3400">
              <a:solidFill>
                <a:schemeClr val="lt1"/>
              </a:solidFill>
              <a:latin typeface="Maven Pro"/>
              <a:ea typeface="Maven Pro"/>
              <a:cs typeface="Maven Pro"/>
              <a:sym typeface="Maven Pro"/>
            </a:endParaRPr>
          </a:p>
        </p:txBody>
      </p:sp>
      <p:pic>
        <p:nvPicPr>
          <p:cNvPr id="298" name="Google Shape;298;p15"/>
          <p:cNvPicPr preferRelativeResize="0"/>
          <p:nvPr/>
        </p:nvPicPr>
        <p:blipFill>
          <a:blip r:embed="rId3">
            <a:alphaModFix/>
          </a:blip>
          <a:stretch>
            <a:fillRect/>
          </a:stretch>
        </p:blipFill>
        <p:spPr>
          <a:xfrm>
            <a:off x="490600" y="2306100"/>
            <a:ext cx="4210024" cy="2013075"/>
          </a:xfrm>
          <a:prstGeom prst="rect">
            <a:avLst/>
          </a:prstGeom>
          <a:noFill/>
          <a:ln>
            <a:noFill/>
          </a:ln>
        </p:spPr>
      </p:pic>
      <p:sp>
        <p:nvSpPr>
          <p:cNvPr id="299" name="Google Shape;299;p15"/>
          <p:cNvSpPr txBox="1"/>
          <p:nvPr/>
        </p:nvSpPr>
        <p:spPr>
          <a:xfrm>
            <a:off x="621125" y="1417775"/>
            <a:ext cx="788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Goal:</a:t>
            </a:r>
            <a:r>
              <a:rPr lang="en">
                <a:solidFill>
                  <a:schemeClr val="lt1"/>
                </a:solidFill>
                <a:latin typeface="Calibri"/>
                <a:ea typeface="Calibri"/>
                <a:cs typeface="Calibri"/>
                <a:sym typeface="Calibri"/>
              </a:rPr>
              <a:t> Visualize campaign metrics impressions, clicks, budget, and spent through histograms, line plots, pivottables, and data aggregation.</a:t>
            </a:r>
            <a:endParaRPr b="1">
              <a:solidFill>
                <a:schemeClr val="lt1"/>
              </a:solidFill>
              <a:latin typeface="Calibri"/>
              <a:ea typeface="Calibri"/>
              <a:cs typeface="Calibri"/>
              <a:sym typeface="Calibri"/>
            </a:endParaRPr>
          </a:p>
        </p:txBody>
      </p:sp>
      <p:cxnSp>
        <p:nvCxnSpPr>
          <p:cNvPr id="300" name="Google Shape;300;p15"/>
          <p:cNvCxnSpPr/>
          <p:nvPr/>
        </p:nvCxnSpPr>
        <p:spPr>
          <a:xfrm>
            <a:off x="4700624" y="3342200"/>
            <a:ext cx="807600" cy="0"/>
          </a:xfrm>
          <a:prstGeom prst="straightConnector1">
            <a:avLst/>
          </a:prstGeom>
          <a:noFill/>
          <a:ln cap="flat" cmpd="sng" w="38100">
            <a:solidFill>
              <a:srgbClr val="FF0000"/>
            </a:solidFill>
            <a:prstDash val="solid"/>
            <a:round/>
            <a:headEnd len="med" w="med" type="none"/>
            <a:tailEnd len="med" w="med" type="triangle"/>
          </a:ln>
        </p:spPr>
      </p:cxnSp>
      <p:pic>
        <p:nvPicPr>
          <p:cNvPr id="301" name="Google Shape;301;p15"/>
          <p:cNvPicPr preferRelativeResize="0"/>
          <p:nvPr/>
        </p:nvPicPr>
        <p:blipFill>
          <a:blip r:embed="rId4">
            <a:alphaModFix/>
          </a:blip>
          <a:stretch>
            <a:fillRect/>
          </a:stretch>
        </p:blipFill>
        <p:spPr>
          <a:xfrm>
            <a:off x="5732074" y="1939525"/>
            <a:ext cx="2139919" cy="2805325"/>
          </a:xfrm>
          <a:prstGeom prst="rect">
            <a:avLst/>
          </a:prstGeom>
          <a:noFill/>
          <a:ln>
            <a:noFill/>
          </a:ln>
        </p:spPr>
      </p:pic>
      <p:sp>
        <p:nvSpPr>
          <p:cNvPr id="302" name="Google Shape;302;p15"/>
          <p:cNvSpPr txBox="1"/>
          <p:nvPr>
            <p:ph idx="1" type="subTitle"/>
          </p:nvPr>
        </p:nvSpPr>
        <p:spPr>
          <a:xfrm>
            <a:off x="824000" y="3596300"/>
            <a:ext cx="1714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3" name="Google Shape;303;p15"/>
          <p:cNvSpPr/>
          <p:nvPr/>
        </p:nvSpPr>
        <p:spPr>
          <a:xfrm rot="-5401924">
            <a:off x="4835325" y="2939600"/>
            <a:ext cx="536100" cy="8052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7" name="Shape 307"/>
        <p:cNvGrpSpPr/>
        <p:nvPr/>
      </p:nvGrpSpPr>
      <p:grpSpPr>
        <a:xfrm>
          <a:off x="0" y="0"/>
          <a:ext cx="0" cy="0"/>
          <a:chOff x="0" y="0"/>
          <a:chExt cx="0" cy="0"/>
        </a:xfrm>
      </p:grpSpPr>
      <p:sp>
        <p:nvSpPr>
          <p:cNvPr id="308" name="Google Shape;308;p16"/>
          <p:cNvSpPr txBox="1"/>
          <p:nvPr/>
        </p:nvSpPr>
        <p:spPr>
          <a:xfrm>
            <a:off x="420850" y="1278200"/>
            <a:ext cx="8192400" cy="2216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lt1"/>
              </a:buClr>
              <a:buSzPts val="1100"/>
              <a:buAutoNum type="arabicPeriod"/>
            </a:pPr>
            <a:r>
              <a:rPr lang="en" sz="1100">
                <a:solidFill>
                  <a:schemeClr val="lt1"/>
                </a:solidFill>
              </a:rPr>
              <a:t>Import matplotlib to display the plots in the cell output from Pandas, and pylab to plot.</a:t>
            </a:r>
            <a:endParaRPr sz="1100">
              <a:solidFill>
                <a:schemeClr val="lt1"/>
              </a:solidFill>
            </a:endParaRPr>
          </a:p>
          <a:p>
            <a:pPr indent="-298450" lvl="0" marL="457200" rtl="0" algn="l">
              <a:spcBef>
                <a:spcPts val="0"/>
              </a:spcBef>
              <a:spcAft>
                <a:spcPts val="0"/>
              </a:spcAft>
              <a:buClr>
                <a:schemeClr val="lt1"/>
              </a:buClr>
              <a:buSzPts val="1100"/>
              <a:buAutoNum type="arabicPeriod"/>
            </a:pPr>
            <a:r>
              <a:rPr lang="en" sz="1100">
                <a:solidFill>
                  <a:schemeClr val="lt1"/>
                </a:solidFill>
              </a:rPr>
              <a:t>Instruct python to import </a:t>
            </a:r>
            <a:endParaRPr sz="1100">
              <a:solidFill>
                <a:schemeClr val="lt1"/>
              </a:solidFill>
            </a:endParaRPr>
          </a:p>
          <a:p>
            <a:pPr indent="-298450" lvl="0" marL="457200" rtl="0" algn="l">
              <a:spcBef>
                <a:spcPts val="0"/>
              </a:spcBef>
              <a:spcAft>
                <a:spcPts val="0"/>
              </a:spcAft>
              <a:buClr>
                <a:schemeClr val="lt1"/>
              </a:buClr>
              <a:buSzPts val="1100"/>
              <a:buAutoNum type="arabicPeriod"/>
            </a:pPr>
            <a:r>
              <a:rPr lang="en" sz="1100">
                <a:solidFill>
                  <a:schemeClr val="lt1"/>
                </a:solidFill>
              </a:rPr>
              <a:t>Display the table of data that we're trying to display, such as budget, spendings, clicks, impressions, and any measures based off those.</a:t>
            </a:r>
            <a:endParaRPr sz="1100">
              <a:solidFill>
                <a:schemeClr val="lt1"/>
              </a:solidFill>
            </a:endParaRPr>
          </a:p>
          <a:p>
            <a:pPr indent="-298450" lvl="0" marL="457200" rtl="0" algn="l">
              <a:spcBef>
                <a:spcPts val="0"/>
              </a:spcBef>
              <a:spcAft>
                <a:spcPts val="0"/>
              </a:spcAft>
              <a:buClr>
                <a:schemeClr val="lt1"/>
              </a:buClr>
              <a:buSzPts val="1100"/>
              <a:buAutoNum type="arabicPeriod"/>
            </a:pPr>
            <a:r>
              <a:rPr lang="en" sz="1100">
                <a:solidFill>
                  <a:schemeClr val="lt1"/>
                </a:solidFill>
              </a:rPr>
              <a:t>Create histograms for the data we’re trying to display, beginning with ad interactions and budgets.</a:t>
            </a:r>
            <a:endParaRPr sz="1100">
              <a:solidFill>
                <a:schemeClr val="lt1"/>
              </a:solidFill>
            </a:endParaRPr>
          </a:p>
          <a:p>
            <a:pPr indent="-298450" lvl="0" marL="457200" rtl="0" algn="l">
              <a:spcBef>
                <a:spcPts val="0"/>
              </a:spcBef>
              <a:spcAft>
                <a:spcPts val="0"/>
              </a:spcAft>
              <a:buClr>
                <a:schemeClr val="lt1"/>
              </a:buClr>
              <a:buSzPts val="1100"/>
              <a:buAutoNum type="arabicPeriod"/>
            </a:pPr>
            <a:r>
              <a:rPr lang="en" sz="1100">
                <a:solidFill>
                  <a:schemeClr val="lt1"/>
                </a:solidFill>
              </a:rPr>
              <a:t>Create histograms for the measures off the ad campaign, CTR, CPC, CPI.</a:t>
            </a:r>
            <a:endParaRPr sz="1100">
              <a:solidFill>
                <a:schemeClr val="lt1"/>
              </a:solidFill>
            </a:endParaRPr>
          </a:p>
          <a:p>
            <a:pPr indent="-298450" lvl="0" marL="457200" rtl="0" algn="l">
              <a:spcBef>
                <a:spcPts val="0"/>
              </a:spcBef>
              <a:spcAft>
                <a:spcPts val="0"/>
              </a:spcAft>
              <a:buClr>
                <a:schemeClr val="lt1"/>
              </a:buClr>
              <a:buSzPts val="1100"/>
              <a:buAutoNum type="arabicPeriod"/>
            </a:pPr>
            <a:r>
              <a:rPr lang="en" sz="1100">
                <a:solidFill>
                  <a:schemeClr val="lt1"/>
                </a:solidFill>
              </a:rPr>
              <a:t>Create histograms for portions of budget, spendings, clicks, and impressions that only expended more than 75% of the budget</a:t>
            </a:r>
            <a:endParaRPr sz="1100">
              <a:solidFill>
                <a:schemeClr val="lt1"/>
              </a:solidFill>
            </a:endParaRPr>
          </a:p>
          <a:p>
            <a:pPr indent="-298450" lvl="0" marL="457200" rtl="0" algn="l">
              <a:spcBef>
                <a:spcPts val="0"/>
              </a:spcBef>
              <a:spcAft>
                <a:spcPts val="0"/>
              </a:spcAft>
              <a:buClr>
                <a:schemeClr val="lt1"/>
              </a:buClr>
              <a:buSzPts val="1100"/>
              <a:buAutoNum type="arabicPeriod"/>
            </a:pPr>
            <a:r>
              <a:rPr lang="en" sz="1100">
                <a:solidFill>
                  <a:schemeClr val="lt1"/>
                </a:solidFill>
              </a:rPr>
              <a:t>Create line plots for impressions, spendings, and clicks.</a:t>
            </a:r>
            <a:endParaRPr sz="1100">
              <a:solidFill>
                <a:schemeClr val="lt1"/>
              </a:solidFill>
            </a:endParaRPr>
          </a:p>
          <a:p>
            <a:pPr indent="-298450" lvl="0" marL="457200" rtl="0" algn="l">
              <a:spcBef>
                <a:spcPts val="0"/>
              </a:spcBef>
              <a:spcAft>
                <a:spcPts val="0"/>
              </a:spcAft>
              <a:buClr>
                <a:schemeClr val="lt1"/>
              </a:buClr>
              <a:buSzPts val="1100"/>
              <a:buAutoNum type="arabicPeriod"/>
            </a:pPr>
            <a:r>
              <a:rPr lang="en" sz="1100">
                <a:solidFill>
                  <a:schemeClr val="lt1"/>
                </a:solidFill>
              </a:rPr>
              <a:t>Creating a dictionary calculating the mean and standard deviation of ad average impressions and spendings based on gender and age.</a:t>
            </a:r>
            <a:endParaRPr sz="1100">
              <a:solidFill>
                <a:schemeClr val="lt1"/>
              </a:solidFill>
            </a:endParaRPr>
          </a:p>
          <a:p>
            <a:pPr indent="-298450" lvl="0" marL="457200" rtl="0" algn="l">
              <a:spcBef>
                <a:spcPts val="0"/>
              </a:spcBef>
              <a:spcAft>
                <a:spcPts val="0"/>
              </a:spcAft>
              <a:buClr>
                <a:schemeClr val="lt1"/>
              </a:buClr>
              <a:buSzPts val="1100"/>
              <a:buAutoNum type="arabicPeriod"/>
            </a:pPr>
            <a:r>
              <a:rPr lang="en" sz="1100">
                <a:solidFill>
                  <a:schemeClr val="lt1"/>
                </a:solidFill>
              </a:rPr>
              <a:t>Creating a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7"/>
          <p:cNvSpPr txBox="1"/>
          <p:nvPr>
            <p:ph type="ctrTitle"/>
          </p:nvPr>
        </p:nvSpPr>
        <p:spPr>
          <a:xfrm>
            <a:off x="902275" y="384350"/>
            <a:ext cx="7124400" cy="104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Issue 1: Budget not plottable</a:t>
            </a:r>
            <a:endParaRPr/>
          </a:p>
        </p:txBody>
      </p:sp>
      <p:pic>
        <p:nvPicPr>
          <p:cNvPr id="314" name="Google Shape;314;p17"/>
          <p:cNvPicPr preferRelativeResize="0"/>
          <p:nvPr/>
        </p:nvPicPr>
        <p:blipFill>
          <a:blip r:embed="rId3">
            <a:alphaModFix/>
          </a:blip>
          <a:stretch>
            <a:fillRect/>
          </a:stretch>
        </p:blipFill>
        <p:spPr>
          <a:xfrm>
            <a:off x="2946500" y="1695175"/>
            <a:ext cx="6077551" cy="2343850"/>
          </a:xfrm>
          <a:prstGeom prst="rect">
            <a:avLst/>
          </a:prstGeom>
          <a:noFill/>
          <a:ln>
            <a:noFill/>
          </a:ln>
        </p:spPr>
      </p:pic>
      <p:pic>
        <p:nvPicPr>
          <p:cNvPr id="315" name="Google Shape;315;p17"/>
          <p:cNvPicPr preferRelativeResize="0"/>
          <p:nvPr/>
        </p:nvPicPr>
        <p:blipFill>
          <a:blip r:embed="rId4">
            <a:alphaModFix/>
          </a:blip>
          <a:stretch>
            <a:fillRect/>
          </a:stretch>
        </p:blipFill>
        <p:spPr>
          <a:xfrm>
            <a:off x="2946500" y="4061773"/>
            <a:ext cx="6077549" cy="603602"/>
          </a:xfrm>
          <a:prstGeom prst="rect">
            <a:avLst/>
          </a:prstGeom>
          <a:noFill/>
          <a:ln>
            <a:noFill/>
          </a:ln>
        </p:spPr>
      </p:pic>
      <p:pic>
        <p:nvPicPr>
          <p:cNvPr id="316" name="Google Shape;316;p17"/>
          <p:cNvPicPr preferRelativeResize="0"/>
          <p:nvPr/>
        </p:nvPicPr>
        <p:blipFill rotWithShape="1">
          <a:blip r:embed="rId5">
            <a:alphaModFix/>
          </a:blip>
          <a:srcRect b="0" l="0" r="12357" t="0"/>
          <a:stretch/>
        </p:blipFill>
        <p:spPr>
          <a:xfrm>
            <a:off x="101425" y="3619575"/>
            <a:ext cx="2752851" cy="104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txBox="1"/>
          <p:nvPr>
            <p:ph type="ctrTitle"/>
          </p:nvPr>
        </p:nvSpPr>
        <p:spPr>
          <a:xfrm>
            <a:off x="181128" y="312308"/>
            <a:ext cx="53613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a:t>Tracing the error..</a:t>
            </a:r>
            <a:endParaRPr i="1"/>
          </a:p>
        </p:txBody>
      </p:sp>
      <p:pic>
        <p:nvPicPr>
          <p:cNvPr id="322" name="Google Shape;322;p18"/>
          <p:cNvPicPr preferRelativeResize="0"/>
          <p:nvPr/>
        </p:nvPicPr>
        <p:blipFill>
          <a:blip r:embed="rId3">
            <a:alphaModFix/>
          </a:blip>
          <a:stretch>
            <a:fillRect/>
          </a:stretch>
        </p:blipFill>
        <p:spPr>
          <a:xfrm>
            <a:off x="266611" y="1553387"/>
            <a:ext cx="4644775" cy="1931026"/>
          </a:xfrm>
          <a:prstGeom prst="rect">
            <a:avLst/>
          </a:prstGeom>
          <a:noFill/>
          <a:ln>
            <a:noFill/>
          </a:ln>
        </p:spPr>
      </p:pic>
      <p:sp>
        <p:nvSpPr>
          <p:cNvPr id="323" name="Google Shape;323;p18"/>
          <p:cNvSpPr txBox="1"/>
          <p:nvPr/>
        </p:nvSpPr>
        <p:spPr>
          <a:xfrm>
            <a:off x="5225275" y="1506625"/>
            <a:ext cx="30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Budget, Spent, Clicks, Impressions = 4</a:t>
            </a:r>
            <a:endParaRPr b="1">
              <a:latin typeface="Calibri"/>
              <a:ea typeface="Calibri"/>
              <a:cs typeface="Calibri"/>
              <a:sym typeface="Calibri"/>
            </a:endParaRPr>
          </a:p>
        </p:txBody>
      </p:sp>
      <p:cxnSp>
        <p:nvCxnSpPr>
          <p:cNvPr id="324" name="Google Shape;324;p18"/>
          <p:cNvCxnSpPr/>
          <p:nvPr/>
        </p:nvCxnSpPr>
        <p:spPr>
          <a:xfrm>
            <a:off x="2607100" y="1706725"/>
            <a:ext cx="2683800" cy="0"/>
          </a:xfrm>
          <a:prstGeom prst="straightConnector1">
            <a:avLst/>
          </a:prstGeom>
          <a:noFill/>
          <a:ln cap="flat" cmpd="sng" w="9525">
            <a:solidFill>
              <a:srgbClr val="FF0000"/>
            </a:solidFill>
            <a:prstDash val="solid"/>
            <a:round/>
            <a:headEnd len="med" w="med" type="none"/>
            <a:tailEnd len="med" w="med" type="triangle"/>
          </a:ln>
        </p:spPr>
      </p:cxnSp>
      <p:pic>
        <p:nvPicPr>
          <p:cNvPr id="325" name="Google Shape;325;p18"/>
          <p:cNvPicPr preferRelativeResize="0"/>
          <p:nvPr/>
        </p:nvPicPr>
        <p:blipFill>
          <a:blip r:embed="rId4">
            <a:alphaModFix/>
          </a:blip>
          <a:stretch>
            <a:fillRect/>
          </a:stretch>
        </p:blipFill>
        <p:spPr>
          <a:xfrm>
            <a:off x="2739225" y="3234450"/>
            <a:ext cx="2551185" cy="1448100"/>
          </a:xfrm>
          <a:prstGeom prst="rect">
            <a:avLst/>
          </a:prstGeom>
          <a:noFill/>
          <a:ln>
            <a:noFill/>
          </a:ln>
        </p:spPr>
      </p:pic>
      <p:sp>
        <p:nvSpPr>
          <p:cNvPr id="326" name="Google Shape;326;p18"/>
          <p:cNvSpPr/>
          <p:nvPr/>
        </p:nvSpPr>
        <p:spPr>
          <a:xfrm>
            <a:off x="4653775" y="4388500"/>
            <a:ext cx="571500" cy="393300"/>
          </a:xfrm>
          <a:prstGeom prst="flowChartConnector">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18"/>
          <p:cNvPicPr preferRelativeResize="0"/>
          <p:nvPr/>
        </p:nvPicPr>
        <p:blipFill>
          <a:blip r:embed="rId5">
            <a:alphaModFix/>
          </a:blip>
          <a:stretch>
            <a:fillRect/>
          </a:stretch>
        </p:blipFill>
        <p:spPr>
          <a:xfrm>
            <a:off x="5542425" y="3484424"/>
            <a:ext cx="2849825" cy="1308250"/>
          </a:xfrm>
          <a:prstGeom prst="rect">
            <a:avLst/>
          </a:prstGeom>
          <a:noFill/>
          <a:ln>
            <a:noFill/>
          </a:ln>
        </p:spPr>
      </p:pic>
      <p:cxnSp>
        <p:nvCxnSpPr>
          <p:cNvPr id="328" name="Google Shape;328;p18"/>
          <p:cNvCxnSpPr/>
          <p:nvPr/>
        </p:nvCxnSpPr>
        <p:spPr>
          <a:xfrm>
            <a:off x="5135425" y="3565825"/>
            <a:ext cx="752400" cy="310800"/>
          </a:xfrm>
          <a:prstGeom prst="straightConnector1">
            <a:avLst/>
          </a:prstGeom>
          <a:noFill/>
          <a:ln cap="flat" cmpd="sng" w="9525">
            <a:solidFill>
              <a:srgbClr val="FF0000"/>
            </a:solidFill>
            <a:prstDash val="solid"/>
            <a:round/>
            <a:headEnd len="med" w="med" type="none"/>
            <a:tailEnd len="med" w="med" type="triangle"/>
          </a:ln>
        </p:spPr>
      </p:cxnSp>
      <p:sp>
        <p:nvSpPr>
          <p:cNvPr id="329" name="Google Shape;329;p18"/>
          <p:cNvSpPr txBox="1"/>
          <p:nvPr/>
        </p:nvSpPr>
        <p:spPr>
          <a:xfrm>
            <a:off x="4729975" y="1760950"/>
            <a:ext cx="899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200">
                <a:solidFill>
                  <a:srgbClr val="FF0000"/>
                </a:solidFill>
                <a:latin typeface="Calibri"/>
                <a:ea typeface="Calibri"/>
                <a:cs typeface="Calibri"/>
                <a:sym typeface="Calibri"/>
              </a:rPr>
              <a:t>}</a:t>
            </a:r>
            <a:endParaRPr sz="7200">
              <a:solidFill>
                <a:srgbClr val="FF0000"/>
              </a:solidFill>
              <a:latin typeface="Calibri"/>
              <a:ea typeface="Calibri"/>
              <a:cs typeface="Calibri"/>
              <a:sym typeface="Calibri"/>
            </a:endParaRPr>
          </a:p>
        </p:txBody>
      </p:sp>
      <p:sp>
        <p:nvSpPr>
          <p:cNvPr id="330" name="Google Shape;330;p18"/>
          <p:cNvSpPr txBox="1"/>
          <p:nvPr/>
        </p:nvSpPr>
        <p:spPr>
          <a:xfrm>
            <a:off x="5134950" y="22111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Only </a:t>
            </a:r>
            <a:r>
              <a:rPr b="1" lang="en">
                <a:latin typeface="Calibri"/>
                <a:ea typeface="Calibri"/>
                <a:cs typeface="Calibri"/>
                <a:sym typeface="Calibri"/>
              </a:rPr>
              <a:t>Spent, Clicks, Impressions displayed = </a:t>
            </a:r>
            <a:r>
              <a:rPr b="1" lang="en">
                <a:solidFill>
                  <a:srgbClr val="FF0000"/>
                </a:solidFill>
                <a:latin typeface="Calibri"/>
                <a:ea typeface="Calibri"/>
                <a:cs typeface="Calibri"/>
                <a:sym typeface="Calibri"/>
              </a:rPr>
              <a:t>¾</a:t>
            </a:r>
            <a:r>
              <a:rPr b="1" lang="en">
                <a:latin typeface="Calibri"/>
                <a:ea typeface="Calibri"/>
                <a:cs typeface="Calibri"/>
                <a:sym typeface="Calibri"/>
              </a:rPr>
              <a:t> histograms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9"/>
          <p:cNvSpPr txBox="1"/>
          <p:nvPr>
            <p:ph type="ctrTitle"/>
          </p:nvPr>
        </p:nvSpPr>
        <p:spPr>
          <a:xfrm>
            <a:off x="181128" y="312308"/>
            <a:ext cx="53613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a:t>Tracing the error…</a:t>
            </a:r>
            <a:endParaRPr i="1"/>
          </a:p>
        </p:txBody>
      </p:sp>
      <p:pic>
        <p:nvPicPr>
          <p:cNvPr id="336" name="Google Shape;336;p19"/>
          <p:cNvPicPr preferRelativeResize="0"/>
          <p:nvPr/>
        </p:nvPicPr>
        <p:blipFill>
          <a:blip r:embed="rId3">
            <a:alphaModFix/>
          </a:blip>
          <a:stretch>
            <a:fillRect/>
          </a:stretch>
        </p:blipFill>
        <p:spPr>
          <a:xfrm>
            <a:off x="2987075" y="1836600"/>
            <a:ext cx="2479551" cy="2894439"/>
          </a:xfrm>
          <a:prstGeom prst="rect">
            <a:avLst/>
          </a:prstGeom>
          <a:noFill/>
          <a:ln>
            <a:noFill/>
          </a:ln>
        </p:spPr>
      </p:pic>
      <p:pic>
        <p:nvPicPr>
          <p:cNvPr id="337" name="Google Shape;337;p19"/>
          <p:cNvPicPr preferRelativeResize="0"/>
          <p:nvPr/>
        </p:nvPicPr>
        <p:blipFill>
          <a:blip r:embed="rId4">
            <a:alphaModFix/>
          </a:blip>
          <a:stretch>
            <a:fillRect/>
          </a:stretch>
        </p:blipFill>
        <p:spPr>
          <a:xfrm>
            <a:off x="323199" y="3494800"/>
            <a:ext cx="2512325" cy="1002633"/>
          </a:xfrm>
          <a:prstGeom prst="rect">
            <a:avLst/>
          </a:prstGeom>
          <a:noFill/>
          <a:ln>
            <a:noFill/>
          </a:ln>
        </p:spPr>
      </p:pic>
      <p:sp>
        <p:nvSpPr>
          <p:cNvPr id="338" name="Google Shape;338;p19"/>
          <p:cNvSpPr txBox="1"/>
          <p:nvPr/>
        </p:nvSpPr>
        <p:spPr>
          <a:xfrm>
            <a:off x="290500" y="1324625"/>
            <a:ext cx="26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2. Cleaning the data </a:t>
            </a:r>
            <a:r>
              <a:rPr lang="en">
                <a:latin typeface="Calibri"/>
                <a:ea typeface="Calibri"/>
                <a:cs typeface="Calibri"/>
                <a:sym typeface="Calibri"/>
              </a:rPr>
              <a:t>- data is fine</a:t>
            </a:r>
            <a:endParaRPr>
              <a:latin typeface="Calibri"/>
              <a:ea typeface="Calibri"/>
              <a:cs typeface="Calibri"/>
              <a:sym typeface="Calibri"/>
            </a:endParaRPr>
          </a:p>
        </p:txBody>
      </p:sp>
      <p:sp>
        <p:nvSpPr>
          <p:cNvPr id="339" name="Google Shape;339;p19"/>
          <p:cNvSpPr txBox="1"/>
          <p:nvPr/>
        </p:nvSpPr>
        <p:spPr>
          <a:xfrm>
            <a:off x="2961500" y="1324625"/>
            <a:ext cx="262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3 - Manipulating the DataFrame</a:t>
            </a:r>
            <a:r>
              <a:rPr lang="en">
                <a:latin typeface="Calibri"/>
                <a:ea typeface="Calibri"/>
                <a:cs typeface="Calibri"/>
                <a:sym typeface="Calibri"/>
              </a:rPr>
              <a:t> </a:t>
            </a:r>
            <a:endParaRPr>
              <a:latin typeface="Calibri"/>
              <a:ea typeface="Calibri"/>
              <a:cs typeface="Calibri"/>
              <a:sym typeface="Calibri"/>
            </a:endParaRPr>
          </a:p>
          <a:p>
            <a:pPr indent="457200" lvl="0" marL="0" rtl="0" algn="l">
              <a:spcBef>
                <a:spcPts val="0"/>
              </a:spcBef>
              <a:spcAft>
                <a:spcPts val="0"/>
              </a:spcAft>
              <a:buNone/>
            </a:pPr>
            <a:r>
              <a:rPr i="1" lang="en">
                <a:solidFill>
                  <a:srgbClr val="CC0000"/>
                </a:solidFill>
                <a:latin typeface="Calibri"/>
                <a:ea typeface="Calibri"/>
                <a:cs typeface="Calibri"/>
                <a:sym typeface="Calibri"/>
              </a:rPr>
              <a:t>&gt; objects get swapped</a:t>
            </a:r>
            <a:endParaRPr i="1">
              <a:solidFill>
                <a:srgbClr val="CC0000"/>
              </a:solidFill>
              <a:latin typeface="Calibri"/>
              <a:ea typeface="Calibri"/>
              <a:cs typeface="Calibri"/>
              <a:sym typeface="Calibri"/>
            </a:endParaRPr>
          </a:p>
        </p:txBody>
      </p:sp>
      <p:cxnSp>
        <p:nvCxnSpPr>
          <p:cNvPr id="340" name="Google Shape;340;p19"/>
          <p:cNvCxnSpPr/>
          <p:nvPr/>
        </p:nvCxnSpPr>
        <p:spPr>
          <a:xfrm>
            <a:off x="2911300" y="1474600"/>
            <a:ext cx="0" cy="3206400"/>
          </a:xfrm>
          <a:prstGeom prst="straightConnector1">
            <a:avLst/>
          </a:prstGeom>
          <a:noFill/>
          <a:ln cap="flat" cmpd="sng" w="9525">
            <a:solidFill>
              <a:schemeClr val="dk2"/>
            </a:solidFill>
            <a:prstDash val="solid"/>
            <a:round/>
            <a:headEnd len="med" w="med" type="none"/>
            <a:tailEnd len="med" w="med" type="none"/>
          </a:ln>
        </p:spPr>
      </p:cxnSp>
      <p:pic>
        <p:nvPicPr>
          <p:cNvPr id="341" name="Google Shape;341;p19"/>
          <p:cNvPicPr preferRelativeResize="0"/>
          <p:nvPr/>
        </p:nvPicPr>
        <p:blipFill>
          <a:blip r:embed="rId5">
            <a:alphaModFix/>
          </a:blip>
          <a:stretch>
            <a:fillRect/>
          </a:stretch>
        </p:blipFill>
        <p:spPr>
          <a:xfrm>
            <a:off x="323206" y="1836600"/>
            <a:ext cx="2512319" cy="144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0"/>
          <p:cNvSpPr txBox="1"/>
          <p:nvPr>
            <p:ph type="ctrTitle"/>
          </p:nvPr>
        </p:nvSpPr>
        <p:spPr>
          <a:xfrm>
            <a:off x="333528" y="312308"/>
            <a:ext cx="53613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a:t>Fixing</a:t>
            </a:r>
            <a:r>
              <a:rPr i="1" lang="en"/>
              <a:t> the error…</a:t>
            </a:r>
            <a:endParaRPr i="1"/>
          </a:p>
        </p:txBody>
      </p:sp>
      <p:pic>
        <p:nvPicPr>
          <p:cNvPr id="347" name="Google Shape;347;p20"/>
          <p:cNvPicPr preferRelativeResize="0"/>
          <p:nvPr/>
        </p:nvPicPr>
        <p:blipFill>
          <a:blip r:embed="rId3">
            <a:alphaModFix/>
          </a:blip>
          <a:stretch>
            <a:fillRect/>
          </a:stretch>
        </p:blipFill>
        <p:spPr>
          <a:xfrm>
            <a:off x="2987075" y="1836600"/>
            <a:ext cx="2479551" cy="2894439"/>
          </a:xfrm>
          <a:prstGeom prst="rect">
            <a:avLst/>
          </a:prstGeom>
          <a:noFill/>
          <a:ln>
            <a:noFill/>
          </a:ln>
        </p:spPr>
      </p:pic>
      <p:sp>
        <p:nvSpPr>
          <p:cNvPr id="348" name="Google Shape;348;p20"/>
          <p:cNvSpPr txBox="1"/>
          <p:nvPr/>
        </p:nvSpPr>
        <p:spPr>
          <a:xfrm>
            <a:off x="290500" y="1324625"/>
            <a:ext cx="26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2. Cleaning the data </a:t>
            </a:r>
            <a:r>
              <a:rPr lang="en">
                <a:latin typeface="Calibri"/>
                <a:ea typeface="Calibri"/>
                <a:cs typeface="Calibri"/>
                <a:sym typeface="Calibri"/>
              </a:rPr>
              <a:t>- data is fine</a:t>
            </a:r>
            <a:endParaRPr>
              <a:latin typeface="Calibri"/>
              <a:ea typeface="Calibri"/>
              <a:cs typeface="Calibri"/>
              <a:sym typeface="Calibri"/>
            </a:endParaRPr>
          </a:p>
        </p:txBody>
      </p:sp>
      <p:sp>
        <p:nvSpPr>
          <p:cNvPr id="349" name="Google Shape;349;p20"/>
          <p:cNvSpPr txBox="1"/>
          <p:nvPr/>
        </p:nvSpPr>
        <p:spPr>
          <a:xfrm>
            <a:off x="2961500" y="1324625"/>
            <a:ext cx="262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3 - Manipulating the DataFrame</a:t>
            </a:r>
            <a:r>
              <a:rPr lang="en">
                <a:latin typeface="Calibri"/>
                <a:ea typeface="Calibri"/>
                <a:cs typeface="Calibri"/>
                <a:sym typeface="Calibri"/>
              </a:rPr>
              <a:t> </a:t>
            </a:r>
            <a:endParaRPr>
              <a:latin typeface="Calibri"/>
              <a:ea typeface="Calibri"/>
              <a:cs typeface="Calibri"/>
              <a:sym typeface="Calibri"/>
            </a:endParaRPr>
          </a:p>
          <a:p>
            <a:pPr indent="457200" lvl="0" marL="0" rtl="0" algn="l">
              <a:spcBef>
                <a:spcPts val="0"/>
              </a:spcBef>
              <a:spcAft>
                <a:spcPts val="0"/>
              </a:spcAft>
              <a:buNone/>
            </a:pPr>
            <a:r>
              <a:rPr i="1" lang="en">
                <a:solidFill>
                  <a:srgbClr val="CC0000"/>
                </a:solidFill>
                <a:latin typeface="Calibri"/>
                <a:ea typeface="Calibri"/>
                <a:cs typeface="Calibri"/>
                <a:sym typeface="Calibri"/>
              </a:rPr>
              <a:t>&gt; objects get swapped</a:t>
            </a:r>
            <a:endParaRPr i="1">
              <a:solidFill>
                <a:srgbClr val="CC0000"/>
              </a:solidFill>
              <a:latin typeface="Calibri"/>
              <a:ea typeface="Calibri"/>
              <a:cs typeface="Calibri"/>
              <a:sym typeface="Calibri"/>
            </a:endParaRPr>
          </a:p>
        </p:txBody>
      </p:sp>
      <p:cxnSp>
        <p:nvCxnSpPr>
          <p:cNvPr id="350" name="Google Shape;350;p20"/>
          <p:cNvCxnSpPr/>
          <p:nvPr/>
        </p:nvCxnSpPr>
        <p:spPr>
          <a:xfrm>
            <a:off x="2911300" y="1474600"/>
            <a:ext cx="0" cy="32064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20"/>
          <p:cNvCxnSpPr/>
          <p:nvPr/>
        </p:nvCxnSpPr>
        <p:spPr>
          <a:xfrm>
            <a:off x="5542425" y="1616275"/>
            <a:ext cx="0" cy="3206400"/>
          </a:xfrm>
          <a:prstGeom prst="straightConnector1">
            <a:avLst/>
          </a:prstGeom>
          <a:noFill/>
          <a:ln cap="flat" cmpd="sng" w="9525">
            <a:solidFill>
              <a:schemeClr val="dk2"/>
            </a:solidFill>
            <a:prstDash val="solid"/>
            <a:round/>
            <a:headEnd len="med" w="med" type="none"/>
            <a:tailEnd len="med" w="med" type="none"/>
          </a:ln>
        </p:spPr>
      </p:cxnSp>
      <p:pic>
        <p:nvPicPr>
          <p:cNvPr id="352" name="Google Shape;352;p20"/>
          <p:cNvPicPr preferRelativeResize="0"/>
          <p:nvPr/>
        </p:nvPicPr>
        <p:blipFill>
          <a:blip r:embed="rId4">
            <a:alphaModFix/>
          </a:blip>
          <a:stretch>
            <a:fillRect/>
          </a:stretch>
        </p:blipFill>
        <p:spPr>
          <a:xfrm>
            <a:off x="5582300" y="1121375"/>
            <a:ext cx="1777325" cy="677075"/>
          </a:xfrm>
          <a:prstGeom prst="rect">
            <a:avLst/>
          </a:prstGeom>
          <a:noFill/>
          <a:ln cap="flat" cmpd="sng" w="9525">
            <a:solidFill>
              <a:srgbClr val="FF0000"/>
            </a:solidFill>
            <a:prstDash val="solid"/>
            <a:round/>
            <a:headEnd len="sm" w="sm" type="none"/>
            <a:tailEnd len="sm" w="sm" type="none"/>
          </a:ln>
        </p:spPr>
      </p:pic>
      <p:pic>
        <p:nvPicPr>
          <p:cNvPr id="353" name="Google Shape;353;p20"/>
          <p:cNvPicPr preferRelativeResize="0"/>
          <p:nvPr/>
        </p:nvPicPr>
        <p:blipFill rotWithShape="1">
          <a:blip r:embed="rId5">
            <a:alphaModFix/>
          </a:blip>
          <a:srcRect b="19756" l="0" r="0" t="0"/>
          <a:stretch/>
        </p:blipFill>
        <p:spPr>
          <a:xfrm>
            <a:off x="6573250" y="1877225"/>
            <a:ext cx="2132319" cy="2894451"/>
          </a:xfrm>
          <a:prstGeom prst="rect">
            <a:avLst/>
          </a:prstGeom>
          <a:noFill/>
          <a:ln cap="flat" cmpd="sng" w="19050">
            <a:solidFill>
              <a:srgbClr val="93C47D"/>
            </a:solidFill>
            <a:prstDash val="solid"/>
            <a:round/>
            <a:headEnd len="sm" w="sm" type="none"/>
            <a:tailEnd len="sm" w="sm" type="none"/>
          </a:ln>
        </p:spPr>
      </p:pic>
      <p:cxnSp>
        <p:nvCxnSpPr>
          <p:cNvPr id="354" name="Google Shape;354;p20"/>
          <p:cNvCxnSpPr/>
          <p:nvPr/>
        </p:nvCxnSpPr>
        <p:spPr>
          <a:xfrm flipH="1" rot="10800000">
            <a:off x="5119050" y="1668775"/>
            <a:ext cx="507000" cy="515100"/>
          </a:xfrm>
          <a:prstGeom prst="straightConnector1">
            <a:avLst/>
          </a:prstGeom>
          <a:noFill/>
          <a:ln cap="flat" cmpd="sng" w="9525">
            <a:solidFill>
              <a:srgbClr val="FF0000"/>
            </a:solidFill>
            <a:prstDash val="solid"/>
            <a:round/>
            <a:headEnd len="med" w="med" type="none"/>
            <a:tailEnd len="med" w="med" type="triangle"/>
          </a:ln>
        </p:spPr>
      </p:cxnSp>
      <p:sp>
        <p:nvSpPr>
          <p:cNvPr id="355" name="Google Shape;355;p20"/>
          <p:cNvSpPr/>
          <p:nvPr/>
        </p:nvSpPr>
        <p:spPr>
          <a:xfrm>
            <a:off x="6492850" y="1832250"/>
            <a:ext cx="1185600" cy="310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20"/>
          <p:cNvCxnSpPr/>
          <p:nvPr/>
        </p:nvCxnSpPr>
        <p:spPr>
          <a:xfrm>
            <a:off x="6026750" y="1366150"/>
            <a:ext cx="735900" cy="687000"/>
          </a:xfrm>
          <a:prstGeom prst="straightConnector1">
            <a:avLst/>
          </a:prstGeom>
          <a:noFill/>
          <a:ln cap="flat" cmpd="sng" w="9525">
            <a:solidFill>
              <a:srgbClr val="FF0000"/>
            </a:solidFill>
            <a:prstDash val="solid"/>
            <a:round/>
            <a:headEnd len="med" w="med" type="none"/>
            <a:tailEnd len="med" w="med" type="triangle"/>
          </a:ln>
        </p:spPr>
      </p:cxnSp>
      <p:sp>
        <p:nvSpPr>
          <p:cNvPr id="357" name="Google Shape;357;p20"/>
          <p:cNvSpPr/>
          <p:nvPr/>
        </p:nvSpPr>
        <p:spPr>
          <a:xfrm>
            <a:off x="6492850" y="3124250"/>
            <a:ext cx="1504500" cy="169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20"/>
          <p:cNvCxnSpPr/>
          <p:nvPr/>
        </p:nvCxnSpPr>
        <p:spPr>
          <a:xfrm>
            <a:off x="2911300" y="1474600"/>
            <a:ext cx="0" cy="3206400"/>
          </a:xfrm>
          <a:prstGeom prst="straightConnector1">
            <a:avLst/>
          </a:prstGeom>
          <a:noFill/>
          <a:ln cap="flat" cmpd="sng" w="9525">
            <a:solidFill>
              <a:schemeClr val="dk2"/>
            </a:solidFill>
            <a:prstDash val="solid"/>
            <a:round/>
            <a:headEnd len="med" w="med" type="none"/>
            <a:tailEnd len="med" w="med" type="none"/>
          </a:ln>
        </p:spPr>
      </p:cxnSp>
      <p:pic>
        <p:nvPicPr>
          <p:cNvPr id="359" name="Google Shape;359;p20"/>
          <p:cNvPicPr preferRelativeResize="0"/>
          <p:nvPr/>
        </p:nvPicPr>
        <p:blipFill>
          <a:blip r:embed="rId6">
            <a:alphaModFix/>
          </a:blip>
          <a:stretch>
            <a:fillRect/>
          </a:stretch>
        </p:blipFill>
        <p:spPr>
          <a:xfrm>
            <a:off x="323199" y="3494800"/>
            <a:ext cx="2512325" cy="1002633"/>
          </a:xfrm>
          <a:prstGeom prst="rect">
            <a:avLst/>
          </a:prstGeom>
          <a:noFill/>
          <a:ln>
            <a:noFill/>
          </a:ln>
        </p:spPr>
      </p:pic>
      <p:pic>
        <p:nvPicPr>
          <p:cNvPr id="360" name="Google Shape;360;p20"/>
          <p:cNvPicPr preferRelativeResize="0"/>
          <p:nvPr/>
        </p:nvPicPr>
        <p:blipFill>
          <a:blip r:embed="rId7">
            <a:alphaModFix/>
          </a:blip>
          <a:stretch>
            <a:fillRect/>
          </a:stretch>
        </p:blipFill>
        <p:spPr>
          <a:xfrm>
            <a:off x="323206" y="1836600"/>
            <a:ext cx="2512319" cy="144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1"/>
          <p:cNvSpPr txBox="1"/>
          <p:nvPr>
            <p:ph type="ctrTitle"/>
          </p:nvPr>
        </p:nvSpPr>
        <p:spPr>
          <a:xfrm>
            <a:off x="1858703" y="616333"/>
            <a:ext cx="53613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Issue 2: Duration Bug</a:t>
            </a:r>
            <a:endParaRPr/>
          </a:p>
        </p:txBody>
      </p:sp>
      <p:pic>
        <p:nvPicPr>
          <p:cNvPr id="366" name="Google Shape;366;p21"/>
          <p:cNvPicPr preferRelativeResize="0"/>
          <p:nvPr/>
        </p:nvPicPr>
        <p:blipFill>
          <a:blip r:embed="rId3">
            <a:alphaModFix/>
          </a:blip>
          <a:stretch>
            <a:fillRect/>
          </a:stretch>
        </p:blipFill>
        <p:spPr>
          <a:xfrm>
            <a:off x="428000" y="1895100"/>
            <a:ext cx="8136376" cy="183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