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57" r:id="rId4"/>
    <p:sldId id="259" r:id="rId5"/>
    <p:sldId id="268" r:id="rId6"/>
    <p:sldId id="260" r:id="rId7"/>
    <p:sldId id="258"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D14A7-6C02-4695-A89D-41DA756747DD}" type="datetimeFigureOut">
              <a:rPr lang="en-US" smtClean="0"/>
              <a:t>10/16/2024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D336A-F8D9-4016-8468-1BD352D51945}" type="slidenum">
              <a:rPr lang="en-US" smtClean="0"/>
              <a:t>‹#›</a:t>
            </a:fld>
            <a:endParaRPr lang="en-US"/>
          </a:p>
        </p:txBody>
      </p:sp>
    </p:spTree>
    <p:extLst>
      <p:ext uri="{BB962C8B-B14F-4D97-AF65-F5344CB8AC3E}">
        <p14:creationId xmlns:p14="http://schemas.microsoft.com/office/powerpoint/2010/main" val="227229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9D336A-F8D9-4016-8468-1BD352D51945}" type="slidenum">
              <a:rPr lang="en-US" smtClean="0"/>
              <a:t>1</a:t>
            </a:fld>
            <a:endParaRPr lang="en-US"/>
          </a:p>
        </p:txBody>
      </p:sp>
    </p:spTree>
    <p:extLst>
      <p:ext uri="{BB962C8B-B14F-4D97-AF65-F5344CB8AC3E}">
        <p14:creationId xmlns:p14="http://schemas.microsoft.com/office/powerpoint/2010/main" val="328001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3581705"/>
            <a:ext cx="7772400" cy="1622730"/>
          </a:xfrm>
          <a:effectLst>
            <a:outerShdw blurRad="50800" dist="38100" dir="2700000" algn="tl" rotWithShape="0">
              <a:prstClr val="black">
                <a:alpha val="40000"/>
              </a:prstClr>
            </a:outerShdw>
          </a:effectLst>
        </p:spPr>
        <p:txBody>
          <a:bodyPr>
            <a:normAutofit/>
          </a:bodyPr>
          <a:lstStyle>
            <a:lvl1pPr algn="r">
              <a:defRPr sz="3600">
                <a:solidFill>
                  <a:srgbClr val="FF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434130" y="5108755"/>
            <a:ext cx="6400800" cy="1068934"/>
          </a:xfrm>
        </p:spPr>
        <p:txBody>
          <a:bodyPr>
            <a:normAutofit/>
          </a:bodyPr>
          <a:lstStyle>
            <a:lvl1pPr marL="0" indent="0" algn="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8229600" cy="763525"/>
          </a:xfrm>
        </p:spPr>
        <p:txBody>
          <a:bodyPr>
            <a:normAutofit/>
          </a:bodyPr>
          <a:lstStyle>
            <a:lvl1pPr algn="l">
              <a:defRPr sz="3600" b="1" u="sng">
                <a:solidFill>
                  <a:schemeClr val="bg1"/>
                </a:solidFill>
                <a:latin typeface="Century" panose="020406040505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901950"/>
            <a:ext cx="8229600" cy="3918803"/>
          </a:xfrm>
        </p:spPr>
        <p:txBody>
          <a:bodyPr/>
          <a:lstStyle>
            <a:lvl1pPr>
              <a:defRPr sz="2800">
                <a:solidFill>
                  <a:schemeClr val="bg1"/>
                </a:solidFill>
                <a:latin typeface="Century" panose="02040604050505020304" pitchFamily="18" charset="0"/>
              </a:defRPr>
            </a:lvl1pPr>
            <a:lvl2pPr marL="742950" indent="-285750">
              <a:buFont typeface="Arial" panose="020B0604020202020204" pitchFamily="34" charset="0"/>
              <a:buChar char="•"/>
              <a:defRPr>
                <a:solidFill>
                  <a:schemeClr val="bg1"/>
                </a:solidFill>
                <a:latin typeface="Century" panose="02040604050505020304" pitchFamily="18" charset="0"/>
              </a:defRPr>
            </a:lvl2pPr>
            <a:lvl3pPr marL="1143000" indent="-228600">
              <a:buFont typeface="Arial" panose="020B0604020202020204" pitchFamily="34" charset="0"/>
              <a:buChar char="•"/>
              <a:defRPr>
                <a:solidFill>
                  <a:schemeClr val="bg1"/>
                </a:solidFill>
                <a:latin typeface="Century" panose="02040604050505020304" pitchFamily="18" charset="0"/>
              </a:defRPr>
            </a:lvl3pPr>
            <a:lvl4pPr marL="1600200" indent="-228600">
              <a:buFont typeface="Arial" panose="020B0604020202020204" pitchFamily="34" charset="0"/>
              <a:buChar char="•"/>
              <a:defRPr>
                <a:solidFill>
                  <a:schemeClr val="bg1"/>
                </a:solidFill>
                <a:latin typeface="Century" panose="02040604050505020304" pitchFamily="18" charset="0"/>
              </a:defRPr>
            </a:lvl4pPr>
            <a:lvl5pPr marL="2057400" indent="-228600">
              <a:buFont typeface="Arial" panose="020B0604020202020204" pitchFamily="34" charset="0"/>
              <a:buChar char="•"/>
              <a:defRPr>
                <a:solidFill>
                  <a:schemeClr val="bg1"/>
                </a:solidFill>
                <a:latin typeface="Century" panose="020406040505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374900"/>
            <a:ext cx="7016195" cy="1143000"/>
          </a:xfrm>
        </p:spPr>
        <p:txBody>
          <a:bodyPr>
            <a:normAutofit/>
          </a:bodyPr>
          <a:lstStyle>
            <a:lvl1pPr algn="l">
              <a:defRPr sz="3600" b="1" u="sng">
                <a:solidFill>
                  <a:schemeClr val="bg1"/>
                </a:solidFill>
                <a:latin typeface="Century" panose="02040604050505020304" pitchFamily="18" charset="0"/>
              </a:defRPr>
            </a:lvl1pPr>
          </a:lstStyle>
          <a:p>
            <a:r>
              <a:rPr lang="en-US" dirty="0"/>
              <a:t>Click to edit Master title style</a:t>
            </a:r>
          </a:p>
        </p:txBody>
      </p:sp>
      <p:sp>
        <p:nvSpPr>
          <p:cNvPr id="3" name="Content Placeholder 2"/>
          <p:cNvSpPr>
            <a:spLocks noGrp="1"/>
          </p:cNvSpPr>
          <p:nvPr>
            <p:ph idx="1"/>
          </p:nvPr>
        </p:nvSpPr>
        <p:spPr>
          <a:xfrm>
            <a:off x="1976015" y="1544098"/>
            <a:ext cx="7016195" cy="4275740"/>
          </a:xfrm>
        </p:spPr>
        <p:txBody>
          <a:bodyPr/>
          <a:lstStyle>
            <a:lvl1pPr>
              <a:defRPr sz="2800">
                <a:solidFill>
                  <a:schemeClr val="bg1"/>
                </a:solidFill>
                <a:latin typeface="Century" panose="02040604050505020304" pitchFamily="18" charset="0"/>
              </a:defRPr>
            </a:lvl1pPr>
            <a:lvl2pPr>
              <a:defRPr>
                <a:solidFill>
                  <a:schemeClr val="bg1"/>
                </a:solidFill>
                <a:latin typeface="Century" panose="02040604050505020304" pitchFamily="18" charset="0"/>
              </a:defRPr>
            </a:lvl2pPr>
            <a:lvl3pPr>
              <a:defRPr>
                <a:solidFill>
                  <a:schemeClr val="bg1"/>
                </a:solidFill>
                <a:latin typeface="Century" panose="02040604050505020304" pitchFamily="18" charset="0"/>
              </a:defRPr>
            </a:lvl3pPr>
            <a:lvl4pPr>
              <a:defRPr>
                <a:solidFill>
                  <a:schemeClr val="bg1"/>
                </a:solidFill>
                <a:latin typeface="Century" panose="02040604050505020304" pitchFamily="18" charset="0"/>
              </a:defRPr>
            </a:lvl4pPr>
            <a:lvl5pPr>
              <a:defRPr>
                <a:solidFill>
                  <a:schemeClr val="bg1"/>
                </a:solidFill>
                <a:latin typeface="Century" panose="020406040505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1143000"/>
          </a:xfrm>
        </p:spPr>
        <p:txBody>
          <a:bodyPr>
            <a:normAutofit/>
          </a:bodyPr>
          <a:lstStyle>
            <a:lvl1pPr algn="l">
              <a:defRPr sz="3600">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d.cs.gsu.edu/~ykarim1/Blackjack/blackjack.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42056" y="3734410"/>
            <a:ext cx="7772400" cy="1622730"/>
          </a:xfrm>
        </p:spPr>
        <p:txBody>
          <a:bodyPr/>
          <a:lstStyle/>
          <a:p>
            <a:r>
              <a:rPr lang="en-US" dirty="0">
                <a:solidFill>
                  <a:schemeClr val="bg1"/>
                </a:solidFill>
                <a:latin typeface="Algerian" panose="04020705040A02060702" pitchFamily="82" charset="0"/>
              </a:rPr>
              <a:t>Blackjack Project</a:t>
            </a:r>
            <a:br>
              <a:rPr lang="en-US" dirty="0"/>
            </a:br>
            <a:endParaRPr lang="en-US" dirty="0"/>
          </a:p>
        </p:txBody>
      </p:sp>
      <p:sp>
        <p:nvSpPr>
          <p:cNvPr id="3" name="Subtitle 2"/>
          <p:cNvSpPr>
            <a:spLocks noGrp="1"/>
          </p:cNvSpPr>
          <p:nvPr>
            <p:ph type="subTitle" idx="1"/>
          </p:nvPr>
        </p:nvSpPr>
        <p:spPr>
          <a:xfrm>
            <a:off x="2586835" y="4956050"/>
            <a:ext cx="6400800" cy="1622730"/>
          </a:xfrm>
        </p:spPr>
        <p:txBody>
          <a:bodyPr>
            <a:normAutofit/>
          </a:bodyPr>
          <a:lstStyle/>
          <a:p>
            <a:r>
              <a:rPr lang="en-US" dirty="0">
                <a:latin typeface="Algerian" panose="04020705040A02060702" pitchFamily="82" charset="0"/>
              </a:rPr>
              <a:t>By: Yarithe Karim</a:t>
            </a:r>
          </a:p>
          <a:p>
            <a:r>
              <a:rPr lang="en-US" dirty="0">
                <a:latin typeface="Algerian" panose="04020705040A02060702" pitchFamily="82" charset="0"/>
              </a:rPr>
              <a:t>(Rumon)	</a:t>
            </a:r>
          </a:p>
          <a:p>
            <a:r>
              <a:rPr lang="en-US" dirty="0">
                <a:latin typeface="Algerian" panose="04020705040A02060702" pitchFamily="82" charset="0"/>
              </a:rPr>
              <a:t>Team: HTMALONE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F39D-C6D3-F0BD-502D-C13CC4339D6E}"/>
              </a:ext>
            </a:extLst>
          </p:cNvPr>
          <p:cNvSpPr>
            <a:spLocks noGrp="1"/>
          </p:cNvSpPr>
          <p:nvPr>
            <p:ph type="title"/>
          </p:nvPr>
        </p:nvSpPr>
        <p:spPr>
          <a:xfrm>
            <a:off x="-1600658" y="979569"/>
            <a:ext cx="8229600" cy="763525"/>
          </a:xfrm>
        </p:spPr>
        <p:txBody>
          <a:bodyPr>
            <a:normAutofit fontScale="90000"/>
          </a:bodyPr>
          <a:lstStyle/>
          <a:p>
            <a:pPr algn="ctr"/>
            <a:r>
              <a:rPr lang="en-US" dirty="0"/>
              <a:t>Player’s Section</a:t>
            </a:r>
            <a:br>
              <a:rPr lang="en-US" dirty="0"/>
            </a:br>
            <a:r>
              <a:rPr lang="en-US" dirty="0"/>
              <a:t>HTML </a:t>
            </a:r>
          </a:p>
        </p:txBody>
      </p:sp>
      <p:pic>
        <p:nvPicPr>
          <p:cNvPr id="5" name="Content Placeholder 4">
            <a:extLst>
              <a:ext uri="{FF2B5EF4-FFF2-40B4-BE49-F238E27FC236}">
                <a16:creationId xmlns:a16="http://schemas.microsoft.com/office/drawing/2014/main" id="{7D43424C-596E-287A-6674-59AD49CA8550}"/>
              </a:ext>
            </a:extLst>
          </p:cNvPr>
          <p:cNvPicPr>
            <a:picLocks noGrp="1" noChangeAspect="1"/>
          </p:cNvPicPr>
          <p:nvPr>
            <p:ph idx="1"/>
          </p:nvPr>
        </p:nvPicPr>
        <p:blipFill>
          <a:blip r:embed="rId2"/>
          <a:stretch>
            <a:fillRect/>
          </a:stretch>
        </p:blipFill>
        <p:spPr>
          <a:xfrm>
            <a:off x="5182820" y="1749245"/>
            <a:ext cx="3206805" cy="2663350"/>
          </a:xfrm>
        </p:spPr>
      </p:pic>
      <p:sp>
        <p:nvSpPr>
          <p:cNvPr id="6" name="TextBox 5">
            <a:extLst>
              <a:ext uri="{FF2B5EF4-FFF2-40B4-BE49-F238E27FC236}">
                <a16:creationId xmlns:a16="http://schemas.microsoft.com/office/drawing/2014/main" id="{682C0C50-B9F8-F333-587C-1F2A23F52411}"/>
              </a:ext>
            </a:extLst>
          </p:cNvPr>
          <p:cNvSpPr txBox="1"/>
          <p:nvPr/>
        </p:nvSpPr>
        <p:spPr>
          <a:xfrm>
            <a:off x="296260" y="2050749"/>
            <a:ext cx="4581150" cy="2031325"/>
          </a:xfrm>
          <a:prstGeom prst="rect">
            <a:avLst/>
          </a:prstGeom>
          <a:noFill/>
        </p:spPr>
        <p:txBody>
          <a:bodyPr wrap="square" rtlCol="0">
            <a:spAutoFit/>
          </a:bodyPr>
          <a:lstStyle/>
          <a:p>
            <a:r>
              <a:rPr lang="en-US" dirty="0">
                <a:solidFill>
                  <a:schemeClr val="bg1"/>
                </a:solidFill>
                <a:latin typeface="Century" panose="02040604050505020304" pitchFamily="18" charset="0"/>
              </a:rPr>
              <a:t>The HTML side of the Player’s section code consists of nesting divs inside of divs in order to make everything look good and styling all of it together easier. Since we haven’t coded the game aspect yet, filler numbers like 10 and 9 are used on the cards.  </a:t>
            </a:r>
          </a:p>
        </p:txBody>
      </p:sp>
      <p:pic>
        <p:nvPicPr>
          <p:cNvPr id="8" name="Picture 7">
            <a:extLst>
              <a:ext uri="{FF2B5EF4-FFF2-40B4-BE49-F238E27FC236}">
                <a16:creationId xmlns:a16="http://schemas.microsoft.com/office/drawing/2014/main" id="{81D24600-E5B8-C00E-A948-2AB6042F0915}"/>
              </a:ext>
            </a:extLst>
          </p:cNvPr>
          <p:cNvPicPr>
            <a:picLocks noChangeAspect="1"/>
          </p:cNvPicPr>
          <p:nvPr/>
        </p:nvPicPr>
        <p:blipFill>
          <a:blip r:embed="rId3"/>
          <a:stretch>
            <a:fillRect/>
          </a:stretch>
        </p:blipFill>
        <p:spPr>
          <a:xfrm>
            <a:off x="4266590" y="4771491"/>
            <a:ext cx="4724705" cy="1253494"/>
          </a:xfrm>
          <a:prstGeom prst="rect">
            <a:avLst/>
          </a:prstGeom>
        </p:spPr>
      </p:pic>
      <p:sp>
        <p:nvSpPr>
          <p:cNvPr id="9" name="TextBox 8">
            <a:extLst>
              <a:ext uri="{FF2B5EF4-FFF2-40B4-BE49-F238E27FC236}">
                <a16:creationId xmlns:a16="http://schemas.microsoft.com/office/drawing/2014/main" id="{EFB1B7E2-CFDF-1414-7099-65C3EA8B0E48}"/>
              </a:ext>
            </a:extLst>
          </p:cNvPr>
          <p:cNvSpPr txBox="1"/>
          <p:nvPr/>
        </p:nvSpPr>
        <p:spPr>
          <a:xfrm>
            <a:off x="296260" y="4659574"/>
            <a:ext cx="3610990" cy="1477328"/>
          </a:xfrm>
          <a:prstGeom prst="rect">
            <a:avLst/>
          </a:prstGeom>
          <a:noFill/>
        </p:spPr>
        <p:txBody>
          <a:bodyPr wrap="square" rtlCol="0">
            <a:spAutoFit/>
          </a:bodyPr>
          <a:lstStyle/>
          <a:p>
            <a:r>
              <a:rPr lang="en-US" dirty="0">
                <a:solidFill>
                  <a:schemeClr val="bg1"/>
                </a:solidFill>
                <a:latin typeface="Century" panose="02040604050505020304" pitchFamily="18" charset="0"/>
              </a:rPr>
              <a:t>The chips are actually radio type buttons since players will later have to choose chips they want to bet when they play the game. </a:t>
            </a:r>
          </a:p>
        </p:txBody>
      </p:sp>
    </p:spTree>
    <p:extLst>
      <p:ext uri="{BB962C8B-B14F-4D97-AF65-F5344CB8AC3E}">
        <p14:creationId xmlns:p14="http://schemas.microsoft.com/office/powerpoint/2010/main" val="40034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832F-A2D7-CBCD-33C9-8062E2927A5C}"/>
              </a:ext>
            </a:extLst>
          </p:cNvPr>
          <p:cNvSpPr>
            <a:spLocks noGrp="1"/>
          </p:cNvSpPr>
          <p:nvPr>
            <p:ph type="title"/>
          </p:nvPr>
        </p:nvSpPr>
        <p:spPr>
          <a:xfrm>
            <a:off x="3044950" y="374900"/>
            <a:ext cx="8229600" cy="763525"/>
          </a:xfrm>
        </p:spPr>
        <p:txBody>
          <a:bodyPr>
            <a:normAutofit fontScale="90000"/>
          </a:bodyPr>
          <a:lstStyle/>
          <a:p>
            <a:pPr algn="ctr"/>
            <a:r>
              <a:rPr lang="en-US" dirty="0">
                <a:highlight>
                  <a:srgbClr val="000000"/>
                </a:highlight>
              </a:rPr>
              <a:t>Player’s Section</a:t>
            </a:r>
            <a:br>
              <a:rPr lang="en-US" dirty="0">
                <a:highlight>
                  <a:srgbClr val="000000"/>
                </a:highlight>
              </a:rPr>
            </a:br>
            <a:r>
              <a:rPr lang="en-US" dirty="0">
                <a:highlight>
                  <a:srgbClr val="000000"/>
                </a:highlight>
              </a:rPr>
              <a:t>CSS</a:t>
            </a:r>
          </a:p>
        </p:txBody>
      </p:sp>
      <p:pic>
        <p:nvPicPr>
          <p:cNvPr id="5" name="Content Placeholder 4">
            <a:extLst>
              <a:ext uri="{FF2B5EF4-FFF2-40B4-BE49-F238E27FC236}">
                <a16:creationId xmlns:a16="http://schemas.microsoft.com/office/drawing/2014/main" id="{DB02F1A8-4060-6289-B0AF-AE395569B72A}"/>
              </a:ext>
            </a:extLst>
          </p:cNvPr>
          <p:cNvPicPr>
            <a:picLocks noGrp="1" noChangeAspect="1"/>
          </p:cNvPicPr>
          <p:nvPr>
            <p:ph idx="1"/>
          </p:nvPr>
        </p:nvPicPr>
        <p:blipFill>
          <a:blip r:embed="rId2"/>
          <a:stretch>
            <a:fillRect/>
          </a:stretch>
        </p:blipFill>
        <p:spPr>
          <a:xfrm>
            <a:off x="3098922" y="95856"/>
            <a:ext cx="2443280" cy="558087"/>
          </a:xfrm>
        </p:spPr>
      </p:pic>
      <p:pic>
        <p:nvPicPr>
          <p:cNvPr id="7" name="Picture 6">
            <a:extLst>
              <a:ext uri="{FF2B5EF4-FFF2-40B4-BE49-F238E27FC236}">
                <a16:creationId xmlns:a16="http://schemas.microsoft.com/office/drawing/2014/main" id="{D8948706-19A0-1DFB-60A4-627C41192B98}"/>
              </a:ext>
            </a:extLst>
          </p:cNvPr>
          <p:cNvPicPr>
            <a:picLocks noChangeAspect="1"/>
          </p:cNvPicPr>
          <p:nvPr/>
        </p:nvPicPr>
        <p:blipFill>
          <a:blip r:embed="rId3"/>
          <a:stretch>
            <a:fillRect/>
          </a:stretch>
        </p:blipFill>
        <p:spPr>
          <a:xfrm>
            <a:off x="171619" y="61315"/>
            <a:ext cx="2617586" cy="3283158"/>
          </a:xfrm>
          <a:prstGeom prst="rect">
            <a:avLst/>
          </a:prstGeom>
        </p:spPr>
      </p:pic>
      <p:pic>
        <p:nvPicPr>
          <p:cNvPr id="9" name="Picture 8">
            <a:extLst>
              <a:ext uri="{FF2B5EF4-FFF2-40B4-BE49-F238E27FC236}">
                <a16:creationId xmlns:a16="http://schemas.microsoft.com/office/drawing/2014/main" id="{EC931ABD-99B6-5113-5991-C2612B51347D}"/>
              </a:ext>
            </a:extLst>
          </p:cNvPr>
          <p:cNvPicPr>
            <a:picLocks noChangeAspect="1"/>
          </p:cNvPicPr>
          <p:nvPr/>
        </p:nvPicPr>
        <p:blipFill>
          <a:blip r:embed="rId4"/>
          <a:stretch>
            <a:fillRect/>
          </a:stretch>
        </p:blipFill>
        <p:spPr>
          <a:xfrm>
            <a:off x="6303318" y="1291130"/>
            <a:ext cx="2669063" cy="4650640"/>
          </a:xfrm>
          <a:prstGeom prst="rect">
            <a:avLst/>
          </a:prstGeom>
        </p:spPr>
      </p:pic>
      <p:pic>
        <p:nvPicPr>
          <p:cNvPr id="11" name="Picture 10">
            <a:extLst>
              <a:ext uri="{FF2B5EF4-FFF2-40B4-BE49-F238E27FC236}">
                <a16:creationId xmlns:a16="http://schemas.microsoft.com/office/drawing/2014/main" id="{E8351CA9-7469-CCDB-4E97-F18E10606CAB}"/>
              </a:ext>
            </a:extLst>
          </p:cNvPr>
          <p:cNvPicPr>
            <a:picLocks noChangeAspect="1"/>
          </p:cNvPicPr>
          <p:nvPr/>
        </p:nvPicPr>
        <p:blipFill>
          <a:blip r:embed="rId5"/>
          <a:stretch>
            <a:fillRect/>
          </a:stretch>
        </p:blipFill>
        <p:spPr>
          <a:xfrm>
            <a:off x="171619" y="3429000"/>
            <a:ext cx="2395669" cy="2743568"/>
          </a:xfrm>
          <a:prstGeom prst="rect">
            <a:avLst/>
          </a:prstGeom>
        </p:spPr>
      </p:pic>
      <p:pic>
        <p:nvPicPr>
          <p:cNvPr id="13" name="Picture 12">
            <a:extLst>
              <a:ext uri="{FF2B5EF4-FFF2-40B4-BE49-F238E27FC236}">
                <a16:creationId xmlns:a16="http://schemas.microsoft.com/office/drawing/2014/main" id="{FA4C395F-00A4-B428-364F-5585AD2B12D1}"/>
              </a:ext>
            </a:extLst>
          </p:cNvPr>
          <p:cNvPicPr>
            <a:picLocks noChangeAspect="1"/>
          </p:cNvPicPr>
          <p:nvPr/>
        </p:nvPicPr>
        <p:blipFill>
          <a:blip r:embed="rId6"/>
          <a:stretch>
            <a:fillRect/>
          </a:stretch>
        </p:blipFill>
        <p:spPr>
          <a:xfrm>
            <a:off x="2833021" y="841717"/>
            <a:ext cx="3309845" cy="3198104"/>
          </a:xfrm>
          <a:prstGeom prst="rect">
            <a:avLst/>
          </a:prstGeom>
        </p:spPr>
      </p:pic>
      <p:pic>
        <p:nvPicPr>
          <p:cNvPr id="15" name="Picture 14">
            <a:extLst>
              <a:ext uri="{FF2B5EF4-FFF2-40B4-BE49-F238E27FC236}">
                <a16:creationId xmlns:a16="http://schemas.microsoft.com/office/drawing/2014/main" id="{775893B7-1CE4-CBD4-C315-0C9641A4E18C}"/>
              </a:ext>
            </a:extLst>
          </p:cNvPr>
          <p:cNvPicPr>
            <a:picLocks noChangeAspect="1"/>
          </p:cNvPicPr>
          <p:nvPr/>
        </p:nvPicPr>
        <p:blipFill>
          <a:blip r:embed="rId7"/>
          <a:stretch>
            <a:fillRect/>
          </a:stretch>
        </p:blipFill>
        <p:spPr>
          <a:xfrm>
            <a:off x="3105956" y="4102144"/>
            <a:ext cx="3062714" cy="2210108"/>
          </a:xfrm>
          <a:prstGeom prst="rect">
            <a:avLst/>
          </a:prstGeom>
        </p:spPr>
      </p:pic>
      <p:sp>
        <p:nvSpPr>
          <p:cNvPr id="16" name="TextBox 15">
            <a:extLst>
              <a:ext uri="{FF2B5EF4-FFF2-40B4-BE49-F238E27FC236}">
                <a16:creationId xmlns:a16="http://schemas.microsoft.com/office/drawing/2014/main" id="{FE6CBA28-60F7-0C6C-0517-B669421F1051}"/>
              </a:ext>
            </a:extLst>
          </p:cNvPr>
          <p:cNvSpPr txBox="1"/>
          <p:nvPr/>
        </p:nvSpPr>
        <p:spPr>
          <a:xfrm>
            <a:off x="0" y="6172568"/>
            <a:ext cx="3503065" cy="646331"/>
          </a:xfrm>
          <a:prstGeom prst="rect">
            <a:avLst/>
          </a:prstGeom>
          <a:noFill/>
        </p:spPr>
        <p:txBody>
          <a:bodyPr wrap="square" rtlCol="0">
            <a:spAutoFit/>
          </a:bodyPr>
          <a:lstStyle/>
          <a:p>
            <a:r>
              <a:rPr lang="en-US" dirty="0">
                <a:solidFill>
                  <a:schemeClr val="bg1"/>
                </a:solidFill>
                <a:latin typeface="Century" panose="02040604050505020304" pitchFamily="18" charset="0"/>
              </a:rPr>
              <a:t>There’s just too much to go through all of it. </a:t>
            </a:r>
          </a:p>
        </p:txBody>
      </p:sp>
    </p:spTree>
    <p:extLst>
      <p:ext uri="{BB962C8B-B14F-4D97-AF65-F5344CB8AC3E}">
        <p14:creationId xmlns:p14="http://schemas.microsoft.com/office/powerpoint/2010/main" val="348194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F7A4-372D-EFB9-5045-A07BD45D46EC}"/>
              </a:ext>
            </a:extLst>
          </p:cNvPr>
          <p:cNvSpPr>
            <a:spLocks noGrp="1"/>
          </p:cNvSpPr>
          <p:nvPr>
            <p:ph type="title"/>
          </p:nvPr>
        </p:nvSpPr>
        <p:spPr>
          <a:xfrm>
            <a:off x="2320036" y="6094475"/>
            <a:ext cx="4503927" cy="763525"/>
          </a:xfrm>
        </p:spPr>
        <p:txBody>
          <a:bodyPr/>
          <a:lstStyle/>
          <a:p>
            <a:r>
              <a:rPr lang="en-US" dirty="0"/>
              <a:t>Some CSS examples </a:t>
            </a:r>
          </a:p>
        </p:txBody>
      </p:sp>
      <p:pic>
        <p:nvPicPr>
          <p:cNvPr id="4" name="Content Placeholder 3">
            <a:extLst>
              <a:ext uri="{FF2B5EF4-FFF2-40B4-BE49-F238E27FC236}">
                <a16:creationId xmlns:a16="http://schemas.microsoft.com/office/drawing/2014/main" id="{D95A94C3-C357-F55F-C907-6605A3DB083D}"/>
              </a:ext>
            </a:extLst>
          </p:cNvPr>
          <p:cNvPicPr>
            <a:picLocks noGrp="1" noChangeAspect="1"/>
          </p:cNvPicPr>
          <p:nvPr>
            <p:ph idx="1"/>
          </p:nvPr>
        </p:nvPicPr>
        <p:blipFill>
          <a:blip r:embed="rId2"/>
          <a:stretch>
            <a:fillRect/>
          </a:stretch>
        </p:blipFill>
        <p:spPr>
          <a:xfrm>
            <a:off x="508302" y="222195"/>
            <a:ext cx="2683113" cy="3365347"/>
          </a:xfrm>
          <a:prstGeom prst="rect">
            <a:avLst/>
          </a:prstGeom>
        </p:spPr>
      </p:pic>
      <p:sp>
        <p:nvSpPr>
          <p:cNvPr id="5" name="TextBox 4">
            <a:extLst>
              <a:ext uri="{FF2B5EF4-FFF2-40B4-BE49-F238E27FC236}">
                <a16:creationId xmlns:a16="http://schemas.microsoft.com/office/drawing/2014/main" id="{09C01F97-B353-2E63-305C-1FBDBFF27117}"/>
              </a:ext>
            </a:extLst>
          </p:cNvPr>
          <p:cNvSpPr txBox="1"/>
          <p:nvPr/>
        </p:nvSpPr>
        <p:spPr>
          <a:xfrm>
            <a:off x="5024708" y="681470"/>
            <a:ext cx="3610990" cy="2308324"/>
          </a:xfrm>
          <a:prstGeom prst="rect">
            <a:avLst/>
          </a:prstGeom>
          <a:noFill/>
        </p:spPr>
        <p:txBody>
          <a:bodyPr wrap="square" rtlCol="0">
            <a:spAutoFit/>
          </a:bodyPr>
          <a:lstStyle/>
          <a:p>
            <a:r>
              <a:rPr lang="en-US" dirty="0">
                <a:solidFill>
                  <a:schemeClr val="bg1"/>
                </a:solidFill>
                <a:latin typeface="Century" panose="02040604050505020304" pitchFamily="18" charset="0"/>
              </a:rPr>
              <a:t>This section sets the style for the card-container and the cards. </a:t>
            </a:r>
          </a:p>
          <a:p>
            <a:r>
              <a:rPr lang="en-US" dirty="0">
                <a:solidFill>
                  <a:schemeClr val="bg1"/>
                </a:solidFill>
                <a:latin typeface="Century" panose="02040604050505020304" pitchFamily="18" charset="0"/>
              </a:rPr>
              <a:t>The cards are given a hover animation in which they rotate by 180 degrees when the player’s mouse hovers over them. </a:t>
            </a:r>
          </a:p>
        </p:txBody>
      </p:sp>
      <p:sp>
        <p:nvSpPr>
          <p:cNvPr id="6" name="Block Arc 5">
            <a:extLst>
              <a:ext uri="{FF2B5EF4-FFF2-40B4-BE49-F238E27FC236}">
                <a16:creationId xmlns:a16="http://schemas.microsoft.com/office/drawing/2014/main" id="{ADF06384-4E1A-9E66-4363-92A7718BB197}"/>
              </a:ext>
            </a:extLst>
          </p:cNvPr>
          <p:cNvSpPr/>
          <p:nvPr/>
        </p:nvSpPr>
        <p:spPr>
          <a:xfrm>
            <a:off x="3497241" y="1443835"/>
            <a:ext cx="1221640" cy="613738"/>
          </a:xfrm>
          <a:prstGeom prst="blockArc">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DBD0646E-C86C-C05C-79C4-9ACDDEB779F0}"/>
              </a:ext>
            </a:extLst>
          </p:cNvPr>
          <p:cNvPicPr>
            <a:picLocks noChangeAspect="1"/>
          </p:cNvPicPr>
          <p:nvPr/>
        </p:nvPicPr>
        <p:blipFill>
          <a:blip r:embed="rId3"/>
          <a:stretch>
            <a:fillRect/>
          </a:stretch>
        </p:blipFill>
        <p:spPr>
          <a:xfrm>
            <a:off x="5946345" y="3587542"/>
            <a:ext cx="3062714" cy="2210108"/>
          </a:xfrm>
          <a:prstGeom prst="rect">
            <a:avLst/>
          </a:prstGeom>
        </p:spPr>
      </p:pic>
      <p:sp>
        <p:nvSpPr>
          <p:cNvPr id="8" name="TextBox 7">
            <a:extLst>
              <a:ext uri="{FF2B5EF4-FFF2-40B4-BE49-F238E27FC236}">
                <a16:creationId xmlns:a16="http://schemas.microsoft.com/office/drawing/2014/main" id="{1474A471-5393-AE6A-4D93-E03A4610A0C0}"/>
              </a:ext>
            </a:extLst>
          </p:cNvPr>
          <p:cNvSpPr txBox="1"/>
          <p:nvPr/>
        </p:nvSpPr>
        <p:spPr>
          <a:xfrm>
            <a:off x="296260" y="3731081"/>
            <a:ext cx="4581150" cy="2308324"/>
          </a:xfrm>
          <a:prstGeom prst="rect">
            <a:avLst/>
          </a:prstGeom>
          <a:noFill/>
        </p:spPr>
        <p:txBody>
          <a:bodyPr wrap="square" rtlCol="0">
            <a:spAutoFit/>
          </a:bodyPr>
          <a:lstStyle/>
          <a:p>
            <a:r>
              <a:rPr lang="en-US" dirty="0">
                <a:solidFill>
                  <a:schemeClr val="bg1"/>
                </a:solidFill>
                <a:latin typeface="Century" panose="02040604050505020304" pitchFamily="18" charset="0"/>
              </a:rPr>
              <a:t>The chip CSS scales the chips to be different sizes and gives them borders. Earlier in the code, 100 chip and the 50 chip have separate style divs to give them different background colors. In this part, they have separate style segments to give them different background colors when they’re clicked by the player</a:t>
            </a:r>
          </a:p>
        </p:txBody>
      </p:sp>
      <p:sp>
        <p:nvSpPr>
          <p:cNvPr id="9" name="Block Arc 8">
            <a:extLst>
              <a:ext uri="{FF2B5EF4-FFF2-40B4-BE49-F238E27FC236}">
                <a16:creationId xmlns:a16="http://schemas.microsoft.com/office/drawing/2014/main" id="{ADF06384-4E1A-9E66-4363-92A7718BB197}"/>
              </a:ext>
            </a:extLst>
          </p:cNvPr>
          <p:cNvSpPr/>
          <p:nvPr/>
        </p:nvSpPr>
        <p:spPr>
          <a:xfrm>
            <a:off x="4742847" y="4497935"/>
            <a:ext cx="1022377" cy="599617"/>
          </a:xfrm>
          <a:prstGeom prst="blockArc">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510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60C3-F6A5-962C-AA35-D5D5F647F129}"/>
              </a:ext>
            </a:extLst>
          </p:cNvPr>
          <p:cNvSpPr>
            <a:spLocks noGrp="1"/>
          </p:cNvSpPr>
          <p:nvPr>
            <p:ph type="title"/>
          </p:nvPr>
        </p:nvSpPr>
        <p:spPr>
          <a:xfrm>
            <a:off x="457200" y="1037247"/>
            <a:ext cx="8229600" cy="763525"/>
          </a:xfrm>
        </p:spPr>
        <p:txBody>
          <a:bodyPr/>
          <a:lstStyle/>
          <a:p>
            <a:r>
              <a:rPr lang="en-US" dirty="0"/>
              <a:t>Features to be implemented later:</a:t>
            </a:r>
          </a:p>
        </p:txBody>
      </p:sp>
      <p:sp>
        <p:nvSpPr>
          <p:cNvPr id="3" name="Content Placeholder 2">
            <a:extLst>
              <a:ext uri="{FF2B5EF4-FFF2-40B4-BE49-F238E27FC236}">
                <a16:creationId xmlns:a16="http://schemas.microsoft.com/office/drawing/2014/main" id="{C35882CF-A2D3-C44B-7DC1-474B952C0439}"/>
              </a:ext>
            </a:extLst>
          </p:cNvPr>
          <p:cNvSpPr>
            <a:spLocks noGrp="1"/>
          </p:cNvSpPr>
          <p:nvPr>
            <p:ph idx="1"/>
          </p:nvPr>
        </p:nvSpPr>
        <p:spPr>
          <a:xfrm>
            <a:off x="452206" y="2360065"/>
            <a:ext cx="8229600" cy="3918803"/>
          </a:xfrm>
        </p:spPr>
        <p:txBody>
          <a:bodyPr/>
          <a:lstStyle/>
          <a:p>
            <a:r>
              <a:rPr lang="en-US" dirty="0"/>
              <a:t>Functional Blackjack game</a:t>
            </a:r>
          </a:p>
          <a:p>
            <a:r>
              <a:rPr lang="en-US" dirty="0"/>
              <a:t>Background screen for the table</a:t>
            </a:r>
          </a:p>
          <a:p>
            <a:r>
              <a:rPr lang="en-US" dirty="0"/>
              <a:t>Player Stats to count wins and losses</a:t>
            </a:r>
          </a:p>
          <a:p>
            <a:r>
              <a:rPr lang="en-US" dirty="0"/>
              <a:t>System for counting money won and lost</a:t>
            </a:r>
          </a:p>
        </p:txBody>
      </p:sp>
    </p:spTree>
    <p:extLst>
      <p:ext uri="{BB962C8B-B14F-4D97-AF65-F5344CB8AC3E}">
        <p14:creationId xmlns:p14="http://schemas.microsoft.com/office/powerpoint/2010/main" val="56528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3BCD-9A75-DDD8-5E4B-3DC8EFFFDEDE}"/>
              </a:ext>
            </a:extLst>
          </p:cNvPr>
          <p:cNvSpPr>
            <a:spLocks noGrp="1"/>
          </p:cNvSpPr>
          <p:nvPr>
            <p:ph type="title"/>
          </p:nvPr>
        </p:nvSpPr>
        <p:spPr/>
        <p:txBody>
          <a:bodyPr/>
          <a:lstStyle/>
          <a:p>
            <a:r>
              <a:rPr lang="en-US" dirty="0"/>
              <a:t>Code Validation</a:t>
            </a:r>
          </a:p>
        </p:txBody>
      </p:sp>
      <p:sp>
        <p:nvSpPr>
          <p:cNvPr id="3" name="Content Placeholder 2">
            <a:extLst>
              <a:ext uri="{FF2B5EF4-FFF2-40B4-BE49-F238E27FC236}">
                <a16:creationId xmlns:a16="http://schemas.microsoft.com/office/drawing/2014/main" id="{4F4D2D72-3764-A6C1-DD86-92C17CAC8D59}"/>
              </a:ext>
            </a:extLst>
          </p:cNvPr>
          <p:cNvSpPr>
            <a:spLocks noGrp="1"/>
          </p:cNvSpPr>
          <p:nvPr>
            <p:ph idx="1"/>
          </p:nvPr>
        </p:nvSpPr>
        <p:spPr/>
        <p:txBody>
          <a:bodyPr/>
          <a:lstStyle/>
          <a:p>
            <a:r>
              <a:rPr lang="en-US" dirty="0"/>
              <a:t>HTML:</a:t>
            </a:r>
          </a:p>
          <a:p>
            <a:endParaRPr lang="en-US" dirty="0"/>
          </a:p>
          <a:p>
            <a:endParaRPr lang="en-US" dirty="0"/>
          </a:p>
          <a:p>
            <a:endParaRPr lang="en-US" dirty="0"/>
          </a:p>
          <a:p>
            <a:endParaRPr lang="en-US" dirty="0"/>
          </a:p>
          <a:p>
            <a:endParaRPr lang="en-US" dirty="0"/>
          </a:p>
          <a:p>
            <a:r>
              <a:rPr lang="en-US" dirty="0"/>
              <a:t>CSS:</a:t>
            </a:r>
          </a:p>
          <a:p>
            <a:endParaRPr lang="en-US" dirty="0"/>
          </a:p>
        </p:txBody>
      </p:sp>
      <p:pic>
        <p:nvPicPr>
          <p:cNvPr id="5" name="Picture 4">
            <a:extLst>
              <a:ext uri="{FF2B5EF4-FFF2-40B4-BE49-F238E27FC236}">
                <a16:creationId xmlns:a16="http://schemas.microsoft.com/office/drawing/2014/main" id="{2878ECD1-48B7-FB38-2756-2A7D60584DD3}"/>
              </a:ext>
            </a:extLst>
          </p:cNvPr>
          <p:cNvPicPr>
            <a:picLocks noChangeAspect="1"/>
          </p:cNvPicPr>
          <p:nvPr/>
        </p:nvPicPr>
        <p:blipFill>
          <a:blip r:embed="rId2"/>
          <a:stretch>
            <a:fillRect/>
          </a:stretch>
        </p:blipFill>
        <p:spPr>
          <a:xfrm>
            <a:off x="911655" y="2512770"/>
            <a:ext cx="7320690" cy="1993330"/>
          </a:xfrm>
          <a:prstGeom prst="rect">
            <a:avLst/>
          </a:prstGeom>
        </p:spPr>
      </p:pic>
      <p:pic>
        <p:nvPicPr>
          <p:cNvPr id="7" name="Picture 6">
            <a:extLst>
              <a:ext uri="{FF2B5EF4-FFF2-40B4-BE49-F238E27FC236}">
                <a16:creationId xmlns:a16="http://schemas.microsoft.com/office/drawing/2014/main" id="{F82A6E73-8A96-86EA-E559-53A051082EE5}"/>
              </a:ext>
            </a:extLst>
          </p:cNvPr>
          <p:cNvPicPr>
            <a:picLocks noChangeAspect="1"/>
          </p:cNvPicPr>
          <p:nvPr/>
        </p:nvPicPr>
        <p:blipFill>
          <a:blip r:embed="rId3"/>
          <a:stretch>
            <a:fillRect/>
          </a:stretch>
        </p:blipFill>
        <p:spPr>
          <a:xfrm>
            <a:off x="842170" y="5566870"/>
            <a:ext cx="7596721" cy="757824"/>
          </a:xfrm>
          <a:prstGeom prst="rect">
            <a:avLst/>
          </a:prstGeom>
        </p:spPr>
      </p:pic>
    </p:spTree>
    <p:extLst>
      <p:ext uri="{BB962C8B-B14F-4D97-AF65-F5344CB8AC3E}">
        <p14:creationId xmlns:p14="http://schemas.microsoft.com/office/powerpoint/2010/main" val="266805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57A5-A694-2B4E-3996-8607C32746C1}"/>
              </a:ext>
            </a:extLst>
          </p:cNvPr>
          <p:cNvSpPr>
            <a:spLocks noGrp="1"/>
          </p:cNvSpPr>
          <p:nvPr>
            <p:ph type="title"/>
          </p:nvPr>
        </p:nvSpPr>
        <p:spPr/>
        <p:txBody>
          <a:bodyPr/>
          <a:lstStyle/>
          <a:p>
            <a:pPr algn="ctr"/>
            <a:r>
              <a:rPr lang="en-US" dirty="0"/>
              <a:t>Problem? </a:t>
            </a:r>
          </a:p>
        </p:txBody>
      </p:sp>
      <p:sp>
        <p:nvSpPr>
          <p:cNvPr id="3" name="Content Placeholder 2">
            <a:extLst>
              <a:ext uri="{FF2B5EF4-FFF2-40B4-BE49-F238E27FC236}">
                <a16:creationId xmlns:a16="http://schemas.microsoft.com/office/drawing/2014/main" id="{0743F165-06BB-9284-1295-A030526AE902}"/>
              </a:ext>
            </a:extLst>
          </p:cNvPr>
          <p:cNvSpPr>
            <a:spLocks noGrp="1"/>
          </p:cNvSpPr>
          <p:nvPr>
            <p:ph idx="1"/>
          </p:nvPr>
        </p:nvSpPr>
        <p:spPr/>
        <p:txBody>
          <a:bodyPr/>
          <a:lstStyle/>
          <a:p>
            <a:pPr marL="0" indent="0" algn="ctr">
              <a:buNone/>
            </a:pPr>
            <a:r>
              <a:rPr lang="en-US" dirty="0"/>
              <a:t>People are lonely and shouldn't have to drive to the casino to enjoy a nice low stakes game of Blackjack </a:t>
            </a:r>
          </a:p>
          <a:p>
            <a:pPr marL="0" indent="0" algn="ctr">
              <a:buNone/>
            </a:pPr>
            <a:endParaRPr lang="en-US" dirty="0"/>
          </a:p>
          <a:p>
            <a:pPr marL="0" indent="0" algn="ctr">
              <a:buNone/>
            </a:pPr>
            <a:r>
              <a:rPr lang="en-US" dirty="0"/>
              <a:t>Emphasis on low stakes, lonely people should not be gambling just to feel something </a:t>
            </a:r>
          </a:p>
        </p:txBody>
      </p:sp>
      <p:pic>
        <p:nvPicPr>
          <p:cNvPr id="5" name="Graphic 4" descr="Worried face outline with solid fill">
            <a:extLst>
              <a:ext uri="{FF2B5EF4-FFF2-40B4-BE49-F238E27FC236}">
                <a16:creationId xmlns:a16="http://schemas.microsoft.com/office/drawing/2014/main" id="{BDEDD73D-BBA6-3384-A16D-1A04FFE739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71640" y="4828628"/>
            <a:ext cx="1984250" cy="1984250"/>
          </a:xfrm>
          <a:prstGeom prst="rect">
            <a:avLst/>
          </a:prstGeom>
        </p:spPr>
      </p:pic>
    </p:spTree>
    <p:extLst>
      <p:ext uri="{BB962C8B-B14F-4D97-AF65-F5344CB8AC3E}">
        <p14:creationId xmlns:p14="http://schemas.microsoft.com/office/powerpoint/2010/main" val="79366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Introduction</a:t>
            </a:r>
          </a:p>
        </p:txBody>
      </p:sp>
      <p:sp>
        <p:nvSpPr>
          <p:cNvPr id="3" name="Content Placeholder 2"/>
          <p:cNvSpPr>
            <a:spLocks noGrp="1"/>
          </p:cNvSpPr>
          <p:nvPr>
            <p:ph idx="1"/>
          </p:nvPr>
        </p:nvSpPr>
        <p:spPr/>
        <p:txBody>
          <a:bodyPr/>
          <a:lstStyle/>
          <a:p>
            <a:r>
              <a:rPr lang="en-US" dirty="0"/>
              <a:t>My goal in this assignment was to create a blackjack game where people can use fake money to bet. Players will be able to play blackjack with a computer dealer, keep track of their wins and losses, and personalize the gameplay screen in some way. </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Goals</a:t>
            </a:r>
          </a:p>
        </p:txBody>
      </p:sp>
      <p:sp>
        <p:nvSpPr>
          <p:cNvPr id="5" name="Content Placeholder 4"/>
          <p:cNvSpPr>
            <a:spLocks noGrp="1"/>
          </p:cNvSpPr>
          <p:nvPr>
            <p:ph idx="1"/>
          </p:nvPr>
        </p:nvSpPr>
        <p:spPr/>
        <p:txBody>
          <a:bodyPr/>
          <a:lstStyle/>
          <a:p>
            <a:r>
              <a:rPr lang="en-US" dirty="0"/>
              <a:t>Using CSS to design an interactive display where players can:</a:t>
            </a:r>
          </a:p>
          <a:p>
            <a:pPr lvl="1"/>
            <a:r>
              <a:rPr lang="en-US" dirty="0"/>
              <a:t>Interact with cards</a:t>
            </a:r>
          </a:p>
          <a:p>
            <a:pPr lvl="1"/>
            <a:r>
              <a:rPr lang="en-US" dirty="0"/>
              <a:t>Interact with chips</a:t>
            </a:r>
          </a:p>
          <a:p>
            <a:pPr lvl="1"/>
            <a:r>
              <a:rPr lang="en-US" dirty="0"/>
              <a:t>Hover over buttons</a:t>
            </a:r>
          </a:p>
          <a:p>
            <a:pPr lvl="1"/>
            <a:r>
              <a:rPr lang="en-US" dirty="0"/>
              <a:t>Select between 3 options for the look of the game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805EC64-D4A8-D7AC-EF99-2FCC4DD35251}"/>
              </a:ext>
            </a:extLst>
          </p:cNvPr>
          <p:cNvGraphicFramePr>
            <a:graphicFrameLocks noGrp="1"/>
          </p:cNvGraphicFramePr>
          <p:nvPr>
            <p:ph idx="1"/>
            <p:extLst>
              <p:ext uri="{D42A27DB-BD31-4B8C-83A1-F6EECF244321}">
                <p14:modId xmlns:p14="http://schemas.microsoft.com/office/powerpoint/2010/main" val="547325420"/>
              </p:ext>
            </p:extLst>
          </p:nvPr>
        </p:nvGraphicFramePr>
        <p:xfrm>
          <a:off x="457200" y="1138425"/>
          <a:ext cx="8229600" cy="5062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597078150"/>
                    </a:ext>
                  </a:extLst>
                </a:gridCol>
                <a:gridCol w="2743200">
                  <a:extLst>
                    <a:ext uri="{9D8B030D-6E8A-4147-A177-3AD203B41FA5}">
                      <a16:colId xmlns:a16="http://schemas.microsoft.com/office/drawing/2014/main" val="3571247"/>
                    </a:ext>
                  </a:extLst>
                </a:gridCol>
                <a:gridCol w="2743200">
                  <a:extLst>
                    <a:ext uri="{9D8B030D-6E8A-4147-A177-3AD203B41FA5}">
                      <a16:colId xmlns:a16="http://schemas.microsoft.com/office/drawing/2014/main" val="98049037"/>
                    </a:ext>
                  </a:extLst>
                </a:gridCol>
              </a:tblGrid>
              <a:tr h="610820">
                <a:tc>
                  <a:txBody>
                    <a:bodyPr/>
                    <a:lstStyle/>
                    <a:p>
                      <a:pPr algn="ctr"/>
                      <a:r>
                        <a:rPr lang="en-US" u="none" dirty="0"/>
                        <a:t>BACKLOG</a:t>
                      </a:r>
                    </a:p>
                  </a:txBody>
                  <a:tcPr/>
                </a:tc>
                <a:tc>
                  <a:txBody>
                    <a:bodyPr/>
                    <a:lstStyle/>
                    <a:p>
                      <a:pPr algn="ctr"/>
                      <a:r>
                        <a:rPr lang="en-US" b="1" dirty="0"/>
                        <a:t>IN PROGRESS</a:t>
                      </a:r>
                    </a:p>
                  </a:txBody>
                  <a:tcPr/>
                </a:tc>
                <a:tc>
                  <a:txBody>
                    <a:bodyPr/>
                    <a:lstStyle/>
                    <a:p>
                      <a:pPr algn="ctr"/>
                      <a:r>
                        <a:rPr lang="en-US" dirty="0"/>
                        <a:t>DONE</a:t>
                      </a:r>
                    </a:p>
                  </a:txBody>
                  <a:tcPr/>
                </a:tc>
                <a:extLst>
                  <a:ext uri="{0D108BD9-81ED-4DB2-BD59-A6C34878D82A}">
                    <a16:rowId xmlns:a16="http://schemas.microsoft.com/office/drawing/2014/main" val="1997939772"/>
                  </a:ext>
                </a:extLst>
              </a:tr>
              <a:tr h="610820">
                <a:tc>
                  <a:txBody>
                    <a:bodyPr/>
                    <a:lstStyle/>
                    <a:p>
                      <a:pPr algn="ctr"/>
                      <a:r>
                        <a:rPr lang="en-US" b="1" dirty="0"/>
                        <a:t>MAKE GAME FUNCTIONAL</a:t>
                      </a:r>
                    </a:p>
                  </a:txBody>
                  <a:tcPr/>
                </a:tc>
                <a:tc>
                  <a:txBody>
                    <a:bodyPr/>
                    <a:lstStyle/>
                    <a:p>
                      <a:endParaRPr lang="en-US" dirty="0"/>
                    </a:p>
                  </a:txBody>
                  <a:tcPr/>
                </a:tc>
                <a:tc>
                  <a:txBody>
                    <a:bodyPr/>
                    <a:lstStyle/>
                    <a:p>
                      <a:pPr algn="ctr"/>
                      <a:r>
                        <a:rPr lang="en-US" b="1" dirty="0">
                          <a:solidFill>
                            <a:schemeClr val="tx1"/>
                          </a:solidFill>
                        </a:rPr>
                        <a:t>CODE BASIC TABLE</a:t>
                      </a:r>
                    </a:p>
                  </a:txBody>
                  <a:tcPr/>
                </a:tc>
                <a:extLst>
                  <a:ext uri="{0D108BD9-81ED-4DB2-BD59-A6C34878D82A}">
                    <a16:rowId xmlns:a16="http://schemas.microsoft.com/office/drawing/2014/main" val="1407814094"/>
                  </a:ext>
                </a:extLst>
              </a:tr>
              <a:tr h="610820">
                <a:tc>
                  <a:txBody>
                    <a:bodyPr/>
                    <a:lstStyle/>
                    <a:p>
                      <a:pPr algn="ctr"/>
                      <a:r>
                        <a:rPr lang="en-US" b="1" dirty="0"/>
                        <a:t>ADD BACKGROUND OPTIONS</a:t>
                      </a:r>
                    </a:p>
                  </a:txBody>
                  <a:tcPr/>
                </a:tc>
                <a:tc>
                  <a:txBody>
                    <a:bodyPr/>
                    <a:lstStyle/>
                    <a:p>
                      <a:endParaRPr lang="en-US" dirty="0"/>
                    </a:p>
                  </a:txBody>
                  <a:tcPr/>
                </a:tc>
                <a:tc>
                  <a:txBody>
                    <a:bodyPr/>
                    <a:lstStyle/>
                    <a:p>
                      <a:pPr algn="ctr"/>
                      <a:r>
                        <a:rPr lang="en-US" b="1" dirty="0"/>
                        <a:t>CODE CARDS AND CHIPS</a:t>
                      </a:r>
                    </a:p>
                  </a:txBody>
                  <a:tcPr/>
                </a:tc>
                <a:extLst>
                  <a:ext uri="{0D108BD9-81ED-4DB2-BD59-A6C34878D82A}">
                    <a16:rowId xmlns:a16="http://schemas.microsoft.com/office/drawing/2014/main" val="3754855284"/>
                  </a:ext>
                </a:extLst>
              </a:tr>
              <a:tr h="610820">
                <a:tc>
                  <a:txBody>
                    <a:bodyPr/>
                    <a:lstStyle/>
                    <a:p>
                      <a:pPr algn="ctr"/>
                      <a:r>
                        <a:rPr lang="en-US" b="1" dirty="0"/>
                        <a:t>KEEP TRACK OF PLAYER STATS</a:t>
                      </a:r>
                    </a:p>
                  </a:txBody>
                  <a:tcPr/>
                </a:tc>
                <a:tc>
                  <a:txBody>
                    <a:bodyPr/>
                    <a:lstStyle/>
                    <a:p>
                      <a:endParaRPr lang="en-US"/>
                    </a:p>
                  </a:txBody>
                  <a:tcPr/>
                </a:tc>
                <a:tc>
                  <a:txBody>
                    <a:bodyPr/>
                    <a:lstStyle/>
                    <a:p>
                      <a:pPr algn="ctr"/>
                      <a:r>
                        <a:rPr lang="en-US" b="1" dirty="0"/>
                        <a:t>CODE ANIMATIONS</a:t>
                      </a:r>
                    </a:p>
                  </a:txBody>
                  <a:tcPr/>
                </a:tc>
                <a:extLst>
                  <a:ext uri="{0D108BD9-81ED-4DB2-BD59-A6C34878D82A}">
                    <a16:rowId xmlns:a16="http://schemas.microsoft.com/office/drawing/2014/main" val="3337103673"/>
                  </a:ext>
                </a:extLst>
              </a:tr>
              <a:tr h="610820">
                <a:tc>
                  <a:txBody>
                    <a:bodyPr/>
                    <a:lstStyle/>
                    <a:p>
                      <a:pPr algn="ctr"/>
                      <a:r>
                        <a:rPr lang="en-US" b="1" dirty="0"/>
                        <a:t>KEEP TRACK OF MONEY</a:t>
                      </a:r>
                    </a:p>
                  </a:txBody>
                  <a:tcPr/>
                </a:tc>
                <a:tc>
                  <a:txBody>
                    <a:bodyPr/>
                    <a:lstStyle/>
                    <a:p>
                      <a:endParaRPr lang="en-US"/>
                    </a:p>
                  </a:txBody>
                  <a:tcPr/>
                </a:tc>
                <a:tc>
                  <a:txBody>
                    <a:bodyPr/>
                    <a:lstStyle/>
                    <a:p>
                      <a:pPr algn="ctr"/>
                      <a:r>
                        <a:rPr lang="en-US" b="1" dirty="0"/>
                        <a:t>ADD STYLE SWITCHING FEATURE</a:t>
                      </a:r>
                    </a:p>
                  </a:txBody>
                  <a:tcPr/>
                </a:tc>
                <a:extLst>
                  <a:ext uri="{0D108BD9-81ED-4DB2-BD59-A6C34878D82A}">
                    <a16:rowId xmlns:a16="http://schemas.microsoft.com/office/drawing/2014/main" val="3484902014"/>
                  </a:ext>
                </a:extLst>
              </a:tr>
              <a:tr h="610820">
                <a:tc>
                  <a:txBody>
                    <a:bodyPr/>
                    <a:lstStyle/>
                    <a:p>
                      <a:endParaRPr lang="en-US"/>
                    </a:p>
                  </a:txBody>
                  <a:tcPr/>
                </a:tc>
                <a:tc>
                  <a:txBody>
                    <a:bodyPr/>
                    <a:lstStyle/>
                    <a:p>
                      <a:endParaRPr lang="en-US"/>
                    </a:p>
                  </a:txBody>
                  <a:tcPr/>
                </a:tc>
                <a:tc>
                  <a:txBody>
                    <a:bodyPr/>
                    <a:lstStyle/>
                    <a:p>
                      <a:pPr algn="ctr"/>
                      <a:r>
                        <a:rPr lang="en-US" b="1" dirty="0"/>
                        <a:t>VALIDATE AND CHECK CODE</a:t>
                      </a:r>
                    </a:p>
                  </a:txBody>
                  <a:tcPr/>
                </a:tc>
                <a:extLst>
                  <a:ext uri="{0D108BD9-81ED-4DB2-BD59-A6C34878D82A}">
                    <a16:rowId xmlns:a16="http://schemas.microsoft.com/office/drawing/2014/main" val="3153518593"/>
                  </a:ext>
                </a:extLst>
              </a:tr>
              <a:tr h="610820">
                <a:tc>
                  <a:txBody>
                    <a:bodyPr/>
                    <a:lstStyle/>
                    <a:p>
                      <a:endParaRPr lang="en-US"/>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MAKE SLIDES</a:t>
                      </a:r>
                    </a:p>
                    <a:p>
                      <a:pPr algn="ctr"/>
                      <a:endParaRPr lang="en-US" b="1" dirty="0"/>
                    </a:p>
                  </a:txBody>
                  <a:tcPr/>
                </a:tc>
                <a:extLst>
                  <a:ext uri="{0D108BD9-81ED-4DB2-BD59-A6C34878D82A}">
                    <a16:rowId xmlns:a16="http://schemas.microsoft.com/office/drawing/2014/main" val="1902025052"/>
                  </a:ext>
                </a:extLst>
              </a:tr>
              <a:tr h="610820">
                <a:tc>
                  <a:txBody>
                    <a:bodyPr/>
                    <a:lstStyle/>
                    <a:p>
                      <a:endParaRPr lang="en-US"/>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RECORD PRESENTATION</a:t>
                      </a:r>
                    </a:p>
                    <a:p>
                      <a:endParaRPr lang="en-US" dirty="0"/>
                    </a:p>
                  </a:txBody>
                  <a:tcPr/>
                </a:tc>
                <a:extLst>
                  <a:ext uri="{0D108BD9-81ED-4DB2-BD59-A6C34878D82A}">
                    <a16:rowId xmlns:a16="http://schemas.microsoft.com/office/drawing/2014/main" val="3754394674"/>
                  </a:ext>
                </a:extLst>
              </a:tr>
            </a:tbl>
          </a:graphicData>
        </a:graphic>
      </p:graphicFrame>
      <p:sp>
        <p:nvSpPr>
          <p:cNvPr id="5" name="TextBox 4">
            <a:extLst>
              <a:ext uri="{FF2B5EF4-FFF2-40B4-BE49-F238E27FC236}">
                <a16:creationId xmlns:a16="http://schemas.microsoft.com/office/drawing/2014/main" id="{41D7A1DC-F28E-C39E-6218-D20FD8435C92}"/>
              </a:ext>
            </a:extLst>
          </p:cNvPr>
          <p:cNvSpPr txBox="1"/>
          <p:nvPr/>
        </p:nvSpPr>
        <p:spPr>
          <a:xfrm>
            <a:off x="1746957" y="311570"/>
            <a:ext cx="5650085" cy="584775"/>
          </a:xfrm>
          <a:prstGeom prst="rect">
            <a:avLst/>
          </a:prstGeom>
          <a:noFill/>
        </p:spPr>
        <p:txBody>
          <a:bodyPr wrap="square" rtlCol="0">
            <a:spAutoFit/>
          </a:bodyPr>
          <a:lstStyle/>
          <a:p>
            <a:r>
              <a:rPr lang="en-US" sz="3200" b="1" u="sng" dirty="0">
                <a:solidFill>
                  <a:schemeClr val="bg1"/>
                </a:solidFill>
                <a:highlight>
                  <a:srgbClr val="000000"/>
                </a:highlight>
                <a:latin typeface="Century" panose="02040604050505020304" pitchFamily="18" charset="0"/>
              </a:rPr>
              <a:t>KANBAN METHODOLOGY</a:t>
            </a:r>
          </a:p>
        </p:txBody>
      </p:sp>
    </p:spTree>
    <p:extLst>
      <p:ext uri="{BB962C8B-B14F-4D97-AF65-F5344CB8AC3E}">
        <p14:creationId xmlns:p14="http://schemas.microsoft.com/office/powerpoint/2010/main" val="390000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FB38-A791-17E7-A8D2-DEF42D32DBC1}"/>
              </a:ext>
            </a:extLst>
          </p:cNvPr>
          <p:cNvSpPr>
            <a:spLocks noGrp="1"/>
          </p:cNvSpPr>
          <p:nvPr>
            <p:ph type="title"/>
          </p:nvPr>
        </p:nvSpPr>
        <p:spPr>
          <a:xfrm>
            <a:off x="-1994315" y="1138425"/>
            <a:ext cx="8229600" cy="1143000"/>
          </a:xfrm>
        </p:spPr>
        <p:txBody>
          <a:bodyPr/>
          <a:lstStyle/>
          <a:p>
            <a:r>
              <a:rPr lang="en-US" b="1" u="sng" dirty="0">
                <a:solidFill>
                  <a:schemeClr val="bg1"/>
                </a:solidFill>
                <a:latin typeface="Century" panose="02040604050505020304" pitchFamily="18" charset="0"/>
              </a:rPr>
              <a:t>DEMO:</a:t>
            </a:r>
          </a:p>
        </p:txBody>
      </p:sp>
      <p:sp>
        <p:nvSpPr>
          <p:cNvPr id="3" name="TextBox 2">
            <a:extLst>
              <a:ext uri="{FF2B5EF4-FFF2-40B4-BE49-F238E27FC236}">
                <a16:creationId xmlns:a16="http://schemas.microsoft.com/office/drawing/2014/main" id="{E8AF73CD-26EF-3FF7-78CD-F5B4EEBE2EDA}"/>
              </a:ext>
            </a:extLst>
          </p:cNvPr>
          <p:cNvSpPr txBox="1"/>
          <p:nvPr/>
        </p:nvSpPr>
        <p:spPr>
          <a:xfrm>
            <a:off x="1517900" y="3059668"/>
            <a:ext cx="7024430" cy="369332"/>
          </a:xfrm>
          <a:prstGeom prst="rect">
            <a:avLst/>
          </a:prstGeom>
          <a:noFill/>
        </p:spPr>
        <p:txBody>
          <a:bodyPr wrap="square" rtlCol="0">
            <a:spAutoFit/>
          </a:bodyPr>
          <a:lstStyle/>
          <a:p>
            <a:r>
              <a:rPr lang="en-US" dirty="0">
                <a:solidFill>
                  <a:schemeClr val="bg1"/>
                </a:solidFill>
                <a:hlinkClick r:id="rId2"/>
              </a:rPr>
              <a:t>https://codd.cs.gsu.edu/~ykarim1/Blackjack/blackjack.html</a:t>
            </a:r>
            <a:r>
              <a:rPr lang="en-US" dirty="0">
                <a:solidFill>
                  <a:schemeClr val="bg1"/>
                </a:solidFill>
              </a:rPr>
              <a:t> </a:t>
            </a:r>
          </a:p>
        </p:txBody>
      </p:sp>
    </p:spTree>
    <p:extLst>
      <p:ext uri="{BB962C8B-B14F-4D97-AF65-F5344CB8AC3E}">
        <p14:creationId xmlns:p14="http://schemas.microsoft.com/office/powerpoint/2010/main" val="177051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FF1A66-BB47-5E04-BCB5-594D5CEEF241}"/>
              </a:ext>
            </a:extLst>
          </p:cNvPr>
          <p:cNvSpPr/>
          <p:nvPr/>
        </p:nvSpPr>
        <p:spPr>
          <a:xfrm>
            <a:off x="448965" y="3429000"/>
            <a:ext cx="8093365" cy="916230"/>
          </a:xfrm>
          <a:prstGeom prst="rect">
            <a:avLst/>
          </a:prstGeom>
          <a:solidFill>
            <a:schemeClr val="accent6">
              <a:lumMod val="60000"/>
              <a:lumOff val="4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8127" y="69490"/>
            <a:ext cx="8229600" cy="763525"/>
          </a:xfrm>
        </p:spPr>
        <p:txBody>
          <a:bodyPr/>
          <a:lstStyle/>
          <a:p>
            <a:pPr algn="ctr"/>
            <a:r>
              <a:rPr lang="en-US" dirty="0">
                <a:highlight>
                  <a:srgbClr val="000000"/>
                </a:highlight>
              </a:rPr>
              <a:t>Style Switching Feature: HTML</a:t>
            </a:r>
          </a:p>
        </p:txBody>
      </p:sp>
      <p:sp>
        <p:nvSpPr>
          <p:cNvPr id="6" name="Content Placeholder 5"/>
          <p:cNvSpPr>
            <a:spLocks noGrp="1"/>
          </p:cNvSpPr>
          <p:nvPr>
            <p:ph idx="1"/>
          </p:nvPr>
        </p:nvSpPr>
        <p:spPr>
          <a:xfrm>
            <a:off x="448965" y="3442038"/>
            <a:ext cx="8229600" cy="3918803"/>
          </a:xfrm>
        </p:spPr>
        <p:txBody>
          <a:bodyPr>
            <a:normAutofit/>
          </a:bodyPr>
          <a:lstStyle/>
          <a:p>
            <a:pPr marL="0" indent="0">
              <a:buNone/>
            </a:pPr>
            <a:r>
              <a:rPr lang="en-US" sz="1800" dirty="0"/>
              <a:t>The style switching feature of the game is created by this segment of the code in HTML. These blocks of code create the buttons that allow the user to switch the theme of the game. The key parts of these include: </a:t>
            </a:r>
          </a:p>
          <a:p>
            <a:r>
              <a:rPr lang="en-US" sz="1800" b="1" dirty="0"/>
              <a:t>input type “radio” </a:t>
            </a:r>
            <a:r>
              <a:rPr lang="en-US" sz="1800" dirty="0"/>
              <a:t>means that the button is part of a group of options where only one option can be selected at a time. </a:t>
            </a:r>
          </a:p>
          <a:p>
            <a:r>
              <a:rPr lang="en-US" sz="1800" b="1" dirty="0"/>
              <a:t>id style = “style#” </a:t>
            </a:r>
            <a:r>
              <a:rPr lang="en-US" sz="1800" dirty="0"/>
              <a:t>creates unique identifiers for each style which makes sure that each button is linked to its own style. </a:t>
            </a:r>
          </a:p>
          <a:p>
            <a:r>
              <a:rPr lang="en-US" sz="1800" b="1" dirty="0"/>
              <a:t>name = “style” </a:t>
            </a:r>
            <a:r>
              <a:rPr lang="en-US" sz="1800" dirty="0"/>
              <a:t>makes sure that each button is in the same group of options (all these buttons are part of the theme selecting options) </a:t>
            </a:r>
          </a:p>
          <a:p>
            <a:r>
              <a:rPr lang="en-US" sz="1800" b="1" dirty="0"/>
              <a:t>class = “style-radio” </a:t>
            </a:r>
            <a:r>
              <a:rPr lang="en-US" sz="1800" dirty="0"/>
              <a:t>is what makes it easy for us to style all of the buttons together </a:t>
            </a:r>
          </a:p>
        </p:txBody>
      </p:sp>
      <p:pic>
        <p:nvPicPr>
          <p:cNvPr id="3" name="Picture 2">
            <a:extLst>
              <a:ext uri="{FF2B5EF4-FFF2-40B4-BE49-F238E27FC236}">
                <a16:creationId xmlns:a16="http://schemas.microsoft.com/office/drawing/2014/main" id="{9AF7F482-2365-586C-0EDB-88F4BD735B97}"/>
              </a:ext>
            </a:extLst>
          </p:cNvPr>
          <p:cNvPicPr>
            <a:picLocks noChangeAspect="1"/>
          </p:cNvPicPr>
          <p:nvPr/>
        </p:nvPicPr>
        <p:blipFill>
          <a:blip r:embed="rId2"/>
          <a:stretch>
            <a:fillRect/>
          </a:stretch>
        </p:blipFill>
        <p:spPr>
          <a:xfrm>
            <a:off x="988007" y="985720"/>
            <a:ext cx="7167986" cy="2257858"/>
          </a:xfrm>
          <a:prstGeom prst="rect">
            <a:avLst/>
          </a:prstGeom>
        </p:spPr>
      </p:pic>
      <p:sp>
        <p:nvSpPr>
          <p:cNvPr id="10" name="Arrow: Up 9">
            <a:extLst>
              <a:ext uri="{FF2B5EF4-FFF2-40B4-BE49-F238E27FC236}">
                <a16:creationId xmlns:a16="http://schemas.microsoft.com/office/drawing/2014/main" id="{B27DAC3C-0E4A-583A-0951-3839A3BAC62D}"/>
              </a:ext>
            </a:extLst>
          </p:cNvPr>
          <p:cNvSpPr/>
          <p:nvPr/>
        </p:nvSpPr>
        <p:spPr>
          <a:xfrm>
            <a:off x="6557165" y="2970884"/>
            <a:ext cx="321880" cy="476577"/>
          </a:xfrm>
          <a:prstGeom prst="upArrow">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44CC-B852-D128-185F-8F42034078E0}"/>
              </a:ext>
            </a:extLst>
          </p:cNvPr>
          <p:cNvSpPr>
            <a:spLocks noGrp="1"/>
          </p:cNvSpPr>
          <p:nvPr>
            <p:ph type="title"/>
          </p:nvPr>
        </p:nvSpPr>
        <p:spPr>
          <a:xfrm>
            <a:off x="457200" y="69490"/>
            <a:ext cx="8229600" cy="763525"/>
          </a:xfrm>
        </p:spPr>
        <p:txBody>
          <a:bodyPr/>
          <a:lstStyle/>
          <a:p>
            <a:pPr algn="ctr"/>
            <a:r>
              <a:rPr lang="en-US" dirty="0">
                <a:highlight>
                  <a:srgbClr val="000000"/>
                </a:highlight>
              </a:rPr>
              <a:t>Style Switching Feature: CSS</a:t>
            </a:r>
          </a:p>
        </p:txBody>
      </p:sp>
      <p:pic>
        <p:nvPicPr>
          <p:cNvPr id="5" name="Content Placeholder 4">
            <a:extLst>
              <a:ext uri="{FF2B5EF4-FFF2-40B4-BE49-F238E27FC236}">
                <a16:creationId xmlns:a16="http://schemas.microsoft.com/office/drawing/2014/main" id="{F88B47C2-82EC-770F-D0D1-7E6F68AB93E2}"/>
              </a:ext>
            </a:extLst>
          </p:cNvPr>
          <p:cNvPicPr>
            <a:picLocks noGrp="1" noChangeAspect="1"/>
          </p:cNvPicPr>
          <p:nvPr>
            <p:ph idx="1"/>
          </p:nvPr>
        </p:nvPicPr>
        <p:blipFill>
          <a:blip r:embed="rId2"/>
          <a:stretch>
            <a:fillRect/>
          </a:stretch>
        </p:blipFill>
        <p:spPr>
          <a:xfrm>
            <a:off x="5640935" y="1211022"/>
            <a:ext cx="1679755" cy="828292"/>
          </a:xfrm>
          <a:ln w="53975">
            <a:solidFill>
              <a:schemeClr val="bg1">
                <a:alpha val="50000"/>
              </a:schemeClr>
            </a:solidFill>
          </a:ln>
        </p:spPr>
      </p:pic>
      <p:sp>
        <p:nvSpPr>
          <p:cNvPr id="8" name="TextBox 7">
            <a:extLst>
              <a:ext uri="{FF2B5EF4-FFF2-40B4-BE49-F238E27FC236}">
                <a16:creationId xmlns:a16="http://schemas.microsoft.com/office/drawing/2014/main" id="{EDDDD9B3-B292-31A6-0A7E-E9EC81823294}"/>
              </a:ext>
            </a:extLst>
          </p:cNvPr>
          <p:cNvSpPr txBox="1"/>
          <p:nvPr/>
        </p:nvSpPr>
        <p:spPr>
          <a:xfrm>
            <a:off x="448966" y="1163503"/>
            <a:ext cx="4581150" cy="923330"/>
          </a:xfrm>
          <a:prstGeom prst="rect">
            <a:avLst/>
          </a:prstGeom>
          <a:noFill/>
        </p:spPr>
        <p:txBody>
          <a:bodyPr wrap="square" rtlCol="0">
            <a:spAutoFit/>
          </a:bodyPr>
          <a:lstStyle/>
          <a:p>
            <a:r>
              <a:rPr lang="en-US" dirty="0">
                <a:solidFill>
                  <a:schemeClr val="bg1"/>
                </a:solidFill>
                <a:latin typeface="Century" panose="02040604050505020304" pitchFamily="18" charset="0"/>
              </a:rPr>
              <a:t>This is used to make the default radio button UI invisible to make the whole page look cleaner with our other styling.</a:t>
            </a:r>
          </a:p>
        </p:txBody>
      </p:sp>
      <p:sp>
        <p:nvSpPr>
          <p:cNvPr id="10" name="Minus Sign 9">
            <a:extLst>
              <a:ext uri="{FF2B5EF4-FFF2-40B4-BE49-F238E27FC236}">
                <a16:creationId xmlns:a16="http://schemas.microsoft.com/office/drawing/2014/main" id="{11562C8E-E4B5-8FE8-B600-118B8D2ABC58}"/>
              </a:ext>
            </a:extLst>
          </p:cNvPr>
          <p:cNvSpPr/>
          <p:nvPr/>
        </p:nvSpPr>
        <p:spPr>
          <a:xfrm>
            <a:off x="-916230" y="1698454"/>
            <a:ext cx="9916675" cy="1443835"/>
          </a:xfrm>
          <a:prstGeom prst="mathMinus">
            <a:avLst/>
          </a:prstGeom>
          <a:solidFill>
            <a:schemeClr val="accent2">
              <a:lumMod val="50000"/>
            </a:schemeClr>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027B496-6815-7641-E361-956F510F7929}"/>
              </a:ext>
            </a:extLst>
          </p:cNvPr>
          <p:cNvSpPr txBox="1"/>
          <p:nvPr/>
        </p:nvSpPr>
        <p:spPr>
          <a:xfrm>
            <a:off x="4190237" y="2774385"/>
            <a:ext cx="4581150" cy="3970318"/>
          </a:xfrm>
          <a:prstGeom prst="rect">
            <a:avLst/>
          </a:prstGeom>
          <a:noFill/>
        </p:spPr>
        <p:txBody>
          <a:bodyPr wrap="square" rtlCol="0">
            <a:spAutoFit/>
          </a:bodyPr>
          <a:lstStyle/>
          <a:p>
            <a:r>
              <a:rPr lang="en-US" dirty="0">
                <a:solidFill>
                  <a:schemeClr val="bg1"/>
                </a:solidFill>
                <a:latin typeface="Century" panose="02040604050505020304" pitchFamily="18" charset="0"/>
              </a:rPr>
              <a:t>The CSS here is used to create different styles for each div depending on the selected theme option.</a:t>
            </a:r>
          </a:p>
          <a:p>
            <a:endParaRPr lang="en-US" dirty="0">
              <a:solidFill>
                <a:schemeClr val="bg1"/>
              </a:solidFill>
              <a:latin typeface="Century" panose="02040604050505020304" pitchFamily="18" charset="0"/>
            </a:endParaRPr>
          </a:p>
          <a:p>
            <a:r>
              <a:rPr lang="en-US" dirty="0">
                <a:solidFill>
                  <a:schemeClr val="bg1"/>
                </a:solidFill>
                <a:latin typeface="Century" panose="02040604050505020304" pitchFamily="18" charset="0"/>
              </a:rPr>
              <a:t>For example:</a:t>
            </a:r>
          </a:p>
          <a:p>
            <a:r>
              <a:rPr lang="en-US" dirty="0">
                <a:solidFill>
                  <a:schemeClr val="bg1"/>
                </a:solidFill>
                <a:latin typeface="Century" panose="02040604050505020304" pitchFamily="18" charset="0"/>
              </a:rPr>
              <a:t>#style3:checked ~ .blackjack-table .card .back {</a:t>
            </a:r>
          </a:p>
          <a:p>
            <a:r>
              <a:rPr lang="en-US" dirty="0">
                <a:solidFill>
                  <a:schemeClr val="bg1"/>
                </a:solidFill>
                <a:latin typeface="Century" panose="02040604050505020304" pitchFamily="18" charset="0"/>
              </a:rPr>
              <a:t>	background-color: #ffcc66;</a:t>
            </a:r>
          </a:p>
          <a:p>
            <a:r>
              <a:rPr lang="en-US" dirty="0">
                <a:solidFill>
                  <a:schemeClr val="bg1"/>
                </a:solidFill>
                <a:latin typeface="Century" panose="02040604050505020304" pitchFamily="18" charset="0"/>
              </a:rPr>
              <a:t>	color: #222;</a:t>
            </a:r>
          </a:p>
          <a:p>
            <a:r>
              <a:rPr lang="en-US" dirty="0">
                <a:solidFill>
                  <a:schemeClr val="bg1"/>
                </a:solidFill>
                <a:latin typeface="Century" panose="02040604050505020304" pitchFamily="18" charset="0"/>
              </a:rPr>
              <a:t>}</a:t>
            </a:r>
          </a:p>
          <a:p>
            <a:r>
              <a:rPr lang="en-US" dirty="0">
                <a:solidFill>
                  <a:schemeClr val="bg1"/>
                </a:solidFill>
                <a:latin typeface="Century" panose="02040604050505020304" pitchFamily="18" charset="0"/>
              </a:rPr>
              <a:t>is used to change the background color and color of the back of each card only when style3 is selected using the previously established radio buttons. </a:t>
            </a:r>
          </a:p>
        </p:txBody>
      </p:sp>
      <p:pic>
        <p:nvPicPr>
          <p:cNvPr id="4" name="Picture 3">
            <a:extLst>
              <a:ext uri="{FF2B5EF4-FFF2-40B4-BE49-F238E27FC236}">
                <a16:creationId xmlns:a16="http://schemas.microsoft.com/office/drawing/2014/main" id="{24EDF63A-2079-BBFA-6A81-A4FCFE0A689D}"/>
              </a:ext>
            </a:extLst>
          </p:cNvPr>
          <p:cNvPicPr>
            <a:picLocks noChangeAspect="1"/>
          </p:cNvPicPr>
          <p:nvPr/>
        </p:nvPicPr>
        <p:blipFill>
          <a:blip r:embed="rId3"/>
          <a:stretch>
            <a:fillRect/>
          </a:stretch>
        </p:blipFill>
        <p:spPr>
          <a:xfrm>
            <a:off x="372613" y="2774385"/>
            <a:ext cx="2840258" cy="3970318"/>
          </a:xfrm>
          <a:prstGeom prst="rect">
            <a:avLst/>
          </a:prstGeom>
        </p:spPr>
      </p:pic>
    </p:spTree>
    <p:extLst>
      <p:ext uri="{BB962C8B-B14F-4D97-AF65-F5344CB8AC3E}">
        <p14:creationId xmlns:p14="http://schemas.microsoft.com/office/powerpoint/2010/main" val="131020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6EBF-0DB9-A6C7-C053-6D1D182C63C1}"/>
              </a:ext>
            </a:extLst>
          </p:cNvPr>
          <p:cNvSpPr>
            <a:spLocks noGrp="1"/>
          </p:cNvSpPr>
          <p:nvPr>
            <p:ph type="title"/>
          </p:nvPr>
        </p:nvSpPr>
        <p:spPr>
          <a:xfrm>
            <a:off x="452045" y="5948632"/>
            <a:ext cx="8229600" cy="763525"/>
          </a:xfrm>
        </p:spPr>
        <p:txBody>
          <a:bodyPr/>
          <a:lstStyle/>
          <a:p>
            <a:pPr algn="ctr"/>
            <a:r>
              <a:rPr lang="en-US" dirty="0"/>
              <a:t>Blackjack Table: Player’s Side</a:t>
            </a:r>
          </a:p>
        </p:txBody>
      </p:sp>
      <p:pic>
        <p:nvPicPr>
          <p:cNvPr id="5" name="Content Placeholder 4">
            <a:extLst>
              <a:ext uri="{FF2B5EF4-FFF2-40B4-BE49-F238E27FC236}">
                <a16:creationId xmlns:a16="http://schemas.microsoft.com/office/drawing/2014/main" id="{3AE6848A-435D-CDF1-0A79-9E873AA8263A}"/>
              </a:ext>
            </a:extLst>
          </p:cNvPr>
          <p:cNvPicPr>
            <a:picLocks noGrp="1" noChangeAspect="1"/>
          </p:cNvPicPr>
          <p:nvPr>
            <p:ph idx="1"/>
          </p:nvPr>
        </p:nvPicPr>
        <p:blipFill>
          <a:blip r:embed="rId2"/>
          <a:stretch>
            <a:fillRect/>
          </a:stretch>
        </p:blipFill>
        <p:spPr>
          <a:xfrm>
            <a:off x="907080" y="527605"/>
            <a:ext cx="7288707" cy="5293758"/>
          </a:xfrm>
        </p:spPr>
      </p:pic>
      <p:sp>
        <p:nvSpPr>
          <p:cNvPr id="6" name="Oval 5">
            <a:extLst>
              <a:ext uri="{FF2B5EF4-FFF2-40B4-BE49-F238E27FC236}">
                <a16:creationId xmlns:a16="http://schemas.microsoft.com/office/drawing/2014/main" id="{3EDE4E2A-EDBF-1DA4-74A8-3101B9D8264C}"/>
              </a:ext>
            </a:extLst>
          </p:cNvPr>
          <p:cNvSpPr/>
          <p:nvPr/>
        </p:nvSpPr>
        <p:spPr>
          <a:xfrm>
            <a:off x="2586835" y="2665475"/>
            <a:ext cx="3970330" cy="1985165"/>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7085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808</TotalTime>
  <Words>676</Words>
  <Application>Microsoft Office PowerPoint</Application>
  <PresentationFormat>On-screen Show (4:3)</PresentationFormat>
  <Paragraphs>74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Aptos</vt:lpstr>
      <vt:lpstr>Arial</vt:lpstr>
      <vt:lpstr>Calibri</vt:lpstr>
      <vt:lpstr>Century</vt:lpstr>
      <vt:lpstr>Office Theme</vt:lpstr>
      <vt:lpstr>Blackjack Project </vt:lpstr>
      <vt:lpstr>Problem? </vt:lpstr>
      <vt:lpstr>Solution : Introduction</vt:lpstr>
      <vt:lpstr>Goals</vt:lpstr>
      <vt:lpstr>PowerPoint Presentation</vt:lpstr>
      <vt:lpstr>DEMO:</vt:lpstr>
      <vt:lpstr>Style Switching Feature: HTML</vt:lpstr>
      <vt:lpstr>Style Switching Feature: CSS</vt:lpstr>
      <vt:lpstr>Blackjack Table: Player’s Side</vt:lpstr>
      <vt:lpstr>Player’s Section HTML </vt:lpstr>
      <vt:lpstr>Player’s Section CSS</vt:lpstr>
      <vt:lpstr>Some CSS examples </vt:lpstr>
      <vt:lpstr>Features to be implemented later:</vt:lpstr>
      <vt:lpstr>Code Validation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Yarithe Karim</dc:creator>
  <cp:lastModifiedBy>Rumon Karim</cp:lastModifiedBy>
  <cp:revision>32</cp:revision>
  <dcterms:created xsi:type="dcterms:W3CDTF">2013-08-21T19:17:07Z</dcterms:created>
  <dcterms:modified xsi:type="dcterms:W3CDTF">2024-10-16T08:53:28Z</dcterms:modified>
</cp:coreProperties>
</file>