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7"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52" d="100"/>
          <a:sy n="52" d="100"/>
        </p:scale>
        <p:origin x="2850" y="120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12/2/2024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473178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codd.cs.gsu.edu/~ykarim1/FifteenPuzzleProject/fifteenpuzzle.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pPr algn="ctr"/>
            <a:r>
              <a:rPr lang="en-US" dirty="0"/>
              <a:t>Fifteen Puzzle Project</a:t>
            </a:r>
          </a:p>
        </p:txBody>
      </p:sp>
      <p:sp>
        <p:nvSpPr>
          <p:cNvPr id="3" name="TextBox 2">
            <a:extLst>
              <a:ext uri="{FF2B5EF4-FFF2-40B4-BE49-F238E27FC236}">
                <a16:creationId xmlns:a16="http://schemas.microsoft.com/office/drawing/2014/main" id="{90D9807F-EEF0-2B60-95F6-042EDCCC83AF}"/>
              </a:ext>
            </a:extLst>
          </p:cNvPr>
          <p:cNvSpPr txBox="1"/>
          <p:nvPr/>
        </p:nvSpPr>
        <p:spPr>
          <a:xfrm>
            <a:off x="7604449" y="3881535"/>
            <a:ext cx="2929812" cy="923330"/>
          </a:xfrm>
          <a:prstGeom prst="rect">
            <a:avLst/>
          </a:prstGeom>
          <a:noFill/>
        </p:spPr>
        <p:txBody>
          <a:bodyPr wrap="square" rtlCol="0">
            <a:spAutoFit/>
          </a:bodyPr>
          <a:lstStyle/>
          <a:p>
            <a:pPr algn="ctr"/>
            <a:r>
              <a:rPr lang="en-US" dirty="0">
                <a:solidFill>
                  <a:schemeClr val="bg1"/>
                </a:solidFill>
              </a:rPr>
              <a:t>By: </a:t>
            </a:r>
            <a:r>
              <a:rPr lang="en-US" dirty="0" err="1">
                <a:solidFill>
                  <a:schemeClr val="bg1"/>
                </a:solidFill>
              </a:rPr>
              <a:t>Yarithe</a:t>
            </a:r>
            <a:r>
              <a:rPr lang="en-US" dirty="0">
                <a:solidFill>
                  <a:schemeClr val="bg1"/>
                </a:solidFill>
              </a:rPr>
              <a:t> Karim, </a:t>
            </a:r>
            <a:r>
              <a:rPr lang="en-US" dirty="0" err="1">
                <a:solidFill>
                  <a:schemeClr val="bg1"/>
                </a:solidFill>
              </a:rPr>
              <a:t>Tijuan</a:t>
            </a:r>
            <a:r>
              <a:rPr lang="en-US" dirty="0">
                <a:solidFill>
                  <a:schemeClr val="bg1"/>
                </a:solidFill>
              </a:rPr>
              <a:t> Johnson, </a:t>
            </a:r>
            <a:r>
              <a:rPr lang="en-US" dirty="0" err="1">
                <a:solidFill>
                  <a:schemeClr val="bg1"/>
                </a:solidFill>
              </a:rPr>
              <a:t>Sagnik</a:t>
            </a:r>
            <a:r>
              <a:rPr lang="en-US" dirty="0">
                <a:solidFill>
                  <a:schemeClr val="bg1"/>
                </a:solidFill>
              </a:rPr>
              <a:t> Chakrabarti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036A1-C65B-058A-FFB5-CE63E745300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67374FE-4B85-CE5B-6954-857EC9BB797F}"/>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6" name="Title 1">
            <a:extLst>
              <a:ext uri="{FF2B5EF4-FFF2-40B4-BE49-F238E27FC236}">
                <a16:creationId xmlns:a16="http://schemas.microsoft.com/office/drawing/2014/main" id="{660020BB-D766-4D06-F1B9-5558C8752319}"/>
              </a:ext>
            </a:extLst>
          </p:cNvPr>
          <p:cNvSpPr>
            <a:spLocks noGrp="1"/>
          </p:cNvSpPr>
          <p:nvPr>
            <p:ph type="title"/>
          </p:nvPr>
        </p:nvSpPr>
        <p:spPr>
          <a:xfrm>
            <a:off x="5788425" y="6034630"/>
            <a:ext cx="5815676" cy="643439"/>
          </a:xfrm>
        </p:spPr>
        <p:txBody>
          <a:bodyPr>
            <a:normAutofit fontScale="90000"/>
          </a:bodyPr>
          <a:lstStyle/>
          <a:p>
            <a:pPr algn="ctr"/>
            <a:r>
              <a:rPr lang="en-US" dirty="0"/>
              <a:t>Fifteenpuzzle.js</a:t>
            </a:r>
          </a:p>
        </p:txBody>
      </p:sp>
      <p:sp>
        <p:nvSpPr>
          <p:cNvPr id="10" name="Content Placeholder 3">
            <a:extLst>
              <a:ext uri="{FF2B5EF4-FFF2-40B4-BE49-F238E27FC236}">
                <a16:creationId xmlns:a16="http://schemas.microsoft.com/office/drawing/2014/main" id="{A7CDC38B-20CE-2543-2B8C-EEFE80372864}"/>
              </a:ext>
            </a:extLst>
          </p:cNvPr>
          <p:cNvSpPr txBox="1">
            <a:spLocks/>
          </p:cNvSpPr>
          <p:nvPr/>
        </p:nvSpPr>
        <p:spPr>
          <a:xfrm>
            <a:off x="485449" y="1098363"/>
            <a:ext cx="4515035" cy="55797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pPr>
            <a:r>
              <a:rPr lang="en-US" sz="2000" b="1" dirty="0"/>
              <a:t>The method </a:t>
            </a:r>
            <a:r>
              <a:rPr lang="en-US" sz="2000" b="1" dirty="0" err="1"/>
              <a:t>isSolvable</a:t>
            </a:r>
            <a:r>
              <a:rPr lang="en-US" sz="2000" b="1" dirty="0"/>
              <a:t> is used to make sure the user isn’t given an impossible puzzle. </a:t>
            </a:r>
          </a:p>
          <a:p>
            <a:pPr marL="285750" indent="-285750">
              <a:lnSpc>
                <a:spcPct val="200000"/>
              </a:lnSpc>
            </a:pPr>
            <a:r>
              <a:rPr lang="en-US" sz="2000" b="1" dirty="0"/>
              <a:t>On the previous slide, </a:t>
            </a:r>
            <a:r>
              <a:rPr lang="en-US" sz="2000" b="1" dirty="0" err="1"/>
              <a:t>shuffleTiles</a:t>
            </a:r>
            <a:r>
              <a:rPr lang="en-US" sz="2000" b="1" dirty="0"/>
              <a:t>() references </a:t>
            </a:r>
            <a:r>
              <a:rPr lang="en-US" sz="2000" b="1" dirty="0" err="1"/>
              <a:t>isSolvable</a:t>
            </a:r>
            <a:r>
              <a:rPr lang="en-US" sz="2000" b="1" dirty="0"/>
              <a:t>() to make sure that the puzzle is possible before rendering it. </a:t>
            </a:r>
          </a:p>
        </p:txBody>
      </p:sp>
      <p:pic>
        <p:nvPicPr>
          <p:cNvPr id="12" name="Picture 11">
            <a:extLst>
              <a:ext uri="{FF2B5EF4-FFF2-40B4-BE49-F238E27FC236}">
                <a16:creationId xmlns:a16="http://schemas.microsoft.com/office/drawing/2014/main" id="{7A4817A7-0CE7-7FE2-67EB-499CE8F70220}"/>
              </a:ext>
            </a:extLst>
          </p:cNvPr>
          <p:cNvPicPr>
            <a:picLocks noChangeAspect="1"/>
          </p:cNvPicPr>
          <p:nvPr/>
        </p:nvPicPr>
        <p:blipFill>
          <a:blip r:embed="rId2"/>
          <a:stretch>
            <a:fillRect/>
          </a:stretch>
        </p:blipFill>
        <p:spPr>
          <a:xfrm>
            <a:off x="5542848" y="366588"/>
            <a:ext cx="6306830" cy="5507182"/>
          </a:xfrm>
          <a:prstGeom prst="rect">
            <a:avLst/>
          </a:prstGeom>
        </p:spPr>
      </p:pic>
    </p:spTree>
    <p:extLst>
      <p:ext uri="{BB962C8B-B14F-4D97-AF65-F5344CB8AC3E}">
        <p14:creationId xmlns:p14="http://schemas.microsoft.com/office/powerpoint/2010/main" val="11424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E729-3DF4-C70C-3C91-F189C73244E2}"/>
              </a:ext>
            </a:extLst>
          </p:cNvPr>
          <p:cNvSpPr>
            <a:spLocks noGrp="1"/>
          </p:cNvSpPr>
          <p:nvPr>
            <p:ph type="title"/>
          </p:nvPr>
        </p:nvSpPr>
        <p:spPr>
          <a:xfrm>
            <a:off x="951345" y="238021"/>
            <a:ext cx="9389288" cy="1362456"/>
          </a:xfrm>
        </p:spPr>
        <p:txBody>
          <a:bodyPr/>
          <a:lstStyle/>
          <a:p>
            <a:pPr algn="ctr"/>
            <a:r>
              <a:rPr lang="en-US" dirty="0">
                <a:effectLst>
                  <a:outerShdw blurRad="38100" dist="38100" dir="2700000" algn="tl">
                    <a:srgbClr val="000000">
                      <a:alpha val="43137"/>
                    </a:srgbClr>
                  </a:outerShdw>
                </a:effectLst>
              </a:rPr>
              <a:t>Extra Features</a:t>
            </a:r>
          </a:p>
        </p:txBody>
      </p:sp>
      <p:sp>
        <p:nvSpPr>
          <p:cNvPr id="3" name="Slide Number Placeholder 2">
            <a:extLst>
              <a:ext uri="{FF2B5EF4-FFF2-40B4-BE49-F238E27FC236}">
                <a16:creationId xmlns:a16="http://schemas.microsoft.com/office/drawing/2014/main" id="{F9480C02-4D11-DE69-27AC-C659C1E0A54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4" name="Content Placeholder 3">
            <a:extLst>
              <a:ext uri="{FF2B5EF4-FFF2-40B4-BE49-F238E27FC236}">
                <a16:creationId xmlns:a16="http://schemas.microsoft.com/office/drawing/2014/main" id="{91C32D08-1769-3112-BD3F-020DCC76B1CA}"/>
              </a:ext>
            </a:extLst>
          </p:cNvPr>
          <p:cNvSpPr>
            <a:spLocks noGrp="1"/>
          </p:cNvSpPr>
          <p:nvPr>
            <p:ph sz="half" idx="14"/>
          </p:nvPr>
        </p:nvSpPr>
        <p:spPr>
          <a:xfrm>
            <a:off x="6761018" y="5610891"/>
            <a:ext cx="4515035" cy="360218"/>
          </a:xfrm>
        </p:spPr>
        <p:txBody>
          <a:bodyPr/>
          <a:lstStyle/>
          <a:p>
            <a:pPr algn="ctr"/>
            <a:r>
              <a:rPr lang="en-US" dirty="0"/>
              <a:t>End of Game Notification</a:t>
            </a:r>
          </a:p>
        </p:txBody>
      </p:sp>
      <p:sp>
        <p:nvSpPr>
          <p:cNvPr id="5" name="Content Placeholder 4">
            <a:extLst>
              <a:ext uri="{FF2B5EF4-FFF2-40B4-BE49-F238E27FC236}">
                <a16:creationId xmlns:a16="http://schemas.microsoft.com/office/drawing/2014/main" id="{77D1540E-10D0-3264-D322-3F4C98EE7AD0}"/>
              </a:ext>
            </a:extLst>
          </p:cNvPr>
          <p:cNvSpPr>
            <a:spLocks noGrp="1"/>
          </p:cNvSpPr>
          <p:nvPr>
            <p:ph sz="half" idx="15"/>
          </p:nvPr>
        </p:nvSpPr>
        <p:spPr>
          <a:xfrm>
            <a:off x="1920640" y="1780586"/>
            <a:ext cx="3449521" cy="360218"/>
          </a:xfrm>
        </p:spPr>
        <p:txBody>
          <a:bodyPr/>
          <a:lstStyle/>
          <a:p>
            <a:pPr algn="ctr"/>
            <a:r>
              <a:rPr lang="en-US" dirty="0"/>
              <a:t>Multiple Background Images</a:t>
            </a:r>
          </a:p>
        </p:txBody>
      </p:sp>
      <p:pic>
        <p:nvPicPr>
          <p:cNvPr id="7" name="Picture 6">
            <a:extLst>
              <a:ext uri="{FF2B5EF4-FFF2-40B4-BE49-F238E27FC236}">
                <a16:creationId xmlns:a16="http://schemas.microsoft.com/office/drawing/2014/main" id="{0039E40E-5C72-686C-669F-C04C16E79DBA}"/>
              </a:ext>
            </a:extLst>
          </p:cNvPr>
          <p:cNvPicPr>
            <a:picLocks noChangeAspect="1"/>
          </p:cNvPicPr>
          <p:nvPr/>
        </p:nvPicPr>
        <p:blipFill>
          <a:blip r:embed="rId2"/>
          <a:srcRect l="9602"/>
          <a:stretch/>
        </p:blipFill>
        <p:spPr>
          <a:xfrm>
            <a:off x="658090" y="2320914"/>
            <a:ext cx="6343572" cy="2798818"/>
          </a:xfrm>
          <a:prstGeom prst="rect">
            <a:avLst/>
          </a:prstGeom>
        </p:spPr>
      </p:pic>
      <p:pic>
        <p:nvPicPr>
          <p:cNvPr id="9" name="Picture 8">
            <a:extLst>
              <a:ext uri="{FF2B5EF4-FFF2-40B4-BE49-F238E27FC236}">
                <a16:creationId xmlns:a16="http://schemas.microsoft.com/office/drawing/2014/main" id="{1E069481-E24B-6BA5-B20F-AC4286D22D6F}"/>
              </a:ext>
            </a:extLst>
          </p:cNvPr>
          <p:cNvPicPr>
            <a:picLocks noChangeAspect="1"/>
          </p:cNvPicPr>
          <p:nvPr/>
        </p:nvPicPr>
        <p:blipFill>
          <a:blip r:embed="rId3"/>
          <a:stretch>
            <a:fillRect/>
          </a:stretch>
        </p:blipFill>
        <p:spPr>
          <a:xfrm>
            <a:off x="7142018" y="2760898"/>
            <a:ext cx="3864709" cy="2358834"/>
          </a:xfrm>
          <a:prstGeom prst="rect">
            <a:avLst/>
          </a:prstGeom>
        </p:spPr>
      </p:pic>
    </p:spTree>
    <p:extLst>
      <p:ext uri="{BB962C8B-B14F-4D97-AF65-F5344CB8AC3E}">
        <p14:creationId xmlns:p14="http://schemas.microsoft.com/office/powerpoint/2010/main" val="273017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0E46-4166-F6AD-DB6F-6FF35AA40B6F}"/>
              </a:ext>
            </a:extLst>
          </p:cNvPr>
          <p:cNvSpPr>
            <a:spLocks noGrp="1"/>
          </p:cNvSpPr>
          <p:nvPr>
            <p:ph type="ctrTitle"/>
          </p:nvPr>
        </p:nvSpPr>
        <p:spPr>
          <a:xfrm rot="2585695">
            <a:off x="-1227669" y="1055211"/>
            <a:ext cx="6594768" cy="5537284"/>
          </a:xfrm>
        </p:spPr>
        <p:txBody>
          <a:bodyPr>
            <a:normAutofit/>
          </a:bodyPr>
          <a:lstStyle/>
          <a:p>
            <a:pPr algn="ctr"/>
            <a:r>
              <a:rPr lang="en-US" sz="4400" dirty="0"/>
              <a:t>Multiple backgrounds</a:t>
            </a:r>
          </a:p>
        </p:txBody>
      </p:sp>
      <p:pic>
        <p:nvPicPr>
          <p:cNvPr id="5" name="Picture 4">
            <a:extLst>
              <a:ext uri="{FF2B5EF4-FFF2-40B4-BE49-F238E27FC236}">
                <a16:creationId xmlns:a16="http://schemas.microsoft.com/office/drawing/2014/main" id="{FC5886D5-3833-58A5-D94D-33A6FEE77C84}"/>
              </a:ext>
            </a:extLst>
          </p:cNvPr>
          <p:cNvPicPr>
            <a:picLocks noChangeAspect="1"/>
          </p:cNvPicPr>
          <p:nvPr/>
        </p:nvPicPr>
        <p:blipFill>
          <a:blip r:embed="rId2"/>
          <a:stretch>
            <a:fillRect/>
          </a:stretch>
        </p:blipFill>
        <p:spPr>
          <a:xfrm>
            <a:off x="4384964" y="443422"/>
            <a:ext cx="7282050" cy="2073903"/>
          </a:xfrm>
          <a:prstGeom prst="rect">
            <a:avLst/>
          </a:prstGeom>
        </p:spPr>
      </p:pic>
      <p:pic>
        <p:nvPicPr>
          <p:cNvPr id="7" name="Picture 6">
            <a:extLst>
              <a:ext uri="{FF2B5EF4-FFF2-40B4-BE49-F238E27FC236}">
                <a16:creationId xmlns:a16="http://schemas.microsoft.com/office/drawing/2014/main" id="{C6B535F4-A521-D142-E890-14A228210237}"/>
              </a:ext>
            </a:extLst>
          </p:cNvPr>
          <p:cNvPicPr>
            <a:picLocks noChangeAspect="1"/>
          </p:cNvPicPr>
          <p:nvPr/>
        </p:nvPicPr>
        <p:blipFill>
          <a:blip r:embed="rId3"/>
          <a:stretch>
            <a:fillRect/>
          </a:stretch>
        </p:blipFill>
        <p:spPr>
          <a:xfrm>
            <a:off x="4926480" y="2589663"/>
            <a:ext cx="6456517" cy="1166982"/>
          </a:xfrm>
          <a:prstGeom prst="rect">
            <a:avLst/>
          </a:prstGeom>
        </p:spPr>
      </p:pic>
      <p:pic>
        <p:nvPicPr>
          <p:cNvPr id="11" name="Picture 10">
            <a:extLst>
              <a:ext uri="{FF2B5EF4-FFF2-40B4-BE49-F238E27FC236}">
                <a16:creationId xmlns:a16="http://schemas.microsoft.com/office/drawing/2014/main" id="{62E3B18A-79A3-65F3-67E4-8C26EF85AAC3}"/>
              </a:ext>
            </a:extLst>
          </p:cNvPr>
          <p:cNvPicPr>
            <a:picLocks noChangeAspect="1"/>
          </p:cNvPicPr>
          <p:nvPr/>
        </p:nvPicPr>
        <p:blipFill>
          <a:blip r:embed="rId4"/>
          <a:stretch>
            <a:fillRect/>
          </a:stretch>
        </p:blipFill>
        <p:spPr>
          <a:xfrm>
            <a:off x="6684818" y="4009497"/>
            <a:ext cx="3259835" cy="2676989"/>
          </a:xfrm>
          <a:prstGeom prst="rect">
            <a:avLst/>
          </a:prstGeom>
        </p:spPr>
      </p:pic>
    </p:spTree>
    <p:extLst>
      <p:ext uri="{BB962C8B-B14F-4D97-AF65-F5344CB8AC3E}">
        <p14:creationId xmlns:p14="http://schemas.microsoft.com/office/powerpoint/2010/main" val="2447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7140-BA39-51ED-F392-C78649D62F60}"/>
              </a:ext>
            </a:extLst>
          </p:cNvPr>
          <p:cNvSpPr>
            <a:spLocks noGrp="1"/>
          </p:cNvSpPr>
          <p:nvPr>
            <p:ph type="ctrTitle"/>
          </p:nvPr>
        </p:nvSpPr>
        <p:spPr>
          <a:xfrm rot="2689551">
            <a:off x="255694" y="1277298"/>
            <a:ext cx="6594768" cy="3445329"/>
          </a:xfrm>
        </p:spPr>
        <p:txBody>
          <a:bodyPr/>
          <a:lstStyle/>
          <a:p>
            <a:r>
              <a:rPr lang="en-US" dirty="0"/>
              <a:t>Victory Screen</a:t>
            </a:r>
          </a:p>
        </p:txBody>
      </p:sp>
      <p:pic>
        <p:nvPicPr>
          <p:cNvPr id="6" name="Picture 5">
            <a:extLst>
              <a:ext uri="{FF2B5EF4-FFF2-40B4-BE49-F238E27FC236}">
                <a16:creationId xmlns:a16="http://schemas.microsoft.com/office/drawing/2014/main" id="{6741F1C8-6FF7-4857-65DA-2DD5603645ED}"/>
              </a:ext>
            </a:extLst>
          </p:cNvPr>
          <p:cNvPicPr>
            <a:picLocks noChangeAspect="1"/>
          </p:cNvPicPr>
          <p:nvPr/>
        </p:nvPicPr>
        <p:blipFill>
          <a:blip r:embed="rId2"/>
          <a:stretch>
            <a:fillRect/>
          </a:stretch>
        </p:blipFill>
        <p:spPr>
          <a:xfrm>
            <a:off x="4504876" y="540327"/>
            <a:ext cx="7204771" cy="3393887"/>
          </a:xfrm>
          <a:prstGeom prst="rect">
            <a:avLst/>
          </a:prstGeom>
        </p:spPr>
      </p:pic>
      <p:pic>
        <p:nvPicPr>
          <p:cNvPr id="8" name="Picture 7">
            <a:extLst>
              <a:ext uri="{FF2B5EF4-FFF2-40B4-BE49-F238E27FC236}">
                <a16:creationId xmlns:a16="http://schemas.microsoft.com/office/drawing/2014/main" id="{B2509844-1024-AC30-1D78-FA62260AC676}"/>
              </a:ext>
            </a:extLst>
          </p:cNvPr>
          <p:cNvPicPr>
            <a:picLocks noChangeAspect="1"/>
          </p:cNvPicPr>
          <p:nvPr/>
        </p:nvPicPr>
        <p:blipFill>
          <a:blip r:embed="rId3"/>
          <a:stretch>
            <a:fillRect/>
          </a:stretch>
        </p:blipFill>
        <p:spPr>
          <a:xfrm>
            <a:off x="5377179" y="4540075"/>
            <a:ext cx="5460167" cy="1171735"/>
          </a:xfrm>
          <a:prstGeom prst="rect">
            <a:avLst/>
          </a:prstGeom>
        </p:spPr>
      </p:pic>
    </p:spTree>
    <p:extLst>
      <p:ext uri="{BB962C8B-B14F-4D97-AF65-F5344CB8AC3E}">
        <p14:creationId xmlns:p14="http://schemas.microsoft.com/office/powerpoint/2010/main" val="350070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FC3E-7737-BCEA-121A-6FF341188705}"/>
              </a:ext>
            </a:extLst>
          </p:cNvPr>
          <p:cNvSpPr>
            <a:spLocks noGrp="1"/>
          </p:cNvSpPr>
          <p:nvPr>
            <p:ph type="title"/>
          </p:nvPr>
        </p:nvSpPr>
        <p:spPr/>
        <p:txBody>
          <a:bodyPr/>
          <a:lstStyle/>
          <a:p>
            <a:r>
              <a:rPr lang="en-US" dirty="0"/>
              <a:t>Features to be implemented Later</a:t>
            </a:r>
          </a:p>
        </p:txBody>
      </p:sp>
      <p:sp>
        <p:nvSpPr>
          <p:cNvPr id="3" name="Slide Number Placeholder 2">
            <a:extLst>
              <a:ext uri="{FF2B5EF4-FFF2-40B4-BE49-F238E27FC236}">
                <a16:creationId xmlns:a16="http://schemas.microsoft.com/office/drawing/2014/main" id="{9EE41F45-A27B-52B4-109C-95A5BCF80499}"/>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
        <p:nvSpPr>
          <p:cNvPr id="4" name="Content Placeholder 3">
            <a:extLst>
              <a:ext uri="{FF2B5EF4-FFF2-40B4-BE49-F238E27FC236}">
                <a16:creationId xmlns:a16="http://schemas.microsoft.com/office/drawing/2014/main" id="{6C5462E2-4E71-68A5-BDB0-CD90DFCF2945}"/>
              </a:ext>
            </a:extLst>
          </p:cNvPr>
          <p:cNvSpPr>
            <a:spLocks noGrp="1"/>
          </p:cNvSpPr>
          <p:nvPr>
            <p:ph sz="half" idx="14"/>
          </p:nvPr>
        </p:nvSpPr>
        <p:spPr>
          <a:xfrm>
            <a:off x="771734" y="2590800"/>
            <a:ext cx="6702793" cy="4073236"/>
          </a:xfrm>
        </p:spPr>
        <p:txBody>
          <a:bodyPr>
            <a:normAutofit/>
          </a:bodyPr>
          <a:lstStyle/>
          <a:p>
            <a:pPr marL="285750" indent="-285750" algn="just">
              <a:lnSpc>
                <a:spcPct val="200000"/>
              </a:lnSpc>
              <a:buFont typeface="Wingdings" panose="05000000000000000000" pitchFamily="2" charset="2"/>
              <a:buChar char="Ø"/>
            </a:pPr>
            <a:r>
              <a:rPr lang="en-US" sz="3200" dirty="0"/>
              <a:t>Add more images</a:t>
            </a:r>
          </a:p>
          <a:p>
            <a:pPr marL="285750" indent="-285750" algn="just">
              <a:lnSpc>
                <a:spcPct val="200000"/>
              </a:lnSpc>
              <a:buFont typeface="Wingdings" panose="05000000000000000000" pitchFamily="2" charset="2"/>
              <a:buChar char="Ø"/>
            </a:pPr>
            <a:r>
              <a:rPr lang="en-US" sz="3200" dirty="0"/>
              <a:t>Add more themes</a:t>
            </a:r>
          </a:p>
          <a:p>
            <a:pPr marL="285750" indent="-285750" algn="just">
              <a:lnSpc>
                <a:spcPct val="200000"/>
              </a:lnSpc>
              <a:buFont typeface="Wingdings" panose="05000000000000000000" pitchFamily="2" charset="2"/>
              <a:buChar char="Ø"/>
            </a:pPr>
            <a:r>
              <a:rPr lang="en-US" sz="3200" dirty="0"/>
              <a:t>Add more puzzles</a:t>
            </a:r>
          </a:p>
        </p:txBody>
      </p:sp>
    </p:spTree>
    <p:extLst>
      <p:ext uri="{BB962C8B-B14F-4D97-AF65-F5344CB8AC3E}">
        <p14:creationId xmlns:p14="http://schemas.microsoft.com/office/powerpoint/2010/main" val="153220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586C-2AA0-E181-F653-6AFB68361A5F}"/>
              </a:ext>
            </a:extLst>
          </p:cNvPr>
          <p:cNvSpPr>
            <a:spLocks noGrp="1"/>
          </p:cNvSpPr>
          <p:nvPr>
            <p:ph type="ctrTitle"/>
          </p:nvPr>
        </p:nvSpPr>
        <p:spPr>
          <a:xfrm>
            <a:off x="6096000" y="1633702"/>
            <a:ext cx="6856292" cy="3590596"/>
          </a:xfrm>
        </p:spPr>
        <p:txBody>
          <a:bodyPr/>
          <a:lstStyle/>
          <a:p>
            <a:r>
              <a:rPr lang="en-US" dirty="0"/>
              <a:t>Thank you!</a:t>
            </a:r>
          </a:p>
        </p:txBody>
      </p:sp>
    </p:spTree>
    <p:extLst>
      <p:ext uri="{BB962C8B-B14F-4D97-AF65-F5344CB8AC3E}">
        <p14:creationId xmlns:p14="http://schemas.microsoft.com/office/powerpoint/2010/main" val="127915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2C73-EE99-5269-250B-6182219D7C2F}"/>
              </a:ext>
            </a:extLst>
          </p:cNvPr>
          <p:cNvSpPr>
            <a:spLocks noGrp="1"/>
          </p:cNvSpPr>
          <p:nvPr>
            <p:ph type="title"/>
          </p:nvPr>
        </p:nvSpPr>
        <p:spPr/>
        <p:txBody>
          <a:bodyPr/>
          <a:lstStyle/>
          <a:p>
            <a:pPr algn="ctr"/>
            <a:r>
              <a:rPr lang="en-US" u="sng" dirty="0"/>
              <a:t>Problem</a:t>
            </a:r>
          </a:p>
        </p:txBody>
      </p:sp>
      <p:sp>
        <p:nvSpPr>
          <p:cNvPr id="4" name="Slide Number Placeholder 3">
            <a:extLst>
              <a:ext uri="{FF2B5EF4-FFF2-40B4-BE49-F238E27FC236}">
                <a16:creationId xmlns:a16="http://schemas.microsoft.com/office/drawing/2014/main" id="{C50DB3CC-BCFB-4273-D4E0-7390BCC523C5}"/>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18A907E6-C444-92E2-CB01-AECF06C08081}"/>
              </a:ext>
            </a:extLst>
          </p:cNvPr>
          <p:cNvSpPr txBox="1"/>
          <p:nvPr/>
        </p:nvSpPr>
        <p:spPr>
          <a:xfrm>
            <a:off x="1250302" y="1898509"/>
            <a:ext cx="9717873" cy="646331"/>
          </a:xfrm>
          <a:prstGeom prst="rect">
            <a:avLst/>
          </a:prstGeom>
          <a:noFill/>
        </p:spPr>
        <p:txBody>
          <a:bodyPr wrap="square" rtlCol="0">
            <a:spAutoFit/>
          </a:bodyPr>
          <a:lstStyle/>
          <a:p>
            <a:pPr algn="ctr"/>
            <a:r>
              <a:rPr lang="en-US" dirty="0"/>
              <a:t>I want to play the Fifteen Puzzle game online with images that make me enjoy the game more.</a:t>
            </a:r>
          </a:p>
        </p:txBody>
      </p:sp>
      <p:sp>
        <p:nvSpPr>
          <p:cNvPr id="7" name="TextBox 6">
            <a:extLst>
              <a:ext uri="{FF2B5EF4-FFF2-40B4-BE49-F238E27FC236}">
                <a16:creationId xmlns:a16="http://schemas.microsoft.com/office/drawing/2014/main" id="{9E3ED331-B3DE-756E-1D57-0CA333E60401}"/>
              </a:ext>
            </a:extLst>
          </p:cNvPr>
          <p:cNvSpPr txBox="1"/>
          <p:nvPr/>
        </p:nvSpPr>
        <p:spPr>
          <a:xfrm>
            <a:off x="1237062" y="4636326"/>
            <a:ext cx="9717873" cy="923330"/>
          </a:xfrm>
          <a:prstGeom prst="rect">
            <a:avLst/>
          </a:prstGeom>
          <a:noFill/>
        </p:spPr>
        <p:txBody>
          <a:bodyPr wrap="square" rtlCol="0">
            <a:spAutoFit/>
          </a:bodyPr>
          <a:lstStyle/>
          <a:p>
            <a:pPr algn="ctr"/>
            <a:r>
              <a:rPr lang="en-US" dirty="0"/>
              <a:t>While there are multiple Fifteen Puzzle games online, none of them have the option to use images that my group and I are familiar with. I want a Fifteen Puzzle game where I can solve familiar images.</a:t>
            </a:r>
          </a:p>
        </p:txBody>
      </p:sp>
      <p:pic>
        <p:nvPicPr>
          <p:cNvPr id="1026" name="Picture 2">
            <a:extLst>
              <a:ext uri="{FF2B5EF4-FFF2-40B4-BE49-F238E27FC236}">
                <a16:creationId xmlns:a16="http://schemas.microsoft.com/office/drawing/2014/main" id="{2B7776F0-7285-16DC-8A62-4A6B59A2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6170" y="2687802"/>
            <a:ext cx="2079658" cy="148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4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2E99-2EB7-2899-7ECB-42CA0DC3D5AE}"/>
              </a:ext>
            </a:extLst>
          </p:cNvPr>
          <p:cNvSpPr>
            <a:spLocks noGrp="1"/>
          </p:cNvSpPr>
          <p:nvPr>
            <p:ph type="title"/>
          </p:nvPr>
        </p:nvSpPr>
        <p:spPr>
          <a:xfrm>
            <a:off x="762001" y="896112"/>
            <a:ext cx="6589150" cy="736745"/>
          </a:xfrm>
        </p:spPr>
        <p:txBody>
          <a:bodyPr/>
          <a:lstStyle/>
          <a:p>
            <a:r>
              <a:rPr lang="en-US" dirty="0"/>
              <a:t>Introduction</a:t>
            </a:r>
          </a:p>
        </p:txBody>
      </p:sp>
      <p:sp>
        <p:nvSpPr>
          <p:cNvPr id="3" name="Slide Number Placeholder 2">
            <a:extLst>
              <a:ext uri="{FF2B5EF4-FFF2-40B4-BE49-F238E27FC236}">
                <a16:creationId xmlns:a16="http://schemas.microsoft.com/office/drawing/2014/main" id="{BC2D4E6B-C735-7DDF-581F-29A9A177282F}"/>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4" name="Content Placeholder 3">
            <a:extLst>
              <a:ext uri="{FF2B5EF4-FFF2-40B4-BE49-F238E27FC236}">
                <a16:creationId xmlns:a16="http://schemas.microsoft.com/office/drawing/2014/main" id="{BF48DB42-35AC-C1FD-BA27-581C5F0B3692}"/>
              </a:ext>
            </a:extLst>
          </p:cNvPr>
          <p:cNvSpPr>
            <a:spLocks noGrp="1"/>
          </p:cNvSpPr>
          <p:nvPr>
            <p:ph sz="half" idx="14"/>
          </p:nvPr>
        </p:nvSpPr>
        <p:spPr>
          <a:xfrm>
            <a:off x="762001" y="1567543"/>
            <a:ext cx="6597372" cy="4787537"/>
          </a:xfrm>
        </p:spPr>
        <p:txBody>
          <a:bodyPr/>
          <a:lstStyle/>
          <a:p>
            <a:pPr marL="285750" indent="-285750">
              <a:lnSpc>
                <a:spcPct val="150000"/>
              </a:lnSpc>
              <a:buFont typeface="Arial" panose="020B0604020202020204" pitchFamily="34" charset="0"/>
              <a:buChar char="•"/>
            </a:pPr>
            <a:r>
              <a:rPr lang="en-US" dirty="0"/>
              <a:t>Our goal with this project was to create a functional and stylish game online implementation of the Fifteen Puzzle Game using only HTML, CSS, and JavaScript. Players will start on a home screen that simply explains the rules and will then proceed to the game screen. On the game screen, they’ll be met with the puzzle board which has a unique background image, along with a settings button and a shuffle button. The settings button allows the user to choose between multiple background images as well as change the theme of the game while the shuffle button shuffles the puzzle grid. </a:t>
            </a:r>
          </a:p>
        </p:txBody>
      </p:sp>
    </p:spTree>
    <p:extLst>
      <p:ext uri="{BB962C8B-B14F-4D97-AF65-F5344CB8AC3E}">
        <p14:creationId xmlns:p14="http://schemas.microsoft.com/office/powerpoint/2010/main" val="198821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54F2-A91A-8495-0EA8-86181680DC8C}"/>
              </a:ext>
            </a:extLst>
          </p:cNvPr>
          <p:cNvSpPr>
            <a:spLocks noGrp="1"/>
          </p:cNvSpPr>
          <p:nvPr>
            <p:ph type="ctrTitle"/>
          </p:nvPr>
        </p:nvSpPr>
        <p:spPr>
          <a:xfrm rot="2551368">
            <a:off x="1493336" y="2724539"/>
            <a:ext cx="2528159" cy="1019370"/>
          </a:xfrm>
        </p:spPr>
        <p:txBody>
          <a:bodyPr/>
          <a:lstStyle/>
          <a:p>
            <a:r>
              <a:rPr lang="en-US" dirty="0"/>
              <a:t>Goals</a:t>
            </a:r>
          </a:p>
        </p:txBody>
      </p:sp>
      <p:sp>
        <p:nvSpPr>
          <p:cNvPr id="3" name="Subtitle 2">
            <a:extLst>
              <a:ext uri="{FF2B5EF4-FFF2-40B4-BE49-F238E27FC236}">
                <a16:creationId xmlns:a16="http://schemas.microsoft.com/office/drawing/2014/main" id="{6CC6B820-9C6C-C3C0-9D9A-19E96C6D7A5A}"/>
              </a:ext>
            </a:extLst>
          </p:cNvPr>
          <p:cNvSpPr>
            <a:spLocks noGrp="1"/>
          </p:cNvSpPr>
          <p:nvPr>
            <p:ph type="subTitle" idx="1"/>
          </p:nvPr>
        </p:nvSpPr>
        <p:spPr>
          <a:xfrm>
            <a:off x="4861077" y="797767"/>
            <a:ext cx="6594768" cy="5262465"/>
          </a:xfrm>
        </p:spPr>
        <p:txBody>
          <a:bodyPr>
            <a:normAutofit/>
          </a:bodyPr>
          <a:lstStyle/>
          <a:p>
            <a:pPr marL="342900" indent="-342900">
              <a:buFont typeface="Arial" panose="020B0604020202020204" pitchFamily="34" charset="0"/>
              <a:buChar char="•"/>
            </a:pPr>
            <a:r>
              <a:rPr lang="en-US" sz="1800" dirty="0"/>
              <a:t>To equally distribute the workload amongst our team and coordinate progress using the Scrum methodology. </a:t>
            </a:r>
          </a:p>
          <a:p>
            <a:pPr marL="342900" indent="-342900">
              <a:buFont typeface="Arial" panose="020B0604020202020204" pitchFamily="34" charset="0"/>
              <a:buChar char="•"/>
            </a:pPr>
            <a:r>
              <a:rPr lang="en-US" sz="1800" dirty="0"/>
              <a:t>To have a functioning game experience for the user with unique features</a:t>
            </a:r>
            <a:endParaRPr lang="en-US" sz="1400" dirty="0"/>
          </a:p>
          <a:p>
            <a:pPr marL="800100" lvl="1" indent="-342900">
              <a:buFont typeface="Arial" panose="020B0604020202020204" pitchFamily="34" charset="0"/>
              <a:buChar char="•"/>
            </a:pPr>
            <a:r>
              <a:rPr lang="en-US" sz="1600" dirty="0">
                <a:solidFill>
                  <a:schemeClr val="bg1"/>
                </a:solidFill>
              </a:rPr>
              <a:t>Use HTML to create the webpage which allows the user to interact with different buttons and the puzzle grid itself. </a:t>
            </a:r>
          </a:p>
          <a:p>
            <a:pPr marL="800100" lvl="1" indent="-342900">
              <a:buFont typeface="Arial" panose="020B0604020202020204" pitchFamily="34" charset="0"/>
              <a:buChar char="•"/>
            </a:pPr>
            <a:r>
              <a:rPr lang="en-US" sz="1600" dirty="0">
                <a:solidFill>
                  <a:schemeClr val="bg1"/>
                </a:solidFill>
              </a:rPr>
              <a:t>Uses JavaScript to implement the game's functionality by managing DOM interactions, game states, and event listeners to create a tile-based puzzle game, enabling actions like shuffling tiles, selecting images, and toggling screens based on player interactions.</a:t>
            </a:r>
          </a:p>
          <a:p>
            <a:pPr marL="800100" lvl="1" indent="-342900">
              <a:buFont typeface="Arial" panose="020B0604020202020204" pitchFamily="34" charset="0"/>
              <a:buChar char="•"/>
            </a:pPr>
            <a:r>
              <a:rPr lang="en-US" sz="1600" dirty="0">
                <a:solidFill>
                  <a:schemeClr val="bg1"/>
                </a:solidFill>
              </a:rPr>
              <a:t>Uses CSS to enhance the visual flare of the game as well as allow the user stylistic freedom with the choice of three themes.</a:t>
            </a:r>
          </a:p>
        </p:txBody>
      </p:sp>
    </p:spTree>
    <p:extLst>
      <p:ext uri="{BB962C8B-B14F-4D97-AF65-F5344CB8AC3E}">
        <p14:creationId xmlns:p14="http://schemas.microsoft.com/office/powerpoint/2010/main" val="312694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04FB-5E67-22A8-A6B3-77F4751ADA36}"/>
              </a:ext>
            </a:extLst>
          </p:cNvPr>
          <p:cNvSpPr>
            <a:spLocks noGrp="1"/>
          </p:cNvSpPr>
          <p:nvPr>
            <p:ph type="title"/>
          </p:nvPr>
        </p:nvSpPr>
        <p:spPr>
          <a:xfrm>
            <a:off x="759530" y="384138"/>
            <a:ext cx="10665845" cy="1325563"/>
          </a:xfrm>
        </p:spPr>
        <p:txBody>
          <a:bodyPr/>
          <a:lstStyle/>
          <a:p>
            <a:pPr algn="ctr"/>
            <a:r>
              <a:rPr lang="en-US" dirty="0"/>
              <a:t>Scrum Methodology</a:t>
            </a:r>
          </a:p>
        </p:txBody>
      </p:sp>
      <p:graphicFrame>
        <p:nvGraphicFramePr>
          <p:cNvPr id="5" name="Table Placeholder 4">
            <a:extLst>
              <a:ext uri="{FF2B5EF4-FFF2-40B4-BE49-F238E27FC236}">
                <a16:creationId xmlns:a16="http://schemas.microsoft.com/office/drawing/2014/main" id="{B16C7140-664E-F280-58A2-00DF85657008}"/>
              </a:ext>
            </a:extLst>
          </p:cNvPr>
          <p:cNvGraphicFramePr>
            <a:graphicFrameLocks noGrp="1"/>
          </p:cNvGraphicFramePr>
          <p:nvPr>
            <p:ph type="tbl" sz="quarter" idx="13"/>
            <p:extLst>
              <p:ext uri="{D42A27DB-BD31-4B8C-83A1-F6EECF244321}">
                <p14:modId xmlns:p14="http://schemas.microsoft.com/office/powerpoint/2010/main" val="2308391591"/>
              </p:ext>
            </p:extLst>
          </p:nvPr>
        </p:nvGraphicFramePr>
        <p:xfrm>
          <a:off x="1413946" y="1186986"/>
          <a:ext cx="9357012" cy="4484028"/>
        </p:xfrm>
        <a:graphic>
          <a:graphicData uri="http://schemas.openxmlformats.org/drawingml/2006/table">
            <a:tbl>
              <a:tblPr firstRow="1" bandRow="1">
                <a:tableStyleId>{C4B1156A-380E-4F78-BDF5-A606A8083BF9}</a:tableStyleId>
              </a:tblPr>
              <a:tblGrid>
                <a:gridCol w="1559502">
                  <a:extLst>
                    <a:ext uri="{9D8B030D-6E8A-4147-A177-3AD203B41FA5}">
                      <a16:colId xmlns:a16="http://schemas.microsoft.com/office/drawing/2014/main" val="4149583790"/>
                    </a:ext>
                  </a:extLst>
                </a:gridCol>
                <a:gridCol w="1559502">
                  <a:extLst>
                    <a:ext uri="{9D8B030D-6E8A-4147-A177-3AD203B41FA5}">
                      <a16:colId xmlns:a16="http://schemas.microsoft.com/office/drawing/2014/main" val="2232008137"/>
                    </a:ext>
                  </a:extLst>
                </a:gridCol>
                <a:gridCol w="1559502">
                  <a:extLst>
                    <a:ext uri="{9D8B030D-6E8A-4147-A177-3AD203B41FA5}">
                      <a16:colId xmlns:a16="http://schemas.microsoft.com/office/drawing/2014/main" val="18521687"/>
                    </a:ext>
                  </a:extLst>
                </a:gridCol>
                <a:gridCol w="1559502">
                  <a:extLst>
                    <a:ext uri="{9D8B030D-6E8A-4147-A177-3AD203B41FA5}">
                      <a16:colId xmlns:a16="http://schemas.microsoft.com/office/drawing/2014/main" val="2694968809"/>
                    </a:ext>
                  </a:extLst>
                </a:gridCol>
                <a:gridCol w="1559502">
                  <a:extLst>
                    <a:ext uri="{9D8B030D-6E8A-4147-A177-3AD203B41FA5}">
                      <a16:colId xmlns:a16="http://schemas.microsoft.com/office/drawing/2014/main" val="3510746249"/>
                    </a:ext>
                  </a:extLst>
                </a:gridCol>
                <a:gridCol w="1559502">
                  <a:extLst>
                    <a:ext uri="{9D8B030D-6E8A-4147-A177-3AD203B41FA5}">
                      <a16:colId xmlns:a16="http://schemas.microsoft.com/office/drawing/2014/main" val="1996212119"/>
                    </a:ext>
                  </a:extLst>
                </a:gridCol>
              </a:tblGrid>
              <a:tr h="663807">
                <a:tc>
                  <a:txBody>
                    <a:bodyPr/>
                    <a:lstStyle/>
                    <a:p>
                      <a:pPr algn="ctr"/>
                      <a:r>
                        <a:rPr lang="en-US" dirty="0"/>
                        <a:t>DATE</a:t>
                      </a:r>
                    </a:p>
                  </a:txBody>
                  <a:tcPr/>
                </a:tc>
                <a:tc>
                  <a:txBody>
                    <a:bodyPr/>
                    <a:lstStyle/>
                    <a:p>
                      <a:pPr algn="ctr"/>
                      <a:r>
                        <a:rPr lang="en-US" dirty="0"/>
                        <a:t>TIME</a:t>
                      </a:r>
                    </a:p>
                  </a:txBody>
                  <a:tcPr/>
                </a:tc>
                <a:tc>
                  <a:txBody>
                    <a:bodyPr/>
                    <a:lstStyle/>
                    <a:p>
                      <a:pPr algn="ctr"/>
                      <a:r>
                        <a:rPr lang="en-US" dirty="0"/>
                        <a:t>SUBJECT</a:t>
                      </a:r>
                    </a:p>
                  </a:txBody>
                  <a:tcPr/>
                </a:tc>
                <a:tc>
                  <a:txBody>
                    <a:bodyPr/>
                    <a:lstStyle/>
                    <a:p>
                      <a:pPr algn="ctr"/>
                      <a:r>
                        <a:rPr lang="en-US" dirty="0"/>
                        <a:t>Topic 1</a:t>
                      </a:r>
                    </a:p>
                  </a:txBody>
                  <a:tcPr/>
                </a:tc>
                <a:tc>
                  <a:txBody>
                    <a:bodyPr/>
                    <a:lstStyle/>
                    <a:p>
                      <a:pPr algn="ctr"/>
                      <a:r>
                        <a:rPr lang="en-US" dirty="0"/>
                        <a:t>Topic 2</a:t>
                      </a:r>
                    </a:p>
                  </a:txBody>
                  <a:tcPr/>
                </a:tc>
                <a:tc>
                  <a:txBody>
                    <a:bodyPr/>
                    <a:lstStyle/>
                    <a:p>
                      <a:pPr algn="ctr"/>
                      <a:r>
                        <a:rPr lang="en-US" dirty="0"/>
                        <a:t>Topic 3</a:t>
                      </a:r>
                    </a:p>
                  </a:txBody>
                  <a:tcPr/>
                </a:tc>
                <a:extLst>
                  <a:ext uri="{0D108BD9-81ED-4DB2-BD59-A6C34878D82A}">
                    <a16:rowId xmlns:a16="http://schemas.microsoft.com/office/drawing/2014/main" val="3186076995"/>
                  </a:ext>
                </a:extLst>
              </a:tr>
              <a:tr h="663807">
                <a:tc>
                  <a:txBody>
                    <a:bodyPr/>
                    <a:lstStyle/>
                    <a:p>
                      <a:pPr algn="ctr"/>
                      <a:r>
                        <a:rPr lang="en-US" dirty="0"/>
                        <a:t>11/23/24</a:t>
                      </a:r>
                    </a:p>
                  </a:txBody>
                  <a:tcPr/>
                </a:tc>
                <a:tc>
                  <a:txBody>
                    <a:bodyPr/>
                    <a:lstStyle/>
                    <a:p>
                      <a:pPr algn="ctr"/>
                      <a:r>
                        <a:rPr lang="en-US" dirty="0"/>
                        <a:t>15 minutes</a:t>
                      </a:r>
                    </a:p>
                  </a:txBody>
                  <a:tcPr/>
                </a:tc>
                <a:tc>
                  <a:txBody>
                    <a:bodyPr/>
                    <a:lstStyle/>
                    <a:p>
                      <a:pPr algn="ctr"/>
                      <a:r>
                        <a:rPr lang="en-US" dirty="0"/>
                        <a:t>First Meeting</a:t>
                      </a:r>
                    </a:p>
                  </a:txBody>
                  <a:tcPr/>
                </a:tc>
                <a:tc>
                  <a:txBody>
                    <a:bodyPr/>
                    <a:lstStyle/>
                    <a:p>
                      <a:pPr algn="ctr"/>
                      <a:r>
                        <a:rPr lang="en-US" dirty="0"/>
                        <a:t>Deciding Roles</a:t>
                      </a:r>
                    </a:p>
                  </a:txBody>
                  <a:tcPr/>
                </a:tc>
                <a:tc>
                  <a:txBody>
                    <a:bodyPr/>
                    <a:lstStyle/>
                    <a:p>
                      <a:pPr algn="ctr"/>
                      <a:r>
                        <a:rPr lang="en-US" dirty="0"/>
                        <a:t>Figuring out Timeline</a:t>
                      </a:r>
                    </a:p>
                  </a:txBody>
                  <a:tcPr/>
                </a:tc>
                <a:tc>
                  <a:txBody>
                    <a:bodyPr/>
                    <a:lstStyle/>
                    <a:p>
                      <a:pPr algn="ctr"/>
                      <a:r>
                        <a:rPr lang="en-US" dirty="0"/>
                        <a:t>Finished Proposal</a:t>
                      </a:r>
                    </a:p>
                  </a:txBody>
                  <a:tcPr/>
                </a:tc>
                <a:extLst>
                  <a:ext uri="{0D108BD9-81ED-4DB2-BD59-A6C34878D82A}">
                    <a16:rowId xmlns:a16="http://schemas.microsoft.com/office/drawing/2014/main" val="681551903"/>
                  </a:ext>
                </a:extLst>
              </a:tr>
              <a:tr h="663807">
                <a:tc>
                  <a:txBody>
                    <a:bodyPr/>
                    <a:lstStyle/>
                    <a:p>
                      <a:pPr algn="ctr"/>
                      <a:r>
                        <a:rPr lang="en-US" dirty="0"/>
                        <a:t>11/25/24</a:t>
                      </a:r>
                    </a:p>
                  </a:txBody>
                  <a:tcPr/>
                </a:tc>
                <a:tc>
                  <a:txBody>
                    <a:bodyPr/>
                    <a:lstStyle/>
                    <a:p>
                      <a:pPr algn="ctr"/>
                      <a:r>
                        <a:rPr lang="en-US" dirty="0"/>
                        <a:t>40 minutes</a:t>
                      </a:r>
                    </a:p>
                  </a:txBody>
                  <a:tcPr/>
                </a:tc>
                <a:tc>
                  <a:txBody>
                    <a:bodyPr/>
                    <a:lstStyle/>
                    <a:p>
                      <a:pPr algn="ctr"/>
                      <a:r>
                        <a:rPr lang="en-US" dirty="0"/>
                        <a:t>Setting Goals</a:t>
                      </a:r>
                    </a:p>
                  </a:txBody>
                  <a:tcPr/>
                </a:tc>
                <a:tc>
                  <a:txBody>
                    <a:bodyPr/>
                    <a:lstStyle/>
                    <a:p>
                      <a:pPr algn="ctr"/>
                      <a:r>
                        <a:rPr lang="en-US" dirty="0"/>
                        <a:t>Conducted Research</a:t>
                      </a:r>
                    </a:p>
                  </a:txBody>
                  <a:tcPr/>
                </a:tc>
                <a:tc>
                  <a:txBody>
                    <a:bodyPr/>
                    <a:lstStyle/>
                    <a:p>
                      <a:pPr algn="ctr"/>
                      <a:r>
                        <a:rPr lang="en-US" dirty="0"/>
                        <a:t>Addressed Concerns</a:t>
                      </a:r>
                    </a:p>
                  </a:txBody>
                  <a:tcPr/>
                </a:tc>
                <a:tc>
                  <a:txBody>
                    <a:bodyPr/>
                    <a:lstStyle/>
                    <a:p>
                      <a:pPr algn="ctr"/>
                      <a:r>
                        <a:rPr lang="en-US" dirty="0"/>
                        <a:t>Assigned Coding Tasks</a:t>
                      </a:r>
                    </a:p>
                  </a:txBody>
                  <a:tcPr/>
                </a:tc>
                <a:extLst>
                  <a:ext uri="{0D108BD9-81ED-4DB2-BD59-A6C34878D82A}">
                    <a16:rowId xmlns:a16="http://schemas.microsoft.com/office/drawing/2014/main" val="4076621870"/>
                  </a:ext>
                </a:extLst>
              </a:tr>
              <a:tr h="663807">
                <a:tc>
                  <a:txBody>
                    <a:bodyPr/>
                    <a:lstStyle/>
                    <a:p>
                      <a:pPr algn="ctr"/>
                      <a:r>
                        <a:rPr lang="en-US" dirty="0"/>
                        <a:t>11/28/24</a:t>
                      </a:r>
                    </a:p>
                  </a:txBody>
                  <a:tcPr/>
                </a:tc>
                <a:tc>
                  <a:txBody>
                    <a:bodyPr/>
                    <a:lstStyle/>
                    <a:p>
                      <a:pPr algn="ctr"/>
                      <a:r>
                        <a:rPr lang="en-US" dirty="0"/>
                        <a:t>40 minutes</a:t>
                      </a:r>
                    </a:p>
                  </a:txBody>
                  <a:tcPr/>
                </a:tc>
                <a:tc>
                  <a:txBody>
                    <a:bodyPr/>
                    <a:lstStyle/>
                    <a:p>
                      <a:pPr algn="ctr"/>
                      <a:r>
                        <a:rPr lang="en-US" dirty="0"/>
                        <a:t>Checkup</a:t>
                      </a:r>
                    </a:p>
                  </a:txBody>
                  <a:tcPr/>
                </a:tc>
                <a:tc>
                  <a:txBody>
                    <a:bodyPr/>
                    <a:lstStyle/>
                    <a:p>
                      <a:pPr algn="ctr"/>
                      <a:r>
                        <a:rPr lang="en-US" dirty="0"/>
                        <a:t>Shared Progress</a:t>
                      </a:r>
                    </a:p>
                  </a:txBody>
                  <a:tcPr/>
                </a:tc>
                <a:tc>
                  <a:txBody>
                    <a:bodyPr/>
                    <a:lstStyle/>
                    <a:p>
                      <a:pPr algn="ctr"/>
                      <a:r>
                        <a:rPr lang="en-US" dirty="0"/>
                        <a:t>Shared Concerns</a:t>
                      </a:r>
                    </a:p>
                  </a:txBody>
                  <a:tcPr/>
                </a:tc>
                <a:tc>
                  <a:txBody>
                    <a:bodyPr/>
                    <a:lstStyle/>
                    <a:p>
                      <a:pPr algn="ctr"/>
                      <a:r>
                        <a:rPr lang="en-US" dirty="0"/>
                        <a:t>Assigned New Tasks</a:t>
                      </a:r>
                    </a:p>
                  </a:txBody>
                  <a:tcPr/>
                </a:tc>
                <a:extLst>
                  <a:ext uri="{0D108BD9-81ED-4DB2-BD59-A6C34878D82A}">
                    <a16:rowId xmlns:a16="http://schemas.microsoft.com/office/drawing/2014/main" val="2794342947"/>
                  </a:ext>
                </a:extLst>
              </a:tr>
              <a:tr h="663807">
                <a:tc>
                  <a:txBody>
                    <a:bodyPr/>
                    <a:lstStyle/>
                    <a:p>
                      <a:pPr algn="ctr"/>
                      <a:r>
                        <a:rPr lang="en-US" dirty="0"/>
                        <a:t>11/30/24</a:t>
                      </a:r>
                    </a:p>
                  </a:txBody>
                  <a:tcPr/>
                </a:tc>
                <a:tc>
                  <a:txBody>
                    <a:bodyPr/>
                    <a:lstStyle/>
                    <a:p>
                      <a:pPr algn="ctr"/>
                      <a:r>
                        <a:rPr lang="en-US" dirty="0"/>
                        <a:t>2 hours</a:t>
                      </a:r>
                    </a:p>
                  </a:txBody>
                  <a:tcPr/>
                </a:tc>
                <a:tc>
                  <a:txBody>
                    <a:bodyPr/>
                    <a:lstStyle/>
                    <a:p>
                      <a:pPr algn="ctr"/>
                      <a:r>
                        <a:rPr lang="en-US" dirty="0"/>
                        <a:t>Implementation</a:t>
                      </a:r>
                    </a:p>
                  </a:txBody>
                  <a:tcPr/>
                </a:tc>
                <a:tc>
                  <a:txBody>
                    <a:bodyPr/>
                    <a:lstStyle/>
                    <a:p>
                      <a:pPr algn="ctr"/>
                      <a:r>
                        <a:rPr lang="en-US" dirty="0"/>
                        <a:t>Tested Base Game</a:t>
                      </a:r>
                    </a:p>
                  </a:txBody>
                  <a:tcPr/>
                </a:tc>
                <a:tc>
                  <a:txBody>
                    <a:bodyPr/>
                    <a:lstStyle/>
                    <a:p>
                      <a:pPr algn="ctr"/>
                      <a:r>
                        <a:rPr lang="en-US" dirty="0"/>
                        <a:t>Added Extra Features</a:t>
                      </a:r>
                    </a:p>
                  </a:txBody>
                  <a:tcPr/>
                </a:tc>
                <a:tc>
                  <a:txBody>
                    <a:bodyPr/>
                    <a:lstStyle/>
                    <a:p>
                      <a:pPr algn="ctr"/>
                      <a:r>
                        <a:rPr lang="en-US" dirty="0"/>
                        <a:t>Refined Styling</a:t>
                      </a:r>
                    </a:p>
                  </a:txBody>
                  <a:tcPr/>
                </a:tc>
                <a:extLst>
                  <a:ext uri="{0D108BD9-81ED-4DB2-BD59-A6C34878D82A}">
                    <a16:rowId xmlns:a16="http://schemas.microsoft.com/office/drawing/2014/main" val="3601661404"/>
                  </a:ext>
                </a:extLst>
              </a:tr>
              <a:tr h="663807">
                <a:tc>
                  <a:txBody>
                    <a:bodyPr/>
                    <a:lstStyle/>
                    <a:p>
                      <a:pPr algn="ctr"/>
                      <a:r>
                        <a:rPr lang="en-US" dirty="0"/>
                        <a:t>12/02/24</a:t>
                      </a:r>
                    </a:p>
                  </a:txBody>
                  <a:tcPr/>
                </a:tc>
                <a:tc>
                  <a:txBody>
                    <a:bodyPr/>
                    <a:lstStyle/>
                    <a:p>
                      <a:pPr algn="ctr"/>
                      <a:r>
                        <a:rPr lang="en-US" dirty="0"/>
                        <a:t>2 hours</a:t>
                      </a:r>
                    </a:p>
                  </a:txBody>
                  <a:tcPr/>
                </a:tc>
                <a:tc>
                  <a:txBody>
                    <a:bodyPr/>
                    <a:lstStyle/>
                    <a:p>
                      <a:pPr algn="ctr"/>
                      <a:r>
                        <a:rPr lang="en-US" dirty="0"/>
                        <a:t>Final Meeting</a:t>
                      </a:r>
                    </a:p>
                  </a:txBody>
                  <a:tcPr/>
                </a:tc>
                <a:tc>
                  <a:txBody>
                    <a:bodyPr/>
                    <a:lstStyle/>
                    <a:p>
                      <a:pPr algn="ctr"/>
                      <a:r>
                        <a:rPr lang="en-US" dirty="0"/>
                        <a:t>Tested Complete Project</a:t>
                      </a:r>
                    </a:p>
                  </a:txBody>
                  <a:tcPr/>
                </a:tc>
                <a:tc>
                  <a:txBody>
                    <a:bodyPr/>
                    <a:lstStyle/>
                    <a:p>
                      <a:pPr algn="ctr"/>
                      <a:r>
                        <a:rPr lang="en-US" dirty="0"/>
                        <a:t>Finalized Presentation Slides</a:t>
                      </a:r>
                    </a:p>
                  </a:txBody>
                  <a:tcPr/>
                </a:tc>
                <a:tc>
                  <a:txBody>
                    <a:bodyPr/>
                    <a:lstStyle/>
                    <a:p>
                      <a:pPr algn="ctr"/>
                      <a:r>
                        <a:rPr lang="en-US" dirty="0"/>
                        <a:t>Recorded Presentation</a:t>
                      </a:r>
                    </a:p>
                  </a:txBody>
                  <a:tcPr/>
                </a:tc>
                <a:extLst>
                  <a:ext uri="{0D108BD9-81ED-4DB2-BD59-A6C34878D82A}">
                    <a16:rowId xmlns:a16="http://schemas.microsoft.com/office/drawing/2014/main" val="1493827324"/>
                  </a:ext>
                </a:extLst>
              </a:tr>
            </a:tbl>
          </a:graphicData>
        </a:graphic>
      </p:graphicFrame>
      <p:sp>
        <p:nvSpPr>
          <p:cNvPr id="4" name="Slide Number Placeholder 3">
            <a:extLst>
              <a:ext uri="{FF2B5EF4-FFF2-40B4-BE49-F238E27FC236}">
                <a16:creationId xmlns:a16="http://schemas.microsoft.com/office/drawing/2014/main" id="{EB5004DA-2F91-1831-8D3F-C2C1D82FAFA9}"/>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6" name="TextBox 5">
            <a:extLst>
              <a:ext uri="{FF2B5EF4-FFF2-40B4-BE49-F238E27FC236}">
                <a16:creationId xmlns:a16="http://schemas.microsoft.com/office/drawing/2014/main" id="{56EAA159-6CB3-F133-4108-6A023CD4BF8A}"/>
              </a:ext>
            </a:extLst>
          </p:cNvPr>
          <p:cNvSpPr txBox="1"/>
          <p:nvPr/>
        </p:nvSpPr>
        <p:spPr>
          <a:xfrm>
            <a:off x="1233515" y="5798145"/>
            <a:ext cx="9717873" cy="646331"/>
          </a:xfrm>
          <a:prstGeom prst="rect">
            <a:avLst/>
          </a:prstGeom>
          <a:noFill/>
        </p:spPr>
        <p:txBody>
          <a:bodyPr wrap="square" rtlCol="0">
            <a:spAutoFit/>
          </a:bodyPr>
          <a:lstStyle/>
          <a:p>
            <a:pPr algn="ctr"/>
            <a:r>
              <a:rPr lang="en-US" dirty="0"/>
              <a:t>Scrum allowed us to be organized and efficient. The method overall helped us complete our project without stress and anxiety.</a:t>
            </a:r>
          </a:p>
        </p:txBody>
      </p:sp>
    </p:spTree>
    <p:extLst>
      <p:ext uri="{BB962C8B-B14F-4D97-AF65-F5344CB8AC3E}">
        <p14:creationId xmlns:p14="http://schemas.microsoft.com/office/powerpoint/2010/main" val="278551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F569-70EB-978E-B91D-C11C719E177A}"/>
              </a:ext>
            </a:extLst>
          </p:cNvPr>
          <p:cNvSpPr>
            <a:spLocks noGrp="1"/>
          </p:cNvSpPr>
          <p:nvPr>
            <p:ph type="ctrTitle"/>
          </p:nvPr>
        </p:nvSpPr>
        <p:spPr/>
        <p:txBody>
          <a:bodyPr/>
          <a:lstStyle/>
          <a:p>
            <a:r>
              <a:rPr lang="en-US" dirty="0"/>
              <a:t>DEMO: </a:t>
            </a:r>
            <a:r>
              <a:rPr lang="en-US" sz="1800" b="0" i="0" u="sng" strike="noStrike" dirty="0">
                <a:solidFill>
                  <a:schemeClr val="bg1"/>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https://codd.cs.gsu.edu/~ykarim1/FifteenPuzzleProject/fifteenpuzzle.html</a:t>
            </a:r>
            <a:r>
              <a:rPr lang="en-US" sz="1800" b="0" i="0" u="none" strike="noStrike" dirty="0">
                <a:solidFill>
                  <a:schemeClr val="bg1"/>
                </a:solidFill>
                <a:effectLst/>
                <a:latin typeface="Times New Roman" panose="02020603050405020304" pitchFamily="18" charset="0"/>
              </a:rPr>
              <a:t> </a:t>
            </a:r>
            <a:endParaRPr lang="en-US" dirty="0">
              <a:solidFill>
                <a:schemeClr val="bg1"/>
              </a:solidFill>
            </a:endParaRPr>
          </a:p>
        </p:txBody>
      </p:sp>
    </p:spTree>
    <p:extLst>
      <p:ext uri="{BB962C8B-B14F-4D97-AF65-F5344CB8AC3E}">
        <p14:creationId xmlns:p14="http://schemas.microsoft.com/office/powerpoint/2010/main" val="192738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EACB-2FC8-DB05-7F25-50B88E69D831}"/>
              </a:ext>
            </a:extLst>
          </p:cNvPr>
          <p:cNvSpPr>
            <a:spLocks noGrp="1"/>
          </p:cNvSpPr>
          <p:nvPr>
            <p:ph type="ctrTitle"/>
          </p:nvPr>
        </p:nvSpPr>
        <p:spPr>
          <a:xfrm>
            <a:off x="2341983" y="2528597"/>
            <a:ext cx="2369977" cy="807875"/>
          </a:xfrm>
        </p:spPr>
        <p:txBody>
          <a:bodyPr/>
          <a:lstStyle/>
          <a:p>
            <a:r>
              <a:rPr lang="en-US" dirty="0"/>
              <a:t>How?</a:t>
            </a:r>
          </a:p>
        </p:txBody>
      </p:sp>
      <p:pic>
        <p:nvPicPr>
          <p:cNvPr id="6" name="Picture 5">
            <a:extLst>
              <a:ext uri="{FF2B5EF4-FFF2-40B4-BE49-F238E27FC236}">
                <a16:creationId xmlns:a16="http://schemas.microsoft.com/office/drawing/2014/main" id="{D5C3BD73-B3B3-0724-6231-E5195B8E256B}"/>
              </a:ext>
            </a:extLst>
          </p:cNvPr>
          <p:cNvPicPr>
            <a:picLocks noChangeAspect="1"/>
          </p:cNvPicPr>
          <p:nvPr/>
        </p:nvPicPr>
        <p:blipFill>
          <a:blip r:embed="rId2"/>
          <a:stretch>
            <a:fillRect/>
          </a:stretch>
        </p:blipFill>
        <p:spPr>
          <a:xfrm>
            <a:off x="5542384" y="130325"/>
            <a:ext cx="6397690" cy="2677627"/>
          </a:xfrm>
          <a:prstGeom prst="rect">
            <a:avLst/>
          </a:prstGeom>
        </p:spPr>
      </p:pic>
      <p:pic>
        <p:nvPicPr>
          <p:cNvPr id="8" name="Picture 7">
            <a:extLst>
              <a:ext uri="{FF2B5EF4-FFF2-40B4-BE49-F238E27FC236}">
                <a16:creationId xmlns:a16="http://schemas.microsoft.com/office/drawing/2014/main" id="{141EC1B1-3BC8-1050-1FE7-82147A5CF9D7}"/>
              </a:ext>
            </a:extLst>
          </p:cNvPr>
          <p:cNvPicPr>
            <a:picLocks noChangeAspect="1"/>
          </p:cNvPicPr>
          <p:nvPr/>
        </p:nvPicPr>
        <p:blipFill>
          <a:blip r:embed="rId3"/>
          <a:stretch>
            <a:fillRect/>
          </a:stretch>
        </p:blipFill>
        <p:spPr>
          <a:xfrm>
            <a:off x="5896947" y="3336472"/>
            <a:ext cx="5745465" cy="3046678"/>
          </a:xfrm>
          <a:prstGeom prst="rect">
            <a:avLst/>
          </a:prstGeom>
        </p:spPr>
      </p:pic>
    </p:spTree>
    <p:extLst>
      <p:ext uri="{BB962C8B-B14F-4D97-AF65-F5344CB8AC3E}">
        <p14:creationId xmlns:p14="http://schemas.microsoft.com/office/powerpoint/2010/main" val="278347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21D5-4587-81C0-0687-20DEBF8C541C}"/>
              </a:ext>
            </a:extLst>
          </p:cNvPr>
          <p:cNvSpPr>
            <a:spLocks noGrp="1"/>
          </p:cNvSpPr>
          <p:nvPr>
            <p:ph type="title"/>
          </p:nvPr>
        </p:nvSpPr>
        <p:spPr>
          <a:xfrm>
            <a:off x="3188162" y="118561"/>
            <a:ext cx="5815676" cy="643439"/>
          </a:xfrm>
        </p:spPr>
        <p:txBody>
          <a:bodyPr>
            <a:normAutofit fontScale="90000"/>
          </a:bodyPr>
          <a:lstStyle/>
          <a:p>
            <a:pPr algn="ctr"/>
            <a:r>
              <a:rPr lang="en-US" dirty="0"/>
              <a:t>Fifteenpuzzle.html</a:t>
            </a:r>
          </a:p>
        </p:txBody>
      </p:sp>
      <p:sp>
        <p:nvSpPr>
          <p:cNvPr id="3" name="Slide Number Placeholder 2">
            <a:extLst>
              <a:ext uri="{FF2B5EF4-FFF2-40B4-BE49-F238E27FC236}">
                <a16:creationId xmlns:a16="http://schemas.microsoft.com/office/drawing/2014/main" id="{27180428-C63B-4DB0-56EE-A5A3D3A034DE}"/>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4" name="Content Placeholder 3">
            <a:extLst>
              <a:ext uri="{FF2B5EF4-FFF2-40B4-BE49-F238E27FC236}">
                <a16:creationId xmlns:a16="http://schemas.microsoft.com/office/drawing/2014/main" id="{2E984760-0F30-3FCF-743B-752A11609C8B}"/>
              </a:ext>
            </a:extLst>
          </p:cNvPr>
          <p:cNvSpPr>
            <a:spLocks noGrp="1"/>
          </p:cNvSpPr>
          <p:nvPr>
            <p:ph sz="half" idx="14"/>
          </p:nvPr>
        </p:nvSpPr>
        <p:spPr>
          <a:xfrm>
            <a:off x="513158" y="959206"/>
            <a:ext cx="4515035" cy="5579706"/>
          </a:xfrm>
        </p:spPr>
        <p:txBody>
          <a:bodyPr>
            <a:normAutofit fontScale="92500" lnSpcReduction="20000"/>
          </a:bodyPr>
          <a:lstStyle/>
          <a:p>
            <a:pPr marL="285750" indent="-285750">
              <a:lnSpc>
                <a:spcPct val="200000"/>
              </a:lnSpc>
              <a:buFont typeface="Arial" panose="020B0604020202020204" pitchFamily="34" charset="0"/>
              <a:buChar char="•"/>
            </a:pPr>
            <a:r>
              <a:rPr lang="en-US" sz="2000" b="1" dirty="0"/>
              <a:t>This is the HTML code that runs the webpage for our game. </a:t>
            </a:r>
          </a:p>
          <a:p>
            <a:pPr marL="285750" indent="-285750">
              <a:lnSpc>
                <a:spcPct val="200000"/>
              </a:lnSpc>
              <a:buFont typeface="Arial" panose="020B0604020202020204" pitchFamily="34" charset="0"/>
              <a:buChar char="•"/>
            </a:pPr>
            <a:r>
              <a:rPr lang="en-US" sz="2000" b="1" dirty="0"/>
              <a:t>It uses DIVS to organize the screens and buttons to allow the user to interact with each page. </a:t>
            </a:r>
          </a:p>
          <a:p>
            <a:pPr marL="285750" indent="-285750">
              <a:lnSpc>
                <a:spcPct val="200000"/>
              </a:lnSpc>
              <a:buFont typeface="Arial" panose="020B0604020202020204" pitchFamily="34" charset="0"/>
              <a:buChar char="•"/>
            </a:pPr>
            <a:r>
              <a:rPr lang="en-US" sz="2000" b="1" dirty="0"/>
              <a:t>This page is more about setting up the references to the JS page in order to allow for proper implementation and user accessibility of every feature. </a:t>
            </a:r>
          </a:p>
        </p:txBody>
      </p:sp>
      <p:pic>
        <p:nvPicPr>
          <p:cNvPr id="7" name="Picture 6">
            <a:extLst>
              <a:ext uri="{FF2B5EF4-FFF2-40B4-BE49-F238E27FC236}">
                <a16:creationId xmlns:a16="http://schemas.microsoft.com/office/drawing/2014/main" id="{85A6E1B9-69A8-4A1C-6035-095B1EF0DC0F}"/>
              </a:ext>
            </a:extLst>
          </p:cNvPr>
          <p:cNvPicPr>
            <a:picLocks noChangeAspect="1"/>
          </p:cNvPicPr>
          <p:nvPr/>
        </p:nvPicPr>
        <p:blipFill>
          <a:blip r:embed="rId2"/>
          <a:stretch>
            <a:fillRect/>
          </a:stretch>
        </p:blipFill>
        <p:spPr>
          <a:xfrm>
            <a:off x="5364096" y="905069"/>
            <a:ext cx="5830515" cy="3083695"/>
          </a:xfrm>
          <a:prstGeom prst="rect">
            <a:avLst/>
          </a:prstGeom>
        </p:spPr>
      </p:pic>
      <p:pic>
        <p:nvPicPr>
          <p:cNvPr id="9" name="Picture 8">
            <a:extLst>
              <a:ext uri="{FF2B5EF4-FFF2-40B4-BE49-F238E27FC236}">
                <a16:creationId xmlns:a16="http://schemas.microsoft.com/office/drawing/2014/main" id="{8059BD15-2D8C-40EA-5D49-D1D8D8BFC8B4}"/>
              </a:ext>
            </a:extLst>
          </p:cNvPr>
          <p:cNvPicPr>
            <a:picLocks noChangeAspect="1"/>
          </p:cNvPicPr>
          <p:nvPr/>
        </p:nvPicPr>
        <p:blipFill>
          <a:blip r:embed="rId3"/>
          <a:stretch>
            <a:fillRect/>
          </a:stretch>
        </p:blipFill>
        <p:spPr>
          <a:xfrm>
            <a:off x="6400799" y="3993274"/>
            <a:ext cx="4050691" cy="2603469"/>
          </a:xfrm>
          <a:prstGeom prst="rect">
            <a:avLst/>
          </a:prstGeom>
        </p:spPr>
      </p:pic>
    </p:spTree>
    <p:extLst>
      <p:ext uri="{BB962C8B-B14F-4D97-AF65-F5344CB8AC3E}">
        <p14:creationId xmlns:p14="http://schemas.microsoft.com/office/powerpoint/2010/main" val="321321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6DC673-7DC6-9581-56FE-AF1351C6D9A1}"/>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6" name="Title 1">
            <a:extLst>
              <a:ext uri="{FF2B5EF4-FFF2-40B4-BE49-F238E27FC236}">
                <a16:creationId xmlns:a16="http://schemas.microsoft.com/office/drawing/2014/main" id="{1C5D1DA4-198D-B975-8A61-279503D7CA6F}"/>
              </a:ext>
            </a:extLst>
          </p:cNvPr>
          <p:cNvSpPr>
            <a:spLocks noGrp="1"/>
          </p:cNvSpPr>
          <p:nvPr>
            <p:ph type="title"/>
          </p:nvPr>
        </p:nvSpPr>
        <p:spPr>
          <a:xfrm>
            <a:off x="146382" y="6034630"/>
            <a:ext cx="5815676" cy="643439"/>
          </a:xfrm>
        </p:spPr>
        <p:txBody>
          <a:bodyPr>
            <a:normAutofit fontScale="90000"/>
          </a:bodyPr>
          <a:lstStyle/>
          <a:p>
            <a:pPr algn="ctr"/>
            <a:r>
              <a:rPr lang="en-US" dirty="0"/>
              <a:t>Fifteenpuzzle.js</a:t>
            </a:r>
          </a:p>
        </p:txBody>
      </p:sp>
      <p:sp>
        <p:nvSpPr>
          <p:cNvPr id="11" name="Content Placeholder 3">
            <a:extLst>
              <a:ext uri="{FF2B5EF4-FFF2-40B4-BE49-F238E27FC236}">
                <a16:creationId xmlns:a16="http://schemas.microsoft.com/office/drawing/2014/main" id="{4D687363-7162-BF0E-3F4F-0988640362AC}"/>
              </a:ext>
            </a:extLst>
          </p:cNvPr>
          <p:cNvSpPr txBox="1">
            <a:spLocks/>
          </p:cNvSpPr>
          <p:nvPr/>
        </p:nvSpPr>
        <p:spPr>
          <a:xfrm>
            <a:off x="6910340" y="639146"/>
            <a:ext cx="4515035" cy="59902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pPr>
            <a:r>
              <a:rPr lang="en-US" sz="2000" b="1" dirty="0"/>
              <a:t>This is the beginning of the JavaScript Code. </a:t>
            </a:r>
          </a:p>
          <a:p>
            <a:pPr marL="285750" indent="-285750">
              <a:lnSpc>
                <a:spcPct val="200000"/>
              </a:lnSpc>
            </a:pPr>
            <a:r>
              <a:rPr lang="en-US" sz="2000" b="1" dirty="0"/>
              <a:t>Recursion is used extensively in this code to allow the code to use its own methods to help itself accomplish complex task. </a:t>
            </a:r>
          </a:p>
          <a:p>
            <a:pPr marL="285750" indent="-285750">
              <a:lnSpc>
                <a:spcPct val="200000"/>
              </a:lnSpc>
            </a:pPr>
            <a:r>
              <a:rPr lang="en-US" sz="2000" b="1" dirty="0"/>
              <a:t>For example, </a:t>
            </a:r>
            <a:r>
              <a:rPr lang="en-US" sz="2000" b="1" dirty="0" err="1"/>
              <a:t>initializePuzzle</a:t>
            </a:r>
            <a:r>
              <a:rPr lang="en-US" sz="2000" b="1" dirty="0"/>
              <a:t>() references both </a:t>
            </a:r>
            <a:r>
              <a:rPr lang="en-US" sz="2000" b="1" dirty="0" err="1"/>
              <a:t>shuffleTiles</a:t>
            </a:r>
            <a:r>
              <a:rPr lang="en-US" sz="2000" b="1" dirty="0"/>
              <a:t>() and </a:t>
            </a:r>
            <a:r>
              <a:rPr lang="en-US" sz="2000" b="1" dirty="0" err="1"/>
              <a:t>renderPuzzle</a:t>
            </a:r>
            <a:r>
              <a:rPr lang="en-US" sz="2000" b="1" dirty="0"/>
              <a:t>() in order to properly start the game. </a:t>
            </a:r>
          </a:p>
        </p:txBody>
      </p:sp>
      <p:pic>
        <p:nvPicPr>
          <p:cNvPr id="13" name="Picture 12">
            <a:extLst>
              <a:ext uri="{FF2B5EF4-FFF2-40B4-BE49-F238E27FC236}">
                <a16:creationId xmlns:a16="http://schemas.microsoft.com/office/drawing/2014/main" id="{3F65B3E8-1414-6F19-539C-A5CF0022F583}"/>
              </a:ext>
            </a:extLst>
          </p:cNvPr>
          <p:cNvPicPr>
            <a:picLocks noChangeAspect="1"/>
          </p:cNvPicPr>
          <p:nvPr/>
        </p:nvPicPr>
        <p:blipFill>
          <a:blip r:embed="rId2"/>
          <a:stretch>
            <a:fillRect/>
          </a:stretch>
        </p:blipFill>
        <p:spPr>
          <a:xfrm>
            <a:off x="308776" y="706582"/>
            <a:ext cx="6483449" cy="4634345"/>
          </a:xfrm>
          <a:prstGeom prst="rect">
            <a:avLst/>
          </a:prstGeom>
        </p:spPr>
      </p:pic>
    </p:spTree>
    <p:extLst>
      <p:ext uri="{BB962C8B-B14F-4D97-AF65-F5344CB8AC3E}">
        <p14:creationId xmlns:p14="http://schemas.microsoft.com/office/powerpoint/2010/main" val="713481588"/>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{00601D3A-E1E6-4AF6-BDB9-4261AD0F0299}tf33968143_win32</Template>
  <TotalTime>199</TotalTime>
  <Words>612</Words>
  <Application>Microsoft Office PowerPoint</Application>
  <PresentationFormat>Widescreen</PresentationFormat>
  <Paragraphs>84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Times New Roman</vt:lpstr>
      <vt:lpstr>Wingdings</vt:lpstr>
      <vt:lpstr>Custom</vt:lpstr>
      <vt:lpstr>Fifteen Puzzle Project</vt:lpstr>
      <vt:lpstr>Problem</vt:lpstr>
      <vt:lpstr>Introduction</vt:lpstr>
      <vt:lpstr>Goals</vt:lpstr>
      <vt:lpstr>Scrum Methodology</vt:lpstr>
      <vt:lpstr>DEMO: https://codd.cs.gsu.edu/~ykarim1/FifteenPuzzleProject/fifteenpuzzle.html </vt:lpstr>
      <vt:lpstr>How?</vt:lpstr>
      <vt:lpstr>Fifteenpuzzle.html</vt:lpstr>
      <vt:lpstr>Fifteenpuzzle.js</vt:lpstr>
      <vt:lpstr>Fifteenpuzzle.js</vt:lpstr>
      <vt:lpstr>Extra Features</vt:lpstr>
      <vt:lpstr>Multiple backgrounds</vt:lpstr>
      <vt:lpstr>Victory Screen</vt:lpstr>
      <vt:lpstr>Features to be implemented Later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Rumon Karim</dc:creator>
  <cp:lastModifiedBy>Rumon Karim</cp:lastModifiedBy>
  <cp:revision>2</cp:revision>
  <dcterms:created xsi:type="dcterms:W3CDTF">2024-12-02T21:04:32Z</dcterms:created>
  <dcterms:modified xsi:type="dcterms:W3CDTF">2024-12-03T00:23:33Z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