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Canva Sans Bold" charset="1" panose="020B0803030501040103"/>
      <p:regular r:id="rId32"/>
    </p:embeddedFont>
    <p:embeddedFont>
      <p:font typeface="DM Sans Bold Italics" charset="1" panose="00000000000000000000"/>
      <p:regular r:id="rId33"/>
    </p:embeddedFont>
    <p:embeddedFont>
      <p:font typeface="Canva Sans" charset="1" panose="020B0503030501040103"/>
      <p:regular r:id="rId34"/>
    </p:embeddedFont>
    <p:embeddedFont>
      <p:font typeface="Montserrat Medium" charset="1" panose="00000600000000000000"/>
      <p:regular r:id="rId35"/>
    </p:embeddedFont>
    <p:embeddedFont>
      <p:font typeface="Montserrat" charset="1" panose="00000500000000000000"/>
      <p:regular r:id="rId36"/>
    </p:embeddedFont>
    <p:embeddedFont>
      <p:font typeface="ITC Benguiat" charset="1" panose="020306030503060207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2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2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3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D0A4D">
                <a:alpha val="100000"/>
              </a:srgbClr>
            </a:gs>
            <a:gs pos="100000">
              <a:srgbClr val="1D1B7D">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5911275">
            <a:off x="-3907395" y="3912856"/>
            <a:ext cx="14409136" cy="6013746"/>
            <a:chOff x="0" y="0"/>
            <a:chExt cx="638625" cy="266534"/>
          </a:xfrm>
        </p:grpSpPr>
        <p:sp>
          <p:nvSpPr>
            <p:cNvPr name="Freeform 3" id="3"/>
            <p:cNvSpPr/>
            <p:nvPr/>
          </p:nvSpPr>
          <p:spPr>
            <a:xfrm flipH="false" flipV="false" rot="0">
              <a:off x="0" y="0"/>
              <a:ext cx="638625" cy="266534"/>
            </a:xfrm>
            <a:custGeom>
              <a:avLst/>
              <a:gdLst/>
              <a:ahLst/>
              <a:cxnLst/>
              <a:rect r="r" b="b" t="t" l="l"/>
              <a:pathLst>
                <a:path h="266534" w="638625">
                  <a:moveTo>
                    <a:pt x="319313" y="0"/>
                  </a:moveTo>
                  <a:lnTo>
                    <a:pt x="638625" y="266534"/>
                  </a:lnTo>
                  <a:lnTo>
                    <a:pt x="0" y="266534"/>
                  </a:lnTo>
                  <a:lnTo>
                    <a:pt x="319313" y="0"/>
                  </a:lnTo>
                  <a:close/>
                </a:path>
              </a:pathLst>
            </a:custGeom>
            <a:solidFill>
              <a:srgbClr val="151515"/>
            </a:solidFill>
          </p:spPr>
        </p:sp>
        <p:sp>
          <p:nvSpPr>
            <p:cNvPr name="TextBox 4" id="4"/>
            <p:cNvSpPr txBox="true"/>
            <p:nvPr/>
          </p:nvSpPr>
          <p:spPr>
            <a:xfrm>
              <a:off x="99785" y="85648"/>
              <a:ext cx="439055" cy="16184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1028700" y="962025"/>
            <a:ext cx="3291840" cy="0"/>
          </a:xfrm>
          <a:prstGeom prst="line">
            <a:avLst/>
          </a:prstGeom>
          <a:ln cap="flat" w="38100">
            <a:solidFill>
              <a:srgbClr val="FFFFFF"/>
            </a:solidFill>
            <a:prstDash val="sysDash"/>
            <a:headEnd type="none" len="sm" w="sm"/>
            <a:tailEnd type="none" len="sm" w="sm"/>
          </a:ln>
        </p:spPr>
      </p:sp>
      <p:sp>
        <p:nvSpPr>
          <p:cNvPr name="AutoShape 6" id="6"/>
          <p:cNvSpPr/>
          <p:nvPr/>
        </p:nvSpPr>
        <p:spPr>
          <a:xfrm flipH="true">
            <a:off x="11529802" y="7974706"/>
            <a:ext cx="3291840" cy="0"/>
          </a:xfrm>
          <a:prstGeom prst="line">
            <a:avLst/>
          </a:prstGeom>
          <a:ln cap="flat" w="38100">
            <a:solidFill>
              <a:srgbClr val="985300"/>
            </a:solidFill>
            <a:prstDash val="solid"/>
            <a:headEnd type="none" len="sm" w="sm"/>
            <a:tailEnd type="none" len="sm" w="sm"/>
          </a:ln>
        </p:spPr>
      </p:sp>
      <p:sp>
        <p:nvSpPr>
          <p:cNvPr name="AutoShape 7" id="7"/>
          <p:cNvSpPr/>
          <p:nvPr/>
        </p:nvSpPr>
        <p:spPr>
          <a:xfrm flipH="true">
            <a:off x="10660074" y="7622281"/>
            <a:ext cx="3291840" cy="0"/>
          </a:xfrm>
          <a:prstGeom prst="line">
            <a:avLst/>
          </a:prstGeom>
          <a:ln cap="flat" w="38100">
            <a:solidFill>
              <a:srgbClr val="985300"/>
            </a:solidFill>
            <a:prstDash val="solid"/>
            <a:headEnd type="none" len="sm" w="sm"/>
            <a:tailEnd type="none" len="sm" w="sm"/>
          </a:ln>
        </p:spPr>
      </p:sp>
      <p:sp>
        <p:nvSpPr>
          <p:cNvPr name="AutoShape 8" id="8"/>
          <p:cNvSpPr/>
          <p:nvPr/>
        </p:nvSpPr>
        <p:spPr>
          <a:xfrm>
            <a:off x="2354580" y="9759705"/>
            <a:ext cx="3291840" cy="0"/>
          </a:xfrm>
          <a:prstGeom prst="line">
            <a:avLst/>
          </a:prstGeom>
          <a:ln cap="flat" w="38100">
            <a:solidFill>
              <a:srgbClr val="FFFFFF"/>
            </a:solidFill>
            <a:prstDash val="sysDash"/>
            <a:headEnd type="none" len="sm" w="sm"/>
            <a:tailEnd type="none" len="sm" w="sm"/>
          </a:ln>
        </p:spPr>
      </p:sp>
      <p:sp>
        <p:nvSpPr>
          <p:cNvPr name="AutoShape 9" id="9"/>
          <p:cNvSpPr/>
          <p:nvPr/>
        </p:nvSpPr>
        <p:spPr>
          <a:xfrm>
            <a:off x="9395460" y="3984659"/>
            <a:ext cx="6492240" cy="0"/>
          </a:xfrm>
          <a:prstGeom prst="line">
            <a:avLst/>
          </a:prstGeom>
          <a:ln cap="flat" w="38100">
            <a:solidFill>
              <a:srgbClr val="FFFFFF">
                <a:alpha val="24706"/>
              </a:srgbClr>
            </a:solidFill>
            <a:prstDash val="solid"/>
            <a:headEnd type="none" len="sm" w="sm"/>
            <a:tailEnd type="none" len="sm" w="sm"/>
          </a:ln>
        </p:spPr>
      </p:sp>
      <p:sp>
        <p:nvSpPr>
          <p:cNvPr name="Freeform 10" id="10"/>
          <p:cNvSpPr/>
          <p:nvPr/>
        </p:nvSpPr>
        <p:spPr>
          <a:xfrm flipH="false" flipV="false" rot="0">
            <a:off x="435543" y="6404898"/>
            <a:ext cx="9770941" cy="3695192"/>
          </a:xfrm>
          <a:custGeom>
            <a:avLst/>
            <a:gdLst/>
            <a:ahLst/>
            <a:cxnLst/>
            <a:rect r="r" b="b" t="t" l="l"/>
            <a:pathLst>
              <a:path h="3695192" w="9770941">
                <a:moveTo>
                  <a:pt x="0" y="0"/>
                </a:moveTo>
                <a:lnTo>
                  <a:pt x="9770941" y="0"/>
                </a:lnTo>
                <a:lnTo>
                  <a:pt x="9770941" y="3695192"/>
                </a:lnTo>
                <a:lnTo>
                  <a:pt x="0" y="369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28700" y="3177496"/>
            <a:ext cx="2435775" cy="1614326"/>
          </a:xfrm>
          <a:custGeom>
            <a:avLst/>
            <a:gdLst/>
            <a:ahLst/>
            <a:cxnLst/>
            <a:rect r="r" b="b" t="t" l="l"/>
            <a:pathLst>
              <a:path h="1614326" w="2435775">
                <a:moveTo>
                  <a:pt x="0" y="0"/>
                </a:moveTo>
                <a:lnTo>
                  <a:pt x="2435775" y="0"/>
                </a:lnTo>
                <a:lnTo>
                  <a:pt x="2435775" y="1614326"/>
                </a:lnTo>
                <a:lnTo>
                  <a:pt x="0" y="1614326"/>
                </a:lnTo>
                <a:lnTo>
                  <a:pt x="0" y="0"/>
                </a:lnTo>
                <a:close/>
              </a:path>
            </a:pathLst>
          </a:custGeom>
          <a:blipFill>
            <a:blip r:embed="rId4"/>
            <a:stretch>
              <a:fillRect l="0" t="0" r="0" b="0"/>
            </a:stretch>
          </a:blipFill>
        </p:spPr>
      </p:sp>
      <p:sp>
        <p:nvSpPr>
          <p:cNvPr name="TextBox 12" id="12"/>
          <p:cNvSpPr txBox="true"/>
          <p:nvPr/>
        </p:nvSpPr>
        <p:spPr>
          <a:xfrm rot="0">
            <a:off x="7560877" y="1743235"/>
            <a:ext cx="10161405" cy="1908049"/>
          </a:xfrm>
          <a:prstGeom prst="rect">
            <a:avLst/>
          </a:prstGeom>
        </p:spPr>
        <p:txBody>
          <a:bodyPr anchor="t" rtlCol="false" tIns="0" lIns="0" bIns="0" rIns="0">
            <a:spAutoFit/>
          </a:bodyPr>
          <a:lstStyle/>
          <a:p>
            <a:pPr algn="ctr">
              <a:lnSpc>
                <a:spcPts val="7706"/>
              </a:lnSpc>
            </a:pPr>
            <a:r>
              <a:rPr lang="en-US" sz="5504" b="true">
                <a:solidFill>
                  <a:srgbClr val="FFFFFF"/>
                </a:solidFill>
                <a:latin typeface="Canva Sans Bold"/>
                <a:ea typeface="Canva Sans Bold"/>
                <a:cs typeface="Canva Sans Bold"/>
                <a:sym typeface="Canva Sans Bold"/>
              </a:rPr>
              <a:t>GOODCABS’ PERFORMANCE  ANALYSIS </a:t>
            </a:r>
          </a:p>
        </p:txBody>
      </p:sp>
      <p:sp>
        <p:nvSpPr>
          <p:cNvPr name="TextBox 13" id="13"/>
          <p:cNvSpPr txBox="true"/>
          <p:nvPr/>
        </p:nvSpPr>
        <p:spPr>
          <a:xfrm rot="0">
            <a:off x="9946325" y="6765031"/>
            <a:ext cx="4875317" cy="523875"/>
          </a:xfrm>
          <a:prstGeom prst="rect">
            <a:avLst/>
          </a:prstGeom>
        </p:spPr>
        <p:txBody>
          <a:bodyPr anchor="t" rtlCol="false" tIns="0" lIns="0" bIns="0" rIns="0">
            <a:spAutoFit/>
          </a:bodyPr>
          <a:lstStyle/>
          <a:p>
            <a:pPr algn="ctr">
              <a:lnSpc>
                <a:spcPts val="4200"/>
              </a:lnSpc>
            </a:pPr>
            <a:r>
              <a:rPr lang="en-US" b="true" sz="3000" i="true">
                <a:solidFill>
                  <a:srgbClr val="118B93"/>
                </a:solidFill>
                <a:latin typeface="DM Sans Bold Italics"/>
                <a:ea typeface="DM Sans Bold Italics"/>
                <a:cs typeface="DM Sans Bold Italics"/>
                <a:sym typeface="DM Sans Bold Italics"/>
              </a:rPr>
              <a:t>By Rumpi Das</a:t>
            </a:r>
          </a:p>
        </p:txBody>
      </p:sp>
      <p:sp>
        <p:nvSpPr>
          <p:cNvPr name="TextBox 14" id="14"/>
          <p:cNvSpPr txBox="true"/>
          <p:nvPr/>
        </p:nvSpPr>
        <p:spPr>
          <a:xfrm rot="0">
            <a:off x="6636510" y="5330479"/>
            <a:ext cx="5747473" cy="464820"/>
          </a:xfrm>
          <a:prstGeom prst="rect">
            <a:avLst/>
          </a:prstGeom>
        </p:spPr>
        <p:txBody>
          <a:bodyPr anchor="t" rtlCol="false" tIns="0" lIns="0" bIns="0" rIns="0">
            <a:spAutoFit/>
          </a:bodyPr>
          <a:lstStyle/>
          <a:p>
            <a:pPr algn="ctr">
              <a:lnSpc>
                <a:spcPts val="3780"/>
              </a:lnSpc>
            </a:pPr>
            <a:r>
              <a:rPr lang="en-US" sz="2700" u="sng">
                <a:solidFill>
                  <a:srgbClr val="AE6811"/>
                </a:solidFill>
                <a:latin typeface="Canva Sans"/>
                <a:ea typeface="Canva Sans"/>
                <a:cs typeface="Canva Sans"/>
                <a:sym typeface="Canva Sans"/>
              </a:rPr>
              <a:t>Domain : Transpotation &amp; Mobility</a:t>
            </a:r>
          </a:p>
        </p:txBody>
      </p:sp>
      <p:sp>
        <p:nvSpPr>
          <p:cNvPr name="TextBox 15" id="15"/>
          <p:cNvSpPr txBox="true"/>
          <p:nvPr/>
        </p:nvSpPr>
        <p:spPr>
          <a:xfrm rot="0">
            <a:off x="13951914" y="5441399"/>
            <a:ext cx="3963011" cy="464820"/>
          </a:xfrm>
          <a:prstGeom prst="rect">
            <a:avLst/>
          </a:prstGeom>
        </p:spPr>
        <p:txBody>
          <a:bodyPr anchor="t" rtlCol="false" tIns="0" lIns="0" bIns="0" rIns="0">
            <a:spAutoFit/>
          </a:bodyPr>
          <a:lstStyle/>
          <a:p>
            <a:pPr algn="ctr">
              <a:lnSpc>
                <a:spcPts val="3780"/>
              </a:lnSpc>
            </a:pPr>
            <a:r>
              <a:rPr lang="en-US" sz="2700" u="sng">
                <a:solidFill>
                  <a:srgbClr val="AE6811"/>
                </a:solidFill>
                <a:latin typeface="Canva Sans"/>
                <a:ea typeface="Canva Sans"/>
                <a:cs typeface="Canva Sans"/>
                <a:sym typeface="Canva Sans"/>
              </a:rPr>
              <a:t>Function : Operations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3959469" y="7162870"/>
            <a:ext cx="15171614" cy="15171614"/>
          </a:xfrm>
          <a:custGeom>
            <a:avLst/>
            <a:gdLst/>
            <a:ahLst/>
            <a:cxnLst/>
            <a:rect r="r" b="b" t="t" l="l"/>
            <a:pathLst>
              <a:path h="15171614" w="15171614">
                <a:moveTo>
                  <a:pt x="0" y="0"/>
                </a:moveTo>
                <a:lnTo>
                  <a:pt x="15171615" y="0"/>
                </a:lnTo>
                <a:lnTo>
                  <a:pt x="15171615"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883" y="149899"/>
            <a:ext cx="1623053" cy="970263"/>
          </a:xfrm>
          <a:custGeom>
            <a:avLst/>
            <a:gdLst/>
            <a:ahLst/>
            <a:cxnLst/>
            <a:rect r="r" b="b" t="t" l="l"/>
            <a:pathLst>
              <a:path h="970263" w="1623053">
                <a:moveTo>
                  <a:pt x="0" y="0"/>
                </a:moveTo>
                <a:lnTo>
                  <a:pt x="1623053" y="0"/>
                </a:lnTo>
                <a:lnTo>
                  <a:pt x="1623053" y="970263"/>
                </a:lnTo>
                <a:lnTo>
                  <a:pt x="0" y="970263"/>
                </a:lnTo>
                <a:lnTo>
                  <a:pt x="0" y="0"/>
                </a:lnTo>
                <a:close/>
              </a:path>
            </a:pathLst>
          </a:custGeom>
          <a:blipFill>
            <a:blip r:embed="rId4"/>
            <a:stretch>
              <a:fillRect l="0" t="-5432" r="0" b="-5432"/>
            </a:stretch>
          </a:blipFill>
        </p:spPr>
      </p:sp>
      <p:sp>
        <p:nvSpPr>
          <p:cNvPr name="Freeform 7" id="7"/>
          <p:cNvSpPr/>
          <p:nvPr/>
        </p:nvSpPr>
        <p:spPr>
          <a:xfrm flipH="false" flipV="false" rot="0">
            <a:off x="344645" y="3562211"/>
            <a:ext cx="6608336" cy="4405557"/>
          </a:xfrm>
          <a:custGeom>
            <a:avLst/>
            <a:gdLst/>
            <a:ahLst/>
            <a:cxnLst/>
            <a:rect r="r" b="b" t="t" l="l"/>
            <a:pathLst>
              <a:path h="4405557" w="6608336">
                <a:moveTo>
                  <a:pt x="0" y="0"/>
                </a:moveTo>
                <a:lnTo>
                  <a:pt x="6608336" y="0"/>
                </a:lnTo>
                <a:lnTo>
                  <a:pt x="6608336" y="4405558"/>
                </a:lnTo>
                <a:lnTo>
                  <a:pt x="0" y="4405558"/>
                </a:lnTo>
                <a:lnTo>
                  <a:pt x="0" y="0"/>
                </a:lnTo>
                <a:close/>
              </a:path>
            </a:pathLst>
          </a:custGeom>
          <a:blipFill>
            <a:blip r:embed="rId5"/>
            <a:stretch>
              <a:fillRect l="0" t="0" r="0" b="0"/>
            </a:stretch>
          </a:blipFill>
        </p:spPr>
      </p:sp>
      <p:sp>
        <p:nvSpPr>
          <p:cNvPr name="Freeform 8" id="8"/>
          <p:cNvSpPr/>
          <p:nvPr/>
        </p:nvSpPr>
        <p:spPr>
          <a:xfrm flipH="false" flipV="false" rot="0">
            <a:off x="7084959" y="3562211"/>
            <a:ext cx="6568575" cy="4405557"/>
          </a:xfrm>
          <a:custGeom>
            <a:avLst/>
            <a:gdLst/>
            <a:ahLst/>
            <a:cxnLst/>
            <a:rect r="r" b="b" t="t" l="l"/>
            <a:pathLst>
              <a:path h="4405557" w="6568575">
                <a:moveTo>
                  <a:pt x="0" y="0"/>
                </a:moveTo>
                <a:lnTo>
                  <a:pt x="6568575" y="0"/>
                </a:lnTo>
                <a:lnTo>
                  <a:pt x="6568575" y="4405558"/>
                </a:lnTo>
                <a:lnTo>
                  <a:pt x="0" y="4405558"/>
                </a:lnTo>
                <a:lnTo>
                  <a:pt x="0" y="0"/>
                </a:lnTo>
                <a:close/>
              </a:path>
            </a:pathLst>
          </a:custGeom>
          <a:blipFill>
            <a:blip r:embed="rId6"/>
            <a:stretch>
              <a:fillRect l="0" t="0" r="0" b="0"/>
            </a:stretch>
          </a:blipFill>
        </p:spPr>
      </p:sp>
      <p:sp>
        <p:nvSpPr>
          <p:cNvPr name="TextBox 9" id="9"/>
          <p:cNvSpPr txBox="true"/>
          <p:nvPr/>
        </p:nvSpPr>
        <p:spPr>
          <a:xfrm rot="0">
            <a:off x="2318858" y="329932"/>
            <a:ext cx="4230128"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Ad-hoc request :</a:t>
            </a:r>
          </a:p>
        </p:txBody>
      </p:sp>
      <p:sp>
        <p:nvSpPr>
          <p:cNvPr name="TextBox 10" id="10"/>
          <p:cNvSpPr txBox="true"/>
          <p:nvPr/>
        </p:nvSpPr>
        <p:spPr>
          <a:xfrm rot="0">
            <a:off x="6821611" y="514705"/>
            <a:ext cx="6963901"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6. Repeat Passenger Rate Analysis </a:t>
            </a:r>
          </a:p>
        </p:txBody>
      </p:sp>
      <p:sp>
        <p:nvSpPr>
          <p:cNvPr name="TextBox 11" id="11"/>
          <p:cNvSpPr txBox="true"/>
          <p:nvPr/>
        </p:nvSpPr>
        <p:spPr>
          <a:xfrm rot="0">
            <a:off x="674267" y="1218842"/>
            <a:ext cx="16939466" cy="448292"/>
          </a:xfrm>
          <a:prstGeom prst="rect">
            <a:avLst/>
          </a:prstGeom>
        </p:spPr>
        <p:txBody>
          <a:bodyPr anchor="t" rtlCol="false" tIns="0" lIns="0" bIns="0" rIns="0">
            <a:spAutoFit/>
          </a:bodyPr>
          <a:lstStyle/>
          <a:p>
            <a:pPr algn="just" marL="561494" indent="-280747" lvl="1">
              <a:lnSpc>
                <a:spcPts val="3641"/>
              </a:lnSpc>
              <a:buFont typeface="Arial"/>
              <a:buChar char="•"/>
            </a:pPr>
            <a:r>
              <a:rPr lang="en-US" sz="2600">
                <a:solidFill>
                  <a:srgbClr val="90A76E"/>
                </a:solidFill>
                <a:latin typeface="Canva Sans"/>
                <a:ea typeface="Canva Sans"/>
                <a:cs typeface="Canva Sans"/>
                <a:sym typeface="Canva Sans"/>
              </a:rPr>
              <a:t>Generate a report that calculates two metrics:    </a:t>
            </a:r>
          </a:p>
        </p:txBody>
      </p:sp>
      <p:sp>
        <p:nvSpPr>
          <p:cNvPr name="TextBox 12" id="12"/>
          <p:cNvSpPr txBox="true"/>
          <p:nvPr/>
        </p:nvSpPr>
        <p:spPr>
          <a:xfrm rot="0">
            <a:off x="1028700" y="1629034"/>
            <a:ext cx="16212783" cy="1653522"/>
          </a:xfrm>
          <a:prstGeom prst="rect">
            <a:avLst/>
          </a:prstGeom>
        </p:spPr>
        <p:txBody>
          <a:bodyPr anchor="t" rtlCol="false" tIns="0" lIns="0" bIns="0" rIns="0">
            <a:spAutoFit/>
          </a:bodyPr>
          <a:lstStyle/>
          <a:p>
            <a:pPr algn="just">
              <a:lnSpc>
                <a:spcPts val="3361"/>
              </a:lnSpc>
            </a:pPr>
            <a:r>
              <a:rPr lang="en-US" sz="2400" strike="noStrike" u="none">
                <a:solidFill>
                  <a:srgbClr val="90A76E"/>
                </a:solidFill>
                <a:latin typeface="Canva Sans"/>
                <a:ea typeface="Canva Sans"/>
                <a:cs typeface="Canva Sans"/>
                <a:sym typeface="Canva Sans"/>
              </a:rPr>
              <a:t>1. Monthly Repeat Passenger Rate: Calculate the repeat passenger rate for each city and month by   comparing the number of repeat passengers to the total passengers.</a:t>
            </a:r>
          </a:p>
          <a:p>
            <a:pPr algn="l">
              <a:lnSpc>
                <a:spcPts val="3361"/>
              </a:lnSpc>
            </a:pPr>
            <a:r>
              <a:rPr lang="en-US" sz="2400" strike="noStrike" u="none">
                <a:solidFill>
                  <a:srgbClr val="90A76E"/>
                </a:solidFill>
                <a:latin typeface="Canva Sans"/>
                <a:ea typeface="Canva Sans"/>
                <a:cs typeface="Canva Sans"/>
                <a:sym typeface="Canva Sans"/>
              </a:rPr>
              <a:t>2. City-wise Repeat Passenger Rate: Calculate the overall repeat passenger rate for each city, considering all passengers across months.</a:t>
            </a:r>
          </a:p>
        </p:txBody>
      </p:sp>
      <p:sp>
        <p:nvSpPr>
          <p:cNvPr name="TextBox 13" id="13"/>
          <p:cNvSpPr txBox="true"/>
          <p:nvPr/>
        </p:nvSpPr>
        <p:spPr>
          <a:xfrm rot="0">
            <a:off x="13959469" y="3492106"/>
            <a:ext cx="4034710" cy="4507694"/>
          </a:xfrm>
          <a:prstGeom prst="rect">
            <a:avLst/>
          </a:prstGeom>
        </p:spPr>
        <p:txBody>
          <a:bodyPr anchor="t" rtlCol="false" tIns="0" lIns="0" bIns="0" rIns="0">
            <a:spAutoFit/>
          </a:bodyPr>
          <a:lstStyle/>
          <a:p>
            <a:pPr algn="ctr">
              <a:lnSpc>
                <a:spcPts val="3277"/>
              </a:lnSpc>
            </a:pPr>
            <a:r>
              <a:rPr lang="en-US" b="true" sz="2340" u="sng">
                <a:solidFill>
                  <a:srgbClr val="87DE25"/>
                </a:solidFill>
                <a:latin typeface="Canva Sans Bold"/>
                <a:ea typeface="Canva Sans Bold"/>
                <a:cs typeface="Canva Sans Bold"/>
                <a:sym typeface="Canva Sans Bold"/>
              </a:rPr>
              <a:t>Key Insights:</a:t>
            </a:r>
          </a:p>
          <a:p>
            <a:pPr algn="l" marL="425887" indent="-212944" lvl="1">
              <a:lnSpc>
                <a:spcPts val="2761"/>
              </a:lnSpc>
              <a:buAutoNum type="arabicPeriod" startAt="1"/>
            </a:pPr>
            <a:r>
              <a:rPr lang="en-US" sz="1972">
                <a:solidFill>
                  <a:srgbClr val="EAEA28"/>
                </a:solidFill>
                <a:latin typeface="Canva Sans"/>
                <a:ea typeface="Canva Sans"/>
                <a:cs typeface="Canva Sans"/>
                <a:sym typeface="Canva Sans"/>
              </a:rPr>
              <a:t>Top Cities for Repeat Passengers:</a:t>
            </a:r>
            <a:r>
              <a:rPr lang="en-US" sz="1972">
                <a:solidFill>
                  <a:srgbClr val="82C5E5"/>
                </a:solidFill>
                <a:latin typeface="Canva Sans"/>
                <a:ea typeface="Canva Sans"/>
                <a:cs typeface="Canva Sans"/>
                <a:sym typeface="Canva Sans"/>
              </a:rPr>
              <a:t> Lucknow, Indore, Vadodara, and Visakhapatnam lead in monthly repeat passenger rates.</a:t>
            </a:r>
          </a:p>
          <a:p>
            <a:pPr algn="l" marL="425887" indent="-212944" lvl="1">
              <a:lnSpc>
                <a:spcPts val="2761"/>
              </a:lnSpc>
              <a:buAutoNum type="arabicPeriod" startAt="1"/>
            </a:pPr>
            <a:r>
              <a:rPr lang="en-US" sz="1972">
                <a:solidFill>
                  <a:srgbClr val="EAEA28"/>
                </a:solidFill>
                <a:latin typeface="Canva Sans"/>
                <a:ea typeface="Canva Sans"/>
                <a:cs typeface="Canva Sans"/>
                <a:sym typeface="Canva Sans"/>
              </a:rPr>
              <a:t>Seasonal Peak:</a:t>
            </a:r>
            <a:r>
              <a:rPr lang="en-US" sz="1972">
                <a:solidFill>
                  <a:srgbClr val="82C5E5"/>
                </a:solidFill>
                <a:latin typeface="Canva Sans"/>
                <a:ea typeface="Canva Sans"/>
                <a:cs typeface="Canva Sans"/>
                <a:sym typeface="Canva Sans"/>
              </a:rPr>
              <a:t> May consistently shows the highest repeat passenger rate across all cities, indicating potential seasonal or event-driven loyalty.</a:t>
            </a:r>
          </a:p>
        </p:txBody>
      </p:sp>
      <p:sp>
        <p:nvSpPr>
          <p:cNvPr name="TextBox 14" id="14"/>
          <p:cNvSpPr txBox="true"/>
          <p:nvPr/>
        </p:nvSpPr>
        <p:spPr>
          <a:xfrm rot="0">
            <a:off x="674267" y="8263618"/>
            <a:ext cx="12979267" cy="2219960"/>
          </a:xfrm>
          <a:prstGeom prst="rect">
            <a:avLst/>
          </a:prstGeom>
        </p:spPr>
        <p:txBody>
          <a:bodyPr anchor="t" rtlCol="false" tIns="0" lIns="0" bIns="0" rIns="0">
            <a:spAutoFit/>
          </a:bodyPr>
          <a:lstStyle/>
          <a:p>
            <a:pPr algn="l">
              <a:lnSpc>
                <a:spcPts val="3780"/>
              </a:lnSpc>
            </a:pPr>
            <a:r>
              <a:rPr lang="en-US" sz="2700" u="sng" b="true">
                <a:solidFill>
                  <a:srgbClr val="87DE25"/>
                </a:solidFill>
                <a:latin typeface="Canva Sans Bold"/>
                <a:ea typeface="Canva Sans Bold"/>
                <a:cs typeface="Canva Sans Bold"/>
                <a:sym typeface="Canva Sans Bold"/>
              </a:rPr>
              <a:t>Conclusion:</a:t>
            </a:r>
          </a:p>
          <a:p>
            <a:pPr algn="l">
              <a:lnSpc>
                <a:spcPts val="3500"/>
              </a:lnSpc>
            </a:pPr>
            <a:r>
              <a:rPr lang="en-US" sz="2500">
                <a:solidFill>
                  <a:srgbClr val="F4AD00"/>
                </a:solidFill>
                <a:latin typeface="Canva Sans"/>
                <a:ea typeface="Canva Sans"/>
                <a:cs typeface="Canva Sans"/>
                <a:sym typeface="Canva Sans"/>
              </a:rPr>
              <a:t>Strengthening customer engagement efforts, particularly in May and in high-performing cities, could further enhance repeat passenger rates and overall business growth.</a:t>
            </a:r>
          </a:p>
          <a:p>
            <a:pPr algn="l">
              <a:lnSpc>
                <a:spcPts val="3500"/>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3174945" y="6890364"/>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883" y="145204"/>
            <a:ext cx="1477910" cy="883496"/>
          </a:xfrm>
          <a:custGeom>
            <a:avLst/>
            <a:gdLst/>
            <a:ahLst/>
            <a:cxnLst/>
            <a:rect r="r" b="b" t="t" l="l"/>
            <a:pathLst>
              <a:path h="883496" w="1477910">
                <a:moveTo>
                  <a:pt x="0" y="0"/>
                </a:moveTo>
                <a:lnTo>
                  <a:pt x="1477910" y="0"/>
                </a:lnTo>
                <a:lnTo>
                  <a:pt x="1477910" y="883496"/>
                </a:lnTo>
                <a:lnTo>
                  <a:pt x="0" y="883496"/>
                </a:lnTo>
                <a:lnTo>
                  <a:pt x="0" y="0"/>
                </a:lnTo>
                <a:close/>
              </a:path>
            </a:pathLst>
          </a:custGeom>
          <a:blipFill>
            <a:blip r:embed="rId4"/>
            <a:stretch>
              <a:fillRect l="0" t="-5432" r="0" b="-5432"/>
            </a:stretch>
          </a:blipFill>
        </p:spPr>
      </p:sp>
      <p:sp>
        <p:nvSpPr>
          <p:cNvPr name="Freeform 7" id="7"/>
          <p:cNvSpPr/>
          <p:nvPr/>
        </p:nvSpPr>
        <p:spPr>
          <a:xfrm flipH="false" flipV="false" rot="0">
            <a:off x="840838" y="2029254"/>
            <a:ext cx="8455269" cy="6219368"/>
          </a:xfrm>
          <a:custGeom>
            <a:avLst/>
            <a:gdLst/>
            <a:ahLst/>
            <a:cxnLst/>
            <a:rect r="r" b="b" t="t" l="l"/>
            <a:pathLst>
              <a:path h="6219368" w="8455269">
                <a:moveTo>
                  <a:pt x="0" y="0"/>
                </a:moveTo>
                <a:lnTo>
                  <a:pt x="8455269" y="0"/>
                </a:lnTo>
                <a:lnTo>
                  <a:pt x="8455269" y="6219368"/>
                </a:lnTo>
                <a:lnTo>
                  <a:pt x="0" y="6219368"/>
                </a:lnTo>
                <a:lnTo>
                  <a:pt x="0" y="0"/>
                </a:lnTo>
                <a:close/>
              </a:path>
            </a:pathLst>
          </a:custGeom>
          <a:blipFill>
            <a:blip r:embed="rId5"/>
            <a:stretch>
              <a:fillRect l="0" t="-836" r="0" b="-836"/>
            </a:stretch>
          </a:blipFill>
        </p:spPr>
      </p:sp>
      <p:sp>
        <p:nvSpPr>
          <p:cNvPr name="TextBox 8" id="8"/>
          <p:cNvSpPr txBox="true"/>
          <p:nvPr/>
        </p:nvSpPr>
        <p:spPr>
          <a:xfrm rot="0">
            <a:off x="1838572" y="212933"/>
            <a:ext cx="4254368"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6388155" y="301379"/>
            <a:ext cx="6963901" cy="513995"/>
          </a:xfrm>
          <a:prstGeom prst="rect">
            <a:avLst/>
          </a:prstGeom>
        </p:spPr>
        <p:txBody>
          <a:bodyPr anchor="t" rtlCol="false" tIns="0" lIns="0" bIns="0" rIns="0">
            <a:spAutoFit/>
          </a:bodyPr>
          <a:lstStyle/>
          <a:p>
            <a:pPr algn="just" marL="650715" indent="-325358" lvl="1">
              <a:lnSpc>
                <a:spcPts val="4219"/>
              </a:lnSpc>
              <a:buAutoNum type="arabicPeriod" startAt="1"/>
            </a:pPr>
            <a:r>
              <a:rPr lang="en-US" sz="3013" u="sng">
                <a:solidFill>
                  <a:srgbClr val="90A76E"/>
                </a:solidFill>
                <a:latin typeface="Canva Sans"/>
                <a:ea typeface="Canva Sans"/>
                <a:cs typeface="Canva Sans"/>
                <a:sym typeface="Canva Sans"/>
              </a:rPr>
              <a:t>Top and Bottom Performing Cities</a:t>
            </a:r>
          </a:p>
        </p:txBody>
      </p:sp>
      <p:sp>
        <p:nvSpPr>
          <p:cNvPr name="TextBox 10" id="10"/>
          <p:cNvSpPr txBox="true"/>
          <p:nvPr/>
        </p:nvSpPr>
        <p:spPr>
          <a:xfrm rot="0">
            <a:off x="674267" y="1259746"/>
            <a:ext cx="16939466" cy="481312"/>
          </a:xfrm>
          <a:prstGeom prst="rect">
            <a:avLst/>
          </a:prstGeom>
        </p:spPr>
        <p:txBody>
          <a:bodyPr anchor="t" rtlCol="false" tIns="0" lIns="0" bIns="0" rIns="0">
            <a:spAutoFit/>
          </a:bodyPr>
          <a:lstStyle/>
          <a:p>
            <a:pPr algn="just" marL="604673" indent="-302337" lvl="1">
              <a:lnSpc>
                <a:spcPts val="3920"/>
              </a:lnSpc>
              <a:buFont typeface="Arial"/>
              <a:buChar char="•"/>
            </a:pPr>
            <a:r>
              <a:rPr lang="en-US" sz="2800">
                <a:solidFill>
                  <a:srgbClr val="90A76E"/>
                </a:solidFill>
                <a:latin typeface="Canva Sans"/>
                <a:ea typeface="Canva Sans"/>
                <a:cs typeface="Canva Sans"/>
                <a:sym typeface="Canva Sans"/>
              </a:rPr>
              <a:t>    Identify the top 3 and bottom 3 cities by total trips over the entire analysis period.</a:t>
            </a:r>
          </a:p>
        </p:txBody>
      </p:sp>
      <p:sp>
        <p:nvSpPr>
          <p:cNvPr name="TextBox 11" id="11"/>
          <p:cNvSpPr txBox="true"/>
          <p:nvPr/>
        </p:nvSpPr>
        <p:spPr>
          <a:xfrm rot="0">
            <a:off x="10319377" y="2727905"/>
            <a:ext cx="5211541" cy="4548865"/>
          </a:xfrm>
          <a:prstGeom prst="rect">
            <a:avLst/>
          </a:prstGeom>
        </p:spPr>
        <p:txBody>
          <a:bodyPr anchor="t" rtlCol="false" tIns="0" lIns="0" bIns="0" rIns="0">
            <a:spAutoFit/>
          </a:bodyPr>
          <a:lstStyle/>
          <a:p>
            <a:pPr algn="ctr">
              <a:lnSpc>
                <a:spcPts val="4233"/>
              </a:lnSpc>
            </a:pPr>
            <a:r>
              <a:rPr lang="en-US" b="true" sz="3023" u="sng">
                <a:solidFill>
                  <a:srgbClr val="87DE25"/>
                </a:solidFill>
                <a:latin typeface="Canva Sans Bold"/>
                <a:ea typeface="Canva Sans Bold"/>
                <a:cs typeface="Canva Sans Bold"/>
                <a:sym typeface="Canva Sans Bold"/>
              </a:rPr>
              <a:t>Key Insights:</a:t>
            </a:r>
          </a:p>
          <a:p>
            <a:pPr algn="l" marL="550108" indent="-275054" lvl="1">
              <a:lnSpc>
                <a:spcPts val="3567"/>
              </a:lnSpc>
              <a:buAutoNum type="arabicPeriod" startAt="1"/>
            </a:pPr>
            <a:r>
              <a:rPr lang="en-US" sz="2547">
                <a:solidFill>
                  <a:srgbClr val="EAEA28"/>
                </a:solidFill>
                <a:latin typeface="Canva Sans"/>
                <a:ea typeface="Canva Sans"/>
                <a:cs typeface="Canva Sans"/>
                <a:sym typeface="Canva Sans"/>
              </a:rPr>
              <a:t>High Performers: </a:t>
            </a:r>
            <a:r>
              <a:rPr lang="en-US" sz="2547">
                <a:solidFill>
                  <a:srgbClr val="82C5E5"/>
                </a:solidFill>
                <a:latin typeface="Canva Sans"/>
                <a:ea typeface="Canva Sans"/>
                <a:cs typeface="Canva Sans"/>
                <a:sym typeface="Canva Sans"/>
              </a:rPr>
              <a:t>Jaipur, Lucknow, and Surat excel in total trips, indicating strong market presence.</a:t>
            </a:r>
          </a:p>
          <a:p>
            <a:pPr algn="l" marL="550108" indent="-275054" lvl="1">
              <a:lnSpc>
                <a:spcPts val="3567"/>
              </a:lnSpc>
              <a:buAutoNum type="arabicPeriod" startAt="1"/>
            </a:pPr>
            <a:r>
              <a:rPr lang="en-US" sz="2547">
                <a:solidFill>
                  <a:srgbClr val="EAEA28"/>
                </a:solidFill>
                <a:latin typeface="Canva Sans"/>
                <a:ea typeface="Canva Sans"/>
                <a:cs typeface="Canva Sans"/>
                <a:sym typeface="Canva Sans"/>
              </a:rPr>
              <a:t>Low Performers:</a:t>
            </a:r>
            <a:r>
              <a:rPr lang="en-US" sz="2547">
                <a:solidFill>
                  <a:srgbClr val="82C5E5"/>
                </a:solidFill>
                <a:latin typeface="Canva Sans"/>
                <a:ea typeface="Canva Sans"/>
                <a:cs typeface="Canva Sans"/>
                <a:sym typeface="Canva Sans"/>
              </a:rPr>
              <a:t> Mysore, Coimbatore, and Visakhapatnam struggle with trip volumes, highlighting areas for improvement.</a:t>
            </a:r>
          </a:p>
        </p:txBody>
      </p:sp>
      <p:sp>
        <p:nvSpPr>
          <p:cNvPr name="TextBox 12" id="12"/>
          <p:cNvSpPr txBox="true"/>
          <p:nvPr/>
        </p:nvSpPr>
        <p:spPr>
          <a:xfrm rot="0">
            <a:off x="674267" y="8263618"/>
            <a:ext cx="11745958" cy="1743710"/>
          </a:xfrm>
          <a:prstGeom prst="rect">
            <a:avLst/>
          </a:prstGeom>
        </p:spPr>
        <p:txBody>
          <a:bodyPr anchor="t" rtlCol="false" tIns="0" lIns="0" bIns="0" rIns="0">
            <a:spAutoFit/>
          </a:bodyPr>
          <a:lstStyle/>
          <a:p>
            <a:pPr algn="l">
              <a:lnSpc>
                <a:spcPts val="3920"/>
              </a:lnSpc>
            </a:pPr>
            <a:r>
              <a:rPr lang="en-US" sz="2800" u="sng" b="true">
                <a:solidFill>
                  <a:srgbClr val="87DE25"/>
                </a:solidFill>
                <a:latin typeface="Canva Sans Bold"/>
                <a:ea typeface="Canva Sans Bold"/>
                <a:cs typeface="Canva Sans Bold"/>
                <a:sym typeface="Canva Sans Bold"/>
              </a:rPr>
              <a:t>Conclusion:</a:t>
            </a:r>
          </a:p>
          <a:p>
            <a:pPr algn="l">
              <a:lnSpc>
                <a:spcPts val="3360"/>
              </a:lnSpc>
            </a:pPr>
            <a:r>
              <a:rPr lang="en-US" sz="2400">
                <a:solidFill>
                  <a:srgbClr val="F4AD00"/>
                </a:solidFill>
                <a:latin typeface="Canva Sans"/>
                <a:ea typeface="Canva Sans"/>
                <a:cs typeface="Canva Sans"/>
                <a:sym typeface="Canva Sans"/>
              </a:rPr>
              <a:t>Goodcabs should focus on maintaining momentum in top-performing cities while implementing targeted strategies to improve demand and operations in the bottom three cities.</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46944" y="-3867763"/>
            <a:ext cx="9994112" cy="18020046"/>
            <a:chOff x="0" y="0"/>
            <a:chExt cx="2632194" cy="4746020"/>
          </a:xfrm>
        </p:grpSpPr>
        <p:sp>
          <p:nvSpPr>
            <p:cNvPr name="Freeform 3" id="3"/>
            <p:cNvSpPr/>
            <p:nvPr/>
          </p:nvSpPr>
          <p:spPr>
            <a:xfrm flipH="false" flipV="false" rot="0">
              <a:off x="0" y="0"/>
              <a:ext cx="2632194" cy="4746020"/>
            </a:xfrm>
            <a:custGeom>
              <a:avLst/>
              <a:gdLst/>
              <a:ahLst/>
              <a:cxnLst/>
              <a:rect r="r" b="b" t="t" l="l"/>
              <a:pathLst>
                <a:path h="4746020" w="2632194">
                  <a:moveTo>
                    <a:pt x="0" y="0"/>
                  </a:moveTo>
                  <a:lnTo>
                    <a:pt x="2632194" y="0"/>
                  </a:lnTo>
                  <a:lnTo>
                    <a:pt x="2632194" y="4746020"/>
                  </a:lnTo>
                  <a:lnTo>
                    <a:pt x="0" y="4746020"/>
                  </a:lnTo>
                  <a:close/>
                </a:path>
              </a:pathLst>
            </a:custGeom>
            <a:solidFill>
              <a:srgbClr val="0B1541"/>
            </a:solidFill>
          </p:spPr>
        </p:sp>
        <p:sp>
          <p:nvSpPr>
            <p:cNvPr name="TextBox 4" id="4"/>
            <p:cNvSpPr txBox="true"/>
            <p:nvPr/>
          </p:nvSpPr>
          <p:spPr>
            <a:xfrm>
              <a:off x="0" y="-123825"/>
              <a:ext cx="2632194"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3785512" y="6890364"/>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977" y="189079"/>
            <a:ext cx="1731792" cy="1035268"/>
          </a:xfrm>
          <a:custGeom>
            <a:avLst/>
            <a:gdLst/>
            <a:ahLst/>
            <a:cxnLst/>
            <a:rect r="r" b="b" t="t" l="l"/>
            <a:pathLst>
              <a:path h="1035268" w="1731792">
                <a:moveTo>
                  <a:pt x="0" y="0"/>
                </a:moveTo>
                <a:lnTo>
                  <a:pt x="1731792" y="0"/>
                </a:lnTo>
                <a:lnTo>
                  <a:pt x="1731792" y="1035267"/>
                </a:lnTo>
                <a:lnTo>
                  <a:pt x="0" y="1035267"/>
                </a:lnTo>
                <a:lnTo>
                  <a:pt x="0" y="0"/>
                </a:lnTo>
                <a:close/>
              </a:path>
            </a:pathLst>
          </a:custGeom>
          <a:blipFill>
            <a:blip r:embed="rId4"/>
            <a:stretch>
              <a:fillRect l="0" t="-5432" r="0" b="-5432"/>
            </a:stretch>
          </a:blipFill>
        </p:spPr>
      </p:sp>
      <p:sp>
        <p:nvSpPr>
          <p:cNvPr name="Freeform 7" id="7"/>
          <p:cNvSpPr/>
          <p:nvPr/>
        </p:nvSpPr>
        <p:spPr>
          <a:xfrm flipH="false" flipV="false" rot="0">
            <a:off x="1028700" y="2554474"/>
            <a:ext cx="14875674" cy="4088517"/>
          </a:xfrm>
          <a:custGeom>
            <a:avLst/>
            <a:gdLst/>
            <a:ahLst/>
            <a:cxnLst/>
            <a:rect r="r" b="b" t="t" l="l"/>
            <a:pathLst>
              <a:path h="4088517" w="14875674">
                <a:moveTo>
                  <a:pt x="0" y="0"/>
                </a:moveTo>
                <a:lnTo>
                  <a:pt x="14875674" y="0"/>
                </a:lnTo>
                <a:lnTo>
                  <a:pt x="14875674" y="4088516"/>
                </a:lnTo>
                <a:lnTo>
                  <a:pt x="0" y="4088516"/>
                </a:lnTo>
                <a:lnTo>
                  <a:pt x="0" y="0"/>
                </a:lnTo>
                <a:close/>
              </a:path>
            </a:pathLst>
          </a:custGeom>
          <a:blipFill>
            <a:blip r:embed="rId5"/>
            <a:stretch>
              <a:fillRect l="0" t="0" r="0" b="-3239"/>
            </a:stretch>
          </a:blipFill>
        </p:spPr>
      </p:sp>
      <p:sp>
        <p:nvSpPr>
          <p:cNvPr name="TextBox 8" id="8"/>
          <p:cNvSpPr txBox="true"/>
          <p:nvPr/>
        </p:nvSpPr>
        <p:spPr>
          <a:xfrm rot="0">
            <a:off x="2328243" y="324086"/>
            <a:ext cx="4411799"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7206767" y="421140"/>
            <a:ext cx="6350762"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2.Average Fare Per Trip By Cities</a:t>
            </a:r>
          </a:p>
        </p:txBody>
      </p:sp>
      <p:sp>
        <p:nvSpPr>
          <p:cNvPr name="TextBox 10" id="10"/>
          <p:cNvSpPr txBox="true"/>
          <p:nvPr/>
        </p:nvSpPr>
        <p:spPr>
          <a:xfrm rot="0">
            <a:off x="405839" y="1436037"/>
            <a:ext cx="17476321" cy="888418"/>
          </a:xfrm>
          <a:prstGeom prst="rect">
            <a:avLst/>
          </a:prstGeom>
        </p:spPr>
        <p:txBody>
          <a:bodyPr anchor="t" rtlCol="false" tIns="0" lIns="0" bIns="0" rIns="0">
            <a:spAutoFit/>
          </a:bodyPr>
          <a:lstStyle/>
          <a:p>
            <a:pPr algn="just" marL="544693" indent="-272347" lvl="1">
              <a:lnSpc>
                <a:spcPts val="3532"/>
              </a:lnSpc>
              <a:buFont typeface="Arial"/>
              <a:buChar char="•"/>
            </a:pPr>
            <a:r>
              <a:rPr lang="en-US" sz="2522">
                <a:solidFill>
                  <a:srgbClr val="90A76E"/>
                </a:solidFill>
                <a:latin typeface="Canva Sans"/>
                <a:ea typeface="Canva Sans"/>
                <a:cs typeface="Canva Sans"/>
                <a:sym typeface="Canva Sans"/>
              </a:rPr>
              <a:t> Calculate the average fare per trip for each city and compare it with the city's average trip distance. Identify the cities with the highest and lowest average fare per trip to assess pricing efficiency across locations.</a:t>
            </a:r>
          </a:p>
        </p:txBody>
      </p:sp>
      <p:sp>
        <p:nvSpPr>
          <p:cNvPr name="TextBox 11" id="11"/>
          <p:cNvSpPr txBox="true"/>
          <p:nvPr/>
        </p:nvSpPr>
        <p:spPr>
          <a:xfrm rot="0">
            <a:off x="626059" y="6681090"/>
            <a:ext cx="13481589" cy="1969367"/>
          </a:xfrm>
          <a:prstGeom prst="rect">
            <a:avLst/>
          </a:prstGeom>
        </p:spPr>
        <p:txBody>
          <a:bodyPr anchor="t" rtlCol="false" tIns="0" lIns="0" bIns="0" rIns="0">
            <a:spAutoFit/>
          </a:bodyPr>
          <a:lstStyle/>
          <a:p>
            <a:pPr algn="l">
              <a:lnSpc>
                <a:spcPts val="3417"/>
              </a:lnSpc>
            </a:pPr>
            <a:r>
              <a:rPr lang="en-US" sz="2440" u="sng" b="true">
                <a:solidFill>
                  <a:srgbClr val="87DE25"/>
                </a:solidFill>
                <a:latin typeface="Canva Sans Bold"/>
                <a:ea typeface="Canva Sans Bold"/>
                <a:cs typeface="Canva Sans Bold"/>
                <a:sym typeface="Canva Sans Bold"/>
              </a:rPr>
              <a:t>Key Insights:</a:t>
            </a:r>
          </a:p>
          <a:p>
            <a:pPr algn="l" marL="483804" indent="-241902" lvl="1">
              <a:lnSpc>
                <a:spcPts val="3137"/>
              </a:lnSpc>
              <a:buFont typeface="Arial"/>
              <a:buChar char="•"/>
            </a:pPr>
            <a:r>
              <a:rPr lang="en-US" sz="2240">
                <a:solidFill>
                  <a:srgbClr val="EAEA28"/>
                </a:solidFill>
                <a:latin typeface="Canva Sans"/>
                <a:ea typeface="Canva Sans"/>
                <a:cs typeface="Canva Sans"/>
                <a:sym typeface="Canva Sans"/>
              </a:rPr>
              <a:t> High Pricing Efficiency:</a:t>
            </a:r>
            <a:r>
              <a:rPr lang="en-US" sz="2240">
                <a:solidFill>
                  <a:srgbClr val="82C5E5"/>
                </a:solidFill>
                <a:latin typeface="Canva Sans"/>
                <a:ea typeface="Canva Sans"/>
                <a:cs typeface="Canva Sans"/>
                <a:sym typeface="Canva Sans"/>
              </a:rPr>
              <a:t> Jaipur achieves the highest average fare per trip, correlating with the longest average trip distances.</a:t>
            </a:r>
          </a:p>
          <a:p>
            <a:pPr algn="l" marL="483804" indent="-241902" lvl="1">
              <a:lnSpc>
                <a:spcPts val="3137"/>
              </a:lnSpc>
              <a:buFont typeface="Arial"/>
              <a:buChar char="•"/>
            </a:pPr>
            <a:r>
              <a:rPr lang="en-US" sz="2240">
                <a:solidFill>
                  <a:srgbClr val="EAEA28"/>
                </a:solidFill>
                <a:latin typeface="Canva Sans"/>
                <a:ea typeface="Canva Sans"/>
                <a:cs typeface="Canva Sans"/>
                <a:sym typeface="Canva Sans"/>
              </a:rPr>
              <a:t>Low Pricing Efficiency: </a:t>
            </a:r>
            <a:r>
              <a:rPr lang="en-US" sz="2240">
                <a:solidFill>
                  <a:srgbClr val="82C5E5"/>
                </a:solidFill>
                <a:latin typeface="Canva Sans"/>
                <a:ea typeface="Canva Sans"/>
                <a:cs typeface="Canva Sans"/>
                <a:sym typeface="Canva Sans"/>
              </a:rPr>
              <a:t>Surat has the lowest average fare per trip, matching its shorter average trip distances</a:t>
            </a:r>
            <a:r>
              <a:rPr lang="en-US" sz="2240">
                <a:solidFill>
                  <a:srgbClr val="A4B9FB"/>
                </a:solidFill>
                <a:latin typeface="Canva Sans"/>
                <a:ea typeface="Canva Sans"/>
                <a:cs typeface="Canva Sans"/>
                <a:sym typeface="Canva Sans"/>
              </a:rPr>
              <a:t>.</a:t>
            </a:r>
          </a:p>
        </p:txBody>
      </p:sp>
      <p:sp>
        <p:nvSpPr>
          <p:cNvPr name="TextBox 12" id="12"/>
          <p:cNvSpPr txBox="true"/>
          <p:nvPr/>
        </p:nvSpPr>
        <p:spPr>
          <a:xfrm rot="0">
            <a:off x="597232" y="8670925"/>
            <a:ext cx="13510416" cy="1269999"/>
          </a:xfrm>
          <a:prstGeom prst="rect">
            <a:avLst/>
          </a:prstGeom>
        </p:spPr>
        <p:txBody>
          <a:bodyPr anchor="t" rtlCol="false" tIns="0" lIns="0" bIns="0" rIns="0">
            <a:spAutoFit/>
          </a:bodyPr>
          <a:lstStyle/>
          <a:p>
            <a:pPr algn="l">
              <a:lnSpc>
                <a:spcPts val="3780"/>
              </a:lnSpc>
            </a:pPr>
            <a:r>
              <a:rPr lang="en-US" sz="2700" u="sng" b="true">
                <a:solidFill>
                  <a:srgbClr val="87DE25"/>
                </a:solidFill>
                <a:latin typeface="Canva Sans Bold"/>
                <a:ea typeface="Canva Sans Bold"/>
                <a:cs typeface="Canva Sans Bold"/>
                <a:sym typeface="Canva Sans Bold"/>
              </a:rPr>
              <a:t>Conclusion:</a:t>
            </a:r>
          </a:p>
          <a:p>
            <a:pPr algn="l">
              <a:lnSpc>
                <a:spcPts val="3220"/>
              </a:lnSpc>
            </a:pPr>
            <a:r>
              <a:rPr lang="en-US" sz="2300">
                <a:solidFill>
                  <a:srgbClr val="F4AD00"/>
                </a:solidFill>
                <a:latin typeface="Canva Sans"/>
                <a:ea typeface="Canva Sans"/>
                <a:cs typeface="Canva Sans"/>
                <a:sym typeface="Canva Sans"/>
              </a:rPr>
              <a:t>Jaipur's pricing model appears optimal for its demand and trip characteristics, while Surat may require a review of its pricing strategy to improve revenue potential.</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89232"/>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977" y="149018"/>
            <a:ext cx="1604733" cy="959311"/>
          </a:xfrm>
          <a:custGeom>
            <a:avLst/>
            <a:gdLst/>
            <a:ahLst/>
            <a:cxnLst/>
            <a:rect r="r" b="b" t="t" l="l"/>
            <a:pathLst>
              <a:path h="959311" w="1604733">
                <a:moveTo>
                  <a:pt x="0" y="0"/>
                </a:moveTo>
                <a:lnTo>
                  <a:pt x="1604733" y="0"/>
                </a:lnTo>
                <a:lnTo>
                  <a:pt x="1604733" y="959312"/>
                </a:lnTo>
                <a:lnTo>
                  <a:pt x="0" y="959312"/>
                </a:lnTo>
                <a:lnTo>
                  <a:pt x="0" y="0"/>
                </a:lnTo>
                <a:close/>
              </a:path>
            </a:pathLst>
          </a:custGeom>
          <a:blipFill>
            <a:blip r:embed="rId4"/>
            <a:stretch>
              <a:fillRect l="0" t="-5432" r="0" b="-5432"/>
            </a:stretch>
          </a:blipFill>
        </p:spPr>
      </p:sp>
      <p:sp>
        <p:nvSpPr>
          <p:cNvPr name="Freeform 7" id="7"/>
          <p:cNvSpPr/>
          <p:nvPr/>
        </p:nvSpPr>
        <p:spPr>
          <a:xfrm flipH="false" flipV="false" rot="0">
            <a:off x="936343" y="2165584"/>
            <a:ext cx="10952065" cy="3099148"/>
          </a:xfrm>
          <a:custGeom>
            <a:avLst/>
            <a:gdLst/>
            <a:ahLst/>
            <a:cxnLst/>
            <a:rect r="r" b="b" t="t" l="l"/>
            <a:pathLst>
              <a:path h="3099148" w="10952065">
                <a:moveTo>
                  <a:pt x="0" y="0"/>
                </a:moveTo>
                <a:lnTo>
                  <a:pt x="10952065" y="0"/>
                </a:lnTo>
                <a:lnTo>
                  <a:pt x="10952065" y="3099148"/>
                </a:lnTo>
                <a:lnTo>
                  <a:pt x="0" y="3099148"/>
                </a:lnTo>
                <a:lnTo>
                  <a:pt x="0" y="0"/>
                </a:lnTo>
                <a:close/>
              </a:path>
            </a:pathLst>
          </a:custGeom>
          <a:blipFill>
            <a:blip r:embed="rId5"/>
            <a:stretch>
              <a:fillRect l="0" t="-620" r="-446" b="-5425"/>
            </a:stretch>
          </a:blipFill>
        </p:spPr>
      </p:sp>
      <p:sp>
        <p:nvSpPr>
          <p:cNvPr name="Freeform 8" id="8"/>
          <p:cNvSpPr/>
          <p:nvPr/>
        </p:nvSpPr>
        <p:spPr>
          <a:xfrm flipH="false" flipV="false" rot="0">
            <a:off x="976494" y="5323191"/>
            <a:ext cx="10871764" cy="3270599"/>
          </a:xfrm>
          <a:custGeom>
            <a:avLst/>
            <a:gdLst/>
            <a:ahLst/>
            <a:cxnLst/>
            <a:rect r="r" b="b" t="t" l="l"/>
            <a:pathLst>
              <a:path h="3270599" w="10871764">
                <a:moveTo>
                  <a:pt x="0" y="0"/>
                </a:moveTo>
                <a:lnTo>
                  <a:pt x="10871764" y="0"/>
                </a:lnTo>
                <a:lnTo>
                  <a:pt x="10871764" y="3270599"/>
                </a:lnTo>
                <a:lnTo>
                  <a:pt x="0" y="3270599"/>
                </a:lnTo>
                <a:lnTo>
                  <a:pt x="0" y="0"/>
                </a:lnTo>
                <a:close/>
              </a:path>
            </a:pathLst>
          </a:custGeom>
          <a:blipFill>
            <a:blip r:embed="rId6"/>
            <a:stretch>
              <a:fillRect l="0" t="-296" r="0" b="-257"/>
            </a:stretch>
          </a:blipFill>
        </p:spPr>
      </p:sp>
      <p:sp>
        <p:nvSpPr>
          <p:cNvPr name="TextBox 9" id="9"/>
          <p:cNvSpPr txBox="true"/>
          <p:nvPr/>
        </p:nvSpPr>
        <p:spPr>
          <a:xfrm rot="0">
            <a:off x="2011216" y="208069"/>
            <a:ext cx="4298255"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10" id="10"/>
          <p:cNvSpPr txBox="true"/>
          <p:nvPr/>
        </p:nvSpPr>
        <p:spPr>
          <a:xfrm rot="0">
            <a:off x="6750234" y="365912"/>
            <a:ext cx="9007697"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3.Average Ratings by City and Passenger Type</a:t>
            </a:r>
          </a:p>
        </p:txBody>
      </p:sp>
      <p:sp>
        <p:nvSpPr>
          <p:cNvPr name="TextBox 11" id="11"/>
          <p:cNvSpPr txBox="true"/>
          <p:nvPr/>
        </p:nvSpPr>
        <p:spPr>
          <a:xfrm rot="0">
            <a:off x="405839" y="1162865"/>
            <a:ext cx="17476321" cy="888418"/>
          </a:xfrm>
          <a:prstGeom prst="rect">
            <a:avLst/>
          </a:prstGeom>
        </p:spPr>
        <p:txBody>
          <a:bodyPr anchor="t" rtlCol="false" tIns="0" lIns="0" bIns="0" rIns="0">
            <a:spAutoFit/>
          </a:bodyPr>
          <a:lstStyle/>
          <a:p>
            <a:pPr algn="just" marL="544693" indent="-272347" lvl="1">
              <a:lnSpc>
                <a:spcPts val="3532"/>
              </a:lnSpc>
              <a:buFont typeface="Arial"/>
              <a:buChar char="•"/>
            </a:pPr>
            <a:r>
              <a:rPr lang="en-US" sz="2522">
                <a:solidFill>
                  <a:srgbClr val="90A76E"/>
                </a:solidFill>
                <a:latin typeface="Canva Sans"/>
                <a:ea typeface="Canva Sans"/>
                <a:cs typeface="Canva Sans"/>
                <a:sym typeface="Canva Sans"/>
              </a:rPr>
              <a:t>  Calculate the average passenger and driver ratings for each city, segmented by passenger type (new vs. repeat). Identify cities with the highest and lowest average ratings.</a:t>
            </a:r>
          </a:p>
        </p:txBody>
      </p:sp>
      <p:sp>
        <p:nvSpPr>
          <p:cNvPr name="TextBox 12" id="12"/>
          <p:cNvSpPr txBox="true"/>
          <p:nvPr/>
        </p:nvSpPr>
        <p:spPr>
          <a:xfrm rot="0">
            <a:off x="12115886" y="2714828"/>
            <a:ext cx="5370503" cy="4101190"/>
          </a:xfrm>
          <a:prstGeom prst="rect">
            <a:avLst/>
          </a:prstGeom>
        </p:spPr>
        <p:txBody>
          <a:bodyPr anchor="t" rtlCol="false" tIns="0" lIns="0" bIns="0" rIns="0">
            <a:spAutoFit/>
          </a:bodyPr>
          <a:lstStyle/>
          <a:p>
            <a:pPr algn="ctr">
              <a:lnSpc>
                <a:spcPts val="4233"/>
              </a:lnSpc>
            </a:pPr>
            <a:r>
              <a:rPr lang="en-US" b="true" sz="3023" u="sng">
                <a:solidFill>
                  <a:srgbClr val="87DE25"/>
                </a:solidFill>
                <a:latin typeface="Canva Sans Bold"/>
                <a:ea typeface="Canva Sans Bold"/>
                <a:cs typeface="Canva Sans Bold"/>
                <a:sym typeface="Canva Sans Bold"/>
              </a:rPr>
              <a:t>Key Insights:</a:t>
            </a:r>
          </a:p>
          <a:p>
            <a:pPr algn="l">
              <a:lnSpc>
                <a:spcPts val="3567"/>
              </a:lnSpc>
            </a:pPr>
            <a:r>
              <a:rPr lang="en-US" sz="2547">
                <a:solidFill>
                  <a:srgbClr val="EAEA28"/>
                </a:solidFill>
                <a:latin typeface="Canva Sans"/>
                <a:ea typeface="Canva Sans"/>
                <a:cs typeface="Canva Sans"/>
                <a:sym typeface="Canva Sans"/>
              </a:rPr>
              <a:t>1.</a:t>
            </a:r>
            <a:r>
              <a:rPr lang="en-US" sz="2547">
                <a:solidFill>
                  <a:srgbClr val="EAEA28"/>
                </a:solidFill>
                <a:latin typeface="Canva Sans"/>
                <a:ea typeface="Canva Sans"/>
                <a:cs typeface="Canva Sans"/>
                <a:sym typeface="Canva Sans"/>
              </a:rPr>
              <a:t>Highest Average Rating Cities:</a:t>
            </a:r>
          </a:p>
          <a:p>
            <a:pPr algn="l">
              <a:lnSpc>
                <a:spcPts val="3567"/>
              </a:lnSpc>
            </a:pPr>
            <a:r>
              <a:rPr lang="en-US" sz="2547">
                <a:solidFill>
                  <a:srgbClr val="82C5E5"/>
                </a:solidFill>
                <a:latin typeface="Canva Sans"/>
                <a:ea typeface="Canva Sans"/>
                <a:cs typeface="Canva Sans"/>
                <a:sym typeface="Canva Sans"/>
              </a:rPr>
              <a:t>   </a:t>
            </a:r>
            <a:r>
              <a:rPr lang="en-US" sz="2547">
                <a:solidFill>
                  <a:srgbClr val="82C5E5"/>
                </a:solidFill>
                <a:latin typeface="Canva Sans"/>
                <a:ea typeface="Canva Sans"/>
                <a:cs typeface="Canva Sans"/>
                <a:sym typeface="Canva Sans"/>
              </a:rPr>
              <a:t>Jaipur, Mysore, Kochi and</a:t>
            </a:r>
          </a:p>
          <a:p>
            <a:pPr algn="l">
              <a:lnSpc>
                <a:spcPts val="3567"/>
              </a:lnSpc>
            </a:pPr>
            <a:r>
              <a:rPr lang="en-US" sz="2547">
                <a:solidFill>
                  <a:srgbClr val="82C5E5"/>
                </a:solidFill>
                <a:latin typeface="Canva Sans"/>
                <a:ea typeface="Canva Sans"/>
                <a:cs typeface="Canva Sans"/>
                <a:sym typeface="Canva Sans"/>
              </a:rPr>
              <a:t>   Visakhapatnam  are the Cities   </a:t>
            </a:r>
          </a:p>
          <a:p>
            <a:pPr algn="l">
              <a:lnSpc>
                <a:spcPts val="3567"/>
              </a:lnSpc>
            </a:pPr>
            <a:r>
              <a:rPr lang="en-US" sz="2547">
                <a:solidFill>
                  <a:srgbClr val="82C5E5"/>
                </a:solidFill>
                <a:latin typeface="Canva Sans"/>
                <a:ea typeface="Canva Sans"/>
                <a:cs typeface="Canva Sans"/>
                <a:sym typeface="Canva Sans"/>
              </a:rPr>
              <a:t>    with highest average rating.</a:t>
            </a:r>
          </a:p>
          <a:p>
            <a:pPr algn="l">
              <a:lnSpc>
                <a:spcPts val="3567"/>
              </a:lnSpc>
            </a:pPr>
            <a:r>
              <a:rPr lang="en-US" sz="2547">
                <a:solidFill>
                  <a:srgbClr val="EAEA28"/>
                </a:solidFill>
                <a:latin typeface="Canva Sans"/>
                <a:ea typeface="Canva Sans"/>
                <a:cs typeface="Canva Sans"/>
                <a:sym typeface="Canva Sans"/>
              </a:rPr>
              <a:t>2.Lowest Average Rating Cities:</a:t>
            </a:r>
            <a:r>
              <a:rPr lang="en-US" sz="2547">
                <a:solidFill>
                  <a:srgbClr val="82C5E5"/>
                </a:solidFill>
                <a:latin typeface="Canva Sans"/>
                <a:ea typeface="Canva Sans"/>
                <a:cs typeface="Canva Sans"/>
                <a:sym typeface="Canva Sans"/>
              </a:rPr>
              <a:t> </a:t>
            </a:r>
            <a:r>
              <a:rPr lang="en-US" sz="2547">
                <a:solidFill>
                  <a:srgbClr val="82C5E5"/>
                </a:solidFill>
                <a:latin typeface="Canva Sans"/>
                <a:ea typeface="Canva Sans"/>
                <a:cs typeface="Canva Sans"/>
                <a:sym typeface="Canva Sans"/>
              </a:rPr>
              <a:t> </a:t>
            </a:r>
          </a:p>
          <a:p>
            <a:pPr algn="l">
              <a:lnSpc>
                <a:spcPts val="3567"/>
              </a:lnSpc>
            </a:pPr>
            <a:r>
              <a:rPr lang="en-US" sz="2547">
                <a:solidFill>
                  <a:srgbClr val="82C5E5"/>
                </a:solidFill>
                <a:latin typeface="Canva Sans"/>
                <a:ea typeface="Canva Sans"/>
                <a:cs typeface="Canva Sans"/>
                <a:sym typeface="Canva Sans"/>
              </a:rPr>
              <a:t>   </a:t>
            </a:r>
            <a:r>
              <a:rPr lang="en-US" sz="2547">
                <a:solidFill>
                  <a:srgbClr val="82C5E5"/>
                </a:solidFill>
                <a:latin typeface="Canva Sans"/>
                <a:ea typeface="Canva Sans"/>
                <a:cs typeface="Canva Sans"/>
                <a:sym typeface="Canva Sans"/>
              </a:rPr>
              <a:t>Surat, Lucknow,  Vadodara are </a:t>
            </a:r>
          </a:p>
          <a:p>
            <a:pPr algn="l">
              <a:lnSpc>
                <a:spcPts val="3567"/>
              </a:lnSpc>
            </a:pPr>
            <a:r>
              <a:rPr lang="en-US" sz="2547">
                <a:solidFill>
                  <a:srgbClr val="82C5E5"/>
                </a:solidFill>
                <a:latin typeface="Canva Sans"/>
                <a:ea typeface="Canva Sans"/>
                <a:cs typeface="Canva Sans"/>
                <a:sym typeface="Canva Sans"/>
              </a:rPr>
              <a:t>   the cities with lowest average</a:t>
            </a:r>
          </a:p>
          <a:p>
            <a:pPr algn="l">
              <a:lnSpc>
                <a:spcPts val="3567"/>
              </a:lnSpc>
            </a:pPr>
            <a:r>
              <a:rPr lang="en-US" sz="2547">
                <a:solidFill>
                  <a:srgbClr val="82C5E5"/>
                </a:solidFill>
                <a:latin typeface="Canva Sans"/>
                <a:ea typeface="Canva Sans"/>
                <a:cs typeface="Canva Sans"/>
                <a:sym typeface="Canva Sans"/>
              </a:rPr>
              <a:t>   rating.</a:t>
            </a:r>
          </a:p>
        </p:txBody>
      </p:sp>
      <p:sp>
        <p:nvSpPr>
          <p:cNvPr name="TextBox 13" id="13"/>
          <p:cNvSpPr txBox="true"/>
          <p:nvPr/>
        </p:nvSpPr>
        <p:spPr>
          <a:xfrm rot="0">
            <a:off x="1028700" y="8669990"/>
            <a:ext cx="12020586" cy="1180066"/>
          </a:xfrm>
          <a:prstGeom prst="rect">
            <a:avLst/>
          </a:prstGeom>
        </p:spPr>
        <p:txBody>
          <a:bodyPr anchor="t" rtlCol="false" tIns="0" lIns="0" bIns="0" rIns="0">
            <a:spAutoFit/>
          </a:bodyPr>
          <a:lstStyle/>
          <a:p>
            <a:pPr algn="l">
              <a:lnSpc>
                <a:spcPts val="3417"/>
              </a:lnSpc>
            </a:pPr>
            <a:r>
              <a:rPr lang="en-US" sz="2440" u="sng" b="true">
                <a:solidFill>
                  <a:srgbClr val="87DE25"/>
                </a:solidFill>
                <a:latin typeface="Canva Sans Bold"/>
                <a:ea typeface="Canva Sans Bold"/>
                <a:cs typeface="Canva Sans Bold"/>
                <a:sym typeface="Canva Sans Bold"/>
              </a:rPr>
              <a:t>Conclusion:</a:t>
            </a:r>
          </a:p>
          <a:p>
            <a:pPr algn="l">
              <a:lnSpc>
                <a:spcPts val="3042"/>
              </a:lnSpc>
            </a:pPr>
            <a:r>
              <a:rPr lang="en-US" sz="2173">
                <a:solidFill>
                  <a:srgbClr val="F4AD00"/>
                </a:solidFill>
                <a:latin typeface="Canva Sans"/>
                <a:ea typeface="Canva Sans"/>
                <a:cs typeface="Canva Sans"/>
                <a:sym typeface="Canva Sans"/>
              </a:rPr>
              <a:t>New passengers provide higher ratings consistently across all cities compared to repeat passengers.</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89232"/>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977" y="107296"/>
            <a:ext cx="1541321" cy="921404"/>
          </a:xfrm>
          <a:custGeom>
            <a:avLst/>
            <a:gdLst/>
            <a:ahLst/>
            <a:cxnLst/>
            <a:rect r="r" b="b" t="t" l="l"/>
            <a:pathLst>
              <a:path h="921404" w="1541321">
                <a:moveTo>
                  <a:pt x="0" y="0"/>
                </a:moveTo>
                <a:lnTo>
                  <a:pt x="1541321" y="0"/>
                </a:lnTo>
                <a:lnTo>
                  <a:pt x="1541321" y="921404"/>
                </a:lnTo>
                <a:lnTo>
                  <a:pt x="0" y="921404"/>
                </a:lnTo>
                <a:lnTo>
                  <a:pt x="0" y="0"/>
                </a:lnTo>
                <a:close/>
              </a:path>
            </a:pathLst>
          </a:custGeom>
          <a:blipFill>
            <a:blip r:embed="rId4"/>
            <a:stretch>
              <a:fillRect l="0" t="-5432" r="0" b="-5432"/>
            </a:stretch>
          </a:blipFill>
        </p:spPr>
      </p:sp>
      <p:sp>
        <p:nvSpPr>
          <p:cNvPr name="Freeform 7" id="7"/>
          <p:cNvSpPr/>
          <p:nvPr/>
        </p:nvSpPr>
        <p:spPr>
          <a:xfrm flipH="false" flipV="false" rot="0">
            <a:off x="618904" y="2487551"/>
            <a:ext cx="12127106" cy="5078226"/>
          </a:xfrm>
          <a:custGeom>
            <a:avLst/>
            <a:gdLst/>
            <a:ahLst/>
            <a:cxnLst/>
            <a:rect r="r" b="b" t="t" l="l"/>
            <a:pathLst>
              <a:path h="5078226" w="12127106">
                <a:moveTo>
                  <a:pt x="0" y="0"/>
                </a:moveTo>
                <a:lnTo>
                  <a:pt x="12127107" y="0"/>
                </a:lnTo>
                <a:lnTo>
                  <a:pt x="12127107" y="5078226"/>
                </a:lnTo>
                <a:lnTo>
                  <a:pt x="0" y="5078226"/>
                </a:lnTo>
                <a:lnTo>
                  <a:pt x="0" y="0"/>
                </a:lnTo>
                <a:close/>
              </a:path>
            </a:pathLst>
          </a:custGeom>
          <a:blipFill>
            <a:blip r:embed="rId5"/>
            <a:stretch>
              <a:fillRect l="0" t="0" r="0" b="0"/>
            </a:stretch>
          </a:blipFill>
        </p:spPr>
      </p:sp>
      <p:sp>
        <p:nvSpPr>
          <p:cNvPr name="TextBox 8" id="8"/>
          <p:cNvSpPr txBox="true"/>
          <p:nvPr/>
        </p:nvSpPr>
        <p:spPr>
          <a:xfrm rot="0">
            <a:off x="1838572" y="193979"/>
            <a:ext cx="4457216"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618904" y="1190765"/>
            <a:ext cx="17319970" cy="1235457"/>
          </a:xfrm>
          <a:prstGeom prst="rect">
            <a:avLst/>
          </a:prstGeom>
        </p:spPr>
        <p:txBody>
          <a:bodyPr anchor="t" rtlCol="false" tIns="0" lIns="0" bIns="0" rIns="0">
            <a:spAutoFit/>
          </a:bodyPr>
          <a:lstStyle/>
          <a:p>
            <a:pPr algn="just" marL="519581" indent="-259791" lvl="1">
              <a:lnSpc>
                <a:spcPts val="3369"/>
              </a:lnSpc>
              <a:buFont typeface="Arial"/>
              <a:buChar char="•"/>
            </a:pPr>
            <a:r>
              <a:rPr lang="en-US" sz="2406">
                <a:solidFill>
                  <a:srgbClr val="90A76E"/>
                </a:solidFill>
                <a:latin typeface="Canva Sans"/>
                <a:ea typeface="Canva Sans"/>
                <a:cs typeface="Canva Sans"/>
                <a:sym typeface="Canva Sans"/>
              </a:rPr>
              <a:t> For each city, identify the month with the highest total trips (peak demand) and the month with the lowest total trips (low demand). This analysis will help Goodcabs understand seasonal patterns and adjust resources accordingly.</a:t>
            </a:r>
          </a:p>
        </p:txBody>
      </p:sp>
      <p:sp>
        <p:nvSpPr>
          <p:cNvPr name="TextBox 10" id="10"/>
          <p:cNvSpPr txBox="true"/>
          <p:nvPr/>
        </p:nvSpPr>
        <p:spPr>
          <a:xfrm rot="0">
            <a:off x="6457713" y="351822"/>
            <a:ext cx="8281014"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4.   Peak and Low Demand Months by City</a:t>
            </a:r>
          </a:p>
        </p:txBody>
      </p:sp>
      <p:sp>
        <p:nvSpPr>
          <p:cNvPr name="TextBox 11" id="11"/>
          <p:cNvSpPr txBox="true"/>
          <p:nvPr/>
        </p:nvSpPr>
        <p:spPr>
          <a:xfrm rot="0">
            <a:off x="13031042" y="2430401"/>
            <a:ext cx="4757364" cy="4715870"/>
          </a:xfrm>
          <a:prstGeom prst="rect">
            <a:avLst/>
          </a:prstGeom>
        </p:spPr>
        <p:txBody>
          <a:bodyPr anchor="t" rtlCol="false" tIns="0" lIns="0" bIns="0" rIns="0">
            <a:spAutoFit/>
          </a:bodyPr>
          <a:lstStyle/>
          <a:p>
            <a:pPr algn="ctr">
              <a:lnSpc>
                <a:spcPts val="4233"/>
              </a:lnSpc>
            </a:pPr>
            <a:r>
              <a:rPr lang="en-US" b="true" sz="3023" u="sng">
                <a:solidFill>
                  <a:srgbClr val="87DE25"/>
                </a:solidFill>
                <a:latin typeface="Canva Sans Bold"/>
                <a:ea typeface="Canva Sans Bold"/>
                <a:cs typeface="Canva Sans Bold"/>
                <a:sym typeface="Canva Sans Bold"/>
              </a:rPr>
              <a:t>Key Insights:</a:t>
            </a:r>
          </a:p>
          <a:p>
            <a:pPr algn="l" marL="463750" indent="-231875" lvl="1">
              <a:lnSpc>
                <a:spcPts val="3007"/>
              </a:lnSpc>
              <a:buAutoNum type="arabicPeriod" startAt="1"/>
            </a:pPr>
            <a:r>
              <a:rPr lang="en-US" sz="2147">
                <a:solidFill>
                  <a:srgbClr val="EAEA28"/>
                </a:solidFill>
                <a:latin typeface="Canva Sans"/>
                <a:ea typeface="Canva Sans"/>
                <a:cs typeface="Canva Sans"/>
                <a:sym typeface="Canva Sans"/>
              </a:rPr>
              <a:t>Peak Demand Month: </a:t>
            </a:r>
            <a:r>
              <a:rPr lang="en-US" sz="2147">
                <a:solidFill>
                  <a:srgbClr val="82C5E5"/>
                </a:solidFill>
                <a:latin typeface="Canva Sans"/>
                <a:ea typeface="Canva Sans"/>
                <a:cs typeface="Canva Sans"/>
                <a:sym typeface="Canva Sans"/>
              </a:rPr>
              <a:t>February shows the highest trip volumes in Jaipur, Chandigarh, and Lucknow, indicating strong seasonal or event-based demand.</a:t>
            </a:r>
          </a:p>
          <a:p>
            <a:pPr algn="l" marL="463750" indent="-231875" lvl="1">
              <a:lnSpc>
                <a:spcPts val="3007"/>
              </a:lnSpc>
              <a:buAutoNum type="arabicPeriod" startAt="1"/>
            </a:pPr>
            <a:r>
              <a:rPr lang="en-US" sz="2147">
                <a:solidFill>
                  <a:srgbClr val="EAEA28"/>
                </a:solidFill>
                <a:latin typeface="Canva Sans"/>
                <a:ea typeface="Canva Sans"/>
                <a:cs typeface="Canva Sans"/>
                <a:sym typeface="Canva Sans"/>
              </a:rPr>
              <a:t>Low Demand Management:</a:t>
            </a:r>
            <a:r>
              <a:rPr lang="en-US" sz="2147">
                <a:solidFill>
                  <a:srgbClr val="82C5E5"/>
                </a:solidFill>
                <a:latin typeface="Canva Sans"/>
                <a:ea typeface="Canva Sans"/>
                <a:cs typeface="Canva Sans"/>
                <a:sym typeface="Canva Sans"/>
              </a:rPr>
              <a:t> Understanding low-demand months can help optimize costs and resources during quieter periods.</a:t>
            </a:r>
          </a:p>
        </p:txBody>
      </p:sp>
      <p:sp>
        <p:nvSpPr>
          <p:cNvPr name="TextBox 12" id="12"/>
          <p:cNvSpPr txBox="true"/>
          <p:nvPr/>
        </p:nvSpPr>
        <p:spPr>
          <a:xfrm rot="0">
            <a:off x="618904" y="7933690"/>
            <a:ext cx="12813274" cy="1743710"/>
          </a:xfrm>
          <a:prstGeom prst="rect">
            <a:avLst/>
          </a:prstGeom>
        </p:spPr>
        <p:txBody>
          <a:bodyPr anchor="t" rtlCol="false" tIns="0" lIns="0" bIns="0" rIns="0">
            <a:spAutoFit/>
          </a:bodyPr>
          <a:lstStyle/>
          <a:p>
            <a:pPr algn="l">
              <a:lnSpc>
                <a:spcPts val="3920"/>
              </a:lnSpc>
            </a:pPr>
            <a:r>
              <a:rPr lang="en-US" sz="2800" u="sng" b="true">
                <a:solidFill>
                  <a:srgbClr val="87DE25"/>
                </a:solidFill>
                <a:latin typeface="Canva Sans Bold"/>
                <a:ea typeface="Canva Sans Bold"/>
                <a:cs typeface="Canva Sans Bold"/>
                <a:sym typeface="Canva Sans Bold"/>
              </a:rPr>
              <a:t>Conclusion:</a:t>
            </a:r>
          </a:p>
          <a:p>
            <a:pPr algn="l">
              <a:lnSpc>
                <a:spcPts val="3360"/>
              </a:lnSpc>
            </a:pPr>
            <a:r>
              <a:rPr lang="en-US" sz="2400">
                <a:solidFill>
                  <a:srgbClr val="F4AD00"/>
                </a:solidFill>
                <a:latin typeface="Canva Sans"/>
                <a:ea typeface="Canva Sans"/>
                <a:cs typeface="Canva Sans"/>
                <a:sym typeface="Canva Sans"/>
              </a:rPr>
              <a:t>This analysis highlights the importance of adapting strategies to meet demand peaks while addressing low-demand periods efficiently to maintain operational balance and profitability.</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89232"/>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977" y="145204"/>
            <a:ext cx="1477910" cy="883496"/>
          </a:xfrm>
          <a:custGeom>
            <a:avLst/>
            <a:gdLst/>
            <a:ahLst/>
            <a:cxnLst/>
            <a:rect r="r" b="b" t="t" l="l"/>
            <a:pathLst>
              <a:path h="883496" w="1477910">
                <a:moveTo>
                  <a:pt x="0" y="0"/>
                </a:moveTo>
                <a:lnTo>
                  <a:pt x="1477910" y="0"/>
                </a:lnTo>
                <a:lnTo>
                  <a:pt x="1477910" y="883496"/>
                </a:lnTo>
                <a:lnTo>
                  <a:pt x="0" y="883496"/>
                </a:lnTo>
                <a:lnTo>
                  <a:pt x="0" y="0"/>
                </a:lnTo>
                <a:close/>
              </a:path>
            </a:pathLst>
          </a:custGeom>
          <a:blipFill>
            <a:blip r:embed="rId4"/>
            <a:stretch>
              <a:fillRect l="0" t="-5432" r="0" b="-5432"/>
            </a:stretch>
          </a:blipFill>
        </p:spPr>
      </p:sp>
      <p:sp>
        <p:nvSpPr>
          <p:cNvPr name="Freeform 7" id="7"/>
          <p:cNvSpPr/>
          <p:nvPr/>
        </p:nvSpPr>
        <p:spPr>
          <a:xfrm flipH="false" flipV="false" rot="0">
            <a:off x="431027" y="2653373"/>
            <a:ext cx="11346375" cy="4708746"/>
          </a:xfrm>
          <a:custGeom>
            <a:avLst/>
            <a:gdLst/>
            <a:ahLst/>
            <a:cxnLst/>
            <a:rect r="r" b="b" t="t" l="l"/>
            <a:pathLst>
              <a:path h="4708746" w="11346375">
                <a:moveTo>
                  <a:pt x="0" y="0"/>
                </a:moveTo>
                <a:lnTo>
                  <a:pt x="11346375" y="0"/>
                </a:lnTo>
                <a:lnTo>
                  <a:pt x="11346375" y="4708745"/>
                </a:lnTo>
                <a:lnTo>
                  <a:pt x="0" y="4708745"/>
                </a:lnTo>
                <a:lnTo>
                  <a:pt x="0" y="0"/>
                </a:lnTo>
                <a:close/>
              </a:path>
            </a:pathLst>
          </a:custGeom>
          <a:blipFill>
            <a:blip r:embed="rId5"/>
            <a:stretch>
              <a:fillRect l="0" t="0" r="0" b="0"/>
            </a:stretch>
          </a:blipFill>
        </p:spPr>
      </p:sp>
      <p:sp>
        <p:nvSpPr>
          <p:cNvPr name="TextBox 8" id="8"/>
          <p:cNvSpPr txBox="true"/>
          <p:nvPr/>
        </p:nvSpPr>
        <p:spPr>
          <a:xfrm rot="0">
            <a:off x="1987611" y="212933"/>
            <a:ext cx="4320963"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975471" y="1160107"/>
            <a:ext cx="16681326" cy="1302765"/>
          </a:xfrm>
          <a:prstGeom prst="rect">
            <a:avLst/>
          </a:prstGeom>
        </p:spPr>
        <p:txBody>
          <a:bodyPr anchor="t" rtlCol="false" tIns="0" lIns="0" bIns="0" rIns="0">
            <a:spAutoFit/>
          </a:bodyPr>
          <a:lstStyle/>
          <a:p>
            <a:pPr algn="just" marL="540522" indent="-270261" lvl="1">
              <a:lnSpc>
                <a:spcPts val="3505"/>
              </a:lnSpc>
              <a:buFont typeface="Arial"/>
              <a:buChar char="•"/>
            </a:pPr>
            <a:r>
              <a:rPr lang="en-US" sz="2503">
                <a:solidFill>
                  <a:srgbClr val="90A76E"/>
                </a:solidFill>
                <a:latin typeface="Canva Sans"/>
                <a:ea typeface="Canva Sans"/>
                <a:cs typeface="Canva Sans"/>
                <a:sym typeface="Canva Sans"/>
              </a:rPr>
              <a:t> Compare the total trips taken on weekdays versus weekends for each city over the six-month period. Identify cities with a strong preference for either weekend or weekday trips to understand demand variations.</a:t>
            </a:r>
          </a:p>
        </p:txBody>
      </p:sp>
      <p:sp>
        <p:nvSpPr>
          <p:cNvPr name="TextBox 10" id="10"/>
          <p:cNvSpPr txBox="true"/>
          <p:nvPr/>
        </p:nvSpPr>
        <p:spPr>
          <a:xfrm rot="0">
            <a:off x="6530441" y="370775"/>
            <a:ext cx="9007697"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5.  Weekend vs. Weekday Trip Demand by City</a:t>
            </a:r>
          </a:p>
        </p:txBody>
      </p:sp>
      <p:sp>
        <p:nvSpPr>
          <p:cNvPr name="TextBox 11" id="11"/>
          <p:cNvSpPr txBox="true"/>
          <p:nvPr/>
        </p:nvSpPr>
        <p:spPr>
          <a:xfrm rot="0">
            <a:off x="12110616" y="2739098"/>
            <a:ext cx="5773270" cy="4340505"/>
          </a:xfrm>
          <a:prstGeom prst="rect">
            <a:avLst/>
          </a:prstGeom>
        </p:spPr>
        <p:txBody>
          <a:bodyPr anchor="t" rtlCol="false" tIns="0" lIns="0" bIns="0" rIns="0">
            <a:spAutoFit/>
          </a:bodyPr>
          <a:lstStyle/>
          <a:p>
            <a:pPr algn="ctr">
              <a:lnSpc>
                <a:spcPts val="3519"/>
              </a:lnSpc>
            </a:pPr>
            <a:r>
              <a:rPr lang="en-US" b="true" sz="2513" u="sng">
                <a:solidFill>
                  <a:srgbClr val="87DE25"/>
                </a:solidFill>
                <a:latin typeface="Canva Sans Bold"/>
                <a:ea typeface="Canva Sans Bold"/>
                <a:cs typeface="Canva Sans Bold"/>
                <a:sym typeface="Canva Sans Bold"/>
              </a:rPr>
              <a:t>Key Insights:</a:t>
            </a:r>
          </a:p>
          <a:p>
            <a:pPr algn="l" marL="477999" indent="-239000" lvl="1">
              <a:lnSpc>
                <a:spcPts val="3099"/>
              </a:lnSpc>
              <a:buAutoNum type="arabicPeriod" startAt="1"/>
            </a:pPr>
            <a:r>
              <a:rPr lang="en-US" sz="2213">
                <a:solidFill>
                  <a:srgbClr val="82C5E5"/>
                </a:solidFill>
                <a:latin typeface="Canva Sans"/>
                <a:ea typeface="Canva Sans"/>
                <a:cs typeface="Canva Sans"/>
                <a:sym typeface="Canva Sans"/>
              </a:rPr>
              <a:t> Cities like Jaipur, Kochi, and Mysore show stronger demand for weekend trips, likely influenced by leisure and tourism activities.</a:t>
            </a:r>
          </a:p>
          <a:p>
            <a:pPr algn="l" marL="477999" indent="-239000" lvl="1">
              <a:lnSpc>
                <a:spcPts val="3099"/>
              </a:lnSpc>
              <a:buAutoNum type="arabicPeriod" startAt="1"/>
            </a:pPr>
            <a:r>
              <a:rPr lang="en-US" sz="2213">
                <a:solidFill>
                  <a:srgbClr val="82C5E5"/>
                </a:solidFill>
                <a:latin typeface="Canva Sans"/>
                <a:ea typeface="Canva Sans"/>
                <a:cs typeface="Canva Sans"/>
                <a:sym typeface="Canva Sans"/>
              </a:rPr>
              <a:t>Weekday Preference: Cities such as Lucknow, Surat, Vadodara, Visakhapatnam, and Coimbatore have higher weekday trip volumes, suggesting a focus on business or daily commuting.</a:t>
            </a:r>
          </a:p>
        </p:txBody>
      </p:sp>
      <p:sp>
        <p:nvSpPr>
          <p:cNvPr name="TextBox 12" id="12"/>
          <p:cNvSpPr txBox="true"/>
          <p:nvPr/>
        </p:nvSpPr>
        <p:spPr>
          <a:xfrm rot="0">
            <a:off x="618904" y="7933690"/>
            <a:ext cx="12813274" cy="1743710"/>
          </a:xfrm>
          <a:prstGeom prst="rect">
            <a:avLst/>
          </a:prstGeom>
        </p:spPr>
        <p:txBody>
          <a:bodyPr anchor="t" rtlCol="false" tIns="0" lIns="0" bIns="0" rIns="0">
            <a:spAutoFit/>
          </a:bodyPr>
          <a:lstStyle/>
          <a:p>
            <a:pPr algn="l">
              <a:lnSpc>
                <a:spcPts val="3920"/>
              </a:lnSpc>
            </a:pPr>
            <a:r>
              <a:rPr lang="en-US" sz="2800" u="sng" b="true">
                <a:solidFill>
                  <a:srgbClr val="87DE25"/>
                </a:solidFill>
                <a:latin typeface="Canva Sans Bold"/>
                <a:ea typeface="Canva Sans Bold"/>
                <a:cs typeface="Canva Sans Bold"/>
                <a:sym typeface="Canva Sans Bold"/>
              </a:rPr>
              <a:t>Conclusion:</a:t>
            </a:r>
          </a:p>
          <a:p>
            <a:pPr algn="l">
              <a:lnSpc>
                <a:spcPts val="3360"/>
              </a:lnSpc>
            </a:pPr>
            <a:r>
              <a:rPr lang="en-US" sz="2400">
                <a:solidFill>
                  <a:srgbClr val="F4AD00"/>
                </a:solidFill>
                <a:latin typeface="Canva Sans"/>
                <a:ea typeface="Canva Sans"/>
                <a:cs typeface="Canva Sans"/>
                <a:sym typeface="Canva Sans"/>
              </a:rPr>
              <a:t>Understanding these patterns can help Goodcabs align its operations by optimizing fleet allocation and designing city-specific marketing strategies to capitalize on demand variations.</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3285917" y="6708693"/>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977" y="167912"/>
            <a:ext cx="1439923" cy="860788"/>
          </a:xfrm>
          <a:custGeom>
            <a:avLst/>
            <a:gdLst/>
            <a:ahLst/>
            <a:cxnLst/>
            <a:rect r="r" b="b" t="t" l="l"/>
            <a:pathLst>
              <a:path h="860788" w="1439923">
                <a:moveTo>
                  <a:pt x="0" y="0"/>
                </a:moveTo>
                <a:lnTo>
                  <a:pt x="1439923" y="0"/>
                </a:lnTo>
                <a:lnTo>
                  <a:pt x="1439923" y="860788"/>
                </a:lnTo>
                <a:lnTo>
                  <a:pt x="0" y="860788"/>
                </a:lnTo>
                <a:lnTo>
                  <a:pt x="0" y="0"/>
                </a:lnTo>
                <a:close/>
              </a:path>
            </a:pathLst>
          </a:custGeom>
          <a:blipFill>
            <a:blip r:embed="rId4"/>
            <a:stretch>
              <a:fillRect l="0" t="-5432" r="0" b="-5432"/>
            </a:stretch>
          </a:blipFill>
        </p:spPr>
      </p:sp>
      <p:sp>
        <p:nvSpPr>
          <p:cNvPr name="Freeform 7" id="7"/>
          <p:cNvSpPr/>
          <p:nvPr/>
        </p:nvSpPr>
        <p:spPr>
          <a:xfrm flipH="false" flipV="false" rot="0">
            <a:off x="701590" y="2667973"/>
            <a:ext cx="11505427" cy="5148678"/>
          </a:xfrm>
          <a:custGeom>
            <a:avLst/>
            <a:gdLst/>
            <a:ahLst/>
            <a:cxnLst/>
            <a:rect r="r" b="b" t="t" l="l"/>
            <a:pathLst>
              <a:path h="5148678" w="11505427">
                <a:moveTo>
                  <a:pt x="0" y="0"/>
                </a:moveTo>
                <a:lnTo>
                  <a:pt x="11505427" y="0"/>
                </a:lnTo>
                <a:lnTo>
                  <a:pt x="11505427" y="5148679"/>
                </a:lnTo>
                <a:lnTo>
                  <a:pt x="0" y="5148679"/>
                </a:lnTo>
                <a:lnTo>
                  <a:pt x="0" y="0"/>
                </a:lnTo>
                <a:close/>
              </a:path>
            </a:pathLst>
          </a:custGeom>
          <a:blipFill>
            <a:blip r:embed="rId5"/>
            <a:stretch>
              <a:fillRect l="0" t="0" r="0" b="0"/>
            </a:stretch>
          </a:blipFill>
        </p:spPr>
      </p:sp>
      <p:sp>
        <p:nvSpPr>
          <p:cNvPr name="TextBox 8" id="8"/>
          <p:cNvSpPr txBox="true"/>
          <p:nvPr/>
        </p:nvSpPr>
        <p:spPr>
          <a:xfrm rot="0">
            <a:off x="1760522" y="214268"/>
            <a:ext cx="4457216"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405839" y="1195990"/>
            <a:ext cx="17476321" cy="1262433"/>
          </a:xfrm>
          <a:prstGeom prst="rect">
            <a:avLst/>
          </a:prstGeom>
        </p:spPr>
        <p:txBody>
          <a:bodyPr anchor="t" rtlCol="false" tIns="0" lIns="0" bIns="0" rIns="0">
            <a:spAutoFit/>
          </a:bodyPr>
          <a:lstStyle/>
          <a:p>
            <a:pPr algn="just" marL="523104" indent="-261552" lvl="1">
              <a:lnSpc>
                <a:spcPts val="3392"/>
              </a:lnSpc>
              <a:buFont typeface="Arial"/>
              <a:buChar char="•"/>
            </a:pPr>
            <a:r>
              <a:rPr lang="en-US" sz="2422">
                <a:solidFill>
                  <a:srgbClr val="90A76E"/>
                </a:solidFill>
                <a:latin typeface="Canva Sans"/>
                <a:ea typeface="Canva Sans"/>
                <a:cs typeface="Canva Sans"/>
                <a:sym typeface="Canva Sans"/>
              </a:rPr>
              <a:t>Analyse the frequency of trips taken by repeat passengers in each city (e.g., % of repeat passengers taking 2 trips, 3 trips, etc.). Identify which cities contribute most to higher trip frequencies among repeat passengers, and examine if there are distinguishable patterns between tourism-focused and business-focused cities.</a:t>
            </a:r>
          </a:p>
        </p:txBody>
      </p:sp>
      <p:sp>
        <p:nvSpPr>
          <p:cNvPr name="TextBox 10" id="10"/>
          <p:cNvSpPr txBox="true"/>
          <p:nvPr/>
        </p:nvSpPr>
        <p:spPr>
          <a:xfrm rot="0">
            <a:off x="6454303" y="337499"/>
            <a:ext cx="10533049" cy="464465"/>
          </a:xfrm>
          <a:prstGeom prst="rect">
            <a:avLst/>
          </a:prstGeom>
        </p:spPr>
        <p:txBody>
          <a:bodyPr anchor="t" rtlCol="false" tIns="0" lIns="0" bIns="0" rIns="0">
            <a:spAutoFit/>
          </a:bodyPr>
          <a:lstStyle/>
          <a:p>
            <a:pPr algn="just">
              <a:lnSpc>
                <a:spcPts val="3799"/>
              </a:lnSpc>
            </a:pPr>
            <a:r>
              <a:rPr lang="en-US" sz="2713" u="sng">
                <a:solidFill>
                  <a:srgbClr val="90A76E"/>
                </a:solidFill>
                <a:latin typeface="Canva Sans"/>
                <a:ea typeface="Canva Sans"/>
                <a:cs typeface="Canva Sans"/>
                <a:sym typeface="Canva Sans"/>
              </a:rPr>
              <a:t>6.Repeat Passenger Frequency and City Contribution Analysis</a:t>
            </a:r>
          </a:p>
        </p:txBody>
      </p:sp>
      <p:sp>
        <p:nvSpPr>
          <p:cNvPr name="TextBox 11" id="11"/>
          <p:cNvSpPr txBox="true"/>
          <p:nvPr/>
        </p:nvSpPr>
        <p:spPr>
          <a:xfrm rot="0">
            <a:off x="12588040" y="2829898"/>
            <a:ext cx="5089741" cy="4349758"/>
          </a:xfrm>
          <a:prstGeom prst="rect">
            <a:avLst/>
          </a:prstGeom>
        </p:spPr>
        <p:txBody>
          <a:bodyPr anchor="t" rtlCol="false" tIns="0" lIns="0" bIns="0" rIns="0">
            <a:spAutoFit/>
          </a:bodyPr>
          <a:lstStyle/>
          <a:p>
            <a:pPr algn="ctr">
              <a:lnSpc>
                <a:spcPts val="3535"/>
              </a:lnSpc>
            </a:pPr>
            <a:r>
              <a:rPr lang="en-US" b="true" sz="2525" u="sng">
                <a:solidFill>
                  <a:srgbClr val="87DE25"/>
                </a:solidFill>
                <a:latin typeface="Canva Sans Bold"/>
                <a:ea typeface="Canva Sans Bold"/>
                <a:cs typeface="Canva Sans Bold"/>
                <a:sym typeface="Canva Sans Bold"/>
              </a:rPr>
              <a:t>Key Insights:</a:t>
            </a:r>
          </a:p>
          <a:p>
            <a:pPr algn="l" marL="480168" indent="-240084" lvl="1">
              <a:lnSpc>
                <a:spcPts val="3113"/>
              </a:lnSpc>
              <a:buAutoNum type="arabicPeriod" startAt="1"/>
            </a:pPr>
            <a:r>
              <a:rPr lang="en-US" sz="2224">
                <a:solidFill>
                  <a:srgbClr val="EAEA28"/>
                </a:solidFill>
                <a:latin typeface="Canva Sans"/>
                <a:ea typeface="Canva Sans"/>
                <a:cs typeface="Canva Sans"/>
                <a:sym typeface="Canva Sans"/>
              </a:rPr>
              <a:t> Small Frequency Trips:</a:t>
            </a:r>
            <a:r>
              <a:rPr lang="en-US" sz="2224">
                <a:solidFill>
                  <a:srgbClr val="82C5E5"/>
                </a:solidFill>
                <a:latin typeface="Canva Sans"/>
                <a:ea typeface="Canva Sans"/>
                <a:cs typeface="Canva Sans"/>
                <a:sym typeface="Canva Sans"/>
              </a:rPr>
              <a:t> Jaipur, Kochi, and Visakhapatnam dominate in smaller trip frequencies, consistent with their tourism-driven demand.</a:t>
            </a:r>
          </a:p>
          <a:p>
            <a:pPr algn="l" marL="480168" indent="-240084" lvl="1">
              <a:lnSpc>
                <a:spcPts val="3113"/>
              </a:lnSpc>
              <a:buAutoNum type="arabicPeriod" startAt="1"/>
            </a:pPr>
            <a:r>
              <a:rPr lang="en-US" sz="2224">
                <a:solidFill>
                  <a:srgbClr val="EAEA28"/>
                </a:solidFill>
                <a:latin typeface="Canva Sans"/>
                <a:ea typeface="Canva Sans"/>
                <a:cs typeface="Canva Sans"/>
                <a:sym typeface="Canva Sans"/>
              </a:rPr>
              <a:t>High Frequency Trips:</a:t>
            </a:r>
            <a:r>
              <a:rPr lang="en-US" sz="2224">
                <a:solidFill>
                  <a:srgbClr val="82C5E5"/>
                </a:solidFill>
                <a:latin typeface="Canva Sans"/>
                <a:ea typeface="Canva Sans"/>
                <a:cs typeface="Canva Sans"/>
                <a:sym typeface="Canva Sans"/>
              </a:rPr>
              <a:t> Indore, Chandigarh, and Lucknow lead in higher trip frequencies, indicating a strong business or daily commuting trend.</a:t>
            </a:r>
          </a:p>
        </p:txBody>
      </p:sp>
      <p:sp>
        <p:nvSpPr>
          <p:cNvPr name="TextBox 12" id="12"/>
          <p:cNvSpPr txBox="true"/>
          <p:nvPr/>
        </p:nvSpPr>
        <p:spPr>
          <a:xfrm rot="0">
            <a:off x="618904" y="7933690"/>
            <a:ext cx="12813274" cy="1743710"/>
          </a:xfrm>
          <a:prstGeom prst="rect">
            <a:avLst/>
          </a:prstGeom>
        </p:spPr>
        <p:txBody>
          <a:bodyPr anchor="t" rtlCol="false" tIns="0" lIns="0" bIns="0" rIns="0">
            <a:spAutoFit/>
          </a:bodyPr>
          <a:lstStyle/>
          <a:p>
            <a:pPr algn="l">
              <a:lnSpc>
                <a:spcPts val="3920"/>
              </a:lnSpc>
            </a:pPr>
            <a:r>
              <a:rPr lang="en-US" sz="2800" u="sng" b="true">
                <a:solidFill>
                  <a:srgbClr val="87DE25"/>
                </a:solidFill>
                <a:latin typeface="Canva Sans Bold"/>
                <a:ea typeface="Canva Sans Bold"/>
                <a:cs typeface="Canva Sans Bold"/>
                <a:sym typeface="Canva Sans Bold"/>
              </a:rPr>
              <a:t>Conclusion:</a:t>
            </a:r>
          </a:p>
          <a:p>
            <a:pPr algn="l">
              <a:lnSpc>
                <a:spcPts val="3360"/>
              </a:lnSpc>
            </a:pPr>
            <a:r>
              <a:rPr lang="en-US" sz="2400">
                <a:solidFill>
                  <a:srgbClr val="F4AD00"/>
                </a:solidFill>
                <a:latin typeface="Canva Sans"/>
                <a:ea typeface="Canva Sans"/>
                <a:cs typeface="Canva Sans"/>
                <a:sym typeface="Canva Sans"/>
              </a:rPr>
              <a:t> This analysis highlights distinct travel patterns based on city profiles, which Goodcabs can leverage to tailor services, such as loyalty programs for high-frequency business travelers and promotional packages for leisure travelers.</a:t>
            </a: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sp>
        <p:nvSpPr>
          <p:cNvPr name="Freeform 2" id="2"/>
          <p:cNvSpPr/>
          <p:nvPr/>
        </p:nvSpPr>
        <p:spPr>
          <a:xfrm flipH="false" flipV="false" rot="0">
            <a:off x="101883" y="135077"/>
            <a:ext cx="1492993" cy="892513"/>
          </a:xfrm>
          <a:custGeom>
            <a:avLst/>
            <a:gdLst/>
            <a:ahLst/>
            <a:cxnLst/>
            <a:rect r="r" b="b" t="t" l="l"/>
            <a:pathLst>
              <a:path h="892513" w="1492993">
                <a:moveTo>
                  <a:pt x="0" y="0"/>
                </a:moveTo>
                <a:lnTo>
                  <a:pt x="1492993" y="0"/>
                </a:lnTo>
                <a:lnTo>
                  <a:pt x="1492993" y="892512"/>
                </a:lnTo>
                <a:lnTo>
                  <a:pt x="0" y="892512"/>
                </a:lnTo>
                <a:lnTo>
                  <a:pt x="0" y="0"/>
                </a:lnTo>
                <a:close/>
              </a:path>
            </a:pathLst>
          </a:custGeom>
          <a:blipFill>
            <a:blip r:embed="rId2"/>
            <a:stretch>
              <a:fillRect l="0" t="-5432" r="0" b="-5432"/>
            </a:stretch>
          </a:blipFill>
        </p:spPr>
      </p:sp>
      <p:grpSp>
        <p:nvGrpSpPr>
          <p:cNvPr name="Group 3" id="3"/>
          <p:cNvGrpSpPr/>
          <p:nvPr/>
        </p:nvGrpSpPr>
        <p:grpSpPr>
          <a:xfrm rot="-5400000">
            <a:off x="4151995" y="-3882941"/>
            <a:ext cx="9984011" cy="18020046"/>
            <a:chOff x="0" y="0"/>
            <a:chExt cx="2629534" cy="4746020"/>
          </a:xfrm>
        </p:grpSpPr>
        <p:sp>
          <p:nvSpPr>
            <p:cNvPr name="Freeform 4" id="4"/>
            <p:cNvSpPr/>
            <p:nvPr/>
          </p:nvSpPr>
          <p:spPr>
            <a:xfrm flipH="false" flipV="false" rot="0">
              <a:off x="0" y="0"/>
              <a:ext cx="2629534" cy="4746020"/>
            </a:xfrm>
            <a:custGeom>
              <a:avLst/>
              <a:gdLst/>
              <a:ahLst/>
              <a:cxnLst/>
              <a:rect r="r" b="b" t="t" l="l"/>
              <a:pathLst>
                <a:path h="4746020" w="2629534">
                  <a:moveTo>
                    <a:pt x="0" y="0"/>
                  </a:moveTo>
                  <a:lnTo>
                    <a:pt x="2629534" y="0"/>
                  </a:lnTo>
                  <a:lnTo>
                    <a:pt x="2629534" y="4746020"/>
                  </a:lnTo>
                  <a:lnTo>
                    <a:pt x="0" y="4746020"/>
                  </a:lnTo>
                  <a:close/>
                </a:path>
              </a:pathLst>
            </a:custGeom>
            <a:solidFill>
              <a:srgbClr val="0B1541"/>
            </a:solidFill>
          </p:spPr>
        </p:sp>
        <p:sp>
          <p:nvSpPr>
            <p:cNvPr name="TextBox 5" id="5"/>
            <p:cNvSpPr txBox="true"/>
            <p:nvPr/>
          </p:nvSpPr>
          <p:spPr>
            <a:xfrm>
              <a:off x="0" y="-123825"/>
              <a:ext cx="2629534" cy="4869845"/>
            </a:xfrm>
            <a:prstGeom prst="rect">
              <a:avLst/>
            </a:prstGeom>
          </p:spPr>
          <p:txBody>
            <a:bodyPr anchor="ctr" rtlCol="false" tIns="50800" lIns="50800" bIns="50800" rIns="50800"/>
            <a:lstStyle/>
            <a:p>
              <a:pPr algn="ctr">
                <a:lnSpc>
                  <a:spcPts val="4420"/>
                </a:lnSpc>
              </a:pPr>
            </a:p>
          </p:txBody>
        </p:sp>
      </p:grpSp>
      <p:sp>
        <p:nvSpPr>
          <p:cNvPr name="Freeform 6" id="6"/>
          <p:cNvSpPr/>
          <p:nvPr/>
        </p:nvSpPr>
        <p:spPr>
          <a:xfrm flipH="false" flipV="false" rot="0">
            <a:off x="14035309" y="7480794"/>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71043" y="2430576"/>
            <a:ext cx="17143085" cy="3792908"/>
          </a:xfrm>
          <a:custGeom>
            <a:avLst/>
            <a:gdLst/>
            <a:ahLst/>
            <a:cxnLst/>
            <a:rect r="r" b="b" t="t" l="l"/>
            <a:pathLst>
              <a:path h="3792908" w="17143085">
                <a:moveTo>
                  <a:pt x="0" y="0"/>
                </a:moveTo>
                <a:lnTo>
                  <a:pt x="17143086" y="0"/>
                </a:lnTo>
                <a:lnTo>
                  <a:pt x="17143086" y="3792908"/>
                </a:lnTo>
                <a:lnTo>
                  <a:pt x="0" y="3792908"/>
                </a:lnTo>
                <a:lnTo>
                  <a:pt x="0" y="0"/>
                </a:lnTo>
                <a:close/>
              </a:path>
            </a:pathLst>
          </a:custGeom>
          <a:blipFill>
            <a:blip r:embed="rId5"/>
            <a:stretch>
              <a:fillRect l="0" t="0" r="0" b="0"/>
            </a:stretch>
          </a:blipFill>
        </p:spPr>
      </p:sp>
      <p:sp>
        <p:nvSpPr>
          <p:cNvPr name="TextBox 8" id="8"/>
          <p:cNvSpPr txBox="true"/>
          <p:nvPr/>
        </p:nvSpPr>
        <p:spPr>
          <a:xfrm rot="0">
            <a:off x="1747276" y="207869"/>
            <a:ext cx="4707014"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6606690" y="415242"/>
            <a:ext cx="9867750" cy="464465"/>
          </a:xfrm>
          <a:prstGeom prst="rect">
            <a:avLst/>
          </a:prstGeom>
        </p:spPr>
        <p:txBody>
          <a:bodyPr anchor="t" rtlCol="false" tIns="0" lIns="0" bIns="0" rIns="0">
            <a:spAutoFit/>
          </a:bodyPr>
          <a:lstStyle/>
          <a:p>
            <a:pPr algn="just">
              <a:lnSpc>
                <a:spcPts val="3799"/>
              </a:lnSpc>
            </a:pPr>
            <a:r>
              <a:rPr lang="en-US" sz="2713" u="sng">
                <a:solidFill>
                  <a:srgbClr val="90A76E"/>
                </a:solidFill>
                <a:latin typeface="Canva Sans"/>
                <a:ea typeface="Canva Sans"/>
                <a:cs typeface="Canva Sans"/>
                <a:sym typeface="Canva Sans"/>
              </a:rPr>
              <a:t>7.   Monthly Target  Achievement  Analysis for Key Metrics</a:t>
            </a:r>
          </a:p>
        </p:txBody>
      </p:sp>
      <p:sp>
        <p:nvSpPr>
          <p:cNvPr name="Freeform 10" id="10"/>
          <p:cNvSpPr/>
          <p:nvPr/>
        </p:nvSpPr>
        <p:spPr>
          <a:xfrm flipH="false" flipV="false" rot="0">
            <a:off x="101883" y="135077"/>
            <a:ext cx="1605357" cy="959684"/>
          </a:xfrm>
          <a:custGeom>
            <a:avLst/>
            <a:gdLst/>
            <a:ahLst/>
            <a:cxnLst/>
            <a:rect r="r" b="b" t="t" l="l"/>
            <a:pathLst>
              <a:path h="959684" w="1605357">
                <a:moveTo>
                  <a:pt x="0" y="0"/>
                </a:moveTo>
                <a:lnTo>
                  <a:pt x="1605357" y="0"/>
                </a:lnTo>
                <a:lnTo>
                  <a:pt x="1605357" y="959684"/>
                </a:lnTo>
                <a:lnTo>
                  <a:pt x="0" y="959684"/>
                </a:lnTo>
                <a:lnTo>
                  <a:pt x="0" y="0"/>
                </a:lnTo>
                <a:close/>
              </a:path>
            </a:pathLst>
          </a:custGeom>
          <a:blipFill>
            <a:blip r:embed="rId2"/>
            <a:stretch>
              <a:fillRect l="0" t="-5432" r="0" b="-5432"/>
            </a:stretch>
          </a:blipFill>
        </p:spPr>
      </p:sp>
      <p:sp>
        <p:nvSpPr>
          <p:cNvPr name="TextBox 11" id="11"/>
          <p:cNvSpPr txBox="true"/>
          <p:nvPr/>
        </p:nvSpPr>
        <p:spPr>
          <a:xfrm rot="0">
            <a:off x="405839" y="1198469"/>
            <a:ext cx="17476321" cy="1162482"/>
          </a:xfrm>
          <a:prstGeom prst="rect">
            <a:avLst/>
          </a:prstGeom>
        </p:spPr>
        <p:txBody>
          <a:bodyPr anchor="t" rtlCol="false" tIns="0" lIns="0" bIns="0" rIns="0">
            <a:spAutoFit/>
          </a:bodyPr>
          <a:lstStyle/>
          <a:p>
            <a:pPr algn="just" marL="482101" indent="-241050" lvl="1">
              <a:lnSpc>
                <a:spcPts val="3126"/>
              </a:lnSpc>
              <a:buFont typeface="Arial"/>
              <a:buChar char="•"/>
            </a:pPr>
            <a:r>
              <a:rPr lang="en-US" sz="2232">
                <a:solidFill>
                  <a:srgbClr val="90A76E"/>
                </a:solidFill>
                <a:latin typeface="Canva Sans"/>
                <a:ea typeface="Canva Sans"/>
                <a:cs typeface="Canva Sans"/>
                <a:sym typeface="Canva Sans"/>
              </a:rPr>
              <a:t>For each city, evaluate monthly performance against targets for total trips, new passengers, and average passenger ratings from targets_db. Determine if each metric met, exceeded, or missed the target, and calculate the percentage difference. Identify any consistent patterns in target achievement, particularly across tourism versus business-focused cities.</a:t>
            </a:r>
          </a:p>
        </p:txBody>
      </p:sp>
      <p:sp>
        <p:nvSpPr>
          <p:cNvPr name="TextBox 12" id="12"/>
          <p:cNvSpPr txBox="true"/>
          <p:nvPr/>
        </p:nvSpPr>
        <p:spPr>
          <a:xfrm rot="0">
            <a:off x="904562" y="6415199"/>
            <a:ext cx="12768004" cy="2665866"/>
          </a:xfrm>
          <a:prstGeom prst="rect">
            <a:avLst/>
          </a:prstGeom>
        </p:spPr>
        <p:txBody>
          <a:bodyPr anchor="t" rtlCol="false" tIns="0" lIns="0" bIns="0" rIns="0">
            <a:spAutoFit/>
          </a:bodyPr>
          <a:lstStyle/>
          <a:p>
            <a:pPr algn="ctr">
              <a:lnSpc>
                <a:spcPts val="3974"/>
              </a:lnSpc>
            </a:pPr>
            <a:r>
              <a:rPr lang="en-US" b="true" sz="2839" u="sng">
                <a:solidFill>
                  <a:srgbClr val="87DE25"/>
                </a:solidFill>
                <a:latin typeface="Canva Sans Bold"/>
                <a:ea typeface="Canva Sans Bold"/>
                <a:cs typeface="Canva Sans Bold"/>
                <a:sym typeface="Canva Sans Bold"/>
              </a:rPr>
              <a:t>Key Insights:</a:t>
            </a:r>
          </a:p>
          <a:p>
            <a:pPr algn="l" marL="539806" indent="-269903" lvl="1">
              <a:lnSpc>
                <a:spcPts val="3500"/>
              </a:lnSpc>
              <a:buAutoNum type="arabicPeriod" startAt="1"/>
            </a:pPr>
            <a:r>
              <a:rPr lang="en-US" sz="2500">
                <a:solidFill>
                  <a:srgbClr val="EAEA28"/>
                </a:solidFill>
                <a:latin typeface="Canva Sans"/>
                <a:ea typeface="Canva Sans"/>
                <a:cs typeface="Canva Sans"/>
                <a:sym typeface="Canva Sans"/>
              </a:rPr>
              <a:t> Consistent High Performers: </a:t>
            </a:r>
            <a:r>
              <a:rPr lang="en-US" sz="2500">
                <a:solidFill>
                  <a:srgbClr val="82C5E5"/>
                </a:solidFill>
                <a:latin typeface="Canva Sans"/>
                <a:ea typeface="Canva Sans"/>
                <a:cs typeface="Canva Sans"/>
                <a:sym typeface="Canva Sans"/>
              </a:rPr>
              <a:t>Jaipur and Mysore met their target for trips across all the six months, indicating strong customer satisfaction.</a:t>
            </a:r>
          </a:p>
          <a:p>
            <a:pPr algn="l" marL="539806" indent="-269903" lvl="1">
              <a:lnSpc>
                <a:spcPts val="3500"/>
              </a:lnSpc>
              <a:buAutoNum type="arabicPeriod" startAt="1"/>
            </a:pPr>
            <a:r>
              <a:rPr lang="en-US" sz="2500">
                <a:solidFill>
                  <a:srgbClr val="EAEA28"/>
                </a:solidFill>
                <a:latin typeface="Canva Sans"/>
                <a:ea typeface="Canva Sans"/>
                <a:cs typeface="Canva Sans"/>
                <a:sym typeface="Canva Sans"/>
              </a:rPr>
              <a:t>Persistent Underperformance: </a:t>
            </a:r>
            <a:r>
              <a:rPr lang="en-US" sz="2500">
                <a:solidFill>
                  <a:srgbClr val="82C5E5"/>
                </a:solidFill>
                <a:latin typeface="Canva Sans"/>
                <a:ea typeface="Canva Sans"/>
                <a:cs typeface="Canva Sans"/>
                <a:sym typeface="Canva Sans"/>
              </a:rPr>
              <a:t>Chandigarh, Visakhapatnam, Indore, Coimbatore, Surat, Lucknow, and Vadodara fell short, highlighting areas for improvement in customer experience.</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sp>
        <p:nvSpPr>
          <p:cNvPr name="Freeform 2" id="2"/>
          <p:cNvSpPr/>
          <p:nvPr/>
        </p:nvSpPr>
        <p:spPr>
          <a:xfrm flipH="false" flipV="false" rot="0">
            <a:off x="101883" y="135077"/>
            <a:ext cx="1492993" cy="892513"/>
          </a:xfrm>
          <a:custGeom>
            <a:avLst/>
            <a:gdLst/>
            <a:ahLst/>
            <a:cxnLst/>
            <a:rect r="r" b="b" t="t" l="l"/>
            <a:pathLst>
              <a:path h="892513" w="1492993">
                <a:moveTo>
                  <a:pt x="0" y="0"/>
                </a:moveTo>
                <a:lnTo>
                  <a:pt x="1492993" y="0"/>
                </a:lnTo>
                <a:lnTo>
                  <a:pt x="1492993" y="892512"/>
                </a:lnTo>
                <a:lnTo>
                  <a:pt x="0" y="892512"/>
                </a:lnTo>
                <a:lnTo>
                  <a:pt x="0" y="0"/>
                </a:lnTo>
                <a:close/>
              </a:path>
            </a:pathLst>
          </a:custGeom>
          <a:blipFill>
            <a:blip r:embed="rId2"/>
            <a:stretch>
              <a:fillRect l="0" t="-5432" r="0" b="-5432"/>
            </a:stretch>
          </a:blipFill>
        </p:spPr>
      </p:sp>
      <p:grpSp>
        <p:nvGrpSpPr>
          <p:cNvPr name="Group 3" id="3"/>
          <p:cNvGrpSpPr/>
          <p:nvPr/>
        </p:nvGrpSpPr>
        <p:grpSpPr>
          <a:xfrm rot="-5400000">
            <a:off x="4151995" y="-3882941"/>
            <a:ext cx="9984011" cy="18020046"/>
            <a:chOff x="0" y="0"/>
            <a:chExt cx="2629534" cy="4746020"/>
          </a:xfrm>
        </p:grpSpPr>
        <p:sp>
          <p:nvSpPr>
            <p:cNvPr name="Freeform 4" id="4"/>
            <p:cNvSpPr/>
            <p:nvPr/>
          </p:nvSpPr>
          <p:spPr>
            <a:xfrm flipH="false" flipV="false" rot="0">
              <a:off x="0" y="0"/>
              <a:ext cx="2629534" cy="4746020"/>
            </a:xfrm>
            <a:custGeom>
              <a:avLst/>
              <a:gdLst/>
              <a:ahLst/>
              <a:cxnLst/>
              <a:rect r="r" b="b" t="t" l="l"/>
              <a:pathLst>
                <a:path h="4746020" w="2629534">
                  <a:moveTo>
                    <a:pt x="0" y="0"/>
                  </a:moveTo>
                  <a:lnTo>
                    <a:pt x="2629534" y="0"/>
                  </a:lnTo>
                  <a:lnTo>
                    <a:pt x="2629534" y="4746020"/>
                  </a:lnTo>
                  <a:lnTo>
                    <a:pt x="0" y="4746020"/>
                  </a:lnTo>
                  <a:close/>
                </a:path>
              </a:pathLst>
            </a:custGeom>
            <a:solidFill>
              <a:srgbClr val="0B1541"/>
            </a:solidFill>
          </p:spPr>
        </p:sp>
        <p:sp>
          <p:nvSpPr>
            <p:cNvPr name="TextBox 5" id="5"/>
            <p:cNvSpPr txBox="true"/>
            <p:nvPr/>
          </p:nvSpPr>
          <p:spPr>
            <a:xfrm>
              <a:off x="0" y="-123825"/>
              <a:ext cx="2629534" cy="4869845"/>
            </a:xfrm>
            <a:prstGeom prst="rect">
              <a:avLst/>
            </a:prstGeom>
          </p:spPr>
          <p:txBody>
            <a:bodyPr anchor="ctr" rtlCol="false" tIns="50800" lIns="50800" bIns="50800" rIns="50800"/>
            <a:lstStyle/>
            <a:p>
              <a:pPr algn="ctr">
                <a:lnSpc>
                  <a:spcPts val="4420"/>
                </a:lnSpc>
              </a:pPr>
            </a:p>
          </p:txBody>
        </p:sp>
      </p:grpSp>
      <p:sp>
        <p:nvSpPr>
          <p:cNvPr name="Freeform 6" id="6"/>
          <p:cNvSpPr/>
          <p:nvPr/>
        </p:nvSpPr>
        <p:spPr>
          <a:xfrm flipH="false" flipV="false" rot="0">
            <a:off x="14035309" y="7480794"/>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04319" y="1779408"/>
            <a:ext cx="16679362" cy="3690309"/>
          </a:xfrm>
          <a:custGeom>
            <a:avLst/>
            <a:gdLst/>
            <a:ahLst/>
            <a:cxnLst/>
            <a:rect r="r" b="b" t="t" l="l"/>
            <a:pathLst>
              <a:path h="3690309" w="16679362">
                <a:moveTo>
                  <a:pt x="0" y="0"/>
                </a:moveTo>
                <a:lnTo>
                  <a:pt x="16679362" y="0"/>
                </a:lnTo>
                <a:lnTo>
                  <a:pt x="16679362" y="3690309"/>
                </a:lnTo>
                <a:lnTo>
                  <a:pt x="0" y="3690309"/>
                </a:lnTo>
                <a:lnTo>
                  <a:pt x="0" y="0"/>
                </a:lnTo>
                <a:close/>
              </a:path>
            </a:pathLst>
          </a:custGeom>
          <a:blipFill>
            <a:blip r:embed="rId5"/>
            <a:stretch>
              <a:fillRect l="0" t="0" r="0" b="0"/>
            </a:stretch>
          </a:blipFill>
        </p:spPr>
      </p:sp>
      <p:sp>
        <p:nvSpPr>
          <p:cNvPr name="TextBox 8" id="8"/>
          <p:cNvSpPr txBox="true"/>
          <p:nvPr/>
        </p:nvSpPr>
        <p:spPr>
          <a:xfrm rot="0">
            <a:off x="1747276" y="207869"/>
            <a:ext cx="4707014"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6606690" y="415242"/>
            <a:ext cx="9867750" cy="464465"/>
          </a:xfrm>
          <a:prstGeom prst="rect">
            <a:avLst/>
          </a:prstGeom>
        </p:spPr>
        <p:txBody>
          <a:bodyPr anchor="t" rtlCol="false" tIns="0" lIns="0" bIns="0" rIns="0">
            <a:spAutoFit/>
          </a:bodyPr>
          <a:lstStyle/>
          <a:p>
            <a:pPr algn="just">
              <a:lnSpc>
                <a:spcPts val="3799"/>
              </a:lnSpc>
            </a:pPr>
            <a:r>
              <a:rPr lang="en-US" sz="2713" u="sng">
                <a:solidFill>
                  <a:srgbClr val="90A76E"/>
                </a:solidFill>
                <a:latin typeface="Canva Sans"/>
                <a:ea typeface="Canva Sans"/>
                <a:cs typeface="Canva Sans"/>
                <a:sym typeface="Canva Sans"/>
              </a:rPr>
              <a:t>7.   Monthly Target  Achievement  Analysis for Key Metrics</a:t>
            </a:r>
          </a:p>
        </p:txBody>
      </p:sp>
      <p:sp>
        <p:nvSpPr>
          <p:cNvPr name="Freeform 10" id="10"/>
          <p:cNvSpPr/>
          <p:nvPr/>
        </p:nvSpPr>
        <p:spPr>
          <a:xfrm flipH="false" flipV="false" rot="0">
            <a:off x="101883" y="135077"/>
            <a:ext cx="1605357" cy="959684"/>
          </a:xfrm>
          <a:custGeom>
            <a:avLst/>
            <a:gdLst/>
            <a:ahLst/>
            <a:cxnLst/>
            <a:rect r="r" b="b" t="t" l="l"/>
            <a:pathLst>
              <a:path h="959684" w="1605357">
                <a:moveTo>
                  <a:pt x="0" y="0"/>
                </a:moveTo>
                <a:lnTo>
                  <a:pt x="1605357" y="0"/>
                </a:lnTo>
                <a:lnTo>
                  <a:pt x="1605357" y="959684"/>
                </a:lnTo>
                <a:lnTo>
                  <a:pt x="0" y="959684"/>
                </a:lnTo>
                <a:lnTo>
                  <a:pt x="0" y="0"/>
                </a:lnTo>
                <a:close/>
              </a:path>
            </a:pathLst>
          </a:custGeom>
          <a:blipFill>
            <a:blip r:embed="rId2"/>
            <a:stretch>
              <a:fillRect l="0" t="-5432" r="0" b="-5432"/>
            </a:stretch>
          </a:blipFill>
        </p:spPr>
      </p:sp>
      <p:sp>
        <p:nvSpPr>
          <p:cNvPr name="TextBox 11" id="11"/>
          <p:cNvSpPr txBox="true"/>
          <p:nvPr/>
        </p:nvSpPr>
        <p:spPr>
          <a:xfrm rot="0">
            <a:off x="848379" y="5961022"/>
            <a:ext cx="12768004" cy="2780943"/>
          </a:xfrm>
          <a:prstGeom prst="rect">
            <a:avLst/>
          </a:prstGeom>
        </p:spPr>
        <p:txBody>
          <a:bodyPr anchor="t" rtlCol="false" tIns="0" lIns="0" bIns="0" rIns="0">
            <a:spAutoFit/>
          </a:bodyPr>
          <a:lstStyle/>
          <a:p>
            <a:pPr algn="l" marL="569769" indent="-284884" lvl="1">
              <a:lnSpc>
                <a:spcPts val="3694"/>
              </a:lnSpc>
              <a:buAutoNum type="arabicPeriod" startAt="1"/>
            </a:pPr>
            <a:r>
              <a:rPr lang="en-US" sz="2639">
                <a:solidFill>
                  <a:srgbClr val="EAEA28"/>
                </a:solidFill>
                <a:latin typeface="Canva Sans"/>
                <a:ea typeface="Canva Sans"/>
                <a:cs typeface="Canva Sans"/>
                <a:sym typeface="Canva Sans"/>
              </a:rPr>
              <a:t>Strong Performers: </a:t>
            </a:r>
            <a:r>
              <a:rPr lang="en-US" sz="2639">
                <a:solidFill>
                  <a:srgbClr val="82C5E5"/>
                </a:solidFill>
                <a:latin typeface="Canva Sans"/>
                <a:ea typeface="Canva Sans"/>
                <a:cs typeface="Canva Sans"/>
                <a:sym typeface="Canva Sans"/>
              </a:rPr>
              <a:t>Coimbatore and Indore have consistently met their new passenger targets, reflecting successful efforts in attracting and retaining new riders.</a:t>
            </a:r>
          </a:p>
          <a:p>
            <a:pPr algn="l" marL="569769" indent="-284884" lvl="1">
              <a:lnSpc>
                <a:spcPts val="3694"/>
              </a:lnSpc>
              <a:buAutoNum type="arabicPeriod" startAt="1"/>
            </a:pPr>
            <a:r>
              <a:rPr lang="en-US" sz="2639">
                <a:solidFill>
                  <a:srgbClr val="EAEA28"/>
                </a:solidFill>
                <a:latin typeface="Canva Sans"/>
                <a:ea typeface="Canva Sans"/>
                <a:cs typeface="Canva Sans"/>
                <a:sym typeface="Canva Sans"/>
              </a:rPr>
              <a:t>Inconsistent Performance: </a:t>
            </a:r>
            <a:r>
              <a:rPr lang="en-US" sz="2639">
                <a:solidFill>
                  <a:srgbClr val="82C5E5"/>
                </a:solidFill>
                <a:latin typeface="Canva Sans"/>
                <a:ea typeface="Canva Sans"/>
                <a:cs typeface="Canva Sans"/>
                <a:sym typeface="Canva Sans"/>
              </a:rPr>
              <a:t>Jaipur, Chandigarh, Mysore, and Visakhapatnam have met their new passenger targets only for one month, pointing to variability in passenger growth that may need more focused strategies.</a:t>
            </a: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51995" y="-3882941"/>
            <a:ext cx="9984011" cy="18020046"/>
            <a:chOff x="0" y="0"/>
            <a:chExt cx="2629534" cy="4746020"/>
          </a:xfrm>
        </p:grpSpPr>
        <p:sp>
          <p:nvSpPr>
            <p:cNvPr name="Freeform 3" id="3"/>
            <p:cNvSpPr/>
            <p:nvPr/>
          </p:nvSpPr>
          <p:spPr>
            <a:xfrm flipH="false" flipV="false" rot="0">
              <a:off x="0" y="0"/>
              <a:ext cx="2629534" cy="4746020"/>
            </a:xfrm>
            <a:custGeom>
              <a:avLst/>
              <a:gdLst/>
              <a:ahLst/>
              <a:cxnLst/>
              <a:rect r="r" b="b" t="t" l="l"/>
              <a:pathLst>
                <a:path h="4746020" w="2629534">
                  <a:moveTo>
                    <a:pt x="0" y="0"/>
                  </a:moveTo>
                  <a:lnTo>
                    <a:pt x="2629534" y="0"/>
                  </a:lnTo>
                  <a:lnTo>
                    <a:pt x="2629534" y="4746020"/>
                  </a:lnTo>
                  <a:lnTo>
                    <a:pt x="0" y="4746020"/>
                  </a:lnTo>
                  <a:close/>
                </a:path>
              </a:pathLst>
            </a:custGeom>
            <a:solidFill>
              <a:srgbClr val="0B1541"/>
            </a:solidFill>
          </p:spPr>
        </p:sp>
        <p:sp>
          <p:nvSpPr>
            <p:cNvPr name="TextBox 4" id="4"/>
            <p:cNvSpPr txBox="true"/>
            <p:nvPr/>
          </p:nvSpPr>
          <p:spPr>
            <a:xfrm>
              <a:off x="0" y="-123825"/>
              <a:ext cx="2629534"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3362047" y="7689037"/>
            <a:ext cx="15171614" cy="15171614"/>
          </a:xfrm>
          <a:custGeom>
            <a:avLst/>
            <a:gdLst/>
            <a:ahLst/>
            <a:cxnLst/>
            <a:rect r="r" b="b" t="t" l="l"/>
            <a:pathLst>
              <a:path h="15171614" w="15171614">
                <a:moveTo>
                  <a:pt x="0" y="0"/>
                </a:moveTo>
                <a:lnTo>
                  <a:pt x="15171615" y="0"/>
                </a:lnTo>
                <a:lnTo>
                  <a:pt x="15171615"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883" y="135077"/>
            <a:ext cx="1605357" cy="959684"/>
          </a:xfrm>
          <a:custGeom>
            <a:avLst/>
            <a:gdLst/>
            <a:ahLst/>
            <a:cxnLst/>
            <a:rect r="r" b="b" t="t" l="l"/>
            <a:pathLst>
              <a:path h="959684" w="1605357">
                <a:moveTo>
                  <a:pt x="0" y="0"/>
                </a:moveTo>
                <a:lnTo>
                  <a:pt x="1605357" y="0"/>
                </a:lnTo>
                <a:lnTo>
                  <a:pt x="1605357" y="959684"/>
                </a:lnTo>
                <a:lnTo>
                  <a:pt x="0" y="959684"/>
                </a:lnTo>
                <a:lnTo>
                  <a:pt x="0" y="0"/>
                </a:lnTo>
                <a:close/>
              </a:path>
            </a:pathLst>
          </a:custGeom>
          <a:blipFill>
            <a:blip r:embed="rId4"/>
            <a:stretch>
              <a:fillRect l="0" t="-5432" r="0" b="-5432"/>
            </a:stretch>
          </a:blipFill>
        </p:spPr>
      </p:sp>
      <p:sp>
        <p:nvSpPr>
          <p:cNvPr name="Freeform 7" id="7"/>
          <p:cNvSpPr/>
          <p:nvPr/>
        </p:nvSpPr>
        <p:spPr>
          <a:xfrm flipH="false" flipV="false" rot="0">
            <a:off x="826751" y="1693913"/>
            <a:ext cx="16432549" cy="4169759"/>
          </a:xfrm>
          <a:custGeom>
            <a:avLst/>
            <a:gdLst/>
            <a:ahLst/>
            <a:cxnLst/>
            <a:rect r="r" b="b" t="t" l="l"/>
            <a:pathLst>
              <a:path h="4169759" w="16432549">
                <a:moveTo>
                  <a:pt x="0" y="0"/>
                </a:moveTo>
                <a:lnTo>
                  <a:pt x="16432549" y="0"/>
                </a:lnTo>
                <a:lnTo>
                  <a:pt x="16432549" y="4169759"/>
                </a:lnTo>
                <a:lnTo>
                  <a:pt x="0" y="4169759"/>
                </a:lnTo>
                <a:lnTo>
                  <a:pt x="0" y="0"/>
                </a:lnTo>
                <a:close/>
              </a:path>
            </a:pathLst>
          </a:custGeom>
          <a:blipFill>
            <a:blip r:embed="rId5"/>
            <a:stretch>
              <a:fillRect l="0" t="0" r="0" b="0"/>
            </a:stretch>
          </a:blipFill>
        </p:spPr>
      </p:sp>
      <p:sp>
        <p:nvSpPr>
          <p:cNvPr name="TextBox 8" id="8"/>
          <p:cNvSpPr txBox="true"/>
          <p:nvPr/>
        </p:nvSpPr>
        <p:spPr>
          <a:xfrm rot="0">
            <a:off x="1980562" y="229651"/>
            <a:ext cx="4252837"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6755702" y="342862"/>
            <a:ext cx="9867750" cy="464465"/>
          </a:xfrm>
          <a:prstGeom prst="rect">
            <a:avLst/>
          </a:prstGeom>
        </p:spPr>
        <p:txBody>
          <a:bodyPr anchor="t" rtlCol="false" tIns="0" lIns="0" bIns="0" rIns="0">
            <a:spAutoFit/>
          </a:bodyPr>
          <a:lstStyle/>
          <a:p>
            <a:pPr algn="just">
              <a:lnSpc>
                <a:spcPts val="3799"/>
              </a:lnSpc>
            </a:pPr>
            <a:r>
              <a:rPr lang="en-US" sz="2713" u="sng">
                <a:solidFill>
                  <a:srgbClr val="90A76E"/>
                </a:solidFill>
                <a:latin typeface="Canva Sans"/>
                <a:ea typeface="Canva Sans"/>
                <a:cs typeface="Canva Sans"/>
                <a:sym typeface="Canva Sans"/>
              </a:rPr>
              <a:t>7.   Monthly Target  Achievement  Analysis for Key Metrics</a:t>
            </a:r>
          </a:p>
        </p:txBody>
      </p:sp>
      <p:sp>
        <p:nvSpPr>
          <p:cNvPr name="TextBox 10" id="10"/>
          <p:cNvSpPr txBox="true"/>
          <p:nvPr/>
        </p:nvSpPr>
        <p:spPr>
          <a:xfrm rot="0">
            <a:off x="904562" y="6415199"/>
            <a:ext cx="12768004" cy="2665866"/>
          </a:xfrm>
          <a:prstGeom prst="rect">
            <a:avLst/>
          </a:prstGeom>
        </p:spPr>
        <p:txBody>
          <a:bodyPr anchor="t" rtlCol="false" tIns="0" lIns="0" bIns="0" rIns="0">
            <a:spAutoFit/>
          </a:bodyPr>
          <a:lstStyle/>
          <a:p>
            <a:pPr algn="ctr">
              <a:lnSpc>
                <a:spcPts val="3974"/>
              </a:lnSpc>
            </a:pPr>
            <a:r>
              <a:rPr lang="en-US" b="true" sz="2839" u="sng">
                <a:solidFill>
                  <a:srgbClr val="87DE25"/>
                </a:solidFill>
                <a:latin typeface="Canva Sans Bold"/>
                <a:ea typeface="Canva Sans Bold"/>
                <a:cs typeface="Canva Sans Bold"/>
                <a:sym typeface="Canva Sans Bold"/>
              </a:rPr>
              <a:t>Key Insights:</a:t>
            </a:r>
          </a:p>
          <a:p>
            <a:pPr algn="l" marL="539806" indent="-269903" lvl="1">
              <a:lnSpc>
                <a:spcPts val="3500"/>
              </a:lnSpc>
              <a:buAutoNum type="arabicPeriod" startAt="1"/>
            </a:pPr>
            <a:r>
              <a:rPr lang="en-US" sz="2500">
                <a:solidFill>
                  <a:srgbClr val="EAEA28"/>
                </a:solidFill>
                <a:latin typeface="Canva Sans"/>
                <a:ea typeface="Canva Sans"/>
                <a:cs typeface="Canva Sans"/>
                <a:sym typeface="Canva Sans"/>
              </a:rPr>
              <a:t> High Performers: </a:t>
            </a:r>
            <a:r>
              <a:rPr lang="en-US" sz="2500">
                <a:solidFill>
                  <a:srgbClr val="82C5E5"/>
                </a:solidFill>
                <a:latin typeface="Canva Sans"/>
                <a:ea typeface="Canva Sans"/>
                <a:cs typeface="Canva Sans"/>
                <a:sym typeface="Canva Sans"/>
              </a:rPr>
              <a:t>Jaipur, Mysore, and Kochi met their target ratings, indicating strong customer satisfaction.</a:t>
            </a:r>
          </a:p>
          <a:p>
            <a:pPr algn="l" marL="539806" indent="-269903" lvl="1">
              <a:lnSpc>
                <a:spcPts val="3500"/>
              </a:lnSpc>
              <a:buAutoNum type="arabicPeriod" startAt="1"/>
            </a:pPr>
            <a:r>
              <a:rPr lang="en-US" sz="2500">
                <a:solidFill>
                  <a:srgbClr val="EAEA28"/>
                </a:solidFill>
                <a:latin typeface="Canva Sans"/>
                <a:ea typeface="Canva Sans"/>
                <a:cs typeface="Canva Sans"/>
                <a:sym typeface="Canva Sans"/>
              </a:rPr>
              <a:t>Low Performers: </a:t>
            </a:r>
            <a:r>
              <a:rPr lang="en-US" sz="2500">
                <a:solidFill>
                  <a:srgbClr val="82C5E5"/>
                </a:solidFill>
                <a:latin typeface="Canva Sans"/>
                <a:ea typeface="Canva Sans"/>
                <a:cs typeface="Canva Sans"/>
                <a:sym typeface="Canva Sans"/>
              </a:rPr>
              <a:t>Chandigarh, Visakhapatnam, Indore, Coimbatore, Surat, Lucknow, and Vadodara fell short, highlighting areas for improvement in customer experience.</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D0A4D">
                <a:alpha val="100000"/>
              </a:srgbClr>
            </a:gs>
            <a:gs pos="100000">
              <a:srgbClr val="1D1B7D">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12966750" y="0"/>
            <a:ext cx="5321250" cy="10287000"/>
            <a:chOff x="0" y="0"/>
            <a:chExt cx="7095000" cy="13716000"/>
          </a:xfrm>
        </p:grpSpPr>
        <p:sp>
          <p:nvSpPr>
            <p:cNvPr name="AutoShape 3" id="3"/>
            <p:cNvSpPr/>
            <p:nvPr/>
          </p:nvSpPr>
          <p:spPr>
            <a:xfrm>
              <a:off x="0" y="0"/>
              <a:ext cx="7095000" cy="13716000"/>
            </a:xfrm>
            <a:prstGeom prst="rect">
              <a:avLst/>
            </a:prstGeom>
            <a:solidFill>
              <a:srgbClr val="05AC9D"/>
            </a:solidFill>
          </p:spPr>
        </p:sp>
      </p:grpSp>
      <p:sp>
        <p:nvSpPr>
          <p:cNvPr name="Freeform 4" id="4"/>
          <p:cNvSpPr/>
          <p:nvPr/>
        </p:nvSpPr>
        <p:spPr>
          <a:xfrm flipH="false" flipV="false" rot="0">
            <a:off x="8699082" y="3832631"/>
            <a:ext cx="16301121" cy="6164788"/>
          </a:xfrm>
          <a:custGeom>
            <a:avLst/>
            <a:gdLst/>
            <a:ahLst/>
            <a:cxnLst/>
            <a:rect r="r" b="b" t="t" l="l"/>
            <a:pathLst>
              <a:path h="6164788" w="16301121">
                <a:moveTo>
                  <a:pt x="0" y="0"/>
                </a:moveTo>
                <a:lnTo>
                  <a:pt x="16301121" y="0"/>
                </a:lnTo>
                <a:lnTo>
                  <a:pt x="16301121" y="6164787"/>
                </a:lnTo>
                <a:lnTo>
                  <a:pt x="0" y="61647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409922" y="1529835"/>
            <a:ext cx="7289160" cy="1087129"/>
          </a:xfrm>
          <a:prstGeom prst="rect">
            <a:avLst/>
          </a:prstGeom>
        </p:spPr>
        <p:txBody>
          <a:bodyPr anchor="t" rtlCol="false" tIns="0" lIns="0" bIns="0" rIns="0">
            <a:spAutoFit/>
          </a:bodyPr>
          <a:lstStyle/>
          <a:p>
            <a:pPr algn="ctr">
              <a:lnSpc>
                <a:spcPts val="8854"/>
              </a:lnSpc>
            </a:pPr>
            <a:r>
              <a:rPr lang="en-US" sz="6324" b="true">
                <a:solidFill>
                  <a:srgbClr val="82C5E5"/>
                </a:solidFill>
                <a:latin typeface="Canva Sans Bold"/>
                <a:ea typeface="Canva Sans Bold"/>
                <a:cs typeface="Canva Sans Bold"/>
                <a:sym typeface="Canva Sans Bold"/>
              </a:rPr>
              <a:t>About Goodcabs</a:t>
            </a:r>
          </a:p>
        </p:txBody>
      </p:sp>
      <p:sp>
        <p:nvSpPr>
          <p:cNvPr name="TextBox 6" id="6"/>
          <p:cNvSpPr txBox="true"/>
          <p:nvPr/>
        </p:nvSpPr>
        <p:spPr>
          <a:xfrm rot="0">
            <a:off x="1187463" y="3011059"/>
            <a:ext cx="8174234" cy="3195882"/>
          </a:xfrm>
          <a:prstGeom prst="rect">
            <a:avLst/>
          </a:prstGeom>
        </p:spPr>
        <p:txBody>
          <a:bodyPr anchor="t" rtlCol="false" tIns="0" lIns="0" bIns="0" rIns="0">
            <a:spAutoFit/>
          </a:bodyPr>
          <a:lstStyle/>
          <a:p>
            <a:pPr algn="just">
              <a:lnSpc>
                <a:spcPts val="3647"/>
              </a:lnSpc>
            </a:pPr>
            <a:r>
              <a:rPr lang="en-US" sz="2605">
                <a:solidFill>
                  <a:srgbClr val="90A76E"/>
                </a:solidFill>
                <a:latin typeface="Canva Sans"/>
                <a:ea typeface="Canva Sans"/>
                <a:cs typeface="Canva Sans"/>
                <a:sym typeface="Canva Sans"/>
              </a:rPr>
              <a:t>Goodcabs , a cab service company established two years ago, has gained  a strong foothold in the Indian market by focusing on tier-2 cities. Unlike other cab service providers, Goodcabs is committed to surporting local drivers, helping them make a sustainable living in their hometown while ensuring excellent service to passengers. </a:t>
            </a:r>
          </a:p>
        </p:txBody>
      </p:sp>
      <p:sp>
        <p:nvSpPr>
          <p:cNvPr name="Freeform 7" id="7"/>
          <p:cNvSpPr/>
          <p:nvPr/>
        </p:nvSpPr>
        <p:spPr>
          <a:xfrm flipH="false" flipV="false" rot="0">
            <a:off x="91791" y="136253"/>
            <a:ext cx="1346568" cy="892447"/>
          </a:xfrm>
          <a:custGeom>
            <a:avLst/>
            <a:gdLst/>
            <a:ahLst/>
            <a:cxnLst/>
            <a:rect r="r" b="b" t="t" l="l"/>
            <a:pathLst>
              <a:path h="892447" w="1346568">
                <a:moveTo>
                  <a:pt x="0" y="0"/>
                </a:moveTo>
                <a:lnTo>
                  <a:pt x="1346568" y="0"/>
                </a:lnTo>
                <a:lnTo>
                  <a:pt x="1346568" y="892447"/>
                </a:lnTo>
                <a:lnTo>
                  <a:pt x="0" y="892447"/>
                </a:lnTo>
                <a:lnTo>
                  <a:pt x="0" y="0"/>
                </a:lnTo>
                <a:close/>
              </a:path>
            </a:pathLst>
          </a:custGeom>
          <a:blipFill>
            <a:blip r:embed="rId4"/>
            <a:stretch>
              <a:fillRect l="0" t="0" r="0" b="0"/>
            </a:stretch>
          </a:blipFill>
        </p:spPr>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975" y="167912"/>
            <a:ext cx="1201391" cy="718193"/>
          </a:xfrm>
          <a:custGeom>
            <a:avLst/>
            <a:gdLst/>
            <a:ahLst/>
            <a:cxnLst/>
            <a:rect r="r" b="b" t="t" l="l"/>
            <a:pathLst>
              <a:path h="718193" w="1201391">
                <a:moveTo>
                  <a:pt x="0" y="0"/>
                </a:moveTo>
                <a:lnTo>
                  <a:pt x="1201391" y="0"/>
                </a:lnTo>
                <a:lnTo>
                  <a:pt x="1201391" y="718194"/>
                </a:lnTo>
                <a:lnTo>
                  <a:pt x="0" y="718194"/>
                </a:lnTo>
                <a:lnTo>
                  <a:pt x="0" y="0"/>
                </a:lnTo>
                <a:close/>
              </a:path>
            </a:pathLst>
          </a:custGeom>
          <a:blipFill>
            <a:blip r:embed="rId4"/>
            <a:stretch>
              <a:fillRect l="0" t="-5432" r="0" b="-5432"/>
            </a:stretch>
          </a:blipFill>
        </p:spPr>
      </p:sp>
      <p:sp>
        <p:nvSpPr>
          <p:cNvPr name="Freeform 7" id="7"/>
          <p:cNvSpPr/>
          <p:nvPr/>
        </p:nvSpPr>
        <p:spPr>
          <a:xfrm flipH="false" flipV="false" rot="0">
            <a:off x="1856537" y="1788848"/>
            <a:ext cx="11198353" cy="4675312"/>
          </a:xfrm>
          <a:custGeom>
            <a:avLst/>
            <a:gdLst/>
            <a:ahLst/>
            <a:cxnLst/>
            <a:rect r="r" b="b" t="t" l="l"/>
            <a:pathLst>
              <a:path h="4675312" w="11198353">
                <a:moveTo>
                  <a:pt x="0" y="0"/>
                </a:moveTo>
                <a:lnTo>
                  <a:pt x="11198353" y="0"/>
                </a:lnTo>
                <a:lnTo>
                  <a:pt x="11198353" y="4675313"/>
                </a:lnTo>
                <a:lnTo>
                  <a:pt x="0" y="4675313"/>
                </a:lnTo>
                <a:lnTo>
                  <a:pt x="0" y="0"/>
                </a:lnTo>
                <a:close/>
              </a:path>
            </a:pathLst>
          </a:custGeom>
          <a:blipFill>
            <a:blip r:embed="rId5"/>
            <a:stretch>
              <a:fillRect l="0" t="0" r="0" b="0"/>
            </a:stretch>
          </a:blipFill>
        </p:spPr>
      </p:sp>
      <p:sp>
        <p:nvSpPr>
          <p:cNvPr name="TextBox 8" id="8"/>
          <p:cNvSpPr txBox="true"/>
          <p:nvPr/>
        </p:nvSpPr>
        <p:spPr>
          <a:xfrm rot="0">
            <a:off x="1526037" y="152990"/>
            <a:ext cx="4434508" cy="671838"/>
          </a:xfrm>
          <a:prstGeom prst="rect">
            <a:avLst/>
          </a:prstGeom>
        </p:spPr>
        <p:txBody>
          <a:bodyPr anchor="t" rtlCol="false" tIns="0" lIns="0" bIns="0" rIns="0">
            <a:spAutoFit/>
          </a:bodyPr>
          <a:lstStyle/>
          <a:p>
            <a:pPr algn="ctr">
              <a:lnSpc>
                <a:spcPts val="5494"/>
              </a:lnSpc>
            </a:pPr>
            <a:r>
              <a:rPr lang="en-US" sz="3924" b="tru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266206" y="981075"/>
            <a:ext cx="17476321" cy="807773"/>
          </a:xfrm>
          <a:prstGeom prst="rect">
            <a:avLst/>
          </a:prstGeom>
        </p:spPr>
        <p:txBody>
          <a:bodyPr anchor="t" rtlCol="false" tIns="0" lIns="0" bIns="0" rIns="0">
            <a:spAutoFit/>
          </a:bodyPr>
          <a:lstStyle/>
          <a:p>
            <a:pPr algn="just" marL="501514" indent="-250757" lvl="1">
              <a:lnSpc>
                <a:spcPts val="3252"/>
              </a:lnSpc>
              <a:buFont typeface="Arial"/>
              <a:buChar char="•"/>
            </a:pPr>
            <a:r>
              <a:rPr lang="en-US" sz="2322">
                <a:solidFill>
                  <a:srgbClr val="90A76E"/>
                </a:solidFill>
                <a:latin typeface="Canva Sans"/>
                <a:ea typeface="Canva Sans"/>
                <a:cs typeface="Canva Sans"/>
                <a:sym typeface="Canva Sans"/>
              </a:rPr>
              <a:t>  Analyse the Repeat Passenger Rate (RPR%) for each city across the sixmonth period. Identify the top 2 and bottom 2 cities based on their RPR% to determine which locations have the strongest and weakest rates.</a:t>
            </a:r>
          </a:p>
        </p:txBody>
      </p:sp>
      <p:sp>
        <p:nvSpPr>
          <p:cNvPr name="TextBox 10" id="10"/>
          <p:cNvSpPr txBox="true"/>
          <p:nvPr/>
        </p:nvSpPr>
        <p:spPr>
          <a:xfrm rot="0">
            <a:off x="6141520" y="376873"/>
            <a:ext cx="11601008" cy="447955"/>
          </a:xfrm>
          <a:prstGeom prst="rect">
            <a:avLst/>
          </a:prstGeom>
        </p:spPr>
        <p:txBody>
          <a:bodyPr anchor="t" rtlCol="false" tIns="0" lIns="0" bIns="0" rIns="0">
            <a:spAutoFit/>
          </a:bodyPr>
          <a:lstStyle/>
          <a:p>
            <a:pPr algn="just">
              <a:lnSpc>
                <a:spcPts val="3659"/>
              </a:lnSpc>
            </a:pPr>
            <a:r>
              <a:rPr lang="en-US" sz="2613" u="sng">
                <a:solidFill>
                  <a:srgbClr val="90A76E"/>
                </a:solidFill>
                <a:latin typeface="Canva Sans"/>
                <a:ea typeface="Canva Sans"/>
                <a:cs typeface="Canva Sans"/>
                <a:sym typeface="Canva Sans"/>
              </a:rPr>
              <a:t>8.Highest and Lowest Repeat Passenger Rate(RPR%) by City and Month</a:t>
            </a:r>
          </a:p>
        </p:txBody>
      </p:sp>
      <p:sp>
        <p:nvSpPr>
          <p:cNvPr name="TextBox 11" id="11"/>
          <p:cNvSpPr txBox="true"/>
          <p:nvPr/>
        </p:nvSpPr>
        <p:spPr>
          <a:xfrm rot="0">
            <a:off x="504139" y="6416536"/>
            <a:ext cx="14594102" cy="3168781"/>
          </a:xfrm>
          <a:prstGeom prst="rect">
            <a:avLst/>
          </a:prstGeom>
        </p:spPr>
        <p:txBody>
          <a:bodyPr anchor="t" rtlCol="false" tIns="0" lIns="0" bIns="0" rIns="0">
            <a:spAutoFit/>
          </a:bodyPr>
          <a:lstStyle/>
          <a:p>
            <a:pPr algn="ctr">
              <a:lnSpc>
                <a:spcPts val="2801"/>
              </a:lnSpc>
            </a:pPr>
            <a:r>
              <a:rPr lang="en-US" b="true" sz="2000" u="sng">
                <a:solidFill>
                  <a:srgbClr val="87DE25"/>
                </a:solidFill>
                <a:latin typeface="Canva Sans Bold"/>
                <a:ea typeface="Canva Sans Bold"/>
                <a:cs typeface="Canva Sans Bold"/>
                <a:sym typeface="Canva Sans Bold"/>
              </a:rPr>
              <a:t>Key Insights:</a:t>
            </a:r>
          </a:p>
          <a:p>
            <a:pPr algn="l">
              <a:lnSpc>
                <a:spcPts val="2784"/>
              </a:lnSpc>
            </a:pPr>
            <a:r>
              <a:rPr lang="en-US" sz="1988">
                <a:solidFill>
                  <a:srgbClr val="EAEA28"/>
                </a:solidFill>
                <a:latin typeface="Canva Sans"/>
                <a:ea typeface="Canva Sans"/>
                <a:cs typeface="Canva Sans"/>
                <a:sym typeface="Canva Sans"/>
              </a:rPr>
              <a:t> Highest Repeat Passenger Rate (RPR):</a:t>
            </a:r>
          </a:p>
          <a:p>
            <a:pPr algn="l" marL="429383" indent="-214691" lvl="1">
              <a:lnSpc>
                <a:spcPts val="2784"/>
              </a:lnSpc>
              <a:buFont typeface="Arial"/>
              <a:buChar char="•"/>
            </a:pPr>
            <a:r>
              <a:rPr lang="en-US" sz="1988">
                <a:solidFill>
                  <a:srgbClr val="82C5E5"/>
                </a:solidFill>
                <a:latin typeface="Canva Sans"/>
                <a:ea typeface="Canva Sans"/>
                <a:cs typeface="Canva Sans"/>
                <a:sym typeface="Canva Sans"/>
              </a:rPr>
              <a:t>Surat stands out with the highest repeat passenger rate across all six months, reflecting a high level of customer retention and satisfaction. This indicates that passengers in Surat are more likely to choose Goodcabs repeatedly, suggesting effective service and loyalty-building strategies.</a:t>
            </a:r>
          </a:p>
          <a:p>
            <a:pPr algn="l">
              <a:lnSpc>
                <a:spcPts val="2784"/>
              </a:lnSpc>
            </a:pPr>
            <a:r>
              <a:rPr lang="en-US" sz="1988">
                <a:solidFill>
                  <a:srgbClr val="EAEA28"/>
                </a:solidFill>
                <a:latin typeface="Canva Sans"/>
                <a:ea typeface="Canva Sans"/>
                <a:cs typeface="Canva Sans"/>
                <a:sym typeface="Canva Sans"/>
              </a:rPr>
              <a:t>Lowest Repeat Passenger Rate (RPR):</a:t>
            </a:r>
          </a:p>
          <a:p>
            <a:pPr algn="l" marL="429383" indent="-214691" lvl="1">
              <a:lnSpc>
                <a:spcPts val="2784"/>
              </a:lnSpc>
              <a:buFont typeface="Arial"/>
              <a:buChar char="•"/>
            </a:pPr>
            <a:r>
              <a:rPr lang="en-US" sz="1988">
                <a:solidFill>
                  <a:srgbClr val="82C5E5"/>
                </a:solidFill>
                <a:latin typeface="Canva Sans"/>
                <a:ea typeface="Canva Sans"/>
                <a:cs typeface="Canva Sans"/>
                <a:sym typeface="Canva Sans"/>
              </a:rPr>
              <a:t>Mysore has shown the lowest RPR percentage trend across all six months. This highlights a potential challenge in retaining passengers, suggesting that more efforts may be needed to increase repeat usage in this city. Factors like customer experience, promotional offers, or service quality could be areas to explore for improvement.</a:t>
            </a: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975" y="167912"/>
            <a:ext cx="1201391" cy="718193"/>
          </a:xfrm>
          <a:custGeom>
            <a:avLst/>
            <a:gdLst/>
            <a:ahLst/>
            <a:cxnLst/>
            <a:rect r="r" b="b" t="t" l="l"/>
            <a:pathLst>
              <a:path h="718193" w="1201391">
                <a:moveTo>
                  <a:pt x="0" y="0"/>
                </a:moveTo>
                <a:lnTo>
                  <a:pt x="1201391" y="0"/>
                </a:lnTo>
                <a:lnTo>
                  <a:pt x="1201391" y="718194"/>
                </a:lnTo>
                <a:lnTo>
                  <a:pt x="0" y="718194"/>
                </a:lnTo>
                <a:lnTo>
                  <a:pt x="0" y="0"/>
                </a:lnTo>
                <a:close/>
              </a:path>
            </a:pathLst>
          </a:custGeom>
          <a:blipFill>
            <a:blip r:embed="rId4"/>
            <a:stretch>
              <a:fillRect l="0" t="-5432" r="0" b="-5432"/>
            </a:stretch>
          </a:blipFill>
        </p:spPr>
      </p:sp>
      <p:sp>
        <p:nvSpPr>
          <p:cNvPr name="Freeform 7" id="7"/>
          <p:cNvSpPr/>
          <p:nvPr/>
        </p:nvSpPr>
        <p:spPr>
          <a:xfrm flipH="false" flipV="false" rot="0">
            <a:off x="1883004" y="2185115"/>
            <a:ext cx="12220431" cy="4944708"/>
          </a:xfrm>
          <a:custGeom>
            <a:avLst/>
            <a:gdLst/>
            <a:ahLst/>
            <a:cxnLst/>
            <a:rect r="r" b="b" t="t" l="l"/>
            <a:pathLst>
              <a:path h="4944708" w="12220431">
                <a:moveTo>
                  <a:pt x="0" y="0"/>
                </a:moveTo>
                <a:lnTo>
                  <a:pt x="12220432" y="0"/>
                </a:lnTo>
                <a:lnTo>
                  <a:pt x="12220432" y="4944708"/>
                </a:lnTo>
                <a:lnTo>
                  <a:pt x="0" y="4944708"/>
                </a:lnTo>
                <a:lnTo>
                  <a:pt x="0" y="0"/>
                </a:lnTo>
                <a:close/>
              </a:path>
            </a:pathLst>
          </a:custGeom>
          <a:blipFill>
            <a:blip r:embed="rId5"/>
            <a:stretch>
              <a:fillRect l="0" t="-447" r="0" b="-447"/>
            </a:stretch>
          </a:blipFill>
        </p:spPr>
      </p:sp>
      <p:sp>
        <p:nvSpPr>
          <p:cNvPr name="TextBox 8" id="8"/>
          <p:cNvSpPr txBox="true"/>
          <p:nvPr/>
        </p:nvSpPr>
        <p:spPr>
          <a:xfrm rot="0">
            <a:off x="1526037" y="152990"/>
            <a:ext cx="4434508" cy="671838"/>
          </a:xfrm>
          <a:prstGeom prst="rect">
            <a:avLst/>
          </a:prstGeom>
        </p:spPr>
        <p:txBody>
          <a:bodyPr anchor="t" rtlCol="false" tIns="0" lIns="0" bIns="0" rIns="0">
            <a:spAutoFit/>
          </a:bodyPr>
          <a:lstStyle/>
          <a:p>
            <a:pPr algn="ctr">
              <a:lnSpc>
                <a:spcPts val="5494"/>
              </a:lnSpc>
            </a:pPr>
            <a:r>
              <a:rPr lang="en-US" sz="3924" b="true">
                <a:solidFill>
                  <a:srgbClr val="82C5E5"/>
                </a:solidFill>
                <a:latin typeface="Canva Sans Bold"/>
                <a:ea typeface="Canva Sans Bold"/>
                <a:cs typeface="Canva Sans Bold"/>
                <a:sym typeface="Canva Sans Bold"/>
              </a:rPr>
              <a:t>Primary Analysis: </a:t>
            </a:r>
          </a:p>
        </p:txBody>
      </p:sp>
      <p:sp>
        <p:nvSpPr>
          <p:cNvPr name="TextBox 9" id="9"/>
          <p:cNvSpPr txBox="true"/>
          <p:nvPr/>
        </p:nvSpPr>
        <p:spPr>
          <a:xfrm rot="0">
            <a:off x="266206" y="1140037"/>
            <a:ext cx="17476321" cy="807773"/>
          </a:xfrm>
          <a:prstGeom prst="rect">
            <a:avLst/>
          </a:prstGeom>
        </p:spPr>
        <p:txBody>
          <a:bodyPr anchor="t" rtlCol="false" tIns="0" lIns="0" bIns="0" rIns="0">
            <a:spAutoFit/>
          </a:bodyPr>
          <a:lstStyle/>
          <a:p>
            <a:pPr algn="just" marL="501514" indent="-250757" lvl="1">
              <a:lnSpc>
                <a:spcPts val="3252"/>
              </a:lnSpc>
              <a:buFont typeface="Arial"/>
              <a:buChar char="•"/>
            </a:pPr>
            <a:r>
              <a:rPr lang="en-US" sz="2322">
                <a:solidFill>
                  <a:srgbClr val="90A76E"/>
                </a:solidFill>
                <a:latin typeface="Canva Sans"/>
                <a:ea typeface="Canva Sans"/>
                <a:cs typeface="Canva Sans"/>
                <a:sym typeface="Canva Sans"/>
              </a:rPr>
              <a:t>Similarly, analyse the RPR% by month across all cities and identify the months with the highest and lowest repeat passenger rates. This will help to pinpoint any seasonal patterns or months with higher repeat passenger loyalty.</a:t>
            </a:r>
          </a:p>
        </p:txBody>
      </p:sp>
      <p:sp>
        <p:nvSpPr>
          <p:cNvPr name="TextBox 10" id="10"/>
          <p:cNvSpPr txBox="true"/>
          <p:nvPr/>
        </p:nvSpPr>
        <p:spPr>
          <a:xfrm rot="0">
            <a:off x="6141520" y="376873"/>
            <a:ext cx="11601008" cy="447955"/>
          </a:xfrm>
          <a:prstGeom prst="rect">
            <a:avLst/>
          </a:prstGeom>
        </p:spPr>
        <p:txBody>
          <a:bodyPr anchor="t" rtlCol="false" tIns="0" lIns="0" bIns="0" rIns="0">
            <a:spAutoFit/>
          </a:bodyPr>
          <a:lstStyle/>
          <a:p>
            <a:pPr algn="just">
              <a:lnSpc>
                <a:spcPts val="3659"/>
              </a:lnSpc>
            </a:pPr>
            <a:r>
              <a:rPr lang="en-US" sz="2613" u="sng">
                <a:solidFill>
                  <a:srgbClr val="90A76E"/>
                </a:solidFill>
                <a:latin typeface="Canva Sans"/>
                <a:ea typeface="Canva Sans"/>
                <a:cs typeface="Canva Sans"/>
                <a:sym typeface="Canva Sans"/>
              </a:rPr>
              <a:t>8.Highest and Lowest Repeat Passenger Rate(RPR%) by City and Month</a:t>
            </a:r>
          </a:p>
        </p:txBody>
      </p:sp>
      <p:sp>
        <p:nvSpPr>
          <p:cNvPr name="TextBox 11" id="11"/>
          <p:cNvSpPr txBox="true"/>
          <p:nvPr/>
        </p:nvSpPr>
        <p:spPr>
          <a:xfrm rot="0">
            <a:off x="770185" y="7082198"/>
            <a:ext cx="13424086" cy="2725215"/>
          </a:xfrm>
          <a:prstGeom prst="rect">
            <a:avLst/>
          </a:prstGeom>
        </p:spPr>
        <p:txBody>
          <a:bodyPr anchor="t" rtlCol="false" tIns="0" lIns="0" bIns="0" rIns="0">
            <a:spAutoFit/>
          </a:bodyPr>
          <a:lstStyle/>
          <a:p>
            <a:pPr algn="ctr">
              <a:lnSpc>
                <a:spcPts val="3100"/>
              </a:lnSpc>
            </a:pPr>
            <a:r>
              <a:rPr lang="en-US" b="true" sz="2214" u="sng">
                <a:solidFill>
                  <a:srgbClr val="87DE25"/>
                </a:solidFill>
                <a:latin typeface="Canva Sans Bold"/>
                <a:ea typeface="Canva Sans Bold"/>
                <a:cs typeface="Canva Sans Bold"/>
                <a:sym typeface="Canva Sans Bold"/>
              </a:rPr>
              <a:t>Key Insights:</a:t>
            </a:r>
          </a:p>
          <a:p>
            <a:pPr algn="l" marL="475344" indent="-237672" lvl="1">
              <a:lnSpc>
                <a:spcPts val="3082"/>
              </a:lnSpc>
              <a:buFont typeface="Arial"/>
              <a:buChar char="•"/>
            </a:pPr>
            <a:r>
              <a:rPr lang="en-US" sz="2201">
                <a:solidFill>
                  <a:srgbClr val="EAEA28"/>
                </a:solidFill>
                <a:latin typeface="Canva Sans"/>
                <a:ea typeface="Canva Sans"/>
                <a:cs typeface="Canva Sans"/>
                <a:sym typeface="Canva Sans"/>
              </a:rPr>
              <a:t>Seasonal Trends in RPR:</a:t>
            </a:r>
          </a:p>
          <a:p>
            <a:pPr algn="l" marL="475344" indent="-237672" lvl="1">
              <a:lnSpc>
                <a:spcPts val="3082"/>
              </a:lnSpc>
              <a:buAutoNum type="arabicPeriod" startAt="1"/>
            </a:pPr>
            <a:r>
              <a:rPr lang="en-US" sz="2201">
                <a:solidFill>
                  <a:srgbClr val="82C5E5"/>
                </a:solidFill>
                <a:latin typeface="Canva Sans"/>
                <a:ea typeface="Canva Sans"/>
                <a:cs typeface="Canva Sans"/>
                <a:sym typeface="Canva Sans"/>
              </a:rPr>
              <a:t>January shows the lowest repeat passenger rate (RPR%), indicating weaker customer loyalty during this month. This could be influenced by factors such as lower demand or external circumstances affecting repeat ridership.</a:t>
            </a:r>
          </a:p>
          <a:p>
            <a:pPr algn="l" marL="475344" indent="-237672" lvl="1">
              <a:lnSpc>
                <a:spcPts val="3082"/>
              </a:lnSpc>
              <a:buAutoNum type="arabicPeriod" startAt="1"/>
            </a:pPr>
            <a:r>
              <a:rPr lang="en-US" sz="2201">
                <a:solidFill>
                  <a:srgbClr val="82C5E5"/>
                </a:solidFill>
                <a:latin typeface="Canva Sans"/>
                <a:ea typeface="Canva Sans"/>
                <a:cs typeface="Canva Sans"/>
                <a:sym typeface="Canva Sans"/>
              </a:rPr>
              <a:t>May exhibits the highest RPR%, suggesting stronger repeat passenger loyalty. This could be attributed to factors like favorable weather, holidays, or effective promotions during this time.</a:t>
            </a: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975" y="167912"/>
            <a:ext cx="1439923" cy="860788"/>
          </a:xfrm>
          <a:custGeom>
            <a:avLst/>
            <a:gdLst/>
            <a:ahLst/>
            <a:cxnLst/>
            <a:rect r="r" b="b" t="t" l="l"/>
            <a:pathLst>
              <a:path h="860788" w="1439923">
                <a:moveTo>
                  <a:pt x="0" y="0"/>
                </a:moveTo>
                <a:lnTo>
                  <a:pt x="1439923" y="0"/>
                </a:lnTo>
                <a:lnTo>
                  <a:pt x="1439923" y="860788"/>
                </a:lnTo>
                <a:lnTo>
                  <a:pt x="0" y="860788"/>
                </a:lnTo>
                <a:lnTo>
                  <a:pt x="0" y="0"/>
                </a:lnTo>
                <a:close/>
              </a:path>
            </a:pathLst>
          </a:custGeom>
          <a:blipFill>
            <a:blip r:embed="rId4"/>
            <a:stretch>
              <a:fillRect l="0" t="-5432" r="0" b="-5432"/>
            </a:stretch>
          </a:blipFill>
        </p:spPr>
      </p:sp>
      <p:sp>
        <p:nvSpPr>
          <p:cNvPr name="TextBox 7" id="7"/>
          <p:cNvSpPr txBox="true"/>
          <p:nvPr/>
        </p:nvSpPr>
        <p:spPr>
          <a:xfrm rot="0">
            <a:off x="5386541" y="185534"/>
            <a:ext cx="7853959" cy="739820"/>
          </a:xfrm>
          <a:prstGeom prst="rect">
            <a:avLst/>
          </a:prstGeom>
        </p:spPr>
        <p:txBody>
          <a:bodyPr anchor="t" rtlCol="false" tIns="0" lIns="0" bIns="0" rIns="0">
            <a:spAutoFit/>
          </a:bodyPr>
          <a:lstStyle/>
          <a:p>
            <a:pPr algn="ctr">
              <a:lnSpc>
                <a:spcPts val="6063"/>
              </a:lnSpc>
            </a:pPr>
            <a:r>
              <a:rPr lang="en-US" sz="4331" b="true">
                <a:solidFill>
                  <a:srgbClr val="82C5E5"/>
                </a:solidFill>
                <a:latin typeface="Canva Sans Bold"/>
                <a:ea typeface="Canva Sans Bold"/>
                <a:cs typeface="Canva Sans Bold"/>
                <a:sym typeface="Canva Sans Bold"/>
              </a:rPr>
              <a:t>Secondary Insights Report</a:t>
            </a:r>
          </a:p>
        </p:txBody>
      </p:sp>
      <p:sp>
        <p:nvSpPr>
          <p:cNvPr name="TextBox 8" id="8"/>
          <p:cNvSpPr txBox="true"/>
          <p:nvPr/>
        </p:nvSpPr>
        <p:spPr>
          <a:xfrm rot="0">
            <a:off x="566428" y="1212011"/>
            <a:ext cx="17073971" cy="8682949"/>
          </a:xfrm>
          <a:prstGeom prst="rect">
            <a:avLst/>
          </a:prstGeom>
        </p:spPr>
        <p:txBody>
          <a:bodyPr anchor="t" rtlCol="false" tIns="0" lIns="0" bIns="0" rIns="0">
            <a:spAutoFit/>
          </a:bodyPr>
          <a:lstStyle/>
          <a:p>
            <a:pPr algn="l">
              <a:lnSpc>
                <a:spcPts val="3961"/>
              </a:lnSpc>
              <a:spcBef>
                <a:spcPct val="0"/>
              </a:spcBef>
            </a:pPr>
            <a:r>
              <a:rPr lang="en-US" b="true" sz="2330">
                <a:solidFill>
                  <a:srgbClr val="F4AD00"/>
                </a:solidFill>
                <a:latin typeface="Montserrat Medium"/>
                <a:ea typeface="Montserrat Medium"/>
                <a:cs typeface="Montserrat Medium"/>
                <a:sym typeface="Montserrat Medium"/>
              </a:rPr>
              <a:t>1. Factors Influencing Repeat Passenger Rates:</a:t>
            </a:r>
          </a:p>
          <a:p>
            <a:pPr algn="l" marL="466773" indent="-233387" lvl="1">
              <a:lnSpc>
                <a:spcPts val="3675"/>
              </a:lnSpc>
              <a:buFont typeface="Arial"/>
              <a:buChar char="•"/>
            </a:pPr>
            <a:r>
              <a:rPr lang="en-US" b="true" sz="2161" strike="noStrike" u="none">
                <a:solidFill>
                  <a:srgbClr val="87DE25"/>
                </a:solidFill>
                <a:latin typeface="Montserrat Medium"/>
                <a:ea typeface="Montserrat Medium"/>
                <a:cs typeface="Montserrat Medium"/>
                <a:sym typeface="Montserrat Medium"/>
              </a:rPr>
              <a:t>Key Factors:</a:t>
            </a:r>
            <a:r>
              <a:rPr lang="en-US" b="true" sz="2161" strike="noStrike" u="none">
                <a:solidFill>
                  <a:srgbClr val="F5F1DC"/>
                </a:solidFill>
                <a:latin typeface="Montserrat Medium"/>
                <a:ea typeface="Montserrat Medium"/>
                <a:cs typeface="Montserrat Medium"/>
                <a:sym typeface="Montserrat Medium"/>
              </a:rPr>
              <a:t> Service quality, competitive pricing, city demographics.</a:t>
            </a:r>
          </a:p>
          <a:p>
            <a:pPr algn="l" marL="466773" indent="-233387" lvl="1">
              <a:lnSpc>
                <a:spcPts val="3675"/>
              </a:lnSpc>
              <a:buFont typeface="Arial"/>
              <a:buChar char="•"/>
            </a:pPr>
            <a:r>
              <a:rPr lang="en-US" b="true" sz="2161" strike="noStrike" u="none">
                <a:solidFill>
                  <a:srgbClr val="87DE25"/>
                </a:solidFill>
                <a:latin typeface="Montserrat Medium"/>
                <a:ea typeface="Montserrat Medium"/>
                <a:cs typeface="Montserrat Medium"/>
                <a:sym typeface="Montserrat Medium"/>
              </a:rPr>
              <a:t>Insights: </a:t>
            </a:r>
            <a:r>
              <a:rPr lang="en-US" b="true" sz="2161" strike="noStrike" u="none">
                <a:solidFill>
                  <a:srgbClr val="F5F1DC"/>
                </a:solidFill>
                <a:latin typeface="Montserrat Medium"/>
                <a:ea typeface="Montserrat Medium"/>
                <a:cs typeface="Montserrat Medium"/>
                <a:sym typeface="Montserrat Medium"/>
              </a:rPr>
              <a:t>Tourism-heavy cities (Jaipur, Mysore) have lower repeat rates; business cities (Lucknow, Surat) see higher repeat usage.</a:t>
            </a:r>
          </a:p>
          <a:p>
            <a:pPr algn="l" marL="466773" indent="-233387" lvl="1">
              <a:lnSpc>
                <a:spcPts val="3675"/>
              </a:lnSpc>
              <a:buFont typeface="Arial"/>
              <a:buChar char="•"/>
            </a:pPr>
            <a:r>
              <a:rPr lang="en-US" b="true" sz="2161" strike="noStrike" u="none">
                <a:solidFill>
                  <a:srgbClr val="87DE25"/>
                </a:solidFill>
                <a:latin typeface="Montserrat Medium"/>
                <a:ea typeface="Montserrat Medium"/>
                <a:cs typeface="Montserrat Medium"/>
                <a:sym typeface="Montserrat Medium"/>
              </a:rPr>
              <a:t>Recommendation:</a:t>
            </a:r>
            <a:r>
              <a:rPr lang="en-US" b="true" sz="2161" strike="noStrike" u="none">
                <a:solidFill>
                  <a:srgbClr val="F4AD00"/>
                </a:solidFill>
                <a:latin typeface="Montserrat Medium"/>
                <a:ea typeface="Montserrat Medium"/>
                <a:cs typeface="Montserrat Medium"/>
                <a:sym typeface="Montserrat Medium"/>
              </a:rPr>
              <a:t> </a:t>
            </a:r>
            <a:r>
              <a:rPr lang="en-US" b="true" sz="2161" strike="noStrike" u="none">
                <a:solidFill>
                  <a:srgbClr val="F5F1DC"/>
                </a:solidFill>
                <a:latin typeface="Montserrat Medium"/>
                <a:ea typeface="Montserrat Medium"/>
                <a:cs typeface="Montserrat Medium"/>
                <a:sym typeface="Montserrat Medium"/>
              </a:rPr>
              <a:t>Improve service and pricing in tourism cities; introduce loyalty programs in business cities.</a:t>
            </a:r>
          </a:p>
          <a:p>
            <a:pPr algn="l">
              <a:lnSpc>
                <a:spcPts val="3198"/>
              </a:lnSpc>
              <a:spcBef>
                <a:spcPct val="0"/>
              </a:spcBef>
            </a:pPr>
          </a:p>
          <a:p>
            <a:pPr algn="l">
              <a:lnSpc>
                <a:spcPts val="3953"/>
              </a:lnSpc>
              <a:spcBef>
                <a:spcPct val="0"/>
              </a:spcBef>
            </a:pPr>
            <a:r>
              <a:rPr lang="en-US" b="true" sz="2325" strike="noStrike" u="none">
                <a:solidFill>
                  <a:srgbClr val="F4AD00"/>
                </a:solidFill>
                <a:latin typeface="Montserrat Medium"/>
                <a:ea typeface="Montserrat Medium"/>
                <a:cs typeface="Montserrat Medium"/>
                <a:sym typeface="Montserrat Medium"/>
              </a:rPr>
              <a:t>2.Tourism vs. Business Demand Impact:</a:t>
            </a:r>
          </a:p>
          <a:p>
            <a:pPr algn="l" marL="461153" indent="-230576" lvl="1">
              <a:lnSpc>
                <a:spcPts val="3631"/>
              </a:lnSpc>
              <a:spcBef>
                <a:spcPct val="0"/>
              </a:spcBef>
              <a:buFont typeface="Arial"/>
              <a:buChar char="•"/>
            </a:pPr>
            <a:r>
              <a:rPr lang="en-US" b="true" sz="2135" strike="noStrike" u="none">
                <a:solidFill>
                  <a:srgbClr val="87DE25"/>
                </a:solidFill>
                <a:latin typeface="Montserrat Medium"/>
                <a:ea typeface="Montserrat Medium"/>
                <a:cs typeface="Montserrat Medium"/>
                <a:sym typeface="Montserrat Medium"/>
              </a:rPr>
              <a:t>Insights:</a:t>
            </a:r>
            <a:r>
              <a:rPr lang="en-US" b="true" sz="2135" strike="noStrike" u="none">
                <a:solidFill>
                  <a:srgbClr val="F5F1DC"/>
                </a:solidFill>
                <a:latin typeface="Montserrat Medium"/>
                <a:ea typeface="Montserrat Medium"/>
                <a:cs typeface="Montserrat Medium"/>
                <a:sym typeface="Montserrat Medium"/>
              </a:rPr>
              <a:t> Tourism cities see weekend spikes (Jaipur, Mysore); business cities see weekday demand (Lucknow, Surat).</a:t>
            </a:r>
          </a:p>
          <a:p>
            <a:pPr algn="l" marL="461153" indent="-230576" lvl="1">
              <a:lnSpc>
                <a:spcPts val="3631"/>
              </a:lnSpc>
              <a:spcBef>
                <a:spcPct val="0"/>
              </a:spcBef>
              <a:buFont typeface="Arial"/>
              <a:buChar char="•"/>
            </a:pPr>
            <a:r>
              <a:rPr lang="en-US" b="true" sz="2135" strike="noStrike" u="none">
                <a:solidFill>
                  <a:srgbClr val="87DE25"/>
                </a:solidFill>
                <a:latin typeface="Montserrat Medium"/>
                <a:ea typeface="Montserrat Medium"/>
                <a:cs typeface="Montserrat Medium"/>
                <a:sym typeface="Montserrat Medium"/>
              </a:rPr>
              <a:t>Recommendation:</a:t>
            </a:r>
            <a:r>
              <a:rPr lang="en-US" b="true" sz="2135" strike="noStrike" u="none">
                <a:solidFill>
                  <a:srgbClr val="F5F1DC"/>
                </a:solidFill>
                <a:latin typeface="Montserrat Medium"/>
                <a:ea typeface="Montserrat Medium"/>
                <a:cs typeface="Montserrat Medium"/>
                <a:sym typeface="Montserrat Medium"/>
              </a:rPr>
              <a:t> Launch seasonal promotions for tourism cities; target business events for consistent demand.</a:t>
            </a:r>
          </a:p>
          <a:p>
            <a:pPr algn="l">
              <a:lnSpc>
                <a:spcPts val="3470"/>
              </a:lnSpc>
              <a:spcBef>
                <a:spcPct val="0"/>
              </a:spcBef>
            </a:pPr>
          </a:p>
          <a:p>
            <a:pPr algn="l">
              <a:lnSpc>
                <a:spcPts val="3631"/>
              </a:lnSpc>
              <a:spcBef>
                <a:spcPct val="0"/>
              </a:spcBef>
            </a:pPr>
            <a:r>
              <a:rPr lang="en-US" b="true" sz="2135" strike="noStrike" u="none">
                <a:solidFill>
                  <a:srgbClr val="F4AD00"/>
                </a:solidFill>
                <a:latin typeface="Montserrat Medium"/>
                <a:ea typeface="Montserrat Medium"/>
                <a:cs typeface="Montserrat Medium"/>
                <a:sym typeface="Montserrat Medium"/>
              </a:rPr>
              <a:t>3. Emerging Mobility Trends and Goodcabs' Adaptation:</a:t>
            </a:r>
          </a:p>
          <a:p>
            <a:pPr algn="l" marL="460741" indent="-230371" lvl="1">
              <a:lnSpc>
                <a:spcPts val="3627"/>
              </a:lnSpc>
              <a:spcBef>
                <a:spcPct val="0"/>
              </a:spcBef>
              <a:buFont typeface="Arial"/>
              <a:buChar char="•"/>
            </a:pPr>
            <a:r>
              <a:rPr lang="en-US" b="true" sz="2134" strike="noStrike" u="none">
                <a:solidFill>
                  <a:srgbClr val="87DE25"/>
                </a:solidFill>
                <a:latin typeface="Montserrat Medium"/>
                <a:ea typeface="Montserrat Medium"/>
                <a:cs typeface="Montserrat Medium"/>
                <a:sym typeface="Montserrat Medium"/>
              </a:rPr>
              <a:t>Trends: </a:t>
            </a:r>
            <a:r>
              <a:rPr lang="en-US" b="true" sz="2134" strike="noStrike" u="none">
                <a:solidFill>
                  <a:srgbClr val="F5F1DC"/>
                </a:solidFill>
                <a:latin typeface="Montserrat Medium"/>
                <a:ea typeface="Montserrat Medium"/>
                <a:cs typeface="Montserrat Medium"/>
                <a:sym typeface="Montserrat Medium"/>
              </a:rPr>
              <a:t>EV adoption, ride-pooling, green initiatives.</a:t>
            </a:r>
          </a:p>
          <a:p>
            <a:pPr algn="l" marL="460741" indent="-230371" lvl="1">
              <a:lnSpc>
                <a:spcPts val="3627"/>
              </a:lnSpc>
              <a:spcBef>
                <a:spcPct val="0"/>
              </a:spcBef>
              <a:buFont typeface="Arial"/>
              <a:buChar char="•"/>
            </a:pPr>
            <a:r>
              <a:rPr lang="en-US" b="true" sz="2134" strike="noStrike" u="none">
                <a:solidFill>
                  <a:srgbClr val="87DE25"/>
                </a:solidFill>
                <a:latin typeface="Montserrat Medium"/>
                <a:ea typeface="Montserrat Medium"/>
                <a:cs typeface="Montserrat Medium"/>
                <a:sym typeface="Montserrat Medium"/>
              </a:rPr>
              <a:t>Recommendation: </a:t>
            </a:r>
            <a:r>
              <a:rPr lang="en-US" b="true" sz="2134" strike="noStrike" u="none">
                <a:solidFill>
                  <a:srgbClr val="F5F1DC"/>
                </a:solidFill>
                <a:latin typeface="Montserrat Medium"/>
                <a:ea typeface="Montserrat Medium"/>
                <a:cs typeface="Montserrat Medium"/>
                <a:sym typeface="Montserrat Medium"/>
              </a:rPr>
              <a:t>Gradually integrate EVs, offer shared rides, and promote sustainability for competitive advantage.</a:t>
            </a:r>
          </a:p>
          <a:p>
            <a:pPr algn="l">
              <a:lnSpc>
                <a:spcPts val="3627"/>
              </a:lnSpc>
              <a:spcBef>
                <a:spcPct val="0"/>
              </a:spcBef>
            </a:pPr>
          </a:p>
          <a:p>
            <a:pPr algn="l">
              <a:lnSpc>
                <a:spcPts val="3627"/>
              </a:lnSpc>
              <a:spcBef>
                <a:spcPct val="0"/>
              </a:spcBef>
            </a:pPr>
            <a:r>
              <a:rPr lang="en-US" b="true" sz="2134" strike="noStrike" u="none">
                <a:solidFill>
                  <a:srgbClr val="F4AD00"/>
                </a:solidFill>
                <a:latin typeface="Montserrat Medium"/>
                <a:ea typeface="Montserrat Medium"/>
                <a:cs typeface="Montserrat Medium"/>
                <a:sym typeface="Montserrat Medium"/>
              </a:rPr>
              <a:t>4. Partnership Opportunities with Local Businesses</a:t>
            </a:r>
          </a:p>
          <a:p>
            <a:pPr algn="l" marL="460741" indent="-230371" lvl="1">
              <a:lnSpc>
                <a:spcPts val="3627"/>
              </a:lnSpc>
              <a:spcBef>
                <a:spcPct val="0"/>
              </a:spcBef>
              <a:buFont typeface="Arial"/>
              <a:buChar char="•"/>
            </a:pPr>
            <a:r>
              <a:rPr lang="en-US" b="true" sz="2134" strike="noStrike" u="none">
                <a:solidFill>
                  <a:srgbClr val="87DE25"/>
                </a:solidFill>
                <a:latin typeface="Montserrat Medium"/>
                <a:ea typeface="Montserrat Medium"/>
                <a:cs typeface="Montserrat Medium"/>
                <a:sym typeface="Montserrat Medium"/>
              </a:rPr>
              <a:t>Potential Partners:</a:t>
            </a:r>
            <a:r>
              <a:rPr lang="en-US" b="true" sz="2134" strike="noStrike" u="none">
                <a:solidFill>
                  <a:srgbClr val="F5F1DC"/>
                </a:solidFill>
                <a:latin typeface="Montserrat Medium"/>
                <a:ea typeface="Montserrat Medium"/>
                <a:cs typeface="Montserrat Medium"/>
                <a:sym typeface="Montserrat Medium"/>
              </a:rPr>
              <a:t> Hotels, malls, event venues.</a:t>
            </a:r>
          </a:p>
          <a:p>
            <a:pPr algn="l" marL="460741" indent="-230371" lvl="1">
              <a:lnSpc>
                <a:spcPts val="3627"/>
              </a:lnSpc>
              <a:spcBef>
                <a:spcPct val="0"/>
              </a:spcBef>
              <a:buFont typeface="Arial"/>
              <a:buChar char="•"/>
            </a:pPr>
            <a:r>
              <a:rPr lang="en-US" b="true" sz="2134" strike="noStrike" u="none">
                <a:solidFill>
                  <a:srgbClr val="87DE25"/>
                </a:solidFill>
                <a:latin typeface="Montserrat Medium"/>
                <a:ea typeface="Montserrat Medium"/>
                <a:cs typeface="Montserrat Medium"/>
                <a:sym typeface="Montserrat Medium"/>
              </a:rPr>
              <a:t>Benefits:</a:t>
            </a:r>
            <a:r>
              <a:rPr lang="en-US" b="true" sz="2134" strike="noStrike" u="none">
                <a:solidFill>
                  <a:srgbClr val="F5F1DC"/>
                </a:solidFill>
                <a:latin typeface="Montserrat Medium"/>
                <a:ea typeface="Montserrat Medium"/>
                <a:cs typeface="Montserrat Medium"/>
                <a:sym typeface="Montserrat Medium"/>
              </a:rPr>
              <a:t> Boost demand, improve loyalty, enhance visibility.</a:t>
            </a:r>
          </a:p>
          <a:p>
            <a:pPr algn="l" marL="460741" indent="-230371" lvl="1">
              <a:lnSpc>
                <a:spcPts val="3627"/>
              </a:lnSpc>
              <a:spcBef>
                <a:spcPct val="0"/>
              </a:spcBef>
              <a:buFont typeface="Arial"/>
              <a:buChar char="•"/>
            </a:pPr>
            <a:r>
              <a:rPr lang="en-US" b="true" sz="2134" strike="noStrike" u="none">
                <a:solidFill>
                  <a:srgbClr val="87DE25"/>
                </a:solidFill>
                <a:latin typeface="Montserrat Medium"/>
                <a:ea typeface="Montserrat Medium"/>
                <a:cs typeface="Montserrat Medium"/>
                <a:sym typeface="Montserrat Medium"/>
              </a:rPr>
              <a:t>Recommendation:</a:t>
            </a:r>
            <a:r>
              <a:rPr lang="en-US" b="true" sz="2134" strike="noStrike" u="none">
                <a:solidFill>
                  <a:srgbClr val="F5F1DC"/>
                </a:solidFill>
                <a:latin typeface="Montserrat Medium"/>
                <a:ea typeface="Montserrat Medium"/>
                <a:cs typeface="Montserrat Medium"/>
                <a:sym typeface="Montserrat Medium"/>
              </a:rPr>
              <a:t> Collaborate with high-footfall businesses and co-brand campaigns for events.</a:t>
            </a:r>
          </a:p>
          <a:p>
            <a:pPr algn="l">
              <a:lnSpc>
                <a:spcPts val="3627"/>
              </a:lnSpc>
              <a:spcBef>
                <a:spcPct val="0"/>
              </a:spcBef>
            </a:pP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975" y="167912"/>
            <a:ext cx="1439923" cy="860788"/>
          </a:xfrm>
          <a:custGeom>
            <a:avLst/>
            <a:gdLst/>
            <a:ahLst/>
            <a:cxnLst/>
            <a:rect r="r" b="b" t="t" l="l"/>
            <a:pathLst>
              <a:path h="860788" w="1439923">
                <a:moveTo>
                  <a:pt x="0" y="0"/>
                </a:moveTo>
                <a:lnTo>
                  <a:pt x="1439923" y="0"/>
                </a:lnTo>
                <a:lnTo>
                  <a:pt x="1439923" y="860788"/>
                </a:lnTo>
                <a:lnTo>
                  <a:pt x="0" y="860788"/>
                </a:lnTo>
                <a:lnTo>
                  <a:pt x="0" y="0"/>
                </a:lnTo>
                <a:close/>
              </a:path>
            </a:pathLst>
          </a:custGeom>
          <a:blipFill>
            <a:blip r:embed="rId4"/>
            <a:stretch>
              <a:fillRect l="0" t="-5432" r="0" b="-5432"/>
            </a:stretch>
          </a:blipFill>
        </p:spPr>
      </p:sp>
      <p:sp>
        <p:nvSpPr>
          <p:cNvPr name="TextBox 7" id="7"/>
          <p:cNvSpPr txBox="true"/>
          <p:nvPr/>
        </p:nvSpPr>
        <p:spPr>
          <a:xfrm rot="0">
            <a:off x="5386541" y="185534"/>
            <a:ext cx="7853959" cy="739820"/>
          </a:xfrm>
          <a:prstGeom prst="rect">
            <a:avLst/>
          </a:prstGeom>
        </p:spPr>
        <p:txBody>
          <a:bodyPr anchor="t" rtlCol="false" tIns="0" lIns="0" bIns="0" rIns="0">
            <a:spAutoFit/>
          </a:bodyPr>
          <a:lstStyle/>
          <a:p>
            <a:pPr algn="ctr">
              <a:lnSpc>
                <a:spcPts val="6063"/>
              </a:lnSpc>
            </a:pPr>
            <a:r>
              <a:rPr lang="en-US" sz="4331" b="true">
                <a:solidFill>
                  <a:srgbClr val="82C5E5"/>
                </a:solidFill>
                <a:latin typeface="Canva Sans Bold"/>
                <a:ea typeface="Canva Sans Bold"/>
                <a:cs typeface="Canva Sans Bold"/>
                <a:sym typeface="Canva Sans Bold"/>
              </a:rPr>
              <a:t>Secondary Insights Report</a:t>
            </a:r>
          </a:p>
        </p:txBody>
      </p:sp>
      <p:sp>
        <p:nvSpPr>
          <p:cNvPr name="TextBox 8" id="8"/>
          <p:cNvSpPr txBox="true"/>
          <p:nvPr/>
        </p:nvSpPr>
        <p:spPr>
          <a:xfrm rot="0">
            <a:off x="1263803" y="1407603"/>
            <a:ext cx="15695662" cy="8148703"/>
          </a:xfrm>
          <a:prstGeom prst="rect">
            <a:avLst/>
          </a:prstGeom>
        </p:spPr>
        <p:txBody>
          <a:bodyPr anchor="t" rtlCol="false" tIns="0" lIns="0" bIns="0" rIns="0">
            <a:spAutoFit/>
          </a:bodyPr>
          <a:lstStyle/>
          <a:p>
            <a:pPr algn="l">
              <a:lnSpc>
                <a:spcPts val="4716"/>
              </a:lnSpc>
            </a:pPr>
            <a:r>
              <a:rPr lang="en-US" b="true" sz="2774" strike="noStrike" u="sng">
                <a:solidFill>
                  <a:srgbClr val="F4AD00"/>
                </a:solidFill>
                <a:latin typeface="Montserrat Medium"/>
                <a:ea typeface="Montserrat Medium"/>
                <a:cs typeface="Montserrat Medium"/>
                <a:sym typeface="Montserrat Medium"/>
              </a:rPr>
              <a:t>5. Data Collection for Enhanced Decisions</a:t>
            </a:r>
          </a:p>
          <a:p>
            <a:pPr algn="l">
              <a:lnSpc>
                <a:spcPts val="4545"/>
              </a:lnSpc>
            </a:pPr>
            <a:r>
              <a:rPr lang="en-US" b="true" sz="2674" strike="noStrike">
                <a:solidFill>
                  <a:srgbClr val="87DE25"/>
                </a:solidFill>
                <a:latin typeface="Montserrat Medium"/>
                <a:ea typeface="Montserrat Medium"/>
                <a:cs typeface="Montserrat Medium"/>
                <a:sym typeface="Montserrat Medium"/>
              </a:rPr>
              <a:t>Customer Behavior Data:</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Collect optional data like age, gender, and income brackets to segment customers.</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Capture preferred booking times, destinations, and ride frequencies.</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Identify high-demand zones (e.g., airports, malls) and peak periods (weekends, festivals).</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Track repeat passengers’ booking patterns and spending habits.</a:t>
            </a:r>
          </a:p>
          <a:p>
            <a:pPr algn="l">
              <a:lnSpc>
                <a:spcPts val="4205"/>
              </a:lnSpc>
            </a:pPr>
          </a:p>
          <a:p>
            <a:pPr algn="l">
              <a:lnSpc>
                <a:spcPts val="4545"/>
              </a:lnSpc>
            </a:pPr>
            <a:r>
              <a:rPr lang="en-US" b="true" sz="2674" strike="noStrike">
                <a:solidFill>
                  <a:srgbClr val="87DE25"/>
                </a:solidFill>
                <a:latin typeface="Montserrat Medium"/>
                <a:ea typeface="Montserrat Medium"/>
                <a:cs typeface="Montserrat Medium"/>
                <a:sym typeface="Montserrat Medium"/>
              </a:rPr>
              <a:t>Market Trends Data:</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Monitor pricing, promotions, and service features of competitors in tier-2 cities.</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Collect data on upcoming festivals, conferences, and tourism trends.</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Track fuel prices, local GDP growth, and disposable income levels.</a:t>
            </a:r>
          </a:p>
          <a:p>
            <a:pPr algn="l">
              <a:lnSpc>
                <a:spcPts val="4205"/>
              </a:lnSpc>
            </a:pPr>
          </a:p>
          <a:p>
            <a:pPr algn="l">
              <a:lnSpc>
                <a:spcPts val="4565"/>
              </a:lnSpc>
            </a:pPr>
            <a:r>
              <a:rPr lang="en-US" sz="2685" strike="noStrike">
                <a:solidFill>
                  <a:srgbClr val="87DE25"/>
                </a:solidFill>
                <a:latin typeface="Montserrat"/>
                <a:ea typeface="Montserrat"/>
                <a:cs typeface="Montserrat"/>
                <a:sym typeface="Montserrat"/>
              </a:rPr>
              <a:t>Booking and Cancellation Data:</a:t>
            </a:r>
          </a:p>
          <a:p>
            <a:pPr algn="l" marL="534087" indent="-267043" lvl="1">
              <a:lnSpc>
                <a:spcPts val="4205"/>
              </a:lnSpc>
              <a:buFont typeface="Arial"/>
              <a:buChar char="•"/>
            </a:pPr>
            <a:r>
              <a:rPr lang="en-US" sz="2473" strike="noStrike">
                <a:solidFill>
                  <a:srgbClr val="F5F1DC"/>
                </a:solidFill>
                <a:latin typeface="Montserrat"/>
                <a:ea typeface="Montserrat"/>
                <a:cs typeface="Montserrat"/>
                <a:sym typeface="Montserrat"/>
              </a:rPr>
              <a:t>Capture reasons for ride cancellations and booking issues.</a:t>
            </a:r>
          </a:p>
          <a:p>
            <a:pPr algn="l" marL="534087" indent="-267043" lvl="1">
              <a:lnSpc>
                <a:spcPts val="4205"/>
              </a:lnSpc>
              <a:spcBef>
                <a:spcPct val="0"/>
              </a:spcBef>
              <a:buFont typeface="Arial"/>
              <a:buChar char="•"/>
            </a:pPr>
            <a:r>
              <a:rPr lang="en-US" sz="2473" strike="noStrike">
                <a:solidFill>
                  <a:srgbClr val="F5F1DC"/>
                </a:solidFill>
                <a:latin typeface="Montserrat"/>
                <a:ea typeface="Montserrat"/>
                <a:cs typeface="Montserrat"/>
                <a:sym typeface="Montserrat"/>
              </a:rPr>
              <a:t>Address service gaps to improve booking success rates.</a:t>
            </a: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975" y="167912"/>
            <a:ext cx="1439923" cy="860788"/>
          </a:xfrm>
          <a:custGeom>
            <a:avLst/>
            <a:gdLst/>
            <a:ahLst/>
            <a:cxnLst/>
            <a:rect r="r" b="b" t="t" l="l"/>
            <a:pathLst>
              <a:path h="860788" w="1439923">
                <a:moveTo>
                  <a:pt x="0" y="0"/>
                </a:moveTo>
                <a:lnTo>
                  <a:pt x="1439923" y="0"/>
                </a:lnTo>
                <a:lnTo>
                  <a:pt x="1439923" y="860788"/>
                </a:lnTo>
                <a:lnTo>
                  <a:pt x="0" y="860788"/>
                </a:lnTo>
                <a:lnTo>
                  <a:pt x="0" y="0"/>
                </a:lnTo>
                <a:close/>
              </a:path>
            </a:pathLst>
          </a:custGeom>
          <a:blipFill>
            <a:blip r:embed="rId4"/>
            <a:stretch>
              <a:fillRect l="0" t="-5432" r="0" b="-5432"/>
            </a:stretch>
          </a:blipFill>
        </p:spPr>
      </p:sp>
      <p:sp>
        <p:nvSpPr>
          <p:cNvPr name="TextBox 7" id="7"/>
          <p:cNvSpPr txBox="true"/>
          <p:nvPr/>
        </p:nvSpPr>
        <p:spPr>
          <a:xfrm rot="0">
            <a:off x="6249477" y="273007"/>
            <a:ext cx="4289524" cy="755693"/>
          </a:xfrm>
          <a:prstGeom prst="rect">
            <a:avLst/>
          </a:prstGeom>
        </p:spPr>
        <p:txBody>
          <a:bodyPr anchor="t" rtlCol="false" tIns="0" lIns="0" bIns="0" rIns="0">
            <a:spAutoFit/>
          </a:bodyPr>
          <a:lstStyle/>
          <a:p>
            <a:pPr algn="ctr">
              <a:lnSpc>
                <a:spcPts val="6122"/>
              </a:lnSpc>
            </a:pPr>
            <a:r>
              <a:rPr lang="en-US" sz="4373" b="true">
                <a:solidFill>
                  <a:srgbClr val="82C5E5"/>
                </a:solidFill>
                <a:latin typeface="Canva Sans Bold"/>
                <a:ea typeface="Canva Sans Bold"/>
                <a:cs typeface="Canva Sans Bold"/>
                <a:sym typeface="Canva Sans Bold"/>
              </a:rPr>
              <a:t>Conclusion</a:t>
            </a:r>
          </a:p>
        </p:txBody>
      </p:sp>
      <p:sp>
        <p:nvSpPr>
          <p:cNvPr name="TextBox 8" id="8"/>
          <p:cNvSpPr txBox="true"/>
          <p:nvPr/>
        </p:nvSpPr>
        <p:spPr>
          <a:xfrm rot="0">
            <a:off x="726683" y="1096071"/>
            <a:ext cx="15103934" cy="7362487"/>
          </a:xfrm>
          <a:prstGeom prst="rect">
            <a:avLst/>
          </a:prstGeom>
        </p:spPr>
        <p:txBody>
          <a:bodyPr anchor="t" rtlCol="false" tIns="0" lIns="0" bIns="0" rIns="0">
            <a:spAutoFit/>
          </a:bodyPr>
          <a:lstStyle/>
          <a:p>
            <a:pPr algn="l">
              <a:lnSpc>
                <a:spcPts val="3840"/>
              </a:lnSpc>
              <a:spcBef>
                <a:spcPct val="0"/>
              </a:spcBef>
            </a:pPr>
            <a:r>
              <a:rPr lang="en-US" b="true" sz="2259" strike="noStrike" u="none">
                <a:solidFill>
                  <a:srgbClr val="D5D312"/>
                </a:solidFill>
                <a:latin typeface="Montserrat Medium"/>
                <a:ea typeface="Montserrat Medium"/>
                <a:cs typeface="Montserrat Medium"/>
                <a:sym typeface="Montserrat Medium"/>
              </a:rPr>
              <a:t>The performance analysis of Goodcabs across its 10 tier-2 cities highlights significant variations in operational metrics and city-specific trends:</a:t>
            </a:r>
          </a:p>
          <a:p>
            <a:pPr algn="l">
              <a:lnSpc>
                <a:spcPts val="3840"/>
              </a:lnSpc>
              <a:spcBef>
                <a:spcPct val="0"/>
              </a:spcBef>
            </a:pPr>
          </a:p>
          <a:p>
            <a:pPr algn="l">
              <a:lnSpc>
                <a:spcPts val="3531"/>
              </a:lnSpc>
              <a:spcBef>
                <a:spcPct val="0"/>
              </a:spcBef>
            </a:pPr>
            <a:r>
              <a:rPr lang="en-US" b="true" sz="2077" strike="noStrike" u="sng">
                <a:solidFill>
                  <a:srgbClr val="87DE25"/>
                </a:solidFill>
                <a:latin typeface="Montserrat Medium"/>
                <a:ea typeface="Montserrat Medium"/>
                <a:cs typeface="Montserrat Medium"/>
                <a:sym typeface="Montserrat Medium"/>
              </a:rPr>
              <a:t>Top Performers</a:t>
            </a:r>
          </a:p>
          <a:p>
            <a:pPr algn="l" marL="427714" indent="-213857" lvl="1">
              <a:lnSpc>
                <a:spcPts val="3367"/>
              </a:lnSpc>
              <a:spcBef>
                <a:spcPct val="0"/>
              </a:spcBef>
              <a:buFont typeface="Arial"/>
              <a:buChar char="•"/>
            </a:pPr>
            <a:r>
              <a:rPr lang="en-US" b="true" sz="1981" strike="noStrike" u="none">
                <a:solidFill>
                  <a:srgbClr val="D5D312"/>
                </a:solidFill>
                <a:latin typeface="Montserrat Medium"/>
                <a:ea typeface="Montserrat Medium"/>
                <a:cs typeface="Montserrat Medium"/>
                <a:sym typeface="Montserrat Medium"/>
              </a:rPr>
              <a:t>Jaipur:</a:t>
            </a:r>
            <a:r>
              <a:rPr lang="en-US" b="true" sz="1981" strike="noStrike" u="none">
                <a:solidFill>
                  <a:srgbClr val="F5F1DC"/>
                </a:solidFill>
                <a:latin typeface="Montserrat Medium"/>
                <a:ea typeface="Montserrat Medium"/>
                <a:cs typeface="Montserrat Medium"/>
                <a:sym typeface="Montserrat Medium"/>
              </a:rPr>
              <a:t> The undisputed leader across multiple metrics, including total trips, total revenue, and new passenger acquisition.</a:t>
            </a:r>
          </a:p>
          <a:p>
            <a:pPr algn="l" marL="427714" indent="-213857" lvl="1">
              <a:lnSpc>
                <a:spcPts val="3367"/>
              </a:lnSpc>
              <a:spcBef>
                <a:spcPct val="0"/>
              </a:spcBef>
              <a:buFont typeface="Arial"/>
              <a:buChar char="•"/>
            </a:pPr>
            <a:r>
              <a:rPr lang="en-US" b="true" sz="1981" strike="noStrike" u="none">
                <a:solidFill>
                  <a:srgbClr val="D5D312"/>
                </a:solidFill>
                <a:latin typeface="Montserrat Medium"/>
                <a:ea typeface="Montserrat Medium"/>
                <a:cs typeface="Montserrat Medium"/>
                <a:sym typeface="Montserrat Medium"/>
              </a:rPr>
              <a:t>Kochi:</a:t>
            </a:r>
            <a:r>
              <a:rPr lang="en-US" b="true" sz="1981" strike="noStrike" u="none">
                <a:solidFill>
                  <a:srgbClr val="F5F1DC"/>
                </a:solidFill>
                <a:latin typeface="Montserrat Medium"/>
                <a:ea typeface="Montserrat Medium"/>
                <a:cs typeface="Montserrat Medium"/>
                <a:sym typeface="Montserrat Medium"/>
              </a:rPr>
              <a:t> The second-highest in total revenue and average fare per trip, indicating a strong revenue generation despite being in 4th place for total trips.</a:t>
            </a:r>
          </a:p>
          <a:p>
            <a:pPr algn="l" marL="427714" indent="-213857" lvl="1">
              <a:lnSpc>
                <a:spcPts val="3367"/>
              </a:lnSpc>
              <a:spcBef>
                <a:spcPct val="0"/>
              </a:spcBef>
              <a:buFont typeface="Arial"/>
              <a:buChar char="•"/>
            </a:pPr>
            <a:r>
              <a:rPr lang="en-US" b="true" sz="1981" strike="noStrike" u="none">
                <a:solidFill>
                  <a:srgbClr val="D5D312"/>
                </a:solidFill>
                <a:latin typeface="Montserrat Medium"/>
                <a:ea typeface="Montserrat Medium"/>
                <a:cs typeface="Montserrat Medium"/>
                <a:sym typeface="Montserrat Medium"/>
              </a:rPr>
              <a:t>Lucknow:</a:t>
            </a:r>
            <a:r>
              <a:rPr lang="en-US" b="true" sz="1981" strike="noStrike" u="none">
                <a:solidFill>
                  <a:srgbClr val="F5F1DC"/>
                </a:solidFill>
                <a:latin typeface="Montserrat Medium"/>
                <a:ea typeface="Montserrat Medium"/>
                <a:cs typeface="Montserrat Medium"/>
                <a:sym typeface="Montserrat Medium"/>
              </a:rPr>
              <a:t> The second-highest in total trips, showing consistent demand despite being 4th in total revenue.</a:t>
            </a:r>
          </a:p>
          <a:p>
            <a:pPr algn="l">
              <a:lnSpc>
                <a:spcPts val="2923"/>
              </a:lnSpc>
              <a:spcBef>
                <a:spcPct val="0"/>
              </a:spcBef>
            </a:pPr>
          </a:p>
          <a:p>
            <a:pPr algn="l">
              <a:lnSpc>
                <a:spcPts val="3527"/>
              </a:lnSpc>
              <a:spcBef>
                <a:spcPct val="0"/>
              </a:spcBef>
            </a:pPr>
            <a:r>
              <a:rPr lang="en-US" b="true" sz="2074" strike="noStrike" u="sng">
                <a:solidFill>
                  <a:srgbClr val="EE5C48"/>
                </a:solidFill>
                <a:latin typeface="Montserrat Medium"/>
                <a:ea typeface="Montserrat Medium"/>
                <a:cs typeface="Montserrat Medium"/>
                <a:sym typeface="Montserrat Medium"/>
              </a:rPr>
              <a:t>Underperformers</a:t>
            </a:r>
          </a:p>
          <a:p>
            <a:pPr algn="l" marL="427714" indent="-213857" lvl="1">
              <a:lnSpc>
                <a:spcPts val="3367"/>
              </a:lnSpc>
              <a:spcBef>
                <a:spcPct val="0"/>
              </a:spcBef>
              <a:buFont typeface="Arial"/>
              <a:buChar char="•"/>
            </a:pPr>
            <a:r>
              <a:rPr lang="en-US" b="true" sz="1981" strike="noStrike" u="none">
                <a:solidFill>
                  <a:srgbClr val="D5D312"/>
                </a:solidFill>
                <a:latin typeface="Montserrat Medium"/>
                <a:ea typeface="Montserrat Medium"/>
                <a:cs typeface="Montserrat Medium"/>
                <a:sym typeface="Montserrat Medium"/>
              </a:rPr>
              <a:t>Coimbatore: </a:t>
            </a:r>
            <a:r>
              <a:rPr lang="en-US" b="true" sz="1981" strike="noStrike" u="none">
                <a:solidFill>
                  <a:srgbClr val="F5F1DC"/>
                </a:solidFill>
                <a:latin typeface="Montserrat Medium"/>
                <a:ea typeface="Montserrat Medium"/>
                <a:cs typeface="Montserrat Medium"/>
                <a:sym typeface="Montserrat Medium"/>
              </a:rPr>
              <a:t>Ranks second-lowest in total trips, total revenue, and new passengers, showing a need for strategic intervention.</a:t>
            </a:r>
          </a:p>
          <a:p>
            <a:pPr algn="l" marL="427714" indent="-213857" lvl="1">
              <a:lnSpc>
                <a:spcPts val="3367"/>
              </a:lnSpc>
              <a:spcBef>
                <a:spcPct val="0"/>
              </a:spcBef>
              <a:buFont typeface="Arial"/>
              <a:buChar char="•"/>
            </a:pPr>
            <a:r>
              <a:rPr lang="en-US" b="true" sz="1981" strike="noStrike" u="none">
                <a:solidFill>
                  <a:srgbClr val="D5D312"/>
                </a:solidFill>
                <a:latin typeface="Montserrat Medium"/>
                <a:ea typeface="Montserrat Medium"/>
                <a:cs typeface="Montserrat Medium"/>
                <a:sym typeface="Montserrat Medium"/>
              </a:rPr>
              <a:t>Mysore:</a:t>
            </a:r>
            <a:r>
              <a:rPr lang="en-US" b="true" sz="1981" strike="noStrike" u="none">
                <a:solidFill>
                  <a:srgbClr val="F5F1DC"/>
                </a:solidFill>
                <a:latin typeface="Montserrat Medium"/>
                <a:ea typeface="Montserrat Medium"/>
                <a:cs typeface="Montserrat Medium"/>
                <a:sym typeface="Montserrat Medium"/>
              </a:rPr>
              <a:t> Despite having the lowest total trips, Mysore performs well in average fare per km and consistently meets trip targets, reflecting a stable, albeit small, market.</a:t>
            </a:r>
          </a:p>
          <a:p>
            <a:pPr algn="l" marL="427714" indent="-213857" lvl="1">
              <a:lnSpc>
                <a:spcPts val="3367"/>
              </a:lnSpc>
              <a:spcBef>
                <a:spcPct val="0"/>
              </a:spcBef>
              <a:buFont typeface="Arial"/>
              <a:buChar char="•"/>
            </a:pPr>
            <a:r>
              <a:rPr lang="en-US" b="true" sz="1981" strike="noStrike" u="none">
                <a:solidFill>
                  <a:srgbClr val="D5D312"/>
                </a:solidFill>
                <a:latin typeface="Montserrat Medium"/>
                <a:ea typeface="Montserrat Medium"/>
                <a:cs typeface="Montserrat Medium"/>
                <a:sym typeface="Montserrat Medium"/>
              </a:rPr>
              <a:t>Vadodara:</a:t>
            </a:r>
            <a:r>
              <a:rPr lang="en-US" b="true" sz="1981" strike="noStrike" u="none">
                <a:solidFill>
                  <a:srgbClr val="F5F1DC"/>
                </a:solidFill>
                <a:latin typeface="Montserrat Medium"/>
                <a:ea typeface="Montserrat Medium"/>
                <a:cs typeface="Montserrat Medium"/>
                <a:sym typeface="Montserrat Medium"/>
              </a:rPr>
              <a:t> Consistently among the lowest in total revenue, average fare per km, and new passenger acquisition.</a:t>
            </a:r>
          </a:p>
          <a:p>
            <a:pPr algn="l">
              <a:lnSpc>
                <a:spcPts val="3073"/>
              </a:lnSpc>
              <a:spcBef>
                <a:spcPct val="0"/>
              </a:spcBef>
            </a:pPr>
          </a:p>
        </p:txBody>
      </p:sp>
    </p:spTree>
  </p:cSld>
  <p:clrMapOvr>
    <a:masterClrMapping/>
  </p:clrMapOvr>
  <p:transition spd="fast">
    <p:fade/>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8412" y="-3866523"/>
            <a:ext cx="9951175" cy="18020046"/>
            <a:chOff x="0" y="0"/>
            <a:chExt cx="2620886" cy="4746020"/>
          </a:xfrm>
        </p:grpSpPr>
        <p:sp>
          <p:nvSpPr>
            <p:cNvPr name="Freeform 3" id="3"/>
            <p:cNvSpPr/>
            <p:nvPr/>
          </p:nvSpPr>
          <p:spPr>
            <a:xfrm flipH="false" flipV="false" rot="0">
              <a:off x="0" y="0"/>
              <a:ext cx="2620886" cy="4746020"/>
            </a:xfrm>
            <a:custGeom>
              <a:avLst/>
              <a:gdLst/>
              <a:ahLst/>
              <a:cxnLst/>
              <a:rect r="r" b="b" t="t" l="l"/>
              <a:pathLst>
                <a:path h="4746020" w="2620886">
                  <a:moveTo>
                    <a:pt x="0" y="0"/>
                  </a:moveTo>
                  <a:lnTo>
                    <a:pt x="2620886" y="0"/>
                  </a:lnTo>
                  <a:lnTo>
                    <a:pt x="2620886" y="4746020"/>
                  </a:lnTo>
                  <a:lnTo>
                    <a:pt x="0" y="4746020"/>
                  </a:lnTo>
                  <a:close/>
                </a:path>
              </a:pathLst>
            </a:custGeom>
            <a:solidFill>
              <a:srgbClr val="0B1541"/>
            </a:solidFill>
          </p:spPr>
        </p:sp>
        <p:sp>
          <p:nvSpPr>
            <p:cNvPr name="TextBox 4" id="4"/>
            <p:cNvSpPr txBox="true"/>
            <p:nvPr/>
          </p:nvSpPr>
          <p:spPr>
            <a:xfrm>
              <a:off x="0" y="-123825"/>
              <a:ext cx="2620886" cy="4869845"/>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103436" y="6958490"/>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975" y="167912"/>
            <a:ext cx="1439923" cy="860788"/>
          </a:xfrm>
          <a:custGeom>
            <a:avLst/>
            <a:gdLst/>
            <a:ahLst/>
            <a:cxnLst/>
            <a:rect r="r" b="b" t="t" l="l"/>
            <a:pathLst>
              <a:path h="860788" w="1439923">
                <a:moveTo>
                  <a:pt x="0" y="0"/>
                </a:moveTo>
                <a:lnTo>
                  <a:pt x="1439923" y="0"/>
                </a:lnTo>
                <a:lnTo>
                  <a:pt x="1439923" y="860788"/>
                </a:lnTo>
                <a:lnTo>
                  <a:pt x="0" y="860788"/>
                </a:lnTo>
                <a:lnTo>
                  <a:pt x="0" y="0"/>
                </a:lnTo>
                <a:close/>
              </a:path>
            </a:pathLst>
          </a:custGeom>
          <a:blipFill>
            <a:blip r:embed="rId4"/>
            <a:stretch>
              <a:fillRect l="0" t="-5432" r="0" b="-5432"/>
            </a:stretch>
          </a:blipFill>
        </p:spPr>
      </p:sp>
      <p:sp>
        <p:nvSpPr>
          <p:cNvPr name="TextBox 7" id="7"/>
          <p:cNvSpPr txBox="true"/>
          <p:nvPr/>
        </p:nvSpPr>
        <p:spPr>
          <a:xfrm rot="0">
            <a:off x="6249477" y="273007"/>
            <a:ext cx="4289524" cy="755693"/>
          </a:xfrm>
          <a:prstGeom prst="rect">
            <a:avLst/>
          </a:prstGeom>
        </p:spPr>
        <p:txBody>
          <a:bodyPr anchor="t" rtlCol="false" tIns="0" lIns="0" bIns="0" rIns="0">
            <a:spAutoFit/>
          </a:bodyPr>
          <a:lstStyle/>
          <a:p>
            <a:pPr algn="ctr">
              <a:lnSpc>
                <a:spcPts val="6122"/>
              </a:lnSpc>
            </a:pPr>
            <a:r>
              <a:rPr lang="en-US" sz="4373" b="true">
                <a:solidFill>
                  <a:srgbClr val="82C5E5"/>
                </a:solidFill>
                <a:latin typeface="Canva Sans Bold"/>
                <a:ea typeface="Canva Sans Bold"/>
                <a:cs typeface="Canva Sans Bold"/>
                <a:sym typeface="Canva Sans Bold"/>
              </a:rPr>
              <a:t>Conclusion</a:t>
            </a:r>
          </a:p>
        </p:txBody>
      </p:sp>
      <p:sp>
        <p:nvSpPr>
          <p:cNvPr name="TextBox 8" id="8"/>
          <p:cNvSpPr txBox="true"/>
          <p:nvPr/>
        </p:nvSpPr>
        <p:spPr>
          <a:xfrm rot="0">
            <a:off x="1028700" y="1296725"/>
            <a:ext cx="15193476" cy="6913248"/>
          </a:xfrm>
          <a:prstGeom prst="rect">
            <a:avLst/>
          </a:prstGeom>
        </p:spPr>
        <p:txBody>
          <a:bodyPr anchor="t" rtlCol="false" tIns="0" lIns="0" bIns="0" rIns="0">
            <a:spAutoFit/>
          </a:bodyPr>
          <a:lstStyle/>
          <a:p>
            <a:pPr algn="l">
              <a:lnSpc>
                <a:spcPts val="3709"/>
              </a:lnSpc>
              <a:spcBef>
                <a:spcPct val="0"/>
              </a:spcBef>
            </a:pPr>
            <a:r>
              <a:rPr lang="en-US" b="true" sz="2181">
                <a:solidFill>
                  <a:srgbClr val="F4AD00"/>
                </a:solidFill>
                <a:latin typeface="Montserrat Medium"/>
                <a:ea typeface="Montserrat Medium"/>
                <a:cs typeface="Montserrat Medium"/>
                <a:sym typeface="Montserrat Medium"/>
              </a:rPr>
              <a:t>Key Observations</a:t>
            </a:r>
          </a:p>
          <a:p>
            <a:pPr algn="l">
              <a:lnSpc>
                <a:spcPts val="3332"/>
              </a:lnSpc>
              <a:spcBef>
                <a:spcPct val="0"/>
              </a:spcBef>
            </a:pPr>
            <a:r>
              <a:rPr lang="en-US" b="true" sz="1960" strike="noStrike" u="sng">
                <a:solidFill>
                  <a:srgbClr val="87DE25"/>
                </a:solidFill>
                <a:latin typeface="Montserrat Medium"/>
                <a:ea typeface="Montserrat Medium"/>
                <a:cs typeface="Montserrat Medium"/>
                <a:sym typeface="Montserrat Medium"/>
              </a:rPr>
              <a:t>Demand Patterns</a:t>
            </a:r>
          </a:p>
          <a:p>
            <a:pPr algn="l" marL="389561" indent="-194780" lvl="1">
              <a:lnSpc>
                <a:spcPts val="3067"/>
              </a:lnSpc>
              <a:buFont typeface="Arial"/>
              <a:buChar char="•"/>
            </a:pPr>
            <a:r>
              <a:rPr lang="en-US" b="true" sz="1804" strike="noStrike" u="none">
                <a:solidFill>
                  <a:srgbClr val="D5D312"/>
                </a:solidFill>
                <a:latin typeface="Montserrat Medium"/>
                <a:ea typeface="Montserrat Medium"/>
                <a:cs typeface="Montserrat Medium"/>
                <a:sym typeface="Montserrat Medium"/>
              </a:rPr>
              <a:t>Weekend Demand:  </a:t>
            </a:r>
            <a:r>
              <a:rPr lang="en-US" b="true" sz="1804" strike="noStrike" u="none">
                <a:solidFill>
                  <a:srgbClr val="F5F1DC"/>
                </a:solidFill>
                <a:latin typeface="Montserrat Medium"/>
                <a:ea typeface="Montserrat Medium"/>
                <a:cs typeface="Montserrat Medium"/>
                <a:sym typeface="Montserrat Medium"/>
              </a:rPr>
              <a:t>High in Jaipur, Kochi, and Mysore, likely due to tourism.</a:t>
            </a:r>
          </a:p>
          <a:p>
            <a:pPr algn="l" marL="389561" indent="-194780" lvl="1">
              <a:lnSpc>
                <a:spcPts val="3067"/>
              </a:lnSpc>
              <a:buFont typeface="Arial"/>
              <a:buChar char="•"/>
            </a:pPr>
            <a:r>
              <a:rPr lang="en-US" b="true" sz="1804" strike="noStrike" u="none">
                <a:solidFill>
                  <a:srgbClr val="D5D312"/>
                </a:solidFill>
                <a:latin typeface="Montserrat Medium"/>
                <a:ea typeface="Montserrat Medium"/>
                <a:cs typeface="Montserrat Medium"/>
                <a:sym typeface="Montserrat Medium"/>
              </a:rPr>
              <a:t>Weekday Demand: </a:t>
            </a:r>
            <a:r>
              <a:rPr lang="en-US" b="true" sz="1804" strike="noStrike" u="none">
                <a:solidFill>
                  <a:srgbClr val="F5F1DC"/>
                </a:solidFill>
                <a:latin typeface="Montserrat Medium"/>
                <a:ea typeface="Montserrat Medium"/>
                <a:cs typeface="Montserrat Medium"/>
                <a:sym typeface="Montserrat Medium"/>
              </a:rPr>
              <a:t> Dominates in business-oriented cities like Chandigarh, Lucknow, and Indore.</a:t>
            </a:r>
          </a:p>
          <a:p>
            <a:pPr algn="l">
              <a:lnSpc>
                <a:spcPts val="3191"/>
              </a:lnSpc>
              <a:spcBef>
                <a:spcPct val="0"/>
              </a:spcBef>
            </a:pPr>
          </a:p>
          <a:p>
            <a:pPr algn="l">
              <a:lnSpc>
                <a:spcPts val="3316"/>
              </a:lnSpc>
              <a:spcBef>
                <a:spcPct val="0"/>
              </a:spcBef>
            </a:pPr>
            <a:r>
              <a:rPr lang="en-US" b="true" sz="1950" strike="noStrike" u="sng">
                <a:solidFill>
                  <a:srgbClr val="87DE25"/>
                </a:solidFill>
                <a:latin typeface="Montserrat Medium"/>
                <a:ea typeface="Montserrat Medium"/>
                <a:cs typeface="Montserrat Medium"/>
                <a:sym typeface="Montserrat Medium"/>
              </a:rPr>
              <a:t>Revenue Peaks</a:t>
            </a:r>
          </a:p>
          <a:p>
            <a:pPr algn="l" marL="405350" indent="-202675" lvl="1">
              <a:lnSpc>
                <a:spcPts val="3191"/>
              </a:lnSpc>
              <a:spcBef>
                <a:spcPct val="0"/>
              </a:spcBef>
              <a:buFont typeface="Arial"/>
              <a:buChar char="•"/>
            </a:pPr>
            <a:r>
              <a:rPr lang="en-US" b="true" sz="1877" strike="noStrike" u="none">
                <a:solidFill>
                  <a:srgbClr val="D5D312"/>
                </a:solidFill>
                <a:latin typeface="Montserrat Medium"/>
                <a:ea typeface="Montserrat Medium"/>
                <a:cs typeface="Montserrat Medium"/>
                <a:sym typeface="Montserrat Medium"/>
              </a:rPr>
              <a:t>April:  </a:t>
            </a:r>
            <a:r>
              <a:rPr lang="en-US" b="true" sz="1877" strike="noStrike" u="none">
                <a:solidFill>
                  <a:srgbClr val="F5F1DC"/>
                </a:solidFill>
                <a:latin typeface="Montserrat Medium"/>
                <a:ea typeface="Montserrat Medium"/>
                <a:cs typeface="Montserrat Medium"/>
                <a:sym typeface="Montserrat Medium"/>
              </a:rPr>
              <a:t>Highest revenue for Coimbatore, Surat, Vadodara, and Visakhapatnam.</a:t>
            </a:r>
          </a:p>
          <a:p>
            <a:pPr algn="l" marL="389561" indent="-194780" lvl="1">
              <a:lnSpc>
                <a:spcPts val="3067"/>
              </a:lnSpc>
              <a:spcBef>
                <a:spcPct val="0"/>
              </a:spcBef>
              <a:buFont typeface="Arial"/>
              <a:buChar char="•"/>
            </a:pPr>
            <a:r>
              <a:rPr lang="en-US" b="true" sz="1804" strike="noStrike" u="none">
                <a:solidFill>
                  <a:srgbClr val="D5D312"/>
                </a:solidFill>
                <a:latin typeface="Montserrat Medium"/>
                <a:ea typeface="Montserrat Medium"/>
                <a:cs typeface="Montserrat Medium"/>
                <a:sym typeface="Montserrat Medium"/>
              </a:rPr>
              <a:t>February: </a:t>
            </a:r>
            <a:r>
              <a:rPr lang="en-US" b="true" sz="1804" strike="noStrike" u="none">
                <a:solidFill>
                  <a:srgbClr val="F5F1DC"/>
                </a:solidFill>
                <a:latin typeface="Montserrat Medium"/>
                <a:ea typeface="Montserrat Medium"/>
                <a:cs typeface="Montserrat Medium"/>
                <a:sym typeface="Montserrat Medium"/>
              </a:rPr>
              <a:t> Highest for Chandigarh, Jaipur, and Lucknow.</a:t>
            </a:r>
          </a:p>
          <a:p>
            <a:pPr algn="l" marL="389561" indent="-194780" lvl="1">
              <a:lnSpc>
                <a:spcPts val="3067"/>
              </a:lnSpc>
              <a:spcBef>
                <a:spcPct val="0"/>
              </a:spcBef>
              <a:buFont typeface="Arial"/>
              <a:buChar char="•"/>
            </a:pPr>
            <a:r>
              <a:rPr lang="en-US" b="true" sz="1804" strike="noStrike" u="none">
                <a:solidFill>
                  <a:srgbClr val="D5D312"/>
                </a:solidFill>
                <a:latin typeface="Montserrat Medium"/>
                <a:ea typeface="Montserrat Medium"/>
                <a:cs typeface="Montserrat Medium"/>
                <a:sym typeface="Montserrat Medium"/>
              </a:rPr>
              <a:t>May:</a:t>
            </a:r>
            <a:r>
              <a:rPr lang="en-US" b="true" sz="1804" strike="noStrike" u="none">
                <a:solidFill>
                  <a:srgbClr val="F5F1DC"/>
                </a:solidFill>
                <a:latin typeface="Montserrat Medium"/>
                <a:ea typeface="Montserrat Medium"/>
                <a:cs typeface="Montserrat Medium"/>
                <a:sym typeface="Montserrat Medium"/>
              </a:rPr>
              <a:t>  Highest for Indore, Kochi, and Mysore.</a:t>
            </a:r>
          </a:p>
          <a:p>
            <a:pPr algn="l">
              <a:lnSpc>
                <a:spcPts val="3067"/>
              </a:lnSpc>
              <a:spcBef>
                <a:spcPct val="0"/>
              </a:spcBef>
            </a:pPr>
          </a:p>
          <a:p>
            <a:pPr algn="l">
              <a:lnSpc>
                <a:spcPts val="3688"/>
              </a:lnSpc>
              <a:spcBef>
                <a:spcPct val="0"/>
              </a:spcBef>
            </a:pPr>
            <a:r>
              <a:rPr lang="en-US" b="true" sz="2169" strike="noStrike" u="none">
                <a:solidFill>
                  <a:srgbClr val="F4AD00"/>
                </a:solidFill>
                <a:latin typeface="Montserrat Medium"/>
                <a:ea typeface="Montserrat Medium"/>
                <a:cs typeface="Montserrat Medium"/>
                <a:sym typeface="Montserrat Medium"/>
              </a:rPr>
              <a:t>Opportunities for Growth</a:t>
            </a:r>
          </a:p>
          <a:p>
            <a:pPr algn="l" marL="426767" indent="-213384" lvl="1">
              <a:lnSpc>
                <a:spcPts val="3360"/>
              </a:lnSpc>
              <a:spcBef>
                <a:spcPct val="0"/>
              </a:spcBef>
              <a:buFont typeface="Arial"/>
              <a:buChar char="•"/>
            </a:pPr>
            <a:r>
              <a:rPr lang="en-US" b="true" sz="1976" strike="noStrike" u="none">
                <a:solidFill>
                  <a:srgbClr val="87DE25"/>
                </a:solidFill>
                <a:latin typeface="Montserrat Medium"/>
                <a:ea typeface="Montserrat Medium"/>
                <a:cs typeface="Montserrat Medium"/>
                <a:sym typeface="Montserrat Medium"/>
              </a:rPr>
              <a:t>Customer Retention:</a:t>
            </a:r>
            <a:r>
              <a:rPr lang="en-US" b="true" sz="1976" strike="noStrike" u="none">
                <a:solidFill>
                  <a:srgbClr val="F5F1DC"/>
                </a:solidFill>
                <a:latin typeface="Montserrat Medium"/>
                <a:ea typeface="Montserrat Medium"/>
                <a:cs typeface="Montserrat Medium"/>
                <a:sym typeface="Montserrat Medium"/>
              </a:rPr>
              <a:t> Jaipur and Lucknow have high trip numbers but relatively low repeat passenger percentages.</a:t>
            </a:r>
          </a:p>
          <a:p>
            <a:pPr algn="l" marL="426767" indent="-213384" lvl="1">
              <a:lnSpc>
                <a:spcPts val="3360"/>
              </a:lnSpc>
              <a:spcBef>
                <a:spcPct val="0"/>
              </a:spcBef>
              <a:buFont typeface="Arial"/>
              <a:buChar char="•"/>
            </a:pPr>
            <a:r>
              <a:rPr lang="en-US" b="true" sz="1976" strike="noStrike" u="none">
                <a:solidFill>
                  <a:srgbClr val="87DE25"/>
                </a:solidFill>
                <a:latin typeface="Montserrat Medium"/>
                <a:ea typeface="Montserrat Medium"/>
                <a:cs typeface="Montserrat Medium"/>
                <a:sym typeface="Montserrat Medium"/>
              </a:rPr>
              <a:t>Target Achievement:</a:t>
            </a:r>
            <a:r>
              <a:rPr lang="en-US" b="true" sz="1976" strike="noStrike" u="none">
                <a:solidFill>
                  <a:srgbClr val="F5F1DC"/>
                </a:solidFill>
                <a:latin typeface="Montserrat Medium"/>
                <a:ea typeface="Montserrat Medium"/>
                <a:cs typeface="Montserrat Medium"/>
                <a:sym typeface="Montserrat Medium"/>
              </a:rPr>
              <a:t> Cities like Vadodara and Lucknow occasionally fail to meet trip targets, suggesting room for optimization.</a:t>
            </a:r>
          </a:p>
          <a:p>
            <a:pPr algn="l" marL="426767" indent="-213384" lvl="1">
              <a:lnSpc>
                <a:spcPts val="3360"/>
              </a:lnSpc>
              <a:spcBef>
                <a:spcPct val="0"/>
              </a:spcBef>
              <a:buFont typeface="Arial"/>
              <a:buChar char="•"/>
            </a:pPr>
            <a:r>
              <a:rPr lang="en-US" b="true" sz="1976" strike="noStrike" u="none">
                <a:solidFill>
                  <a:srgbClr val="87DE25"/>
                </a:solidFill>
                <a:latin typeface="Montserrat Medium"/>
                <a:ea typeface="Montserrat Medium"/>
                <a:cs typeface="Montserrat Medium"/>
                <a:sym typeface="Montserrat Medium"/>
              </a:rPr>
              <a:t>R</a:t>
            </a:r>
            <a:r>
              <a:rPr lang="en-US" b="true" sz="1976" strike="noStrike" u="none">
                <a:solidFill>
                  <a:srgbClr val="87DE25"/>
                </a:solidFill>
                <a:latin typeface="Montserrat Medium"/>
                <a:ea typeface="Montserrat Medium"/>
                <a:cs typeface="Montserrat Medium"/>
                <a:sym typeface="Montserrat Medium"/>
              </a:rPr>
              <a:t>evenue Optimization:</a:t>
            </a:r>
            <a:r>
              <a:rPr lang="en-US" b="true" sz="1976" strike="noStrike" u="none">
                <a:solidFill>
                  <a:srgbClr val="F5F1DC"/>
                </a:solidFill>
                <a:latin typeface="Montserrat Medium"/>
                <a:ea typeface="Montserrat Medium"/>
                <a:cs typeface="Montserrat Medium"/>
                <a:sym typeface="Montserrat Medium"/>
              </a:rPr>
              <a:t> Mysore’s high average fare per km indicates potential for premium pricing, while cities like Surat and Vadodara may benefit.</a:t>
            </a:r>
          </a:p>
          <a:p>
            <a:pPr algn="l">
              <a:lnSpc>
                <a:spcPts val="2645"/>
              </a:lnSpc>
              <a:spcBef>
                <a:spcPct val="0"/>
              </a:spcBef>
            </a:pPr>
          </a:p>
        </p:txBody>
      </p:sp>
    </p:spTree>
  </p:cSld>
  <p:clrMapOvr>
    <a:masterClrMapping/>
  </p:clrMapOvr>
  <p:transition spd="fast">
    <p:fade/>
  </p:transition>
</p:sld>
</file>

<file path=ppt/slides/slide26.xml><?xml version="1.0" encoding="utf-8"?>
<p:sld xmlns:p="http://schemas.openxmlformats.org/presentationml/2006/main" xmlns:a="http://schemas.openxmlformats.org/drawingml/2006/main">
  <p:cSld>
    <p:bg>
      <p:bgPr>
        <a:gradFill rotWithShape="true">
          <a:gsLst>
            <a:gs pos="0">
              <a:srgbClr val="0D0A4D">
                <a:alpha val="100000"/>
              </a:srgbClr>
            </a:gs>
            <a:gs pos="100000">
              <a:srgbClr val="1D1B7D">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6021978" y="3849011"/>
            <a:ext cx="7745971" cy="4164249"/>
          </a:xfrm>
          <a:prstGeom prst="rect">
            <a:avLst/>
          </a:prstGeom>
        </p:spPr>
        <p:txBody>
          <a:bodyPr anchor="t" rtlCol="false" tIns="0" lIns="0" bIns="0" rIns="0">
            <a:spAutoFit/>
          </a:bodyPr>
          <a:lstStyle/>
          <a:p>
            <a:pPr algn="ctr">
              <a:lnSpc>
                <a:spcPts val="10115"/>
              </a:lnSpc>
            </a:pPr>
            <a:r>
              <a:rPr lang="en-US" sz="11239" spc="-224">
                <a:solidFill>
                  <a:srgbClr val="D0A933"/>
                </a:solidFill>
                <a:latin typeface="ITC Benguiat"/>
                <a:ea typeface="ITC Benguiat"/>
                <a:cs typeface="ITC Benguiat"/>
                <a:sym typeface="ITC Benguiat"/>
              </a:rPr>
              <a:t>THANKS FOR YOUR TIME</a:t>
            </a:r>
          </a:p>
        </p:txBody>
      </p:sp>
      <p:sp>
        <p:nvSpPr>
          <p:cNvPr name="TextBox 3" id="3"/>
          <p:cNvSpPr txBox="true"/>
          <p:nvPr/>
        </p:nvSpPr>
        <p:spPr>
          <a:xfrm rot="0">
            <a:off x="0" y="1137476"/>
            <a:ext cx="18288000" cy="1434402"/>
          </a:xfrm>
          <a:prstGeom prst="rect">
            <a:avLst/>
          </a:prstGeom>
        </p:spPr>
        <p:txBody>
          <a:bodyPr anchor="t" rtlCol="false" tIns="0" lIns="0" bIns="0" rIns="0">
            <a:spAutoFit/>
          </a:bodyPr>
          <a:lstStyle/>
          <a:p>
            <a:pPr algn="ctr">
              <a:lnSpc>
                <a:spcPts val="3888"/>
              </a:lnSpc>
            </a:pPr>
            <a:r>
              <a:rPr lang="en-US" sz="2777">
                <a:solidFill>
                  <a:srgbClr val="3DDED9"/>
                </a:solidFill>
                <a:latin typeface="Canva Sans"/>
                <a:ea typeface="Canva Sans"/>
                <a:cs typeface="Canva Sans"/>
                <a:sym typeface="Canva Sans"/>
              </a:rPr>
              <a:t>Thank you all for your time and attention throughout this presentation. I hope these insights have provided a clear understanding of the analysis and actionable strategies for Goodcabs' growth. Your feedback and questions are most welcome. Thank you once again!</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4306" y="-3884613"/>
            <a:ext cx="9959388" cy="17956472"/>
            <a:chOff x="0" y="0"/>
            <a:chExt cx="2623049" cy="4729277"/>
          </a:xfrm>
        </p:grpSpPr>
        <p:sp>
          <p:nvSpPr>
            <p:cNvPr name="Freeform 3" id="3"/>
            <p:cNvSpPr/>
            <p:nvPr/>
          </p:nvSpPr>
          <p:spPr>
            <a:xfrm flipH="false" flipV="false" rot="0">
              <a:off x="0" y="0"/>
              <a:ext cx="2623049" cy="4729276"/>
            </a:xfrm>
            <a:custGeom>
              <a:avLst/>
              <a:gdLst/>
              <a:ahLst/>
              <a:cxnLst/>
              <a:rect r="r" b="b" t="t" l="l"/>
              <a:pathLst>
                <a:path h="4729276" w="2623049">
                  <a:moveTo>
                    <a:pt x="0" y="0"/>
                  </a:moveTo>
                  <a:lnTo>
                    <a:pt x="2623049" y="0"/>
                  </a:lnTo>
                  <a:lnTo>
                    <a:pt x="2623049" y="4729276"/>
                  </a:lnTo>
                  <a:lnTo>
                    <a:pt x="0" y="4729276"/>
                  </a:lnTo>
                  <a:close/>
                </a:path>
              </a:pathLst>
            </a:custGeom>
            <a:solidFill>
              <a:srgbClr val="0B1541"/>
            </a:solidFill>
          </p:spPr>
        </p:sp>
        <p:sp>
          <p:nvSpPr>
            <p:cNvPr name="TextBox 4" id="4"/>
            <p:cNvSpPr txBox="true"/>
            <p:nvPr/>
          </p:nvSpPr>
          <p:spPr>
            <a:xfrm>
              <a:off x="0" y="-123825"/>
              <a:ext cx="2623049" cy="4853102"/>
            </a:xfrm>
            <a:prstGeom prst="rect">
              <a:avLst/>
            </a:prstGeom>
          </p:spPr>
          <p:txBody>
            <a:bodyPr anchor="ctr" rtlCol="false" tIns="50800" lIns="50800" bIns="50800" rIns="50800"/>
            <a:lstStyle/>
            <a:p>
              <a:pPr algn="ctr">
                <a:lnSpc>
                  <a:spcPts val="4420"/>
                </a:lnSpc>
              </a:pPr>
            </a:p>
            <a:p>
              <a:pPr algn="ctr">
                <a:lnSpc>
                  <a:spcPts val="4420"/>
                </a:lnSpc>
              </a:pPr>
            </a:p>
            <a:p>
              <a:pPr algn="ctr">
                <a:lnSpc>
                  <a:spcPts val="4420"/>
                </a:lnSpc>
              </a:pPr>
            </a:p>
          </p:txBody>
        </p:sp>
      </p:grpSp>
      <p:sp>
        <p:nvSpPr>
          <p:cNvPr name="Freeform 5" id="5"/>
          <p:cNvSpPr/>
          <p:nvPr/>
        </p:nvSpPr>
        <p:spPr>
          <a:xfrm flipH="false" flipV="false" rot="-10800000">
            <a:off x="13103608" y="3364758"/>
            <a:ext cx="2403630" cy="2208879"/>
          </a:xfrm>
          <a:custGeom>
            <a:avLst/>
            <a:gdLst/>
            <a:ahLst/>
            <a:cxnLst/>
            <a:rect r="r" b="b" t="t" l="l"/>
            <a:pathLst>
              <a:path h="2208879" w="2403630">
                <a:moveTo>
                  <a:pt x="0" y="0"/>
                </a:moveTo>
                <a:lnTo>
                  <a:pt x="2403630" y="0"/>
                </a:lnTo>
                <a:lnTo>
                  <a:pt x="2403630" y="2208879"/>
                </a:lnTo>
                <a:lnTo>
                  <a:pt x="0" y="2208879"/>
                </a:lnTo>
                <a:lnTo>
                  <a:pt x="0" y="0"/>
                </a:lnTo>
                <a:close/>
              </a:path>
            </a:pathLst>
          </a:custGeom>
          <a:blipFill>
            <a:blip r:embed="rId2"/>
            <a:stretch>
              <a:fillRect l="0" t="-20079" r="0" b="-2015"/>
            </a:stretch>
          </a:blipFill>
        </p:spPr>
      </p:sp>
      <p:grpSp>
        <p:nvGrpSpPr>
          <p:cNvPr name="Group 6" id="6"/>
          <p:cNvGrpSpPr/>
          <p:nvPr/>
        </p:nvGrpSpPr>
        <p:grpSpPr>
          <a:xfrm rot="-10800000">
            <a:off x="13949745" y="5286147"/>
            <a:ext cx="242163" cy="67623"/>
            <a:chOff x="0" y="0"/>
            <a:chExt cx="86271" cy="24091"/>
          </a:xfrm>
        </p:grpSpPr>
        <p:sp>
          <p:nvSpPr>
            <p:cNvPr name="Freeform 7" id="7"/>
            <p:cNvSpPr/>
            <p:nvPr/>
          </p:nvSpPr>
          <p:spPr>
            <a:xfrm flipH="false" flipV="false" rot="0">
              <a:off x="0" y="0"/>
              <a:ext cx="86271" cy="24091"/>
            </a:xfrm>
            <a:custGeom>
              <a:avLst/>
              <a:gdLst/>
              <a:ahLst/>
              <a:cxnLst/>
              <a:rect r="r" b="b" t="t" l="l"/>
              <a:pathLst>
                <a:path h="24091" w="86271">
                  <a:moveTo>
                    <a:pt x="12045" y="0"/>
                  </a:moveTo>
                  <a:lnTo>
                    <a:pt x="74226" y="0"/>
                  </a:lnTo>
                  <a:cubicBezTo>
                    <a:pt x="77420" y="0"/>
                    <a:pt x="80484" y="1269"/>
                    <a:pt x="82743" y="3528"/>
                  </a:cubicBezTo>
                  <a:cubicBezTo>
                    <a:pt x="85002" y="5787"/>
                    <a:pt x="86271" y="8851"/>
                    <a:pt x="86271" y="12045"/>
                  </a:cubicBezTo>
                  <a:lnTo>
                    <a:pt x="86271" y="12045"/>
                  </a:lnTo>
                  <a:cubicBezTo>
                    <a:pt x="86271" y="18698"/>
                    <a:pt x="80878" y="24091"/>
                    <a:pt x="74226" y="24091"/>
                  </a:cubicBezTo>
                  <a:lnTo>
                    <a:pt x="12045" y="24091"/>
                  </a:lnTo>
                  <a:cubicBezTo>
                    <a:pt x="8851" y="24091"/>
                    <a:pt x="5787" y="22822"/>
                    <a:pt x="3528" y="20563"/>
                  </a:cubicBezTo>
                  <a:cubicBezTo>
                    <a:pt x="1269" y="18304"/>
                    <a:pt x="0" y="15240"/>
                    <a:pt x="0" y="12045"/>
                  </a:cubicBezTo>
                  <a:lnTo>
                    <a:pt x="0" y="12045"/>
                  </a:lnTo>
                  <a:cubicBezTo>
                    <a:pt x="0" y="8851"/>
                    <a:pt x="1269" y="5787"/>
                    <a:pt x="3528" y="3528"/>
                  </a:cubicBezTo>
                  <a:cubicBezTo>
                    <a:pt x="5787" y="1269"/>
                    <a:pt x="8851" y="0"/>
                    <a:pt x="12045" y="0"/>
                  </a:cubicBezTo>
                  <a:close/>
                </a:path>
              </a:pathLst>
            </a:custGeom>
            <a:solidFill>
              <a:srgbClr val="EAEA28"/>
            </a:solidFill>
          </p:spPr>
        </p:sp>
        <p:sp>
          <p:nvSpPr>
            <p:cNvPr name="TextBox 8" id="8"/>
            <p:cNvSpPr txBox="true"/>
            <p:nvPr/>
          </p:nvSpPr>
          <p:spPr>
            <a:xfrm>
              <a:off x="0" y="-123825"/>
              <a:ext cx="86271" cy="147916"/>
            </a:xfrm>
            <a:prstGeom prst="rect">
              <a:avLst/>
            </a:prstGeom>
          </p:spPr>
          <p:txBody>
            <a:bodyPr anchor="ctr" rtlCol="false" tIns="37556" lIns="37556" bIns="37556" rIns="37556"/>
            <a:lstStyle/>
            <a:p>
              <a:pPr algn="ctr">
                <a:lnSpc>
                  <a:spcPts val="4419"/>
                </a:lnSpc>
              </a:pPr>
            </a:p>
          </p:txBody>
        </p:sp>
      </p:grpSp>
      <p:grpSp>
        <p:nvGrpSpPr>
          <p:cNvPr name="Group 9" id="9"/>
          <p:cNvGrpSpPr/>
          <p:nvPr/>
        </p:nvGrpSpPr>
        <p:grpSpPr>
          <a:xfrm rot="-10800000">
            <a:off x="14418937" y="5286147"/>
            <a:ext cx="242163" cy="67623"/>
            <a:chOff x="0" y="0"/>
            <a:chExt cx="86271" cy="24091"/>
          </a:xfrm>
        </p:grpSpPr>
        <p:sp>
          <p:nvSpPr>
            <p:cNvPr name="Freeform 10" id="10"/>
            <p:cNvSpPr/>
            <p:nvPr/>
          </p:nvSpPr>
          <p:spPr>
            <a:xfrm flipH="false" flipV="false" rot="0">
              <a:off x="0" y="0"/>
              <a:ext cx="86271" cy="24091"/>
            </a:xfrm>
            <a:custGeom>
              <a:avLst/>
              <a:gdLst/>
              <a:ahLst/>
              <a:cxnLst/>
              <a:rect r="r" b="b" t="t" l="l"/>
              <a:pathLst>
                <a:path h="24091" w="86271">
                  <a:moveTo>
                    <a:pt x="12045" y="0"/>
                  </a:moveTo>
                  <a:lnTo>
                    <a:pt x="74226" y="0"/>
                  </a:lnTo>
                  <a:cubicBezTo>
                    <a:pt x="77420" y="0"/>
                    <a:pt x="80484" y="1269"/>
                    <a:pt x="82743" y="3528"/>
                  </a:cubicBezTo>
                  <a:cubicBezTo>
                    <a:pt x="85002" y="5787"/>
                    <a:pt x="86271" y="8851"/>
                    <a:pt x="86271" y="12045"/>
                  </a:cubicBezTo>
                  <a:lnTo>
                    <a:pt x="86271" y="12045"/>
                  </a:lnTo>
                  <a:cubicBezTo>
                    <a:pt x="86271" y="18698"/>
                    <a:pt x="80878" y="24091"/>
                    <a:pt x="74226" y="24091"/>
                  </a:cubicBezTo>
                  <a:lnTo>
                    <a:pt x="12045" y="24091"/>
                  </a:lnTo>
                  <a:cubicBezTo>
                    <a:pt x="8851" y="24091"/>
                    <a:pt x="5787" y="22822"/>
                    <a:pt x="3528" y="20563"/>
                  </a:cubicBezTo>
                  <a:cubicBezTo>
                    <a:pt x="1269" y="18304"/>
                    <a:pt x="0" y="15240"/>
                    <a:pt x="0" y="12045"/>
                  </a:cubicBezTo>
                  <a:lnTo>
                    <a:pt x="0" y="12045"/>
                  </a:lnTo>
                  <a:cubicBezTo>
                    <a:pt x="0" y="8851"/>
                    <a:pt x="1269" y="5787"/>
                    <a:pt x="3528" y="3528"/>
                  </a:cubicBezTo>
                  <a:cubicBezTo>
                    <a:pt x="5787" y="1269"/>
                    <a:pt x="8851" y="0"/>
                    <a:pt x="12045" y="0"/>
                  </a:cubicBezTo>
                  <a:close/>
                </a:path>
              </a:pathLst>
            </a:custGeom>
            <a:solidFill>
              <a:srgbClr val="EAEA28"/>
            </a:solidFill>
          </p:spPr>
        </p:sp>
        <p:sp>
          <p:nvSpPr>
            <p:cNvPr name="TextBox 11" id="11"/>
            <p:cNvSpPr txBox="true"/>
            <p:nvPr/>
          </p:nvSpPr>
          <p:spPr>
            <a:xfrm>
              <a:off x="0" y="-123825"/>
              <a:ext cx="86271" cy="147916"/>
            </a:xfrm>
            <a:prstGeom prst="rect">
              <a:avLst/>
            </a:prstGeom>
          </p:spPr>
          <p:txBody>
            <a:bodyPr anchor="ctr" rtlCol="false" tIns="37556" lIns="37556" bIns="37556" rIns="37556"/>
            <a:lstStyle/>
            <a:p>
              <a:pPr algn="ctr">
                <a:lnSpc>
                  <a:spcPts val="4419"/>
                </a:lnSpc>
              </a:pPr>
            </a:p>
          </p:txBody>
        </p:sp>
      </p:grpSp>
      <p:sp>
        <p:nvSpPr>
          <p:cNvPr name="Freeform 12" id="12"/>
          <p:cNvSpPr/>
          <p:nvPr/>
        </p:nvSpPr>
        <p:spPr>
          <a:xfrm flipH="false" flipV="false" rot="0">
            <a:off x="106493" y="113929"/>
            <a:ext cx="1380252" cy="914771"/>
          </a:xfrm>
          <a:custGeom>
            <a:avLst/>
            <a:gdLst/>
            <a:ahLst/>
            <a:cxnLst/>
            <a:rect r="r" b="b" t="t" l="l"/>
            <a:pathLst>
              <a:path h="914771" w="1380252">
                <a:moveTo>
                  <a:pt x="0" y="0"/>
                </a:moveTo>
                <a:lnTo>
                  <a:pt x="1380252" y="0"/>
                </a:lnTo>
                <a:lnTo>
                  <a:pt x="1380252" y="914771"/>
                </a:lnTo>
                <a:lnTo>
                  <a:pt x="0" y="914771"/>
                </a:lnTo>
                <a:lnTo>
                  <a:pt x="0" y="0"/>
                </a:lnTo>
                <a:close/>
              </a:path>
            </a:pathLst>
          </a:custGeom>
          <a:blipFill>
            <a:blip r:embed="rId3"/>
            <a:stretch>
              <a:fillRect l="0" t="0" r="0" b="0"/>
            </a:stretch>
          </a:blipFill>
        </p:spPr>
      </p:sp>
      <p:sp>
        <p:nvSpPr>
          <p:cNvPr name="Freeform 13" id="13"/>
          <p:cNvSpPr/>
          <p:nvPr/>
        </p:nvSpPr>
        <p:spPr>
          <a:xfrm flipH="false" flipV="false" rot="0">
            <a:off x="13626550" y="6254516"/>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890837" y="1516308"/>
            <a:ext cx="4827549" cy="6207115"/>
          </a:xfrm>
          <a:custGeom>
            <a:avLst/>
            <a:gdLst/>
            <a:ahLst/>
            <a:cxnLst/>
            <a:rect r="r" b="b" t="t" l="l"/>
            <a:pathLst>
              <a:path h="6207115" w="4827549">
                <a:moveTo>
                  <a:pt x="0" y="0"/>
                </a:moveTo>
                <a:lnTo>
                  <a:pt x="4827549" y="0"/>
                </a:lnTo>
                <a:lnTo>
                  <a:pt x="4827549" y="6207115"/>
                </a:lnTo>
                <a:lnTo>
                  <a:pt x="0" y="6207115"/>
                </a:lnTo>
                <a:lnTo>
                  <a:pt x="0" y="0"/>
                </a:lnTo>
                <a:close/>
              </a:path>
            </a:pathLst>
          </a:custGeom>
          <a:blipFill>
            <a:blip r:embed="rId6"/>
            <a:stretch>
              <a:fillRect l="-18093" t="-3790" r="-8115" b="0"/>
            </a:stretch>
          </a:blipFill>
        </p:spPr>
      </p:sp>
      <p:sp>
        <p:nvSpPr>
          <p:cNvPr name="TextBox 15" id="15"/>
          <p:cNvSpPr txBox="true"/>
          <p:nvPr/>
        </p:nvSpPr>
        <p:spPr>
          <a:xfrm rot="0">
            <a:off x="1028700" y="1650651"/>
            <a:ext cx="9725668" cy="1087129"/>
          </a:xfrm>
          <a:prstGeom prst="rect">
            <a:avLst/>
          </a:prstGeom>
        </p:spPr>
        <p:txBody>
          <a:bodyPr anchor="t" rtlCol="false" tIns="0" lIns="0" bIns="0" rIns="0">
            <a:spAutoFit/>
          </a:bodyPr>
          <a:lstStyle/>
          <a:p>
            <a:pPr algn="ctr">
              <a:lnSpc>
                <a:spcPts val="8854"/>
              </a:lnSpc>
            </a:pPr>
            <a:r>
              <a:rPr lang="en-US" sz="6324" b="true">
                <a:solidFill>
                  <a:srgbClr val="82C5E5"/>
                </a:solidFill>
                <a:latin typeface="Canva Sans Bold"/>
                <a:ea typeface="Canva Sans Bold"/>
                <a:cs typeface="Canva Sans Bold"/>
                <a:sym typeface="Canva Sans Bold"/>
              </a:rPr>
              <a:t>Problem Statement</a:t>
            </a:r>
          </a:p>
        </p:txBody>
      </p:sp>
      <p:sp>
        <p:nvSpPr>
          <p:cNvPr name="TextBox 16" id="16"/>
          <p:cNvSpPr txBox="true"/>
          <p:nvPr/>
        </p:nvSpPr>
        <p:spPr>
          <a:xfrm rot="0">
            <a:off x="1460168" y="3115419"/>
            <a:ext cx="9507932" cy="5226965"/>
          </a:xfrm>
          <a:prstGeom prst="rect">
            <a:avLst/>
          </a:prstGeom>
        </p:spPr>
        <p:txBody>
          <a:bodyPr anchor="t" rtlCol="false" tIns="0" lIns="0" bIns="0" rIns="0">
            <a:spAutoFit/>
          </a:bodyPr>
          <a:lstStyle/>
          <a:p>
            <a:pPr algn="just" marL="585947" indent="-292973" lvl="1">
              <a:lnSpc>
                <a:spcPts val="3799"/>
              </a:lnSpc>
              <a:buFont typeface="Arial"/>
              <a:buChar char="•"/>
            </a:pPr>
            <a:r>
              <a:rPr lang="en-US" sz="2713">
                <a:solidFill>
                  <a:srgbClr val="90A76E"/>
                </a:solidFill>
                <a:latin typeface="Canva Sans"/>
                <a:ea typeface="Canva Sans"/>
                <a:cs typeface="Canva Sans"/>
                <a:sym typeface="Canva Sans"/>
              </a:rPr>
              <a:t>Goodcabs have been operating in ten tire-2 cities across India for two years, but still,  they have not penetrated market. </a:t>
            </a:r>
          </a:p>
          <a:p>
            <a:pPr algn="just" marL="585947" indent="-292973" lvl="1">
              <a:lnSpc>
                <a:spcPts val="3799"/>
              </a:lnSpc>
              <a:buFont typeface="Arial"/>
              <a:buChar char="•"/>
            </a:pPr>
            <a:r>
              <a:rPr lang="en-US" sz="2713">
                <a:solidFill>
                  <a:srgbClr val="90A76E"/>
                </a:solidFill>
                <a:latin typeface="Canva Sans"/>
                <a:ea typeface="Canva Sans"/>
                <a:cs typeface="Canva Sans"/>
                <a:sym typeface="Canva Sans"/>
              </a:rPr>
              <a:t>Goodcabs have set ambitious performance targets for 2024 to drive growth and improve passenger satisfaction. </a:t>
            </a:r>
          </a:p>
          <a:p>
            <a:pPr algn="just" marL="585947" indent="-292973" lvl="1">
              <a:lnSpc>
                <a:spcPts val="3799"/>
              </a:lnSpc>
              <a:buFont typeface="Arial"/>
              <a:buChar char="•"/>
            </a:pPr>
            <a:r>
              <a:rPr lang="en-US" sz="2713">
                <a:solidFill>
                  <a:srgbClr val="90A76E"/>
                </a:solidFill>
                <a:latin typeface="Canva Sans"/>
                <a:ea typeface="Canva Sans"/>
                <a:cs typeface="Canva Sans"/>
                <a:sym typeface="Canva Sans"/>
              </a:rPr>
              <a:t>As part of this initiative, the Goodcabs management team aims to assess the company’s performance across key metrics, including trip volume, passenger satisfaction, repeat passenger rate, trip distribution, and balance between new and repeat passengers.</a:t>
            </a:r>
          </a:p>
        </p:txBody>
      </p:sp>
      <p:sp>
        <p:nvSpPr>
          <p:cNvPr name="Freeform 17" id="17"/>
          <p:cNvSpPr/>
          <p:nvPr/>
        </p:nvSpPr>
        <p:spPr>
          <a:xfrm flipH="false" flipV="false" rot="0">
            <a:off x="12066595" y="8146342"/>
            <a:ext cx="5880546" cy="2223916"/>
          </a:xfrm>
          <a:custGeom>
            <a:avLst/>
            <a:gdLst/>
            <a:ahLst/>
            <a:cxnLst/>
            <a:rect r="r" b="b" t="t" l="l"/>
            <a:pathLst>
              <a:path h="2223916" w="5880546">
                <a:moveTo>
                  <a:pt x="0" y="0"/>
                </a:moveTo>
                <a:lnTo>
                  <a:pt x="5880546" y="0"/>
                </a:lnTo>
                <a:lnTo>
                  <a:pt x="5880546" y="2223916"/>
                </a:lnTo>
                <a:lnTo>
                  <a:pt x="0" y="22239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64306" y="-3884613"/>
            <a:ext cx="9959388" cy="17956472"/>
            <a:chOff x="0" y="0"/>
            <a:chExt cx="2623049" cy="4729277"/>
          </a:xfrm>
        </p:grpSpPr>
        <p:sp>
          <p:nvSpPr>
            <p:cNvPr name="Freeform 3" id="3"/>
            <p:cNvSpPr/>
            <p:nvPr/>
          </p:nvSpPr>
          <p:spPr>
            <a:xfrm flipH="false" flipV="false" rot="0">
              <a:off x="0" y="0"/>
              <a:ext cx="2623049" cy="4729276"/>
            </a:xfrm>
            <a:custGeom>
              <a:avLst/>
              <a:gdLst/>
              <a:ahLst/>
              <a:cxnLst/>
              <a:rect r="r" b="b" t="t" l="l"/>
              <a:pathLst>
                <a:path h="4729276" w="2623049">
                  <a:moveTo>
                    <a:pt x="0" y="0"/>
                  </a:moveTo>
                  <a:lnTo>
                    <a:pt x="2623049" y="0"/>
                  </a:lnTo>
                  <a:lnTo>
                    <a:pt x="2623049" y="4729276"/>
                  </a:lnTo>
                  <a:lnTo>
                    <a:pt x="0" y="4729276"/>
                  </a:lnTo>
                  <a:close/>
                </a:path>
              </a:pathLst>
            </a:custGeom>
            <a:solidFill>
              <a:srgbClr val="0B1541"/>
            </a:solidFill>
          </p:spPr>
        </p:sp>
        <p:sp>
          <p:nvSpPr>
            <p:cNvPr name="TextBox 4" id="4"/>
            <p:cNvSpPr txBox="true"/>
            <p:nvPr/>
          </p:nvSpPr>
          <p:spPr>
            <a:xfrm>
              <a:off x="0" y="-123825"/>
              <a:ext cx="2623049" cy="4853102"/>
            </a:xfrm>
            <a:prstGeom prst="rect">
              <a:avLst/>
            </a:prstGeom>
          </p:spPr>
          <p:txBody>
            <a:bodyPr anchor="ctr" rtlCol="false" tIns="50800" lIns="50800" bIns="50800" rIns="50800"/>
            <a:lstStyle/>
            <a:p>
              <a:pPr algn="ctr">
                <a:lnSpc>
                  <a:spcPts val="4420"/>
                </a:lnSpc>
              </a:pPr>
            </a:p>
            <a:p>
              <a:pPr algn="ctr">
                <a:lnSpc>
                  <a:spcPts val="4420"/>
                </a:lnSpc>
              </a:pPr>
            </a:p>
            <a:p>
              <a:pPr algn="ctr">
                <a:lnSpc>
                  <a:spcPts val="4420"/>
                </a:lnSpc>
              </a:pPr>
            </a:p>
          </p:txBody>
        </p:sp>
      </p:grpSp>
      <p:sp>
        <p:nvSpPr>
          <p:cNvPr name="Freeform 5" id="5"/>
          <p:cNvSpPr/>
          <p:nvPr/>
        </p:nvSpPr>
        <p:spPr>
          <a:xfrm flipH="false" flipV="false" rot="0">
            <a:off x="106493" y="113929"/>
            <a:ext cx="1380252" cy="914771"/>
          </a:xfrm>
          <a:custGeom>
            <a:avLst/>
            <a:gdLst/>
            <a:ahLst/>
            <a:cxnLst/>
            <a:rect r="r" b="b" t="t" l="l"/>
            <a:pathLst>
              <a:path h="914771" w="1380252">
                <a:moveTo>
                  <a:pt x="0" y="0"/>
                </a:moveTo>
                <a:lnTo>
                  <a:pt x="1380252" y="0"/>
                </a:lnTo>
                <a:lnTo>
                  <a:pt x="1380252" y="914771"/>
                </a:lnTo>
                <a:lnTo>
                  <a:pt x="0" y="914771"/>
                </a:lnTo>
                <a:lnTo>
                  <a:pt x="0" y="0"/>
                </a:lnTo>
                <a:close/>
              </a:path>
            </a:pathLst>
          </a:custGeom>
          <a:blipFill>
            <a:blip r:embed="rId2"/>
            <a:stretch>
              <a:fillRect l="0" t="0" r="0" b="0"/>
            </a:stretch>
          </a:blipFill>
        </p:spPr>
      </p:sp>
      <p:sp>
        <p:nvSpPr>
          <p:cNvPr name="Freeform 6" id="6"/>
          <p:cNvSpPr/>
          <p:nvPr/>
        </p:nvSpPr>
        <p:spPr>
          <a:xfrm flipH="false" flipV="false" rot="0">
            <a:off x="13626550" y="6254516"/>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756407" y="1511992"/>
            <a:ext cx="1282525" cy="1285954"/>
          </a:xfrm>
          <a:custGeom>
            <a:avLst/>
            <a:gdLst/>
            <a:ahLst/>
            <a:cxnLst/>
            <a:rect r="r" b="b" t="t" l="l"/>
            <a:pathLst>
              <a:path h="1285954" w="1282525">
                <a:moveTo>
                  <a:pt x="0" y="0"/>
                </a:moveTo>
                <a:lnTo>
                  <a:pt x="1282525" y="0"/>
                </a:lnTo>
                <a:lnTo>
                  <a:pt x="1282525" y="1285955"/>
                </a:lnTo>
                <a:lnTo>
                  <a:pt x="0" y="12859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122204" y="194033"/>
            <a:ext cx="9725668" cy="1002039"/>
          </a:xfrm>
          <a:prstGeom prst="rect">
            <a:avLst/>
          </a:prstGeom>
        </p:spPr>
        <p:txBody>
          <a:bodyPr anchor="t" rtlCol="false" tIns="0" lIns="0" bIns="0" rIns="0">
            <a:spAutoFit/>
          </a:bodyPr>
          <a:lstStyle/>
          <a:p>
            <a:pPr algn="ctr">
              <a:lnSpc>
                <a:spcPts val="8294"/>
              </a:lnSpc>
            </a:pPr>
            <a:r>
              <a:rPr lang="en-US" sz="5924" b="true">
                <a:solidFill>
                  <a:srgbClr val="82C5E5"/>
                </a:solidFill>
                <a:latin typeface="Canva Sans Bold"/>
                <a:ea typeface="Canva Sans Bold"/>
                <a:cs typeface="Canva Sans Bold"/>
                <a:sym typeface="Canva Sans Bold"/>
              </a:rPr>
              <a:t>Detaset Overview</a:t>
            </a:r>
          </a:p>
        </p:txBody>
      </p:sp>
      <p:sp>
        <p:nvSpPr>
          <p:cNvPr name="Freeform 9" id="9"/>
          <p:cNvSpPr/>
          <p:nvPr/>
        </p:nvSpPr>
        <p:spPr>
          <a:xfrm flipH="false" flipV="false" rot="0">
            <a:off x="1390577" y="3159897"/>
            <a:ext cx="910925" cy="1230980"/>
          </a:xfrm>
          <a:custGeom>
            <a:avLst/>
            <a:gdLst/>
            <a:ahLst/>
            <a:cxnLst/>
            <a:rect r="r" b="b" t="t" l="l"/>
            <a:pathLst>
              <a:path h="1230980" w="910925">
                <a:moveTo>
                  <a:pt x="0" y="0"/>
                </a:moveTo>
                <a:lnTo>
                  <a:pt x="910925" y="0"/>
                </a:lnTo>
                <a:lnTo>
                  <a:pt x="910925" y="1230979"/>
                </a:lnTo>
                <a:lnTo>
                  <a:pt x="0" y="12309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8985038" y="7178218"/>
            <a:ext cx="910925" cy="1230980"/>
          </a:xfrm>
          <a:custGeom>
            <a:avLst/>
            <a:gdLst/>
            <a:ahLst/>
            <a:cxnLst/>
            <a:rect r="r" b="b" t="t" l="l"/>
            <a:pathLst>
              <a:path h="1230980" w="910925">
                <a:moveTo>
                  <a:pt x="0" y="0"/>
                </a:moveTo>
                <a:lnTo>
                  <a:pt x="910925" y="0"/>
                </a:lnTo>
                <a:lnTo>
                  <a:pt x="910925" y="1230979"/>
                </a:lnTo>
                <a:lnTo>
                  <a:pt x="0" y="12309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8985038" y="5639026"/>
            <a:ext cx="910925" cy="1230980"/>
          </a:xfrm>
          <a:custGeom>
            <a:avLst/>
            <a:gdLst/>
            <a:ahLst/>
            <a:cxnLst/>
            <a:rect r="r" b="b" t="t" l="l"/>
            <a:pathLst>
              <a:path h="1230980" w="910925">
                <a:moveTo>
                  <a:pt x="0" y="0"/>
                </a:moveTo>
                <a:lnTo>
                  <a:pt x="910925" y="0"/>
                </a:lnTo>
                <a:lnTo>
                  <a:pt x="910925" y="1230980"/>
                </a:lnTo>
                <a:lnTo>
                  <a:pt x="0" y="12309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8985038" y="4199566"/>
            <a:ext cx="910925" cy="1230980"/>
          </a:xfrm>
          <a:custGeom>
            <a:avLst/>
            <a:gdLst/>
            <a:ahLst/>
            <a:cxnLst/>
            <a:rect r="r" b="b" t="t" l="l"/>
            <a:pathLst>
              <a:path h="1230980" w="910925">
                <a:moveTo>
                  <a:pt x="0" y="0"/>
                </a:moveTo>
                <a:lnTo>
                  <a:pt x="910925" y="0"/>
                </a:lnTo>
                <a:lnTo>
                  <a:pt x="910925" y="1230980"/>
                </a:lnTo>
                <a:lnTo>
                  <a:pt x="0" y="12309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458111" y="5967098"/>
            <a:ext cx="910925" cy="1230980"/>
          </a:xfrm>
          <a:custGeom>
            <a:avLst/>
            <a:gdLst/>
            <a:ahLst/>
            <a:cxnLst/>
            <a:rect r="r" b="b" t="t" l="l"/>
            <a:pathLst>
              <a:path h="1230980" w="910925">
                <a:moveTo>
                  <a:pt x="0" y="0"/>
                </a:moveTo>
                <a:lnTo>
                  <a:pt x="910925" y="0"/>
                </a:lnTo>
                <a:lnTo>
                  <a:pt x="910925" y="1230980"/>
                </a:lnTo>
                <a:lnTo>
                  <a:pt x="0" y="12309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458111" y="4528010"/>
            <a:ext cx="910925" cy="1230980"/>
          </a:xfrm>
          <a:custGeom>
            <a:avLst/>
            <a:gdLst/>
            <a:ahLst/>
            <a:cxnLst/>
            <a:rect r="r" b="b" t="t" l="l"/>
            <a:pathLst>
              <a:path h="1230980" w="910925">
                <a:moveTo>
                  <a:pt x="0" y="0"/>
                </a:moveTo>
                <a:lnTo>
                  <a:pt x="910925" y="0"/>
                </a:lnTo>
                <a:lnTo>
                  <a:pt x="910925" y="1230980"/>
                </a:lnTo>
                <a:lnTo>
                  <a:pt x="0" y="12309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458111" y="7369528"/>
            <a:ext cx="910925" cy="1230980"/>
          </a:xfrm>
          <a:custGeom>
            <a:avLst/>
            <a:gdLst/>
            <a:ahLst/>
            <a:cxnLst/>
            <a:rect r="r" b="b" t="t" l="l"/>
            <a:pathLst>
              <a:path h="1230980" w="910925">
                <a:moveTo>
                  <a:pt x="0" y="0"/>
                </a:moveTo>
                <a:lnTo>
                  <a:pt x="910925" y="0"/>
                </a:lnTo>
                <a:lnTo>
                  <a:pt x="910925" y="1230979"/>
                </a:lnTo>
                <a:lnTo>
                  <a:pt x="0" y="12309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486745" y="8771957"/>
            <a:ext cx="910925" cy="1230980"/>
          </a:xfrm>
          <a:custGeom>
            <a:avLst/>
            <a:gdLst/>
            <a:ahLst/>
            <a:cxnLst/>
            <a:rect r="r" b="b" t="t" l="l"/>
            <a:pathLst>
              <a:path h="1230980" w="910925">
                <a:moveTo>
                  <a:pt x="0" y="0"/>
                </a:moveTo>
                <a:lnTo>
                  <a:pt x="910925" y="0"/>
                </a:lnTo>
                <a:lnTo>
                  <a:pt x="910925" y="1230980"/>
                </a:lnTo>
                <a:lnTo>
                  <a:pt x="0" y="12309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2588111" y="6525438"/>
            <a:ext cx="4871204"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dim_repeat_trip_distribution</a:t>
            </a:r>
          </a:p>
        </p:txBody>
      </p:sp>
      <p:sp>
        <p:nvSpPr>
          <p:cNvPr name="TextBox 18" id="18"/>
          <p:cNvSpPr txBox="true"/>
          <p:nvPr/>
        </p:nvSpPr>
        <p:spPr>
          <a:xfrm rot="0">
            <a:off x="2588111" y="7927867"/>
            <a:ext cx="4332565"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fact_passenger_summary</a:t>
            </a:r>
          </a:p>
        </p:txBody>
      </p:sp>
      <p:sp>
        <p:nvSpPr>
          <p:cNvPr name="TextBox 19" id="19"/>
          <p:cNvSpPr txBox="true"/>
          <p:nvPr/>
        </p:nvSpPr>
        <p:spPr>
          <a:xfrm rot="0">
            <a:off x="2588111" y="5036473"/>
            <a:ext cx="1579721"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dim_date</a:t>
            </a:r>
          </a:p>
        </p:txBody>
      </p:sp>
      <p:sp>
        <p:nvSpPr>
          <p:cNvPr name="TextBox 20" id="20"/>
          <p:cNvSpPr txBox="true"/>
          <p:nvPr/>
        </p:nvSpPr>
        <p:spPr>
          <a:xfrm rot="0">
            <a:off x="10270639" y="4545816"/>
            <a:ext cx="4894064"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city_target_passenger_rating</a:t>
            </a:r>
          </a:p>
        </p:txBody>
      </p:sp>
      <p:sp>
        <p:nvSpPr>
          <p:cNvPr name="TextBox 21" id="21"/>
          <p:cNvSpPr txBox="true"/>
          <p:nvPr/>
        </p:nvSpPr>
        <p:spPr>
          <a:xfrm rot="0">
            <a:off x="10270639" y="6101258"/>
            <a:ext cx="3577233"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monthly_target_trips</a:t>
            </a:r>
          </a:p>
        </p:txBody>
      </p:sp>
      <p:sp>
        <p:nvSpPr>
          <p:cNvPr name="TextBox 22" id="22"/>
          <p:cNvSpPr txBox="true"/>
          <p:nvPr/>
        </p:nvSpPr>
        <p:spPr>
          <a:xfrm rot="0">
            <a:off x="2588111" y="9118207"/>
            <a:ext cx="1625084"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fact_trips</a:t>
            </a:r>
          </a:p>
        </p:txBody>
      </p:sp>
      <p:sp>
        <p:nvSpPr>
          <p:cNvPr name="TextBox 23" id="23"/>
          <p:cNvSpPr txBox="true"/>
          <p:nvPr/>
        </p:nvSpPr>
        <p:spPr>
          <a:xfrm rot="0">
            <a:off x="10270639" y="7595526"/>
            <a:ext cx="5570458"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monthly_target_new_passengers</a:t>
            </a:r>
          </a:p>
        </p:txBody>
      </p:sp>
      <p:sp>
        <p:nvSpPr>
          <p:cNvPr name="TextBox 24" id="24"/>
          <p:cNvSpPr txBox="true"/>
          <p:nvPr/>
        </p:nvSpPr>
        <p:spPr>
          <a:xfrm rot="0">
            <a:off x="2610792" y="3565329"/>
            <a:ext cx="1443038" cy="481330"/>
          </a:xfrm>
          <a:prstGeom prst="rect">
            <a:avLst/>
          </a:prstGeom>
        </p:spPr>
        <p:txBody>
          <a:bodyPr anchor="t" rtlCol="false" tIns="0" lIns="0" bIns="0" rIns="0">
            <a:spAutoFit/>
          </a:bodyPr>
          <a:lstStyle/>
          <a:p>
            <a:pPr algn="ctr">
              <a:lnSpc>
                <a:spcPts val="3920"/>
              </a:lnSpc>
            </a:pPr>
            <a:r>
              <a:rPr lang="en-US" sz="2800">
                <a:solidFill>
                  <a:srgbClr val="82C5E5"/>
                </a:solidFill>
                <a:latin typeface="Canva Sans"/>
                <a:ea typeface="Canva Sans"/>
                <a:cs typeface="Canva Sans"/>
                <a:sym typeface="Canva Sans"/>
              </a:rPr>
              <a:t>dim_city</a:t>
            </a:r>
          </a:p>
        </p:txBody>
      </p:sp>
      <p:sp>
        <p:nvSpPr>
          <p:cNvPr name="Freeform 25" id="25"/>
          <p:cNvSpPr/>
          <p:nvPr/>
        </p:nvSpPr>
        <p:spPr>
          <a:xfrm flipH="false" flipV="false" rot="0">
            <a:off x="8799238" y="1684102"/>
            <a:ext cx="1282525" cy="1285954"/>
          </a:xfrm>
          <a:custGeom>
            <a:avLst/>
            <a:gdLst/>
            <a:ahLst/>
            <a:cxnLst/>
            <a:rect r="r" b="b" t="t" l="l"/>
            <a:pathLst>
              <a:path h="1285954" w="1282525">
                <a:moveTo>
                  <a:pt x="0" y="0"/>
                </a:moveTo>
                <a:lnTo>
                  <a:pt x="1282525" y="0"/>
                </a:lnTo>
                <a:lnTo>
                  <a:pt x="1282525" y="1285954"/>
                </a:lnTo>
                <a:lnTo>
                  <a:pt x="0" y="1285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3000042" y="2041329"/>
            <a:ext cx="2107576" cy="514350"/>
          </a:xfrm>
          <a:prstGeom prst="rect">
            <a:avLst/>
          </a:prstGeom>
        </p:spPr>
        <p:txBody>
          <a:bodyPr anchor="t" rtlCol="false" tIns="0" lIns="0" bIns="0" rIns="0">
            <a:spAutoFit/>
          </a:bodyPr>
          <a:lstStyle/>
          <a:p>
            <a:pPr algn="ctr">
              <a:lnSpc>
                <a:spcPts val="4200"/>
              </a:lnSpc>
            </a:pPr>
            <a:r>
              <a:rPr lang="en-US" sz="3000">
                <a:solidFill>
                  <a:srgbClr val="D5D312"/>
                </a:solidFill>
                <a:latin typeface="Canva Sans"/>
                <a:ea typeface="Canva Sans"/>
                <a:cs typeface="Canva Sans"/>
                <a:sym typeface="Canva Sans"/>
              </a:rPr>
              <a:t>trips_db</a:t>
            </a:r>
          </a:p>
        </p:txBody>
      </p:sp>
      <p:sp>
        <p:nvSpPr>
          <p:cNvPr name="TextBox 27" id="27"/>
          <p:cNvSpPr txBox="true"/>
          <p:nvPr/>
        </p:nvSpPr>
        <p:spPr>
          <a:xfrm rot="0">
            <a:off x="10448698" y="2097820"/>
            <a:ext cx="2107576" cy="514350"/>
          </a:xfrm>
          <a:prstGeom prst="rect">
            <a:avLst/>
          </a:prstGeom>
        </p:spPr>
        <p:txBody>
          <a:bodyPr anchor="t" rtlCol="false" tIns="0" lIns="0" bIns="0" rIns="0">
            <a:spAutoFit/>
          </a:bodyPr>
          <a:lstStyle/>
          <a:p>
            <a:pPr algn="ctr">
              <a:lnSpc>
                <a:spcPts val="4200"/>
              </a:lnSpc>
            </a:pPr>
            <a:r>
              <a:rPr lang="en-US" sz="3000">
                <a:solidFill>
                  <a:srgbClr val="D5D312"/>
                </a:solidFill>
                <a:latin typeface="Canva Sans"/>
                <a:ea typeface="Canva Sans"/>
                <a:cs typeface="Canva Sans"/>
                <a:sym typeface="Canva Sans"/>
              </a:rPr>
              <a:t>targets_db</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084825" y="-3834736"/>
            <a:ext cx="10027514" cy="17888346"/>
            <a:chOff x="0" y="0"/>
            <a:chExt cx="2640991" cy="4711334"/>
          </a:xfrm>
        </p:grpSpPr>
        <p:sp>
          <p:nvSpPr>
            <p:cNvPr name="Freeform 3" id="3"/>
            <p:cNvSpPr/>
            <p:nvPr/>
          </p:nvSpPr>
          <p:spPr>
            <a:xfrm flipH="false" flipV="false" rot="0">
              <a:off x="0" y="0"/>
              <a:ext cx="2640992" cy="4711334"/>
            </a:xfrm>
            <a:custGeom>
              <a:avLst/>
              <a:gdLst/>
              <a:ahLst/>
              <a:cxnLst/>
              <a:rect r="r" b="b" t="t" l="l"/>
              <a:pathLst>
                <a:path h="4711334" w="2640992">
                  <a:moveTo>
                    <a:pt x="0" y="0"/>
                  </a:moveTo>
                  <a:lnTo>
                    <a:pt x="2640992" y="0"/>
                  </a:lnTo>
                  <a:lnTo>
                    <a:pt x="2640992" y="4711334"/>
                  </a:lnTo>
                  <a:lnTo>
                    <a:pt x="0" y="4711334"/>
                  </a:lnTo>
                  <a:close/>
                </a:path>
              </a:pathLst>
            </a:custGeom>
            <a:solidFill>
              <a:srgbClr val="0B1541"/>
            </a:solidFill>
          </p:spPr>
        </p:sp>
        <p:sp>
          <p:nvSpPr>
            <p:cNvPr name="TextBox 4" id="4"/>
            <p:cNvSpPr txBox="true"/>
            <p:nvPr/>
          </p:nvSpPr>
          <p:spPr>
            <a:xfrm>
              <a:off x="0" y="-123825"/>
              <a:ext cx="2640991" cy="4835159"/>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3762803" y="7026617"/>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883" y="107296"/>
            <a:ext cx="1541321" cy="921404"/>
          </a:xfrm>
          <a:custGeom>
            <a:avLst/>
            <a:gdLst/>
            <a:ahLst/>
            <a:cxnLst/>
            <a:rect r="r" b="b" t="t" l="l"/>
            <a:pathLst>
              <a:path h="921404" w="1541321">
                <a:moveTo>
                  <a:pt x="0" y="0"/>
                </a:moveTo>
                <a:lnTo>
                  <a:pt x="1541322" y="0"/>
                </a:lnTo>
                <a:lnTo>
                  <a:pt x="1541322" y="921404"/>
                </a:lnTo>
                <a:lnTo>
                  <a:pt x="0" y="921404"/>
                </a:lnTo>
                <a:lnTo>
                  <a:pt x="0" y="0"/>
                </a:lnTo>
                <a:close/>
              </a:path>
            </a:pathLst>
          </a:custGeom>
          <a:blipFill>
            <a:blip r:embed="rId4"/>
            <a:stretch>
              <a:fillRect l="0" t="-5432" r="0" b="-5432"/>
            </a:stretch>
          </a:blipFill>
        </p:spPr>
      </p:sp>
      <p:sp>
        <p:nvSpPr>
          <p:cNvPr name="Freeform 7" id="7"/>
          <p:cNvSpPr/>
          <p:nvPr/>
        </p:nvSpPr>
        <p:spPr>
          <a:xfrm flipH="false" flipV="false" rot="0">
            <a:off x="872544" y="3010529"/>
            <a:ext cx="8930981" cy="4342454"/>
          </a:xfrm>
          <a:custGeom>
            <a:avLst/>
            <a:gdLst/>
            <a:ahLst/>
            <a:cxnLst/>
            <a:rect r="r" b="b" t="t" l="l"/>
            <a:pathLst>
              <a:path h="4342454" w="8930981">
                <a:moveTo>
                  <a:pt x="0" y="0"/>
                </a:moveTo>
                <a:lnTo>
                  <a:pt x="8930980" y="0"/>
                </a:lnTo>
                <a:lnTo>
                  <a:pt x="8930980" y="4342454"/>
                </a:lnTo>
                <a:lnTo>
                  <a:pt x="0" y="4342454"/>
                </a:lnTo>
                <a:lnTo>
                  <a:pt x="0" y="0"/>
                </a:lnTo>
                <a:close/>
              </a:path>
            </a:pathLst>
          </a:custGeom>
          <a:blipFill>
            <a:blip r:embed="rId5"/>
            <a:stretch>
              <a:fillRect l="0" t="0" r="0" b="0"/>
            </a:stretch>
          </a:blipFill>
        </p:spPr>
      </p:sp>
      <p:sp>
        <p:nvSpPr>
          <p:cNvPr name="TextBox 8" id="8"/>
          <p:cNvSpPr txBox="true"/>
          <p:nvPr/>
        </p:nvSpPr>
        <p:spPr>
          <a:xfrm rot="0">
            <a:off x="1892319" y="193979"/>
            <a:ext cx="4207419"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Ad-hoc request :</a:t>
            </a:r>
          </a:p>
        </p:txBody>
      </p:sp>
      <p:sp>
        <p:nvSpPr>
          <p:cNvPr name="TextBox 9" id="9"/>
          <p:cNvSpPr txBox="true"/>
          <p:nvPr/>
        </p:nvSpPr>
        <p:spPr>
          <a:xfrm rot="0">
            <a:off x="6347388" y="351822"/>
            <a:ext cx="8735831" cy="513995"/>
          </a:xfrm>
          <a:prstGeom prst="rect">
            <a:avLst/>
          </a:prstGeom>
        </p:spPr>
        <p:txBody>
          <a:bodyPr anchor="t" rtlCol="false" tIns="0" lIns="0" bIns="0" rIns="0">
            <a:spAutoFit/>
          </a:bodyPr>
          <a:lstStyle/>
          <a:p>
            <a:pPr algn="just" marL="650715" indent="-325358" lvl="1">
              <a:lnSpc>
                <a:spcPts val="4219"/>
              </a:lnSpc>
              <a:buAutoNum type="arabicPeriod" startAt="1"/>
            </a:pPr>
            <a:r>
              <a:rPr lang="en-US" sz="3013" u="sng">
                <a:solidFill>
                  <a:srgbClr val="90A76E"/>
                </a:solidFill>
                <a:latin typeface="Canva Sans"/>
                <a:ea typeface="Canva Sans"/>
                <a:cs typeface="Canva Sans"/>
                <a:sym typeface="Canva Sans"/>
              </a:rPr>
              <a:t>City-level fare and Trip Summary Report </a:t>
            </a:r>
          </a:p>
        </p:txBody>
      </p:sp>
      <p:sp>
        <p:nvSpPr>
          <p:cNvPr name="TextBox 10" id="10"/>
          <p:cNvSpPr txBox="true"/>
          <p:nvPr/>
        </p:nvSpPr>
        <p:spPr>
          <a:xfrm rot="0">
            <a:off x="756094" y="1159008"/>
            <a:ext cx="16684976" cy="1234299"/>
          </a:xfrm>
          <a:prstGeom prst="rect">
            <a:avLst/>
          </a:prstGeom>
        </p:spPr>
        <p:txBody>
          <a:bodyPr anchor="t" rtlCol="false" tIns="0" lIns="0" bIns="0" rIns="0">
            <a:spAutoFit/>
          </a:bodyPr>
          <a:lstStyle/>
          <a:p>
            <a:pPr algn="just" marL="519355" indent="-259678" lvl="1">
              <a:lnSpc>
                <a:spcPts val="3367"/>
              </a:lnSpc>
              <a:buFont typeface="Arial"/>
              <a:buChar char="•"/>
            </a:pPr>
            <a:r>
              <a:rPr lang="en-US" sz="2405">
                <a:solidFill>
                  <a:srgbClr val="90A76E"/>
                </a:solidFill>
                <a:latin typeface="Canva Sans"/>
                <a:ea typeface="Canva Sans"/>
                <a:cs typeface="Canva Sans"/>
                <a:sym typeface="Canva Sans"/>
              </a:rPr>
              <a:t>Generate a report that displays the total trips, average fare  per k.m. , average fare per trip and the percentage contribution of each city’s trips to  the overall trips. This report will help in assessing trip volume, pricing efficiency and each city’s contribution to the overall trip count.</a:t>
            </a:r>
          </a:p>
        </p:txBody>
      </p:sp>
      <p:sp>
        <p:nvSpPr>
          <p:cNvPr name="TextBox 11" id="11"/>
          <p:cNvSpPr txBox="true"/>
          <p:nvPr/>
        </p:nvSpPr>
        <p:spPr>
          <a:xfrm rot="0">
            <a:off x="396796" y="7638733"/>
            <a:ext cx="13148246" cy="1676300"/>
          </a:xfrm>
          <a:prstGeom prst="rect">
            <a:avLst/>
          </a:prstGeom>
        </p:spPr>
        <p:txBody>
          <a:bodyPr anchor="t" rtlCol="false" tIns="0" lIns="0" bIns="0" rIns="0">
            <a:spAutoFit/>
          </a:bodyPr>
          <a:lstStyle/>
          <a:p>
            <a:pPr algn="ctr">
              <a:lnSpc>
                <a:spcPts val="2743"/>
              </a:lnSpc>
            </a:pPr>
          </a:p>
          <a:p>
            <a:pPr algn="l">
              <a:lnSpc>
                <a:spcPts val="2637"/>
              </a:lnSpc>
            </a:pPr>
            <a:r>
              <a:rPr lang="en-US" b="true" sz="1883" u="sng">
                <a:solidFill>
                  <a:srgbClr val="87DE25"/>
                </a:solidFill>
                <a:latin typeface="Canva Sans Bold"/>
                <a:ea typeface="Canva Sans Bold"/>
                <a:cs typeface="Canva Sans Bold"/>
                <a:sym typeface="Canva Sans Bold"/>
              </a:rPr>
              <a:t>Conclusion: </a:t>
            </a:r>
            <a:r>
              <a:rPr lang="en-US" sz="1883" b="true">
                <a:solidFill>
                  <a:srgbClr val="87DE25"/>
                </a:solidFill>
                <a:latin typeface="Canva Sans Bold"/>
                <a:ea typeface="Canva Sans Bold"/>
                <a:cs typeface="Canva Sans Bold"/>
                <a:sym typeface="Canva Sans Bold"/>
              </a:rPr>
              <a:t> </a:t>
            </a:r>
            <a:r>
              <a:rPr lang="en-US" sz="1883">
                <a:solidFill>
                  <a:srgbClr val="F4AD00"/>
                </a:solidFill>
                <a:latin typeface="Canva Sans"/>
                <a:ea typeface="Canva Sans"/>
                <a:cs typeface="Canva Sans"/>
                <a:sym typeface="Canva Sans"/>
              </a:rPr>
              <a:t>Jaipur stands out as the top-performing city across all metrics, showcasing strong demand and premium pricing. Lucknow and Surat also contribute significantly to trip volumes, while Kochi and Chandigarh excel in fare-based metrics. These insights can guide city-specific strategies to optimize pricing, enhance service quality, and boost demand.</a:t>
            </a:r>
          </a:p>
        </p:txBody>
      </p:sp>
      <p:sp>
        <p:nvSpPr>
          <p:cNvPr name="TextBox 12" id="12"/>
          <p:cNvSpPr txBox="true"/>
          <p:nvPr/>
        </p:nvSpPr>
        <p:spPr>
          <a:xfrm rot="0">
            <a:off x="10125701" y="2962904"/>
            <a:ext cx="6956281" cy="4293047"/>
          </a:xfrm>
          <a:prstGeom prst="rect">
            <a:avLst/>
          </a:prstGeom>
        </p:spPr>
        <p:txBody>
          <a:bodyPr anchor="t" rtlCol="false" tIns="0" lIns="0" bIns="0" rIns="0">
            <a:spAutoFit/>
          </a:bodyPr>
          <a:lstStyle/>
          <a:p>
            <a:pPr algn="ctr">
              <a:lnSpc>
                <a:spcPts val="3235"/>
              </a:lnSpc>
            </a:pPr>
            <a:r>
              <a:rPr lang="en-US" b="true" sz="2310" u="sng">
                <a:solidFill>
                  <a:srgbClr val="87DE25"/>
                </a:solidFill>
                <a:latin typeface="Canva Sans Bold"/>
                <a:ea typeface="Canva Sans Bold"/>
                <a:cs typeface="Canva Sans Bold"/>
                <a:sym typeface="Canva Sans Bold"/>
              </a:rPr>
              <a:t>Key Insights:</a:t>
            </a:r>
          </a:p>
          <a:p>
            <a:pPr algn="l" marL="457838" indent="-228919" lvl="1">
              <a:lnSpc>
                <a:spcPts val="2968"/>
              </a:lnSpc>
              <a:buAutoNum type="arabicPeriod" startAt="1"/>
            </a:pPr>
            <a:r>
              <a:rPr lang="en-US" sz="2120">
                <a:solidFill>
                  <a:srgbClr val="D5D312"/>
                </a:solidFill>
                <a:latin typeface="Canva Sans"/>
                <a:ea typeface="Canva Sans"/>
                <a:cs typeface="Canva Sans"/>
                <a:sym typeface="Canva Sans"/>
              </a:rPr>
              <a:t>Top Cities by Total Trips: </a:t>
            </a:r>
            <a:r>
              <a:rPr lang="en-US" sz="2120">
                <a:solidFill>
                  <a:srgbClr val="82C5E5"/>
                </a:solidFill>
                <a:latin typeface="Canva Sans"/>
                <a:ea typeface="Canva Sans"/>
                <a:cs typeface="Canva Sans"/>
                <a:sym typeface="Canva Sans"/>
              </a:rPr>
              <a:t>Jaipur, Lucknow, and Surat lead in total trips and contribution to overall trips, indicating high customer demand in these cities.</a:t>
            </a:r>
          </a:p>
          <a:p>
            <a:pPr algn="l" marL="457838" indent="-228919" lvl="1">
              <a:lnSpc>
                <a:spcPts val="2968"/>
              </a:lnSpc>
              <a:buAutoNum type="arabicPeriod" startAt="1"/>
            </a:pPr>
            <a:r>
              <a:rPr lang="en-US" sz="2120">
                <a:solidFill>
                  <a:srgbClr val="D5D312"/>
                </a:solidFill>
                <a:latin typeface="Canva Sans"/>
                <a:ea typeface="Canva Sans"/>
                <a:cs typeface="Canva Sans"/>
                <a:sym typeface="Canva Sans"/>
              </a:rPr>
              <a:t>Average Fare per Kilometer:</a:t>
            </a:r>
            <a:r>
              <a:rPr lang="en-US" sz="2120">
                <a:solidFill>
                  <a:srgbClr val="82C5E5"/>
                </a:solidFill>
                <a:latin typeface="Canva Sans"/>
                <a:ea typeface="Canva Sans"/>
                <a:cs typeface="Canva Sans"/>
                <a:sym typeface="Canva Sans"/>
              </a:rPr>
              <a:t> Jaipur, Mysore, and Kochi rank highest, possibly due to longer trip distances or premium pricing.</a:t>
            </a:r>
          </a:p>
          <a:p>
            <a:pPr algn="l" marL="457838" indent="-228919" lvl="1">
              <a:lnSpc>
                <a:spcPts val="2968"/>
              </a:lnSpc>
              <a:buAutoNum type="arabicPeriod" startAt="1"/>
            </a:pPr>
            <a:r>
              <a:rPr lang="en-US" sz="2120">
                <a:solidFill>
                  <a:srgbClr val="D5D312"/>
                </a:solidFill>
                <a:latin typeface="Canva Sans"/>
                <a:ea typeface="Canva Sans"/>
                <a:cs typeface="Canva Sans"/>
                <a:sym typeface="Canva Sans"/>
              </a:rPr>
              <a:t>Average Fare per Trip:</a:t>
            </a:r>
            <a:r>
              <a:rPr lang="en-US" sz="2120">
                <a:solidFill>
                  <a:srgbClr val="82C5E5"/>
                </a:solidFill>
                <a:latin typeface="Canva Sans"/>
                <a:ea typeface="Canva Sans"/>
                <a:cs typeface="Canva Sans"/>
                <a:sym typeface="Canva Sans"/>
              </a:rPr>
              <a:t> Jaipur, Kochi, and Chandigarh are the top performers, reflecting high-value trips in these cities.</a:t>
            </a:r>
          </a:p>
          <a:p>
            <a:pPr algn="ctr">
              <a:lnSpc>
                <a:spcPts val="1355"/>
              </a:lnSpc>
            </a:pPr>
            <a:r>
              <a:rPr lang="en-US" sz="968">
                <a:solidFill>
                  <a:srgbClr val="82C5E5"/>
                </a:solidFill>
                <a:latin typeface="Canva Sans"/>
                <a:ea typeface="Canva Sans"/>
                <a:cs typeface="Canva Sans"/>
                <a:sym typeface="Canva Sans"/>
              </a:rPr>
              <a:t>t</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025707" y="-3845828"/>
            <a:ext cx="9982097" cy="17888346"/>
            <a:chOff x="0" y="0"/>
            <a:chExt cx="2629030" cy="4711334"/>
          </a:xfrm>
        </p:grpSpPr>
        <p:sp>
          <p:nvSpPr>
            <p:cNvPr name="Freeform 3" id="3"/>
            <p:cNvSpPr/>
            <p:nvPr/>
          </p:nvSpPr>
          <p:spPr>
            <a:xfrm flipH="false" flipV="false" rot="0">
              <a:off x="0" y="0"/>
              <a:ext cx="2629030" cy="4711334"/>
            </a:xfrm>
            <a:custGeom>
              <a:avLst/>
              <a:gdLst/>
              <a:ahLst/>
              <a:cxnLst/>
              <a:rect r="r" b="b" t="t" l="l"/>
              <a:pathLst>
                <a:path h="4711334" w="2629030">
                  <a:moveTo>
                    <a:pt x="0" y="0"/>
                  </a:moveTo>
                  <a:lnTo>
                    <a:pt x="2629030" y="0"/>
                  </a:lnTo>
                  <a:lnTo>
                    <a:pt x="2629030" y="4711334"/>
                  </a:lnTo>
                  <a:lnTo>
                    <a:pt x="0" y="4711334"/>
                  </a:lnTo>
                  <a:close/>
                </a:path>
              </a:pathLst>
            </a:custGeom>
            <a:solidFill>
              <a:srgbClr val="0B1541"/>
            </a:solidFill>
          </p:spPr>
        </p:sp>
        <p:sp>
          <p:nvSpPr>
            <p:cNvPr name="TextBox 4" id="4"/>
            <p:cNvSpPr txBox="true"/>
            <p:nvPr/>
          </p:nvSpPr>
          <p:spPr>
            <a:xfrm>
              <a:off x="0" y="-123825"/>
              <a:ext cx="2629030" cy="4835159"/>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035309" y="7276414"/>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883" y="107296"/>
            <a:ext cx="1541321" cy="921404"/>
          </a:xfrm>
          <a:custGeom>
            <a:avLst/>
            <a:gdLst/>
            <a:ahLst/>
            <a:cxnLst/>
            <a:rect r="r" b="b" t="t" l="l"/>
            <a:pathLst>
              <a:path h="921404" w="1541321">
                <a:moveTo>
                  <a:pt x="0" y="0"/>
                </a:moveTo>
                <a:lnTo>
                  <a:pt x="1541322" y="0"/>
                </a:lnTo>
                <a:lnTo>
                  <a:pt x="1541322" y="921404"/>
                </a:lnTo>
                <a:lnTo>
                  <a:pt x="0" y="921404"/>
                </a:lnTo>
                <a:lnTo>
                  <a:pt x="0" y="0"/>
                </a:lnTo>
                <a:close/>
              </a:path>
            </a:pathLst>
          </a:custGeom>
          <a:blipFill>
            <a:blip r:embed="rId4"/>
            <a:stretch>
              <a:fillRect l="0" t="-5432" r="0" b="-5432"/>
            </a:stretch>
          </a:blipFill>
        </p:spPr>
      </p:sp>
      <p:sp>
        <p:nvSpPr>
          <p:cNvPr name="Freeform 7" id="7"/>
          <p:cNvSpPr/>
          <p:nvPr/>
        </p:nvSpPr>
        <p:spPr>
          <a:xfrm flipH="false" flipV="false" rot="0">
            <a:off x="360634" y="2549547"/>
            <a:ext cx="17312242" cy="4141105"/>
          </a:xfrm>
          <a:custGeom>
            <a:avLst/>
            <a:gdLst/>
            <a:ahLst/>
            <a:cxnLst/>
            <a:rect r="r" b="b" t="t" l="l"/>
            <a:pathLst>
              <a:path h="4141105" w="17312242">
                <a:moveTo>
                  <a:pt x="0" y="0"/>
                </a:moveTo>
                <a:lnTo>
                  <a:pt x="17312242" y="0"/>
                </a:lnTo>
                <a:lnTo>
                  <a:pt x="17312242" y="4141105"/>
                </a:lnTo>
                <a:lnTo>
                  <a:pt x="0" y="4141105"/>
                </a:lnTo>
                <a:lnTo>
                  <a:pt x="0" y="0"/>
                </a:lnTo>
                <a:close/>
              </a:path>
            </a:pathLst>
          </a:custGeom>
          <a:blipFill>
            <a:blip r:embed="rId5"/>
            <a:stretch>
              <a:fillRect l="-94" t="0" r="-94" b="0"/>
            </a:stretch>
          </a:blipFill>
        </p:spPr>
      </p:sp>
      <p:sp>
        <p:nvSpPr>
          <p:cNvPr name="TextBox 8" id="8"/>
          <p:cNvSpPr txBox="true"/>
          <p:nvPr/>
        </p:nvSpPr>
        <p:spPr>
          <a:xfrm rot="0">
            <a:off x="1823510" y="263375"/>
            <a:ext cx="4389090"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Ad-hoc request :</a:t>
            </a:r>
          </a:p>
        </p:txBody>
      </p:sp>
      <p:sp>
        <p:nvSpPr>
          <p:cNvPr name="TextBox 9" id="9"/>
          <p:cNvSpPr txBox="true"/>
          <p:nvPr/>
        </p:nvSpPr>
        <p:spPr>
          <a:xfrm rot="0">
            <a:off x="6887303" y="351822"/>
            <a:ext cx="9968030"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2. Monthly City-level Trips Target Performance report</a:t>
            </a:r>
          </a:p>
        </p:txBody>
      </p:sp>
      <p:sp>
        <p:nvSpPr>
          <p:cNvPr name="TextBox 10" id="10"/>
          <p:cNvSpPr txBox="true"/>
          <p:nvPr/>
        </p:nvSpPr>
        <p:spPr>
          <a:xfrm rot="0">
            <a:off x="547022" y="990600"/>
            <a:ext cx="16939466" cy="1234422"/>
          </a:xfrm>
          <a:prstGeom prst="rect">
            <a:avLst/>
          </a:prstGeom>
        </p:spPr>
        <p:txBody>
          <a:bodyPr anchor="t" rtlCol="false" tIns="0" lIns="0" bIns="0" rIns="0">
            <a:spAutoFit/>
          </a:bodyPr>
          <a:lstStyle/>
          <a:p>
            <a:pPr algn="just" marL="518315" indent="-259158" lvl="1">
              <a:lnSpc>
                <a:spcPts val="3361"/>
              </a:lnSpc>
              <a:buFont typeface="Arial"/>
              <a:buChar char="•"/>
            </a:pPr>
            <a:r>
              <a:rPr lang="en-US" sz="2400">
                <a:solidFill>
                  <a:srgbClr val="90A76E"/>
                </a:solidFill>
                <a:latin typeface="Canva Sans"/>
                <a:ea typeface="Canva Sans"/>
                <a:cs typeface="Canva Sans"/>
                <a:sym typeface="Canva Sans"/>
              </a:rPr>
              <a:t>Generate a report that evaluates the target performance for trips at the monthly and city level. For each city and month, compare the actual total trips with the target trips, categorised the performance. Additionally, calculate the % difference between actual and target trips to quantify the performance gap. </a:t>
            </a:r>
          </a:p>
        </p:txBody>
      </p:sp>
      <p:sp>
        <p:nvSpPr>
          <p:cNvPr name="TextBox 11" id="11"/>
          <p:cNvSpPr txBox="true"/>
          <p:nvPr/>
        </p:nvSpPr>
        <p:spPr>
          <a:xfrm rot="0">
            <a:off x="547022" y="6866517"/>
            <a:ext cx="12806457" cy="3053308"/>
          </a:xfrm>
          <a:prstGeom prst="rect">
            <a:avLst/>
          </a:prstGeom>
        </p:spPr>
        <p:txBody>
          <a:bodyPr anchor="t" rtlCol="false" tIns="0" lIns="0" bIns="0" rIns="0">
            <a:spAutoFit/>
          </a:bodyPr>
          <a:lstStyle/>
          <a:p>
            <a:pPr algn="l">
              <a:lnSpc>
                <a:spcPts val="3702"/>
              </a:lnSpc>
            </a:pPr>
            <a:r>
              <a:rPr lang="en-US" sz="2644" u="sng" b="true">
                <a:solidFill>
                  <a:srgbClr val="87DE25"/>
                </a:solidFill>
                <a:latin typeface="Canva Sans Bold"/>
                <a:ea typeface="Canva Sans Bold"/>
                <a:cs typeface="Canva Sans Bold"/>
                <a:sym typeface="Canva Sans Bold"/>
              </a:rPr>
              <a:t>Key Insights:</a:t>
            </a:r>
          </a:p>
          <a:p>
            <a:pPr algn="l" marL="463094" indent="-231547" lvl="1">
              <a:lnSpc>
                <a:spcPts val="3002"/>
              </a:lnSpc>
              <a:buAutoNum type="arabicPeriod" startAt="1"/>
            </a:pPr>
            <a:r>
              <a:rPr lang="en-US" sz="2144">
                <a:solidFill>
                  <a:srgbClr val="EAEA28"/>
                </a:solidFill>
                <a:latin typeface="Canva Sans"/>
                <a:ea typeface="Canva Sans"/>
                <a:cs typeface="Canva Sans"/>
                <a:sym typeface="Canva Sans"/>
              </a:rPr>
              <a:t>Top Performers:</a:t>
            </a:r>
            <a:r>
              <a:rPr lang="en-US" sz="2144">
                <a:solidFill>
                  <a:srgbClr val="82C5E5"/>
                </a:solidFill>
                <a:latin typeface="Canva Sans"/>
                <a:ea typeface="Canva Sans"/>
                <a:cs typeface="Canva Sans"/>
                <a:sym typeface="Canva Sans"/>
              </a:rPr>
              <a:t> Jaipur and Mysore met their trip targets consistently for all six months.</a:t>
            </a:r>
          </a:p>
          <a:p>
            <a:pPr algn="l" marL="463094" indent="-231547" lvl="1">
              <a:lnSpc>
                <a:spcPts val="3002"/>
              </a:lnSpc>
              <a:buAutoNum type="arabicPeriod" startAt="1"/>
            </a:pPr>
            <a:r>
              <a:rPr lang="en-US" sz="2144">
                <a:solidFill>
                  <a:srgbClr val="EAEA28"/>
                </a:solidFill>
                <a:latin typeface="Canva Sans"/>
                <a:ea typeface="Canva Sans"/>
                <a:cs typeface="Canva Sans"/>
                <a:sym typeface="Canva Sans"/>
              </a:rPr>
              <a:t>Underperformers:</a:t>
            </a:r>
            <a:r>
              <a:rPr lang="en-US" sz="2144">
                <a:solidFill>
                  <a:srgbClr val="82C5E5"/>
                </a:solidFill>
                <a:latin typeface="Canva Sans"/>
                <a:ea typeface="Canva Sans"/>
                <a:cs typeface="Canva Sans"/>
                <a:sym typeface="Canva Sans"/>
              </a:rPr>
              <a:t> Vadodara and Lucknow failed to meet their trip targets in every month, indicating room for improvement in these cities.</a:t>
            </a:r>
          </a:p>
          <a:p>
            <a:pPr algn="l">
              <a:lnSpc>
                <a:spcPts val="3422"/>
              </a:lnSpc>
            </a:pPr>
            <a:r>
              <a:rPr lang="en-US" sz="2444" u="sng" b="true">
                <a:solidFill>
                  <a:srgbClr val="87DE25"/>
                </a:solidFill>
                <a:latin typeface="Canva Sans Bold"/>
                <a:ea typeface="Canva Sans Bold"/>
                <a:cs typeface="Canva Sans Bold"/>
                <a:sym typeface="Canva Sans Bold"/>
              </a:rPr>
              <a:t>Conclusion:</a:t>
            </a:r>
          </a:p>
          <a:p>
            <a:pPr algn="l">
              <a:lnSpc>
                <a:spcPts val="3002"/>
              </a:lnSpc>
            </a:pPr>
            <a:r>
              <a:rPr lang="en-US" sz="2144">
                <a:solidFill>
                  <a:srgbClr val="F4AD00"/>
                </a:solidFill>
                <a:latin typeface="Canva Sans"/>
                <a:ea typeface="Canva Sans"/>
                <a:cs typeface="Canva Sans"/>
                <a:sym typeface="Canva Sans"/>
              </a:rPr>
              <a:t>Cities like Jaipur and Mysore showcase exemplary performance, while cities like Vadodara and Lucknow require targeted interventions to boost trip volumes and align with their goals.</a:t>
            </a:r>
          </a:p>
          <a:p>
            <a:pPr algn="ctr">
              <a:lnSpc>
                <a:spcPts val="2011"/>
              </a:lnSpc>
            </a:pP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30243" y="-3834736"/>
            <a:ext cx="9959388" cy="17911054"/>
            <a:chOff x="0" y="0"/>
            <a:chExt cx="2623049" cy="4717315"/>
          </a:xfrm>
        </p:grpSpPr>
        <p:sp>
          <p:nvSpPr>
            <p:cNvPr name="Freeform 3" id="3"/>
            <p:cNvSpPr/>
            <p:nvPr/>
          </p:nvSpPr>
          <p:spPr>
            <a:xfrm flipH="false" flipV="false" rot="0">
              <a:off x="0" y="0"/>
              <a:ext cx="2623049" cy="4717315"/>
            </a:xfrm>
            <a:custGeom>
              <a:avLst/>
              <a:gdLst/>
              <a:ahLst/>
              <a:cxnLst/>
              <a:rect r="r" b="b" t="t" l="l"/>
              <a:pathLst>
                <a:path h="4717315" w="2623049">
                  <a:moveTo>
                    <a:pt x="0" y="0"/>
                  </a:moveTo>
                  <a:lnTo>
                    <a:pt x="2623049" y="0"/>
                  </a:lnTo>
                  <a:lnTo>
                    <a:pt x="2623049" y="4717315"/>
                  </a:lnTo>
                  <a:lnTo>
                    <a:pt x="0" y="4717315"/>
                  </a:lnTo>
                  <a:close/>
                </a:path>
              </a:pathLst>
            </a:custGeom>
            <a:solidFill>
              <a:srgbClr val="0B1541"/>
            </a:solidFill>
          </p:spPr>
        </p:sp>
        <p:sp>
          <p:nvSpPr>
            <p:cNvPr name="TextBox 4" id="4"/>
            <p:cNvSpPr txBox="true"/>
            <p:nvPr/>
          </p:nvSpPr>
          <p:spPr>
            <a:xfrm>
              <a:off x="0" y="-123825"/>
              <a:ext cx="2623049" cy="4841140"/>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671157" y="6914158"/>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4410" y="141097"/>
            <a:ext cx="1484779" cy="887603"/>
          </a:xfrm>
          <a:custGeom>
            <a:avLst/>
            <a:gdLst/>
            <a:ahLst/>
            <a:cxnLst/>
            <a:rect r="r" b="b" t="t" l="l"/>
            <a:pathLst>
              <a:path h="887603" w="1484779">
                <a:moveTo>
                  <a:pt x="0" y="0"/>
                </a:moveTo>
                <a:lnTo>
                  <a:pt x="1484779" y="0"/>
                </a:lnTo>
                <a:lnTo>
                  <a:pt x="1484779" y="887603"/>
                </a:lnTo>
                <a:lnTo>
                  <a:pt x="0" y="887603"/>
                </a:lnTo>
                <a:lnTo>
                  <a:pt x="0" y="0"/>
                </a:lnTo>
                <a:close/>
              </a:path>
            </a:pathLst>
          </a:custGeom>
          <a:blipFill>
            <a:blip r:embed="rId4"/>
            <a:stretch>
              <a:fillRect l="0" t="-5432" r="0" b="-5432"/>
            </a:stretch>
          </a:blipFill>
        </p:spPr>
      </p:sp>
      <p:sp>
        <p:nvSpPr>
          <p:cNvPr name="Freeform 7" id="7"/>
          <p:cNvSpPr/>
          <p:nvPr/>
        </p:nvSpPr>
        <p:spPr>
          <a:xfrm flipH="false" flipV="false" rot="0">
            <a:off x="503950" y="3274291"/>
            <a:ext cx="10784925" cy="4319888"/>
          </a:xfrm>
          <a:custGeom>
            <a:avLst/>
            <a:gdLst/>
            <a:ahLst/>
            <a:cxnLst/>
            <a:rect r="r" b="b" t="t" l="l"/>
            <a:pathLst>
              <a:path h="4319888" w="10784925">
                <a:moveTo>
                  <a:pt x="0" y="0"/>
                </a:moveTo>
                <a:lnTo>
                  <a:pt x="10784926" y="0"/>
                </a:lnTo>
                <a:lnTo>
                  <a:pt x="10784926" y="4319888"/>
                </a:lnTo>
                <a:lnTo>
                  <a:pt x="0" y="4319888"/>
                </a:lnTo>
                <a:lnTo>
                  <a:pt x="0" y="0"/>
                </a:lnTo>
                <a:close/>
              </a:path>
            </a:pathLst>
          </a:custGeom>
          <a:blipFill>
            <a:blip r:embed="rId5"/>
            <a:stretch>
              <a:fillRect l="0" t="0" r="0" b="0"/>
            </a:stretch>
          </a:blipFill>
        </p:spPr>
      </p:sp>
      <p:sp>
        <p:nvSpPr>
          <p:cNvPr name="TextBox 8" id="8"/>
          <p:cNvSpPr txBox="true"/>
          <p:nvPr/>
        </p:nvSpPr>
        <p:spPr>
          <a:xfrm rot="0">
            <a:off x="1639189" y="267369"/>
            <a:ext cx="4457216"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Ad-hoc request :</a:t>
            </a:r>
          </a:p>
        </p:txBody>
      </p:sp>
      <p:sp>
        <p:nvSpPr>
          <p:cNvPr name="TextBox 9" id="9"/>
          <p:cNvSpPr txBox="true"/>
          <p:nvPr/>
        </p:nvSpPr>
        <p:spPr>
          <a:xfrm rot="0">
            <a:off x="6637506" y="425211"/>
            <a:ext cx="9968030"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3. City-level Repeat Passenger trip Frequency Report</a:t>
            </a:r>
          </a:p>
        </p:txBody>
      </p:sp>
      <p:sp>
        <p:nvSpPr>
          <p:cNvPr name="TextBox 10" id="10"/>
          <p:cNvSpPr txBox="true"/>
          <p:nvPr/>
        </p:nvSpPr>
        <p:spPr>
          <a:xfrm rot="0">
            <a:off x="640204" y="1258819"/>
            <a:ext cx="16939466" cy="1653522"/>
          </a:xfrm>
          <a:prstGeom prst="rect">
            <a:avLst/>
          </a:prstGeom>
        </p:spPr>
        <p:txBody>
          <a:bodyPr anchor="t" rtlCol="false" tIns="0" lIns="0" bIns="0" rIns="0">
            <a:spAutoFit/>
          </a:bodyPr>
          <a:lstStyle/>
          <a:p>
            <a:pPr algn="just" marL="518315" indent="-259158" lvl="1">
              <a:lnSpc>
                <a:spcPts val="3361"/>
              </a:lnSpc>
              <a:buFont typeface="Arial"/>
              <a:buChar char="•"/>
            </a:pPr>
            <a:r>
              <a:rPr lang="en-US" sz="2400">
                <a:solidFill>
                  <a:srgbClr val="90A76E"/>
                </a:solidFill>
                <a:latin typeface="Canva Sans"/>
                <a:ea typeface="Canva Sans"/>
                <a:cs typeface="Canva Sans"/>
                <a:sym typeface="Canva Sans"/>
              </a:rPr>
              <a:t>Generate a report that shows the percentage distribution of repeat passengers by the numberof trips they have taken in each city. Calculate the percentage of repeat passengers who took 2-trips, 3-trips and so on up to 10-trips. Each column should represent a trip count category,displaying the percentage of repeat passengers who fall into that category out of the total repeat passengers for all that city.</a:t>
            </a:r>
          </a:p>
        </p:txBody>
      </p:sp>
      <p:sp>
        <p:nvSpPr>
          <p:cNvPr name="TextBox 11" id="11"/>
          <p:cNvSpPr txBox="true"/>
          <p:nvPr/>
        </p:nvSpPr>
        <p:spPr>
          <a:xfrm rot="0">
            <a:off x="11621521" y="3226666"/>
            <a:ext cx="5703530" cy="4289527"/>
          </a:xfrm>
          <a:prstGeom prst="rect">
            <a:avLst/>
          </a:prstGeom>
        </p:spPr>
        <p:txBody>
          <a:bodyPr anchor="t" rtlCol="false" tIns="0" lIns="0" bIns="0" rIns="0">
            <a:spAutoFit/>
          </a:bodyPr>
          <a:lstStyle/>
          <a:p>
            <a:pPr algn="ctr">
              <a:lnSpc>
                <a:spcPts val="3564"/>
              </a:lnSpc>
            </a:pPr>
            <a:r>
              <a:rPr lang="en-US" b="true" sz="2545" u="sng">
                <a:solidFill>
                  <a:srgbClr val="87DE25"/>
                </a:solidFill>
                <a:latin typeface="Canva Sans Bold"/>
                <a:ea typeface="Canva Sans Bold"/>
                <a:cs typeface="Canva Sans Bold"/>
                <a:sym typeface="Canva Sans Bold"/>
              </a:rPr>
              <a:t>Key Insights:</a:t>
            </a:r>
          </a:p>
          <a:p>
            <a:pPr algn="l" marL="528084" indent="-264042" lvl="1">
              <a:lnSpc>
                <a:spcPts val="3424"/>
              </a:lnSpc>
              <a:buFont typeface="Arial"/>
              <a:buChar char="•"/>
            </a:pPr>
            <a:r>
              <a:rPr lang="en-US" sz="2445">
                <a:solidFill>
                  <a:srgbClr val="EAEA28"/>
                </a:solidFill>
                <a:latin typeface="Canva Sans"/>
                <a:ea typeface="Canva Sans"/>
                <a:cs typeface="Canva Sans"/>
                <a:sym typeface="Canva Sans"/>
              </a:rPr>
              <a:t>High Contribution:</a:t>
            </a:r>
            <a:r>
              <a:rPr lang="en-US" sz="2445">
                <a:solidFill>
                  <a:srgbClr val="82C5E5"/>
                </a:solidFill>
                <a:latin typeface="Canva Sans"/>
                <a:ea typeface="Canva Sans"/>
                <a:cs typeface="Canva Sans"/>
                <a:sym typeface="Canva Sans"/>
              </a:rPr>
              <a:t> Passengers with smaller trip counts (e.g., 2 or 3 trips) dominate the repeat passenger distribution.</a:t>
            </a:r>
          </a:p>
          <a:p>
            <a:pPr algn="l" marL="528084" indent="-264042" lvl="1">
              <a:lnSpc>
                <a:spcPts val="3424"/>
              </a:lnSpc>
              <a:buFont typeface="Arial"/>
              <a:buChar char="•"/>
            </a:pPr>
            <a:r>
              <a:rPr lang="en-US" sz="2445">
                <a:solidFill>
                  <a:srgbClr val="EAEA28"/>
                </a:solidFill>
                <a:latin typeface="Canva Sans"/>
                <a:ea typeface="Canva Sans"/>
                <a:cs typeface="Canva Sans"/>
                <a:sym typeface="Canva Sans"/>
              </a:rPr>
              <a:t>Low Contribution:</a:t>
            </a:r>
            <a:r>
              <a:rPr lang="en-US" sz="2445">
                <a:solidFill>
                  <a:srgbClr val="82C5E5"/>
                </a:solidFill>
                <a:latin typeface="Canva Sans"/>
                <a:ea typeface="Canva Sans"/>
                <a:cs typeface="Canva Sans"/>
                <a:sym typeface="Canva Sans"/>
              </a:rPr>
              <a:t> Passengers with higher trip counts (e.g., 9 or 10 trips) have the smallest share, indicating lower retention over time.</a:t>
            </a:r>
          </a:p>
        </p:txBody>
      </p:sp>
      <p:sp>
        <p:nvSpPr>
          <p:cNvPr name="TextBox 12" id="12"/>
          <p:cNvSpPr txBox="true"/>
          <p:nvPr/>
        </p:nvSpPr>
        <p:spPr>
          <a:xfrm rot="0">
            <a:off x="640204" y="8117994"/>
            <a:ext cx="12465824" cy="2101075"/>
          </a:xfrm>
          <a:prstGeom prst="rect">
            <a:avLst/>
          </a:prstGeom>
        </p:spPr>
        <p:txBody>
          <a:bodyPr anchor="t" rtlCol="false" tIns="0" lIns="0" bIns="0" rIns="0">
            <a:spAutoFit/>
          </a:bodyPr>
          <a:lstStyle/>
          <a:p>
            <a:pPr algn="l">
              <a:lnSpc>
                <a:spcPts val="3371"/>
              </a:lnSpc>
            </a:pPr>
            <a:r>
              <a:rPr lang="en-US" sz="2408" u="sng" b="true">
                <a:solidFill>
                  <a:srgbClr val="87DE25"/>
                </a:solidFill>
                <a:latin typeface="Canva Sans Bold"/>
                <a:ea typeface="Canva Sans Bold"/>
                <a:cs typeface="Canva Sans Bold"/>
                <a:sym typeface="Canva Sans Bold"/>
              </a:rPr>
              <a:t>Conclusion:</a:t>
            </a:r>
          </a:p>
          <a:p>
            <a:pPr algn="l">
              <a:lnSpc>
                <a:spcPts val="3371"/>
              </a:lnSpc>
            </a:pPr>
            <a:r>
              <a:rPr lang="en-US" sz="2408">
                <a:solidFill>
                  <a:srgbClr val="F4AD00"/>
                </a:solidFill>
                <a:latin typeface="Canva Sans"/>
                <a:ea typeface="Canva Sans"/>
                <a:cs typeface="Canva Sans"/>
                <a:sym typeface="Canva Sans"/>
              </a:rPr>
              <a:t>Goodcabs can focus on strategies to nurture repeat passengers in lower trip count categories, such as loyalty programs and personalized offers, to increase their engagement and encourage more frequent usage.</a:t>
            </a:r>
          </a:p>
          <a:p>
            <a:pPr algn="l">
              <a:lnSpc>
                <a:spcPts val="3371"/>
              </a:lnSpc>
            </a:pP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41038" y="-3869245"/>
            <a:ext cx="10005924" cy="17981190"/>
            <a:chOff x="0" y="0"/>
            <a:chExt cx="2635305" cy="4735787"/>
          </a:xfrm>
        </p:grpSpPr>
        <p:sp>
          <p:nvSpPr>
            <p:cNvPr name="Freeform 3" id="3"/>
            <p:cNvSpPr/>
            <p:nvPr/>
          </p:nvSpPr>
          <p:spPr>
            <a:xfrm flipH="false" flipV="false" rot="0">
              <a:off x="0" y="0"/>
              <a:ext cx="2635305" cy="4735787"/>
            </a:xfrm>
            <a:custGeom>
              <a:avLst/>
              <a:gdLst/>
              <a:ahLst/>
              <a:cxnLst/>
              <a:rect r="r" b="b" t="t" l="l"/>
              <a:pathLst>
                <a:path h="4735787" w="2635305">
                  <a:moveTo>
                    <a:pt x="0" y="0"/>
                  </a:moveTo>
                  <a:lnTo>
                    <a:pt x="2635305" y="0"/>
                  </a:lnTo>
                  <a:lnTo>
                    <a:pt x="2635305" y="4735787"/>
                  </a:lnTo>
                  <a:lnTo>
                    <a:pt x="0" y="4735787"/>
                  </a:lnTo>
                  <a:close/>
                </a:path>
              </a:pathLst>
            </a:custGeom>
            <a:solidFill>
              <a:srgbClr val="0B1541"/>
            </a:solidFill>
          </p:spPr>
        </p:sp>
        <p:sp>
          <p:nvSpPr>
            <p:cNvPr name="TextBox 4" id="4"/>
            <p:cNvSpPr txBox="true"/>
            <p:nvPr/>
          </p:nvSpPr>
          <p:spPr>
            <a:xfrm>
              <a:off x="0" y="-123825"/>
              <a:ext cx="2635305" cy="4859612"/>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4058018" y="7072034"/>
            <a:ext cx="15171614" cy="15171614"/>
          </a:xfrm>
          <a:custGeom>
            <a:avLst/>
            <a:gdLst/>
            <a:ahLst/>
            <a:cxnLst/>
            <a:rect r="r" b="b" t="t" l="l"/>
            <a:pathLst>
              <a:path h="15171614" w="15171614">
                <a:moveTo>
                  <a:pt x="0" y="0"/>
                </a:moveTo>
                <a:lnTo>
                  <a:pt x="15171614" y="0"/>
                </a:lnTo>
                <a:lnTo>
                  <a:pt x="15171614" y="15171615"/>
                </a:lnTo>
                <a:lnTo>
                  <a:pt x="0" y="15171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4410" y="118388"/>
            <a:ext cx="1522767" cy="910312"/>
          </a:xfrm>
          <a:custGeom>
            <a:avLst/>
            <a:gdLst/>
            <a:ahLst/>
            <a:cxnLst/>
            <a:rect r="r" b="b" t="t" l="l"/>
            <a:pathLst>
              <a:path h="910312" w="1522767">
                <a:moveTo>
                  <a:pt x="0" y="0"/>
                </a:moveTo>
                <a:lnTo>
                  <a:pt x="1522766" y="0"/>
                </a:lnTo>
                <a:lnTo>
                  <a:pt x="1522766" y="910312"/>
                </a:lnTo>
                <a:lnTo>
                  <a:pt x="0" y="910312"/>
                </a:lnTo>
                <a:lnTo>
                  <a:pt x="0" y="0"/>
                </a:lnTo>
                <a:close/>
              </a:path>
            </a:pathLst>
          </a:custGeom>
          <a:blipFill>
            <a:blip r:embed="rId4"/>
            <a:stretch>
              <a:fillRect l="0" t="-5432" r="0" b="-5432"/>
            </a:stretch>
          </a:blipFill>
        </p:spPr>
      </p:sp>
      <p:sp>
        <p:nvSpPr>
          <p:cNvPr name="Freeform 7" id="7"/>
          <p:cNvSpPr/>
          <p:nvPr/>
        </p:nvSpPr>
        <p:spPr>
          <a:xfrm flipH="false" flipV="false" rot="0">
            <a:off x="515305" y="2923417"/>
            <a:ext cx="10424628" cy="4301994"/>
          </a:xfrm>
          <a:custGeom>
            <a:avLst/>
            <a:gdLst/>
            <a:ahLst/>
            <a:cxnLst/>
            <a:rect r="r" b="b" t="t" l="l"/>
            <a:pathLst>
              <a:path h="4301994" w="10424628">
                <a:moveTo>
                  <a:pt x="0" y="0"/>
                </a:moveTo>
                <a:lnTo>
                  <a:pt x="10424628" y="0"/>
                </a:lnTo>
                <a:lnTo>
                  <a:pt x="10424628" y="4301995"/>
                </a:lnTo>
                <a:lnTo>
                  <a:pt x="0" y="4301995"/>
                </a:lnTo>
                <a:lnTo>
                  <a:pt x="0" y="0"/>
                </a:lnTo>
                <a:close/>
              </a:path>
            </a:pathLst>
          </a:custGeom>
          <a:blipFill>
            <a:blip r:embed="rId5"/>
            <a:stretch>
              <a:fillRect l="0" t="0" r="0" b="0"/>
            </a:stretch>
          </a:blipFill>
        </p:spPr>
      </p:sp>
      <p:sp>
        <p:nvSpPr>
          <p:cNvPr name="TextBox 8" id="8"/>
          <p:cNvSpPr txBox="true"/>
          <p:nvPr/>
        </p:nvSpPr>
        <p:spPr>
          <a:xfrm rot="0">
            <a:off x="1954722" y="199525"/>
            <a:ext cx="4275546"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Ad-hoc request :</a:t>
            </a:r>
          </a:p>
        </p:txBody>
      </p:sp>
      <p:sp>
        <p:nvSpPr>
          <p:cNvPr name="TextBox 9" id="9"/>
          <p:cNvSpPr txBox="true"/>
          <p:nvPr/>
        </p:nvSpPr>
        <p:spPr>
          <a:xfrm rot="0">
            <a:off x="6507814" y="324908"/>
            <a:ext cx="10515052"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4. Cities with Highest and Lowest Total New Passengers. </a:t>
            </a:r>
          </a:p>
        </p:txBody>
      </p:sp>
      <p:sp>
        <p:nvSpPr>
          <p:cNvPr name="TextBox 10" id="10"/>
          <p:cNvSpPr txBox="true"/>
          <p:nvPr/>
        </p:nvSpPr>
        <p:spPr>
          <a:xfrm rot="0">
            <a:off x="674267" y="1190693"/>
            <a:ext cx="16939466" cy="1234422"/>
          </a:xfrm>
          <a:prstGeom prst="rect">
            <a:avLst/>
          </a:prstGeom>
        </p:spPr>
        <p:txBody>
          <a:bodyPr anchor="t" rtlCol="false" tIns="0" lIns="0" bIns="0" rIns="0">
            <a:spAutoFit/>
          </a:bodyPr>
          <a:lstStyle/>
          <a:p>
            <a:pPr algn="just" marL="518315" indent="-259158" lvl="1">
              <a:lnSpc>
                <a:spcPts val="3361"/>
              </a:lnSpc>
              <a:buFont typeface="Arial"/>
              <a:buChar char="•"/>
            </a:pPr>
            <a:r>
              <a:rPr lang="en-US" sz="2400">
                <a:solidFill>
                  <a:srgbClr val="90A76E"/>
                </a:solidFill>
                <a:latin typeface="Canva Sans"/>
                <a:ea typeface="Canva Sans"/>
                <a:cs typeface="Canva Sans"/>
                <a:sym typeface="Canva Sans"/>
              </a:rPr>
              <a:t>Generate a report that calculates the total new passengers for each city and ranks them based on this value. Identify the top 3 cities with highest number of new passengers as well as the bottom 3 cities with the lowest number of new passenger, categorising them as “Top 3"or ”Bottom 3" accordingly.</a:t>
            </a:r>
          </a:p>
        </p:txBody>
      </p:sp>
      <p:sp>
        <p:nvSpPr>
          <p:cNvPr name="TextBox 11" id="11"/>
          <p:cNvSpPr txBox="true"/>
          <p:nvPr/>
        </p:nvSpPr>
        <p:spPr>
          <a:xfrm rot="0">
            <a:off x="11098895" y="3126329"/>
            <a:ext cx="6848472" cy="3636058"/>
          </a:xfrm>
          <a:prstGeom prst="rect">
            <a:avLst/>
          </a:prstGeom>
        </p:spPr>
        <p:txBody>
          <a:bodyPr anchor="t" rtlCol="false" tIns="0" lIns="0" bIns="0" rIns="0">
            <a:spAutoFit/>
          </a:bodyPr>
          <a:lstStyle/>
          <a:p>
            <a:pPr algn="ctr">
              <a:lnSpc>
                <a:spcPts val="4051"/>
              </a:lnSpc>
            </a:pPr>
            <a:r>
              <a:rPr lang="en-US" b="true" sz="2893" u="sng">
                <a:solidFill>
                  <a:srgbClr val="87DE25"/>
                </a:solidFill>
                <a:latin typeface="Canva Sans Bold"/>
                <a:ea typeface="Canva Sans Bold"/>
                <a:cs typeface="Canva Sans Bold"/>
                <a:sym typeface="Canva Sans Bold"/>
              </a:rPr>
              <a:t>Key Insights:</a:t>
            </a:r>
          </a:p>
          <a:p>
            <a:pPr algn="l" marL="551065" indent="-275532" lvl="1">
              <a:lnSpc>
                <a:spcPts val="3573"/>
              </a:lnSpc>
              <a:buAutoNum type="arabicPeriod" startAt="1"/>
            </a:pPr>
            <a:r>
              <a:rPr lang="en-US" sz="2552">
                <a:solidFill>
                  <a:srgbClr val="EAEA28"/>
                </a:solidFill>
                <a:latin typeface="Canva Sans"/>
                <a:ea typeface="Canva Sans"/>
                <a:cs typeface="Canva Sans"/>
                <a:sym typeface="Canva Sans"/>
              </a:rPr>
              <a:t>Top Performers:</a:t>
            </a:r>
            <a:r>
              <a:rPr lang="en-US" sz="2552">
                <a:solidFill>
                  <a:srgbClr val="82C5E5"/>
                </a:solidFill>
                <a:latin typeface="Canva Sans"/>
                <a:ea typeface="Canva Sans"/>
                <a:cs typeface="Canva Sans"/>
                <a:sym typeface="Canva Sans"/>
              </a:rPr>
              <a:t> Jaipur, Kochi, and Chandigarh rank as the top three cities for new passenger acquisition.</a:t>
            </a:r>
          </a:p>
          <a:p>
            <a:pPr algn="l" marL="551065" indent="-275532" lvl="1">
              <a:lnSpc>
                <a:spcPts val="3573"/>
              </a:lnSpc>
              <a:buAutoNum type="arabicPeriod" startAt="1"/>
            </a:pPr>
            <a:r>
              <a:rPr lang="en-US" sz="2552">
                <a:solidFill>
                  <a:srgbClr val="EAEA28"/>
                </a:solidFill>
                <a:latin typeface="Canva Sans"/>
                <a:ea typeface="Canva Sans"/>
                <a:cs typeface="Canva Sans"/>
                <a:sym typeface="Canva Sans"/>
              </a:rPr>
              <a:t>Underperformers:</a:t>
            </a:r>
            <a:r>
              <a:rPr lang="en-US" sz="2552">
                <a:solidFill>
                  <a:srgbClr val="82C5E5"/>
                </a:solidFill>
                <a:latin typeface="Canva Sans"/>
                <a:ea typeface="Canva Sans"/>
                <a:cs typeface="Canva Sans"/>
                <a:sym typeface="Canva Sans"/>
              </a:rPr>
              <a:t> Surat, Vadodara, and Coimbatore have the lowest number of new passengers, signaling areas needing improvement.</a:t>
            </a:r>
          </a:p>
        </p:txBody>
      </p:sp>
      <p:sp>
        <p:nvSpPr>
          <p:cNvPr name="TextBox 12" id="12"/>
          <p:cNvSpPr txBox="true"/>
          <p:nvPr/>
        </p:nvSpPr>
        <p:spPr>
          <a:xfrm rot="0">
            <a:off x="674267" y="7930262"/>
            <a:ext cx="11904920" cy="2312670"/>
          </a:xfrm>
          <a:prstGeom prst="rect">
            <a:avLst/>
          </a:prstGeom>
        </p:spPr>
        <p:txBody>
          <a:bodyPr anchor="t" rtlCol="false" tIns="0" lIns="0" bIns="0" rIns="0">
            <a:spAutoFit/>
          </a:bodyPr>
          <a:lstStyle/>
          <a:p>
            <a:pPr algn="l">
              <a:lnSpc>
                <a:spcPts val="3920"/>
              </a:lnSpc>
            </a:pPr>
            <a:r>
              <a:rPr lang="en-US" sz="2800" u="sng" b="true">
                <a:solidFill>
                  <a:srgbClr val="87DE25"/>
                </a:solidFill>
                <a:latin typeface="Canva Sans Bold"/>
                <a:ea typeface="Canva Sans Bold"/>
                <a:cs typeface="Canva Sans Bold"/>
                <a:sym typeface="Canva Sans Bold"/>
              </a:rPr>
              <a:t>Conclusion:</a:t>
            </a:r>
          </a:p>
          <a:p>
            <a:pPr algn="l">
              <a:lnSpc>
                <a:spcPts val="3640"/>
              </a:lnSpc>
            </a:pPr>
            <a:r>
              <a:rPr lang="en-US" sz="2600">
                <a:solidFill>
                  <a:srgbClr val="F4AD00"/>
                </a:solidFill>
                <a:latin typeface="Canva Sans"/>
                <a:ea typeface="Canva Sans"/>
                <a:cs typeface="Canva Sans"/>
                <a:sym typeface="Canva Sans"/>
              </a:rPr>
              <a:t>While the top cities demonstrate strong growth potential, targeted marketing campaigns and partnerships could help improve passenger acquisition in the bottom-performing cities.</a:t>
            </a:r>
          </a:p>
          <a:p>
            <a:pPr algn="l">
              <a:lnSpc>
                <a:spcPts val="364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AC9D"/>
        </a:solidFill>
      </p:bgPr>
    </p:bg>
    <p:spTree>
      <p:nvGrpSpPr>
        <p:cNvPr id="1" name=""/>
        <p:cNvGrpSpPr/>
        <p:nvPr/>
      </p:nvGrpSpPr>
      <p:grpSpPr>
        <a:xfrm>
          <a:off x="0" y="0"/>
          <a:ext cx="0" cy="0"/>
          <a:chOff x="0" y="0"/>
          <a:chExt cx="0" cy="0"/>
        </a:xfrm>
      </p:grpSpPr>
      <p:grpSp>
        <p:nvGrpSpPr>
          <p:cNvPr name="Group 2" id="2"/>
          <p:cNvGrpSpPr/>
          <p:nvPr/>
        </p:nvGrpSpPr>
        <p:grpSpPr>
          <a:xfrm rot="-5400000">
            <a:off x="4139812" y="-3879112"/>
            <a:ext cx="10008375" cy="17981190"/>
            <a:chOff x="0" y="0"/>
            <a:chExt cx="2635951" cy="4735787"/>
          </a:xfrm>
        </p:grpSpPr>
        <p:sp>
          <p:nvSpPr>
            <p:cNvPr name="Freeform 3" id="3"/>
            <p:cNvSpPr/>
            <p:nvPr/>
          </p:nvSpPr>
          <p:spPr>
            <a:xfrm flipH="false" flipV="false" rot="0">
              <a:off x="0" y="0"/>
              <a:ext cx="2635951" cy="4735787"/>
            </a:xfrm>
            <a:custGeom>
              <a:avLst/>
              <a:gdLst/>
              <a:ahLst/>
              <a:cxnLst/>
              <a:rect r="r" b="b" t="t" l="l"/>
              <a:pathLst>
                <a:path h="4735787" w="2635951">
                  <a:moveTo>
                    <a:pt x="0" y="0"/>
                  </a:moveTo>
                  <a:lnTo>
                    <a:pt x="2635951" y="0"/>
                  </a:lnTo>
                  <a:lnTo>
                    <a:pt x="2635951" y="4735787"/>
                  </a:lnTo>
                  <a:lnTo>
                    <a:pt x="0" y="4735787"/>
                  </a:lnTo>
                  <a:close/>
                </a:path>
              </a:pathLst>
            </a:custGeom>
            <a:solidFill>
              <a:srgbClr val="0B1541"/>
            </a:solidFill>
          </p:spPr>
        </p:sp>
        <p:sp>
          <p:nvSpPr>
            <p:cNvPr name="TextBox 4" id="4"/>
            <p:cNvSpPr txBox="true"/>
            <p:nvPr/>
          </p:nvSpPr>
          <p:spPr>
            <a:xfrm>
              <a:off x="0" y="-76200"/>
              <a:ext cx="2635951" cy="4811987"/>
            </a:xfrm>
            <a:prstGeom prst="rect">
              <a:avLst/>
            </a:prstGeom>
          </p:spPr>
          <p:txBody>
            <a:bodyPr anchor="ctr" rtlCol="false" tIns="50800" lIns="50800" bIns="50800" rIns="50800"/>
            <a:lstStyle/>
            <a:p>
              <a:pPr algn="ctr" marL="0" indent="0" lvl="0">
                <a:lnSpc>
                  <a:spcPts val="5494"/>
                </a:lnSpc>
                <a:spcBef>
                  <a:spcPct val="0"/>
                </a:spcBef>
              </a:pPr>
            </a:p>
          </p:txBody>
        </p:sp>
      </p:grpSp>
      <p:sp>
        <p:nvSpPr>
          <p:cNvPr name="Freeform 5" id="5"/>
          <p:cNvSpPr/>
          <p:nvPr/>
        </p:nvSpPr>
        <p:spPr>
          <a:xfrm flipH="false" flipV="false" rot="0">
            <a:off x="14307815" y="7026617"/>
            <a:ext cx="15171614" cy="15171614"/>
          </a:xfrm>
          <a:custGeom>
            <a:avLst/>
            <a:gdLst/>
            <a:ahLst/>
            <a:cxnLst/>
            <a:rect r="r" b="b" t="t" l="l"/>
            <a:pathLst>
              <a:path h="15171614" w="15171614">
                <a:moveTo>
                  <a:pt x="0" y="0"/>
                </a:moveTo>
                <a:lnTo>
                  <a:pt x="15171614" y="0"/>
                </a:lnTo>
                <a:lnTo>
                  <a:pt x="15171614" y="15171614"/>
                </a:lnTo>
                <a:lnTo>
                  <a:pt x="0" y="15171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4410" y="107296"/>
            <a:ext cx="1541321" cy="921404"/>
          </a:xfrm>
          <a:custGeom>
            <a:avLst/>
            <a:gdLst/>
            <a:ahLst/>
            <a:cxnLst/>
            <a:rect r="r" b="b" t="t" l="l"/>
            <a:pathLst>
              <a:path h="921404" w="1541321">
                <a:moveTo>
                  <a:pt x="0" y="0"/>
                </a:moveTo>
                <a:lnTo>
                  <a:pt x="1541321" y="0"/>
                </a:lnTo>
                <a:lnTo>
                  <a:pt x="1541321" y="921404"/>
                </a:lnTo>
                <a:lnTo>
                  <a:pt x="0" y="921404"/>
                </a:lnTo>
                <a:lnTo>
                  <a:pt x="0" y="0"/>
                </a:lnTo>
                <a:close/>
              </a:path>
            </a:pathLst>
          </a:custGeom>
          <a:blipFill>
            <a:blip r:embed="rId4"/>
            <a:stretch>
              <a:fillRect l="0" t="-5432" r="0" b="-5432"/>
            </a:stretch>
          </a:blipFill>
        </p:spPr>
      </p:sp>
      <p:sp>
        <p:nvSpPr>
          <p:cNvPr name="Freeform 7" id="7"/>
          <p:cNvSpPr/>
          <p:nvPr/>
        </p:nvSpPr>
        <p:spPr>
          <a:xfrm flipH="false" flipV="false" rot="0">
            <a:off x="925070" y="3412605"/>
            <a:ext cx="8354791" cy="4905831"/>
          </a:xfrm>
          <a:custGeom>
            <a:avLst/>
            <a:gdLst/>
            <a:ahLst/>
            <a:cxnLst/>
            <a:rect r="r" b="b" t="t" l="l"/>
            <a:pathLst>
              <a:path h="4905831" w="8354791">
                <a:moveTo>
                  <a:pt x="0" y="0"/>
                </a:moveTo>
                <a:lnTo>
                  <a:pt x="8354792" y="0"/>
                </a:lnTo>
                <a:lnTo>
                  <a:pt x="8354792" y="4905832"/>
                </a:lnTo>
                <a:lnTo>
                  <a:pt x="0" y="4905832"/>
                </a:lnTo>
                <a:lnTo>
                  <a:pt x="0" y="0"/>
                </a:lnTo>
                <a:close/>
              </a:path>
            </a:pathLst>
          </a:custGeom>
          <a:blipFill>
            <a:blip r:embed="rId5"/>
            <a:stretch>
              <a:fillRect l="-296" t="-10758" r="-296" b="0"/>
            </a:stretch>
          </a:blipFill>
        </p:spPr>
      </p:sp>
      <p:grpSp>
        <p:nvGrpSpPr>
          <p:cNvPr name="Group 8" id="8"/>
          <p:cNvGrpSpPr/>
          <p:nvPr/>
        </p:nvGrpSpPr>
        <p:grpSpPr>
          <a:xfrm rot="0">
            <a:off x="925070" y="2792846"/>
            <a:ext cx="8354791" cy="619759"/>
            <a:chOff x="0" y="0"/>
            <a:chExt cx="2344248" cy="173897"/>
          </a:xfrm>
        </p:grpSpPr>
        <p:sp>
          <p:nvSpPr>
            <p:cNvPr name="Freeform 9" id="9"/>
            <p:cNvSpPr/>
            <p:nvPr/>
          </p:nvSpPr>
          <p:spPr>
            <a:xfrm flipH="false" flipV="false" rot="0">
              <a:off x="0" y="0"/>
              <a:ext cx="2344248" cy="173897"/>
            </a:xfrm>
            <a:custGeom>
              <a:avLst/>
              <a:gdLst/>
              <a:ahLst/>
              <a:cxnLst/>
              <a:rect r="r" b="b" t="t" l="l"/>
              <a:pathLst>
                <a:path h="173897" w="2344248">
                  <a:moveTo>
                    <a:pt x="0" y="0"/>
                  </a:moveTo>
                  <a:lnTo>
                    <a:pt x="2344248" y="0"/>
                  </a:lnTo>
                  <a:lnTo>
                    <a:pt x="2344248" y="173897"/>
                  </a:lnTo>
                  <a:lnTo>
                    <a:pt x="0" y="173897"/>
                  </a:lnTo>
                  <a:close/>
                </a:path>
              </a:pathLst>
            </a:custGeom>
            <a:solidFill>
              <a:srgbClr val="429E9B"/>
            </a:solidFill>
            <a:ln w="12700">
              <a:solidFill>
                <a:srgbClr val="000000"/>
              </a:solidFill>
            </a:ln>
          </p:spPr>
        </p:sp>
      </p:grpSp>
      <p:sp>
        <p:nvSpPr>
          <p:cNvPr name="TextBox 10" id="10"/>
          <p:cNvSpPr txBox="true"/>
          <p:nvPr/>
        </p:nvSpPr>
        <p:spPr>
          <a:xfrm rot="0">
            <a:off x="1861280" y="193979"/>
            <a:ext cx="4411799" cy="671838"/>
          </a:xfrm>
          <a:prstGeom prst="rect">
            <a:avLst/>
          </a:prstGeom>
        </p:spPr>
        <p:txBody>
          <a:bodyPr anchor="t" rtlCol="false" tIns="0" lIns="0" bIns="0" rIns="0">
            <a:spAutoFit/>
          </a:bodyPr>
          <a:lstStyle/>
          <a:p>
            <a:pPr algn="ctr" marL="0" indent="0" lvl="0">
              <a:lnSpc>
                <a:spcPts val="5494"/>
              </a:lnSpc>
              <a:spcBef>
                <a:spcPct val="0"/>
              </a:spcBef>
            </a:pPr>
            <a:r>
              <a:rPr lang="en-US" b="true" sz="3924" strike="noStrike" u="none">
                <a:solidFill>
                  <a:srgbClr val="82C5E5"/>
                </a:solidFill>
                <a:latin typeface="Canva Sans Bold"/>
                <a:ea typeface="Canva Sans Bold"/>
                <a:cs typeface="Canva Sans Bold"/>
                <a:sym typeface="Canva Sans Bold"/>
              </a:rPr>
              <a:t>Ad-hoc request :</a:t>
            </a:r>
          </a:p>
        </p:txBody>
      </p:sp>
      <p:sp>
        <p:nvSpPr>
          <p:cNvPr name="TextBox 11" id="11"/>
          <p:cNvSpPr txBox="true"/>
          <p:nvPr/>
        </p:nvSpPr>
        <p:spPr>
          <a:xfrm rot="0">
            <a:off x="6435004" y="351822"/>
            <a:ext cx="10515052" cy="513995"/>
          </a:xfrm>
          <a:prstGeom prst="rect">
            <a:avLst/>
          </a:prstGeom>
        </p:spPr>
        <p:txBody>
          <a:bodyPr anchor="t" rtlCol="false" tIns="0" lIns="0" bIns="0" rIns="0">
            <a:spAutoFit/>
          </a:bodyPr>
          <a:lstStyle/>
          <a:p>
            <a:pPr algn="just">
              <a:lnSpc>
                <a:spcPts val="4219"/>
              </a:lnSpc>
            </a:pPr>
            <a:r>
              <a:rPr lang="en-US" sz="3013" u="sng">
                <a:solidFill>
                  <a:srgbClr val="90A76E"/>
                </a:solidFill>
                <a:latin typeface="Canva Sans"/>
                <a:ea typeface="Canva Sans"/>
                <a:cs typeface="Canva Sans"/>
                <a:sym typeface="Canva Sans"/>
              </a:rPr>
              <a:t>5. Identify Month with Highest Revenue for each City.</a:t>
            </a:r>
          </a:p>
        </p:txBody>
      </p:sp>
      <p:sp>
        <p:nvSpPr>
          <p:cNvPr name="TextBox 12" id="12"/>
          <p:cNvSpPr txBox="true"/>
          <p:nvPr/>
        </p:nvSpPr>
        <p:spPr>
          <a:xfrm rot="0">
            <a:off x="515305" y="1223139"/>
            <a:ext cx="16939466" cy="1234422"/>
          </a:xfrm>
          <a:prstGeom prst="rect">
            <a:avLst/>
          </a:prstGeom>
        </p:spPr>
        <p:txBody>
          <a:bodyPr anchor="t" rtlCol="false" tIns="0" lIns="0" bIns="0" rIns="0">
            <a:spAutoFit/>
          </a:bodyPr>
          <a:lstStyle/>
          <a:p>
            <a:pPr algn="just" marL="518315" indent="-259158" lvl="1">
              <a:lnSpc>
                <a:spcPts val="3361"/>
              </a:lnSpc>
              <a:buFont typeface="Arial"/>
              <a:buChar char="•"/>
            </a:pPr>
            <a:r>
              <a:rPr lang="en-US" sz="2400">
                <a:solidFill>
                  <a:srgbClr val="90A76E"/>
                </a:solidFill>
                <a:latin typeface="Canva Sans"/>
                <a:ea typeface="Canva Sans"/>
                <a:cs typeface="Canva Sans"/>
                <a:sym typeface="Canva Sans"/>
              </a:rPr>
              <a:t>Generate a report that identifies the month with the highest revenue for each city. For each city, display the month name, the revenue amount for that month, and the percentage contribution of that month’s revenue to the cities total revenue. </a:t>
            </a:r>
          </a:p>
        </p:txBody>
      </p:sp>
      <p:sp>
        <p:nvSpPr>
          <p:cNvPr name="TextBox 13" id="13"/>
          <p:cNvSpPr txBox="true"/>
          <p:nvPr/>
        </p:nvSpPr>
        <p:spPr>
          <a:xfrm rot="0">
            <a:off x="2101972" y="2781411"/>
            <a:ext cx="6000988" cy="695959"/>
          </a:xfrm>
          <a:prstGeom prst="rect">
            <a:avLst/>
          </a:prstGeom>
        </p:spPr>
        <p:txBody>
          <a:bodyPr anchor="t" rtlCol="false" tIns="0" lIns="0" bIns="0" rIns="0">
            <a:spAutoFit/>
          </a:bodyPr>
          <a:lstStyle/>
          <a:p>
            <a:pPr algn="ctr">
              <a:lnSpc>
                <a:spcPts val="5740"/>
              </a:lnSpc>
            </a:pPr>
            <a:r>
              <a:rPr lang="en-US" sz="4100">
                <a:solidFill>
                  <a:srgbClr val="D5D312"/>
                </a:solidFill>
                <a:latin typeface="Canva Sans"/>
                <a:ea typeface="Canva Sans"/>
                <a:cs typeface="Canva Sans"/>
                <a:sym typeface="Canva Sans"/>
              </a:rPr>
              <a:t>Highest Revenue Month</a:t>
            </a:r>
          </a:p>
        </p:txBody>
      </p:sp>
      <p:sp>
        <p:nvSpPr>
          <p:cNvPr name="TextBox 14" id="14"/>
          <p:cNvSpPr txBox="true"/>
          <p:nvPr/>
        </p:nvSpPr>
        <p:spPr>
          <a:xfrm rot="0">
            <a:off x="9947862" y="3223444"/>
            <a:ext cx="7311438" cy="4064904"/>
          </a:xfrm>
          <a:prstGeom prst="rect">
            <a:avLst/>
          </a:prstGeom>
        </p:spPr>
        <p:txBody>
          <a:bodyPr anchor="t" rtlCol="false" tIns="0" lIns="0" bIns="0" rIns="0">
            <a:spAutoFit/>
          </a:bodyPr>
          <a:lstStyle/>
          <a:p>
            <a:pPr algn="ctr">
              <a:lnSpc>
                <a:spcPts val="4026"/>
              </a:lnSpc>
            </a:pPr>
            <a:r>
              <a:rPr lang="en-US" b="true" sz="2875" u="sng">
                <a:solidFill>
                  <a:srgbClr val="87DE25"/>
                </a:solidFill>
                <a:latin typeface="Canva Sans Bold"/>
                <a:ea typeface="Canva Sans Bold"/>
                <a:cs typeface="Canva Sans Bold"/>
                <a:sym typeface="Canva Sans Bold"/>
              </a:rPr>
              <a:t>Key Insights:</a:t>
            </a:r>
          </a:p>
          <a:p>
            <a:pPr algn="l" marL="528713" indent="-264356" lvl="1">
              <a:lnSpc>
                <a:spcPts val="3428"/>
              </a:lnSpc>
              <a:buAutoNum type="arabicPeriod" startAt="1"/>
            </a:pPr>
            <a:r>
              <a:rPr lang="en-US" sz="2448">
                <a:solidFill>
                  <a:srgbClr val="EAEA28"/>
                </a:solidFill>
                <a:latin typeface="Canva Sans"/>
                <a:ea typeface="Canva Sans"/>
                <a:cs typeface="Canva Sans"/>
                <a:sym typeface="Canva Sans"/>
              </a:rPr>
              <a:t>Seasonal Peaks:</a:t>
            </a:r>
            <a:r>
              <a:rPr lang="en-US" sz="2448">
                <a:solidFill>
                  <a:srgbClr val="82C5E5"/>
                </a:solidFill>
                <a:latin typeface="Canva Sans"/>
                <a:ea typeface="Canva Sans"/>
                <a:cs typeface="Canva Sans"/>
                <a:sym typeface="Canva Sans"/>
              </a:rPr>
              <a:t> April drives the highest revenue for four cities, while February and May dominate for others, reflecting varied demand patterns.</a:t>
            </a:r>
          </a:p>
          <a:p>
            <a:pPr algn="l" marL="528713" indent="-264356" lvl="1">
              <a:lnSpc>
                <a:spcPts val="3428"/>
              </a:lnSpc>
              <a:buAutoNum type="arabicPeriod" startAt="1"/>
            </a:pPr>
            <a:r>
              <a:rPr lang="en-US" sz="2448">
                <a:solidFill>
                  <a:srgbClr val="EAEA28"/>
                </a:solidFill>
                <a:latin typeface="Canva Sans"/>
                <a:ea typeface="Canva Sans"/>
                <a:cs typeface="Canva Sans"/>
                <a:sym typeface="Canva Sans"/>
              </a:rPr>
              <a:t>City-Specific Trends:</a:t>
            </a:r>
            <a:r>
              <a:rPr lang="en-US" sz="2448">
                <a:solidFill>
                  <a:srgbClr val="82C5E5"/>
                </a:solidFill>
                <a:latin typeface="Canva Sans"/>
                <a:ea typeface="Canva Sans"/>
                <a:cs typeface="Canva Sans"/>
                <a:sym typeface="Canva Sans"/>
              </a:rPr>
              <a:t> Each city has unique revenue peaks, influenced by local events, tourism seasons, or business activities.</a:t>
            </a:r>
          </a:p>
          <a:p>
            <a:pPr algn="l">
              <a:lnSpc>
                <a:spcPts val="4624"/>
              </a:lnSpc>
            </a:pPr>
          </a:p>
        </p:txBody>
      </p:sp>
      <p:sp>
        <p:nvSpPr>
          <p:cNvPr name="TextBox 15" id="15"/>
          <p:cNvSpPr txBox="true"/>
          <p:nvPr/>
        </p:nvSpPr>
        <p:spPr>
          <a:xfrm rot="0">
            <a:off x="925070" y="8489887"/>
            <a:ext cx="13040362" cy="1652269"/>
          </a:xfrm>
          <a:prstGeom prst="rect">
            <a:avLst/>
          </a:prstGeom>
        </p:spPr>
        <p:txBody>
          <a:bodyPr anchor="t" rtlCol="false" tIns="0" lIns="0" bIns="0" rIns="0">
            <a:spAutoFit/>
          </a:bodyPr>
          <a:lstStyle/>
          <a:p>
            <a:pPr algn="l">
              <a:lnSpc>
                <a:spcPts val="3640"/>
              </a:lnSpc>
            </a:pPr>
            <a:r>
              <a:rPr lang="en-US" sz="2600" u="sng" b="true">
                <a:solidFill>
                  <a:srgbClr val="87DE25"/>
                </a:solidFill>
                <a:latin typeface="Canva Sans Bold"/>
                <a:ea typeface="Canva Sans Bold"/>
                <a:cs typeface="Canva Sans Bold"/>
                <a:sym typeface="Canva Sans Bold"/>
              </a:rPr>
              <a:t>Conclusion:</a:t>
            </a:r>
          </a:p>
          <a:p>
            <a:pPr algn="l">
              <a:lnSpc>
                <a:spcPts val="3220"/>
              </a:lnSpc>
            </a:pPr>
            <a:r>
              <a:rPr lang="en-US" sz="2300">
                <a:solidFill>
                  <a:srgbClr val="F4AD00"/>
                </a:solidFill>
                <a:latin typeface="Canva Sans"/>
                <a:ea typeface="Canva Sans"/>
                <a:cs typeface="Canva Sans"/>
                <a:sym typeface="Canva Sans"/>
              </a:rPr>
              <a:t>Goodcabs can leverage this data to focus on city-specific marketing efforts and resource allocation during peak months to maximize revenue and customer satisfaction.</a:t>
            </a:r>
          </a:p>
          <a:p>
            <a:pPr algn="l">
              <a:lnSpc>
                <a:spcPts val="3220"/>
              </a:lnSpc>
            </a:pP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DAGafjpGxGg</dc:identifier>
  <dcterms:modified xsi:type="dcterms:W3CDTF">2011-08-01T06:04:30Z</dcterms:modified>
  <cp:revision>1</cp:revision>
  <dc:title>Good cab</dc:title>
</cp:coreProperties>
</file>