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4" d="100"/>
          <a:sy n="74"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58634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DFC3A-49D0-4A5E-A381-4CEA4452355B}"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3459286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67297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63521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2930189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6DFC3A-49D0-4A5E-A381-4CEA4452355B}"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2185047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6DFC3A-49D0-4A5E-A381-4CEA4452355B}" type="datetimeFigureOut">
              <a:rPr lang="en-US" smtClean="0"/>
              <a:t>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356778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27294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002578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65218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DFC3A-49D0-4A5E-A381-4CEA4452355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714553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DFC3A-49D0-4A5E-A381-4CEA4452355B}"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331920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DFC3A-49D0-4A5E-A381-4CEA4452355B}"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298837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DFC3A-49D0-4A5E-A381-4CEA4452355B}"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410941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DFC3A-49D0-4A5E-A381-4CEA4452355B}"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94143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DFC3A-49D0-4A5E-A381-4CEA4452355B}"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11908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DFC3A-49D0-4A5E-A381-4CEA4452355B}"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FCCA0F-2E01-4B8E-A4B0-8A4CE8B519E4}" type="slidenum">
              <a:rPr lang="en-US" smtClean="0"/>
              <a:t>‹#›</a:t>
            </a:fld>
            <a:endParaRPr lang="en-US"/>
          </a:p>
        </p:txBody>
      </p:sp>
    </p:spTree>
    <p:extLst>
      <p:ext uri="{BB962C8B-B14F-4D97-AF65-F5344CB8AC3E}">
        <p14:creationId xmlns:p14="http://schemas.microsoft.com/office/powerpoint/2010/main" val="168108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B6DFC3A-49D0-4A5E-A381-4CEA4452355B}" type="datetimeFigureOut">
              <a:rPr lang="en-US" smtClean="0"/>
              <a:t>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5FCCA0F-2E01-4B8E-A4B0-8A4CE8B519E4}" type="slidenum">
              <a:rPr lang="en-US" smtClean="0"/>
              <a:t>‹#›</a:t>
            </a:fld>
            <a:endParaRPr lang="en-US"/>
          </a:p>
        </p:txBody>
      </p:sp>
    </p:spTree>
    <p:extLst>
      <p:ext uri="{BB962C8B-B14F-4D97-AF65-F5344CB8AC3E}">
        <p14:creationId xmlns:p14="http://schemas.microsoft.com/office/powerpoint/2010/main" val="3148826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pngall.com/storage-png/download/53817"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freepngimg.com/png/96385-makar-sankranti-text-font-logo-for-happy-eve-party" TargetMode="External"/><Relationship Id="rId5" Type="http://schemas.openxmlformats.org/officeDocument/2006/relationships/image" Target="../media/image8.png"/><Relationship Id="rId4" Type="http://schemas.openxmlformats.org/officeDocument/2006/relationships/hyperlink" Target="https://www.pngall.com/diwali-pn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pngall.com/50-off-png/" TargetMode="External"/><Relationship Id="rId3" Type="http://schemas.openxmlformats.org/officeDocument/2006/relationships/hyperlink" Target="https://www.pngall.com/cashback-png/" TargetMode="External"/><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rawpixel.com/search/free%20grocery%20store" TargetMode="Externa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EC1D-E8EA-BC22-EB49-85E42721BAF0}"/>
              </a:ext>
            </a:extLst>
          </p:cNvPr>
          <p:cNvSpPr>
            <a:spLocks noGrp="1"/>
          </p:cNvSpPr>
          <p:nvPr>
            <p:ph type="ctrTitle"/>
          </p:nvPr>
        </p:nvSpPr>
        <p:spPr>
          <a:xfrm>
            <a:off x="4833257" y="1038226"/>
            <a:ext cx="6064898" cy="3171824"/>
          </a:xfrm>
        </p:spPr>
        <p:txBody>
          <a:bodyPr/>
          <a:lstStyle/>
          <a:p>
            <a:r>
              <a:rPr lang="en-US" dirty="0"/>
              <a:t>Analyze Promotions And Provide Tangible Insight </a:t>
            </a:r>
          </a:p>
        </p:txBody>
      </p:sp>
      <p:sp>
        <p:nvSpPr>
          <p:cNvPr id="3" name="Subtitle 2">
            <a:extLst>
              <a:ext uri="{FF2B5EF4-FFF2-40B4-BE49-F238E27FC236}">
                <a16:creationId xmlns:a16="http://schemas.microsoft.com/office/drawing/2014/main" id="{6A1FC9A1-1E17-B5D6-A64C-FF6F98FA2C7D}"/>
              </a:ext>
            </a:extLst>
          </p:cNvPr>
          <p:cNvSpPr>
            <a:spLocks noGrp="1"/>
          </p:cNvSpPr>
          <p:nvPr>
            <p:ph type="subTitle" idx="1"/>
          </p:nvPr>
        </p:nvSpPr>
        <p:spPr>
          <a:xfrm>
            <a:off x="4991877" y="4210051"/>
            <a:ext cx="1932797" cy="847724"/>
          </a:xfrm>
        </p:spPr>
        <p:txBody>
          <a:bodyPr/>
          <a:lstStyle/>
          <a:p>
            <a:r>
              <a:rPr lang="en-US" dirty="0"/>
              <a:t> </a:t>
            </a:r>
          </a:p>
          <a:p>
            <a:r>
              <a:rPr lang="en-US" dirty="0"/>
              <a:t>By Rumpi Das</a:t>
            </a:r>
          </a:p>
        </p:txBody>
      </p:sp>
      <p:pic>
        <p:nvPicPr>
          <p:cNvPr id="7" name="Picture 6">
            <a:extLst>
              <a:ext uri="{FF2B5EF4-FFF2-40B4-BE49-F238E27FC236}">
                <a16:creationId xmlns:a16="http://schemas.microsoft.com/office/drawing/2014/main" id="{CA131F75-EE72-FDDC-0676-94A4F218F1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5614" y="1711582"/>
            <a:ext cx="3745471" cy="2002001"/>
          </a:xfrm>
          <a:prstGeom prst="rect">
            <a:avLst/>
          </a:prstGeom>
        </p:spPr>
      </p:pic>
      <p:pic>
        <p:nvPicPr>
          <p:cNvPr id="5" name="Picture 4">
            <a:extLst>
              <a:ext uri="{FF2B5EF4-FFF2-40B4-BE49-F238E27FC236}">
                <a16:creationId xmlns:a16="http://schemas.microsoft.com/office/drawing/2014/main" id="{ECE56056-CF3B-3FE9-A586-C30EBBA30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654" y="1711582"/>
            <a:ext cx="577993" cy="447741"/>
          </a:xfrm>
          <a:prstGeom prst="rect">
            <a:avLst/>
          </a:prstGeom>
        </p:spPr>
      </p:pic>
    </p:spTree>
    <p:extLst>
      <p:ext uri="{BB962C8B-B14F-4D97-AF65-F5344CB8AC3E}">
        <p14:creationId xmlns:p14="http://schemas.microsoft.com/office/powerpoint/2010/main" val="1815632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C15E9-990B-A7AB-BD11-3E764A42E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F9344-73CC-83F5-B79A-E0226D731831}"/>
              </a:ext>
            </a:extLst>
          </p:cNvPr>
          <p:cNvSpPr>
            <a:spLocks noGrp="1"/>
          </p:cNvSpPr>
          <p:nvPr>
            <p:ph type="ctrTitle"/>
          </p:nvPr>
        </p:nvSpPr>
        <p:spPr>
          <a:xfrm>
            <a:off x="690562" y="1657351"/>
            <a:ext cx="10810875" cy="1371600"/>
          </a:xfrm>
        </p:spPr>
        <p:txBody>
          <a:bodyPr/>
          <a:lstStyle/>
          <a:p>
            <a:r>
              <a:rPr lang="en-US" sz="2000" kern="100" dirty="0">
                <a:solidFill>
                  <a:schemeClr val="accent6">
                    <a:lumMod val="20000"/>
                    <a:lumOff val="80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Q4.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D2690E13-4CFD-29E8-C6BD-DE12B2E9B436}"/>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18AC94EC-8E68-F082-DE50-FDA74B6793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sp>
        <p:nvSpPr>
          <p:cNvPr id="4" name="Rectangle: Rounded Corners 3">
            <a:extLst>
              <a:ext uri="{FF2B5EF4-FFF2-40B4-BE49-F238E27FC236}">
                <a16:creationId xmlns:a16="http://schemas.microsoft.com/office/drawing/2014/main" id="{CB4BC06E-045A-FC50-DC0C-8CA023CF6C62}"/>
              </a:ext>
            </a:extLst>
          </p:cNvPr>
          <p:cNvSpPr/>
          <p:nvPr/>
        </p:nvSpPr>
        <p:spPr>
          <a:xfrm>
            <a:off x="4316556" y="595376"/>
            <a:ext cx="2608119" cy="719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1" dirty="0"/>
              <a:t>Business Request</a:t>
            </a:r>
          </a:p>
        </p:txBody>
      </p:sp>
      <p:pic>
        <p:nvPicPr>
          <p:cNvPr id="8" name="Picture 7">
            <a:extLst>
              <a:ext uri="{FF2B5EF4-FFF2-40B4-BE49-F238E27FC236}">
                <a16:creationId xmlns:a16="http://schemas.microsoft.com/office/drawing/2014/main" id="{3E4ED61A-5232-DDA2-D1A4-2337A59508FA}"/>
              </a:ext>
            </a:extLst>
          </p:cNvPr>
          <p:cNvPicPr>
            <a:picLocks noChangeAspect="1"/>
          </p:cNvPicPr>
          <p:nvPr/>
        </p:nvPicPr>
        <p:blipFill>
          <a:blip r:embed="rId3"/>
          <a:stretch>
            <a:fillRect/>
          </a:stretch>
        </p:blipFill>
        <p:spPr>
          <a:xfrm>
            <a:off x="2700901" y="3370928"/>
            <a:ext cx="6410822" cy="2781753"/>
          </a:xfrm>
          <a:prstGeom prst="rect">
            <a:avLst/>
          </a:prstGeom>
        </p:spPr>
      </p:pic>
    </p:spTree>
    <p:extLst>
      <p:ext uri="{BB962C8B-B14F-4D97-AF65-F5344CB8AC3E}">
        <p14:creationId xmlns:p14="http://schemas.microsoft.com/office/powerpoint/2010/main" val="269734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87D88-0F25-0F1C-A61C-D2C683F58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6B919-2443-3C6C-3347-5BF42DD34631}"/>
              </a:ext>
            </a:extLst>
          </p:cNvPr>
          <p:cNvSpPr>
            <a:spLocks noGrp="1"/>
          </p:cNvSpPr>
          <p:nvPr>
            <p:ph type="ctrTitle"/>
          </p:nvPr>
        </p:nvSpPr>
        <p:spPr>
          <a:xfrm>
            <a:off x="690562" y="1657351"/>
            <a:ext cx="10810875" cy="1371600"/>
          </a:xfrm>
        </p:spPr>
        <p:txBody>
          <a:bodyPr/>
          <a:lstStyle/>
          <a:p>
            <a:r>
              <a:rPr lang="en-US" sz="2000" u="none" strike="noStrike" kern="100" dirty="0">
                <a:solidFill>
                  <a:schemeClr val="accent6">
                    <a:lumMod val="20000"/>
                    <a:lumOff val="80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E25C853E-AE06-2B8C-D664-4408DB5E9DCC}"/>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A76A9CB7-97D9-D5E1-1030-34F60F12D0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pic>
        <p:nvPicPr>
          <p:cNvPr id="6" name="Picture 5">
            <a:extLst>
              <a:ext uri="{FF2B5EF4-FFF2-40B4-BE49-F238E27FC236}">
                <a16:creationId xmlns:a16="http://schemas.microsoft.com/office/drawing/2014/main" id="{9770BEB2-AB97-D80B-3DAE-1B2898F8668E}"/>
              </a:ext>
            </a:extLst>
          </p:cNvPr>
          <p:cNvPicPr>
            <a:picLocks noChangeAspect="1"/>
          </p:cNvPicPr>
          <p:nvPr/>
        </p:nvPicPr>
        <p:blipFill>
          <a:blip r:embed="rId3"/>
          <a:stretch>
            <a:fillRect/>
          </a:stretch>
        </p:blipFill>
        <p:spPr>
          <a:xfrm>
            <a:off x="4782197" y="628959"/>
            <a:ext cx="2627604" cy="737680"/>
          </a:xfrm>
          <a:prstGeom prst="rect">
            <a:avLst/>
          </a:prstGeom>
        </p:spPr>
      </p:pic>
      <p:pic>
        <p:nvPicPr>
          <p:cNvPr id="5" name="Picture 4">
            <a:extLst>
              <a:ext uri="{FF2B5EF4-FFF2-40B4-BE49-F238E27FC236}">
                <a16:creationId xmlns:a16="http://schemas.microsoft.com/office/drawing/2014/main" id="{71E77C7A-0993-F001-E8F0-3B4EF134F0CF}"/>
              </a:ext>
            </a:extLst>
          </p:cNvPr>
          <p:cNvPicPr>
            <a:picLocks noChangeAspect="1"/>
          </p:cNvPicPr>
          <p:nvPr/>
        </p:nvPicPr>
        <p:blipFill>
          <a:blip r:embed="rId4"/>
          <a:stretch>
            <a:fillRect/>
          </a:stretch>
        </p:blipFill>
        <p:spPr>
          <a:xfrm>
            <a:off x="1907468" y="3319663"/>
            <a:ext cx="8022092" cy="2516282"/>
          </a:xfrm>
          <a:prstGeom prst="rect">
            <a:avLst/>
          </a:prstGeom>
        </p:spPr>
      </p:pic>
    </p:spTree>
    <p:extLst>
      <p:ext uri="{BB962C8B-B14F-4D97-AF65-F5344CB8AC3E}">
        <p14:creationId xmlns:p14="http://schemas.microsoft.com/office/powerpoint/2010/main" val="105669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BCEC4-FA03-96A0-0F71-8BC290B6A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19445-A03A-9145-6CFC-30AA13D327AE}"/>
              </a:ext>
            </a:extLst>
          </p:cNvPr>
          <p:cNvSpPr>
            <a:spLocks noGrp="1"/>
          </p:cNvSpPr>
          <p:nvPr>
            <p:ph type="ctrTitle"/>
          </p:nvPr>
        </p:nvSpPr>
        <p:spPr>
          <a:xfrm flipH="1">
            <a:off x="6924669" y="1209482"/>
            <a:ext cx="4709363" cy="1419418"/>
          </a:xfrm>
        </p:spPr>
        <p:txBody>
          <a:bodyPr/>
          <a:lstStyle/>
          <a:p>
            <a:r>
              <a:rPr lang="en-US" sz="1600" b="1" dirty="0">
                <a:solidFill>
                  <a:srgbClr val="00B0F0"/>
                </a:solidFill>
              </a:rPr>
              <a:t>IR</a:t>
            </a:r>
            <a:r>
              <a:rPr lang="en-US" sz="1600" dirty="0">
                <a:solidFill>
                  <a:srgbClr val="00B0F0"/>
                </a:solidFill>
              </a:rPr>
              <a:t> </a:t>
            </a:r>
            <a:r>
              <a:rPr lang="en-US" sz="1400" dirty="0">
                <a:solidFill>
                  <a:srgbClr val="69D8FF"/>
                </a:solidFill>
              </a:rPr>
              <a:t>= Incremental revenue.</a:t>
            </a:r>
            <a:br>
              <a:rPr lang="en-US" sz="1400" dirty="0">
                <a:solidFill>
                  <a:srgbClr val="69D8FF"/>
                </a:solidFill>
              </a:rPr>
            </a:br>
            <a:r>
              <a:rPr lang="en-US" sz="1600" b="1" dirty="0">
                <a:solidFill>
                  <a:srgbClr val="00B0F0"/>
                </a:solidFill>
              </a:rPr>
              <a:t>IR% </a:t>
            </a:r>
            <a:r>
              <a:rPr lang="en-US" sz="1400" dirty="0">
                <a:solidFill>
                  <a:srgbClr val="69D8FF"/>
                </a:solidFill>
              </a:rPr>
              <a:t>= Incremental revenue% increase/decrease as compare to before promo.</a:t>
            </a:r>
            <a:br>
              <a:rPr lang="en-US" sz="1400" dirty="0">
                <a:solidFill>
                  <a:srgbClr val="69D8FF"/>
                </a:solidFill>
              </a:rPr>
            </a:br>
            <a:r>
              <a:rPr lang="en-US" sz="1600" b="1" dirty="0">
                <a:solidFill>
                  <a:schemeClr val="accent1">
                    <a:lumMod val="60000"/>
                    <a:lumOff val="40000"/>
                  </a:schemeClr>
                </a:solidFill>
              </a:rPr>
              <a:t>ISU</a:t>
            </a:r>
            <a:r>
              <a:rPr lang="en-US" sz="1600" dirty="0">
                <a:solidFill>
                  <a:schemeClr val="accent6">
                    <a:lumMod val="20000"/>
                    <a:lumOff val="80000"/>
                  </a:schemeClr>
                </a:solidFill>
              </a:rPr>
              <a:t> </a:t>
            </a:r>
            <a:r>
              <a:rPr lang="en-US" sz="1400" dirty="0">
                <a:solidFill>
                  <a:schemeClr val="accent6">
                    <a:lumMod val="20000"/>
                    <a:lumOff val="80000"/>
                  </a:schemeClr>
                </a:solidFill>
              </a:rPr>
              <a:t>= Incremental Sold Unite.</a:t>
            </a:r>
            <a:br>
              <a:rPr lang="en-US" sz="1400" dirty="0">
                <a:solidFill>
                  <a:schemeClr val="accent6">
                    <a:lumMod val="20000"/>
                    <a:lumOff val="80000"/>
                  </a:schemeClr>
                </a:solidFill>
              </a:rPr>
            </a:br>
            <a:r>
              <a:rPr lang="en-US" sz="1600" b="1" dirty="0">
                <a:solidFill>
                  <a:schemeClr val="accent1">
                    <a:lumMod val="60000"/>
                    <a:lumOff val="40000"/>
                  </a:schemeClr>
                </a:solidFill>
              </a:rPr>
              <a:t>ISU% </a:t>
            </a:r>
            <a:r>
              <a:rPr lang="en-US" sz="1400" dirty="0">
                <a:solidFill>
                  <a:schemeClr val="accent6">
                    <a:lumMod val="20000"/>
                    <a:lumOff val="80000"/>
                  </a:schemeClr>
                </a:solidFill>
              </a:rPr>
              <a:t>= Incremental sold unit% as compare to before promo.</a:t>
            </a:r>
          </a:p>
        </p:txBody>
      </p:sp>
      <p:sp>
        <p:nvSpPr>
          <p:cNvPr id="3" name="Subtitle 2">
            <a:extLst>
              <a:ext uri="{FF2B5EF4-FFF2-40B4-BE49-F238E27FC236}">
                <a16:creationId xmlns:a16="http://schemas.microsoft.com/office/drawing/2014/main" id="{509F8BC4-CBEA-6ACC-13F7-E418F327CD74}"/>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C2793DC7-6204-7B16-7843-8A2C9227D3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369161" cy="672973"/>
          </a:xfrm>
          <a:prstGeom prst="rect">
            <a:avLst/>
          </a:prstGeom>
        </p:spPr>
      </p:pic>
      <p:sp>
        <p:nvSpPr>
          <p:cNvPr id="4" name="TextBox 3">
            <a:extLst>
              <a:ext uri="{FF2B5EF4-FFF2-40B4-BE49-F238E27FC236}">
                <a16:creationId xmlns:a16="http://schemas.microsoft.com/office/drawing/2014/main" id="{20DE02ED-1236-B60B-2254-281CA170EA1C}"/>
              </a:ext>
            </a:extLst>
          </p:cNvPr>
          <p:cNvSpPr txBox="1"/>
          <p:nvPr/>
        </p:nvSpPr>
        <p:spPr>
          <a:xfrm>
            <a:off x="6826827" y="3335482"/>
            <a:ext cx="4847572" cy="3139321"/>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solidFill>
                  <a:schemeClr val="bg1"/>
                </a:solidFill>
                <a:effectLst/>
                <a:latin typeface="Aptos" panose="020B0004020202020204" pitchFamily="34" charset="0"/>
              </a:rPr>
              <a:t>Our Diwali campaign shines with a remarkable 107.49% Incremental Revenue (IR), driven by an impressive 97.49% Incremental Sold Units (ISU). This synergy underscores the effectiveness of our Diwali strategies, showcasing a substantial boost in both revenue and sold units.</a:t>
            </a:r>
          </a:p>
          <a:p>
            <a:pPr marL="285750" indent="-285750">
              <a:buFont typeface="Wingdings" panose="05000000000000000000" pitchFamily="2" charset="2"/>
              <a:buChar char="Ø"/>
            </a:pPr>
            <a:r>
              <a:rPr lang="en-US" sz="1400" b="0" i="0" dirty="0">
                <a:solidFill>
                  <a:schemeClr val="bg1"/>
                </a:solidFill>
                <a:effectLst/>
                <a:latin typeface="Aptos" panose="020B0004020202020204" pitchFamily="34" charset="0"/>
              </a:rPr>
              <a:t>Turning the spotlight to Sankranti, our campaign achieves a staggering 113.58% Incremental Revenue (IR) with an astonishing 338.42% Incremental Sold Units (ISU). This exceptional performance not only signifies increased revenue but also an unprecedented surge in sold units, highlighting the tremendous success of our Sankranti promotions.</a:t>
            </a:r>
            <a:endParaRPr lang="en-US" sz="1400" dirty="0">
              <a:solidFill>
                <a:schemeClr val="bg1"/>
              </a:solidFill>
              <a:latin typeface="Aptos" panose="020B0004020202020204" pitchFamily="34" charset="0"/>
            </a:endParaRPr>
          </a:p>
          <a:p>
            <a:pPr marL="285750" indent="-285750">
              <a:buFont typeface="Wingdings" panose="05000000000000000000" pitchFamily="2" charset="2"/>
              <a:buChar char="Ø"/>
            </a:pPr>
            <a:endParaRPr lang="en-US" sz="1600" b="0" i="0" dirty="0">
              <a:solidFill>
                <a:schemeClr val="bg1"/>
              </a:solidFill>
              <a:effectLst/>
              <a:latin typeface="Söhne"/>
            </a:endParaRPr>
          </a:p>
        </p:txBody>
      </p:sp>
      <p:sp>
        <p:nvSpPr>
          <p:cNvPr id="9" name="Rectangle 8">
            <a:extLst>
              <a:ext uri="{FF2B5EF4-FFF2-40B4-BE49-F238E27FC236}">
                <a16:creationId xmlns:a16="http://schemas.microsoft.com/office/drawing/2014/main" id="{BBB988AC-7134-8EE3-F614-2C624B68180C}"/>
              </a:ext>
            </a:extLst>
          </p:cNvPr>
          <p:cNvSpPr/>
          <p:nvPr/>
        </p:nvSpPr>
        <p:spPr>
          <a:xfrm>
            <a:off x="2500303" y="591568"/>
            <a:ext cx="2732809" cy="6729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10" name="Rectangle: Rounded Corners 9">
            <a:extLst>
              <a:ext uri="{FF2B5EF4-FFF2-40B4-BE49-F238E27FC236}">
                <a16:creationId xmlns:a16="http://schemas.microsoft.com/office/drawing/2014/main" id="{2395F623-F834-F762-8D24-B889CD2235D9}"/>
              </a:ext>
            </a:extLst>
          </p:cNvPr>
          <p:cNvSpPr/>
          <p:nvPr/>
        </p:nvSpPr>
        <p:spPr>
          <a:xfrm>
            <a:off x="7574974" y="689938"/>
            <a:ext cx="1745672" cy="519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metrics</a:t>
            </a:r>
          </a:p>
        </p:txBody>
      </p:sp>
      <p:sp>
        <p:nvSpPr>
          <p:cNvPr id="11" name="Rectangle: Rounded Corners 10">
            <a:extLst>
              <a:ext uri="{FF2B5EF4-FFF2-40B4-BE49-F238E27FC236}">
                <a16:creationId xmlns:a16="http://schemas.microsoft.com/office/drawing/2014/main" id="{10A91E81-6488-1E4D-A874-0EB58CF6B52B}"/>
              </a:ext>
            </a:extLst>
          </p:cNvPr>
          <p:cNvSpPr/>
          <p:nvPr/>
        </p:nvSpPr>
        <p:spPr>
          <a:xfrm>
            <a:off x="7803573" y="2815936"/>
            <a:ext cx="1423553" cy="384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6" name="Picture 5">
            <a:extLst>
              <a:ext uri="{FF2B5EF4-FFF2-40B4-BE49-F238E27FC236}">
                <a16:creationId xmlns:a16="http://schemas.microsoft.com/office/drawing/2014/main" id="{93F468CA-6727-9713-252F-9946907B2A74}"/>
              </a:ext>
            </a:extLst>
          </p:cNvPr>
          <p:cNvPicPr>
            <a:picLocks noChangeAspect="1"/>
          </p:cNvPicPr>
          <p:nvPr/>
        </p:nvPicPr>
        <p:blipFill>
          <a:blip r:embed="rId3"/>
          <a:stretch>
            <a:fillRect/>
          </a:stretch>
        </p:blipFill>
        <p:spPr>
          <a:xfrm>
            <a:off x="517601" y="1264540"/>
            <a:ext cx="6174144" cy="5056950"/>
          </a:xfrm>
          <a:prstGeom prst="rect">
            <a:avLst/>
          </a:prstGeom>
        </p:spPr>
      </p:pic>
    </p:spTree>
    <p:extLst>
      <p:ext uri="{BB962C8B-B14F-4D97-AF65-F5344CB8AC3E}">
        <p14:creationId xmlns:p14="http://schemas.microsoft.com/office/powerpoint/2010/main" val="3406941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FF57A-F255-EF16-01AC-AD7790E9C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794E6-30FC-48A8-2DFF-7BC10977D7BF}"/>
              </a:ext>
            </a:extLst>
          </p:cNvPr>
          <p:cNvSpPr>
            <a:spLocks noGrp="1"/>
          </p:cNvSpPr>
          <p:nvPr>
            <p:ph type="ctrTitle"/>
          </p:nvPr>
        </p:nvSpPr>
        <p:spPr>
          <a:xfrm flipH="1">
            <a:off x="7793180" y="2587336"/>
            <a:ext cx="3840849" cy="1278081"/>
          </a:xfrm>
        </p:spPr>
        <p:txBody>
          <a:bodyPr/>
          <a:lstStyle/>
          <a:p>
            <a:pPr marL="342900" indent="-342900">
              <a:buSzPct val="100000"/>
              <a:buFont typeface="Wingdings" panose="05000000000000000000" pitchFamily="2" charset="2"/>
              <a:buChar char="Ø"/>
            </a:pPr>
            <a:r>
              <a:rPr lang="en-US" sz="1600" b="0" i="0" dirty="0">
                <a:solidFill>
                  <a:schemeClr val="bg1"/>
                </a:solidFill>
                <a:effectLst/>
                <a:latin typeface="Aptos" panose="020B0004020202020204" pitchFamily="34" charset="0"/>
              </a:rPr>
              <a:t>The overall store performance remains the same across each city. This stability in performance suggests a well-balanced retail strategy and operational efficiency. </a:t>
            </a:r>
            <a:endParaRPr lang="en-US" sz="1600" dirty="0">
              <a:solidFill>
                <a:schemeClr val="bg1"/>
              </a:solidFill>
              <a:latin typeface="Aptos" panose="020B0004020202020204" pitchFamily="34" charset="0"/>
            </a:endParaRPr>
          </a:p>
        </p:txBody>
      </p:sp>
      <p:sp>
        <p:nvSpPr>
          <p:cNvPr id="3" name="Subtitle 2">
            <a:extLst>
              <a:ext uri="{FF2B5EF4-FFF2-40B4-BE49-F238E27FC236}">
                <a16:creationId xmlns:a16="http://schemas.microsoft.com/office/drawing/2014/main" id="{1A2BF653-4F61-1569-39D9-FA5F166CF29D}"/>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A02AF327-F699-3437-010C-BBF6668F32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982" y="536510"/>
            <a:ext cx="1252495" cy="539449"/>
          </a:xfrm>
          <a:prstGeom prst="rect">
            <a:avLst/>
          </a:prstGeom>
        </p:spPr>
      </p:pic>
      <p:sp>
        <p:nvSpPr>
          <p:cNvPr id="9" name="TextBox 8">
            <a:extLst>
              <a:ext uri="{FF2B5EF4-FFF2-40B4-BE49-F238E27FC236}">
                <a16:creationId xmlns:a16="http://schemas.microsoft.com/office/drawing/2014/main" id="{36C68299-E805-99CB-2FD5-95D8ACF9EAD9}"/>
              </a:ext>
            </a:extLst>
          </p:cNvPr>
          <p:cNvSpPr txBox="1"/>
          <p:nvPr/>
        </p:nvSpPr>
        <p:spPr>
          <a:xfrm>
            <a:off x="7793183" y="3865417"/>
            <a:ext cx="3998054" cy="2154436"/>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1"/>
                </a:solidFill>
                <a:latin typeface="Aptos" panose="020B0004020202020204" pitchFamily="34" charset="0"/>
              </a:rPr>
              <a:t>Madurai, Chennai and Bengaluru are the top three cities in terms of store performance.</a:t>
            </a:r>
            <a:r>
              <a:rPr lang="en-US" sz="1600" b="0" i="0" dirty="0">
                <a:solidFill>
                  <a:srgbClr val="0D0D0D"/>
                </a:solidFill>
                <a:effectLst/>
                <a:latin typeface="Söhne"/>
              </a:rPr>
              <a:t> </a:t>
            </a:r>
            <a:r>
              <a:rPr lang="en-US" sz="1600" b="0" i="0" dirty="0">
                <a:solidFill>
                  <a:schemeClr val="bg1"/>
                </a:solidFill>
                <a:effectLst/>
                <a:latin typeface="Aptos" panose="020B0004020202020204" pitchFamily="34" charset="0"/>
              </a:rPr>
              <a:t>This insight provides strategic direction, allowing us to allocate resources and tailor our initiatives to </a:t>
            </a:r>
            <a:r>
              <a:rPr lang="en-US" b="0" i="0" dirty="0">
                <a:solidFill>
                  <a:schemeClr val="bg1"/>
                </a:solidFill>
                <a:effectLst/>
                <a:latin typeface="Aptos" panose="020B0004020202020204" pitchFamily="34" charset="0"/>
              </a:rPr>
              <a:t>maximize success in these key cities.</a:t>
            </a:r>
            <a:br>
              <a:rPr lang="en-US" sz="1800" dirty="0">
                <a:solidFill>
                  <a:schemeClr val="bg1"/>
                </a:solidFill>
                <a:latin typeface="Aptos" panose="020B0004020202020204" pitchFamily="34" charset="0"/>
              </a:rPr>
            </a:br>
            <a:endParaRPr lang="en-US" dirty="0">
              <a:solidFill>
                <a:schemeClr val="bg1"/>
              </a:solidFill>
              <a:latin typeface="Aptos" panose="020B0004020202020204" pitchFamily="34" charset="0"/>
            </a:endParaRPr>
          </a:p>
        </p:txBody>
      </p:sp>
      <p:sp>
        <p:nvSpPr>
          <p:cNvPr id="4" name="Rectangle 3">
            <a:extLst>
              <a:ext uri="{FF2B5EF4-FFF2-40B4-BE49-F238E27FC236}">
                <a16:creationId xmlns:a16="http://schemas.microsoft.com/office/drawing/2014/main" id="{E07CEC7A-B1B3-3A49-4B02-5905407FFE28}"/>
              </a:ext>
            </a:extLst>
          </p:cNvPr>
          <p:cNvSpPr/>
          <p:nvPr/>
        </p:nvSpPr>
        <p:spPr>
          <a:xfrm>
            <a:off x="2887099" y="573377"/>
            <a:ext cx="2473036" cy="5025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6" name="Rectangle: Rounded Corners 5">
            <a:extLst>
              <a:ext uri="{FF2B5EF4-FFF2-40B4-BE49-F238E27FC236}">
                <a16:creationId xmlns:a16="http://schemas.microsoft.com/office/drawing/2014/main" id="{D1823381-5992-8B88-906B-8CB8727BB8AF}"/>
              </a:ext>
            </a:extLst>
          </p:cNvPr>
          <p:cNvSpPr/>
          <p:nvPr/>
        </p:nvSpPr>
        <p:spPr>
          <a:xfrm>
            <a:off x="8801099" y="2015836"/>
            <a:ext cx="1423555" cy="4052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10" name="Picture 9">
            <a:extLst>
              <a:ext uri="{FF2B5EF4-FFF2-40B4-BE49-F238E27FC236}">
                <a16:creationId xmlns:a16="http://schemas.microsoft.com/office/drawing/2014/main" id="{6E3C455C-05C2-910A-186D-9E95DD986B45}"/>
              </a:ext>
            </a:extLst>
          </p:cNvPr>
          <p:cNvPicPr>
            <a:picLocks noChangeAspect="1"/>
          </p:cNvPicPr>
          <p:nvPr/>
        </p:nvPicPr>
        <p:blipFill>
          <a:blip r:embed="rId3"/>
          <a:stretch>
            <a:fillRect/>
          </a:stretch>
        </p:blipFill>
        <p:spPr>
          <a:xfrm>
            <a:off x="477982" y="1075959"/>
            <a:ext cx="7315199" cy="5254742"/>
          </a:xfrm>
          <a:prstGeom prst="rect">
            <a:avLst/>
          </a:prstGeom>
        </p:spPr>
      </p:pic>
    </p:spTree>
    <p:extLst>
      <p:ext uri="{BB962C8B-B14F-4D97-AF65-F5344CB8AC3E}">
        <p14:creationId xmlns:p14="http://schemas.microsoft.com/office/powerpoint/2010/main" val="3692570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871A0-06E7-C4AC-88CA-8CB9648A1F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D11A3F-308A-781B-84DF-0193743D1827}"/>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C1DB282B-791B-B4ED-1638-46CAD23370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509829" cy="575317"/>
          </a:xfrm>
          <a:prstGeom prst="rect">
            <a:avLst/>
          </a:prstGeom>
        </p:spPr>
      </p:pic>
      <p:sp>
        <p:nvSpPr>
          <p:cNvPr id="8" name="Title 7">
            <a:extLst>
              <a:ext uri="{FF2B5EF4-FFF2-40B4-BE49-F238E27FC236}">
                <a16:creationId xmlns:a16="http://schemas.microsoft.com/office/drawing/2014/main" id="{3417F167-E609-3A89-F263-1AEAE90E9AA3}"/>
              </a:ext>
            </a:extLst>
          </p:cNvPr>
          <p:cNvSpPr>
            <a:spLocks noGrp="1"/>
          </p:cNvSpPr>
          <p:nvPr>
            <p:ph type="ctrTitle"/>
          </p:nvPr>
        </p:nvSpPr>
        <p:spPr>
          <a:xfrm>
            <a:off x="7211290" y="1509706"/>
            <a:ext cx="4145973" cy="4454675"/>
          </a:xfrm>
        </p:spPr>
        <p:txBody>
          <a:bodyPr/>
          <a:lstStyle/>
          <a:p>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br>
              <a:rPr lang="en-US" sz="2000" dirty="0">
                <a:latin typeface="Aptos" panose="020B0004020202020204" pitchFamily="34" charset="0"/>
              </a:rPr>
            </a:br>
            <a:endParaRPr lang="en-US" sz="2000" dirty="0">
              <a:latin typeface="Aptos" panose="020B0004020202020204" pitchFamily="34" charset="0"/>
            </a:endParaRPr>
          </a:p>
        </p:txBody>
      </p:sp>
      <p:sp>
        <p:nvSpPr>
          <p:cNvPr id="11" name="TextBox 10">
            <a:extLst>
              <a:ext uri="{FF2B5EF4-FFF2-40B4-BE49-F238E27FC236}">
                <a16:creationId xmlns:a16="http://schemas.microsoft.com/office/drawing/2014/main" id="{43382C3C-AB36-3489-A135-7DDD9A5386D1}"/>
              </a:ext>
            </a:extLst>
          </p:cNvPr>
          <p:cNvSpPr txBox="1"/>
          <p:nvPr/>
        </p:nvSpPr>
        <p:spPr>
          <a:xfrm>
            <a:off x="7024255" y="2743199"/>
            <a:ext cx="4573782" cy="3139321"/>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bg1"/>
                </a:solidFill>
                <a:effectLst/>
                <a:latin typeface="Aptos" panose="020B0004020202020204" pitchFamily="34" charset="0"/>
              </a:rPr>
              <a:t>BOGOF generates the highest ISU, at around 83%, and it generates an IR of approximately 43%.</a:t>
            </a:r>
          </a:p>
          <a:p>
            <a:pPr marL="285750" indent="-285750" algn="l">
              <a:buFont typeface="Wingdings" panose="05000000000000000000" pitchFamily="2" charset="2"/>
              <a:buChar char="Ø"/>
            </a:pPr>
            <a:r>
              <a:rPr lang="en-US" b="0" i="0" dirty="0">
                <a:solidFill>
                  <a:schemeClr val="bg1"/>
                </a:solidFill>
                <a:effectLst/>
                <a:latin typeface="Aptos" panose="020B0004020202020204" pitchFamily="34" charset="0"/>
              </a:rPr>
              <a:t>For the 500 Cashback promotion, it generates an ISU of </a:t>
            </a:r>
            <a:r>
              <a:rPr lang="en-US" dirty="0">
                <a:solidFill>
                  <a:schemeClr val="bg1"/>
                </a:solidFill>
                <a:latin typeface="Aptos" panose="020B0004020202020204" pitchFamily="34" charset="0"/>
              </a:rPr>
              <a:t>9</a:t>
            </a:r>
            <a:r>
              <a:rPr lang="en-US" b="0" i="0" dirty="0">
                <a:solidFill>
                  <a:schemeClr val="bg1"/>
                </a:solidFill>
                <a:effectLst/>
                <a:latin typeface="Aptos" panose="020B0004020202020204" pitchFamily="34" charset="0"/>
              </a:rPr>
              <a:t>% and an IR of </a:t>
            </a:r>
            <a:r>
              <a:rPr lang="en-US" dirty="0">
                <a:solidFill>
                  <a:schemeClr val="bg1"/>
                </a:solidFill>
                <a:latin typeface="Aptos" panose="020B0004020202020204" pitchFamily="34" charset="0"/>
              </a:rPr>
              <a:t>57</a:t>
            </a:r>
            <a:r>
              <a:rPr lang="en-US" b="0" i="0" dirty="0">
                <a:solidFill>
                  <a:schemeClr val="bg1"/>
                </a:solidFill>
                <a:effectLst/>
                <a:latin typeface="Aptos" panose="020B0004020202020204" pitchFamily="34" charset="0"/>
              </a:rPr>
              <a:t>%.</a:t>
            </a:r>
          </a:p>
          <a:p>
            <a:pPr marL="285750" indent="-285750" algn="l">
              <a:buFont typeface="Wingdings" panose="05000000000000000000" pitchFamily="2" charset="2"/>
              <a:buChar char="Ø"/>
            </a:pPr>
            <a:r>
              <a:rPr lang="en-US" b="0" i="0" dirty="0">
                <a:solidFill>
                  <a:schemeClr val="bg1"/>
                </a:solidFill>
                <a:effectLst/>
                <a:latin typeface="Aptos" panose="020B0004020202020204" pitchFamily="34" charset="0"/>
              </a:rPr>
              <a:t>50% off and 25% off promotions generate the lowest ISU.</a:t>
            </a:r>
          </a:p>
          <a:p>
            <a:pPr marL="285750" indent="-285750" algn="l">
              <a:buFont typeface="Wingdings" panose="05000000000000000000" pitchFamily="2" charset="2"/>
              <a:buChar char="Ø"/>
            </a:pPr>
            <a:r>
              <a:rPr lang="en-US" b="0" i="0" dirty="0">
                <a:solidFill>
                  <a:schemeClr val="bg1"/>
                </a:solidFill>
                <a:effectLst/>
                <a:latin typeface="Aptos" panose="020B0004020202020204" pitchFamily="34" charset="0"/>
              </a:rPr>
              <a:t>33% off and 25% off promotions generate the lowest IR.</a:t>
            </a:r>
          </a:p>
          <a:p>
            <a:pPr marL="285750" indent="-285750" algn="l">
              <a:buFont typeface="Wingdings" panose="05000000000000000000" pitchFamily="2" charset="2"/>
              <a:buChar char="Ø"/>
            </a:pPr>
            <a:r>
              <a:rPr lang="en-US" b="0" i="0" dirty="0">
                <a:solidFill>
                  <a:schemeClr val="bg1"/>
                </a:solidFill>
                <a:effectLst/>
                <a:latin typeface="Aptos" panose="020B0004020202020204" pitchFamily="34" charset="0"/>
              </a:rPr>
              <a:t>500 Cashback and BOGOF promotions capture the entire IR.</a:t>
            </a:r>
          </a:p>
        </p:txBody>
      </p:sp>
      <p:sp>
        <p:nvSpPr>
          <p:cNvPr id="2" name="Rectangle 1">
            <a:extLst>
              <a:ext uri="{FF2B5EF4-FFF2-40B4-BE49-F238E27FC236}">
                <a16:creationId xmlns:a16="http://schemas.microsoft.com/office/drawing/2014/main" id="{2CACC873-D43E-3D17-D491-6D3D38CE6A24}"/>
              </a:ext>
            </a:extLst>
          </p:cNvPr>
          <p:cNvSpPr/>
          <p:nvPr/>
        </p:nvSpPr>
        <p:spPr>
          <a:xfrm>
            <a:off x="2670464" y="536510"/>
            <a:ext cx="2473036" cy="5025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5" name="Rectangle: Rounded Corners 4">
            <a:extLst>
              <a:ext uri="{FF2B5EF4-FFF2-40B4-BE49-F238E27FC236}">
                <a16:creationId xmlns:a16="http://schemas.microsoft.com/office/drawing/2014/main" id="{A24EBDB5-7A36-A8D8-17B7-E15854CA87EE}"/>
              </a:ext>
            </a:extLst>
          </p:cNvPr>
          <p:cNvSpPr/>
          <p:nvPr/>
        </p:nvSpPr>
        <p:spPr>
          <a:xfrm>
            <a:off x="7907482" y="2057401"/>
            <a:ext cx="2150918" cy="490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9" name="Picture 8">
            <a:extLst>
              <a:ext uri="{FF2B5EF4-FFF2-40B4-BE49-F238E27FC236}">
                <a16:creationId xmlns:a16="http://schemas.microsoft.com/office/drawing/2014/main" id="{271BD119-3A22-75D5-0588-30DC4B91F216}"/>
              </a:ext>
            </a:extLst>
          </p:cNvPr>
          <p:cNvPicPr>
            <a:picLocks noChangeAspect="1"/>
          </p:cNvPicPr>
          <p:nvPr/>
        </p:nvPicPr>
        <p:blipFill>
          <a:blip r:embed="rId3"/>
          <a:stretch>
            <a:fillRect/>
          </a:stretch>
        </p:blipFill>
        <p:spPr>
          <a:xfrm>
            <a:off x="557963" y="1111827"/>
            <a:ext cx="6412554" cy="5209663"/>
          </a:xfrm>
          <a:prstGeom prst="rect">
            <a:avLst/>
          </a:prstGeom>
        </p:spPr>
      </p:pic>
    </p:spTree>
    <p:extLst>
      <p:ext uri="{BB962C8B-B14F-4D97-AF65-F5344CB8AC3E}">
        <p14:creationId xmlns:p14="http://schemas.microsoft.com/office/powerpoint/2010/main" val="3514919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8C7FC-201B-94A1-9BE4-FC983CAF8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C5303-C36B-69CE-32C7-CC54A910A4F1}"/>
              </a:ext>
            </a:extLst>
          </p:cNvPr>
          <p:cNvSpPr>
            <a:spLocks noGrp="1"/>
          </p:cNvSpPr>
          <p:nvPr>
            <p:ph type="ctrTitle"/>
          </p:nvPr>
        </p:nvSpPr>
        <p:spPr>
          <a:xfrm flipH="1">
            <a:off x="7928264" y="2130136"/>
            <a:ext cx="3437826" cy="2127539"/>
          </a:xfrm>
        </p:spPr>
        <p:txBody>
          <a:bodyPr/>
          <a:lstStyle/>
          <a:p>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EFF9A4F8-8458-F48D-1461-761CC16A0883}"/>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EA9D5E48-2CAE-D41F-E19B-EDD3B5EF8D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1" y="510348"/>
            <a:ext cx="1987811" cy="637663"/>
          </a:xfrm>
          <a:prstGeom prst="rect">
            <a:avLst/>
          </a:prstGeom>
        </p:spPr>
      </p:pic>
      <p:sp>
        <p:nvSpPr>
          <p:cNvPr id="6" name="TextBox 5">
            <a:extLst>
              <a:ext uri="{FF2B5EF4-FFF2-40B4-BE49-F238E27FC236}">
                <a16:creationId xmlns:a16="http://schemas.microsoft.com/office/drawing/2014/main" id="{683F8485-27C6-7963-AF62-A20CB93F02FE}"/>
              </a:ext>
            </a:extLst>
          </p:cNvPr>
          <p:cNvSpPr txBox="1"/>
          <p:nvPr/>
        </p:nvSpPr>
        <p:spPr>
          <a:xfrm>
            <a:off x="7585364" y="2826327"/>
            <a:ext cx="4048675" cy="2123658"/>
          </a:xfrm>
          <a:prstGeom prst="rect">
            <a:avLst/>
          </a:prstGeom>
          <a:noFill/>
        </p:spPr>
        <p:txBody>
          <a:bodyPr wrap="square">
            <a:spAutoFit/>
          </a:bodyPr>
          <a:lstStyle/>
          <a:p>
            <a:pPr marL="342900" indent="-342900">
              <a:buFont typeface="Wingdings" panose="05000000000000000000" pitchFamily="2" charset="2"/>
              <a:buChar char="Ø"/>
            </a:pPr>
            <a:endParaRPr lang="en-US" sz="2000" b="0" i="0" dirty="0">
              <a:solidFill>
                <a:schemeClr val="bg1"/>
              </a:solidFill>
              <a:effectLst/>
              <a:latin typeface="Söhne"/>
            </a:endParaRPr>
          </a:p>
          <a:p>
            <a:pPr marL="342900" indent="-342900">
              <a:buFont typeface="Wingdings" panose="05000000000000000000" pitchFamily="2" charset="2"/>
              <a:buChar char="Ø"/>
            </a:pPr>
            <a:r>
              <a:rPr lang="en-US" sz="1600" b="0" i="0" dirty="0">
                <a:solidFill>
                  <a:schemeClr val="bg1"/>
                </a:solidFill>
                <a:effectLst/>
                <a:latin typeface="Aptos" panose="020B0004020202020204" pitchFamily="34" charset="0"/>
              </a:rPr>
              <a:t>This visual representation allows us to identify which promotions strike the optimal balance between increasing sales units and generating additional revenue. From the graph, we can see that 500 Cashback strikes the best balance between ISU and IR.</a:t>
            </a:r>
            <a:endParaRPr lang="en-US" sz="1600" dirty="0">
              <a:solidFill>
                <a:schemeClr val="bg1"/>
              </a:solidFill>
              <a:latin typeface="Aptos" panose="020B0004020202020204" pitchFamily="34" charset="0"/>
            </a:endParaRPr>
          </a:p>
        </p:txBody>
      </p:sp>
      <p:sp>
        <p:nvSpPr>
          <p:cNvPr id="4" name="Rectangle 3">
            <a:extLst>
              <a:ext uri="{FF2B5EF4-FFF2-40B4-BE49-F238E27FC236}">
                <a16:creationId xmlns:a16="http://schemas.microsoft.com/office/drawing/2014/main" id="{756282E1-E2E4-401A-DC26-21EA8120F6AD}"/>
              </a:ext>
            </a:extLst>
          </p:cNvPr>
          <p:cNvSpPr/>
          <p:nvPr/>
        </p:nvSpPr>
        <p:spPr>
          <a:xfrm>
            <a:off x="2928662" y="622555"/>
            <a:ext cx="2473036" cy="5025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8" name="Rectangle: Rounded Corners 7">
            <a:extLst>
              <a:ext uri="{FF2B5EF4-FFF2-40B4-BE49-F238E27FC236}">
                <a16:creationId xmlns:a16="http://schemas.microsoft.com/office/drawing/2014/main" id="{0C939315-A1F7-4926-DC17-D379CA3E5DC8}"/>
              </a:ext>
            </a:extLst>
          </p:cNvPr>
          <p:cNvSpPr/>
          <p:nvPr/>
        </p:nvSpPr>
        <p:spPr>
          <a:xfrm>
            <a:off x="8676409" y="2358736"/>
            <a:ext cx="1548246" cy="4675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9" name="Picture 8">
            <a:extLst>
              <a:ext uri="{FF2B5EF4-FFF2-40B4-BE49-F238E27FC236}">
                <a16:creationId xmlns:a16="http://schemas.microsoft.com/office/drawing/2014/main" id="{0F33B5D9-444B-CF49-4031-7CABBC7F90CC}"/>
              </a:ext>
            </a:extLst>
          </p:cNvPr>
          <p:cNvPicPr>
            <a:picLocks noChangeAspect="1"/>
          </p:cNvPicPr>
          <p:nvPr/>
        </p:nvPicPr>
        <p:blipFill>
          <a:blip r:embed="rId3"/>
          <a:stretch>
            <a:fillRect/>
          </a:stretch>
        </p:blipFill>
        <p:spPr>
          <a:xfrm>
            <a:off x="557961" y="1148011"/>
            <a:ext cx="6977013" cy="5199641"/>
          </a:xfrm>
          <a:prstGeom prst="rect">
            <a:avLst/>
          </a:prstGeom>
        </p:spPr>
      </p:pic>
    </p:spTree>
    <p:extLst>
      <p:ext uri="{BB962C8B-B14F-4D97-AF65-F5344CB8AC3E}">
        <p14:creationId xmlns:p14="http://schemas.microsoft.com/office/powerpoint/2010/main" val="309220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AD8D-2A14-6A25-9891-3B31CF641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BD5A7-7EBD-C758-730A-47B49E9C99AB}"/>
              </a:ext>
            </a:extLst>
          </p:cNvPr>
          <p:cNvSpPr>
            <a:spLocks noGrp="1"/>
          </p:cNvSpPr>
          <p:nvPr>
            <p:ph type="ctrTitle"/>
          </p:nvPr>
        </p:nvSpPr>
        <p:spPr>
          <a:xfrm rot="10800000" flipH="1" flipV="1">
            <a:off x="8310879" y="2834640"/>
            <a:ext cx="2558011" cy="2381595"/>
          </a:xfrm>
        </p:spPr>
        <p:txBody>
          <a:bodyPr/>
          <a:lstStyle/>
          <a:p>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br>
              <a:rPr lang="en-US" sz="2000" dirty="0">
                <a:solidFill>
                  <a:schemeClr val="accent6">
                    <a:lumMod val="20000"/>
                    <a:lumOff val="80000"/>
                  </a:schemeClr>
                </a:solidFill>
              </a:rPr>
            </a:b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56E49644-69D4-DE02-FA4A-D5587DBC4BAF}"/>
              </a:ext>
            </a:extLst>
          </p:cNvPr>
          <p:cNvSpPr>
            <a:spLocks noGrp="1"/>
          </p:cNvSpPr>
          <p:nvPr>
            <p:ph type="subTitle" idx="1"/>
          </p:nvPr>
        </p:nvSpPr>
        <p:spPr>
          <a:xfrm>
            <a:off x="4524375" y="4257675"/>
            <a:ext cx="2400300" cy="800100"/>
          </a:xfrm>
        </p:spPr>
        <p:txBody>
          <a:bodyPr/>
          <a:lstStyle/>
          <a:p>
            <a:r>
              <a:rPr lang="en-US" dirty="0"/>
              <a:t> </a:t>
            </a:r>
          </a:p>
        </p:txBody>
      </p:sp>
      <p:pic>
        <p:nvPicPr>
          <p:cNvPr id="7" name="Picture 6">
            <a:extLst>
              <a:ext uri="{FF2B5EF4-FFF2-40B4-BE49-F238E27FC236}">
                <a16:creationId xmlns:a16="http://schemas.microsoft.com/office/drawing/2014/main" id="{73335FF1-77E2-79DD-EAA8-92871E8B91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1"/>
            <a:ext cx="1676083" cy="527340"/>
          </a:xfrm>
          <a:prstGeom prst="rect">
            <a:avLst/>
          </a:prstGeom>
        </p:spPr>
      </p:pic>
      <p:sp>
        <p:nvSpPr>
          <p:cNvPr id="4" name="TextBox 3">
            <a:extLst>
              <a:ext uri="{FF2B5EF4-FFF2-40B4-BE49-F238E27FC236}">
                <a16:creationId xmlns:a16="http://schemas.microsoft.com/office/drawing/2014/main" id="{E62ADD12-82CA-2624-19F6-8B803FD3C7D2}"/>
              </a:ext>
            </a:extLst>
          </p:cNvPr>
          <p:cNvSpPr txBox="1"/>
          <p:nvPr/>
        </p:nvSpPr>
        <p:spPr>
          <a:xfrm>
            <a:off x="6946049" y="2566556"/>
            <a:ext cx="4666615" cy="377571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bg1"/>
                </a:solidFill>
                <a:latin typeface="Aptos" panose="020B0004020202020204" pitchFamily="34" charset="0"/>
              </a:rPr>
              <a:t>The product category Grocery &amp; Staples saw the most significant lift in sales from the promotions.</a:t>
            </a:r>
          </a:p>
          <a:p>
            <a:pPr marL="342900" indent="-342900">
              <a:buFont typeface="Wingdings" panose="05000000000000000000" pitchFamily="2" charset="2"/>
              <a:buChar char="Ø"/>
            </a:pP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Farm Chakki Atta(1kg), </a:t>
            </a: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Sunflower oil and </a:t>
            </a: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High Glo 15W LED Bulb respond exceptionally well to promotions.</a:t>
            </a:r>
          </a:p>
          <a:p>
            <a:pPr marL="342900" indent="-342900">
              <a:buFont typeface="Wingdings" panose="05000000000000000000" pitchFamily="2" charset="2"/>
              <a:buChar char="Ø"/>
            </a:pP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Body Milk Nourishing Lotion(120ml), </a:t>
            </a: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Fusion Container Set of 3 and </a:t>
            </a:r>
            <a:r>
              <a:rPr lang="en-US" sz="2000" dirty="0" err="1">
                <a:solidFill>
                  <a:schemeClr val="bg1"/>
                </a:solidFill>
                <a:latin typeface="Aptos" panose="020B0004020202020204" pitchFamily="34" charset="0"/>
              </a:rPr>
              <a:t>Atliq</a:t>
            </a:r>
            <a:r>
              <a:rPr lang="en-US" sz="2000" dirty="0">
                <a:solidFill>
                  <a:schemeClr val="bg1"/>
                </a:solidFill>
                <a:latin typeface="Aptos" panose="020B0004020202020204" pitchFamily="34" charset="0"/>
              </a:rPr>
              <a:t> Scrub Sponge For Dishwash respond exceptionally poorly to promotions.  </a:t>
            </a:r>
          </a:p>
        </p:txBody>
      </p:sp>
      <p:sp>
        <p:nvSpPr>
          <p:cNvPr id="6" name="Rectangle 5">
            <a:extLst>
              <a:ext uri="{FF2B5EF4-FFF2-40B4-BE49-F238E27FC236}">
                <a16:creationId xmlns:a16="http://schemas.microsoft.com/office/drawing/2014/main" id="{9044AB4D-D2E4-86C3-09A2-19EC641E5224}"/>
              </a:ext>
            </a:extLst>
          </p:cNvPr>
          <p:cNvSpPr/>
          <p:nvPr/>
        </p:nvSpPr>
        <p:spPr>
          <a:xfrm>
            <a:off x="2919845" y="553864"/>
            <a:ext cx="2098964" cy="50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8" name="Rectangle: Rounded Corners 7">
            <a:extLst>
              <a:ext uri="{FF2B5EF4-FFF2-40B4-BE49-F238E27FC236}">
                <a16:creationId xmlns:a16="http://schemas.microsoft.com/office/drawing/2014/main" id="{5D8A5BFD-C45C-6646-F3EF-221DB54310C2}"/>
              </a:ext>
            </a:extLst>
          </p:cNvPr>
          <p:cNvSpPr/>
          <p:nvPr/>
        </p:nvSpPr>
        <p:spPr>
          <a:xfrm>
            <a:off x="8310878" y="1995056"/>
            <a:ext cx="1371601" cy="571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10" name="Picture 9">
            <a:extLst>
              <a:ext uri="{FF2B5EF4-FFF2-40B4-BE49-F238E27FC236}">
                <a16:creationId xmlns:a16="http://schemas.microsoft.com/office/drawing/2014/main" id="{FC088951-8277-207B-631E-5D2091D11312}"/>
              </a:ext>
            </a:extLst>
          </p:cNvPr>
          <p:cNvPicPr>
            <a:picLocks noChangeAspect="1"/>
          </p:cNvPicPr>
          <p:nvPr/>
        </p:nvPicPr>
        <p:blipFill>
          <a:blip r:embed="rId3"/>
          <a:stretch>
            <a:fillRect/>
          </a:stretch>
        </p:blipFill>
        <p:spPr>
          <a:xfrm>
            <a:off x="579336" y="1101984"/>
            <a:ext cx="6366713" cy="5240285"/>
          </a:xfrm>
          <a:prstGeom prst="rect">
            <a:avLst/>
          </a:prstGeom>
        </p:spPr>
      </p:pic>
    </p:spTree>
    <p:extLst>
      <p:ext uri="{BB962C8B-B14F-4D97-AF65-F5344CB8AC3E}">
        <p14:creationId xmlns:p14="http://schemas.microsoft.com/office/powerpoint/2010/main" val="176113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8A4C69-28DF-FB62-6E20-BC53EE2AD40C}"/>
              </a:ext>
            </a:extLst>
          </p:cNvPr>
          <p:cNvSpPr>
            <a:spLocks noGrp="1"/>
          </p:cNvSpPr>
          <p:nvPr>
            <p:ph type="ctrTitle"/>
          </p:nvPr>
        </p:nvSpPr>
        <p:spPr>
          <a:xfrm>
            <a:off x="7408718" y="2815936"/>
            <a:ext cx="4094018" cy="3356264"/>
          </a:xfrm>
        </p:spPr>
        <p:txBody>
          <a:bodyPr/>
          <a:lstStyle/>
          <a:p>
            <a:r>
              <a:rPr lang="en-US" sz="1800" b="0" i="0" dirty="0">
                <a:solidFill>
                  <a:schemeClr val="bg1"/>
                </a:solidFill>
                <a:effectLst/>
                <a:latin typeface="Aptos" panose="020B0004020202020204" pitchFamily="34" charset="0"/>
              </a:rPr>
              <a:t>In the Diwali Campaign, Combo1 takes the lead, generating the highest Incremental Sold Units (ISU).</a:t>
            </a:r>
            <a:br>
              <a:rPr lang="en-US" sz="1800" b="0" i="0" dirty="0">
                <a:solidFill>
                  <a:schemeClr val="bg1"/>
                </a:solidFill>
                <a:effectLst/>
                <a:latin typeface="Aptos" panose="020B0004020202020204" pitchFamily="34" charset="0"/>
              </a:rPr>
            </a:br>
            <a:br>
              <a:rPr lang="en-US" sz="1800" b="0" i="0" dirty="0">
                <a:solidFill>
                  <a:schemeClr val="bg1"/>
                </a:solidFill>
                <a:effectLst/>
                <a:latin typeface="Aptos" panose="020B0004020202020204" pitchFamily="34" charset="0"/>
              </a:rPr>
            </a:br>
            <a:r>
              <a:rPr lang="en-US" sz="1800" b="0" i="0" dirty="0">
                <a:solidFill>
                  <a:schemeClr val="bg1"/>
                </a:solidFill>
                <a:effectLst/>
                <a:latin typeface="Aptos" panose="020B0004020202020204" pitchFamily="34" charset="0"/>
              </a:rPr>
              <a:t>In the Sankranti Campaign, Grocery &amp; Staples steal the spotlight, showing the highest ISU.</a:t>
            </a:r>
            <a:br>
              <a:rPr lang="en-US" sz="1800" b="0" i="0" dirty="0">
                <a:solidFill>
                  <a:schemeClr val="bg1"/>
                </a:solidFill>
                <a:effectLst/>
                <a:latin typeface="Aptos" panose="020B0004020202020204" pitchFamily="34" charset="0"/>
              </a:rPr>
            </a:br>
            <a:br>
              <a:rPr lang="en-US" sz="1800" b="0" i="0" dirty="0">
                <a:solidFill>
                  <a:schemeClr val="bg1"/>
                </a:solidFill>
                <a:effectLst/>
                <a:latin typeface="Aptos" panose="020B0004020202020204" pitchFamily="34" charset="0"/>
              </a:rPr>
            </a:br>
            <a:r>
              <a:rPr lang="en-US" sz="1800" b="0" i="0" dirty="0">
                <a:solidFill>
                  <a:schemeClr val="bg1"/>
                </a:solidFill>
                <a:effectLst/>
                <a:latin typeface="Aptos" panose="020B0004020202020204" pitchFamily="34" charset="0"/>
              </a:rPr>
              <a:t>Across the two campaigns, Combo1 and Grocery &amp; Staples gracefully swap positions, revealing the dynamic nature of their impact on our sales strategy.</a:t>
            </a:r>
            <a:endParaRPr lang="en-US" sz="1800" dirty="0">
              <a:solidFill>
                <a:schemeClr val="bg1"/>
              </a:solidFill>
              <a:latin typeface="Aptos" panose="020B0004020202020204" pitchFamily="34" charset="0"/>
            </a:endParaRPr>
          </a:p>
        </p:txBody>
      </p:sp>
      <p:pic>
        <p:nvPicPr>
          <p:cNvPr id="8" name="Picture 7">
            <a:extLst>
              <a:ext uri="{FF2B5EF4-FFF2-40B4-BE49-F238E27FC236}">
                <a16:creationId xmlns:a16="http://schemas.microsoft.com/office/drawing/2014/main" id="{FC9B5FE2-142E-6CA5-3460-BFFAD3B937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702" y="466343"/>
            <a:ext cx="2042226" cy="863694"/>
          </a:xfrm>
          <a:prstGeom prst="rect">
            <a:avLst/>
          </a:prstGeom>
        </p:spPr>
      </p:pic>
      <p:sp>
        <p:nvSpPr>
          <p:cNvPr id="5" name="Rectangle 4">
            <a:extLst>
              <a:ext uri="{FF2B5EF4-FFF2-40B4-BE49-F238E27FC236}">
                <a16:creationId xmlns:a16="http://schemas.microsoft.com/office/drawing/2014/main" id="{929A840B-4C1C-0AD7-ABCB-25C0AD5A34FC}"/>
              </a:ext>
            </a:extLst>
          </p:cNvPr>
          <p:cNvSpPr/>
          <p:nvPr/>
        </p:nvSpPr>
        <p:spPr>
          <a:xfrm>
            <a:off x="2919845" y="553864"/>
            <a:ext cx="2098964" cy="50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6" name="Rectangle: Rounded Corners 5">
            <a:extLst>
              <a:ext uri="{FF2B5EF4-FFF2-40B4-BE49-F238E27FC236}">
                <a16:creationId xmlns:a16="http://schemas.microsoft.com/office/drawing/2014/main" id="{BFD180D3-AE93-7B55-24AD-0CBA8B3EB18B}"/>
              </a:ext>
            </a:extLst>
          </p:cNvPr>
          <p:cNvSpPr/>
          <p:nvPr/>
        </p:nvSpPr>
        <p:spPr>
          <a:xfrm>
            <a:off x="8551718" y="2067790"/>
            <a:ext cx="1423555" cy="5922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pic>
        <p:nvPicPr>
          <p:cNvPr id="10" name="Picture 9">
            <a:extLst>
              <a:ext uri="{FF2B5EF4-FFF2-40B4-BE49-F238E27FC236}">
                <a16:creationId xmlns:a16="http://schemas.microsoft.com/office/drawing/2014/main" id="{86C786C3-EC50-6309-16C8-64C657827C14}"/>
              </a:ext>
            </a:extLst>
          </p:cNvPr>
          <p:cNvPicPr>
            <a:picLocks noChangeAspect="1"/>
          </p:cNvPicPr>
          <p:nvPr/>
        </p:nvPicPr>
        <p:blipFill>
          <a:blip r:embed="rId3"/>
          <a:stretch>
            <a:fillRect/>
          </a:stretch>
        </p:blipFill>
        <p:spPr>
          <a:xfrm>
            <a:off x="495702" y="1330037"/>
            <a:ext cx="6746762" cy="5061619"/>
          </a:xfrm>
          <a:prstGeom prst="rect">
            <a:avLst/>
          </a:prstGeom>
        </p:spPr>
      </p:pic>
    </p:spTree>
    <p:extLst>
      <p:ext uri="{BB962C8B-B14F-4D97-AF65-F5344CB8AC3E}">
        <p14:creationId xmlns:p14="http://schemas.microsoft.com/office/powerpoint/2010/main" val="604248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D6C9-4C7E-C2BC-20EE-29D935A5FB3B}"/>
              </a:ext>
            </a:extLst>
          </p:cNvPr>
          <p:cNvSpPr>
            <a:spLocks noGrp="1"/>
          </p:cNvSpPr>
          <p:nvPr>
            <p:ph type="title"/>
          </p:nvPr>
        </p:nvSpPr>
        <p:spPr/>
        <p:txBody>
          <a:bodyPr/>
          <a:lstStyle/>
          <a:p>
            <a:r>
              <a:rPr lang="en-US" dirty="0"/>
              <a:t>                 </a:t>
            </a:r>
            <a:r>
              <a:rPr lang="en-US" dirty="0">
                <a:solidFill>
                  <a:schemeClr val="accent1">
                    <a:lumMod val="20000"/>
                    <a:lumOff val="80000"/>
                  </a:schemeClr>
                </a:solidFill>
              </a:rPr>
              <a:t>Findings &amp; Implications</a:t>
            </a:r>
          </a:p>
        </p:txBody>
      </p:sp>
      <p:sp>
        <p:nvSpPr>
          <p:cNvPr id="3" name="Content Placeholder 2">
            <a:extLst>
              <a:ext uri="{FF2B5EF4-FFF2-40B4-BE49-F238E27FC236}">
                <a16:creationId xmlns:a16="http://schemas.microsoft.com/office/drawing/2014/main" id="{BA41D97D-3F7A-2418-757D-5402B209EA2A}"/>
              </a:ext>
            </a:extLst>
          </p:cNvPr>
          <p:cNvSpPr>
            <a:spLocks noGrp="1"/>
          </p:cNvSpPr>
          <p:nvPr>
            <p:ph sz="half" idx="1"/>
          </p:nvPr>
        </p:nvSpPr>
        <p:spPr>
          <a:xfrm>
            <a:off x="252845" y="2358735"/>
            <a:ext cx="5727267" cy="4343401"/>
          </a:xfrm>
        </p:spPr>
        <p:txBody>
          <a:bodyPr>
            <a:normAutofit fontScale="92500" lnSpcReduction="20000"/>
          </a:bodyPr>
          <a:lstStyle/>
          <a:p>
            <a:r>
              <a:rPr lang="en-US" sz="2200" dirty="0">
                <a:solidFill>
                  <a:schemeClr val="tx1"/>
                </a:solidFill>
                <a:latin typeface="Aptos Narrow" panose="020B0004020202020204" pitchFamily="34" charset="0"/>
              </a:rPr>
              <a:t>According to store performance, Madurai  holds the highest position. But there are only 4 stores in the city.</a:t>
            </a:r>
          </a:p>
          <a:p>
            <a:r>
              <a:rPr lang="en-US" sz="2200" dirty="0">
                <a:solidFill>
                  <a:schemeClr val="tx1"/>
                </a:solidFill>
                <a:latin typeface="Aptos Narrow" panose="020B0004020202020204" pitchFamily="34" charset="0"/>
              </a:rPr>
              <a:t>BOGOF however helped in increasing the sale unit but it did not increase the Incremental Revenue to that extent. In view of this, the 500 cashback promotion has increased the Incremental Revenue by a large amount.</a:t>
            </a:r>
          </a:p>
          <a:p>
            <a:r>
              <a:rPr lang="en-US" sz="2200" dirty="0">
                <a:solidFill>
                  <a:schemeClr val="tx1"/>
                </a:solidFill>
                <a:latin typeface="Aptos Narrow" panose="020B0004020202020204" pitchFamily="34" charset="0"/>
              </a:rPr>
              <a:t>The sale volume of the Home Essential Combo product has increased manifold during Diwali. So it can be said that the demand for this product is highest during Diwali.</a:t>
            </a:r>
          </a:p>
          <a:p>
            <a:r>
              <a:rPr lang="en-US" sz="2200" dirty="0">
                <a:solidFill>
                  <a:schemeClr val="tx1"/>
                </a:solidFill>
                <a:latin typeface="Aptos Narrow" panose="020B0004020202020204" pitchFamily="34" charset="0"/>
              </a:rPr>
              <a:t>Sales of Grocery &amp; Staples are seen to increase manifold during Sankranti. So it can be said that the demand for this product is highest during Sankranti.</a:t>
            </a:r>
          </a:p>
          <a:p>
            <a:pPr marL="0" indent="0">
              <a:buNone/>
            </a:pPr>
            <a:endParaRPr lang="en-US" dirty="0"/>
          </a:p>
        </p:txBody>
      </p:sp>
      <p:sp>
        <p:nvSpPr>
          <p:cNvPr id="6" name="Content Placeholder 5">
            <a:extLst>
              <a:ext uri="{FF2B5EF4-FFF2-40B4-BE49-F238E27FC236}">
                <a16:creationId xmlns:a16="http://schemas.microsoft.com/office/drawing/2014/main" id="{FBC339BD-9523-276D-9552-BFB2245E8C2E}"/>
              </a:ext>
            </a:extLst>
          </p:cNvPr>
          <p:cNvSpPr>
            <a:spLocks noGrp="1"/>
          </p:cNvSpPr>
          <p:nvPr>
            <p:ph sz="half" idx="2"/>
          </p:nvPr>
        </p:nvSpPr>
        <p:spPr>
          <a:xfrm>
            <a:off x="6211890" y="2441864"/>
            <a:ext cx="5727265" cy="4187536"/>
          </a:xfrm>
        </p:spPr>
        <p:txBody>
          <a:bodyPr>
            <a:normAutofit fontScale="92500" lnSpcReduction="20000"/>
          </a:bodyPr>
          <a:lstStyle/>
          <a:p>
            <a:r>
              <a:rPr lang="en-US" sz="2200" dirty="0">
                <a:solidFill>
                  <a:schemeClr val="tx1"/>
                </a:solidFill>
                <a:latin typeface="Aptos Narrow" panose="020B0004020202020204" pitchFamily="34" charset="0"/>
              </a:rPr>
              <a:t>If we want to increase more stores then new store should be built in Madurai.</a:t>
            </a:r>
          </a:p>
          <a:p>
            <a:endParaRPr lang="en-US" sz="2200" dirty="0">
              <a:solidFill>
                <a:schemeClr val="tx1"/>
              </a:solidFill>
              <a:latin typeface="Aptos Narrow" panose="020B0004020202020204" pitchFamily="34" charset="0"/>
            </a:endParaRPr>
          </a:p>
          <a:p>
            <a:r>
              <a:rPr lang="en-US" sz="2200" dirty="0">
                <a:solidFill>
                  <a:schemeClr val="tx1"/>
                </a:solidFill>
                <a:latin typeface="Aptos Narrow" panose="020B0004020202020204" pitchFamily="34" charset="0"/>
              </a:rPr>
              <a:t>We have to focus on 500 cashback offer as it is generating most Incremental Revenue.</a:t>
            </a:r>
          </a:p>
          <a:p>
            <a:pPr marL="0" indent="0">
              <a:buNone/>
            </a:pPr>
            <a:endParaRPr lang="en-US" sz="2200" dirty="0">
              <a:solidFill>
                <a:schemeClr val="tx1"/>
              </a:solidFill>
              <a:latin typeface="Aptos Narrow" panose="020B0004020202020204" pitchFamily="34" charset="0"/>
            </a:endParaRPr>
          </a:p>
          <a:p>
            <a:pPr marL="0" indent="0">
              <a:buNone/>
            </a:pPr>
            <a:endParaRPr lang="en-US" sz="2200" dirty="0">
              <a:solidFill>
                <a:schemeClr val="tx1"/>
              </a:solidFill>
              <a:latin typeface="Aptos Narrow" panose="020B0004020202020204" pitchFamily="34" charset="0"/>
            </a:endParaRPr>
          </a:p>
          <a:p>
            <a:r>
              <a:rPr lang="en-US" sz="2200" dirty="0">
                <a:solidFill>
                  <a:schemeClr val="tx1"/>
                </a:solidFill>
                <a:latin typeface="Aptos Narrow" panose="020B0004020202020204" pitchFamily="34" charset="0"/>
              </a:rPr>
              <a:t>During Diwali we can focus on sales of Home Essential Combo products.</a:t>
            </a:r>
          </a:p>
          <a:p>
            <a:endParaRPr lang="en-US" sz="2200" dirty="0">
              <a:solidFill>
                <a:schemeClr val="tx1"/>
              </a:solidFill>
              <a:latin typeface="Aptos Narrow" panose="020B0004020202020204" pitchFamily="34" charset="0"/>
            </a:endParaRPr>
          </a:p>
          <a:p>
            <a:r>
              <a:rPr lang="en-US" sz="2200" dirty="0">
                <a:solidFill>
                  <a:schemeClr val="tx1"/>
                </a:solidFill>
                <a:latin typeface="Aptos Narrow" panose="020B0004020202020204" pitchFamily="34" charset="0"/>
              </a:rPr>
              <a:t>During Sankranti we can focus on the sales of Grocery &amp; Staples.</a:t>
            </a:r>
          </a:p>
        </p:txBody>
      </p:sp>
    </p:spTree>
    <p:extLst>
      <p:ext uri="{BB962C8B-B14F-4D97-AF65-F5344CB8AC3E}">
        <p14:creationId xmlns:p14="http://schemas.microsoft.com/office/powerpoint/2010/main" val="687232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36B06-0510-826A-EA41-EF1A35DA85E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74A9BF8-9C6D-DB7A-A84C-64245CA42540}"/>
              </a:ext>
            </a:extLst>
          </p:cNvPr>
          <p:cNvSpPr>
            <a:spLocks noGrp="1"/>
          </p:cNvSpPr>
          <p:nvPr>
            <p:ph type="ctrTitle"/>
          </p:nvPr>
        </p:nvSpPr>
        <p:spPr>
          <a:xfrm>
            <a:off x="3512127" y="737755"/>
            <a:ext cx="4031673" cy="1049481"/>
          </a:xfrm>
        </p:spPr>
        <p:txBody>
          <a:bodyPr/>
          <a:lstStyle/>
          <a:p>
            <a:r>
              <a:rPr lang="en-US" dirty="0"/>
              <a:t>           </a:t>
            </a:r>
            <a:r>
              <a:rPr lang="en-US" dirty="0">
                <a:solidFill>
                  <a:schemeClr val="accent1">
                    <a:lumMod val="20000"/>
                    <a:lumOff val="80000"/>
                  </a:schemeClr>
                </a:solidFill>
              </a:rPr>
              <a:t>Conclusion</a:t>
            </a:r>
          </a:p>
        </p:txBody>
      </p:sp>
      <p:sp>
        <p:nvSpPr>
          <p:cNvPr id="8" name="Subtitle 7">
            <a:extLst>
              <a:ext uri="{FF2B5EF4-FFF2-40B4-BE49-F238E27FC236}">
                <a16:creationId xmlns:a16="http://schemas.microsoft.com/office/drawing/2014/main" id="{AE25A42E-6D6E-E512-E18A-833A50999613}"/>
              </a:ext>
            </a:extLst>
          </p:cNvPr>
          <p:cNvSpPr>
            <a:spLocks noGrp="1"/>
          </p:cNvSpPr>
          <p:nvPr>
            <p:ph type="subTitle" idx="1"/>
          </p:nvPr>
        </p:nvSpPr>
        <p:spPr>
          <a:xfrm>
            <a:off x="1194954" y="2462645"/>
            <a:ext cx="8660967" cy="2119746"/>
          </a:xfrm>
        </p:spPr>
        <p:txBody>
          <a:bodyPr>
            <a:normAutofit/>
          </a:bodyPr>
          <a:lstStyle/>
          <a:p>
            <a:r>
              <a:rPr lang="en-US" sz="2000" b="0" i="0" cap="none" dirty="0">
                <a:solidFill>
                  <a:schemeClr val="bg1"/>
                </a:solidFill>
                <a:effectLst/>
                <a:latin typeface="Aptos" panose="020B0004020202020204" pitchFamily="34" charset="0"/>
              </a:rPr>
              <a:t>Thank you for joining me on this data-driven journey through </a:t>
            </a:r>
            <a:r>
              <a:rPr lang="en-US" sz="2000" cap="none" dirty="0">
                <a:solidFill>
                  <a:schemeClr val="bg1"/>
                </a:solidFill>
                <a:latin typeface="Aptos" panose="020B0004020202020204" pitchFamily="34" charset="0"/>
              </a:rPr>
              <a:t>A</a:t>
            </a:r>
            <a:r>
              <a:rPr lang="en-US" sz="2000" b="0" i="0" cap="none" dirty="0">
                <a:solidFill>
                  <a:schemeClr val="bg1"/>
                </a:solidFill>
                <a:effectLst/>
                <a:latin typeface="Aptos" panose="020B0004020202020204" pitchFamily="34" charset="0"/>
              </a:rPr>
              <a:t>tliQ  mart's promotions. Let's apply these insights to optimize our strategies. Remember, data empowers decisions. Here's to continuous improvement and success</a:t>
            </a:r>
            <a:r>
              <a:rPr lang="en-US" sz="2000" b="0" i="0" dirty="0">
                <a:solidFill>
                  <a:schemeClr val="bg1"/>
                </a:solidFill>
                <a:effectLst/>
                <a:latin typeface="Aptos" panose="020B0004020202020204" pitchFamily="34" charset="0"/>
              </a:rPr>
              <a:t>.</a:t>
            </a:r>
          </a:p>
          <a:p>
            <a:r>
              <a:rPr lang="en-US" sz="2000" dirty="0">
                <a:solidFill>
                  <a:schemeClr val="bg1"/>
                </a:solidFill>
                <a:latin typeface="Aptos" panose="020B0004020202020204" pitchFamily="34" charset="0"/>
              </a:rPr>
              <a:t>     </a:t>
            </a:r>
            <a:r>
              <a:rPr lang="en-US" sz="2000" b="0" i="0" cap="none" dirty="0">
                <a:solidFill>
                  <a:schemeClr val="bg1"/>
                </a:solidFill>
                <a:effectLst/>
                <a:latin typeface="Söhne"/>
              </a:rPr>
              <a:t>If you have any questions or thoughts, I welcome them now. Let's embark on this journey of growth and success together. Thank you."</a:t>
            </a:r>
            <a:br>
              <a:rPr lang="en-US" sz="2000" cap="none" dirty="0">
                <a:solidFill>
                  <a:schemeClr val="bg1"/>
                </a:solidFill>
              </a:rPr>
            </a:br>
            <a:endParaRPr lang="en-US" sz="2000" dirty="0">
              <a:solidFill>
                <a:schemeClr val="bg1"/>
              </a:solidFill>
              <a:latin typeface="Aptos" panose="020B0004020202020204" pitchFamily="34" charset="0"/>
            </a:endParaRPr>
          </a:p>
        </p:txBody>
      </p:sp>
    </p:spTree>
    <p:extLst>
      <p:ext uri="{BB962C8B-B14F-4D97-AF65-F5344CB8AC3E}">
        <p14:creationId xmlns:p14="http://schemas.microsoft.com/office/powerpoint/2010/main" val="152043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2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6071C41F-C083-0AFB-8455-B3D3B78726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5A15-27B6-FCB6-1CA1-2738106AC11F}"/>
              </a:ext>
            </a:extLst>
          </p:cNvPr>
          <p:cNvSpPr>
            <a:spLocks noGrp="1"/>
          </p:cNvSpPr>
          <p:nvPr>
            <p:ph type="title"/>
          </p:nvPr>
        </p:nvSpPr>
        <p:spPr>
          <a:xfrm>
            <a:off x="3144416" y="1063417"/>
            <a:ext cx="6836198" cy="1372986"/>
          </a:xfrm>
        </p:spPr>
        <p:txBody>
          <a:bodyPr/>
          <a:lstStyle/>
          <a:p>
            <a:r>
              <a:rPr lang="en-US" dirty="0"/>
              <a:t>Problem Statment</a:t>
            </a:r>
          </a:p>
        </p:txBody>
      </p:sp>
      <p:sp>
        <p:nvSpPr>
          <p:cNvPr id="3" name="Subtitle 2">
            <a:extLst>
              <a:ext uri="{FF2B5EF4-FFF2-40B4-BE49-F238E27FC236}">
                <a16:creationId xmlns:a16="http://schemas.microsoft.com/office/drawing/2014/main" id="{F4A5F7A6-D463-E9BF-0ABD-DD2AD1933ED9}"/>
              </a:ext>
            </a:extLst>
          </p:cNvPr>
          <p:cNvSpPr>
            <a:spLocks noGrp="1"/>
          </p:cNvSpPr>
          <p:nvPr>
            <p:ph type="body" sz="half" idx="2"/>
          </p:nvPr>
        </p:nvSpPr>
        <p:spPr/>
        <p:txBody>
          <a:bodyPr/>
          <a:lstStyle/>
          <a:p>
            <a:r>
              <a:rPr lang="en-US" dirty="0"/>
              <a:t> </a:t>
            </a:r>
            <a:r>
              <a:rPr lang="en-US" sz="2400" b="0" i="0" dirty="0">
                <a:solidFill>
                  <a:srgbClr val="0D0D0D"/>
                </a:solidFill>
                <a:effectLst/>
                <a:latin typeface="Söhne"/>
              </a:rPr>
              <a:t>AtiQ Mart recently conducted a massive promotion across all 50 of their stores during the Diwali 2023 and Sankranti 2024 festivals. Now, the sales director is eager to understand which promotions performed well and which ones did not. The goal is to make informed decisions for their next promotional period.</a:t>
            </a:r>
            <a:endParaRPr lang="en-US" sz="2400" kern="100" dirty="0">
              <a:solidFill>
                <a:srgbClr val="000000"/>
              </a:solidFill>
              <a:effectLst/>
              <a:latin typeface="Aptos Narrow" panose="020B00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F19309C0-81F6-8D79-6BE3-9E502414FE8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6623" y="471195"/>
            <a:ext cx="2097635" cy="1031034"/>
          </a:xfrm>
          <a:prstGeom prst="rect">
            <a:avLst/>
          </a:prstGeom>
        </p:spPr>
      </p:pic>
    </p:spTree>
    <p:extLst>
      <p:ext uri="{BB962C8B-B14F-4D97-AF65-F5344CB8AC3E}">
        <p14:creationId xmlns:p14="http://schemas.microsoft.com/office/powerpoint/2010/main" val="1363166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F8543-9726-3B43-6939-2B96B0076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FA78C-2DB5-7242-475A-1F0ABCDFE4B8}"/>
              </a:ext>
            </a:extLst>
          </p:cNvPr>
          <p:cNvSpPr>
            <a:spLocks noGrp="1"/>
          </p:cNvSpPr>
          <p:nvPr>
            <p:ph type="ctrTitle"/>
          </p:nvPr>
        </p:nvSpPr>
        <p:spPr>
          <a:xfrm>
            <a:off x="5195455" y="1031960"/>
            <a:ext cx="2951018" cy="724103"/>
          </a:xfrm>
        </p:spPr>
        <p:txBody>
          <a:bodyPr/>
          <a:lstStyle/>
          <a:p>
            <a:r>
              <a:rPr lang="en-US" sz="2400" dirty="0"/>
              <a:t>Datasets overview</a:t>
            </a:r>
            <a:br>
              <a:rPr lang="en-US" sz="2400" dirty="0"/>
            </a:br>
            <a:endParaRPr lang="en-US" sz="2400" dirty="0"/>
          </a:p>
        </p:txBody>
      </p:sp>
      <p:sp>
        <p:nvSpPr>
          <p:cNvPr id="3" name="Subtitle 2">
            <a:extLst>
              <a:ext uri="{FF2B5EF4-FFF2-40B4-BE49-F238E27FC236}">
                <a16:creationId xmlns:a16="http://schemas.microsoft.com/office/drawing/2014/main" id="{1FAE6CDB-C640-D822-7B8E-2F398380C796}"/>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B9353BD2-C37E-C1E1-23A4-73D5EDEE77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pic>
        <p:nvPicPr>
          <p:cNvPr id="6" name="Picture 5">
            <a:extLst>
              <a:ext uri="{FF2B5EF4-FFF2-40B4-BE49-F238E27FC236}">
                <a16:creationId xmlns:a16="http://schemas.microsoft.com/office/drawing/2014/main" id="{01B5BF21-84F5-1D77-F94B-432F867EA7B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5216" y="2473885"/>
            <a:ext cx="2281898" cy="2281898"/>
          </a:xfrm>
          <a:prstGeom prst="rect">
            <a:avLst/>
          </a:prstGeom>
        </p:spPr>
      </p:pic>
      <p:pic>
        <p:nvPicPr>
          <p:cNvPr id="10" name="Picture 9">
            <a:extLst>
              <a:ext uri="{FF2B5EF4-FFF2-40B4-BE49-F238E27FC236}">
                <a16:creationId xmlns:a16="http://schemas.microsoft.com/office/drawing/2014/main" id="{3A5B8E75-EBFF-5015-D53C-EFB0052DC87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41193" y="1939238"/>
            <a:ext cx="7582316" cy="40258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407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2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76FCBD67-4DB3-F377-BDA0-50B6AD517A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B5056E-9DF8-3449-FF40-2102366AFF84}"/>
              </a:ext>
            </a:extLst>
          </p:cNvPr>
          <p:cNvSpPr>
            <a:spLocks noGrp="1"/>
          </p:cNvSpPr>
          <p:nvPr>
            <p:ph type="title"/>
          </p:nvPr>
        </p:nvSpPr>
        <p:spPr>
          <a:xfrm>
            <a:off x="3998364" y="1063417"/>
            <a:ext cx="2953154" cy="1372986"/>
          </a:xfrm>
        </p:spPr>
        <p:txBody>
          <a:bodyPr/>
          <a:lstStyle/>
          <a:p>
            <a:r>
              <a:rPr lang="en-US" dirty="0">
                <a:solidFill>
                  <a:schemeClr val="accent2">
                    <a:lumMod val="60000"/>
                    <a:lumOff val="40000"/>
                  </a:schemeClr>
                </a:solidFill>
              </a:rPr>
              <a:t>Objectives</a:t>
            </a:r>
          </a:p>
        </p:txBody>
      </p:sp>
      <p:sp>
        <p:nvSpPr>
          <p:cNvPr id="3" name="Subtitle 2">
            <a:extLst>
              <a:ext uri="{FF2B5EF4-FFF2-40B4-BE49-F238E27FC236}">
                <a16:creationId xmlns:a16="http://schemas.microsoft.com/office/drawing/2014/main" id="{4EAF9AC1-21A5-FC01-4CE0-E991391BDAED}"/>
              </a:ext>
            </a:extLst>
          </p:cNvPr>
          <p:cNvSpPr>
            <a:spLocks noGrp="1"/>
          </p:cNvSpPr>
          <p:nvPr>
            <p:ph type="body" sz="half" idx="2"/>
          </p:nvPr>
        </p:nvSpPr>
        <p:spPr>
          <a:xfrm>
            <a:off x="1554267" y="3584864"/>
            <a:ext cx="8825659" cy="2476500"/>
          </a:xfrm>
        </p:spPr>
        <p:txBody>
          <a:bodyPr>
            <a:normAutofit fontScale="92500" lnSpcReduction="10000"/>
          </a:bodyPr>
          <a:lstStyle/>
          <a:p>
            <a:pPr marL="285750" indent="-285750">
              <a:buFont typeface="Wingdings" panose="05000000000000000000" pitchFamily="2" charset="2"/>
              <a:buChar char="§"/>
            </a:pPr>
            <a:r>
              <a:rPr lang="en-US" dirty="0"/>
              <a:t> </a:t>
            </a:r>
            <a:r>
              <a:rPr lang="en-US" sz="2400" b="0" i="0" dirty="0">
                <a:solidFill>
                  <a:srgbClr val="0D0D0D"/>
                </a:solidFill>
                <a:effectLst/>
                <a:latin typeface="Söhne"/>
              </a:rPr>
              <a:t>To address this challenge, my project aimed to leverage the information from </a:t>
            </a:r>
            <a:r>
              <a:rPr lang="en-US" sz="2400" dirty="0">
                <a:solidFill>
                  <a:srgbClr val="0D0D0D"/>
                </a:solidFill>
                <a:latin typeface="Söhne"/>
              </a:rPr>
              <a:t>f</a:t>
            </a:r>
            <a:r>
              <a:rPr lang="en-US" sz="2400" b="0" i="0" dirty="0">
                <a:solidFill>
                  <a:srgbClr val="0D0D0D"/>
                </a:solidFill>
                <a:effectLst/>
                <a:latin typeface="Söhne"/>
              </a:rPr>
              <a:t>act_events, dim_product, dim_store, and dim_campaign to analyze sales data during the Diwali 2023 and Sankranti 2024 promotional periods. </a:t>
            </a:r>
          </a:p>
          <a:p>
            <a:pPr marL="342900" indent="-342900">
              <a:buFont typeface="Wingdings" panose="05000000000000000000" pitchFamily="2" charset="2"/>
              <a:buChar char="§"/>
            </a:pPr>
            <a:r>
              <a:rPr lang="en-US" sz="2400" b="0" i="0" dirty="0">
                <a:solidFill>
                  <a:srgbClr val="0D0D0D"/>
                </a:solidFill>
                <a:effectLst/>
                <a:latin typeface="Söhne"/>
              </a:rPr>
              <a:t>This analysis will provide insights into the success and areas for improvement, enabling AtliQ Mart to make data-driven decisions for their future promotions.</a:t>
            </a:r>
            <a:endParaRPr lang="en-US" sz="2400" kern="100" dirty="0">
              <a:solidFill>
                <a:srgbClr val="000000"/>
              </a:solidFill>
              <a:effectLst/>
              <a:latin typeface="Aptos Narrow" panose="020B00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51D66804-0C78-65BC-F365-1C4F57992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6623" y="471195"/>
            <a:ext cx="2097635" cy="1031034"/>
          </a:xfrm>
          <a:prstGeom prst="rect">
            <a:avLst/>
          </a:prstGeom>
        </p:spPr>
      </p:pic>
    </p:spTree>
    <p:extLst>
      <p:ext uri="{BB962C8B-B14F-4D97-AF65-F5344CB8AC3E}">
        <p14:creationId xmlns:p14="http://schemas.microsoft.com/office/powerpoint/2010/main" val="2157629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B15B5-6F66-1A3C-0428-B0B8B07E8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E9ACE-B425-F2BA-DB1E-109388364897}"/>
              </a:ext>
            </a:extLst>
          </p:cNvPr>
          <p:cNvSpPr>
            <a:spLocks noGrp="1"/>
          </p:cNvSpPr>
          <p:nvPr>
            <p:ph type="ctrTitle"/>
          </p:nvPr>
        </p:nvSpPr>
        <p:spPr>
          <a:xfrm>
            <a:off x="4458933" y="1078554"/>
            <a:ext cx="2694342" cy="778822"/>
          </a:xfrm>
        </p:spPr>
        <p:txBody>
          <a:bodyPr/>
          <a:lstStyle/>
          <a:p>
            <a:r>
              <a:rPr lang="en-US" sz="2800" dirty="0"/>
              <a:t>Campaigns</a:t>
            </a:r>
          </a:p>
        </p:txBody>
      </p:sp>
      <p:sp>
        <p:nvSpPr>
          <p:cNvPr id="3" name="Subtitle 2">
            <a:extLst>
              <a:ext uri="{FF2B5EF4-FFF2-40B4-BE49-F238E27FC236}">
                <a16:creationId xmlns:a16="http://schemas.microsoft.com/office/drawing/2014/main" id="{9FBE811D-06B8-F711-9A23-6150227C0647}"/>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8EC106E9-3408-640D-A83A-0039291B1C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pic>
        <p:nvPicPr>
          <p:cNvPr id="5" name="Picture 4">
            <a:extLst>
              <a:ext uri="{FF2B5EF4-FFF2-40B4-BE49-F238E27FC236}">
                <a16:creationId xmlns:a16="http://schemas.microsoft.com/office/drawing/2014/main" id="{7DFC0B84-634D-2FDF-0E0C-39B95445A2A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85578" y="2332620"/>
            <a:ext cx="2218340" cy="1802801"/>
          </a:xfrm>
          <a:prstGeom prst="rect">
            <a:avLst/>
          </a:prstGeom>
        </p:spPr>
      </p:pic>
      <p:pic>
        <p:nvPicPr>
          <p:cNvPr id="11" name="Picture 10">
            <a:extLst>
              <a:ext uri="{FF2B5EF4-FFF2-40B4-BE49-F238E27FC236}">
                <a16:creationId xmlns:a16="http://schemas.microsoft.com/office/drawing/2014/main" id="{7474CEB6-CDDE-8CDA-51A1-DACD53DC804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91014" y="2647950"/>
            <a:ext cx="2914836" cy="1820640"/>
          </a:xfrm>
          <a:prstGeom prst="rect">
            <a:avLst/>
          </a:prstGeom>
        </p:spPr>
      </p:pic>
      <p:sp>
        <p:nvSpPr>
          <p:cNvPr id="15" name="TextBox 14">
            <a:extLst>
              <a:ext uri="{FF2B5EF4-FFF2-40B4-BE49-F238E27FC236}">
                <a16:creationId xmlns:a16="http://schemas.microsoft.com/office/drawing/2014/main" id="{15E0882C-3470-2B81-899F-40C9A00B3194}"/>
              </a:ext>
            </a:extLst>
          </p:cNvPr>
          <p:cNvSpPr txBox="1"/>
          <p:nvPr/>
        </p:nvSpPr>
        <p:spPr>
          <a:xfrm>
            <a:off x="2785579" y="4468797"/>
            <a:ext cx="1872146" cy="979501"/>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1E094482-740E-6CD8-B30D-0854C43D28EE}"/>
              </a:ext>
            </a:extLst>
          </p:cNvPr>
          <p:cNvSpPr txBox="1"/>
          <p:nvPr/>
        </p:nvSpPr>
        <p:spPr>
          <a:xfrm>
            <a:off x="3076575" y="4162990"/>
            <a:ext cx="1524000" cy="584775"/>
          </a:xfrm>
          <a:prstGeom prst="rect">
            <a:avLst/>
          </a:prstGeom>
          <a:noFill/>
        </p:spPr>
        <p:txBody>
          <a:bodyPr wrap="square" rtlCol="0">
            <a:spAutoFit/>
          </a:bodyPr>
          <a:lstStyle/>
          <a:p>
            <a:r>
              <a:rPr lang="en-US" sz="3200" dirty="0"/>
              <a:t> Diwali</a:t>
            </a:r>
          </a:p>
        </p:txBody>
      </p:sp>
    </p:spTree>
    <p:extLst>
      <p:ext uri="{BB962C8B-B14F-4D97-AF65-F5344CB8AC3E}">
        <p14:creationId xmlns:p14="http://schemas.microsoft.com/office/powerpoint/2010/main" val="775448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12728-87A7-A243-3FB4-49E04BE25293}"/>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2DA88D72-A4DA-B97B-1EB2-1C634DA3EB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44321" y="2112703"/>
            <a:ext cx="2971800" cy="2468546"/>
          </a:xfrm>
          <a:prstGeom prst="rect">
            <a:avLst/>
          </a:prstGeom>
        </p:spPr>
      </p:pic>
      <p:sp>
        <p:nvSpPr>
          <p:cNvPr id="2" name="Title 1">
            <a:extLst>
              <a:ext uri="{FF2B5EF4-FFF2-40B4-BE49-F238E27FC236}">
                <a16:creationId xmlns:a16="http://schemas.microsoft.com/office/drawing/2014/main" id="{76B7412E-A736-7EE9-C63D-6405A39E615C}"/>
              </a:ext>
            </a:extLst>
          </p:cNvPr>
          <p:cNvSpPr>
            <a:spLocks noGrp="1"/>
          </p:cNvSpPr>
          <p:nvPr>
            <p:ph type="ctrTitle"/>
          </p:nvPr>
        </p:nvSpPr>
        <p:spPr>
          <a:xfrm>
            <a:off x="4458932" y="1078554"/>
            <a:ext cx="3427767" cy="778822"/>
          </a:xfrm>
        </p:spPr>
        <p:txBody>
          <a:bodyPr/>
          <a:lstStyle/>
          <a:p>
            <a:r>
              <a:rPr lang="en-US" sz="4000" dirty="0">
                <a:solidFill>
                  <a:schemeClr val="accent2">
                    <a:lumMod val="40000"/>
                    <a:lumOff val="60000"/>
                  </a:schemeClr>
                </a:solidFill>
              </a:rPr>
              <a:t>Promo Offers</a:t>
            </a:r>
          </a:p>
        </p:txBody>
      </p:sp>
      <p:sp>
        <p:nvSpPr>
          <p:cNvPr id="3" name="Subtitle 2">
            <a:extLst>
              <a:ext uri="{FF2B5EF4-FFF2-40B4-BE49-F238E27FC236}">
                <a16:creationId xmlns:a16="http://schemas.microsoft.com/office/drawing/2014/main" id="{5797D061-2EF2-8565-A4D0-FA95E617BE06}"/>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A9E904DD-BB5C-AE57-1E89-2D038BFD0A0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sp>
        <p:nvSpPr>
          <p:cNvPr id="15" name="TextBox 14">
            <a:extLst>
              <a:ext uri="{FF2B5EF4-FFF2-40B4-BE49-F238E27FC236}">
                <a16:creationId xmlns:a16="http://schemas.microsoft.com/office/drawing/2014/main" id="{C8B0D86C-4EB6-D112-2447-379E0BBC5B26}"/>
              </a:ext>
            </a:extLst>
          </p:cNvPr>
          <p:cNvSpPr txBox="1"/>
          <p:nvPr/>
        </p:nvSpPr>
        <p:spPr>
          <a:xfrm>
            <a:off x="3020657" y="4581249"/>
            <a:ext cx="2876550" cy="1046440"/>
          </a:xfrm>
          <a:prstGeom prst="rect">
            <a:avLst/>
          </a:prstGeom>
          <a:noFill/>
        </p:spPr>
        <p:txBody>
          <a:bodyPr wrap="square" rtlCol="0">
            <a:spAutoFit/>
          </a:bodyPr>
          <a:lstStyle/>
          <a:p>
            <a:r>
              <a:rPr lang="en-US" dirty="0"/>
              <a:t>    </a:t>
            </a:r>
          </a:p>
          <a:p>
            <a:r>
              <a:rPr lang="en-US" sz="4400" dirty="0">
                <a:solidFill>
                  <a:srgbClr val="92D050"/>
                </a:solidFill>
              </a:rPr>
              <a:t>33% Off</a:t>
            </a:r>
          </a:p>
        </p:txBody>
      </p:sp>
      <p:pic>
        <p:nvPicPr>
          <p:cNvPr id="6" name="Picture 5">
            <a:extLst>
              <a:ext uri="{FF2B5EF4-FFF2-40B4-BE49-F238E27FC236}">
                <a16:creationId xmlns:a16="http://schemas.microsoft.com/office/drawing/2014/main" id="{67E7A5BA-123F-03E6-9B7D-A30CF6D9B6D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333500" y="2209800"/>
            <a:ext cx="2257425" cy="1876425"/>
          </a:xfrm>
          <a:prstGeom prst="rect">
            <a:avLst/>
          </a:prstGeom>
        </p:spPr>
      </p:pic>
      <p:pic>
        <p:nvPicPr>
          <p:cNvPr id="13" name="Picture 12">
            <a:extLst>
              <a:ext uri="{FF2B5EF4-FFF2-40B4-BE49-F238E27FC236}">
                <a16:creationId xmlns:a16="http://schemas.microsoft.com/office/drawing/2014/main" id="{76C96997-A134-DF42-527F-EBC0D5EBCE3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038600" y="2150804"/>
            <a:ext cx="3057524" cy="1935420"/>
          </a:xfrm>
          <a:prstGeom prst="rect">
            <a:avLst/>
          </a:prstGeom>
        </p:spPr>
      </p:pic>
      <p:sp>
        <p:nvSpPr>
          <p:cNvPr id="20" name="TextBox 19">
            <a:extLst>
              <a:ext uri="{FF2B5EF4-FFF2-40B4-BE49-F238E27FC236}">
                <a16:creationId xmlns:a16="http://schemas.microsoft.com/office/drawing/2014/main" id="{B6E71D30-C1E3-AED7-8BAC-F7C597ED344A}"/>
              </a:ext>
            </a:extLst>
          </p:cNvPr>
          <p:cNvSpPr txBox="1"/>
          <p:nvPr/>
        </p:nvSpPr>
        <p:spPr>
          <a:xfrm>
            <a:off x="8153399" y="3836433"/>
            <a:ext cx="2581275" cy="646331"/>
          </a:xfrm>
          <a:prstGeom prst="rect">
            <a:avLst/>
          </a:prstGeom>
          <a:noFill/>
        </p:spPr>
        <p:txBody>
          <a:bodyPr wrap="square" rtlCol="0">
            <a:spAutoFit/>
          </a:bodyPr>
          <a:lstStyle/>
          <a:p>
            <a:r>
              <a:rPr lang="en-US" dirty="0"/>
              <a:t>     </a:t>
            </a:r>
          </a:p>
          <a:p>
            <a:r>
              <a:rPr lang="en-US" dirty="0"/>
              <a:t>    </a:t>
            </a:r>
            <a:r>
              <a:rPr lang="en-US" dirty="0">
                <a:solidFill>
                  <a:schemeClr val="accent2">
                    <a:lumMod val="60000"/>
                    <a:lumOff val="40000"/>
                  </a:schemeClr>
                </a:solidFill>
              </a:rPr>
              <a:t>RS.500 Cashback</a:t>
            </a:r>
          </a:p>
        </p:txBody>
      </p:sp>
      <p:sp>
        <p:nvSpPr>
          <p:cNvPr id="21" name="TextBox 20">
            <a:extLst>
              <a:ext uri="{FF2B5EF4-FFF2-40B4-BE49-F238E27FC236}">
                <a16:creationId xmlns:a16="http://schemas.microsoft.com/office/drawing/2014/main" id="{8E5B33B5-1914-592D-3598-87127E4C38F0}"/>
              </a:ext>
            </a:extLst>
          </p:cNvPr>
          <p:cNvSpPr txBox="1"/>
          <p:nvPr/>
        </p:nvSpPr>
        <p:spPr>
          <a:xfrm>
            <a:off x="6294794" y="4874677"/>
            <a:ext cx="2677755" cy="769441"/>
          </a:xfrm>
          <a:prstGeom prst="rect">
            <a:avLst/>
          </a:prstGeom>
          <a:noFill/>
        </p:spPr>
        <p:txBody>
          <a:bodyPr wrap="square" rtlCol="0">
            <a:spAutoFit/>
          </a:bodyPr>
          <a:lstStyle/>
          <a:p>
            <a:r>
              <a:rPr lang="en-US" dirty="0"/>
              <a:t>      </a:t>
            </a:r>
            <a:r>
              <a:rPr lang="en-US" sz="4400" dirty="0">
                <a:solidFill>
                  <a:schemeClr val="accent4">
                    <a:lumMod val="75000"/>
                  </a:schemeClr>
                </a:solidFill>
              </a:rPr>
              <a:t>25% Off</a:t>
            </a:r>
          </a:p>
        </p:txBody>
      </p:sp>
    </p:spTree>
    <p:extLst>
      <p:ext uri="{BB962C8B-B14F-4D97-AF65-F5344CB8AC3E}">
        <p14:creationId xmlns:p14="http://schemas.microsoft.com/office/powerpoint/2010/main" val="738499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2EAC5-40C0-C03C-16BD-14508B651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E3299-2432-10AB-AD24-82EFA3C23AA0}"/>
              </a:ext>
            </a:extLst>
          </p:cNvPr>
          <p:cNvSpPr>
            <a:spLocks noGrp="1"/>
          </p:cNvSpPr>
          <p:nvPr>
            <p:ph type="ctrTitle"/>
          </p:nvPr>
        </p:nvSpPr>
        <p:spPr>
          <a:xfrm>
            <a:off x="800100" y="1628777"/>
            <a:ext cx="10810875" cy="1381123"/>
          </a:xfrm>
        </p:spPr>
        <p:txBody>
          <a:bodyPr/>
          <a:lstStyle/>
          <a:p>
            <a:r>
              <a:rPr lang="en-US" sz="2000" kern="100" dirty="0">
                <a:solidFill>
                  <a:schemeClr val="accent5">
                    <a:lumMod val="20000"/>
                    <a:lumOff val="80000"/>
                  </a:schemeClr>
                </a:solidFill>
                <a:effectLst/>
                <a:latin typeface="Calibri" panose="020F0502020204030204" pitchFamily="34" charset="0"/>
                <a:ea typeface="Calibri" panose="020F0502020204030204" pitchFamily="34" charset="0"/>
              </a:rPr>
              <a:t>1 .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US" sz="2000" dirty="0">
              <a:solidFill>
                <a:schemeClr val="accent5">
                  <a:lumMod val="20000"/>
                  <a:lumOff val="80000"/>
                </a:schemeClr>
              </a:solidFill>
            </a:endParaRPr>
          </a:p>
        </p:txBody>
      </p:sp>
      <p:sp>
        <p:nvSpPr>
          <p:cNvPr id="3" name="Subtitle 2">
            <a:extLst>
              <a:ext uri="{FF2B5EF4-FFF2-40B4-BE49-F238E27FC236}">
                <a16:creationId xmlns:a16="http://schemas.microsoft.com/office/drawing/2014/main" id="{C7FF995D-AD09-0909-0280-3EA3CB86704A}"/>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24723201-28C6-E9EE-0FC3-6691EAB2C0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sp>
        <p:nvSpPr>
          <p:cNvPr id="4" name="Rectangle: Rounded Corners 3">
            <a:extLst>
              <a:ext uri="{FF2B5EF4-FFF2-40B4-BE49-F238E27FC236}">
                <a16:creationId xmlns:a16="http://schemas.microsoft.com/office/drawing/2014/main" id="{23DF9469-FEFC-E35D-3EFF-BDB9C9815772}"/>
              </a:ext>
            </a:extLst>
          </p:cNvPr>
          <p:cNvSpPr/>
          <p:nvPr/>
        </p:nvSpPr>
        <p:spPr>
          <a:xfrm>
            <a:off x="4316556" y="595376"/>
            <a:ext cx="2608119" cy="719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1" dirty="0"/>
              <a:t>Business Request</a:t>
            </a:r>
          </a:p>
        </p:txBody>
      </p:sp>
      <p:pic>
        <p:nvPicPr>
          <p:cNvPr id="9" name="Picture 8">
            <a:extLst>
              <a:ext uri="{FF2B5EF4-FFF2-40B4-BE49-F238E27FC236}">
                <a16:creationId xmlns:a16="http://schemas.microsoft.com/office/drawing/2014/main" id="{EB9F97D0-1E20-EF68-801A-59302863054B}"/>
              </a:ext>
            </a:extLst>
          </p:cNvPr>
          <p:cNvPicPr>
            <a:picLocks noChangeAspect="1"/>
          </p:cNvPicPr>
          <p:nvPr/>
        </p:nvPicPr>
        <p:blipFill>
          <a:blip r:embed="rId3"/>
          <a:stretch>
            <a:fillRect/>
          </a:stretch>
        </p:blipFill>
        <p:spPr>
          <a:xfrm>
            <a:off x="2537928" y="3482687"/>
            <a:ext cx="6739214" cy="1866243"/>
          </a:xfrm>
          <a:prstGeom prst="rect">
            <a:avLst/>
          </a:prstGeom>
        </p:spPr>
      </p:pic>
    </p:spTree>
    <p:extLst>
      <p:ext uri="{BB962C8B-B14F-4D97-AF65-F5344CB8AC3E}">
        <p14:creationId xmlns:p14="http://schemas.microsoft.com/office/powerpoint/2010/main" val="1447155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A67C2-1B72-127D-D007-180931BE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E11C5-2778-D451-3EF2-6666E832BAA5}"/>
              </a:ext>
            </a:extLst>
          </p:cNvPr>
          <p:cNvSpPr>
            <a:spLocks noGrp="1"/>
          </p:cNvSpPr>
          <p:nvPr>
            <p:ph type="ctrTitle"/>
          </p:nvPr>
        </p:nvSpPr>
        <p:spPr>
          <a:xfrm>
            <a:off x="800100" y="1415845"/>
            <a:ext cx="10810875" cy="1344403"/>
          </a:xfrm>
        </p:spPr>
        <p:txBody>
          <a:bodyPr/>
          <a:lstStyle/>
          <a:p>
            <a:r>
              <a:rPr lang="en-US" sz="2000" kern="100" dirty="0">
                <a:solidFill>
                  <a:schemeClr val="accent6">
                    <a:lumMod val="20000"/>
                    <a:lumOff val="80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2</a:t>
            </a:r>
            <a:r>
              <a:rPr lang="en-US" sz="2000" u="none" strike="noStrike" kern="100" dirty="0">
                <a:solidFill>
                  <a:schemeClr val="accent6">
                    <a:lumMod val="20000"/>
                    <a:lumOff val="80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3DE643DF-26BC-39A5-F54D-297A115E5F93}"/>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9D6071BA-6817-1224-F874-95158F143F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sp>
        <p:nvSpPr>
          <p:cNvPr id="4" name="Rectangle: Rounded Corners 3">
            <a:extLst>
              <a:ext uri="{FF2B5EF4-FFF2-40B4-BE49-F238E27FC236}">
                <a16:creationId xmlns:a16="http://schemas.microsoft.com/office/drawing/2014/main" id="{7DB99F8F-1177-3E4B-5B11-701508D58BA5}"/>
              </a:ext>
            </a:extLst>
          </p:cNvPr>
          <p:cNvSpPr/>
          <p:nvPr/>
        </p:nvSpPr>
        <p:spPr>
          <a:xfrm>
            <a:off x="4316556" y="595376"/>
            <a:ext cx="2608119" cy="719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1" dirty="0"/>
              <a:t>Business Request</a:t>
            </a:r>
          </a:p>
        </p:txBody>
      </p:sp>
      <p:pic>
        <p:nvPicPr>
          <p:cNvPr id="10" name="Picture 9">
            <a:extLst>
              <a:ext uri="{FF2B5EF4-FFF2-40B4-BE49-F238E27FC236}">
                <a16:creationId xmlns:a16="http://schemas.microsoft.com/office/drawing/2014/main" id="{0BDD2CA2-2198-4BA2-0085-B0A0AE1253ED}"/>
              </a:ext>
            </a:extLst>
          </p:cNvPr>
          <p:cNvPicPr>
            <a:picLocks noChangeAspect="1"/>
          </p:cNvPicPr>
          <p:nvPr/>
        </p:nvPicPr>
        <p:blipFill>
          <a:blip r:embed="rId3"/>
          <a:stretch>
            <a:fillRect/>
          </a:stretch>
        </p:blipFill>
        <p:spPr>
          <a:xfrm>
            <a:off x="3705225" y="2760248"/>
            <a:ext cx="3350202" cy="3502376"/>
          </a:xfrm>
          <a:prstGeom prst="rect">
            <a:avLst/>
          </a:prstGeom>
        </p:spPr>
      </p:pic>
    </p:spTree>
    <p:extLst>
      <p:ext uri="{BB962C8B-B14F-4D97-AF65-F5344CB8AC3E}">
        <p14:creationId xmlns:p14="http://schemas.microsoft.com/office/powerpoint/2010/main" val="48103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A675-2FB2-5B2A-E1C6-98C075910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0D3A0-C7F2-65B3-CA4F-8056407277EE}"/>
              </a:ext>
            </a:extLst>
          </p:cNvPr>
          <p:cNvSpPr>
            <a:spLocks noGrp="1"/>
          </p:cNvSpPr>
          <p:nvPr>
            <p:ph type="ctrTitle"/>
          </p:nvPr>
        </p:nvSpPr>
        <p:spPr>
          <a:xfrm>
            <a:off x="800100" y="1609725"/>
            <a:ext cx="10810875" cy="1666875"/>
          </a:xfrm>
        </p:spPr>
        <p:txBody>
          <a:bodyPr/>
          <a:lstStyle/>
          <a:p>
            <a:r>
              <a:rPr lang="en-US" sz="2000" kern="100" dirty="0">
                <a:solidFill>
                  <a:schemeClr val="accent5">
                    <a:lumMod val="20000"/>
                    <a:lumOff val="80000"/>
                  </a:schemeClr>
                </a:solidFill>
                <a:latin typeface="Calibri" panose="020F0502020204030204" pitchFamily="34" charset="0"/>
                <a:ea typeface="Calibri" panose="020F0502020204030204" pitchFamily="34" charset="0"/>
              </a:rPr>
              <a:t>3</a:t>
            </a:r>
            <a:r>
              <a:rPr lang="en-US" sz="2000" kern="100" dirty="0">
                <a:solidFill>
                  <a:schemeClr val="accent5">
                    <a:lumMod val="20000"/>
                    <a:lumOff val="80000"/>
                  </a:schemeClr>
                </a:solidFill>
                <a:effectLst/>
                <a:latin typeface="Calibri" panose="020F0502020204030204" pitchFamily="34" charset="0"/>
                <a:ea typeface="Calibri" panose="020F0502020204030204" pitchFamily="34" charset="0"/>
              </a:rPr>
              <a:t> </a:t>
            </a:r>
            <a:r>
              <a:rPr lang="en-US" sz="2000" kern="100" dirty="0">
                <a:solidFill>
                  <a:schemeClr val="accent6">
                    <a:lumMod val="20000"/>
                    <a:lumOff val="80000"/>
                  </a:schemeClr>
                </a:solidFill>
                <a:effectLst/>
                <a:latin typeface="Calibri" panose="020F0502020204030204" pitchFamily="34" charset="0"/>
                <a:ea typeface="Calibri" panose="020F0502020204030204" pitchFamily="34" charset="0"/>
              </a:rPr>
              <a:t>. </a:t>
            </a:r>
            <a:r>
              <a:rPr lang="en-US" sz="2000" u="none" strike="noStrike" kern="100" dirty="0">
                <a:solidFill>
                  <a:schemeClr val="accent6">
                    <a:lumMod val="20000"/>
                    <a:lumOff val="80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Generate a report that displays each campaign along with the total revenue generated before and after the campaign? The report includes three key field: campaign_name,total_revenue(before_promotion),total_revenue(after_promotion). This report should help in evaluating the financial impact of our promotional campaigns. (Display the values in millions)</a:t>
            </a:r>
            <a:endParaRPr lang="en-US" sz="2000"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9413A74E-1CAF-DD58-B702-DDD0621FB2FF}"/>
              </a:ext>
            </a:extLst>
          </p:cNvPr>
          <p:cNvSpPr>
            <a:spLocks noGrp="1"/>
          </p:cNvSpPr>
          <p:nvPr>
            <p:ph type="subTitle" idx="1"/>
          </p:nvPr>
        </p:nvSpPr>
        <p:spPr>
          <a:xfrm>
            <a:off x="3705225" y="4210051"/>
            <a:ext cx="3219450" cy="847724"/>
          </a:xfrm>
        </p:spPr>
        <p:txBody>
          <a:bodyPr/>
          <a:lstStyle/>
          <a:p>
            <a:r>
              <a:rPr lang="en-US" dirty="0"/>
              <a:t> </a:t>
            </a:r>
          </a:p>
        </p:txBody>
      </p:sp>
      <p:pic>
        <p:nvPicPr>
          <p:cNvPr id="7" name="Picture 6">
            <a:extLst>
              <a:ext uri="{FF2B5EF4-FFF2-40B4-BE49-F238E27FC236}">
                <a16:creationId xmlns:a16="http://schemas.microsoft.com/office/drawing/2014/main" id="{39352C77-65A7-A40D-FEA6-B74B6DE694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962" y="536510"/>
            <a:ext cx="1979966" cy="973197"/>
          </a:xfrm>
          <a:prstGeom prst="rect">
            <a:avLst/>
          </a:prstGeom>
        </p:spPr>
      </p:pic>
      <p:sp>
        <p:nvSpPr>
          <p:cNvPr id="4" name="Rectangle: Rounded Corners 3">
            <a:extLst>
              <a:ext uri="{FF2B5EF4-FFF2-40B4-BE49-F238E27FC236}">
                <a16:creationId xmlns:a16="http://schemas.microsoft.com/office/drawing/2014/main" id="{E3C77CA1-8E35-0CFE-D95F-97B7DA5E1B46}"/>
              </a:ext>
            </a:extLst>
          </p:cNvPr>
          <p:cNvSpPr/>
          <p:nvPr/>
        </p:nvSpPr>
        <p:spPr>
          <a:xfrm>
            <a:off x="4316556" y="595376"/>
            <a:ext cx="2608119" cy="719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1" dirty="0"/>
              <a:t>Business Request</a:t>
            </a:r>
          </a:p>
        </p:txBody>
      </p:sp>
      <p:pic>
        <p:nvPicPr>
          <p:cNvPr id="10" name="Picture 9">
            <a:extLst>
              <a:ext uri="{FF2B5EF4-FFF2-40B4-BE49-F238E27FC236}">
                <a16:creationId xmlns:a16="http://schemas.microsoft.com/office/drawing/2014/main" id="{D17C9B93-F819-0245-11CF-75004182B761}"/>
              </a:ext>
            </a:extLst>
          </p:cNvPr>
          <p:cNvPicPr>
            <a:picLocks noChangeAspect="1"/>
          </p:cNvPicPr>
          <p:nvPr/>
        </p:nvPicPr>
        <p:blipFill>
          <a:blip r:embed="rId3"/>
          <a:stretch>
            <a:fillRect/>
          </a:stretch>
        </p:blipFill>
        <p:spPr>
          <a:xfrm>
            <a:off x="2265219" y="3800475"/>
            <a:ext cx="7223846" cy="1666875"/>
          </a:xfrm>
          <a:prstGeom prst="rect">
            <a:avLst/>
          </a:prstGeom>
        </p:spPr>
      </p:pic>
    </p:spTree>
    <p:extLst>
      <p:ext uri="{BB962C8B-B14F-4D97-AF65-F5344CB8AC3E}">
        <p14:creationId xmlns:p14="http://schemas.microsoft.com/office/powerpoint/2010/main" val="2191518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1036</TotalTime>
  <Words>1262</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Narrow</vt:lpstr>
      <vt:lpstr>Arial</vt:lpstr>
      <vt:lpstr>Calibri</vt:lpstr>
      <vt:lpstr>Century Gothic</vt:lpstr>
      <vt:lpstr>Söhne</vt:lpstr>
      <vt:lpstr>Wingdings</vt:lpstr>
      <vt:lpstr>Wingdings 3</vt:lpstr>
      <vt:lpstr>Ion Boardroom</vt:lpstr>
      <vt:lpstr>Analyze Promotions And Provide Tangible Insight </vt:lpstr>
      <vt:lpstr>Problem Statment</vt:lpstr>
      <vt:lpstr>Datasets overview </vt:lpstr>
      <vt:lpstr>Objectives</vt:lpstr>
      <vt:lpstr>Campaigns</vt:lpstr>
      <vt:lpstr>Promo Offers</vt:lpstr>
      <vt:lpstr>1 .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3 . Generate a report that displays each campaign along with the total revenue generated before and after the campaign? The report includes three key field: campaign_name,total_revenue(before_promotion),total_revenue(after_promotion). This report should help in evaluating the financial impact of our promotional campaigns. (Display the values in millions)</vt:lpstr>
      <vt:lpstr>Q4.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vt:lpstr>
      <vt:lpstr>Q5.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vt:lpstr>
      <vt:lpstr>IR = Incremental revenue. IR% = Incremental revenue% increase/decrease as compare to before promo. ISU = Incremental Sold Unite. ISU% = Incremental sold unit% as compare to before promo.</vt:lpstr>
      <vt:lpstr>The overall store performance remains the same across each city. This stability in performance suggests a well-balanced retail strategy and operational efficiency. </vt:lpstr>
      <vt:lpstr>               </vt:lpstr>
      <vt:lpstr>              </vt:lpstr>
      <vt:lpstr>                </vt:lpstr>
      <vt:lpstr>In the Diwali Campaign, Combo1 takes the lead, generating the highest Incremental Sold Units (ISU).  In the Sankranti Campaign, Grocery &amp; Staples steal the spotlight, showing the highest ISU.  Across the two campaigns, Combo1 and Grocery &amp; Staples gracefully swap positions, revealing the dynamic nature of their impact on our sales strategy.</vt:lpstr>
      <vt:lpstr>                 Findings &amp; Implications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Promotions And Provide Tangible Insight </dc:title>
  <dc:creator>RUMPI DAS</dc:creator>
  <cp:lastModifiedBy>RUMPI DAS</cp:lastModifiedBy>
  <cp:revision>22</cp:revision>
  <dcterms:created xsi:type="dcterms:W3CDTF">2024-02-09T14:23:59Z</dcterms:created>
  <dcterms:modified xsi:type="dcterms:W3CDTF">2024-03-01T05:31:21Z</dcterms:modified>
</cp:coreProperties>
</file>