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60" r:id="rId5"/>
    <p:sldId id="276" r:id="rId6"/>
    <p:sldId id="413" r:id="rId7"/>
    <p:sldId id="426" r:id="rId8"/>
    <p:sldId id="261" r:id="rId9"/>
    <p:sldId id="262" r:id="rId10"/>
    <p:sldId id="427" r:id="rId11"/>
    <p:sldId id="273" r:id="rId12"/>
    <p:sldId id="274" r:id="rId13"/>
    <p:sldId id="432" r:id="rId14"/>
    <p:sldId id="433" r:id="rId15"/>
    <p:sldId id="435" r:id="rId16"/>
    <p:sldId id="263" r:id="rId17"/>
    <p:sldId id="264" r:id="rId18"/>
    <p:sldId id="265" r:id="rId19"/>
    <p:sldId id="540" r:id="rId20"/>
    <p:sldId id="546" r:id="rId21"/>
    <p:sldId id="266" r:id="rId22"/>
    <p:sldId id="439" r:id="rId23"/>
    <p:sldId id="441" r:id="rId24"/>
    <p:sldId id="631" r:id="rId25"/>
    <p:sldId id="267" r:id="rId26"/>
    <p:sldId id="414" r:id="rId27"/>
    <p:sldId id="444" r:id="rId28"/>
    <p:sldId id="445" r:id="rId29"/>
    <p:sldId id="542" r:id="rId30"/>
    <p:sldId id="557" r:id="rId31"/>
    <p:sldId id="543" r:id="rId32"/>
    <p:sldId id="437" r:id="rId33"/>
    <p:sldId id="268" r:id="rId34"/>
    <p:sldId id="270" r:id="rId35"/>
    <p:sldId id="452" r:id="rId36"/>
    <p:sldId id="561" r:id="rId37"/>
    <p:sldId id="269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E00"/>
    <a:srgbClr val="EE6600"/>
    <a:srgbClr val="00297A"/>
    <a:srgbClr val="2DC20A"/>
    <a:srgbClr val="86349C"/>
    <a:srgbClr val="FFF989"/>
    <a:srgbClr val="DEFFB9"/>
    <a:srgbClr val="4BE200"/>
    <a:srgbClr val="FFD653"/>
    <a:srgbClr val="FFF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1858A3-8E63-400C-B90A-F522282302C6}"/>
              </a:ext>
            </a:extLst>
          </p:cNvPr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E050760-3038-43A0-A925-565B613A4E2E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2015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647A438E-B3B8-4710-AB78-9948DD456A1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6137F1-E325-4048-AE01-E30486476B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272ABBF-C32D-42B4-8E5A-7212D58160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ADA432D-61E6-45EF-AA09-B229E29339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308EECD3-D505-479B-AE28-6AC17A5008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801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CC6F7-3531-4BB5-AC29-537C2E71C645}" type="datetimeFigureOut">
              <a:rPr lang="ru-RU" smtClean="0"/>
              <a:pPr/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992888" cy="2880319"/>
          </a:xfr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297A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Знакомство с языком программирования </a:t>
            </a:r>
            <a:r>
              <a:rPr lang="en-US" sz="3600" b="1" dirty="0">
                <a:solidFill>
                  <a:srgbClr val="00297A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Python</a:t>
            </a:r>
            <a:r>
              <a:rPr lang="ru-RU" sz="3600" b="1" dirty="0">
                <a:solidFill>
                  <a:srgbClr val="00297A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. Ввод. Вывод. Оператор присваивания. Математические операции</a:t>
            </a:r>
            <a:endParaRPr lang="ru-RU" sz="3600" b="1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>
            <a:extLst>
              <a:ext uri="{FF2B5EF4-FFF2-40B4-BE49-F238E27FC236}">
                <a16:creationId xmlns:a16="http://schemas.microsoft.com/office/drawing/2014/main" id="{55A4A2D7-6359-4006-90D6-6AC44E8C2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Вывод на экран</a:t>
            </a:r>
          </a:p>
        </p:txBody>
      </p:sp>
      <p:sp>
        <p:nvSpPr>
          <p:cNvPr id="12291" name="Номер слайда 2">
            <a:extLst>
              <a:ext uri="{FF2B5EF4-FFF2-40B4-BE49-F238E27FC236}">
                <a16:creationId xmlns:a16="http://schemas.microsoft.com/office/drawing/2014/main" id="{4E0041D4-40D6-48FB-A872-3E3FEF96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043402-E4A1-4434-B7BB-375C427A3179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84517138-CBF1-4874-874F-B7DDBFA04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1225550"/>
            <a:ext cx="47847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"2+2=?"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en-US" sz="2800" b="1" dirty="0">
              <a:solidFill>
                <a:srgbClr val="0070C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Ответ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4"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D1E237C7-4037-4DD3-98F3-00B1D0513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2332038"/>
            <a:ext cx="82804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FF"/>
                </a:solidFill>
              </a:rPr>
              <a:t>Протокол:</a:t>
            </a:r>
            <a:endParaRPr lang="en-US" altLang="ru-RU" sz="2400" b="1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ru-RU" altLang="ru-RU" sz="2800" b="1">
                <a:latin typeface="Courier New" panose="02070309020205020404" pitchFamily="49" charset="0"/>
              </a:rPr>
              <a:t>  2+2=?</a:t>
            </a:r>
          </a:p>
          <a:p>
            <a:pPr eaLnBrk="1" hangingPunct="1">
              <a:buFontTx/>
              <a:buNone/>
            </a:pPr>
            <a:r>
              <a:rPr lang="ru-RU" altLang="ru-RU" sz="2800" b="1">
                <a:latin typeface="Courier New" panose="02070309020205020404" pitchFamily="49" charset="0"/>
              </a:rPr>
              <a:t>  Ответ: 4</a:t>
            </a:r>
            <a:endParaRPr lang="en-US" altLang="ru-RU" sz="28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0F16B0D-365A-4791-A871-293C3819AD7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2576" y="1444625"/>
            <a:ext cx="239712" cy="141287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25984FD2-662F-4022-9530-1F79A3A9A73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2576" y="1892300"/>
            <a:ext cx="239712" cy="141287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683E13A3-A00B-48CB-8AF0-0DFA609D5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927100"/>
            <a:ext cx="2957512" cy="1063625"/>
          </a:xfrm>
          <a:prstGeom prst="wedgeRoundRectCallout">
            <a:avLst>
              <a:gd name="adj1" fmla="val -85605"/>
              <a:gd name="adj2" fmla="val 247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автоматический переход на новую строку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9F49D119-C1C0-47FD-A181-6D3BB1C2E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2741613"/>
            <a:ext cx="4786313" cy="9540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90488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'2+2=?'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en-US" sz="2800" b="1" dirty="0">
              <a:solidFill>
                <a:srgbClr val="0070C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Ответ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4'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7" grpId="0" animBg="1" autoUpdateAnimBg="0"/>
      <p:bldP spid="7" grpId="1" animBg="1"/>
      <p:bldP spid="8" grpId="0" animBg="1" autoUpdateAnimBg="0"/>
      <p:bldP spid="10" grpId="0" animBg="1" autoUpdateAnimBg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116632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Имена переменных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36712"/>
            <a:ext cx="889248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Имена переменных могут состоять из:</a:t>
            </a:r>
          </a:p>
          <a:p>
            <a:pPr marL="180000">
              <a:spcAft>
                <a:spcPts val="600"/>
              </a:spcAft>
              <a:buFont typeface="Wingdings" pitchFamily="2" charset="2"/>
              <a:buChar char="§"/>
            </a:pPr>
            <a:r>
              <a:rPr lang="ru-RU" sz="2800" dirty="0">
                <a:solidFill>
                  <a:srgbClr val="1E9E00"/>
                </a:solidFill>
                <a:latin typeface="Arial" pitchFamily="34" charset="0"/>
                <a:cs typeface="Arial" pitchFamily="34" charset="0"/>
              </a:rPr>
              <a:t>Латинские буквы </a:t>
            </a:r>
            <a:r>
              <a:rPr lang="ru-RU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(строчные и заглавные буквы различаются!)</a:t>
            </a:r>
          </a:p>
          <a:p>
            <a:pPr marL="180000">
              <a:spcAft>
                <a:spcPts val="600"/>
              </a:spcAft>
              <a:buFont typeface="Wingdings" pitchFamily="2" charset="2"/>
              <a:buChar char="§"/>
            </a:pPr>
            <a:r>
              <a:rPr lang="ru-RU" sz="2800" dirty="0">
                <a:solidFill>
                  <a:srgbClr val="1E9E00"/>
                </a:solidFill>
                <a:latin typeface="Arial" pitchFamily="34" charset="0"/>
                <a:cs typeface="Arial" pitchFamily="34" charset="0"/>
              </a:rPr>
              <a:t>Русские буквы </a:t>
            </a:r>
            <a:r>
              <a:rPr lang="ru-RU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(не рекомендуется)</a:t>
            </a:r>
          </a:p>
          <a:p>
            <a:pPr marL="180000">
              <a:spcAft>
                <a:spcPts val="600"/>
              </a:spcAft>
              <a:buFont typeface="Wingdings" pitchFamily="2" charset="2"/>
              <a:buChar char="§"/>
            </a:pPr>
            <a:r>
              <a:rPr lang="ru-RU" sz="2800" dirty="0">
                <a:solidFill>
                  <a:srgbClr val="1E9E00"/>
                </a:solidFill>
                <a:latin typeface="Arial" pitchFamily="34" charset="0"/>
                <a:cs typeface="Arial" pitchFamily="34" charset="0"/>
              </a:rPr>
              <a:t>Цифры</a:t>
            </a:r>
            <a:r>
              <a:rPr lang="ru-RU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(имя не может начинаться с цифры и состоять только из цифр)</a:t>
            </a:r>
          </a:p>
          <a:p>
            <a:pPr marL="180000">
              <a:spcAft>
                <a:spcPts val="600"/>
              </a:spcAft>
              <a:buFont typeface="Wingdings" pitchFamily="2" charset="2"/>
              <a:buChar char="§"/>
            </a:pPr>
            <a:r>
              <a:rPr lang="ru-RU" sz="2800" dirty="0">
                <a:solidFill>
                  <a:srgbClr val="1E9E00"/>
                </a:solidFill>
                <a:latin typeface="Arial" pitchFamily="34" charset="0"/>
                <a:cs typeface="Arial" pitchFamily="34" charset="0"/>
              </a:rPr>
              <a:t>Знак подчеркивания _</a:t>
            </a:r>
          </a:p>
          <a:p>
            <a:pPr>
              <a:spcAft>
                <a:spcPts val="600"/>
              </a:spcAft>
            </a:pPr>
            <a:endParaRPr lang="ru-RU" sz="28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Нельзя использовать в именах переменных:</a:t>
            </a:r>
          </a:p>
          <a:p>
            <a:pPr marL="180000">
              <a:spcAft>
                <a:spcPts val="600"/>
              </a:spcAft>
              <a:buFont typeface="Wingdings" pitchFamily="2" charset="2"/>
              <a:buChar char="§"/>
            </a:pPr>
            <a:r>
              <a:rPr lang="ru-RU" sz="2800" dirty="0">
                <a:solidFill>
                  <a:srgbClr val="EE6600"/>
                </a:solidFill>
                <a:latin typeface="Arial" pitchFamily="34" charset="0"/>
                <a:cs typeface="Arial" pitchFamily="34" charset="0"/>
              </a:rPr>
              <a:t>Пробелы</a:t>
            </a:r>
          </a:p>
          <a:p>
            <a:pPr marL="180000">
              <a:spcAft>
                <a:spcPts val="600"/>
              </a:spcAft>
              <a:buFont typeface="Wingdings" pitchFamily="2" charset="2"/>
              <a:buChar char="§"/>
            </a:pPr>
            <a:r>
              <a:rPr lang="ru-RU" sz="2800" dirty="0">
                <a:solidFill>
                  <a:srgbClr val="EE6600"/>
                </a:solidFill>
                <a:latin typeface="Arial" pitchFamily="34" charset="0"/>
                <a:cs typeface="Arial" pitchFamily="34" charset="0"/>
              </a:rPr>
              <a:t>Знаки</a:t>
            </a:r>
            <a:r>
              <a:rPr lang="en-US" sz="2800" dirty="0">
                <a:solidFill>
                  <a:srgbClr val="EE6600"/>
                </a:solidFill>
                <a:latin typeface="Arial" pitchFamily="34" charset="0"/>
                <a:cs typeface="Arial" pitchFamily="34" charset="0"/>
              </a:rPr>
              <a:t> +,-,&gt;,&lt;,=,(), ! </a:t>
            </a:r>
            <a:r>
              <a:rPr lang="ru-RU" sz="2800" dirty="0">
                <a:solidFill>
                  <a:srgbClr val="EE6600"/>
                </a:solidFill>
                <a:latin typeface="Arial" pitchFamily="34" charset="0"/>
                <a:cs typeface="Arial" pitchFamily="34" charset="0"/>
              </a:rPr>
              <a:t>и др.</a:t>
            </a:r>
          </a:p>
          <a:p>
            <a:pPr marL="180000">
              <a:spcAft>
                <a:spcPts val="600"/>
              </a:spcAft>
              <a:buFont typeface="Wingdings" pitchFamily="2" charset="2"/>
              <a:buChar char="§"/>
            </a:pPr>
            <a:r>
              <a:rPr lang="ru-RU" sz="2800" dirty="0">
                <a:solidFill>
                  <a:srgbClr val="EE6600"/>
                </a:solidFill>
                <a:latin typeface="Arial" pitchFamily="34" charset="0"/>
                <a:cs typeface="Arial" pitchFamily="34" charset="0"/>
              </a:rPr>
              <a:t>Ключевые слова языка </a:t>
            </a:r>
            <a:r>
              <a:rPr lang="en-US" sz="2800" dirty="0">
                <a:solidFill>
                  <a:srgbClr val="EE6600"/>
                </a:solidFill>
                <a:latin typeface="Arial" pitchFamily="34" charset="0"/>
                <a:cs typeface="Arial" pitchFamily="34" charset="0"/>
              </a:rPr>
              <a:t>Python</a:t>
            </a:r>
            <a:endParaRPr lang="ru-RU" dirty="0">
              <a:solidFill>
                <a:srgbClr val="EE66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Нельзя использовать как имена переменных </a:t>
            </a:r>
            <a:r>
              <a:rPr lang="ru-RU" sz="2800" dirty="0">
                <a:solidFill>
                  <a:srgbClr val="EE6600"/>
                </a:solidFill>
                <a:latin typeface="Arial" pitchFamily="34" charset="0"/>
                <a:cs typeface="Arial" pitchFamily="34" charset="0"/>
              </a:rPr>
              <a:t>ключевые слова </a:t>
            </a:r>
            <a:r>
              <a:rPr lang="ru-RU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языка </a:t>
            </a:r>
            <a:r>
              <a:rPr lang="en-US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ru-RU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3" name="Picture 2" descr="E:\_ПИТОН\_На занятия\Ключевые слов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17236" r="7009" b="6575"/>
          <a:stretch>
            <a:fillRect/>
          </a:stretch>
        </p:blipFill>
        <p:spPr bwMode="auto">
          <a:xfrm>
            <a:off x="323529" y="1683427"/>
            <a:ext cx="8568952" cy="354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/>
          <p:cNvSpPr/>
          <p:nvPr/>
        </p:nvSpPr>
        <p:spPr>
          <a:xfrm>
            <a:off x="7380312" y="4077072"/>
            <a:ext cx="1763688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>
            <a:extLst>
              <a:ext uri="{FF2B5EF4-FFF2-40B4-BE49-F238E27FC236}">
                <a16:creationId xmlns:a16="http://schemas.microsoft.com/office/drawing/2014/main" id="{081F5E83-9ACC-4953-BA89-EAA931C7A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Имена переменных</a:t>
            </a:r>
          </a:p>
        </p:txBody>
      </p:sp>
      <p:sp>
        <p:nvSpPr>
          <p:cNvPr id="17411" name="Номер слайда 2">
            <a:extLst>
              <a:ext uri="{FF2B5EF4-FFF2-40B4-BE49-F238E27FC236}">
                <a16:creationId xmlns:a16="http://schemas.microsoft.com/office/drawing/2014/main" id="{E9E44F45-72DD-4370-BCB9-F5CEEDC2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805FBF-DB10-400A-B360-BF1C7EC0BD92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016820F-6AF6-4712-853D-D2BEE469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17563"/>
            <a:ext cx="8569325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 eaLnBrk="1" hangingPunct="1">
              <a:defRPr/>
            </a:pPr>
            <a:r>
              <a:rPr lang="ru-RU" sz="2300" b="1" dirty="0">
                <a:solidFill>
                  <a:srgbClr val="008000"/>
                </a:solidFill>
                <a:latin typeface="Arial" charset="0"/>
              </a:rPr>
              <a:t>МОЖНО</a:t>
            </a:r>
            <a:r>
              <a:rPr lang="ru-RU" sz="2300" dirty="0">
                <a:solidFill>
                  <a:srgbClr val="3333FF"/>
                </a:solidFill>
                <a:latin typeface="Arial" charset="0"/>
              </a:rPr>
              <a:t> </a:t>
            </a:r>
            <a:r>
              <a:rPr lang="ru-RU" sz="2300" dirty="0">
                <a:latin typeface="Arial" charset="0"/>
              </a:rPr>
              <a:t>использовать</a:t>
            </a:r>
          </a:p>
          <a:p>
            <a:pPr marL="892175" lvl="1" indent="-271463" defTabSz="722313" eaLnBrk="1" hangingPunct="1">
              <a:buFontTx/>
              <a:buChar char="•"/>
              <a:defRPr/>
            </a:pPr>
            <a:r>
              <a:rPr lang="ru-RU" sz="2300" dirty="0">
                <a:latin typeface="Arial" charset="0"/>
              </a:rPr>
              <a:t>латинские буквы (</a:t>
            </a:r>
            <a:r>
              <a:rPr lang="en-US" sz="2300" dirty="0">
                <a:latin typeface="Arial" charset="0"/>
              </a:rPr>
              <a:t>A-Z, a-z)</a:t>
            </a:r>
            <a:endParaRPr lang="ru-RU" sz="2300" dirty="0">
              <a:latin typeface="Arial" charset="0"/>
            </a:endParaRPr>
          </a:p>
          <a:p>
            <a:pPr marL="892175" lvl="1" indent="-271463" defTabSz="722313" eaLnBrk="1" hangingPunct="1">
              <a:buFontTx/>
              <a:buChar char="•"/>
              <a:defRPr/>
            </a:pPr>
            <a:endParaRPr lang="ru-RU" sz="2300" dirty="0">
              <a:latin typeface="Arial" charset="0"/>
            </a:endParaRPr>
          </a:p>
          <a:p>
            <a:pPr marL="892175" lvl="1" indent="-271463" defTabSz="722313" eaLnBrk="1" hangingPunct="1">
              <a:buFontTx/>
              <a:buChar char="•"/>
              <a:defRPr/>
            </a:pPr>
            <a:endParaRPr lang="en-US" sz="1200" dirty="0">
              <a:latin typeface="Arial" charset="0"/>
            </a:endParaRPr>
          </a:p>
          <a:p>
            <a:pPr marL="892175" lvl="1" indent="-271463" defTabSz="722313" eaLnBrk="1" hangingPunct="1">
              <a:buFontTx/>
              <a:buChar char="•"/>
              <a:defRPr/>
            </a:pPr>
            <a:r>
              <a:rPr lang="ru-RU" sz="2300" dirty="0">
                <a:latin typeface="Arial" charset="0"/>
              </a:rPr>
              <a:t>русские буквы (</a:t>
            </a:r>
            <a:r>
              <a:rPr lang="ru-RU" sz="2300" dirty="0">
                <a:solidFill>
                  <a:srgbClr val="FF0000"/>
                </a:solidFill>
                <a:latin typeface="Arial" charset="0"/>
              </a:rPr>
              <a:t>не рекомендуется!</a:t>
            </a:r>
            <a:r>
              <a:rPr lang="ru-RU" sz="2300" dirty="0">
                <a:latin typeface="Arial" charset="0"/>
              </a:rPr>
              <a:t>)</a:t>
            </a:r>
          </a:p>
          <a:p>
            <a:pPr marL="892175" lvl="1" indent="-271463" defTabSz="722313" eaLnBrk="1" hangingPunct="1">
              <a:buFontTx/>
              <a:buChar char="•"/>
              <a:defRPr/>
            </a:pPr>
            <a:r>
              <a:rPr lang="ru-RU" sz="2300" dirty="0">
                <a:latin typeface="Arial" charset="0"/>
              </a:rPr>
              <a:t>цифры</a:t>
            </a:r>
            <a:endParaRPr lang="en-US" sz="2300" dirty="0">
              <a:latin typeface="Arial" charset="0"/>
            </a:endParaRPr>
          </a:p>
          <a:p>
            <a:pPr marL="892175" lvl="1" indent="-271463" defTabSz="722313" eaLnBrk="1" hangingPunct="1">
              <a:buFontTx/>
              <a:buChar char="•"/>
              <a:defRPr/>
            </a:pPr>
            <a:endParaRPr lang="en-US" sz="2300" dirty="0">
              <a:latin typeface="Arial" charset="0"/>
            </a:endParaRPr>
          </a:p>
          <a:p>
            <a:pPr marL="892175" lvl="1" indent="-271463" defTabSz="722313" eaLnBrk="1" hangingPunct="1">
              <a:buFontTx/>
              <a:buChar char="•"/>
              <a:defRPr/>
            </a:pPr>
            <a:endParaRPr lang="ru-RU" sz="1050" dirty="0">
              <a:latin typeface="Arial" charset="0"/>
            </a:endParaRPr>
          </a:p>
          <a:p>
            <a:pPr marL="892175" lvl="1" indent="-271463" defTabSz="722313" eaLnBrk="1" hangingPunct="1">
              <a:spcBef>
                <a:spcPct val="10000"/>
              </a:spcBef>
              <a:buFontTx/>
              <a:buChar char="•"/>
              <a:defRPr/>
            </a:pPr>
            <a:r>
              <a:rPr lang="ru-RU" sz="2300" dirty="0">
                <a:latin typeface="Arial" charset="0"/>
              </a:rPr>
              <a:t>знак подчеркивания _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D65AE0-B3E0-4C88-A7A9-A1A8926DA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609725"/>
            <a:ext cx="7345363" cy="4778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300" dirty="0">
                <a:latin typeface="Arial" charset="0"/>
              </a:rPr>
              <a:t>заглавные и строчные буквы </a:t>
            </a:r>
            <a:r>
              <a:rPr lang="ru-RU" sz="2300" b="1" dirty="0">
                <a:solidFill>
                  <a:srgbClr val="FF0000"/>
                </a:solidFill>
                <a:latin typeface="Arial" charset="0"/>
              </a:rPr>
              <a:t>различаются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7D4E082-A12B-4DA0-89C1-943F3A108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816336"/>
            <a:ext cx="8569325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 defTabSz="722313" eaLnBrk="1" hangingPunct="1">
              <a:defRPr/>
            </a:pPr>
            <a:r>
              <a:rPr lang="ru-RU" sz="2300" b="1" dirty="0">
                <a:solidFill>
                  <a:srgbClr val="FF0000"/>
                </a:solidFill>
                <a:latin typeface="Arial" charset="0"/>
              </a:rPr>
              <a:t>НЕЛЬЗЯ</a:t>
            </a:r>
            <a:r>
              <a:rPr lang="ru-RU" sz="2300" dirty="0">
                <a:solidFill>
                  <a:srgbClr val="3333FF"/>
                </a:solidFill>
                <a:latin typeface="Arial" charset="0"/>
              </a:rPr>
              <a:t> </a:t>
            </a:r>
            <a:r>
              <a:rPr lang="ru-RU" sz="2300" dirty="0">
                <a:latin typeface="Arial" charset="0"/>
              </a:rPr>
              <a:t>использовать</a:t>
            </a:r>
          </a:p>
          <a:p>
            <a:pPr marL="892175" lvl="1" indent="-271463" defTabSz="722313" eaLnBrk="1" hangingPunct="1">
              <a:buFontTx/>
              <a:buChar char="•"/>
              <a:defRPr/>
            </a:pPr>
            <a:r>
              <a:rPr lang="ru-RU" sz="2300" strike="sngStrike" dirty="0">
                <a:solidFill>
                  <a:srgbClr val="FF0000"/>
                </a:solidFill>
                <a:latin typeface="Arial" charset="0"/>
              </a:rPr>
              <a:t>скобки </a:t>
            </a:r>
          </a:p>
          <a:p>
            <a:pPr marL="892175" lvl="1" indent="-271463" defTabSz="722313" eaLnBrk="1" hangingPunct="1">
              <a:buFontTx/>
              <a:buChar char="•"/>
              <a:defRPr/>
            </a:pPr>
            <a:r>
              <a:rPr lang="ru-RU" sz="2300" strike="sngStrike" dirty="0">
                <a:solidFill>
                  <a:srgbClr val="FF0000"/>
                </a:solidFill>
                <a:latin typeface="Arial" charset="0"/>
              </a:rPr>
              <a:t>знаки +, =, !, </a:t>
            </a:r>
            <a:r>
              <a:rPr lang="en-US" sz="2300" strike="sngStrike" dirty="0">
                <a:solidFill>
                  <a:srgbClr val="FF0000"/>
                </a:solidFill>
                <a:latin typeface="Arial" charset="0"/>
              </a:rPr>
              <a:t>?</a:t>
            </a:r>
            <a:r>
              <a:rPr lang="ru-RU" sz="2300" strike="sngStrike" dirty="0">
                <a:solidFill>
                  <a:srgbClr val="FF0000"/>
                </a:solidFill>
                <a:latin typeface="Arial" charset="0"/>
              </a:rPr>
              <a:t> и др.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96E6959-6FB4-4763-9A42-D11E431D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828925"/>
            <a:ext cx="7345363" cy="4953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имя не может начинаться с цифры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1B5F58B1-B4DE-4A46-B364-70F4A8EF1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067300"/>
            <a:ext cx="85693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 defTabSz="7223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223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223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223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223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22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22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22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22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300"/>
              <a:t>Какие имена правильные?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300"/>
              <a:t> </a:t>
            </a:r>
            <a:r>
              <a:rPr lang="en-US" altLang="ru-RU" sz="2800" b="1">
                <a:solidFill>
                  <a:srgbClr val="333399"/>
                </a:solidFill>
              </a:rPr>
              <a:t>AXby    R&amp;B    4Wheel    </a:t>
            </a:r>
            <a:r>
              <a:rPr lang="ru-RU" altLang="ru-RU" sz="2800" b="1">
                <a:solidFill>
                  <a:srgbClr val="333399"/>
                </a:solidFill>
              </a:rPr>
              <a:t>Вася </a:t>
            </a:r>
            <a:r>
              <a:rPr lang="en-US" altLang="ru-RU" sz="2800" b="1">
                <a:solidFill>
                  <a:srgbClr val="333399"/>
                </a:solidFill>
              </a:rPr>
              <a:t>   “PesBarbos” TU154    [QuQu]     _ABBA    A+B</a:t>
            </a:r>
            <a:endParaRPr lang="ru-RU" altLang="ru-RU" sz="2800" b="1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>
            <a:extLst>
              <a:ext uri="{FF2B5EF4-FFF2-40B4-BE49-F238E27FC236}">
                <a16:creationId xmlns:a16="http://schemas.microsoft.com/office/drawing/2014/main" id="{B5FF8A1B-91EC-4CE5-A9CD-84E16A91B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Типы  переменных</a:t>
            </a:r>
          </a:p>
        </p:txBody>
      </p:sp>
      <p:sp>
        <p:nvSpPr>
          <p:cNvPr id="18435" name="Номер слайда 2">
            <a:extLst>
              <a:ext uri="{FF2B5EF4-FFF2-40B4-BE49-F238E27FC236}">
                <a16:creationId xmlns:a16="http://schemas.microsoft.com/office/drawing/2014/main" id="{87657C3F-0E6B-422A-8ADB-19D68EDC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2FCA0D-E011-4FA0-A1AA-E6B564355F40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282D0D35-49F1-4727-BECE-65D3CF51B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892175"/>
            <a:ext cx="39465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2550" indent="3175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</a:t>
            </a:r>
            <a:endParaRPr lang="ru-RU" sz="2800" b="1" dirty="0">
              <a:latin typeface="Courier New"/>
              <a:ea typeface="Times New Roman"/>
            </a:endParaRPr>
          </a:p>
          <a:p>
            <a:pPr marL="82550" indent="3175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type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 err="1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FD4D1E10-8A6B-4EC5-8F09-656D9407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806575"/>
            <a:ext cx="3475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&lt;class 'int'&gt;</a:t>
            </a:r>
            <a:endParaRPr lang="ru-RU" altLang="ru-RU" sz="28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C64E63AC-384A-4F38-8800-83ACBA118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1503363"/>
            <a:ext cx="3395662" cy="646112"/>
          </a:xfrm>
          <a:prstGeom prst="wedgeRoundRectCallout">
            <a:avLst>
              <a:gd name="adj1" fmla="val -74503"/>
              <a:gd name="adj2" fmla="val 3661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целое число (</a:t>
            </a:r>
            <a:r>
              <a:rPr lang="en-US" sz="2400" i="1" dirty="0">
                <a:latin typeface="Arial" charset="0"/>
              </a:rPr>
              <a:t>integer</a:t>
            </a:r>
            <a:r>
              <a:rPr lang="ru-RU" sz="2400" dirty="0">
                <a:latin typeface="Arial" charset="0"/>
              </a:rPr>
              <a:t>)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17F35E5D-61CC-451C-9FDD-AB8FFCCC6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2247900"/>
            <a:ext cx="39465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2550" indent="3175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/>
                <a:ea typeface="Times New Roman"/>
              </a:rPr>
              <a:t>4.5</a:t>
            </a:r>
            <a:endParaRPr lang="ru-RU" sz="2800" b="1" dirty="0">
              <a:latin typeface="Courier New"/>
              <a:ea typeface="Times New Roman"/>
            </a:endParaRPr>
          </a:p>
          <a:p>
            <a:pPr marL="82550" indent="3175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type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 err="1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84D58B5-A838-4623-986A-792963E44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3173413"/>
            <a:ext cx="364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&lt;class '</a:t>
            </a:r>
            <a:r>
              <a:rPr lang="en-US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floa</a:t>
            </a:r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t'&gt;</a:t>
            </a:r>
            <a:endParaRPr lang="ru-RU" altLang="ru-RU" sz="28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E8728F3-3C5A-4D67-A2B4-FEC2D0D76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847975"/>
            <a:ext cx="3394075" cy="646113"/>
          </a:xfrm>
          <a:prstGeom prst="wedgeRoundRectCallout">
            <a:avLst>
              <a:gd name="adj1" fmla="val -65945"/>
              <a:gd name="adj2" fmla="val 4660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вещественное число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F84481DC-74BC-40DD-AA67-71DB69FD8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689350"/>
            <a:ext cx="3946525" cy="9540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2550" indent="3175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"Вася"</a:t>
            </a:r>
          </a:p>
          <a:p>
            <a:pPr marL="82550" indent="3175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type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 err="1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9A0F975-5DB6-487C-8D5D-1242E43D1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4614863"/>
            <a:ext cx="364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&lt;class '</a:t>
            </a:r>
            <a:r>
              <a:rPr lang="en-US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'&gt;</a:t>
            </a:r>
            <a:endParaRPr lang="ru-RU" altLang="ru-RU" sz="28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7E52A63F-0837-467D-83B1-365605150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3" y="4386263"/>
            <a:ext cx="3394075" cy="646112"/>
          </a:xfrm>
          <a:prstGeom prst="wedgeRoundRectCallout">
            <a:avLst>
              <a:gd name="adj1" fmla="val -77039"/>
              <a:gd name="adj2" fmla="val 2495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символьная строка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C336831E-825E-40EC-9FEC-85E11F2F4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5097463"/>
            <a:ext cx="3946525" cy="9540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82550" indent="3175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=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True</a:t>
            </a:r>
            <a:endParaRPr lang="ru-RU" sz="2800" b="1" dirty="0">
              <a:solidFill>
                <a:srgbClr val="0000FF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82550" indent="3175" algn="just" eaLnBrk="1" hangingPunct="1">
              <a:spcAft>
                <a:spcPts val="0"/>
              </a:spcAft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ru-RU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ru-RU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type</a:t>
            </a:r>
            <a:r>
              <a:rPr lang="ru-RU" sz="2800" b="1" dirty="0">
                <a:latin typeface="Courier New"/>
                <a:ea typeface="Times New Roman"/>
              </a:rPr>
              <a:t>(</a:t>
            </a:r>
            <a:r>
              <a:rPr lang="ru-RU" sz="2800" b="1" dirty="0" err="1">
                <a:latin typeface="Courier New"/>
                <a:ea typeface="Times New Roman"/>
              </a:rPr>
              <a:t>a</a:t>
            </a:r>
            <a:r>
              <a:rPr lang="ru-RU" sz="2800" b="1" dirty="0">
                <a:latin typeface="Courier New"/>
                <a:ea typeface="Times New Roman"/>
              </a:rPr>
              <a:t>) )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413FA3E-BAB8-4E77-BDC7-7449F2E06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6024563"/>
            <a:ext cx="36464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&lt;class '</a:t>
            </a:r>
            <a:r>
              <a:rPr lang="en-US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ru-RU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'&gt;</a:t>
            </a:r>
            <a:endParaRPr lang="ru-RU" altLang="ru-RU" sz="28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89DAB98A-DD4F-44C0-9827-39F308FB0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5838825"/>
            <a:ext cx="2114550" cy="573088"/>
          </a:xfrm>
          <a:prstGeom prst="wedgeRoundRectCallout">
            <a:avLst>
              <a:gd name="adj1" fmla="val -77039"/>
              <a:gd name="adj2" fmla="val 2495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логическая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25611" grpId="0"/>
      <p:bldP spid="13" grpId="0" animBg="1"/>
      <p:bldP spid="14" grpId="0" animBg="1" autoUpdateAnimBg="0"/>
      <p:bldP spid="15" grpId="0"/>
      <p:bldP spid="16" grpId="0" animBg="1"/>
      <p:bldP spid="17" grpId="0" animBg="1" autoUpdateAnimBg="0"/>
      <p:bldP spid="18" grpId="0"/>
      <p:bldP spid="19" grpId="0" animBg="1"/>
      <p:bldP spid="20" grpId="0" animBg="1" autoUpdateAnimBg="0"/>
      <p:bldP spid="21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>
            <a:extLst>
              <a:ext uri="{FF2B5EF4-FFF2-40B4-BE49-F238E27FC236}">
                <a16:creationId xmlns:a16="http://schemas.microsoft.com/office/drawing/2014/main" id="{ED595BE2-287D-4E1B-9613-C19C5AC43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Зачем нужен тип переменной?</a:t>
            </a:r>
          </a:p>
        </p:txBody>
      </p:sp>
      <p:sp>
        <p:nvSpPr>
          <p:cNvPr id="19459" name="Номер слайда 2">
            <a:extLst>
              <a:ext uri="{FF2B5EF4-FFF2-40B4-BE49-F238E27FC236}">
                <a16:creationId xmlns:a16="http://schemas.microsoft.com/office/drawing/2014/main" id="{60998B8C-299C-45EF-B440-B40888B8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842AA2-DF1F-44BC-BD3D-22E51179C562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E05629-A830-41BC-B88E-A2F941F2366B}"/>
              </a:ext>
            </a:extLst>
          </p:cNvPr>
          <p:cNvSpPr/>
          <p:nvPr/>
        </p:nvSpPr>
        <p:spPr>
          <a:xfrm>
            <a:off x="392113" y="820738"/>
            <a:ext cx="8418512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975" indent="-180975" eaLnBrk="1" hangingPunct="1"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Тип определяет:</a:t>
            </a:r>
          </a:p>
          <a:p>
            <a:pPr marL="354013" indent="-180975" eaLnBrk="1" hangingPunct="1">
              <a:buFont typeface="Arial" pitchFamily="34" charset="0"/>
              <a:buChar char="•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область допустимых значений</a:t>
            </a:r>
          </a:p>
          <a:p>
            <a:pPr marL="354013" indent="-180975" eaLnBrk="1" hangingPunct="1">
              <a:buFont typeface="Arial" pitchFamily="34" charset="0"/>
              <a:buChar char="•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допустимые операции</a:t>
            </a:r>
          </a:p>
          <a:p>
            <a:pPr marL="354013" indent="-180975" eaLnBrk="1" hangingPunct="1">
              <a:buFont typeface="Arial" pitchFamily="34" charset="0"/>
              <a:buChar char="•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объём памяти</a:t>
            </a:r>
          </a:p>
          <a:p>
            <a:pPr marL="354013" indent="-180975" eaLnBrk="1" hangingPunct="1">
              <a:buFont typeface="Arial" pitchFamily="34" charset="0"/>
              <a:buChar char="•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формат хранения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332656"/>
            <a:ext cx="5946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Математические операции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268760"/>
            <a:ext cx="7272808" cy="21602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78001457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2546880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ru-RU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3861048"/>
            <a:ext cx="7272808" cy="2088232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78</a:t>
            </a:r>
          </a:p>
          <a:p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25</a:t>
            </a:r>
          </a:p>
          <a:p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)*(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)/27</a:t>
            </a:r>
          </a:p>
          <a:p>
            <a:r>
              <a:rPr lang="en-US" sz="3200" b="1" dirty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971600" y="1268760"/>
          <a:ext cx="7344816" cy="478219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ru-RU" sz="280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280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Сложение</a:t>
                      </a:r>
                      <a:endParaRPr lang="ru-RU" sz="280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</a:rPr>
                        <a:t>x - y</a:t>
                      </a:r>
                      <a:endParaRPr lang="ru-RU" sz="280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Вычитание</a:t>
                      </a:r>
                      <a:endParaRPr lang="ru-RU" sz="280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</a:rPr>
                        <a:t>x * y</a:t>
                      </a:r>
                      <a:endParaRPr lang="ru-RU" sz="280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Умножение</a:t>
                      </a:r>
                      <a:endParaRPr lang="ru-RU" sz="280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</a:rPr>
                        <a:t>x / y</a:t>
                      </a:r>
                      <a:endParaRPr lang="ru-RU" sz="280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Деление</a:t>
                      </a:r>
                      <a:endParaRPr lang="ru-RU" sz="280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</a:rPr>
                        <a:t>x // y</a:t>
                      </a:r>
                      <a:endParaRPr lang="ru-RU" sz="280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Получение целой части от деления</a:t>
                      </a:r>
                      <a:endParaRPr lang="ru-RU" sz="280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</a:rPr>
                        <a:t>x % y</a:t>
                      </a:r>
                      <a:endParaRPr lang="ru-RU" sz="280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Остаток от деления</a:t>
                      </a:r>
                      <a:endParaRPr lang="ru-RU" sz="280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</a:rPr>
                        <a:t>-x</a:t>
                      </a:r>
                      <a:endParaRPr lang="ru-RU" sz="280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Смена знака числа</a:t>
                      </a:r>
                      <a:endParaRPr lang="ru-RU" sz="280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</a:rPr>
                        <a:t>abs(x)</a:t>
                      </a:r>
                      <a:endParaRPr lang="ru-RU" sz="280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</a:rPr>
                        <a:t>Модуль числа</a:t>
                      </a:r>
                      <a:endParaRPr lang="ru-RU" sz="280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</a:rPr>
                        <a:t>divmod(x, y)</a:t>
                      </a:r>
                      <a:endParaRPr lang="ru-RU" sz="280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Пара (</a:t>
                      </a:r>
                      <a:r>
                        <a:rPr lang="ru-RU" sz="280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 // </a:t>
                      </a:r>
                      <a:r>
                        <a:rPr lang="ru-RU" sz="280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280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 % </a:t>
                      </a:r>
                      <a:r>
                        <a:rPr lang="ru-RU" sz="280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280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chemeClr val="tx1"/>
                          </a:solidFill>
                        </a:rPr>
                        <a:t>x ** y</a:t>
                      </a:r>
                      <a:endParaRPr lang="ru-RU" sz="280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72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</a:rPr>
                        <a:t>Возведение в степень</a:t>
                      </a:r>
                      <a:endParaRPr lang="ru-RU" sz="280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71600" y="54868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Другие математические операции: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5816" y="188640"/>
            <a:ext cx="3025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Функция ввода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908720"/>
            <a:ext cx="7704856" cy="129614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Введите своё имя: </a:t>
            </a:r>
            <a:r>
              <a:rPr lang="en-US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800" b="1" dirty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Привет,</a:t>
            </a:r>
            <a:r>
              <a:rPr lang="en-US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2420888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Измените программу так, чтобы она выводила в конце восклицательный знак</a:t>
            </a:r>
            <a:r>
              <a:rPr lang="en-US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3573016"/>
            <a:ext cx="6840760" cy="1872208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Ввод </a:t>
            </a:r>
            <a:r>
              <a:rPr lang="ru-RU" sz="28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строки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Введите строку: </a:t>
            </a:r>
            <a:r>
              <a:rPr lang="en-US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5589240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24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Введите строку: </a:t>
            </a:r>
            <a:r>
              <a:rPr lang="en-US" sz="24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24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– обращение к пользователю (не обязательно, но очень желательно)</a:t>
            </a:r>
          </a:p>
        </p:txBody>
      </p:sp>
      <p:sp>
        <p:nvSpPr>
          <p:cNvPr id="9" name="Овал 8"/>
          <p:cNvSpPr/>
          <p:nvPr/>
        </p:nvSpPr>
        <p:spPr>
          <a:xfrm>
            <a:off x="395536" y="2348880"/>
            <a:ext cx="648072" cy="86409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>
            <a:extLst>
              <a:ext uri="{FF2B5EF4-FFF2-40B4-BE49-F238E27FC236}">
                <a16:creationId xmlns:a16="http://schemas.microsoft.com/office/drawing/2014/main" id="{DF1E6773-A2D6-48DB-84B0-4FCFC1D31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Ввод значения с клавиатуры</a:t>
            </a:r>
          </a:p>
        </p:txBody>
      </p:sp>
      <p:sp>
        <p:nvSpPr>
          <p:cNvPr id="22531" name="Номер слайда 2">
            <a:extLst>
              <a:ext uri="{FF2B5EF4-FFF2-40B4-BE49-F238E27FC236}">
                <a16:creationId xmlns:a16="http://schemas.microsoft.com/office/drawing/2014/main" id="{017D944F-4C5C-4A2A-B0D6-660D3E2B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61D396-E130-4BD8-827D-EECA21CB2CA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40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0B30010-7932-4F39-8047-B20BC2DEE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915988"/>
            <a:ext cx="25892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381EFF32-E058-41FD-9239-A03CCDA5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63" y="895350"/>
            <a:ext cx="4329112" cy="804863"/>
          </a:xfrm>
          <a:prstGeom prst="wedgeRoundRectCallout">
            <a:avLst>
              <a:gd name="adj1" fmla="val -64961"/>
              <a:gd name="adj2" fmla="val -1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ввести строку с клавиатуры и связать с переменной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452B53DF-2AC7-4D35-B4FB-1AE761797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582738"/>
            <a:ext cx="25892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input</a:t>
            </a:r>
            <a:r>
              <a:rPr lang="en-US" sz="2800" b="1" dirty="0">
                <a:latin typeface="Courier New"/>
                <a:ea typeface="Times New Roman"/>
              </a:rPr>
              <a:t>()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A774D052-5949-4164-BB39-5FEDB2385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2251075"/>
            <a:ext cx="2589213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defRPr/>
            </a:pPr>
            <a:r>
              <a:rPr lang="ru-RU" sz="2800" b="1">
                <a:latin typeface="Courier New" pitchFamily="49" charset="0"/>
                <a:cs typeface="Times New Roman" pitchFamily="18" charset="0"/>
              </a:rPr>
              <a:t>с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>
                <a:latin typeface="Courier New" pitchFamily="49" charset="0"/>
                <a:cs typeface="Times New Roman" pitchFamily="18" charset="0"/>
              </a:rPr>
              <a:t>a + b</a:t>
            </a:r>
            <a:endParaRPr lang="ru-RU" sz="2800" b="1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19F395E9-49A4-477D-995F-43CF973E0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2917825"/>
            <a:ext cx="2589213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ru-RU" sz="2800" b="1" dirty="0">
                <a:latin typeface="Courier New"/>
                <a:ea typeface="Times New Roman"/>
              </a:rPr>
              <a:t>( </a:t>
            </a:r>
            <a:r>
              <a:rPr lang="en-US" sz="2800" b="1" dirty="0">
                <a:latin typeface="Courier New"/>
                <a:ea typeface="Times New Roman"/>
              </a:rPr>
              <a:t>c </a:t>
            </a:r>
            <a:r>
              <a:rPr lang="ru-RU" sz="2800" b="1" dirty="0">
                <a:latin typeface="Courier New"/>
                <a:ea typeface="Times New Roman"/>
              </a:rPr>
              <a:t>)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53986D31-2D70-41C6-9E5A-3BD2AC2FF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1879600"/>
            <a:ext cx="2667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FF"/>
                </a:solidFill>
              </a:rPr>
              <a:t>Протокол:</a:t>
            </a:r>
            <a:endParaRPr lang="en-US" altLang="ru-RU" sz="2400" b="1">
              <a:solidFill>
                <a:srgbClr val="3333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Courier New" panose="02070309020205020404" pitchFamily="49" charset="0"/>
              </a:rPr>
              <a:t>  21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Courier New" panose="02070309020205020404" pitchFamily="49" charset="0"/>
              </a:rPr>
              <a:t>  33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2133</a:t>
            </a:r>
            <a:endParaRPr lang="en-US" altLang="ru-RU" sz="28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B2DDFB0A-4ACC-4C3D-8DDE-3CF9834A1623}"/>
              </a:ext>
            </a:extLst>
          </p:cNvPr>
          <p:cNvGrpSpPr>
            <a:grpSpLocks/>
          </p:cNvGrpSpPr>
          <p:nvPr/>
        </p:nvGrpSpPr>
        <p:grpSpPr bwMode="auto">
          <a:xfrm>
            <a:off x="4949825" y="2822575"/>
            <a:ext cx="2205038" cy="663575"/>
            <a:chOff x="433" y="3902"/>
            <a:chExt cx="1389" cy="418"/>
          </a:xfrm>
        </p:grpSpPr>
        <p:sp>
          <p:nvSpPr>
            <p:cNvPr id="23" name="Text Box 56">
              <a:extLst>
                <a:ext uri="{FF2B5EF4-FFF2-40B4-BE49-F238E27FC236}">
                  <a16:creationId xmlns:a16="http://schemas.microsoft.com/office/drawing/2014/main" id="{CE54FC67-7C3D-4B4C-8DD4-1AA697417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09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Почему?</a:t>
              </a:r>
            </a:p>
          </p:txBody>
        </p:sp>
        <p:sp>
          <p:nvSpPr>
            <p:cNvPr id="22546" name="Oval 57">
              <a:extLst>
                <a:ext uri="{FF2B5EF4-FFF2-40B4-BE49-F238E27FC236}">
                  <a16:creationId xmlns:a16="http://schemas.microsoft.com/office/drawing/2014/main" id="{B6D87025-21A7-4F48-AD46-F1C97BFA6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8C82E18F-E7DE-493A-B972-87F9BF5452BE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3651250"/>
            <a:ext cx="7561263" cy="663575"/>
            <a:chOff x="433" y="3902"/>
            <a:chExt cx="4763" cy="418"/>
          </a:xfrm>
        </p:grpSpPr>
        <p:sp>
          <p:nvSpPr>
            <p:cNvPr id="26" name="Text Box 56">
              <a:extLst>
                <a:ext uri="{FF2B5EF4-FFF2-40B4-BE49-F238E27FC236}">
                  <a16:creationId xmlns:a16="http://schemas.microsoft.com/office/drawing/2014/main" id="{E2608403-D724-4DC9-8F4F-0175D114E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446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Результат функции </a:t>
              </a:r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input</a:t>
              </a:r>
              <a:r>
                <a:rPr lang="en-US" sz="2400" dirty="0">
                  <a:latin typeface="Arial" charset="0"/>
                </a:rPr>
                <a:t> – </a:t>
              </a:r>
              <a:r>
                <a:rPr lang="ru-RU" sz="2400" dirty="0">
                  <a:latin typeface="Arial" charset="0"/>
                </a:rPr>
                <a:t>строка символов!</a:t>
              </a:r>
            </a:p>
          </p:txBody>
        </p:sp>
        <p:sp>
          <p:nvSpPr>
            <p:cNvPr id="22544" name="Oval 57">
              <a:extLst>
                <a:ext uri="{FF2B5EF4-FFF2-40B4-BE49-F238E27FC236}">
                  <a16:creationId xmlns:a16="http://schemas.microsoft.com/office/drawing/2014/main" id="{60731533-FA29-4527-8BC0-A7D3DFE0F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28" name="Text Box 7">
            <a:extLst>
              <a:ext uri="{FF2B5EF4-FFF2-40B4-BE49-F238E27FC236}">
                <a16:creationId xmlns:a16="http://schemas.microsoft.com/office/drawing/2014/main" id="{7777C21F-B95F-473B-9EB0-AEFF0A87B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5133975"/>
            <a:ext cx="404018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a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 input</a:t>
            </a:r>
            <a:r>
              <a:rPr lang="en-US" sz="2800" b="1" dirty="0">
                <a:latin typeface="Courier New"/>
                <a:ea typeface="Times New Roman"/>
              </a:rPr>
              <a:t>()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6958D73A-9F02-4D57-800C-CA2485009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5800725"/>
            <a:ext cx="404018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/>
                <a:ea typeface="Times New Roman"/>
              </a:rPr>
              <a:t>b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>
                <a:latin typeface="Courier New"/>
                <a:ea typeface="Times New Roman"/>
              </a:rPr>
              <a:t>=</a:t>
            </a:r>
            <a:r>
              <a:rPr lang="en-US" sz="2800" b="1" dirty="0">
                <a:latin typeface="Calibri"/>
                <a:ea typeface="Times New Roman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b="1" dirty="0">
                <a:latin typeface="Courier New"/>
                <a:ea typeface="Times New Roman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Times New Roman"/>
              </a:rPr>
              <a:t> input</a:t>
            </a:r>
            <a:r>
              <a:rPr lang="en-US" sz="2800" b="1" dirty="0">
                <a:latin typeface="Courier New"/>
                <a:ea typeface="Times New Roman"/>
              </a:rPr>
              <a:t>() )</a:t>
            </a:r>
            <a:endParaRPr lang="ru-RU" sz="2800" b="1" dirty="0">
              <a:latin typeface="Courier New"/>
              <a:ea typeface="Times New Roman"/>
            </a:endParaRP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55A5D4BD-94FC-4C1D-9428-915BDCE4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4379913"/>
            <a:ext cx="2640012" cy="804862"/>
          </a:xfrm>
          <a:prstGeom prst="wedgeRoundRectCallout">
            <a:avLst>
              <a:gd name="adj1" fmla="val 61343"/>
              <a:gd name="adj2" fmla="val 5930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преобразовать в целое число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2" grpId="0" animBg="1"/>
      <p:bldP spid="13" grpId="0" animBg="1"/>
      <p:bldP spid="14" grpId="0" animBg="1"/>
      <p:bldP spid="21" grpId="0" build="p" autoUpdateAnimBg="0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764704"/>
            <a:ext cx="7272808" cy="20162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Программирование – это создание компьютерных программ.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3356992"/>
            <a:ext cx="7272808" cy="20162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Язык программирования – это язык, понятный компьютеру.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>
            <a:extLst>
              <a:ext uri="{FF2B5EF4-FFF2-40B4-BE49-F238E27FC236}">
                <a16:creationId xmlns:a16="http://schemas.microsoft.com/office/drawing/2014/main" id="{81EBA51B-8A0B-48AE-9E4D-C2B2183B5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Ввод с подсказкой</a:t>
            </a:r>
          </a:p>
        </p:txBody>
      </p:sp>
      <p:sp>
        <p:nvSpPr>
          <p:cNvPr id="23555" name="Номер слайда 2">
            <a:extLst>
              <a:ext uri="{FF2B5EF4-FFF2-40B4-BE49-F238E27FC236}">
                <a16:creationId xmlns:a16="http://schemas.microsoft.com/office/drawing/2014/main" id="{9F5790AA-5803-404F-91AA-4EFAD4B7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5DB159-92B0-46A9-A792-716EB7B2C877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/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CDEC7CF9-13E2-4A4D-AE1F-DD3684AE8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27100"/>
            <a:ext cx="699928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Введите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число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 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0B485A4B-FF4F-4B73-9C7C-0862D54E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1527175"/>
            <a:ext cx="1919288" cy="484188"/>
          </a:xfrm>
          <a:prstGeom prst="wedgeRoundRectCallout">
            <a:avLst>
              <a:gd name="adj1" fmla="val -44887"/>
              <a:gd name="adj2" fmla="val -891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подсказка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7B643E45-9E03-4317-B569-5A645A67E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482725"/>
            <a:ext cx="3184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Введите число:</a:t>
            </a: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6C3972D8-2316-4B99-AB45-96838AFA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1482725"/>
            <a:ext cx="6143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</a:t>
            </a:r>
            <a:endParaRPr lang="ru-RU" altLang="ru-RU" sz="1800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4232E277-3A3D-4EBA-B695-E405722B9494}"/>
              </a:ext>
            </a:extLst>
          </p:cNvPr>
          <p:cNvGrpSpPr>
            <a:grpSpLocks/>
          </p:cNvGrpSpPr>
          <p:nvPr/>
        </p:nvGrpSpPr>
        <p:grpSpPr bwMode="auto">
          <a:xfrm>
            <a:off x="1335088" y="2101850"/>
            <a:ext cx="2538412" cy="663575"/>
            <a:chOff x="433" y="3902"/>
            <a:chExt cx="1599" cy="418"/>
          </a:xfrm>
        </p:grpSpPr>
        <p:sp>
          <p:nvSpPr>
            <p:cNvPr id="47" name="Text Box 56">
              <a:extLst>
                <a:ext uri="{FF2B5EF4-FFF2-40B4-BE49-F238E27FC236}">
                  <a16:creationId xmlns:a16="http://schemas.microsoft.com/office/drawing/2014/main" id="{F78DA06E-5718-47AF-A8F6-C8A7BA098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1305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533400" indent="-358775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Что не так?</a:t>
              </a:r>
            </a:p>
          </p:txBody>
        </p:sp>
        <p:sp>
          <p:nvSpPr>
            <p:cNvPr id="23563" name="Oval 57">
              <a:extLst>
                <a:ext uri="{FF2B5EF4-FFF2-40B4-BE49-F238E27FC236}">
                  <a16:creationId xmlns:a16="http://schemas.microsoft.com/office/drawing/2014/main" id="{D6E672E5-5184-4CA3-8A25-531B38A36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9" name="Text Box 7">
            <a:extLst>
              <a:ext uri="{FF2B5EF4-FFF2-40B4-BE49-F238E27FC236}">
                <a16:creationId xmlns:a16="http://schemas.microsoft.com/office/drawing/2014/main" id="{D66AFD58-D722-4CDD-84F6-A0AE2208A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81325"/>
            <a:ext cx="78597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Введите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число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: 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)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4" grpId="0"/>
      <p:bldP spid="45" grpId="0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188640"/>
            <a:ext cx="8136904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По умолчанию все </a:t>
            </a:r>
            <a:r>
              <a:rPr lang="ru-RU" sz="2400" b="1" u="sng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введённые</a:t>
            </a:r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данные интерпретатор Питона понимает, как строки</a:t>
            </a:r>
            <a:r>
              <a:rPr lang="en-US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Поэтому, если мы хотим получить число, то строку придётся преобразовать в число.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060848"/>
            <a:ext cx="8496944" cy="4464496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Ввод </a:t>
            </a:r>
            <a:r>
              <a:rPr lang="ru-RU" sz="28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целого числа</a:t>
            </a: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20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Введите число: </a:t>
            </a:r>
            <a:r>
              <a:rPr lang="en-US" sz="20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Функция преобразования к целочисленному типу: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Функция преобразования к типу с плавающей точкой: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Функция преобразования к строковому типу: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>
            <a:extLst>
              <a:ext uri="{FF2B5EF4-FFF2-40B4-BE49-F238E27FC236}">
                <a16:creationId xmlns:a16="http://schemas.microsoft.com/office/drawing/2014/main" id="{DD41D4A1-274D-4B43-8F52-940807003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Вывод данных</a:t>
            </a:r>
          </a:p>
        </p:txBody>
      </p:sp>
      <p:sp>
        <p:nvSpPr>
          <p:cNvPr id="25603" name="Номер слайда 2">
            <a:extLst>
              <a:ext uri="{FF2B5EF4-FFF2-40B4-BE49-F238E27FC236}">
                <a16:creationId xmlns:a16="http://schemas.microsoft.com/office/drawing/2014/main" id="{315E0FA8-D53F-4E5D-9564-38FE6B0A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03EC0A-EA75-4362-BA2B-EB4A5E6D1436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0571FA08-16E4-4FED-AE2D-B4633AADF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927100"/>
            <a:ext cx="3743325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1E4CEA2C-ACA9-456D-87AF-060F3E85E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871538"/>
            <a:ext cx="2273300" cy="698500"/>
          </a:xfrm>
          <a:prstGeom prst="wedgeRoundRectCallout">
            <a:avLst>
              <a:gd name="adj1" fmla="val -82171"/>
              <a:gd name="adj2" fmla="val -112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значение переменной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B281CFA-CF26-46C6-BD5E-E734FC11C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744663"/>
            <a:ext cx="4991100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"Ответ: "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595EBC3-F275-45B7-8A6D-5F14F5450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1763713"/>
            <a:ext cx="2273300" cy="700087"/>
          </a:xfrm>
          <a:prstGeom prst="wedgeRoundRectCallout">
            <a:avLst>
              <a:gd name="adj1" fmla="val -82171"/>
              <a:gd name="adj2" fmla="val -112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значение и текст</a:t>
            </a:r>
          </a:p>
        </p:txBody>
      </p:sp>
      <p:grpSp>
        <p:nvGrpSpPr>
          <p:cNvPr id="2" name="Группа 16">
            <a:extLst>
              <a:ext uri="{FF2B5EF4-FFF2-40B4-BE49-F238E27FC236}">
                <a16:creationId xmlns:a16="http://schemas.microsoft.com/office/drawing/2014/main" id="{30A0D56B-7200-4561-8114-3C8620CD7C6A}"/>
              </a:ext>
            </a:extLst>
          </p:cNvPr>
          <p:cNvGrpSpPr>
            <a:grpSpLocks/>
          </p:cNvGrpSpPr>
          <p:nvPr/>
        </p:nvGrpSpPr>
        <p:grpSpPr bwMode="auto">
          <a:xfrm>
            <a:off x="1365250" y="2308225"/>
            <a:ext cx="4359275" cy="741363"/>
            <a:chOff x="1365107" y="2307517"/>
            <a:chExt cx="4359848" cy="741857"/>
          </a:xfrm>
        </p:grpSpPr>
        <p:sp>
          <p:nvSpPr>
            <p:cNvPr id="25618" name="Левая фигурная скобка 11">
              <a:extLst>
                <a:ext uri="{FF2B5EF4-FFF2-40B4-BE49-F238E27FC236}">
                  <a16:creationId xmlns:a16="http://schemas.microsoft.com/office/drawing/2014/main" id="{8AF62A0E-67AF-4311-8B84-2D04BB3D217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389045" y="1247888"/>
              <a:ext cx="311972" cy="2431229"/>
            </a:xfrm>
            <a:prstGeom prst="leftBrace">
              <a:avLst>
                <a:gd name="adj1" fmla="val 55598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/>
            </a:p>
          </p:txBody>
        </p:sp>
        <p:sp>
          <p:nvSpPr>
            <p:cNvPr id="25619" name="Прямоугольник 15">
              <a:extLst>
                <a:ext uri="{FF2B5EF4-FFF2-40B4-BE49-F238E27FC236}">
                  <a16:creationId xmlns:a16="http://schemas.microsoft.com/office/drawing/2014/main" id="{CD8F9120-B4B7-4AC7-83A3-971A8356D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107" y="2587709"/>
              <a:ext cx="43598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>
                  <a:solidFill>
                    <a:srgbClr val="000000"/>
                  </a:solidFill>
                </a:rPr>
                <a:t>перечисление через запятую</a:t>
              </a:r>
              <a:endParaRPr lang="ru-RU" altLang="ru-RU" sz="1800"/>
            </a:p>
          </p:txBody>
        </p:sp>
      </p:grpSp>
      <p:sp>
        <p:nvSpPr>
          <p:cNvPr id="18" name="Text Box 7">
            <a:extLst>
              <a:ext uri="{FF2B5EF4-FFF2-40B4-BE49-F238E27FC236}">
                <a16:creationId xmlns:a16="http://schemas.microsoft.com/office/drawing/2014/main" id="{626584E9-4D34-4615-A175-CDDF972E8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51200"/>
            <a:ext cx="5454650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(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"Ответ: "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800" b="1" dirty="0" err="1">
                <a:latin typeface="Courier New" pitchFamily="49" charset="0"/>
                <a:ea typeface="Times New Roman"/>
                <a:cs typeface="Courier New" pitchFamily="49" charset="0"/>
              </a:rPr>
              <a:t>a+b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7CA3834-3238-47D2-AD07-172D8F71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3205163"/>
            <a:ext cx="2274888" cy="700087"/>
          </a:xfrm>
          <a:prstGeom prst="wedgeRoundRectCallout">
            <a:avLst>
              <a:gd name="adj1" fmla="val -82171"/>
              <a:gd name="adj2" fmla="val -1123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вычисление выражения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D45EECD5-8170-4BF7-BB72-7D9CEA8B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992563"/>
            <a:ext cx="6175375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"+"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"="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c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0D1DDF8-81B1-43D7-A497-226F039FA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4537075"/>
            <a:ext cx="2259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+ 3 = 5</a:t>
            </a:r>
            <a:endParaRPr lang="ru-RU" altLang="ru-RU" sz="1800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F0827956-B6F5-40FA-AE52-4B06DDCC4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0" y="4529138"/>
            <a:ext cx="2608263" cy="504825"/>
          </a:xfrm>
          <a:prstGeom prst="wedgeRoundRectCallout">
            <a:avLst>
              <a:gd name="adj1" fmla="val -82996"/>
              <a:gd name="adj2" fmla="val 365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через пробелы</a:t>
            </a: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8BA0B431-3186-493B-B22B-625462C62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219700"/>
            <a:ext cx="832643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"+"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"="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c, sep</a:t>
            </a:r>
            <a:r>
              <a:rPr lang="en-US" sz="28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800" b="1" dirty="0">
                <a:latin typeface="Arial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3CB55E8-7558-43E0-8C23-1963DB1C1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5816600"/>
            <a:ext cx="1420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2+3=5</a:t>
            </a:r>
            <a:endParaRPr lang="ru-RU" altLang="ru-RU" sz="1800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518D1C7-A6E4-4B21-91C0-1D104AD6B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5214938"/>
            <a:ext cx="1673225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sep</a:t>
            </a:r>
            <a:r>
              <a:rPr lang="en-US" altLang="ru-RU" sz="28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ru-RU" sz="2800" b="1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800" b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EC3F4704-7BA7-4F10-AE85-2423C32ED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5938838"/>
            <a:ext cx="3521075" cy="504825"/>
          </a:xfrm>
          <a:prstGeom prst="wedgeRoundRectCallout">
            <a:avLst>
              <a:gd name="adj1" fmla="val 24520"/>
              <a:gd name="adj2" fmla="val -11974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убрать разделители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6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>
            <a:extLst>
              <a:ext uri="{FF2B5EF4-FFF2-40B4-BE49-F238E27FC236}">
                <a16:creationId xmlns:a16="http://schemas.microsoft.com/office/drawing/2014/main" id="{FF97571D-2554-4A9E-8416-3DF87A915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971550"/>
            <a:ext cx="8229600" cy="22463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defRPr/>
            </a:pPr>
            <a:r>
              <a:rPr lang="ru-RU" sz="28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rint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"Введите два числа: "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 )</a:t>
            </a:r>
          </a:p>
          <a:p>
            <a:pPr marL="179388" indent="-93663" algn="just" eaLnBrk="1" hangingPunct="1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() )</a:t>
            </a:r>
          </a:p>
          <a:p>
            <a:pPr marL="179388" indent="-93663" algn="just" eaLnBrk="1" hangingPunct="1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800" b="1" dirty="0">
                <a:latin typeface="Courier New" pitchFamily="49" charset="0"/>
                <a:cs typeface="Times New Roman" pitchFamily="18" charset="0"/>
              </a:rPr>
              <a:t>() )</a:t>
            </a:r>
          </a:p>
          <a:p>
            <a:pPr marL="179388" indent="-93663" algn="just" eaLnBrk="1" hangingPunct="1">
              <a:defRPr/>
            </a:pP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c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a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b</a:t>
            </a:r>
            <a:endParaRPr lang="ru-RU" sz="28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3663" algn="just" eaLnBrk="1" hangingPunct="1"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"+"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"="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, c, sep=</a:t>
            </a:r>
            <a:r>
              <a:rPr lang="en-US" sz="2800" b="1" dirty="0">
                <a:solidFill>
                  <a:srgbClr val="0095FF"/>
                </a:solidFill>
                <a:latin typeface="Courier New" pitchFamily="49" charset="0"/>
                <a:cs typeface="Times New Roman" pitchFamily="18" charset="0"/>
              </a:rPr>
              <a:t>""</a:t>
            </a:r>
            <a:r>
              <a:rPr lang="en-US" sz="28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8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8675" name="Заголовок 1">
            <a:extLst>
              <a:ext uri="{FF2B5EF4-FFF2-40B4-BE49-F238E27FC236}">
                <a16:creationId xmlns:a16="http://schemas.microsoft.com/office/drawing/2014/main" id="{A2048332-3A2F-4431-A900-2AF466C64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Сложение чисел: полное решение</a:t>
            </a:r>
          </a:p>
        </p:txBody>
      </p:sp>
      <p:sp>
        <p:nvSpPr>
          <p:cNvPr id="28676" name="Номер слайда 2">
            <a:extLst>
              <a:ext uri="{FF2B5EF4-FFF2-40B4-BE49-F238E27FC236}">
                <a16:creationId xmlns:a16="http://schemas.microsoft.com/office/drawing/2014/main" id="{DC535EC6-BD9E-43F8-8DC1-3BD87D32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0D5AE2-0170-49D1-B3EC-71E4E53533B7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C36418F9-26CF-421A-A175-E9FE6E9C8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435350"/>
            <a:ext cx="8280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333399"/>
                </a:solidFill>
              </a:rPr>
              <a:t>Протокол:</a:t>
            </a:r>
            <a:endParaRPr lang="en-US" altLang="ru-RU" sz="2400" b="1">
              <a:solidFill>
                <a:srgbClr val="333399"/>
              </a:solidFill>
            </a:endParaRPr>
          </a:p>
          <a:p>
            <a:pPr eaLnBrk="1" hangingPunct="1">
              <a:buFontTx/>
              <a:buNone/>
            </a:pPr>
            <a:r>
              <a:rPr lang="ru-RU" altLang="ru-RU" sz="2800" b="1">
                <a:latin typeface="Courier New" panose="02070309020205020404" pitchFamily="49" charset="0"/>
              </a:rPr>
              <a:t>  Введите два целых числа</a:t>
            </a:r>
          </a:p>
          <a:p>
            <a:pPr eaLnBrk="1" hangingPunct="1">
              <a:buFontTx/>
              <a:buNone/>
            </a:pPr>
            <a:r>
              <a:rPr lang="ru-RU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25 </a:t>
            </a:r>
          </a:p>
          <a:p>
            <a:pPr eaLnBrk="1" hangingPunct="1">
              <a:buFontTx/>
              <a:buNone/>
            </a:pP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</a:rPr>
              <a:t>  30</a:t>
            </a:r>
            <a:endParaRPr lang="ru-RU" altLang="ru-RU" sz="28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ru-RU" altLang="ru-RU" sz="2800" b="1">
                <a:latin typeface="Courier New" panose="02070309020205020404" pitchFamily="49" charset="0"/>
              </a:rPr>
              <a:t>  25+30=55</a:t>
            </a:r>
            <a:endParaRPr lang="en-US" altLang="ru-RU" sz="2800" b="1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994699A-415B-4B6D-A86D-0771F8286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3233738"/>
            <a:ext cx="2017712" cy="574675"/>
          </a:xfrm>
          <a:prstGeom prst="wedgeRoundRectCallout">
            <a:avLst>
              <a:gd name="adj1" fmla="val -51810"/>
              <a:gd name="adj2" fmla="val 848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компьютер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8C6A3D6-693C-409B-8F7C-6E5CAC88B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4595813"/>
            <a:ext cx="2513012" cy="642937"/>
          </a:xfrm>
          <a:prstGeom prst="wedgeRoundRectCallout">
            <a:avLst>
              <a:gd name="adj1" fmla="val -91060"/>
              <a:gd name="adj2" fmla="val -2308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пользователь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9201A93-B33C-49EC-A333-F460FDC05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598613"/>
            <a:ext cx="2017713" cy="574675"/>
          </a:xfrm>
          <a:prstGeom prst="wedgeRoundRectCallout">
            <a:avLst>
              <a:gd name="adj1" fmla="val -42746"/>
              <a:gd name="adj2" fmla="val -8554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>
                <a:latin typeface="Arial" charset="0"/>
              </a:rPr>
              <a:t>подсказка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5" grpId="0" build="p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>
            <a:extLst>
              <a:ext uri="{FF2B5EF4-FFF2-40B4-BE49-F238E27FC236}">
                <a16:creationId xmlns:a16="http://schemas.microsoft.com/office/drawing/2014/main" id="{DFA0CA61-A336-4804-8516-244C171A8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Вывод данных</a:t>
            </a:r>
            <a:r>
              <a:rPr lang="en-US" altLang="ru-RU"/>
              <a:t> </a:t>
            </a:r>
            <a:r>
              <a:rPr lang="ru-RU" altLang="ru-RU"/>
              <a:t>через </a:t>
            </a:r>
            <a:r>
              <a:rPr lang="en-US" altLang="ru-RU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endParaRPr lang="ru-RU" altLang="ru-RU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7" name="Номер слайда 2">
            <a:extLst>
              <a:ext uri="{FF2B5EF4-FFF2-40B4-BE49-F238E27FC236}">
                <a16:creationId xmlns:a16="http://schemas.microsoft.com/office/drawing/2014/main" id="{F3B05096-6EB8-43B3-AA5E-AF86C1A6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C9BDDE-0F0B-4094-B6E1-68385800720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400"/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D123AFEF-7BCC-4635-8690-675F2A09C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909638"/>
            <a:ext cx="8326438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a,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"+"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b,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"="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c, sep</a:t>
            </a:r>
            <a:r>
              <a:rPr lang="en-US" sz="2800" b="1" dirty="0">
                <a:latin typeface="+mn-lt"/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800" b="1" dirty="0">
                <a:latin typeface="Arial" charset="0"/>
                <a:ea typeface="Times New Roman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9" name="Прямоугольник 23">
            <a:extLst>
              <a:ext uri="{FF2B5EF4-FFF2-40B4-BE49-F238E27FC236}">
                <a16:creationId xmlns:a16="http://schemas.microsoft.com/office/drawing/2014/main" id="{5DC7CA8E-E00B-48D3-97F9-AA32E16F7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1506538"/>
            <a:ext cx="1420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2+3=5</a:t>
            </a:r>
            <a:endParaRPr lang="ru-RU" altLang="ru-RU" sz="1800">
              <a:solidFill>
                <a:srgbClr val="FF000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17430D93-A014-4600-AE17-E289CBF39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124075"/>
            <a:ext cx="8326438" cy="5222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"{}+{}={}"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.format(a, b, </a:t>
            </a:r>
            <a:r>
              <a:rPr lang="en-US" sz="2800" b="1">
                <a:latin typeface="Courier New" pitchFamily="49" charset="0"/>
                <a:ea typeface="Times New Roman"/>
                <a:cs typeface="Courier New" pitchFamily="49" charset="0"/>
              </a:rPr>
              <a:t>c )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616" y="548680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Задание. Напишите программу, которая получает на вход два числа и выводит их сумму</a:t>
            </a:r>
            <a:r>
              <a:rPr lang="en-US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4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1700808"/>
            <a:ext cx="7848872" cy="216024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800" b="1" dirty="0" err="1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Введите число </a:t>
            </a:r>
            <a:r>
              <a:rPr lang="en-US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800" b="1" dirty="0" err="1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Введите число </a:t>
            </a:r>
            <a:r>
              <a:rPr lang="en-US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a+b</a:t>
            </a:r>
            <a:endParaRPr lang="ru-RU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b="1" dirty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800" b="1" dirty="0" err="1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sum</a:t>
            </a: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4293096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Почему программа работает неправильно? </a:t>
            </a:r>
          </a:p>
          <a:p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Что исправить в программе, чтобы она работала правильно?</a:t>
            </a:r>
          </a:p>
        </p:txBody>
      </p:sp>
      <p:sp>
        <p:nvSpPr>
          <p:cNvPr id="6" name="Овал 5"/>
          <p:cNvSpPr/>
          <p:nvPr/>
        </p:nvSpPr>
        <p:spPr>
          <a:xfrm>
            <a:off x="395536" y="476672"/>
            <a:ext cx="648072" cy="86409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63A3E9F-F85E-4B85-A63F-AB7D9E3142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6000" dirty="0">
                <a:solidFill>
                  <a:srgbClr val="002060"/>
                </a:solidFill>
              </a:rPr>
              <a:t>Программирование на языке </a:t>
            </a:r>
            <a:r>
              <a:rPr lang="en-US" sz="6000" dirty="0">
                <a:solidFill>
                  <a:srgbClr val="002060"/>
                </a:solidFill>
              </a:rPr>
              <a:t>Python</a:t>
            </a:r>
            <a:endParaRPr lang="ru-RU" sz="6000" dirty="0">
              <a:solidFill>
                <a:srgbClr val="002060"/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E1B25B71-316B-4CA1-B3A8-BD7796D22D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85950" y="4359275"/>
            <a:ext cx="53721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>
                <a:solidFill>
                  <a:srgbClr val="002060"/>
                </a:solidFill>
              </a:rPr>
              <a:t>Вычисления</a:t>
            </a:r>
          </a:p>
        </p:txBody>
      </p:sp>
      <p:sp>
        <p:nvSpPr>
          <p:cNvPr id="31748" name="Номер слайда 5">
            <a:extLst>
              <a:ext uri="{FF2B5EF4-FFF2-40B4-BE49-F238E27FC236}">
                <a16:creationId xmlns:a16="http://schemas.microsoft.com/office/drawing/2014/main" id="{9F77C6BF-86BE-4636-B29D-991CD88A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F1B496-22F5-46E2-AA28-5B6D121CC94E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>
            <a:extLst>
              <a:ext uri="{FF2B5EF4-FFF2-40B4-BE49-F238E27FC236}">
                <a16:creationId xmlns:a16="http://schemas.microsoft.com/office/drawing/2014/main" id="{7BF6F4D3-7E0F-4E67-9FFD-7F1C61161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Арифметическое выражения</a:t>
            </a:r>
          </a:p>
        </p:txBody>
      </p:sp>
      <p:sp>
        <p:nvSpPr>
          <p:cNvPr id="32771" name="Номер слайда 2">
            <a:extLst>
              <a:ext uri="{FF2B5EF4-FFF2-40B4-BE49-F238E27FC236}">
                <a16:creationId xmlns:a16="http://schemas.microsoft.com/office/drawing/2014/main" id="{3A58FE49-AE21-49AD-ADC7-C788A172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336960-9BF5-4EEA-A796-AE1C8487B86B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40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B84F5F-9A01-41BC-9DBF-70E488C73CAC}"/>
              </a:ext>
            </a:extLst>
          </p:cNvPr>
          <p:cNvSpPr/>
          <p:nvPr/>
        </p:nvSpPr>
        <p:spPr>
          <a:xfrm>
            <a:off x="446088" y="1216025"/>
            <a:ext cx="5621337" cy="523875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(c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800" b="1" dirty="0">
                <a:solidFill>
                  <a:srgbClr val="00B0F0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800" b="1" dirty="0">
                <a:latin typeface="+mn-lt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A7A8139-9136-4BF8-A903-A56C2E356BCA}"/>
              </a:ext>
            </a:extLst>
          </p:cNvPr>
          <p:cNvSpPr/>
          <p:nvPr/>
        </p:nvSpPr>
        <p:spPr>
          <a:xfrm>
            <a:off x="379413" y="1743075"/>
            <a:ext cx="4979987" cy="2246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800" b="1" kern="0" dirty="0">
                <a:solidFill>
                  <a:srgbClr val="333399"/>
                </a:solidFill>
                <a:latin typeface="Arial"/>
                <a:ea typeface="+mj-ea"/>
                <a:cs typeface="+mj-cs"/>
              </a:rPr>
              <a:t>Приоритет</a:t>
            </a: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(</a:t>
            </a:r>
            <a:r>
              <a:rPr lang="ru-RU" sz="2800" i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старшинство</a:t>
            </a: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):</a:t>
            </a:r>
          </a:p>
          <a:p>
            <a:pPr marL="625475" indent="-436563" eaLnBrk="1" hangingPunct="1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скобки</a:t>
            </a:r>
          </a:p>
          <a:p>
            <a:pPr marL="625475" indent="-436563" eaLnBrk="1" hangingPunct="1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возведение в степень </a:t>
            </a:r>
            <a:r>
              <a:rPr lang="ru-RU" sz="2800" b="1" kern="0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**</a:t>
            </a:r>
          </a:p>
          <a:p>
            <a:pPr marL="625475" indent="-436563" eaLnBrk="1" hangingPunct="1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умножение и деление</a:t>
            </a:r>
          </a:p>
          <a:p>
            <a:pPr marL="625475" indent="-436563" eaLnBrk="1" hangingPunct="1">
              <a:buFont typeface="+mj-lt"/>
              <a:buAutoNum type="arabicParenR"/>
              <a:defRPr/>
            </a:pPr>
            <a:r>
              <a:rPr lang="ru-RU" sz="28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сложение и вычитание</a:t>
            </a:r>
            <a:endParaRPr lang="ru-RU" sz="1600" dirty="0">
              <a:latin typeface="Arial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CB0A8C4-3475-4995-B76A-547A48C579DC}"/>
              </a:ext>
            </a:extLst>
          </p:cNvPr>
          <p:cNvSpPr/>
          <p:nvPr/>
        </p:nvSpPr>
        <p:spPr>
          <a:xfrm>
            <a:off x="2444750" y="852488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0C61AC-193C-4E06-87FA-E5A0972BB1EA}"/>
              </a:ext>
            </a:extLst>
          </p:cNvPr>
          <p:cNvSpPr/>
          <p:nvPr/>
        </p:nvSpPr>
        <p:spPr>
          <a:xfrm>
            <a:off x="2974975" y="852488"/>
            <a:ext cx="3683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80A596-09B9-477F-A21D-24E39D2E6693}"/>
              </a:ext>
            </a:extLst>
          </p:cNvPr>
          <p:cNvSpPr/>
          <p:nvPr/>
        </p:nvSpPr>
        <p:spPr>
          <a:xfrm>
            <a:off x="1673225" y="852488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0CCBC20-6C7E-436C-BF08-D1907B45898B}"/>
              </a:ext>
            </a:extLst>
          </p:cNvPr>
          <p:cNvSpPr/>
          <p:nvPr/>
        </p:nvSpPr>
        <p:spPr>
          <a:xfrm>
            <a:off x="3640138" y="852488"/>
            <a:ext cx="36988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16DCC7F-D816-45AB-AC6C-E07BCF7FB246}"/>
              </a:ext>
            </a:extLst>
          </p:cNvPr>
          <p:cNvSpPr/>
          <p:nvPr/>
        </p:nvSpPr>
        <p:spPr>
          <a:xfrm>
            <a:off x="4564063" y="852488"/>
            <a:ext cx="3683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81326D2-FA4D-4066-9C5A-F97F80A598E8}"/>
              </a:ext>
            </a:extLst>
          </p:cNvPr>
          <p:cNvSpPr/>
          <p:nvPr/>
        </p:nvSpPr>
        <p:spPr>
          <a:xfrm>
            <a:off x="5181600" y="852488"/>
            <a:ext cx="3698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Группа 12">
            <a:extLst>
              <a:ext uri="{FF2B5EF4-FFF2-40B4-BE49-F238E27FC236}">
                <a16:creationId xmlns:a16="http://schemas.microsoft.com/office/drawing/2014/main" id="{E734C96F-88E8-47E4-A9FA-1CA920D224E5}"/>
              </a:ext>
            </a:extLst>
          </p:cNvPr>
          <p:cNvGrpSpPr>
            <a:grpSpLocks/>
          </p:cNvGrpSpPr>
          <p:nvPr/>
        </p:nvGrpSpPr>
        <p:grpSpPr bwMode="auto">
          <a:xfrm>
            <a:off x="5602288" y="1892300"/>
            <a:ext cx="3300412" cy="1189038"/>
            <a:chOff x="5433848" y="1891862"/>
            <a:chExt cx="3300249" cy="1189868"/>
          </a:xfrm>
        </p:grpSpPr>
        <p:sp>
          <p:nvSpPr>
            <p:cNvPr id="14" name="Блок-схема: процесс 13">
              <a:extLst>
                <a:ext uri="{FF2B5EF4-FFF2-40B4-BE49-F238E27FC236}">
                  <a16:creationId xmlns:a16="http://schemas.microsoft.com/office/drawing/2014/main" id="{881B718E-A28A-4462-8309-1E8D746286C7}"/>
                </a:ext>
              </a:extLst>
            </p:cNvPr>
            <p:cNvSpPr/>
            <p:nvPr/>
          </p:nvSpPr>
          <p:spPr bwMode="auto">
            <a:xfrm>
              <a:off x="5433848" y="1891862"/>
              <a:ext cx="3300249" cy="1177159"/>
            </a:xfrm>
            <a:prstGeom prst="flowChartProcess">
              <a:avLst/>
            </a:prstGeom>
            <a:solidFill>
              <a:srgbClr val="E6E6FF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graphicFrame>
          <p:nvGraphicFramePr>
            <p:cNvPr id="32791" name="Object 12">
              <a:extLst>
                <a:ext uri="{FF2B5EF4-FFF2-40B4-BE49-F238E27FC236}">
                  <a16:creationId xmlns:a16="http://schemas.microsoft.com/office/drawing/2014/main" id="{242096C0-3006-4DEA-8C8B-2C4F44B819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21164" y="1990356"/>
            <a:ext cx="2943080" cy="1091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Формула" r:id="rId3" imgW="1130300" imgH="419100" progId="Equation.3">
                    <p:embed/>
                  </p:oleObj>
                </mc:Choice>
                <mc:Fallback>
                  <p:oleObj name="Формула" r:id="rId3" imgW="1130300" imgH="419100" progId="Equation.3">
                    <p:embed/>
                    <p:pic>
                      <p:nvPicPr>
                        <p:cNvPr id="32791" name="Object 12">
                          <a:extLst>
                            <a:ext uri="{FF2B5EF4-FFF2-40B4-BE49-F238E27FC236}">
                              <a16:creationId xmlns:a16="http://schemas.microsoft.com/office/drawing/2014/main" id="{242096C0-3006-4DEA-8C8B-2C4F44B819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1164" y="1990356"/>
                          <a:ext cx="2943080" cy="1091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Овал 15">
            <a:extLst>
              <a:ext uri="{FF2B5EF4-FFF2-40B4-BE49-F238E27FC236}">
                <a16:creationId xmlns:a16="http://schemas.microsoft.com/office/drawing/2014/main" id="{97F3917F-C4FD-4A29-9FC5-B9429D475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2271713"/>
            <a:ext cx="568325" cy="566737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pSp>
        <p:nvGrpSpPr>
          <p:cNvPr id="3" name="Группа 24">
            <a:extLst>
              <a:ext uri="{FF2B5EF4-FFF2-40B4-BE49-F238E27FC236}">
                <a16:creationId xmlns:a16="http://schemas.microsoft.com/office/drawing/2014/main" id="{2A87370A-EF7C-4D3D-8881-21A9989FFAB1}"/>
              </a:ext>
            </a:extLst>
          </p:cNvPr>
          <p:cNvGrpSpPr>
            <a:grpSpLocks/>
          </p:cNvGrpSpPr>
          <p:nvPr/>
        </p:nvGrpSpPr>
        <p:grpSpPr bwMode="auto">
          <a:xfrm>
            <a:off x="446088" y="4087813"/>
            <a:ext cx="4464050" cy="976312"/>
            <a:chOff x="446088" y="4087913"/>
            <a:chExt cx="4464390" cy="976054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3EC00C44-2408-4054-BC45-BF02A893F2EF}"/>
                </a:ext>
              </a:extLst>
            </p:cNvPr>
            <p:cNvSpPr/>
            <p:nvPr/>
          </p:nvSpPr>
          <p:spPr>
            <a:xfrm>
              <a:off x="446088" y="4110132"/>
              <a:ext cx="4464390" cy="953835"/>
            </a:xfrm>
            <a:prstGeom prst="rect">
              <a:avLst/>
            </a:prstGeom>
            <a:solidFill>
              <a:srgbClr val="FFFF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(c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ru-RU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>
                <a:defRPr/>
              </a:pPr>
              <a:r>
                <a:rPr lang="ru-RU" sz="2800" b="1" dirty="0">
                  <a:latin typeface="Courier New" pitchFamily="49" charset="0"/>
                  <a:cs typeface="Courier New" pitchFamily="49" charset="0"/>
                </a:rPr>
                <a:t>          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ru-RU" sz="2800" b="1" dirty="0">
                  <a:cs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d</a:t>
              </a:r>
              <a:endParaRPr lang="ru-RU" sz="2800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32787" name="Группа 20">
              <a:extLst>
                <a:ext uri="{FF2B5EF4-FFF2-40B4-BE49-F238E27FC236}">
                  <a16:creationId xmlns:a16="http://schemas.microsoft.com/office/drawing/2014/main" id="{DB1EE21A-AF8F-4F1C-A414-E1DCD55C7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2583" y="4087913"/>
              <a:ext cx="513169" cy="544519"/>
              <a:chOff x="6307444" y="4163208"/>
              <a:chExt cx="513169" cy="544519"/>
            </a:xfrm>
          </p:grpSpPr>
          <p:sp>
            <p:nvSpPr>
              <p:cNvPr id="32788" name="Овал 17">
                <a:extLst>
                  <a:ext uri="{FF2B5EF4-FFF2-40B4-BE49-F238E27FC236}">
                    <a16:creationId xmlns:a16="http://schemas.microsoft.com/office/drawing/2014/main" id="{6FC00DF5-86D8-4D17-94DA-55762032D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7444" y="4163208"/>
                <a:ext cx="513169" cy="51316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1800"/>
              </a:p>
            </p:txBody>
          </p:sp>
          <p:sp>
            <p:nvSpPr>
              <p:cNvPr id="32789" name="Прямоугольник 19">
                <a:extLst>
                  <a:ext uri="{FF2B5EF4-FFF2-40B4-BE49-F238E27FC236}">
                    <a16:creationId xmlns:a16="http://schemas.microsoft.com/office/drawing/2014/main" id="{409D77AB-B3E8-4A01-9364-60F90325A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2605" y="4184507"/>
                <a:ext cx="39946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28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endParaRPr lang="ru-RU" altLang="ru-RU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2" name="AutoShape 7">
            <a:extLst>
              <a:ext uri="{FF2B5EF4-FFF2-40B4-BE49-F238E27FC236}">
                <a16:creationId xmlns:a16="http://schemas.microsoft.com/office/drawing/2014/main" id="{002190C1-EAFC-4C99-AAB5-E995229F1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3582988"/>
            <a:ext cx="3067050" cy="806450"/>
          </a:xfrm>
          <a:prstGeom prst="wedgeRoundRectCallout">
            <a:avLst>
              <a:gd name="adj1" fmla="val -65509"/>
              <a:gd name="adj2" fmla="val 412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перенос на следующую строку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C70034-C1F0-43ED-A3C2-0845D9C754AD}"/>
              </a:ext>
            </a:extLst>
          </p:cNvPr>
          <p:cNvSpPr/>
          <p:nvPr/>
        </p:nvSpPr>
        <p:spPr>
          <a:xfrm>
            <a:off x="446088" y="5346700"/>
            <a:ext cx="4557712" cy="954088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(c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0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800" b="1" dirty="0"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289FD31F-B301-4CAB-B0FB-FBDA564E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937125"/>
            <a:ext cx="3067050" cy="808038"/>
          </a:xfrm>
          <a:prstGeom prst="wedgeRoundRectCallout">
            <a:avLst>
              <a:gd name="adj1" fmla="val -65509"/>
              <a:gd name="adj2" fmla="val 4120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перенос внутри скобок разрешён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/>
      <p:bldP spid="10" grpId="0"/>
      <p:bldP spid="11" grpId="0"/>
      <p:bldP spid="16" grpId="0" animBg="1"/>
      <p:bldP spid="22" grpId="0" animBg="1"/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>
            <a:extLst>
              <a:ext uri="{FF2B5EF4-FFF2-40B4-BE49-F238E27FC236}">
                <a16:creationId xmlns:a16="http://schemas.microsoft.com/office/drawing/2014/main" id="{5C3422F4-54DD-4EFC-B4FB-6447771C8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Деление</a:t>
            </a:r>
            <a:endParaRPr lang="ru-RU" altLang="ru-RU">
              <a:solidFill>
                <a:srgbClr val="0000FF"/>
              </a:solidFill>
            </a:endParaRPr>
          </a:p>
        </p:txBody>
      </p:sp>
      <p:sp>
        <p:nvSpPr>
          <p:cNvPr id="33795" name="Номер слайда 2">
            <a:extLst>
              <a:ext uri="{FF2B5EF4-FFF2-40B4-BE49-F238E27FC236}">
                <a16:creationId xmlns:a16="http://schemas.microsoft.com/office/drawing/2014/main" id="{B3C034E4-04CD-4A2C-B708-88D0C699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EB0C62-F43F-4C91-867A-74175B05BCA5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40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275EF6-8A26-4DA3-B3A8-72EB52D7CF83}"/>
              </a:ext>
            </a:extLst>
          </p:cNvPr>
          <p:cNvSpPr/>
          <p:nvPr/>
        </p:nvSpPr>
        <p:spPr>
          <a:xfrm>
            <a:off x="392113" y="809625"/>
            <a:ext cx="5180012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Классическое деление:</a:t>
            </a:r>
            <a:endParaRPr lang="ru-RU" sz="1400" dirty="0">
              <a:latin typeface="Arial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DE6F07B-4108-4A0C-A67A-7A3B18F08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265238"/>
            <a:ext cx="5186362" cy="22463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9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; b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0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.75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1.5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.75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-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1.5</a:t>
            </a:r>
            <a:endParaRPr lang="ru-RU" sz="2800" b="1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0ED413C-778E-4E97-951E-0C6ABABF9169}"/>
              </a:ext>
            </a:extLst>
          </p:cNvPr>
          <p:cNvSpPr/>
          <p:nvPr/>
        </p:nvSpPr>
        <p:spPr>
          <a:xfrm>
            <a:off x="392113" y="3584575"/>
            <a:ext cx="83534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Целочисленное деление</a:t>
            </a:r>
            <a:r>
              <a:rPr lang="en-US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 (</a:t>
            </a: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округление «вниз»!</a:t>
            </a:r>
            <a:r>
              <a:rPr lang="en-US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)</a:t>
            </a:r>
            <a:r>
              <a:rPr lang="ru-RU" sz="2400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:</a:t>
            </a:r>
            <a:endParaRPr lang="ru-RU" sz="1400" dirty="0">
              <a:latin typeface="Arial" charset="0"/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42CD8E4E-4077-4A6F-B1D9-10272D6E1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4040188"/>
            <a:ext cx="5222875" cy="22463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9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; b =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0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1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-3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/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4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-1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= -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 // b</a:t>
            </a:r>
            <a:r>
              <a:rPr lang="ru-RU" sz="2800" b="1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#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= -2</a:t>
            </a:r>
            <a:endParaRPr lang="ru-RU" sz="2800" b="1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build="p" animBg="1"/>
      <p:bldP spid="17" grpId="0"/>
      <p:bldP spid="25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>
            <a:extLst>
              <a:ext uri="{FF2B5EF4-FFF2-40B4-BE49-F238E27FC236}">
                <a16:creationId xmlns:a16="http://schemas.microsoft.com/office/drawing/2014/main" id="{53AB4BA6-6CFF-4F35-8FB7-81204DB7B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Остаток от деления</a:t>
            </a:r>
            <a:endParaRPr lang="ru-RU" altLang="ru-RU">
              <a:solidFill>
                <a:srgbClr val="0000FF"/>
              </a:solidFill>
            </a:endParaRPr>
          </a:p>
        </p:txBody>
      </p:sp>
      <p:sp>
        <p:nvSpPr>
          <p:cNvPr id="34819" name="Номер слайда 2">
            <a:extLst>
              <a:ext uri="{FF2B5EF4-FFF2-40B4-BE49-F238E27FC236}">
                <a16:creationId xmlns:a16="http://schemas.microsoft.com/office/drawing/2014/main" id="{143EDE5C-8148-4CAE-B662-90C689A6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EDCEB0-5A2A-49C7-AC2C-1D0099C0B947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400"/>
          </a:p>
        </p:txBody>
      </p:sp>
      <p:sp>
        <p:nvSpPr>
          <p:cNvPr id="35850" name="Прямоугольник 9">
            <a:extLst>
              <a:ext uri="{FF2B5EF4-FFF2-40B4-BE49-F238E27FC236}">
                <a16:creationId xmlns:a16="http://schemas.microsoft.com/office/drawing/2014/main" id="{FD025080-F2C1-4B73-83DD-58A25EAF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819150"/>
            <a:ext cx="8393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74638" indent="-2682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15000"/>
              </a:spcBef>
              <a:buFontTx/>
              <a:buNone/>
            </a:pPr>
            <a:r>
              <a:rPr lang="ru-RU" altLang="ru-RU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ru-RU" altLang="ru-RU" b="1"/>
              <a:t> </a:t>
            </a:r>
            <a:r>
              <a:rPr lang="en-US" altLang="ru-RU"/>
              <a:t>– </a:t>
            </a:r>
            <a:r>
              <a:rPr lang="ru-RU" altLang="ru-RU"/>
              <a:t>остаток от деления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41BB9573-1779-4AC8-8409-DD7F7C54B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1357313"/>
            <a:ext cx="5411787" cy="2419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</a:t>
            </a:r>
            <a:r>
              <a:rPr lang="en-US" sz="2700" b="1" dirty="0">
                <a:solidFill>
                  <a:srgbClr val="00B0F0"/>
                </a:solidFill>
                <a:latin typeface="Courier New" pitchFamily="49" charset="0"/>
              </a:rPr>
              <a:t>85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b = d</a:t>
            </a:r>
            <a:r>
              <a:rPr lang="ru-RU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//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8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d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0095FF"/>
                </a:solidFill>
                <a:latin typeface="Courier New" pitchFamily="49" charset="0"/>
              </a:rPr>
              <a:t>10</a:t>
            </a:r>
            <a:r>
              <a:rPr lang="en-US" sz="2700" b="1" dirty="0">
                <a:latin typeface="Courier New" pitchFamily="49" charset="0"/>
              </a:rPr>
              <a:t>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5 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a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b 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5 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b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a 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3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FAFA551-2C19-482D-8C62-F6444D75F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1741488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B3F728F-3CAA-4C07-A61B-C885885C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22161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F59B157-72BC-40E6-BA57-722C6D4BC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27876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A1028C4-ED86-4A22-B6B4-2364E6061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32321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34B38BC2-56B8-4A62-8BCA-2D4E2C1F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3948113"/>
            <a:ext cx="5411787" cy="19415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</a:t>
            </a:r>
            <a:r>
              <a:rPr lang="en-US" sz="2700" b="1" dirty="0">
                <a:solidFill>
                  <a:srgbClr val="00B0F0"/>
                </a:solidFill>
                <a:latin typeface="Courier New" pitchFamily="49" charset="0"/>
              </a:rPr>
              <a:t>15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b = </a:t>
            </a:r>
            <a:r>
              <a:rPr lang="en-US" sz="2700" b="1" dirty="0">
                <a:solidFill>
                  <a:srgbClr val="00B0F0"/>
                </a:solidFill>
                <a:latin typeface="Courier New" pitchFamily="49" charset="0"/>
              </a:rPr>
              <a:t>19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d = a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//</a:t>
            </a:r>
            <a:r>
              <a:rPr lang="en-US" sz="2700" b="1" dirty="0">
                <a:latin typeface="Courier New" pitchFamily="49" charset="0"/>
              </a:rPr>
              <a:t> b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0 </a:t>
            </a:r>
          </a:p>
          <a:p>
            <a:pPr marL="174625" lvl="1" indent="1588" eaLnBrk="1" hangingPunct="1">
              <a:spcBef>
                <a:spcPct val="15000"/>
              </a:spcBef>
              <a:defRPr/>
            </a:pPr>
            <a:r>
              <a:rPr lang="en-US" sz="2700" b="1" dirty="0">
                <a:latin typeface="Courier New" pitchFamily="49" charset="0"/>
              </a:rPr>
              <a:t>a = a </a:t>
            </a:r>
            <a:r>
              <a:rPr lang="en-US" sz="2700" b="1" dirty="0">
                <a:solidFill>
                  <a:srgbClr val="0000FF"/>
                </a:solidFill>
                <a:latin typeface="Courier New" pitchFamily="49" charset="0"/>
              </a:rPr>
              <a:t>%</a:t>
            </a:r>
            <a:r>
              <a:rPr lang="en-US" sz="2700" b="1" dirty="0">
                <a:latin typeface="Courier New" pitchFamily="49" charset="0"/>
              </a:rPr>
              <a:t> b     </a:t>
            </a:r>
            <a:r>
              <a:rPr lang="en-US" sz="2700" b="1" dirty="0">
                <a:solidFill>
                  <a:srgbClr val="008000"/>
                </a:solidFill>
                <a:latin typeface="Courier New" pitchFamily="49" charset="0"/>
              </a:rPr>
              <a:t># 15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72078FA-82F7-42F2-BEE0-C4037CC82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48704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88235D1-7F69-4090-8387-4EA751D8F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535305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/>
      <p:bldP spid="11" grpId="0" build="p" animBg="1"/>
      <p:bldP spid="14" grpId="0" animBg="1"/>
      <p:bldP spid="15" grpId="0" animBg="1"/>
      <p:bldP spid="13" grpId="0" animBg="1"/>
      <p:bldP spid="16" grpId="0" animBg="1"/>
      <p:bldP spid="18" grpId="0" build="p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73906-B35D-4F11-9F36-9C083AAF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9D3535-0744-42AF-9FBC-C7944774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808A12-27D9-4EC2-AD48-C12DBEFB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73" y="129143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66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>
            <a:extLst>
              <a:ext uri="{FF2B5EF4-FFF2-40B4-BE49-F238E27FC236}">
                <a16:creationId xmlns:a16="http://schemas.microsoft.com/office/drawing/2014/main" id="{D64A5888-AE14-4177-BE6A-61D91E666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Операторы </a:t>
            </a:r>
            <a:r>
              <a:rPr lang="en-US" altLang="ru-RU">
                <a:solidFill>
                  <a:srgbClr val="0000FF"/>
                </a:solidFill>
              </a:rPr>
              <a:t>//</a:t>
            </a:r>
            <a:r>
              <a:rPr lang="en-US" altLang="ru-RU"/>
              <a:t> </a:t>
            </a:r>
            <a:r>
              <a:rPr lang="ru-RU" altLang="ru-RU"/>
              <a:t>и </a:t>
            </a:r>
            <a:r>
              <a:rPr lang="en-US" altLang="ru-RU">
                <a:solidFill>
                  <a:srgbClr val="0000FF"/>
                </a:solidFill>
              </a:rPr>
              <a:t>%</a:t>
            </a:r>
            <a:endParaRPr lang="ru-RU" altLang="ru-RU">
              <a:solidFill>
                <a:srgbClr val="0000FF"/>
              </a:solidFill>
            </a:endParaRPr>
          </a:p>
        </p:txBody>
      </p:sp>
      <p:sp>
        <p:nvSpPr>
          <p:cNvPr id="35843" name="Номер слайда 2">
            <a:extLst>
              <a:ext uri="{FF2B5EF4-FFF2-40B4-BE49-F238E27FC236}">
                <a16:creationId xmlns:a16="http://schemas.microsoft.com/office/drawing/2014/main" id="{03F99594-A4A5-4509-9F57-97220880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F604D8-F001-4CBA-A6C2-0AB8A6D66E3A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400"/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C7768D82-00CC-47B2-A582-9717B3B60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920750"/>
            <a:ext cx="6704012" cy="43307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4625" indent="15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15000"/>
              </a:spcBef>
            </a:pPr>
            <a:r>
              <a:rPr lang="en-US" altLang="ru-RU" sz="2700" b="1">
                <a:latin typeface="Courier New" panose="02070309020205020404" pitchFamily="49" charset="0"/>
              </a:rPr>
              <a:t>a = </a:t>
            </a:r>
            <a:r>
              <a:rPr lang="en-US" altLang="ru-RU" sz="2700" b="1">
                <a:solidFill>
                  <a:srgbClr val="00B0F0"/>
                </a:solidFill>
                <a:latin typeface="Courier New" panose="02070309020205020404" pitchFamily="49" charset="0"/>
              </a:rPr>
              <a:t>1234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700" b="1">
                <a:latin typeface="Courier New" panose="02070309020205020404" pitchFamily="49" charset="0"/>
              </a:rPr>
              <a:t>d = a</a:t>
            </a:r>
            <a:r>
              <a:rPr lang="ru-RU" altLang="ru-RU" sz="2700" b="1"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ru-RU" altLang="ru-RU" sz="2700" b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solidFill>
                  <a:srgbClr val="0095FF"/>
                </a:solidFill>
                <a:latin typeface="Courier New" panose="02070309020205020404" pitchFamily="49" charset="0"/>
              </a:rPr>
              <a:t>10</a:t>
            </a:r>
            <a:r>
              <a:rPr lang="en-US" altLang="ru-RU" sz="2700" b="1">
                <a:latin typeface="Courier New" panose="02070309020205020404" pitchFamily="49" charset="0"/>
              </a:rPr>
              <a:t>; print( d ) </a:t>
            </a:r>
            <a:endParaRPr lang="en-US" altLang="ru-RU" sz="27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15000"/>
              </a:spcBef>
            </a:pPr>
            <a:r>
              <a:rPr lang="en-US" altLang="ru-RU" sz="2700" b="1">
                <a:latin typeface="Courier New" panose="02070309020205020404" pitchFamily="49" charset="0"/>
              </a:rPr>
              <a:t>a = a</a:t>
            </a:r>
            <a:r>
              <a:rPr lang="ru-RU" altLang="ru-RU" sz="2700" b="1"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latin typeface="Courier New" panose="02070309020205020404" pitchFamily="49" charset="0"/>
              </a:rPr>
              <a:t>//</a:t>
            </a:r>
            <a:r>
              <a:rPr lang="ru-RU" altLang="ru-RU" sz="2700" b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solidFill>
                  <a:srgbClr val="0095FF"/>
                </a:solidFill>
                <a:latin typeface="Courier New" panose="02070309020205020404" pitchFamily="49" charset="0"/>
              </a:rPr>
              <a:t>10</a:t>
            </a:r>
            <a:r>
              <a:rPr lang="en-US" altLang="ru-RU" sz="2700" b="1"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solidFill>
                  <a:srgbClr val="008000"/>
                </a:solidFill>
                <a:latin typeface="Courier New" panose="02070309020205020404" pitchFamily="49" charset="0"/>
              </a:rPr>
              <a:t># 123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700" b="1">
                <a:latin typeface="Courier New" panose="02070309020205020404" pitchFamily="49" charset="0"/>
              </a:rPr>
              <a:t>d = a</a:t>
            </a:r>
            <a:r>
              <a:rPr lang="ru-RU" altLang="ru-RU" sz="2700" b="1"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ru-RU" altLang="ru-RU" sz="2700" b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solidFill>
                  <a:srgbClr val="0095FF"/>
                </a:solidFill>
                <a:latin typeface="Courier New" panose="02070309020205020404" pitchFamily="49" charset="0"/>
              </a:rPr>
              <a:t>10</a:t>
            </a:r>
            <a:r>
              <a:rPr lang="en-US" altLang="ru-RU" sz="2700" b="1">
                <a:latin typeface="Courier New" panose="02070309020205020404" pitchFamily="49" charset="0"/>
              </a:rPr>
              <a:t>; print( d ) </a:t>
            </a:r>
            <a:endParaRPr lang="en-US" altLang="ru-RU" sz="27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15000"/>
              </a:spcBef>
            </a:pPr>
            <a:r>
              <a:rPr lang="en-US" altLang="ru-RU" sz="2700" b="1">
                <a:latin typeface="Courier New" panose="02070309020205020404" pitchFamily="49" charset="0"/>
              </a:rPr>
              <a:t>a = a</a:t>
            </a:r>
            <a:r>
              <a:rPr lang="ru-RU" altLang="ru-RU" sz="2700" b="1"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latin typeface="Courier New" panose="02070309020205020404" pitchFamily="49" charset="0"/>
              </a:rPr>
              <a:t>//</a:t>
            </a:r>
            <a:r>
              <a:rPr lang="ru-RU" altLang="ru-RU" sz="2700" b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solidFill>
                  <a:srgbClr val="0095FF"/>
                </a:solidFill>
                <a:latin typeface="Courier New" panose="02070309020205020404" pitchFamily="49" charset="0"/>
              </a:rPr>
              <a:t>10</a:t>
            </a:r>
            <a:r>
              <a:rPr lang="en-US" altLang="ru-RU" sz="2700" b="1"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solidFill>
                  <a:srgbClr val="008000"/>
                </a:solidFill>
                <a:latin typeface="Courier New" panose="02070309020205020404" pitchFamily="49" charset="0"/>
              </a:rPr>
              <a:t># 12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700" b="1">
                <a:latin typeface="Courier New" panose="02070309020205020404" pitchFamily="49" charset="0"/>
              </a:rPr>
              <a:t>d = a</a:t>
            </a:r>
            <a:r>
              <a:rPr lang="ru-RU" altLang="ru-RU" sz="2700" b="1"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en-US" altLang="ru-RU" sz="2700" b="1"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solidFill>
                  <a:srgbClr val="0095FF"/>
                </a:solidFill>
                <a:latin typeface="Courier New" panose="02070309020205020404" pitchFamily="49" charset="0"/>
              </a:rPr>
              <a:t>10</a:t>
            </a:r>
            <a:r>
              <a:rPr lang="en-US" altLang="ru-RU" sz="2700" b="1">
                <a:latin typeface="Courier New" panose="02070309020205020404" pitchFamily="49" charset="0"/>
              </a:rPr>
              <a:t>; print( d ) </a:t>
            </a:r>
            <a:endParaRPr lang="en-US" altLang="ru-RU" sz="27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15000"/>
              </a:spcBef>
            </a:pPr>
            <a:r>
              <a:rPr lang="en-US" altLang="ru-RU" sz="2700" b="1">
                <a:latin typeface="Courier New" panose="02070309020205020404" pitchFamily="49" charset="0"/>
              </a:rPr>
              <a:t>a = a</a:t>
            </a:r>
            <a:r>
              <a:rPr lang="ru-RU" altLang="ru-RU" sz="2700" b="1"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latin typeface="Courier New" panose="02070309020205020404" pitchFamily="49" charset="0"/>
              </a:rPr>
              <a:t>//</a:t>
            </a:r>
            <a:r>
              <a:rPr lang="ru-RU" altLang="ru-RU" sz="2700" b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solidFill>
                  <a:srgbClr val="0095FF"/>
                </a:solidFill>
                <a:latin typeface="Courier New" panose="02070309020205020404" pitchFamily="49" charset="0"/>
              </a:rPr>
              <a:t>10</a:t>
            </a:r>
            <a:r>
              <a:rPr lang="en-US" altLang="ru-RU" sz="2700" b="1"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solidFill>
                  <a:srgbClr val="008000"/>
                </a:solidFill>
                <a:latin typeface="Courier New" panose="02070309020205020404" pitchFamily="49" charset="0"/>
              </a:rPr>
              <a:t># 1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700" b="1">
                <a:latin typeface="Courier New" panose="02070309020205020404" pitchFamily="49" charset="0"/>
              </a:rPr>
              <a:t>d = a</a:t>
            </a:r>
            <a:r>
              <a:rPr lang="ru-RU" altLang="ru-RU" sz="2700" b="1"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ru-RU" altLang="ru-RU" sz="2700" b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solidFill>
                  <a:srgbClr val="0095FF"/>
                </a:solidFill>
                <a:latin typeface="Courier New" panose="02070309020205020404" pitchFamily="49" charset="0"/>
              </a:rPr>
              <a:t>10</a:t>
            </a:r>
            <a:r>
              <a:rPr lang="en-US" altLang="ru-RU" sz="2700" b="1">
                <a:latin typeface="Courier New" panose="02070309020205020404" pitchFamily="49" charset="0"/>
              </a:rPr>
              <a:t>; print( d ) </a:t>
            </a:r>
            <a:endParaRPr lang="en-US" altLang="ru-RU" sz="2700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15000"/>
              </a:spcBef>
            </a:pPr>
            <a:r>
              <a:rPr lang="en-US" altLang="ru-RU" sz="2700" b="1">
                <a:latin typeface="Courier New" panose="02070309020205020404" pitchFamily="49" charset="0"/>
              </a:rPr>
              <a:t>a = a</a:t>
            </a:r>
            <a:r>
              <a:rPr lang="ru-RU" altLang="ru-RU" sz="2700" b="1"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latin typeface="Courier New" panose="02070309020205020404" pitchFamily="49" charset="0"/>
              </a:rPr>
              <a:t>//</a:t>
            </a:r>
            <a:r>
              <a:rPr lang="ru-RU" altLang="ru-RU" sz="2700" b="1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solidFill>
                  <a:srgbClr val="0095FF"/>
                </a:solidFill>
                <a:latin typeface="Courier New" panose="02070309020205020404" pitchFamily="49" charset="0"/>
              </a:rPr>
              <a:t>10</a:t>
            </a:r>
            <a:r>
              <a:rPr lang="en-US" altLang="ru-RU" sz="2700" b="1">
                <a:latin typeface="Courier New" panose="02070309020205020404" pitchFamily="49" charset="0"/>
              </a:rPr>
              <a:t> </a:t>
            </a:r>
            <a:r>
              <a:rPr lang="en-US" altLang="ru-RU" sz="2700" b="1">
                <a:solidFill>
                  <a:srgbClr val="008000"/>
                </a:solidFill>
                <a:latin typeface="Courier New" panose="02070309020205020404" pitchFamily="49" charset="0"/>
              </a:rPr>
              <a:t># 0 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BDDB4EF-2F7C-47CD-8225-D186FE424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92300"/>
            <a:ext cx="1438275" cy="490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E5112A0-B62F-4DD3-87A9-F6109645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2827338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AAC916-A3D9-4EC2-8063-349C31A7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3763963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6C6F762-149D-4170-9715-317407B2B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4713288"/>
            <a:ext cx="1438275" cy="4905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7B3D2C-0B2D-48C7-AA98-BECCA02FF432}"/>
              </a:ext>
            </a:extLst>
          </p:cNvPr>
          <p:cNvSpPr/>
          <p:nvPr/>
        </p:nvSpPr>
        <p:spPr>
          <a:xfrm>
            <a:off x="7354888" y="1401763"/>
            <a:ext cx="392112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700" b="1" dirty="0">
                <a:latin typeface="Courier New" pitchFamily="49" charset="0"/>
              </a:rPr>
              <a:t>4</a:t>
            </a:r>
            <a:endParaRPr lang="ru-RU" dirty="0">
              <a:latin typeface="Arial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09B18CF-E35B-4079-B508-0DD28C00F755}"/>
              </a:ext>
            </a:extLst>
          </p:cNvPr>
          <p:cNvSpPr/>
          <p:nvPr/>
        </p:nvSpPr>
        <p:spPr>
          <a:xfrm>
            <a:off x="7354888" y="2339975"/>
            <a:ext cx="392112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700" b="1" dirty="0">
                <a:latin typeface="Courier New" pitchFamily="49" charset="0"/>
              </a:rPr>
              <a:t>3</a:t>
            </a:r>
            <a:endParaRPr lang="ru-RU" dirty="0">
              <a:latin typeface="Arial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8A1754F-BADB-4859-A30C-1AEA32345671}"/>
              </a:ext>
            </a:extLst>
          </p:cNvPr>
          <p:cNvSpPr/>
          <p:nvPr/>
        </p:nvSpPr>
        <p:spPr>
          <a:xfrm>
            <a:off x="7354888" y="3295650"/>
            <a:ext cx="392112" cy="506413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700" b="1" dirty="0">
                <a:latin typeface="Courier New" pitchFamily="49" charset="0"/>
              </a:rPr>
              <a:t>2</a:t>
            </a:r>
            <a:endParaRPr lang="ru-RU" dirty="0">
              <a:latin typeface="Arial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345DA9C-AE68-4ABA-BE34-DC681E2C3429}"/>
              </a:ext>
            </a:extLst>
          </p:cNvPr>
          <p:cNvSpPr/>
          <p:nvPr/>
        </p:nvSpPr>
        <p:spPr>
          <a:xfrm>
            <a:off x="7354888" y="4246563"/>
            <a:ext cx="392112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700" b="1" dirty="0">
                <a:latin typeface="Courier New" pitchFamily="49" charset="0"/>
              </a:rPr>
              <a:t>1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19" grpId="1" animBg="1"/>
      <p:bldP spid="20" grpId="0" animBg="1"/>
      <p:bldP spid="20" grpId="1" animBg="1"/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>
            <a:extLst>
              <a:ext uri="{FF2B5EF4-FFF2-40B4-BE49-F238E27FC236}">
                <a16:creationId xmlns:a16="http://schemas.microsoft.com/office/drawing/2014/main" id="{5FD2E93D-5772-483C-BE29-98B536627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Сокращенная запись операций</a:t>
            </a:r>
          </a:p>
        </p:txBody>
      </p:sp>
      <p:sp>
        <p:nvSpPr>
          <p:cNvPr id="36867" name="Номер слайда 2">
            <a:extLst>
              <a:ext uri="{FF2B5EF4-FFF2-40B4-BE49-F238E27FC236}">
                <a16:creationId xmlns:a16="http://schemas.microsoft.com/office/drawing/2014/main" id="{79B077BE-1782-44D5-83BC-2F59DBD3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6BB22E-1DA0-4352-9C00-6E676CF69B29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400"/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AA433B61-EFA6-40F7-AC3C-4A0A5E43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950913"/>
            <a:ext cx="5411787" cy="28971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4625" indent="15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15000"/>
              </a:spcBef>
            </a:pPr>
            <a:r>
              <a:rPr lang="en-US" altLang="ru-RU" sz="2700" b="1">
                <a:latin typeface="Courier New" panose="02070309020205020404" pitchFamily="49" charset="0"/>
              </a:rPr>
              <a:t>a += b  </a:t>
            </a:r>
            <a:r>
              <a:rPr lang="en-US" altLang="ru-RU" sz="2700" b="1">
                <a:solidFill>
                  <a:srgbClr val="008000"/>
                </a:solidFill>
                <a:latin typeface="Courier New" panose="02070309020205020404" pitchFamily="49" charset="0"/>
              </a:rPr>
              <a:t># a = a + b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700" b="1">
                <a:latin typeface="Courier New" panose="02070309020205020404" pitchFamily="49" charset="0"/>
              </a:rPr>
              <a:t>a -= b  </a:t>
            </a:r>
            <a:r>
              <a:rPr lang="en-US" altLang="ru-RU" sz="2700" b="1">
                <a:solidFill>
                  <a:srgbClr val="008000"/>
                </a:solidFill>
                <a:latin typeface="Courier New" panose="02070309020205020404" pitchFamily="49" charset="0"/>
              </a:rPr>
              <a:t># a = a - b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700" b="1">
                <a:latin typeface="Courier New" panose="02070309020205020404" pitchFamily="49" charset="0"/>
              </a:rPr>
              <a:t>a *= b  </a:t>
            </a:r>
            <a:r>
              <a:rPr lang="en-US" altLang="ru-RU" sz="2700" b="1">
                <a:solidFill>
                  <a:srgbClr val="008000"/>
                </a:solidFill>
                <a:latin typeface="Courier New" panose="02070309020205020404" pitchFamily="49" charset="0"/>
              </a:rPr>
              <a:t># a = a * b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700" b="1">
                <a:latin typeface="Courier New" panose="02070309020205020404" pitchFamily="49" charset="0"/>
              </a:rPr>
              <a:t>a /= b  </a:t>
            </a:r>
            <a:r>
              <a:rPr lang="en-US" altLang="ru-RU" sz="2700" b="1">
                <a:solidFill>
                  <a:srgbClr val="008000"/>
                </a:solidFill>
                <a:latin typeface="Courier New" panose="02070309020205020404" pitchFamily="49" charset="0"/>
              </a:rPr>
              <a:t># a = a / b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700" b="1">
                <a:latin typeface="Courier New" panose="02070309020205020404" pitchFamily="49" charset="0"/>
              </a:rPr>
              <a:t>a //= b </a:t>
            </a:r>
            <a:r>
              <a:rPr lang="en-US" altLang="ru-RU" sz="2700" b="1">
                <a:solidFill>
                  <a:srgbClr val="008000"/>
                </a:solidFill>
                <a:latin typeface="Courier New" panose="02070309020205020404" pitchFamily="49" charset="0"/>
              </a:rPr>
              <a:t># a = a // b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ru-RU" sz="2700" b="1">
                <a:latin typeface="Courier New" panose="02070309020205020404" pitchFamily="49" charset="0"/>
              </a:rPr>
              <a:t>a %= b  </a:t>
            </a:r>
            <a:r>
              <a:rPr lang="en-US" altLang="ru-RU" sz="2700" b="1">
                <a:solidFill>
                  <a:srgbClr val="008000"/>
                </a:solidFill>
                <a:latin typeface="Courier New" panose="02070309020205020404" pitchFamily="49" charset="0"/>
              </a:rPr>
              <a:t># a = a % b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9BE8040-3113-45EB-8278-7D9493636D99}"/>
              </a:ext>
            </a:extLst>
          </p:cNvPr>
          <p:cNvSpPr/>
          <p:nvPr/>
        </p:nvSpPr>
        <p:spPr>
          <a:xfrm>
            <a:off x="6334125" y="973138"/>
            <a:ext cx="1776413" cy="508000"/>
          </a:xfrm>
          <a:prstGeom prst="rect">
            <a:avLst/>
          </a:prstGeom>
          <a:solidFill>
            <a:srgbClr val="99FF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</a:rPr>
              <a:t>a += 1 </a:t>
            </a:r>
            <a:endParaRPr lang="ru-RU" dirty="0">
              <a:latin typeface="Arial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C621F33-F0D0-4207-BF1C-AC93EE97B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175" y="1754188"/>
            <a:ext cx="2828925" cy="720725"/>
          </a:xfrm>
          <a:prstGeom prst="wedgeRoundRectCallout">
            <a:avLst>
              <a:gd name="adj1" fmla="val -18374"/>
              <a:gd name="adj2" fmla="val -871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увеличение на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>
            <a:extLst>
              <a:ext uri="{FF2B5EF4-FFF2-40B4-BE49-F238E27FC236}">
                <a16:creationId xmlns:a16="http://schemas.microsoft.com/office/drawing/2014/main" id="{15CB8534-1657-4C04-9B02-FC3D949D5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Ввод двух значений в одной строке</a:t>
            </a:r>
          </a:p>
        </p:txBody>
      </p:sp>
      <p:sp>
        <p:nvSpPr>
          <p:cNvPr id="37891" name="Номер слайда 2">
            <a:extLst>
              <a:ext uri="{FF2B5EF4-FFF2-40B4-BE49-F238E27FC236}">
                <a16:creationId xmlns:a16="http://schemas.microsoft.com/office/drawing/2014/main" id="{23E002FB-6B5E-4CBA-BBAD-1C1B7DFC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8A9CC8-5F33-41D9-A327-E0B74F75D89D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400"/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AE4F3846-4CAF-4002-AFB7-D665AEF6A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27100"/>
            <a:ext cx="79994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a, b =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map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().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split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()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D1733BC-95F9-4639-A06F-DB04EA5F5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1609725"/>
            <a:ext cx="168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F859B631-05CF-4F97-B764-069860657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1624013"/>
            <a:ext cx="4554537" cy="614362"/>
          </a:xfrm>
          <a:prstGeom prst="wedgeRoundRectCallout">
            <a:avLst>
              <a:gd name="adj1" fmla="val -64961"/>
              <a:gd name="adj2" fmla="val -1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ввести строку с клавиатуры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1D59D19-C3AD-458E-8270-F6E820458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609725"/>
            <a:ext cx="1314450" cy="523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7A72289-C995-4623-B9A8-893656FEC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2460625"/>
            <a:ext cx="36210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split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23070DF-5EAA-493B-BFEB-3F9A85BDA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2460625"/>
            <a:ext cx="658813" cy="5222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BD55425-9431-44CD-AF9A-FB3A29CEC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60625"/>
            <a:ext cx="627062" cy="5222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25D11E5B-8D70-4A97-8EEB-46EE2E59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3001963"/>
            <a:ext cx="3306762" cy="730250"/>
          </a:xfrm>
          <a:prstGeom prst="wedgeRoundRectCallout">
            <a:avLst>
              <a:gd name="adj1" fmla="val -61383"/>
              <a:gd name="adj2" fmla="val -601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разделить строку на части по пробелам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D069C20-86F3-485D-8E1E-AE2AA3C6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771900"/>
            <a:ext cx="6745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map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 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altLang="ru-RU" sz="2800" b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split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ED18D94-DE0A-4D38-B59D-26479DA3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773488"/>
            <a:ext cx="658813" cy="522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6F99B07-231A-4D21-8077-7762742D7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773488"/>
            <a:ext cx="627062" cy="522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</a:t>
            </a:r>
            <a:r>
              <a:rPr lang="en-US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altLang="ru-RU" sz="18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3D82CD26-E06B-4B2E-9B20-6FE28501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3141663"/>
            <a:ext cx="1317625" cy="396875"/>
          </a:xfrm>
          <a:prstGeom prst="wedgeRoundRectCallout">
            <a:avLst>
              <a:gd name="adj1" fmla="val 18657"/>
              <a:gd name="adj2" fmla="val 10467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целые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15C5B1FA-882E-418C-B51A-2CFE328D7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3205163"/>
            <a:ext cx="1919288" cy="398462"/>
          </a:xfrm>
          <a:prstGeom prst="wedgeRoundRectCallout">
            <a:avLst>
              <a:gd name="adj1" fmla="val -40747"/>
              <a:gd name="adj2" fmla="val 12359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применить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0548F821-C4B9-4B91-97B3-D028663F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4335463"/>
            <a:ext cx="1843087" cy="709612"/>
          </a:xfrm>
          <a:prstGeom prst="wedgeRoundRectCallout">
            <a:avLst>
              <a:gd name="adj1" fmla="val 32165"/>
              <a:gd name="adj2" fmla="val -6731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solidFill>
                  <a:srgbClr val="000000"/>
                </a:solidFill>
                <a:latin typeface="Arial" charset="0"/>
              </a:rPr>
              <a:t>эту операцию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Группа 44">
            <a:extLst>
              <a:ext uri="{FF2B5EF4-FFF2-40B4-BE49-F238E27FC236}">
                <a16:creationId xmlns:a16="http://schemas.microsoft.com/office/drawing/2014/main" id="{82C9B1AC-7DB7-404C-B7E5-5D20058EC469}"/>
              </a:ext>
            </a:extLst>
          </p:cNvPr>
          <p:cNvGrpSpPr>
            <a:grpSpLocks/>
          </p:cNvGrpSpPr>
          <p:nvPr/>
        </p:nvGrpSpPr>
        <p:grpSpPr bwMode="auto">
          <a:xfrm>
            <a:off x="4184650" y="4249738"/>
            <a:ext cx="3238500" cy="774700"/>
            <a:chOff x="4184726" y="4249270"/>
            <a:chExt cx="3238050" cy="774552"/>
          </a:xfrm>
        </p:grpSpPr>
        <p:sp>
          <p:nvSpPr>
            <p:cNvPr id="37" name="AutoShape 7">
              <a:extLst>
                <a:ext uri="{FF2B5EF4-FFF2-40B4-BE49-F238E27FC236}">
                  <a16:creationId xmlns:a16="http://schemas.microsoft.com/office/drawing/2014/main" id="{831D3871-342E-4CF4-B3DD-89BC471C2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534" y="4625435"/>
              <a:ext cx="2704724" cy="398387"/>
            </a:xfrm>
            <a:prstGeom prst="wedgeRoundRectCallout">
              <a:avLst>
                <a:gd name="adj1" fmla="val 5387"/>
                <a:gd name="adj2" fmla="val -108838"/>
                <a:gd name="adj3" fmla="val 16667"/>
              </a:avLst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46800" rIns="90000" bIns="46800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ru-RU" sz="2400" dirty="0">
                  <a:solidFill>
                    <a:srgbClr val="000000"/>
                  </a:solidFill>
                  <a:latin typeface="Arial" charset="0"/>
                </a:rPr>
                <a:t>к каждой части</a:t>
              </a:r>
              <a:endParaRPr lang="ru-RU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914" name="Левая фигурная скобка 37">
              <a:extLst>
                <a:ext uri="{FF2B5EF4-FFF2-40B4-BE49-F238E27FC236}">
                  <a16:creationId xmlns:a16="http://schemas.microsoft.com/office/drawing/2014/main" id="{7DC76420-918A-4F41-86A4-2C863CD870D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733826" y="2700170"/>
              <a:ext cx="139850" cy="3238050"/>
            </a:xfrm>
            <a:prstGeom prst="leftBrace">
              <a:avLst>
                <a:gd name="adj1" fmla="val 54990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/>
            </a:p>
          </p:txBody>
        </p:sp>
      </p:grpSp>
      <p:sp>
        <p:nvSpPr>
          <p:cNvPr id="39" name="Text Box 7">
            <a:extLst>
              <a:ext uri="{FF2B5EF4-FFF2-40B4-BE49-F238E27FC236}">
                <a16:creationId xmlns:a16="http://schemas.microsoft.com/office/drawing/2014/main" id="{08AB2CB8-2C10-498E-840B-8C265C0B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02263"/>
            <a:ext cx="7999413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a, b =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map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 (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input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().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split</a:t>
            </a:r>
            <a:r>
              <a:rPr lang="en-US" sz="2800" b="1" dirty="0">
                <a:latin typeface="Courier New" pitchFamily="49" charset="0"/>
                <a:ea typeface="Times New Roman"/>
                <a:cs typeface="Courier New" pitchFamily="49" charset="0"/>
              </a:rPr>
              <a:t>() 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Полилиния 39">
            <a:extLst>
              <a:ext uri="{FF2B5EF4-FFF2-40B4-BE49-F238E27FC236}">
                <a16:creationId xmlns:a16="http://schemas.microsoft.com/office/drawing/2014/main" id="{8717D88E-EAC1-49DC-AC24-9BEADF67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303713"/>
            <a:ext cx="287338" cy="1204912"/>
          </a:xfrm>
          <a:custGeom>
            <a:avLst/>
            <a:gdLst>
              <a:gd name="T0" fmla="*/ 147321 w 286871"/>
              <a:gd name="T1" fmla="*/ 0 h 1204856"/>
              <a:gd name="T2" fmla="*/ 0 w 286871"/>
              <a:gd name="T3" fmla="*/ 1206648 h 1204856"/>
              <a:gd name="T4" fmla="*/ 0 60000 65536"/>
              <a:gd name="T5" fmla="*/ 0 60000 65536"/>
              <a:gd name="T6" fmla="*/ 0 w 286871"/>
              <a:gd name="T7" fmla="*/ 0 h 1204856"/>
              <a:gd name="T8" fmla="*/ 286871 w 286871"/>
              <a:gd name="T9" fmla="*/ 1204856 h 12048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6871" h="1204856">
                <a:moveTo>
                  <a:pt x="139849" y="0"/>
                </a:moveTo>
                <a:cubicBezTo>
                  <a:pt x="286871" y="584499"/>
                  <a:pt x="46616" y="803237"/>
                  <a:pt x="0" y="1204856"/>
                </a:cubicBezTo>
              </a:path>
            </a:pathLst>
          </a:custGeom>
          <a:noFill/>
          <a:ln w="1905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Полилиния 40">
            <a:extLst>
              <a:ext uri="{FF2B5EF4-FFF2-40B4-BE49-F238E27FC236}">
                <a16:creationId xmlns:a16="http://schemas.microsoft.com/office/drawing/2014/main" id="{0BEC06E1-4614-4705-B381-14035D047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4303713"/>
            <a:ext cx="287338" cy="1204912"/>
          </a:xfrm>
          <a:custGeom>
            <a:avLst/>
            <a:gdLst>
              <a:gd name="T0" fmla="*/ 147321 w 286871"/>
              <a:gd name="T1" fmla="*/ 0 h 1204856"/>
              <a:gd name="T2" fmla="*/ 0 w 286871"/>
              <a:gd name="T3" fmla="*/ 1206648 h 1204856"/>
              <a:gd name="T4" fmla="*/ 0 60000 65536"/>
              <a:gd name="T5" fmla="*/ 0 60000 65536"/>
              <a:gd name="T6" fmla="*/ 0 w 286871"/>
              <a:gd name="T7" fmla="*/ 0 h 1204856"/>
              <a:gd name="T8" fmla="*/ 286871 w 286871"/>
              <a:gd name="T9" fmla="*/ 1204856 h 12048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6871" h="1204856">
                <a:moveTo>
                  <a:pt x="139849" y="0"/>
                </a:moveTo>
                <a:cubicBezTo>
                  <a:pt x="286871" y="584499"/>
                  <a:pt x="46616" y="803237"/>
                  <a:pt x="0" y="1204856"/>
                </a:cubicBezTo>
              </a:path>
            </a:pathLst>
          </a:custGeom>
          <a:noFill/>
          <a:ln w="1905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3" name="Группа 43">
            <a:extLst>
              <a:ext uri="{FF2B5EF4-FFF2-40B4-BE49-F238E27FC236}">
                <a16:creationId xmlns:a16="http://schemas.microsoft.com/office/drawing/2014/main" id="{5C8EDC15-8739-4D99-A8EB-5A33EB8A7367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2141538"/>
            <a:ext cx="795338" cy="322262"/>
            <a:chOff x="7906871" y="4001845"/>
            <a:chExt cx="742274" cy="623943"/>
          </a:xfrm>
        </p:grpSpPr>
        <p:sp>
          <p:nvSpPr>
            <p:cNvPr id="37911" name="Полилиния 41">
              <a:extLst>
                <a:ext uri="{FF2B5EF4-FFF2-40B4-BE49-F238E27FC236}">
                  <a16:creationId xmlns:a16="http://schemas.microsoft.com/office/drawing/2014/main" id="{526B2B8A-5F47-4809-A2DF-F2476C5FE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6871" y="4001845"/>
              <a:ext cx="365760" cy="623943"/>
            </a:xfrm>
            <a:custGeom>
              <a:avLst/>
              <a:gdLst>
                <a:gd name="T0" fmla="*/ 365760 w 365760"/>
                <a:gd name="T1" fmla="*/ 0 h 623943"/>
                <a:gd name="T2" fmla="*/ 0 w 365760"/>
                <a:gd name="T3" fmla="*/ 623943 h 623943"/>
                <a:gd name="T4" fmla="*/ 0 60000 65536"/>
                <a:gd name="T5" fmla="*/ 0 60000 65536"/>
                <a:gd name="T6" fmla="*/ 0 w 365760"/>
                <a:gd name="T7" fmla="*/ 0 h 623943"/>
                <a:gd name="T8" fmla="*/ 365760 w 365760"/>
                <a:gd name="T9" fmla="*/ 623943 h 6239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5760" h="623943">
                  <a:moveTo>
                    <a:pt x="365760" y="0"/>
                  </a:moveTo>
                  <a:lnTo>
                    <a:pt x="0" y="623943"/>
                  </a:lnTo>
                </a:path>
              </a:pathLst>
            </a:custGeom>
            <a:noFill/>
            <a:ln w="19050" algn="ctr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12" name="Полилиния 42">
              <a:extLst>
                <a:ext uri="{FF2B5EF4-FFF2-40B4-BE49-F238E27FC236}">
                  <a16:creationId xmlns:a16="http://schemas.microsoft.com/office/drawing/2014/main" id="{82DE8E80-57E2-4B5D-BD35-3E461C82488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283385" y="4001845"/>
              <a:ext cx="365760" cy="623943"/>
            </a:xfrm>
            <a:custGeom>
              <a:avLst/>
              <a:gdLst>
                <a:gd name="T0" fmla="*/ 365760 w 365760"/>
                <a:gd name="T1" fmla="*/ 0 h 623943"/>
                <a:gd name="T2" fmla="*/ 0 w 365760"/>
                <a:gd name="T3" fmla="*/ 623943 h 623943"/>
                <a:gd name="T4" fmla="*/ 0 60000 65536"/>
                <a:gd name="T5" fmla="*/ 0 60000 65536"/>
                <a:gd name="T6" fmla="*/ 0 w 365760"/>
                <a:gd name="T7" fmla="*/ 0 h 623943"/>
                <a:gd name="T8" fmla="*/ 365760 w 365760"/>
                <a:gd name="T9" fmla="*/ 623943 h 6239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5760" h="623943">
                  <a:moveTo>
                    <a:pt x="365760" y="0"/>
                  </a:moveTo>
                  <a:lnTo>
                    <a:pt x="0" y="623943"/>
                  </a:lnTo>
                </a:path>
              </a:pathLst>
            </a:custGeom>
            <a:noFill/>
            <a:ln w="19050" algn="ctr">
              <a:solidFill>
                <a:srgbClr val="0000FF"/>
              </a:solidFill>
              <a:round/>
              <a:headEnd type="oval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7" grpId="0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260648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Задача. В каждой строке определить тип и значение переменной: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196752"/>
            <a:ext cx="8136904" cy="3528392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5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 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#человек вводит цифру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2800" b="1" dirty="0" err="1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(n)</a:t>
            </a:r>
            <a:endParaRPr lang="ru-RU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= a*c</a:t>
            </a:r>
            <a:endParaRPr lang="ru-RU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ru-RU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GB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2800" b="1" dirty="0" err="1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Рамамбахарумамбуру</a:t>
            </a:r>
            <a:r>
              <a:rPr lang="en-GB" sz="28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ru-RU" sz="2800" b="1" dirty="0">
              <a:solidFill>
                <a:srgbClr val="2DC20A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n+a</a:t>
            </a:r>
            <a:endParaRPr lang="ru-RU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 =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n+s</a:t>
            </a:r>
            <a:endParaRPr lang="ru-RU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5013176"/>
            <a:ext cx="8064896" cy="1512168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 Комментарии к программе, компьютер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их не читает</a:t>
            </a:r>
          </a:p>
        </p:txBody>
      </p:sp>
      <p:sp>
        <p:nvSpPr>
          <p:cNvPr id="6" name="Овал 5"/>
          <p:cNvSpPr/>
          <p:nvPr/>
        </p:nvSpPr>
        <p:spPr>
          <a:xfrm>
            <a:off x="323528" y="188640"/>
            <a:ext cx="648072" cy="86409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1680" y="620688"/>
            <a:ext cx="5688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Генератор случайных чисел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700808"/>
            <a:ext cx="8424936" cy="3024336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Функция генерации случайного целого числа из отрезка 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]: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solidFill>
                  <a:srgbClr val="EE66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random</a:t>
            </a:r>
            <a:endParaRPr lang="ru-RU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>
            <a:extLst>
              <a:ext uri="{FF2B5EF4-FFF2-40B4-BE49-F238E27FC236}">
                <a16:creationId xmlns:a16="http://schemas.microsoft.com/office/drawing/2014/main" id="{19B677D0-50DE-411C-84F3-ABDFA1AD2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Генератор случайных чисел</a:t>
            </a:r>
          </a:p>
        </p:txBody>
      </p:sp>
      <p:sp>
        <p:nvSpPr>
          <p:cNvPr id="44035" name="Номер слайда 2">
            <a:extLst>
              <a:ext uri="{FF2B5EF4-FFF2-40B4-BE49-F238E27FC236}">
                <a16:creationId xmlns:a16="http://schemas.microsoft.com/office/drawing/2014/main" id="{3B6D3EBF-5A82-41AA-BDE2-85D92105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C9071C-E364-4033-B153-5592F6015B56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ru-RU" altLang="ru-RU" sz="14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C590A16-0CCC-4B4D-AF8E-FDA927A42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3351213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600" b="1">
                <a:solidFill>
                  <a:srgbClr val="333399"/>
                </a:solidFill>
              </a:rPr>
              <a:t>Генератор на </a:t>
            </a:r>
            <a:r>
              <a:rPr lang="en-US" altLang="ru-RU" sz="2600" b="1">
                <a:solidFill>
                  <a:srgbClr val="333399"/>
                </a:solidFill>
              </a:rPr>
              <a:t>[0,1)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319062-74C0-40B1-A953-1DC33C40B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3859213"/>
            <a:ext cx="8108950" cy="833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pt-BR" sz="2400" b="1" dirty="0">
                <a:latin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</a:t>
            </a:r>
            <a:r>
              <a:rPr lang="pt-BR" sz="2400" b="1" dirty="0">
                <a:latin typeface="Courier New" pitchFamily="49" charset="0"/>
              </a:rPr>
              <a:t>() 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</a:rPr>
              <a:t>псевдосл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.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 число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pt-BR" sz="2400" b="1" dirty="0">
                <a:latin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</a:t>
            </a:r>
            <a:r>
              <a:rPr lang="pt-BR" sz="2400" b="1" dirty="0">
                <a:latin typeface="Courier New" pitchFamily="49" charset="0"/>
              </a:rPr>
              <a:t>()  </a:t>
            </a:r>
            <a:r>
              <a:rPr lang="pt-BR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уже другое число!</a:t>
            </a:r>
            <a:endParaRPr lang="pt-BR" sz="24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956A90F-D565-4E11-8BF9-AA902BA1E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1633538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600" b="1">
                <a:solidFill>
                  <a:srgbClr val="333399"/>
                </a:solidFill>
              </a:rPr>
              <a:t>Целые числа на отрезке </a:t>
            </a:r>
            <a:r>
              <a:rPr lang="en-US" altLang="ru-RU" sz="2600" b="1">
                <a:solidFill>
                  <a:srgbClr val="333399"/>
                </a:solidFill>
              </a:rPr>
              <a:t>[a,b]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D9A1A25-EE02-464E-81B5-4945C03D8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2166938"/>
            <a:ext cx="8147050" cy="9366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14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randint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 err="1">
                <a:solidFill>
                  <a:srgbClr val="008000"/>
                </a:solidFill>
                <a:latin typeface="Courier New" pitchFamily="49" charset="0"/>
              </a:rPr>
              <a:t>псевдосл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.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 число</a:t>
            </a:r>
            <a:endParaRPr lang="ru-RU" sz="2400" b="1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eaLnBrk="1" hangingPunct="1">
              <a:lnSpc>
                <a:spcPct val="114000"/>
              </a:lnSpc>
              <a:defRPr/>
            </a:pP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randint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6</a:t>
            </a:r>
            <a:r>
              <a:rPr lang="ru-RU" sz="2400" b="1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pt-BR" sz="2400" b="1" dirty="0">
                <a:solidFill>
                  <a:srgbClr val="008000"/>
                </a:solidFill>
                <a:latin typeface="Courier New" pitchFamily="49" charset="0"/>
              </a:rPr>
              <a:t># 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</a:rPr>
              <a:t>уже другое число!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2D3010B-D1ED-4342-BE7A-7ED2AB4CB050}"/>
              </a:ext>
            </a:extLst>
          </p:cNvPr>
          <p:cNvSpPr/>
          <p:nvPr/>
        </p:nvSpPr>
        <p:spPr>
          <a:xfrm>
            <a:off x="393700" y="946150"/>
            <a:ext cx="2581275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import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random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17">
            <a:extLst>
              <a:ext uri="{FF2B5EF4-FFF2-40B4-BE49-F238E27FC236}">
                <a16:creationId xmlns:a16="http://schemas.microsoft.com/office/drawing/2014/main" id="{FCF3D36E-1B39-4608-9B65-D5B4E38C0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76300"/>
            <a:ext cx="4427538" cy="528638"/>
          </a:xfrm>
          <a:prstGeom prst="wedgeRoundRectCallout">
            <a:avLst>
              <a:gd name="adj1" fmla="val -64044"/>
              <a:gd name="adj2" fmla="val -26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англ. </a:t>
            </a:r>
            <a:r>
              <a:rPr lang="en-US" sz="2400" i="1" dirty="0">
                <a:latin typeface="Arial" charset="0"/>
              </a:rPr>
              <a:t>random – </a:t>
            </a:r>
            <a:r>
              <a:rPr lang="ru-RU" sz="2400" i="1" dirty="0">
                <a:latin typeface="Arial" charset="0"/>
              </a:rPr>
              <a:t>случайный</a:t>
            </a:r>
            <a:endParaRPr lang="ru-RU" sz="2000" dirty="0">
              <a:latin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9F1E2931-D6A8-4322-86A4-C10BD1C7C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4981575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600" b="1">
                <a:solidFill>
                  <a:srgbClr val="333399"/>
                </a:solidFill>
              </a:rPr>
              <a:t>Генератор на </a:t>
            </a:r>
            <a:r>
              <a:rPr lang="en-US" altLang="ru-RU" sz="2600" b="1">
                <a:solidFill>
                  <a:srgbClr val="333399"/>
                </a:solidFill>
              </a:rPr>
              <a:t>[a, b] (</a:t>
            </a:r>
            <a:r>
              <a:rPr lang="ru-RU" altLang="ru-RU" sz="2600" b="1">
                <a:solidFill>
                  <a:srgbClr val="333399"/>
                </a:solidFill>
              </a:rPr>
              <a:t>вещественные числа</a:t>
            </a:r>
            <a:r>
              <a:rPr lang="en-US" altLang="ru-RU" sz="2600" b="1">
                <a:solidFill>
                  <a:srgbClr val="333399"/>
                </a:solidFill>
              </a:rPr>
              <a:t>)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FA065D5-8C8E-411E-82C9-87DA301C3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5489575"/>
            <a:ext cx="8108950" cy="8318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pt-BR" sz="2400" b="1" dirty="0">
                <a:latin typeface="Courier New" pitchFamily="49" charset="0"/>
              </a:rPr>
              <a:t>X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>
                <a:solidFill>
                  <a:srgbClr val="3333FF"/>
                </a:solidFill>
                <a:latin typeface="Courier New" pitchFamily="49" charset="0"/>
              </a:rPr>
              <a:t>uniform</a:t>
            </a:r>
            <a:r>
              <a:rPr lang="pt-BR" sz="2400" b="1" dirty="0">
                <a:latin typeface="Courier New" pitchFamily="49" charset="0"/>
              </a:rPr>
              <a:t>(</a:t>
            </a:r>
            <a:r>
              <a:rPr lang="pt-BR" sz="2400" b="1" dirty="0">
                <a:solidFill>
                  <a:srgbClr val="00B0F0"/>
                </a:solidFill>
                <a:latin typeface="Courier New" pitchFamily="49" charset="0"/>
              </a:rPr>
              <a:t>1.2</a:t>
            </a:r>
            <a:r>
              <a:rPr lang="en-US" sz="2400" b="1" dirty="0">
                <a:latin typeface="Courier New" pitchFamily="49" charset="0"/>
              </a:rPr>
              <a:t>,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3.5</a:t>
            </a:r>
            <a:r>
              <a:rPr lang="pt-BR" sz="2400" b="1" dirty="0">
                <a:latin typeface="Courier New" pitchFamily="49" charset="0"/>
              </a:rPr>
              <a:t>) </a:t>
            </a:r>
            <a:r>
              <a:rPr lang="ru-RU" sz="2400" b="1" dirty="0">
                <a:latin typeface="Courier New" pitchFamily="49" charset="0"/>
              </a:rPr>
              <a:t> 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pt-BR" sz="2400" b="1" dirty="0">
                <a:latin typeface="Courier New" pitchFamily="49" charset="0"/>
              </a:rPr>
              <a:t>Y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latin typeface="Courier New" pitchFamily="49" charset="0"/>
              </a:rPr>
              <a:t>=</a:t>
            </a:r>
            <a:r>
              <a:rPr lang="pt-BR" sz="2400" b="1" dirty="0">
                <a:latin typeface="Arial" charset="0"/>
              </a:rPr>
              <a:t> 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r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a</a:t>
            </a:r>
            <a:r>
              <a:rPr lang="pt-BR" sz="2400" b="1" dirty="0">
                <a:solidFill>
                  <a:srgbClr val="3333FF"/>
                </a:solidFill>
                <a:latin typeface="Courier New" pitchFamily="49" charset="0"/>
              </a:rPr>
              <a:t>ndom.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</a:rPr>
              <a:t>uniform</a:t>
            </a:r>
            <a:r>
              <a:rPr lang="pt-BR" sz="2400" b="1" dirty="0">
                <a:latin typeface="Courier New" pitchFamily="49" charset="0"/>
              </a:rPr>
              <a:t>(</a:t>
            </a:r>
            <a:r>
              <a:rPr lang="pt-BR" sz="2400" b="1" dirty="0">
                <a:solidFill>
                  <a:srgbClr val="00B0F0"/>
                </a:solidFill>
                <a:latin typeface="Courier New" pitchFamily="49" charset="0"/>
              </a:rPr>
              <a:t>1.2</a:t>
            </a:r>
            <a:r>
              <a:rPr lang="en-US" sz="2400" b="1" dirty="0">
                <a:latin typeface="Courier New" pitchFamily="49" charset="0"/>
              </a:rPr>
              <a:t>,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3.5</a:t>
            </a:r>
            <a:r>
              <a:rPr lang="pt-BR" sz="2400" b="1" dirty="0">
                <a:latin typeface="Courier New" pitchFamily="49" charset="0"/>
              </a:rPr>
              <a:t>)</a:t>
            </a:r>
            <a:endParaRPr lang="pt-BR" sz="24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animBg="1"/>
      <p:bldP spid="7" grpId="0" build="p"/>
      <p:bldP spid="8" grpId="0" build="p" animBg="1"/>
      <p:bldP spid="10" grpId="0" animBg="1"/>
      <p:bldP spid="6" grpId="0" animBg="1"/>
      <p:bldP spid="11" grpId="0" build="p"/>
      <p:bldP spid="12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>
            <a:extLst>
              <a:ext uri="{FF2B5EF4-FFF2-40B4-BE49-F238E27FC236}">
                <a16:creationId xmlns:a16="http://schemas.microsoft.com/office/drawing/2014/main" id="{967136EA-90A9-4DB8-8B2C-8ADC83AB1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Генератор случайных чисел</a:t>
            </a:r>
          </a:p>
        </p:txBody>
      </p:sp>
      <p:sp>
        <p:nvSpPr>
          <p:cNvPr id="45059" name="Номер слайда 2">
            <a:extLst>
              <a:ext uri="{FF2B5EF4-FFF2-40B4-BE49-F238E27FC236}">
                <a16:creationId xmlns:a16="http://schemas.microsoft.com/office/drawing/2014/main" id="{6DBE5E92-B311-42D4-BFFF-01F7521D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88241E-E861-4A9A-894B-6F3FBCA50D4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ru-RU" altLang="ru-RU" sz="14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3536CDE-DB19-4ED5-B016-AE7ABCFAB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4259263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600" b="1">
                <a:solidFill>
                  <a:srgbClr val="333399"/>
                </a:solidFill>
              </a:rPr>
              <a:t>Генератор на </a:t>
            </a:r>
            <a:r>
              <a:rPr lang="en-US" altLang="ru-RU" sz="2600" b="1">
                <a:solidFill>
                  <a:srgbClr val="333399"/>
                </a:solidFill>
              </a:rPr>
              <a:t>[0,1)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CBA5BE-A44D-4721-B512-90160796C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4767263"/>
            <a:ext cx="7802563" cy="8334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ru-RU" sz="2400" b="1">
                <a:latin typeface="Courier New" panose="02070309020205020404" pitchFamily="49" charset="0"/>
              </a:rPr>
              <a:t>X</a:t>
            </a:r>
            <a:r>
              <a:rPr lang="pt-BR" altLang="ru-RU" sz="2400" b="1"/>
              <a:t> </a:t>
            </a:r>
            <a:r>
              <a:rPr lang="pt-BR" altLang="ru-RU" sz="2400" b="1">
                <a:latin typeface="Courier New" panose="02070309020205020404" pitchFamily="49" charset="0"/>
              </a:rPr>
              <a:t>=</a:t>
            </a:r>
            <a:r>
              <a:rPr lang="pt-BR" altLang="ru-RU" sz="2400" b="1"/>
              <a:t> </a:t>
            </a:r>
            <a:r>
              <a:rPr lang="pt-BR" altLang="ru-RU" sz="2400" b="1">
                <a:solidFill>
                  <a:srgbClr val="3333FF"/>
                </a:solidFill>
                <a:latin typeface="Courier New" panose="02070309020205020404" pitchFamily="49" charset="0"/>
              </a:rPr>
              <a:t>r</a:t>
            </a:r>
            <a:r>
              <a:rPr lang="en-US" altLang="ru-RU" sz="2400" b="1">
                <a:solidFill>
                  <a:srgbClr val="3333FF"/>
                </a:solidFill>
                <a:latin typeface="Courier New" panose="02070309020205020404" pitchFamily="49" charset="0"/>
              </a:rPr>
              <a:t>a</a:t>
            </a:r>
            <a:r>
              <a:rPr lang="pt-BR" altLang="ru-RU" sz="2400" b="1">
                <a:solidFill>
                  <a:srgbClr val="3333FF"/>
                </a:solidFill>
                <a:latin typeface="Courier New" panose="02070309020205020404" pitchFamily="49" charset="0"/>
              </a:rPr>
              <a:t>ndom</a:t>
            </a:r>
            <a:r>
              <a:rPr lang="pt-BR" altLang="ru-RU" sz="2400" b="1">
                <a:latin typeface="Courier New" panose="02070309020205020404" pitchFamily="49" charset="0"/>
              </a:rPr>
              <a:t>() </a:t>
            </a:r>
            <a:r>
              <a:rPr lang="ru-RU" altLang="ru-RU" sz="2400" b="1">
                <a:latin typeface="Courier New" panose="02070309020205020404" pitchFamily="49" charset="0"/>
              </a:rPr>
              <a:t> 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</a:rPr>
              <a:t>псевдослучайное число</a:t>
            </a:r>
            <a:endParaRPr lang="en-US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ru-RU" sz="2400" b="1">
                <a:latin typeface="Courier New" panose="02070309020205020404" pitchFamily="49" charset="0"/>
              </a:rPr>
              <a:t>Y</a:t>
            </a:r>
            <a:r>
              <a:rPr lang="pt-BR" altLang="ru-RU" sz="2400" b="1"/>
              <a:t> </a:t>
            </a:r>
            <a:r>
              <a:rPr lang="pt-BR" altLang="ru-RU" sz="2400" b="1">
                <a:latin typeface="Courier New" panose="02070309020205020404" pitchFamily="49" charset="0"/>
              </a:rPr>
              <a:t>=</a:t>
            </a:r>
            <a:r>
              <a:rPr lang="pt-BR" altLang="ru-RU" sz="2400" b="1"/>
              <a:t> </a:t>
            </a:r>
            <a:r>
              <a:rPr lang="pt-BR" altLang="ru-RU" sz="2400" b="1">
                <a:solidFill>
                  <a:srgbClr val="3333FF"/>
                </a:solidFill>
                <a:latin typeface="Courier New" panose="02070309020205020404" pitchFamily="49" charset="0"/>
              </a:rPr>
              <a:t>r</a:t>
            </a:r>
            <a:r>
              <a:rPr lang="en-US" altLang="ru-RU" sz="2400" b="1">
                <a:solidFill>
                  <a:srgbClr val="3333FF"/>
                </a:solidFill>
                <a:latin typeface="Courier New" panose="02070309020205020404" pitchFamily="49" charset="0"/>
              </a:rPr>
              <a:t>a</a:t>
            </a:r>
            <a:r>
              <a:rPr lang="pt-BR" altLang="ru-RU" sz="2400" b="1">
                <a:solidFill>
                  <a:srgbClr val="3333FF"/>
                </a:solidFill>
                <a:latin typeface="Courier New" panose="02070309020205020404" pitchFamily="49" charset="0"/>
              </a:rPr>
              <a:t>ndom</a:t>
            </a:r>
            <a:r>
              <a:rPr lang="pt-BR" altLang="ru-RU" sz="2400" b="1">
                <a:latin typeface="Courier New" panose="02070309020205020404" pitchFamily="49" charset="0"/>
              </a:rPr>
              <a:t>()  </a:t>
            </a:r>
            <a:r>
              <a:rPr lang="pt-BR" altLang="ru-RU" sz="2400" b="1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</a:rPr>
              <a:t>это уже другое число!</a:t>
            </a:r>
            <a:endParaRPr lang="pt-BR" altLang="ru-RU" sz="2400" b="1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D065E11-7C12-4D4F-9E59-B6B74F60B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2598738"/>
            <a:ext cx="8420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4429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29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2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2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2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2600" b="1">
                <a:solidFill>
                  <a:srgbClr val="333399"/>
                </a:solidFill>
              </a:rPr>
              <a:t>Целые числа на отрезке </a:t>
            </a:r>
            <a:r>
              <a:rPr lang="en-US" altLang="ru-RU" sz="2600" b="1">
                <a:solidFill>
                  <a:srgbClr val="333399"/>
                </a:solidFill>
              </a:rPr>
              <a:t>[a,b]</a:t>
            </a:r>
            <a:r>
              <a:rPr lang="ru-RU" altLang="ru-RU" sz="2600" b="1">
                <a:solidFill>
                  <a:srgbClr val="333399"/>
                </a:solidFill>
              </a:rPr>
              <a:t>: </a:t>
            </a:r>
            <a:endParaRPr lang="en-US" altLang="ru-RU" sz="2600" b="1">
              <a:solidFill>
                <a:srgbClr val="333399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0AE565-1281-4F9E-9F78-4D58A76F3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3132138"/>
            <a:ext cx="7802563" cy="9366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pt-BR" altLang="ru-RU" sz="2400" b="1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pt-BR" altLang="ru-RU" sz="2400" b="1"/>
              <a:t>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randint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60</a:t>
            </a:r>
            <a:r>
              <a:rPr lang="ru-RU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</a:rPr>
              <a:t>псевдослучайное число</a:t>
            </a:r>
            <a:endParaRPr lang="ru-RU" altLang="ru-RU" sz="2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pt-BR" altLang="ru-RU" sz="2400" b="1"/>
              <a:t> </a:t>
            </a:r>
            <a:r>
              <a:rPr lang="ru-RU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pt-BR" altLang="ru-RU" sz="2400" b="1"/>
              <a:t>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randint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ru-RU" sz="2400" b="1">
                <a:solidFill>
                  <a:srgbClr val="00B0F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60</a:t>
            </a:r>
            <a:r>
              <a:rPr lang="ru-RU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BR" altLang="ru-RU" sz="2400" b="1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</a:rPr>
              <a:t>это уже другое число!</a:t>
            </a:r>
            <a:endParaRPr lang="pt-BR" altLang="ru-RU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A580B0A-45DD-4E10-89E4-4DD812FC402D}"/>
              </a:ext>
            </a:extLst>
          </p:cNvPr>
          <p:cNvSpPr/>
          <p:nvPr/>
        </p:nvSpPr>
        <p:spPr>
          <a:xfrm>
            <a:off x="393700" y="895350"/>
            <a:ext cx="3871913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from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 random 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import </a:t>
            </a:r>
            <a:r>
              <a:rPr lang="en-US" sz="2400" b="1" dirty="0"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17">
            <a:extLst>
              <a:ext uri="{FF2B5EF4-FFF2-40B4-BE49-F238E27FC236}">
                <a16:creationId xmlns:a16="http://schemas.microsoft.com/office/drawing/2014/main" id="{31032768-BB2E-4BC7-B936-46902828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1778000"/>
            <a:ext cx="4427538" cy="528638"/>
          </a:xfrm>
          <a:prstGeom prst="wedgeRoundRectCallout">
            <a:avLst>
              <a:gd name="adj1" fmla="val -29910"/>
              <a:gd name="adj2" fmla="val -13960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англ. </a:t>
            </a:r>
            <a:r>
              <a:rPr lang="en-US" sz="2400" i="1" dirty="0">
                <a:latin typeface="Arial" charset="0"/>
              </a:rPr>
              <a:t>random – </a:t>
            </a:r>
            <a:r>
              <a:rPr lang="ru-RU" sz="2400" i="1" dirty="0">
                <a:latin typeface="Arial" charset="0"/>
              </a:rPr>
              <a:t>случайный</a:t>
            </a:r>
            <a:endParaRPr lang="ru-RU" sz="2000" dirty="0">
              <a:latin typeface="Arial" charset="0"/>
            </a:endParaRPr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BC833F8B-87A9-4363-B778-8D8DD56E8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054100"/>
            <a:ext cx="2763837" cy="528638"/>
          </a:xfrm>
          <a:prstGeom prst="wedgeRoundRectCallout">
            <a:avLst>
              <a:gd name="adj1" fmla="val -69887"/>
              <a:gd name="adj2" fmla="val -387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dirty="0">
                <a:latin typeface="Arial" charset="0"/>
              </a:rPr>
              <a:t>подключить все!</a:t>
            </a:r>
            <a:endParaRPr lang="ru-RU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animBg="1"/>
      <p:bldP spid="7" grpId="0" build="p"/>
      <p:bldP spid="8" grpId="0" build="p" animBg="1"/>
      <p:bldP spid="10" grpId="0" animBg="1"/>
      <p:bldP spid="6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5496" y="44624"/>
            <a:ext cx="648072" cy="86409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0"/>
            <a:ext cx="2016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Задания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056" y="620688"/>
            <a:ext cx="867645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arenR"/>
            </a:pPr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Вывести на экран три введенных с клавиатуры числа в порядке, обратном их вводу.</a:t>
            </a:r>
            <a:endParaRPr lang="en-US" sz="24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Ввести с клавиатуры два числа и вывести целую часть от деления первого на второе.</a:t>
            </a:r>
          </a:p>
          <a:p>
            <a:pPr marL="342900" indent="-342900">
              <a:spcAft>
                <a:spcPts val="600"/>
              </a:spcAft>
              <a:buFontTx/>
              <a:buAutoNum type="arabicParenR"/>
            </a:pPr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Ввести с клавиатуры основание и высоту треугольника и вывести площадь треугольника.</a:t>
            </a:r>
          </a:p>
          <a:p>
            <a:pPr marL="342900" indent="-342900">
              <a:spcAft>
                <a:spcPts val="600"/>
              </a:spcAft>
              <a:buFontTx/>
              <a:buAutoNum type="arabicParenR"/>
            </a:pPr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Ввести с клавиатуры два катета и вывести гипотенузу. (Квадратный корень – это возведение в степень (1/2) )</a:t>
            </a: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Сгенерировать случайное двузначное число, вывести на экран это число, а также сумму и произведение его цифр. </a:t>
            </a:r>
            <a:endParaRPr lang="en-US" sz="24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</a:pPr>
            <a:r>
              <a:rPr lang="en-US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Для  получения цифр используйте целочисленное деление на </a:t>
            </a:r>
            <a:r>
              <a:rPr lang="en-US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и взятие остатка от деления на 10. Пример для числа 47:</a:t>
            </a:r>
          </a:p>
          <a:p>
            <a:pPr marL="342900" indent="-342900">
              <a:spcAft>
                <a:spcPts val="600"/>
              </a:spcAft>
            </a:pPr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47//10=4</a:t>
            </a:r>
            <a:r>
              <a:rPr lang="ru-RU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47%10=7</a:t>
            </a:r>
            <a:endParaRPr lang="ru-RU" sz="24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04664"/>
            <a:ext cx="835292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Открыть среду программирования </a:t>
            </a:r>
            <a:r>
              <a:rPr lang="en-US" sz="3200" dirty="0" err="1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thonny</a:t>
            </a:r>
            <a:r>
              <a:rPr lang="ru-RU" sz="32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32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endParaRPr lang="ru-RU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3200" b="1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Файл</a:t>
            </a:r>
            <a:r>
              <a:rPr lang="en-US" sz="3200" b="1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=</a:t>
            </a:r>
            <a:r>
              <a:rPr lang="ru-RU" sz="3200" b="1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3200" b="1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200" b="1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Сохранить как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1C260A-767A-4247-94EF-1287C6BE0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96D728-3B48-4EC4-880F-EF4ACF7F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D1D2A4E-E9A3-46C4-88A4-67EC236165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6000" dirty="0">
                <a:solidFill>
                  <a:srgbClr val="002060"/>
                </a:solidFill>
              </a:rPr>
              <a:t>Программирование на языке </a:t>
            </a:r>
            <a:r>
              <a:rPr lang="en-US" sz="6000" dirty="0">
                <a:solidFill>
                  <a:srgbClr val="002060"/>
                </a:solidFill>
              </a:rPr>
              <a:t>Python</a:t>
            </a:r>
            <a:endParaRPr lang="ru-RU" sz="6000" dirty="0">
              <a:solidFill>
                <a:srgbClr val="002060"/>
              </a:solidFill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878A9933-E292-4A3D-8D08-13A3BF5F76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28663" y="4359275"/>
            <a:ext cx="7686675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>
                <a:solidFill>
                  <a:srgbClr val="002060"/>
                </a:solidFill>
              </a:rPr>
              <a:t>Простейшие программы</a:t>
            </a:r>
          </a:p>
        </p:txBody>
      </p:sp>
      <p:sp>
        <p:nvSpPr>
          <p:cNvPr id="10244" name="Номер слайда 5">
            <a:extLst>
              <a:ext uri="{FF2B5EF4-FFF2-40B4-BE49-F238E27FC236}">
                <a16:creationId xmlns:a16="http://schemas.microsoft.com/office/drawing/2014/main" id="{AC361B80-B714-40A8-A384-BFCC3F25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44C7BB-9B25-4928-8B32-19A3B6EC18D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>
            <a:extLst>
              <a:ext uri="{FF2B5EF4-FFF2-40B4-BE49-F238E27FC236}">
                <a16:creationId xmlns:a16="http://schemas.microsoft.com/office/drawing/2014/main" id="{421BA198-D9A4-40DF-AE84-A6FB20C58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Простейшая программа</a:t>
            </a:r>
          </a:p>
        </p:txBody>
      </p:sp>
      <p:sp>
        <p:nvSpPr>
          <p:cNvPr id="11267" name="Номер слайда 3">
            <a:extLst>
              <a:ext uri="{FF2B5EF4-FFF2-40B4-BE49-F238E27FC236}">
                <a16:creationId xmlns:a16="http://schemas.microsoft.com/office/drawing/2014/main" id="{02BE01EB-F42B-4462-92AF-31DCE377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954992-8C8E-4713-87DB-20EEFBAC3709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8366440-047B-457D-8FD4-1599ABC5B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958850"/>
            <a:ext cx="7993063" cy="5540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C30DF8B6-197E-448E-8F99-E5F575EF6F19}"/>
              </a:ext>
            </a:extLst>
          </p:cNvPr>
          <p:cNvGrpSpPr>
            <a:grpSpLocks/>
          </p:cNvGrpSpPr>
          <p:nvPr/>
        </p:nvGrpSpPr>
        <p:grpSpPr bwMode="auto">
          <a:xfrm>
            <a:off x="388938" y="1633538"/>
            <a:ext cx="4735512" cy="663575"/>
            <a:chOff x="433" y="3902"/>
            <a:chExt cx="2983" cy="418"/>
          </a:xfrm>
        </p:grpSpPr>
        <p:sp>
          <p:nvSpPr>
            <p:cNvPr id="9" name="Text Box 56">
              <a:extLst>
                <a:ext uri="{FF2B5EF4-FFF2-40B4-BE49-F238E27FC236}">
                  <a16:creationId xmlns:a16="http://schemas.microsoft.com/office/drawing/2014/main" id="{B3127785-D91B-401D-BF3F-4BC1434A6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2689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делает эта программа</a:t>
              </a:r>
              <a:r>
                <a:rPr lang="en-US" sz="2400" dirty="0">
                  <a:latin typeface="Arial" charset="0"/>
                </a:rPr>
                <a:t>?</a:t>
              </a:r>
              <a:endParaRPr lang="ru-RU" sz="2400" dirty="0">
                <a:latin typeface="Arial" charset="0"/>
              </a:endParaRPr>
            </a:p>
          </p:txBody>
        </p:sp>
        <p:sp>
          <p:nvSpPr>
            <p:cNvPr id="11275" name="Oval 57">
              <a:extLst>
                <a:ext uri="{FF2B5EF4-FFF2-40B4-BE49-F238E27FC236}">
                  <a16:creationId xmlns:a16="http://schemas.microsoft.com/office/drawing/2014/main" id="{E3E171AA-1188-46C9-8498-89EA3EA88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" name="AutoShape 9">
            <a:extLst>
              <a:ext uri="{FF2B5EF4-FFF2-40B4-BE49-F238E27FC236}">
                <a16:creationId xmlns:a16="http://schemas.microsoft.com/office/drawing/2014/main" id="{10F866DD-4609-460E-923B-394EC114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1514475"/>
            <a:ext cx="3563937" cy="752475"/>
          </a:xfrm>
          <a:prstGeom prst="wedgeRoundRectCallout">
            <a:avLst>
              <a:gd name="adj1" fmla="val -42223"/>
              <a:gd name="adj2" fmla="val -71609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комментарии после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400" dirty="0">
                <a:latin typeface="Arial" charset="0"/>
              </a:rPr>
              <a:t> </a:t>
            </a:r>
            <a:br>
              <a:rPr lang="en-US" sz="2400" dirty="0">
                <a:latin typeface="Arial" charset="0"/>
              </a:rPr>
            </a:br>
            <a:r>
              <a:rPr lang="ru-RU" sz="2400" dirty="0">
                <a:latin typeface="Arial" charset="0"/>
              </a:rPr>
              <a:t>не обрабатываются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25DB71CC-45BC-4E16-8551-F5587FFE2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240088"/>
            <a:ext cx="7993063" cy="1085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3000" b="1" dirty="0">
                <a:solidFill>
                  <a:srgbClr val="008000"/>
                </a:solidFill>
                <a:latin typeface="Courier New" pitchFamily="49" charset="0"/>
              </a:rPr>
              <a:t># coding: utf-8</a:t>
            </a:r>
            <a:endParaRPr lang="ru-RU" sz="30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# Это пустая программа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05F858F8-315F-4F97-A8D2-E656D42C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2381250"/>
            <a:ext cx="2724150" cy="723900"/>
          </a:xfrm>
          <a:prstGeom prst="wedgeRoundRectCallout">
            <a:avLst>
              <a:gd name="adj1" fmla="val -37592"/>
              <a:gd name="adj2" fmla="val 75500"/>
              <a:gd name="adj3" fmla="val 16667"/>
            </a:avLst>
          </a:prstGeom>
          <a:solidFill>
            <a:srgbClr val="E6E6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кодировка </a:t>
            </a:r>
            <a:r>
              <a:rPr lang="en-US" sz="2400" dirty="0">
                <a:latin typeface="Arial" charset="0"/>
              </a:rPr>
              <a:t>utf-8</a:t>
            </a:r>
            <a:r>
              <a:rPr lang="ru-RU" sz="2400" dirty="0">
                <a:latin typeface="Arial" charset="0"/>
              </a:rPr>
              <a:t> по умолчанию)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F61F78C7-98B3-46B5-9438-889235B7B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608513"/>
            <a:ext cx="7993063" cy="14763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Это тоже комментарий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ru-RU" sz="3000" b="1" dirty="0">
                <a:solidFill>
                  <a:srgbClr val="008000"/>
                </a:solidFill>
                <a:latin typeface="Courier New" pitchFamily="49" charset="0"/>
              </a:rPr>
              <a:t>"""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548680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Первая программа: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412776"/>
            <a:ext cx="6912768" cy="129614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“Hello</a:t>
            </a:r>
            <a:r>
              <a:rPr lang="ru-RU" sz="36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ru-RU" sz="36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!!</a:t>
            </a:r>
            <a:r>
              <a:rPr lang="en-US" sz="36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ru-RU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356992"/>
            <a:ext cx="4176464" cy="2448272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Функция вывода: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sz="36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текст</a:t>
            </a:r>
            <a:r>
              <a:rPr lang="en-US" sz="36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ru-RU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3356992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Запуск программы:</a:t>
            </a:r>
          </a:p>
          <a:p>
            <a:r>
              <a:rPr lang="ru-RU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Клавиша </a:t>
            </a:r>
            <a:r>
              <a:rPr lang="en-US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F5</a:t>
            </a:r>
          </a:p>
          <a:p>
            <a:r>
              <a:rPr lang="ru-RU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Или в меню:</a:t>
            </a:r>
          </a:p>
          <a:p>
            <a:r>
              <a:rPr lang="ru-RU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Выполнить</a:t>
            </a:r>
            <a:r>
              <a:rPr lang="en-US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  =&gt;  </a:t>
            </a:r>
            <a:r>
              <a:rPr lang="ru-RU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Запустить текущий скрипт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476672"/>
            <a:ext cx="7582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Переменная и оператор присваивания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196752"/>
            <a:ext cx="7272808" cy="165618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ru-RU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6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‘Hello</a:t>
            </a:r>
            <a:r>
              <a:rPr lang="ru-RU" sz="36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ru-RU" sz="36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3600" b="1" dirty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ru-RU" sz="3600" b="1" dirty="0">
              <a:solidFill>
                <a:srgbClr val="2DC20A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600" b="1" dirty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ru-RU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3068960"/>
            <a:ext cx="62471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 </a:t>
            </a:r>
            <a:r>
              <a:rPr lang="en-US" sz="36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ru-RU" sz="36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переменная</a:t>
            </a:r>
          </a:p>
          <a:p>
            <a:r>
              <a:rPr lang="ru-RU" sz="3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6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ru-RU" sz="36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оператор присваивания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4437112"/>
            <a:ext cx="7272808" cy="20162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800" b="1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Переменная</a:t>
            </a:r>
            <a:r>
              <a:rPr lang="ru-RU" sz="2800" dirty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– это величина, имеющая имя, тип и значение. Значение переменной можно изменять во время работы программы.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1896</Words>
  <Application>Microsoft Office PowerPoint</Application>
  <PresentationFormat>Экран (4:3)</PresentationFormat>
  <Paragraphs>360</Paragraphs>
  <Slides>37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Calibri</vt:lpstr>
      <vt:lpstr>Courier New</vt:lpstr>
      <vt:lpstr>Wingdings</vt:lpstr>
      <vt:lpstr>Тема Office</vt:lpstr>
      <vt:lpstr>Microsoft Equation 3.0</vt:lpstr>
      <vt:lpstr>Знакомство с языком программирования Python. Ввод. Вывод. Оператор присваивания. Математические операции</vt:lpstr>
      <vt:lpstr>Презентация PowerPoint</vt:lpstr>
      <vt:lpstr>Установка</vt:lpstr>
      <vt:lpstr>Презентация PowerPoint</vt:lpstr>
      <vt:lpstr>Презентация PowerPoint</vt:lpstr>
      <vt:lpstr>Программирование на языке Python</vt:lpstr>
      <vt:lpstr>Простейшая программа</vt:lpstr>
      <vt:lpstr>Презентация PowerPoint</vt:lpstr>
      <vt:lpstr>Презентация PowerPoint</vt:lpstr>
      <vt:lpstr>Вывод на экран</vt:lpstr>
      <vt:lpstr>Презентация PowerPoint</vt:lpstr>
      <vt:lpstr>Презентация PowerPoint</vt:lpstr>
      <vt:lpstr>Имена переменных</vt:lpstr>
      <vt:lpstr>Типы  переменных</vt:lpstr>
      <vt:lpstr>Зачем нужен тип переменной?</vt:lpstr>
      <vt:lpstr>Презентация PowerPoint</vt:lpstr>
      <vt:lpstr>Презентация PowerPoint</vt:lpstr>
      <vt:lpstr>Презентация PowerPoint</vt:lpstr>
      <vt:lpstr>Ввод значения с клавиатуры</vt:lpstr>
      <vt:lpstr>Ввод с подсказкой</vt:lpstr>
      <vt:lpstr>Презентация PowerPoint</vt:lpstr>
      <vt:lpstr>Вывод данных</vt:lpstr>
      <vt:lpstr>Сложение чисел: полное решение</vt:lpstr>
      <vt:lpstr>Вывод данных через format</vt:lpstr>
      <vt:lpstr>Презентация PowerPoint</vt:lpstr>
      <vt:lpstr>Программирование на языке Python</vt:lpstr>
      <vt:lpstr>Арифметическое выражения</vt:lpstr>
      <vt:lpstr>Деление</vt:lpstr>
      <vt:lpstr>Остаток от деления</vt:lpstr>
      <vt:lpstr>Операторы // и %</vt:lpstr>
      <vt:lpstr>Сокращенная запись операций</vt:lpstr>
      <vt:lpstr>Ввод двух значений в одной строке</vt:lpstr>
      <vt:lpstr>Презентация PowerPoint</vt:lpstr>
      <vt:lpstr>Презентация PowerPoint</vt:lpstr>
      <vt:lpstr>Генератор случайных чисел</vt:lpstr>
      <vt:lpstr>Генератор случайных чисел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языком программирования Python. Ввод. Вывод. Оператор присваивания. Математические операции</dc:title>
  <dc:creator>Учётная Запись</dc:creator>
  <cp:lastModifiedBy>Васильев Сергей Анатольевич</cp:lastModifiedBy>
  <cp:revision>75</cp:revision>
  <dcterms:created xsi:type="dcterms:W3CDTF">2017-04-21T09:13:17Z</dcterms:created>
  <dcterms:modified xsi:type="dcterms:W3CDTF">2020-11-09T00:55:47Z</dcterms:modified>
</cp:coreProperties>
</file>