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15" r:id="rId2"/>
    <p:sldId id="453" r:id="rId3"/>
    <p:sldId id="455" r:id="rId4"/>
    <p:sldId id="456" r:id="rId5"/>
    <p:sldId id="458" r:id="rId6"/>
    <p:sldId id="457" r:id="rId7"/>
    <p:sldId id="547" r:id="rId8"/>
    <p:sldId id="548" r:id="rId9"/>
    <p:sldId id="459" r:id="rId10"/>
    <p:sldId id="626" r:id="rId11"/>
    <p:sldId id="627" r:id="rId12"/>
    <p:sldId id="628" r:id="rId13"/>
  </p:sldIdLst>
  <p:sldSz cx="9144000" cy="6858000" type="screen4x3"/>
  <p:notesSz cx="6858000" cy="9144000"/>
  <p:custDataLst>
    <p:tags r:id="rId15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9FF66"/>
    <a:srgbClr val="0095FF"/>
    <a:srgbClr val="E6E6FF"/>
    <a:srgbClr val="FFFF99"/>
    <a:srgbClr val="3333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7" autoAdjust="0"/>
    <p:restoredTop sz="99386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91A0126-B305-45A2-8C50-CD81133104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9373BD4-902E-4072-8FA6-6A12C8B7F0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F5BCCBB-1CC3-4BC2-B5D0-C0E944D991A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4E52015-902A-43DF-BA8A-8C3687C33D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D3013DE-52F1-46F4-ABBB-E770C2FDED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74760A7-93F2-4DC4-B5EE-4168ADF9F2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19A9B87-F64F-4023-9731-12CF4F1FCA8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0D2BEF-21D0-44D9-9423-5867C00E9A92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2015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8062F-455F-446A-8525-6C22D9E250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7AF47F-C79F-483E-80FC-3C0E3BEE6E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794DE7-8A10-43FF-9363-5CD90C894F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0751E6-7ABA-4E23-B914-D228BFF659A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328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98370A-87B7-4568-BA2E-9988D7CDDF45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2015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251" y="1760561"/>
            <a:ext cx="8652679" cy="1487606"/>
          </a:xfrm>
        </p:spPr>
        <p:txBody>
          <a:bodyPr/>
          <a:lstStyle>
            <a:lvl1pPr>
              <a:defRPr sz="7200" b="1">
                <a:solidFill>
                  <a:srgbClr val="333399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8520" y="4626591"/>
            <a:ext cx="7608626" cy="1380698"/>
          </a:xfrm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E1E056-EFC1-4AD8-8C74-4A7E3E541D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68D481-A436-4F42-9708-396ACBCBFA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703CE1-2681-47F0-83F4-D562E88E1F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A003A2-2AB9-42DD-AFDB-18571AED175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296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823C966-FF5D-4A5A-BE36-1071ADE29210}"/>
              </a:ext>
            </a:extLst>
          </p:cNvPr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D6BB33-BE57-47E2-975A-4FC9B722E2CB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2015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667CB4DB-A404-4373-9A10-5B254AE7B1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9A1DDB7-9444-4B83-B9F8-8A5B95E3D3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7801701-41F4-4C70-AE6B-A2D3E93521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AAF0D65-08BA-4A39-81E7-6E58529B0F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368C19-1735-402C-B35A-22F955239D3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308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7AD9535-FC80-493D-920E-25983D89E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F8B34FF-CE95-4512-8309-C326F2D0A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D06FC2-A098-4612-9D9F-1DDF1965A8C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119AB34-A6D5-4B80-AE4D-30B57CB5DD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3301D3-2166-4708-A099-02E82F435A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65938" y="155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fld id="{B76D1A37-EFA1-452E-88D7-E7B41142D9D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1C40D05-A39B-4FF6-9D70-9717A93AF1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37C491C7-D1F1-42CA-8395-C680C19DC5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64837" y="3769242"/>
            <a:ext cx="7523864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sz="3200" dirty="0"/>
              <a:t>Управляющие конструкции. </a:t>
            </a:r>
          </a:p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sz="3200" dirty="0"/>
              <a:t>Ветвления.</a:t>
            </a:r>
            <a:endParaRPr lang="ru-RU" sz="3200" dirty="0">
              <a:solidFill>
                <a:srgbClr val="000000"/>
              </a:solidFill>
            </a:endParaRPr>
          </a:p>
        </p:txBody>
      </p:sp>
      <p:sp>
        <p:nvSpPr>
          <p:cNvPr id="48132" name="Номер слайда 5">
            <a:extLst>
              <a:ext uri="{FF2B5EF4-FFF2-40B4-BE49-F238E27FC236}">
                <a16:creationId xmlns:a16="http://schemas.microsoft.com/office/drawing/2014/main" id="{40308DCE-D51C-4E4E-824D-9A1335E1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69F05B-D587-4080-83FD-1012A61CD943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ru-RU" altLang="ru-RU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Заголовок 1">
            <a:extLst>
              <a:ext uri="{FF2B5EF4-FFF2-40B4-BE49-F238E27FC236}">
                <a16:creationId xmlns:a16="http://schemas.microsoft.com/office/drawing/2014/main" id="{ECB241B7-E673-4D1D-9078-6EB029887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Сложные условия</a:t>
            </a:r>
          </a:p>
        </p:txBody>
      </p:sp>
      <p:sp>
        <p:nvSpPr>
          <p:cNvPr id="60419" name="Номер слайда 2">
            <a:extLst>
              <a:ext uri="{FF2B5EF4-FFF2-40B4-BE49-F238E27FC236}">
                <a16:creationId xmlns:a16="http://schemas.microsoft.com/office/drawing/2014/main" id="{D403BC6A-ADA0-44C2-899B-BAFFD196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09D34F-1F21-4887-8346-85CD410E4DC0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/>
          </a:p>
        </p:txBody>
      </p:sp>
      <p:sp>
        <p:nvSpPr>
          <p:cNvPr id="60420" name="Прямоугольник 3">
            <a:extLst>
              <a:ext uri="{FF2B5EF4-FFF2-40B4-BE49-F238E27FC236}">
                <a16:creationId xmlns:a16="http://schemas.microsoft.com/office/drawing/2014/main" id="{3FF2F7D2-937E-4932-9C78-085575A7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809625"/>
            <a:ext cx="8423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i="1"/>
              <a:t>Задача</a:t>
            </a:r>
            <a:r>
              <a:rPr lang="ru-RU" altLang="ru-RU" sz="2400"/>
              <a:t>: набор сотрудников в возрасте </a:t>
            </a:r>
            <a:r>
              <a:rPr lang="ru-RU" altLang="ru-RU" sz="2400" b="1">
                <a:solidFill>
                  <a:srgbClr val="333399"/>
                </a:solidFill>
              </a:rPr>
              <a:t>25-40 лет </a:t>
            </a:r>
            <a:r>
              <a:rPr lang="ru-RU" altLang="ru-RU" sz="2400"/>
              <a:t>(включительно).</a:t>
            </a:r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9B8BCD37-0B6C-42C7-B1AF-82B784E17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1912938"/>
            <a:ext cx="5384800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                 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"не подходит"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2400" b="1" dirty="0">
              <a:solidFill>
                <a:srgbClr val="3333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"подходит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6C1BB0B-948A-4A18-A8A7-25CE59A23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3" y="1895475"/>
            <a:ext cx="3335337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 &lt;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 &gt;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</a:t>
            </a:r>
            <a:endParaRPr lang="ru-RU" altLang="ru-RU" sz="18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AutoShape 53">
            <a:extLst>
              <a:ext uri="{FF2B5EF4-FFF2-40B4-BE49-F238E27FC236}">
                <a16:creationId xmlns:a16="http://schemas.microsoft.com/office/drawing/2014/main" id="{72AF960D-392D-4E74-B0B0-1DADCABE9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1355725"/>
            <a:ext cx="2713038" cy="465138"/>
          </a:xfrm>
          <a:prstGeom prst="wedgeRoundRectCallout">
            <a:avLst>
              <a:gd name="adj1" fmla="val -34347"/>
              <a:gd name="adj2" fmla="val 76176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2400"/>
              <a:t>сложное условие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1B40F5C-E839-4566-8473-D10135FD30A5}"/>
              </a:ext>
            </a:extLst>
          </p:cNvPr>
          <p:cNvSpPr/>
          <p:nvPr/>
        </p:nvSpPr>
        <p:spPr>
          <a:xfrm>
            <a:off x="758825" y="3838575"/>
            <a:ext cx="677863" cy="5842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</a:rPr>
              <a:t>or</a:t>
            </a:r>
            <a:endParaRPr lang="ru-RU" sz="2000" dirty="0">
              <a:latin typeface="Arial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9054EDF-D0F5-40DC-9A0B-DC5487A5C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3870325"/>
            <a:ext cx="65928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>
                <a:solidFill>
                  <a:srgbClr val="000000"/>
                </a:solidFill>
              </a:rPr>
              <a:t>«ИЛИ»: выполнение </a:t>
            </a:r>
            <a:r>
              <a:rPr lang="ru-RU" altLang="ru-RU" sz="2800" b="1">
                <a:solidFill>
                  <a:srgbClr val="000000"/>
                </a:solidFill>
              </a:rPr>
              <a:t>хотя бы одного</a:t>
            </a:r>
            <a:br>
              <a:rPr lang="ru-RU" altLang="ru-RU" sz="2800">
                <a:solidFill>
                  <a:srgbClr val="000000"/>
                </a:solidFill>
              </a:rPr>
            </a:br>
            <a:r>
              <a:rPr lang="ru-RU" altLang="ru-RU" sz="2800">
                <a:solidFill>
                  <a:srgbClr val="000000"/>
                </a:solidFill>
              </a:rPr>
              <a:t>         из двух условий! </a:t>
            </a:r>
            <a:endParaRPr lang="ru-RU" altLang="ru-RU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animBg="1"/>
      <p:bldP spid="10" grpId="0" animBg="1"/>
      <p:bldP spid="11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Заголовок 1">
            <a:extLst>
              <a:ext uri="{FF2B5EF4-FFF2-40B4-BE49-F238E27FC236}">
                <a16:creationId xmlns:a16="http://schemas.microsoft.com/office/drawing/2014/main" id="{2BDFFD72-AB7C-4119-A39F-610F559D4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Сложные условия</a:t>
            </a:r>
          </a:p>
        </p:txBody>
      </p:sp>
      <p:sp>
        <p:nvSpPr>
          <p:cNvPr id="61443" name="Номер слайда 2">
            <a:extLst>
              <a:ext uri="{FF2B5EF4-FFF2-40B4-BE49-F238E27FC236}">
                <a16:creationId xmlns:a16="http://schemas.microsoft.com/office/drawing/2014/main" id="{C7C76479-7FC9-4888-828D-6CA1AB0D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5F75C4-32AB-4735-8778-D6BEE4858F37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C955C53F-2AC2-4EB7-BB30-A8309B1B6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949325"/>
            <a:ext cx="6323012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not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(a &lt; b):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</a:t>
            </a:r>
            <a:r>
              <a:rPr lang="ru-RU" sz="24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тарт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!"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2400" b="1" dirty="0">
              <a:solidFill>
                <a:srgbClr val="3333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3F562EC-84AE-4C2A-A680-16F3442A6237}"/>
              </a:ext>
            </a:extLst>
          </p:cNvPr>
          <p:cNvSpPr/>
          <p:nvPr/>
        </p:nvSpPr>
        <p:spPr>
          <a:xfrm>
            <a:off x="454025" y="1908175"/>
            <a:ext cx="828675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not</a:t>
            </a:r>
            <a:endParaRPr lang="ru-RU" dirty="0">
              <a:latin typeface="Arial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996454F-C7C2-41C3-96C7-837B1A8BA85F}"/>
              </a:ext>
            </a:extLst>
          </p:cNvPr>
          <p:cNvSpPr/>
          <p:nvPr/>
        </p:nvSpPr>
        <p:spPr>
          <a:xfrm>
            <a:off x="387350" y="3876675"/>
            <a:ext cx="6034088" cy="19399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Приоритет :</a:t>
            </a:r>
          </a:p>
          <a:p>
            <a:pPr marL="714375" indent="-357188" eaLnBrk="1" hangingPunct="1">
              <a:buClr>
                <a:schemeClr val="tx1"/>
              </a:buClr>
              <a:buFont typeface="+mj-lt"/>
              <a:buAutoNum type="arabicParenR"/>
              <a:defRPr/>
            </a:pPr>
            <a:r>
              <a:rPr lang="ru-RU" sz="2400" dirty="0">
                <a:latin typeface="Arial" charset="0"/>
              </a:rPr>
              <a:t>отношения (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ru-RU" sz="2400" dirty="0">
                <a:latin typeface="Arial" charset="0"/>
              </a:rPr>
              <a:t>)</a:t>
            </a:r>
          </a:p>
          <a:p>
            <a:pPr marL="714375" indent="-357188" eaLnBrk="1" hangingPunct="1"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ru-RU" sz="2400" dirty="0">
                <a:latin typeface="+mn-lt"/>
                <a:cs typeface="Courier New" pitchFamily="49" charset="0"/>
              </a:rPr>
              <a:t> («НЕ»)</a:t>
            </a:r>
          </a:p>
          <a:p>
            <a:pPr marL="714375" indent="-357188" eaLnBrk="1" hangingPunct="1"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ru-RU" sz="2400" dirty="0">
                <a:latin typeface="Arial" charset="0"/>
                <a:cs typeface="Courier New" pitchFamily="49" charset="0"/>
              </a:rPr>
              <a:t> («И»)</a:t>
            </a:r>
            <a:endParaRPr lang="ru-R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714375" indent="-357188" eaLnBrk="1" hangingPunct="1"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ru-RU" sz="2400" dirty="0">
                <a:latin typeface="Arial" charset="0"/>
                <a:cs typeface="Courier New" pitchFamily="49" charset="0"/>
              </a:rPr>
              <a:t> («ИЛИ»)</a:t>
            </a:r>
            <a:endParaRPr lang="ru-R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87191C1-BC96-41DB-82D0-B74218C12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1927225"/>
            <a:ext cx="6408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solidFill>
                  <a:srgbClr val="000000"/>
                </a:solidFill>
              </a:rPr>
              <a:t>«НЕ»: если выполняется обратное условие</a:t>
            </a:r>
            <a:endParaRPr lang="ru-RU" altLang="ru-RU" sz="180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D00BF2B-571E-45D6-9DE5-436F6C766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2613025"/>
            <a:ext cx="6323012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a &gt;= b: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</a:t>
            </a:r>
            <a:r>
              <a:rPr lang="ru-RU" sz="24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тарт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!"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2400" b="1" dirty="0">
              <a:solidFill>
                <a:srgbClr val="3333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CE6B4785-BBAC-42BB-B250-0672968B1F01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039813"/>
            <a:ext cx="2917825" cy="663575"/>
            <a:chOff x="433" y="3902"/>
            <a:chExt cx="1838" cy="418"/>
          </a:xfrm>
        </p:grpSpPr>
        <p:sp>
          <p:nvSpPr>
            <p:cNvPr id="17" name="Text Box 56">
              <a:extLst>
                <a:ext uri="{FF2B5EF4-FFF2-40B4-BE49-F238E27FC236}">
                  <a16:creationId xmlns:a16="http://schemas.microsoft.com/office/drawing/2014/main" id="{98464F6D-9579-42FE-93D1-2FFF0022E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54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без «НЕ»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61451" name="Oval 57">
              <a:extLst>
                <a:ext uri="{FF2B5EF4-FFF2-40B4-BE49-F238E27FC236}">
                  <a16:creationId xmlns:a16="http://schemas.microsoft.com/office/drawing/2014/main" id="{4CE9205E-1AE8-4DA3-8630-9CF1A6D4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animBg="1"/>
      <p:bldP spid="9" grpId="0" build="p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45F01-C580-437D-BF1B-EFBDADDD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программ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01AD39D-8294-4DC5-A9A5-BB42B0E8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68C19-1735-402C-B35A-22F955239D37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D7C64-D1BC-4BB0-8B7D-6D1E79950959}"/>
              </a:ext>
            </a:extLst>
          </p:cNvPr>
          <p:cNvSpPr txBox="1"/>
          <p:nvPr/>
        </p:nvSpPr>
        <p:spPr>
          <a:xfrm>
            <a:off x="492190" y="1209689"/>
            <a:ext cx="45859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x=float(input("Print x:"));</a:t>
            </a:r>
          </a:p>
          <a:p>
            <a:r>
              <a:rPr lang="en-US" dirty="0"/>
              <a:t>y=float(input("Print y:"));</a:t>
            </a:r>
          </a:p>
          <a:p>
            <a:r>
              <a:rPr lang="en-US" dirty="0"/>
              <a:t>t=x**2+y**2;</a:t>
            </a:r>
          </a:p>
          <a:p>
            <a:r>
              <a:rPr lang="en-US" dirty="0"/>
              <a:t>if t&lt;=4:</a:t>
            </a:r>
          </a:p>
          <a:p>
            <a:r>
              <a:rPr lang="en-US" dirty="0"/>
              <a:t>    print('true');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print('no');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8DCBA-CB1D-40D9-A99C-05213A1BFA7E}"/>
              </a:ext>
            </a:extLst>
          </p:cNvPr>
          <p:cNvSpPr txBox="1"/>
          <p:nvPr/>
        </p:nvSpPr>
        <p:spPr>
          <a:xfrm>
            <a:off x="310718" y="3951514"/>
            <a:ext cx="45859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a=</a:t>
            </a:r>
            <a:r>
              <a:rPr lang="ru-RU" dirty="0" err="1"/>
              <a:t>int</a:t>
            </a:r>
            <a:r>
              <a:rPr lang="ru-RU" dirty="0"/>
              <a:t>(</a:t>
            </a:r>
            <a:r>
              <a:rPr lang="ru-RU" dirty="0" err="1"/>
              <a:t>input</a:t>
            </a:r>
            <a:r>
              <a:rPr lang="ru-RU" dirty="0"/>
              <a:t>("Print a:"));</a:t>
            </a:r>
          </a:p>
          <a:p>
            <a:r>
              <a:rPr lang="ru-RU" dirty="0"/>
              <a:t>b=</a:t>
            </a:r>
            <a:r>
              <a:rPr lang="ru-RU" dirty="0" err="1"/>
              <a:t>int</a:t>
            </a:r>
            <a:r>
              <a:rPr lang="ru-RU" dirty="0"/>
              <a:t>(</a:t>
            </a:r>
            <a:r>
              <a:rPr lang="ru-RU" dirty="0" err="1"/>
              <a:t>input</a:t>
            </a:r>
            <a:r>
              <a:rPr lang="ru-RU" dirty="0"/>
              <a:t>("Print b:"));</a:t>
            </a:r>
          </a:p>
          <a:p>
            <a:r>
              <a:rPr lang="ru-RU" dirty="0"/>
              <a:t>c=</a:t>
            </a:r>
            <a:r>
              <a:rPr lang="ru-RU" dirty="0" err="1"/>
              <a:t>int</a:t>
            </a:r>
            <a:r>
              <a:rPr lang="ru-RU" dirty="0"/>
              <a:t>(</a:t>
            </a:r>
            <a:r>
              <a:rPr lang="ru-RU" dirty="0" err="1"/>
              <a:t>input</a:t>
            </a:r>
            <a:r>
              <a:rPr lang="ru-RU" dirty="0"/>
              <a:t>("Print c:"));</a:t>
            </a:r>
          </a:p>
          <a:p>
            <a:endParaRPr lang="ru-RU" dirty="0"/>
          </a:p>
          <a:p>
            <a:r>
              <a:rPr lang="ru-RU" dirty="0" err="1"/>
              <a:t>if</a:t>
            </a:r>
            <a:r>
              <a:rPr lang="ru-RU" dirty="0"/>
              <a:t>  a &lt; 0 </a:t>
            </a:r>
            <a:r>
              <a:rPr lang="ru-RU" dirty="0" err="1"/>
              <a:t>or</a:t>
            </a:r>
            <a:r>
              <a:rPr lang="ru-RU" dirty="0"/>
              <a:t> b &lt; 0 </a:t>
            </a:r>
            <a:r>
              <a:rPr lang="ru-RU" dirty="0" err="1"/>
              <a:t>or</a:t>
            </a:r>
            <a:r>
              <a:rPr lang="ru-RU" dirty="0"/>
              <a:t> c &lt; 0:</a:t>
            </a:r>
          </a:p>
          <a:p>
            <a:r>
              <a:rPr lang="ru-RU" dirty="0"/>
              <a:t>    </a:t>
            </a:r>
            <a:r>
              <a:rPr lang="ru-RU" dirty="0" err="1"/>
              <a:t>print</a:t>
            </a:r>
            <a:r>
              <a:rPr lang="ru-RU" dirty="0"/>
              <a:t>('</a:t>
            </a:r>
            <a:r>
              <a:rPr lang="ru-RU" dirty="0" err="1"/>
              <a:t>true</a:t>
            </a:r>
            <a:r>
              <a:rPr lang="ru-RU" dirty="0"/>
              <a:t>');</a:t>
            </a:r>
          </a:p>
          <a:p>
            <a:r>
              <a:rPr lang="ru-RU" dirty="0" err="1"/>
              <a:t>else</a:t>
            </a:r>
            <a:r>
              <a:rPr lang="ru-RU" dirty="0"/>
              <a:t>:</a:t>
            </a:r>
          </a:p>
          <a:p>
            <a:r>
              <a:rPr lang="ru-RU" dirty="0"/>
              <a:t>    </a:t>
            </a:r>
            <a:r>
              <a:rPr lang="ru-RU" dirty="0" err="1"/>
              <a:t>print</a:t>
            </a:r>
            <a:r>
              <a:rPr lang="ru-RU" dirty="0"/>
              <a:t>('</a:t>
            </a:r>
            <a:r>
              <a:rPr lang="ru-RU" dirty="0" err="1"/>
              <a:t>no</a:t>
            </a:r>
            <a:r>
              <a:rPr lang="ru-RU" dirty="0"/>
              <a:t>');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C8BF2-AB47-42DE-9F11-6E2A04CD501D}"/>
              </a:ext>
            </a:extLst>
          </p:cNvPr>
          <p:cNvSpPr txBox="1"/>
          <p:nvPr/>
        </p:nvSpPr>
        <p:spPr>
          <a:xfrm>
            <a:off x="4345733" y="1209689"/>
            <a:ext cx="4585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x=</a:t>
            </a:r>
            <a:r>
              <a:rPr lang="ru-RU" dirty="0" err="1"/>
              <a:t>float</a:t>
            </a:r>
            <a:r>
              <a:rPr lang="ru-RU" dirty="0"/>
              <a:t>(</a:t>
            </a:r>
            <a:r>
              <a:rPr lang="ru-RU" dirty="0" err="1"/>
              <a:t>input</a:t>
            </a:r>
            <a:r>
              <a:rPr lang="ru-RU" dirty="0"/>
              <a:t>("Print x:"));</a:t>
            </a:r>
          </a:p>
          <a:p>
            <a:r>
              <a:rPr lang="ru-RU" dirty="0"/>
              <a:t>y=</a:t>
            </a:r>
            <a:r>
              <a:rPr lang="ru-RU" dirty="0" err="1"/>
              <a:t>float</a:t>
            </a:r>
            <a:r>
              <a:rPr lang="ru-RU" dirty="0"/>
              <a:t>(</a:t>
            </a:r>
            <a:r>
              <a:rPr lang="ru-RU" dirty="0" err="1"/>
              <a:t>input</a:t>
            </a:r>
            <a:r>
              <a:rPr lang="ru-RU" dirty="0"/>
              <a:t>("Print y:"));</a:t>
            </a:r>
          </a:p>
          <a:p>
            <a:r>
              <a:rPr lang="ru-RU" dirty="0" err="1"/>
              <a:t>if</a:t>
            </a:r>
            <a:r>
              <a:rPr lang="ru-RU" dirty="0"/>
              <a:t> (y&lt;=1.5 </a:t>
            </a:r>
            <a:r>
              <a:rPr lang="ru-RU" dirty="0" err="1"/>
              <a:t>and</a:t>
            </a:r>
            <a:r>
              <a:rPr lang="ru-RU" dirty="0"/>
              <a:t> y&gt;=0.5 </a:t>
            </a:r>
            <a:r>
              <a:rPr lang="ru-RU" dirty="0" err="1"/>
              <a:t>and</a:t>
            </a:r>
            <a:r>
              <a:rPr lang="ru-RU" dirty="0"/>
              <a:t> x&lt;2) </a:t>
            </a:r>
            <a:r>
              <a:rPr lang="ru-RU" dirty="0" err="1"/>
              <a:t>or</a:t>
            </a:r>
            <a:r>
              <a:rPr lang="ru-RU" dirty="0"/>
              <a:t> x&gt;=2:</a:t>
            </a:r>
          </a:p>
          <a:p>
            <a:r>
              <a:rPr lang="ru-RU" dirty="0"/>
              <a:t>    </a:t>
            </a:r>
            <a:r>
              <a:rPr lang="ru-RU" dirty="0" err="1"/>
              <a:t>print</a:t>
            </a:r>
            <a:r>
              <a:rPr lang="ru-RU" dirty="0"/>
              <a:t>("Yes");</a:t>
            </a:r>
          </a:p>
          <a:p>
            <a:r>
              <a:rPr lang="ru-RU" dirty="0" err="1"/>
              <a:t>else</a:t>
            </a:r>
            <a:r>
              <a:rPr lang="ru-RU" dirty="0"/>
              <a:t>:</a:t>
            </a:r>
          </a:p>
          <a:p>
            <a:r>
              <a:rPr lang="ru-RU" dirty="0"/>
              <a:t>    </a:t>
            </a:r>
            <a:r>
              <a:rPr lang="ru-RU" dirty="0" err="1"/>
              <a:t>print</a:t>
            </a:r>
            <a:r>
              <a:rPr lang="ru-RU" dirty="0"/>
              <a:t>("No");</a:t>
            </a:r>
          </a:p>
        </p:txBody>
      </p:sp>
    </p:spTree>
    <p:extLst>
      <p:ext uri="{BB962C8B-B14F-4D97-AF65-F5344CB8AC3E}">
        <p14:creationId xmlns:p14="http://schemas.microsoft.com/office/powerpoint/2010/main" val="73010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4">
            <a:extLst>
              <a:ext uri="{FF2B5EF4-FFF2-40B4-BE49-F238E27FC236}">
                <a16:creationId xmlns:a16="http://schemas.microsoft.com/office/drawing/2014/main" id="{EE085D36-B957-41E0-9608-E6FEE6AE5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Условный оператор</a:t>
            </a:r>
          </a:p>
        </p:txBody>
      </p:sp>
      <p:sp>
        <p:nvSpPr>
          <p:cNvPr id="49155" name="Номер слайда 3">
            <a:extLst>
              <a:ext uri="{FF2B5EF4-FFF2-40B4-BE49-F238E27FC236}">
                <a16:creationId xmlns:a16="http://schemas.microsoft.com/office/drawing/2014/main" id="{660CF00F-7CC1-433B-9265-D7D1D5EA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447DD0-9CEA-4570-9192-EDE2D7ADB34D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/>
          </a:p>
        </p:txBody>
      </p:sp>
      <p:sp>
        <p:nvSpPr>
          <p:cNvPr id="6" name="Прямоугольник 6">
            <a:extLst>
              <a:ext uri="{FF2B5EF4-FFF2-40B4-BE49-F238E27FC236}">
                <a16:creationId xmlns:a16="http://schemas.microsoft.com/office/drawing/2014/main" id="{96765E4D-FA1A-4332-831F-B73AB0725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806450"/>
            <a:ext cx="84566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/>
              <a:t>Задача: </a:t>
            </a:r>
            <a:r>
              <a:rPr lang="ru-RU" altLang="ru-RU" sz="2400" b="1">
                <a:solidFill>
                  <a:srgbClr val="333399"/>
                </a:solidFill>
              </a:rPr>
              <a:t>изменить порядок действий</a:t>
            </a:r>
            <a:r>
              <a:rPr lang="ru-RU" altLang="ru-RU" sz="2400"/>
              <a:t> в зависимости от выполнения некоторого условия.</a:t>
            </a: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DCE82ABB-5709-40BF-ACC2-3ACF1344AFDF}"/>
              </a:ext>
            </a:extLst>
          </p:cNvPr>
          <p:cNvGrpSpPr>
            <a:grpSpLocks/>
          </p:cNvGrpSpPr>
          <p:nvPr/>
        </p:nvGrpSpPr>
        <p:grpSpPr bwMode="auto">
          <a:xfrm>
            <a:off x="534988" y="1927225"/>
            <a:ext cx="5324475" cy="3594100"/>
            <a:chOff x="471" y="1261"/>
            <a:chExt cx="3354" cy="22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8DC4B4-271C-4F5A-A28A-F07A84FE5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2075"/>
              <a:ext cx="998" cy="370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2200" b="1" dirty="0">
                  <a:latin typeface="Courier New" pitchFamily="49" charset="0"/>
                </a:rPr>
                <a:t>M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=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a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2C10F3E-45DE-4AE5-9E28-689F39E72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1460"/>
              <a:ext cx="1112" cy="530"/>
            </a:xfrm>
            <a:prstGeom prst="flowChartDecision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2200" b="1">
                  <a:latin typeface="Courier New" pitchFamily="49" charset="0"/>
                </a:rPr>
                <a:t>a &gt; b?</a:t>
              </a:r>
              <a:endParaRPr lang="ru-RU" sz="2200" b="1">
                <a:latin typeface="Courier New" pitchFamily="49" charset="0"/>
              </a:endParaRPr>
            </a:p>
          </p:txBody>
        </p:sp>
        <p:sp>
          <p:nvSpPr>
            <p:cNvPr id="49172" name="Line 17">
              <a:extLst>
                <a:ext uri="{FF2B5EF4-FFF2-40B4-BE49-F238E27FC236}">
                  <a16:creationId xmlns:a16="http://schemas.microsoft.com/office/drawing/2014/main" id="{31B67F88-1239-43C5-988E-9EB853370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1261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DB45FD13-9103-4D3D-971A-720DF1B01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" y="2083"/>
              <a:ext cx="998" cy="370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2200" b="1" dirty="0">
                  <a:latin typeface="Courier New" pitchFamily="49" charset="0"/>
                </a:rPr>
                <a:t>M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=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b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49174" name="Line 20">
              <a:extLst>
                <a:ext uri="{FF2B5EF4-FFF2-40B4-BE49-F238E27FC236}">
                  <a16:creationId xmlns:a16="http://schemas.microsoft.com/office/drawing/2014/main" id="{0EF9AE79-2A17-4665-8201-E33D6356E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6" y="3323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75" name="Freeform 21">
              <a:extLst>
                <a:ext uri="{FF2B5EF4-FFF2-40B4-BE49-F238E27FC236}">
                  <a16:creationId xmlns:a16="http://schemas.microsoft.com/office/drawing/2014/main" id="{AE61F2E7-763F-44E1-8943-9EB442537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1722"/>
              <a:ext cx="623" cy="36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1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76" name="Freeform 22">
              <a:extLst>
                <a:ext uri="{FF2B5EF4-FFF2-40B4-BE49-F238E27FC236}">
                  <a16:creationId xmlns:a16="http://schemas.microsoft.com/office/drawing/2014/main" id="{A327A4D2-9FEC-42D6-8845-E64BF8A7CD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4" y="1722"/>
              <a:ext cx="623" cy="36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1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77" name="Freeform 23">
              <a:extLst>
                <a:ext uri="{FF2B5EF4-FFF2-40B4-BE49-F238E27FC236}">
                  <a16:creationId xmlns:a16="http://schemas.microsoft.com/office/drawing/2014/main" id="{5DE0FF19-DFC5-4CF1-A6C7-7B28A907F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444"/>
              <a:ext cx="2361" cy="343"/>
            </a:xfrm>
            <a:custGeom>
              <a:avLst/>
              <a:gdLst>
                <a:gd name="T0" fmla="*/ 0 w 2409"/>
                <a:gd name="T1" fmla="*/ 0 h 343"/>
                <a:gd name="T2" fmla="*/ 0 w 2409"/>
                <a:gd name="T3" fmla="*/ 343 h 343"/>
                <a:gd name="T4" fmla="*/ 195 w 2409"/>
                <a:gd name="T5" fmla="*/ 343 h 343"/>
                <a:gd name="T6" fmla="*/ 195 w 2409"/>
                <a:gd name="T7" fmla="*/ 5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9"/>
                <a:gd name="T13" fmla="*/ 0 h 343"/>
                <a:gd name="T14" fmla="*/ 2409 w 2409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9" h="343">
                  <a:moveTo>
                    <a:pt x="0" y="0"/>
                  </a:moveTo>
                  <a:lnTo>
                    <a:pt x="0" y="343"/>
                  </a:lnTo>
                  <a:lnTo>
                    <a:pt x="2409" y="343"/>
                  </a:lnTo>
                  <a:lnTo>
                    <a:pt x="2409" y="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78" name="Line 24">
              <a:extLst>
                <a:ext uri="{FF2B5EF4-FFF2-40B4-BE49-F238E27FC236}">
                  <a16:creationId xmlns:a16="http://schemas.microsoft.com/office/drawing/2014/main" id="{B937269B-B045-458E-8C76-94A07A120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255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79" name="Line 25">
              <a:extLst>
                <a:ext uri="{FF2B5EF4-FFF2-40B4-BE49-F238E27FC236}">
                  <a16:creationId xmlns:a16="http://schemas.microsoft.com/office/drawing/2014/main" id="{AB8FCC6F-014D-4034-A558-74932E05F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2572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80" name="Line 26">
              <a:extLst>
                <a:ext uri="{FF2B5EF4-FFF2-40B4-BE49-F238E27FC236}">
                  <a16:creationId xmlns:a16="http://schemas.microsoft.com/office/drawing/2014/main" id="{7EC5BE16-7699-43D8-82A7-33FAB5A7F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79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81" name="Oval 27">
              <a:extLst>
                <a:ext uri="{FF2B5EF4-FFF2-40B4-BE49-F238E27FC236}">
                  <a16:creationId xmlns:a16="http://schemas.microsoft.com/office/drawing/2014/main" id="{4537F063-5B60-4099-B7E8-EBB6AFFE0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772"/>
              <a:ext cx="34" cy="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/>
            </a:p>
          </p:txBody>
        </p:sp>
        <p:sp>
          <p:nvSpPr>
            <p:cNvPr id="49182" name="Text Box 28">
              <a:extLst>
                <a:ext uri="{FF2B5EF4-FFF2-40B4-BE49-F238E27FC236}">
                  <a16:creationId xmlns:a16="http://schemas.microsoft.com/office/drawing/2014/main" id="{FBA95C6E-2413-49FA-BA32-D43E6493B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443"/>
              <a:ext cx="4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u-RU" altLang="ru-RU" sz="1800"/>
                <a:t>да</a:t>
              </a:r>
            </a:p>
          </p:txBody>
        </p:sp>
        <p:sp>
          <p:nvSpPr>
            <p:cNvPr id="49183" name="Text Box 29">
              <a:extLst>
                <a:ext uri="{FF2B5EF4-FFF2-40B4-BE49-F238E27FC236}">
                  <a16:creationId xmlns:a16="http://schemas.microsoft.com/office/drawing/2014/main" id="{87EE216E-5D52-4027-BE30-F4A4EACC9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455"/>
              <a:ext cx="4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u-RU" altLang="ru-RU" sz="1800"/>
                <a:t>нет</a:t>
              </a:r>
            </a:p>
          </p:txBody>
        </p:sp>
        <p:sp>
          <p:nvSpPr>
            <p:cNvPr id="26" name="AutoShape 9">
              <a:extLst>
                <a:ext uri="{FF2B5EF4-FFF2-40B4-BE49-F238E27FC236}">
                  <a16:creationId xmlns:a16="http://schemas.microsoft.com/office/drawing/2014/main" id="{6DD9E171-5617-404D-88F1-FB77090AF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990"/>
              <a:ext cx="1320" cy="336"/>
            </a:xfrm>
            <a:prstGeom prst="flowChartInputOutpu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ru-RU" sz="2200" b="1" dirty="0">
                  <a:latin typeface="Courier New" pitchFamily="49" charset="0"/>
                  <a:cs typeface="Courier New" pitchFamily="49" charset="0"/>
                </a:rPr>
                <a:t>вывод </a:t>
              </a:r>
              <a:r>
                <a:rPr lang="en-US" sz="2200" b="1" dirty="0">
                  <a:latin typeface="Courier New" pitchFamily="49" charset="0"/>
                  <a:cs typeface="Courier New" pitchFamily="49" charset="0"/>
                </a:rPr>
                <a:t>M</a:t>
              </a:r>
              <a:endParaRPr lang="ru-RU" sz="2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7" name="Rectangle 31">
            <a:extLst>
              <a:ext uri="{FF2B5EF4-FFF2-40B4-BE49-F238E27FC236}">
                <a16:creationId xmlns:a16="http://schemas.microsoft.com/office/drawing/2014/main" id="{D17729E7-8E41-4636-B0E6-A33476F3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3" y="2101850"/>
            <a:ext cx="5597525" cy="24018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8" name="AutoShape 53">
            <a:extLst>
              <a:ext uri="{FF2B5EF4-FFF2-40B4-BE49-F238E27FC236}">
                <a16:creationId xmlns:a16="http://schemas.microsoft.com/office/drawing/2014/main" id="{068AE6EB-5A39-45FD-AE38-1767D2C06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1411288"/>
            <a:ext cx="1935162" cy="1358900"/>
          </a:xfrm>
          <a:prstGeom prst="wedgeRoundRectCallout">
            <a:avLst>
              <a:gd name="adj1" fmla="val -89918"/>
              <a:gd name="adj2" fmla="val 1694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>
                <a:latin typeface="Arial" charset="0"/>
              </a:rPr>
              <a:t>полная форма ветвления</a:t>
            </a:r>
          </a:p>
        </p:txBody>
      </p:sp>
      <p:grpSp>
        <p:nvGrpSpPr>
          <p:cNvPr id="3" name="Group 55">
            <a:extLst>
              <a:ext uri="{FF2B5EF4-FFF2-40B4-BE49-F238E27FC236}">
                <a16:creationId xmlns:a16="http://schemas.microsoft.com/office/drawing/2014/main" id="{4D343ECC-39CD-4679-A185-B8F4743F00AA}"/>
              </a:ext>
            </a:extLst>
          </p:cNvPr>
          <p:cNvGrpSpPr>
            <a:grpSpLocks/>
          </p:cNvGrpSpPr>
          <p:nvPr/>
        </p:nvGrpSpPr>
        <p:grpSpPr bwMode="auto">
          <a:xfrm>
            <a:off x="6165850" y="3141663"/>
            <a:ext cx="2584450" cy="663575"/>
            <a:chOff x="433" y="3902"/>
            <a:chExt cx="1628" cy="418"/>
          </a:xfrm>
        </p:grpSpPr>
        <p:sp>
          <p:nvSpPr>
            <p:cNvPr id="31" name="Text Box 56">
              <a:extLst>
                <a:ext uri="{FF2B5EF4-FFF2-40B4-BE49-F238E27FC236}">
                  <a16:creationId xmlns:a16="http://schemas.microsoft.com/office/drawing/2014/main" id="{5F18DCEE-8665-48D8-9550-036ED6D23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334" cy="29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Если  </a:t>
              </a:r>
              <a:r>
                <a:rPr lang="en-US" sz="2400" dirty="0">
                  <a:latin typeface="Arial" charset="0"/>
                </a:rPr>
                <a:t>a = b?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49169" name="Oval 57">
              <a:extLst>
                <a:ext uri="{FF2B5EF4-FFF2-40B4-BE49-F238E27FC236}">
                  <a16:creationId xmlns:a16="http://schemas.microsoft.com/office/drawing/2014/main" id="{4CF571DC-328A-4554-931C-3199AC3C6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C7DBF28-68AF-41E6-8CC1-17C9E4EA12BE}"/>
              </a:ext>
            </a:extLst>
          </p:cNvPr>
          <p:cNvSpPr/>
          <p:nvPr/>
        </p:nvSpPr>
        <p:spPr>
          <a:xfrm>
            <a:off x="6296025" y="4267200"/>
            <a:ext cx="2347913" cy="20097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2800" b="1" dirty="0">
                <a:latin typeface="Courier New" pitchFamily="49" charset="0"/>
              </a:rPr>
              <a:t> a &gt; b: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  M = a   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US" sz="2800" b="1" dirty="0"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  M = b</a:t>
            </a:r>
            <a:endParaRPr lang="ru-RU" sz="2800" b="1" dirty="0">
              <a:latin typeface="Courier New" pitchFamily="49" charset="0"/>
            </a:endParaRPr>
          </a:p>
        </p:txBody>
      </p:sp>
      <p:grpSp>
        <p:nvGrpSpPr>
          <p:cNvPr id="4" name="Группа 35">
            <a:extLst>
              <a:ext uri="{FF2B5EF4-FFF2-40B4-BE49-F238E27FC236}">
                <a16:creationId xmlns:a16="http://schemas.microsoft.com/office/drawing/2014/main" id="{EDBC5081-3D93-491A-86AB-653C62C8E97A}"/>
              </a:ext>
            </a:extLst>
          </p:cNvPr>
          <p:cNvGrpSpPr>
            <a:grpSpLocks/>
          </p:cNvGrpSpPr>
          <p:nvPr/>
        </p:nvGrpSpPr>
        <p:grpSpPr bwMode="auto">
          <a:xfrm>
            <a:off x="4337050" y="4735513"/>
            <a:ext cx="2411413" cy="1566862"/>
            <a:chOff x="4336824" y="4735286"/>
            <a:chExt cx="2412318" cy="1567543"/>
          </a:xfrm>
        </p:grpSpPr>
        <p:sp>
          <p:nvSpPr>
            <p:cNvPr id="49163" name="Полилиния 29">
              <a:extLst>
                <a:ext uri="{FF2B5EF4-FFF2-40B4-BE49-F238E27FC236}">
                  <a16:creationId xmlns:a16="http://schemas.microsoft.com/office/drawing/2014/main" id="{B9899279-02A1-4DB4-AD8A-9A696531C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057" y="4735286"/>
              <a:ext cx="468085" cy="576943"/>
            </a:xfrm>
            <a:custGeom>
              <a:avLst/>
              <a:gdLst>
                <a:gd name="T0" fmla="*/ 0 w 413657"/>
                <a:gd name="T1" fmla="*/ 0 h 544285"/>
                <a:gd name="T2" fmla="*/ 26935497 w 413657"/>
                <a:gd name="T3" fmla="*/ 0 h 544285"/>
                <a:gd name="T4" fmla="*/ 27663427 w 413657"/>
                <a:gd name="T5" fmla="*/ 3946809 h 544285"/>
                <a:gd name="T6" fmla="*/ 0 w 413657"/>
                <a:gd name="T7" fmla="*/ 3946809 h 544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657"/>
                <a:gd name="T13" fmla="*/ 0 h 544285"/>
                <a:gd name="T14" fmla="*/ 413657 w 413657"/>
                <a:gd name="T15" fmla="*/ 544285 h 544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657" h="544285">
                  <a:moveTo>
                    <a:pt x="0" y="0"/>
                  </a:moveTo>
                  <a:lnTo>
                    <a:pt x="402772" y="0"/>
                  </a:lnTo>
                  <a:lnTo>
                    <a:pt x="413657" y="544285"/>
                  </a:lnTo>
                  <a:lnTo>
                    <a:pt x="0" y="544285"/>
                  </a:lnTo>
                </a:path>
              </a:pathLst>
            </a:custGeom>
            <a:solidFill>
              <a:schemeClr val="bg1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9164" name="Полилиния 31">
              <a:extLst>
                <a:ext uri="{FF2B5EF4-FFF2-40B4-BE49-F238E27FC236}">
                  <a16:creationId xmlns:a16="http://schemas.microsoft.com/office/drawing/2014/main" id="{0A99E71E-9D62-4BAA-AE29-FA4B82F81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057" y="5725886"/>
              <a:ext cx="468085" cy="576943"/>
            </a:xfrm>
            <a:custGeom>
              <a:avLst/>
              <a:gdLst>
                <a:gd name="T0" fmla="*/ 0 w 413657"/>
                <a:gd name="T1" fmla="*/ 0 h 544285"/>
                <a:gd name="T2" fmla="*/ 26935497 w 413657"/>
                <a:gd name="T3" fmla="*/ 0 h 544285"/>
                <a:gd name="T4" fmla="*/ 27663427 w 413657"/>
                <a:gd name="T5" fmla="*/ 3946809 h 544285"/>
                <a:gd name="T6" fmla="*/ 0 w 413657"/>
                <a:gd name="T7" fmla="*/ 3946809 h 544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657"/>
                <a:gd name="T13" fmla="*/ 0 h 544285"/>
                <a:gd name="T14" fmla="*/ 413657 w 413657"/>
                <a:gd name="T15" fmla="*/ 544285 h 544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657" h="544285">
                  <a:moveTo>
                    <a:pt x="0" y="0"/>
                  </a:moveTo>
                  <a:lnTo>
                    <a:pt x="402772" y="0"/>
                  </a:lnTo>
                  <a:lnTo>
                    <a:pt x="413657" y="544285"/>
                  </a:lnTo>
                  <a:lnTo>
                    <a:pt x="0" y="544285"/>
                  </a:lnTo>
                </a:path>
              </a:pathLst>
            </a:custGeom>
            <a:solidFill>
              <a:schemeClr val="bg1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49165" name="Группа 34">
              <a:extLst>
                <a:ext uri="{FF2B5EF4-FFF2-40B4-BE49-F238E27FC236}">
                  <a16:creationId xmlns:a16="http://schemas.microsoft.com/office/drawing/2014/main" id="{F43F8ACC-EF1A-49A1-B10A-AFD91BDA18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6824" y="5203370"/>
              <a:ext cx="2006826" cy="848180"/>
              <a:chOff x="4336824" y="5203370"/>
              <a:chExt cx="2006826" cy="848180"/>
            </a:xfrm>
          </p:grpSpPr>
          <p:sp>
            <p:nvSpPr>
              <p:cNvPr id="33" name="AutoShape 53">
                <a:extLst>
                  <a:ext uri="{FF2B5EF4-FFF2-40B4-BE49-F238E27FC236}">
                    <a16:creationId xmlns:a16="http://schemas.microsoft.com/office/drawing/2014/main" id="{3E52B2FA-CA72-4C12-9598-2AFB53AA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824" y="5203801"/>
                <a:ext cx="1672265" cy="668628"/>
              </a:xfrm>
              <a:prstGeom prst="wedgeRoundRectCallout">
                <a:avLst>
                  <a:gd name="adj1" fmla="val 74140"/>
                  <a:gd name="adj2" fmla="val -72483"/>
                  <a:gd name="adj3" fmla="val 16667"/>
                </a:avLst>
              </a:prstGeom>
              <a:solidFill>
                <a:srgbClr val="E6E6FF"/>
              </a:solidFill>
              <a:ln w="12700">
                <a:noFill/>
                <a:miter lim="800000"/>
                <a:headEnd/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 sz="2400" dirty="0">
                    <a:latin typeface="Arial" charset="0"/>
                  </a:rPr>
                  <a:t>отступы</a:t>
                </a:r>
              </a:p>
            </p:txBody>
          </p:sp>
          <p:sp>
            <p:nvSpPr>
              <p:cNvPr id="34" name="Полилиния 33">
                <a:extLst>
                  <a:ext uri="{FF2B5EF4-FFF2-40B4-BE49-F238E27FC236}">
                    <a16:creationId xmlns:a16="http://schemas.microsoft.com/office/drawing/2014/main" id="{BEA7FA83-5EA4-4CBE-8BD8-BCF96EF24ADC}"/>
                  </a:ext>
                </a:extLst>
              </p:cNvPr>
              <p:cNvSpPr/>
              <p:nvPr/>
            </p:nvSpPr>
            <p:spPr bwMode="auto">
              <a:xfrm>
                <a:off x="6007501" y="5626259"/>
                <a:ext cx="336676" cy="425635"/>
              </a:xfrm>
              <a:custGeom>
                <a:avLst/>
                <a:gdLst>
                  <a:gd name="connsiteX0" fmla="*/ 0 w 336550"/>
                  <a:gd name="connsiteY0" fmla="*/ 142875 h 425450"/>
                  <a:gd name="connsiteX1" fmla="*/ 336550 w 336550"/>
                  <a:gd name="connsiteY1" fmla="*/ 425450 h 425450"/>
                  <a:gd name="connsiteX2" fmla="*/ 0 w 336550"/>
                  <a:gd name="connsiteY2" fmla="*/ 0 h 425450"/>
                  <a:gd name="connsiteX3" fmla="*/ 0 w 336550"/>
                  <a:gd name="connsiteY3" fmla="*/ 142875 h 42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6550" h="425450">
                    <a:moveTo>
                      <a:pt x="0" y="142875"/>
                    </a:moveTo>
                    <a:lnTo>
                      <a:pt x="336550" y="425450"/>
                    </a:lnTo>
                    <a:lnTo>
                      <a:pt x="0" y="0"/>
                    </a:lnTo>
                    <a:cubicBezTo>
                      <a:pt x="1058" y="47625"/>
                      <a:pt x="2117" y="95250"/>
                      <a:pt x="0" y="142875"/>
                    </a:cubicBezTo>
                    <a:close/>
                  </a:path>
                </a:pathLst>
              </a:custGeom>
              <a:solidFill>
                <a:srgbClr val="E6E6FF"/>
              </a:solidFill>
              <a:ln w="12700">
                <a:noFill/>
                <a:miter lim="800000"/>
                <a:headEnd/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0000" tIns="46800" rIns="90000" bIns="46800" anchor="ctr"/>
              <a:lstStyle/>
              <a:p>
                <a:pPr algn="ctr" eaLnBrk="1" hangingPunct="1">
                  <a:defRPr/>
                </a:pPr>
                <a:endParaRPr lang="ru-RU" sz="2400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>
            <a:extLst>
              <a:ext uri="{FF2B5EF4-FFF2-40B4-BE49-F238E27FC236}">
                <a16:creationId xmlns:a16="http://schemas.microsoft.com/office/drawing/2014/main" id="{53426BD9-2181-401D-8659-427187845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Условный оператор: неполная форма</a:t>
            </a:r>
          </a:p>
        </p:txBody>
      </p:sp>
      <p:sp>
        <p:nvSpPr>
          <p:cNvPr id="50179" name="Номер слайда 2">
            <a:extLst>
              <a:ext uri="{FF2B5EF4-FFF2-40B4-BE49-F238E27FC236}">
                <a16:creationId xmlns:a16="http://schemas.microsoft.com/office/drawing/2014/main" id="{E5B81FE5-1C46-424A-8EB7-B0DBB59F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541618-D5D9-410E-BE02-0AE1D3D51BFC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/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0AE98BEF-63A8-45F6-B017-A9EDD39E6D03}"/>
              </a:ext>
            </a:extLst>
          </p:cNvPr>
          <p:cNvGrpSpPr>
            <a:grpSpLocks/>
          </p:cNvGrpSpPr>
          <p:nvPr/>
        </p:nvGrpSpPr>
        <p:grpSpPr bwMode="auto">
          <a:xfrm>
            <a:off x="534988" y="896938"/>
            <a:ext cx="4127500" cy="4500562"/>
            <a:chOff x="471" y="690"/>
            <a:chExt cx="2600" cy="2835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F199578B-B56D-48D5-BCDD-083AB025F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2075"/>
              <a:ext cx="998" cy="370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2200" b="1" dirty="0">
                  <a:latin typeface="Courier New" pitchFamily="49" charset="0"/>
                </a:rPr>
                <a:t>M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=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b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6" name="AutoShape 16">
              <a:extLst>
                <a:ext uri="{FF2B5EF4-FFF2-40B4-BE49-F238E27FC236}">
                  <a16:creationId xmlns:a16="http://schemas.microsoft.com/office/drawing/2014/main" id="{C8F4B014-ADD8-4664-A639-A2D9764E6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1460"/>
              <a:ext cx="1112" cy="530"/>
            </a:xfrm>
            <a:prstGeom prst="flowChartDecision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2200" b="1" dirty="0">
                  <a:latin typeface="Courier New" pitchFamily="49" charset="0"/>
                </a:rPr>
                <a:t>b &gt; a?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50189" name="Line 17">
              <a:extLst>
                <a:ext uri="{FF2B5EF4-FFF2-40B4-BE49-F238E27FC236}">
                  <a16:creationId xmlns:a16="http://schemas.microsoft.com/office/drawing/2014/main" id="{AD2591AF-AEBD-4CB0-8CD7-24E2532D7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1261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0190" name="Line 20">
              <a:extLst>
                <a:ext uri="{FF2B5EF4-FFF2-40B4-BE49-F238E27FC236}">
                  <a16:creationId xmlns:a16="http://schemas.microsoft.com/office/drawing/2014/main" id="{83592AC9-619A-42E0-AB41-4B5C5357A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6" y="3323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0191" name="Freeform 21">
              <a:extLst>
                <a:ext uri="{FF2B5EF4-FFF2-40B4-BE49-F238E27FC236}">
                  <a16:creationId xmlns:a16="http://schemas.microsoft.com/office/drawing/2014/main" id="{B566CCA6-A0C3-486D-9E4B-07AE61343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1722"/>
              <a:ext cx="246" cy="942"/>
            </a:xfrm>
            <a:custGeom>
              <a:avLst/>
              <a:gdLst>
                <a:gd name="T0" fmla="*/ 0 w 623"/>
                <a:gd name="T1" fmla="*/ 0 h 524"/>
                <a:gd name="T2" fmla="*/ 0 w 623"/>
                <a:gd name="T3" fmla="*/ 0 h 524"/>
                <a:gd name="T4" fmla="*/ 0 w 623"/>
                <a:gd name="T5" fmla="*/ 2147483646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0192" name="Freeform 22">
              <a:extLst>
                <a:ext uri="{FF2B5EF4-FFF2-40B4-BE49-F238E27FC236}">
                  <a16:creationId xmlns:a16="http://schemas.microsoft.com/office/drawing/2014/main" id="{79C8C8F6-6D31-4666-8599-2D6F353258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4" y="1722"/>
              <a:ext cx="623" cy="36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1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0193" name="Freeform 23">
              <a:extLst>
                <a:ext uri="{FF2B5EF4-FFF2-40B4-BE49-F238E27FC236}">
                  <a16:creationId xmlns:a16="http://schemas.microsoft.com/office/drawing/2014/main" id="{5525E7AE-CCAE-40B6-9A7D-9B0204B8E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444"/>
              <a:ext cx="1968" cy="343"/>
            </a:xfrm>
            <a:custGeom>
              <a:avLst/>
              <a:gdLst>
                <a:gd name="T0" fmla="*/ 0 w 2409"/>
                <a:gd name="T1" fmla="*/ 0 h 343"/>
                <a:gd name="T2" fmla="*/ 0 w 2409"/>
                <a:gd name="T3" fmla="*/ 343 h 343"/>
                <a:gd name="T4" fmla="*/ 2 w 2409"/>
                <a:gd name="T5" fmla="*/ 343 h 343"/>
                <a:gd name="T6" fmla="*/ 2 w 2409"/>
                <a:gd name="T7" fmla="*/ 5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9"/>
                <a:gd name="T13" fmla="*/ 0 h 343"/>
                <a:gd name="T14" fmla="*/ 2409 w 2409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9" h="343">
                  <a:moveTo>
                    <a:pt x="0" y="0"/>
                  </a:moveTo>
                  <a:lnTo>
                    <a:pt x="0" y="343"/>
                  </a:lnTo>
                  <a:lnTo>
                    <a:pt x="2409" y="343"/>
                  </a:lnTo>
                  <a:lnTo>
                    <a:pt x="2409" y="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0194" name="Line 24">
              <a:extLst>
                <a:ext uri="{FF2B5EF4-FFF2-40B4-BE49-F238E27FC236}">
                  <a16:creationId xmlns:a16="http://schemas.microsoft.com/office/drawing/2014/main" id="{228C5261-D90A-4217-B88C-28D42029F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255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0195" name="Line 26">
              <a:extLst>
                <a:ext uri="{FF2B5EF4-FFF2-40B4-BE49-F238E27FC236}">
                  <a16:creationId xmlns:a16="http://schemas.microsoft.com/office/drawing/2014/main" id="{5A73805F-F9C0-4EC5-9500-5AB748CF5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79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0196" name="Oval 27">
              <a:extLst>
                <a:ext uri="{FF2B5EF4-FFF2-40B4-BE49-F238E27FC236}">
                  <a16:creationId xmlns:a16="http://schemas.microsoft.com/office/drawing/2014/main" id="{4A015631-C73E-4AA5-A6FF-4F9D66F57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772"/>
              <a:ext cx="34" cy="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/>
            </a:p>
          </p:txBody>
        </p:sp>
        <p:sp>
          <p:nvSpPr>
            <p:cNvPr id="50197" name="Text Box 28">
              <a:extLst>
                <a:ext uri="{FF2B5EF4-FFF2-40B4-BE49-F238E27FC236}">
                  <a16:creationId xmlns:a16="http://schemas.microsoft.com/office/drawing/2014/main" id="{0E20F9F3-BD94-43CC-AA1A-F6C84248A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443"/>
              <a:ext cx="4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u-RU" altLang="ru-RU" sz="1800"/>
                <a:t>да</a:t>
              </a:r>
            </a:p>
          </p:txBody>
        </p:sp>
        <p:sp>
          <p:nvSpPr>
            <p:cNvPr id="50198" name="Text Box 29">
              <a:extLst>
                <a:ext uri="{FF2B5EF4-FFF2-40B4-BE49-F238E27FC236}">
                  <a16:creationId xmlns:a16="http://schemas.microsoft.com/office/drawing/2014/main" id="{338460C6-9069-472B-BAD7-D8EC5CE93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455"/>
              <a:ext cx="4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u-RU" altLang="ru-RU" sz="1800"/>
                <a:t>нет</a:t>
              </a:r>
            </a:p>
          </p:txBody>
        </p:sp>
        <p:sp>
          <p:nvSpPr>
            <p:cNvPr id="19" name="AutoShape 9">
              <a:extLst>
                <a:ext uri="{FF2B5EF4-FFF2-40B4-BE49-F238E27FC236}">
                  <a16:creationId xmlns:a16="http://schemas.microsoft.com/office/drawing/2014/main" id="{2EFE2A59-BC10-4284-A9BA-DD1AC4ED2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990"/>
              <a:ext cx="1320" cy="336"/>
            </a:xfrm>
            <a:prstGeom prst="flowChartInputOutpu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ru-RU" sz="2200" b="1">
                  <a:latin typeface="Courier New" pitchFamily="49" charset="0"/>
                  <a:cs typeface="Courier New" pitchFamily="49" charset="0"/>
                </a:rPr>
                <a:t>вывод </a:t>
              </a:r>
              <a:r>
                <a:rPr lang="en-US" sz="2200" b="1">
                  <a:latin typeface="Courier New" pitchFamily="49" charset="0"/>
                  <a:cs typeface="Courier New" pitchFamily="49" charset="0"/>
                </a:rPr>
                <a:t>M</a:t>
              </a:r>
              <a:endParaRPr lang="ru-RU" sz="2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990BA3DF-9DE0-436D-B6C8-AAE55C785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" y="889"/>
              <a:ext cx="998" cy="370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2200" b="1" dirty="0">
                  <a:latin typeface="Courier New" pitchFamily="49" charset="0"/>
                </a:rPr>
                <a:t>M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=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a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50201" name="Line 17">
              <a:extLst>
                <a:ext uri="{FF2B5EF4-FFF2-40B4-BE49-F238E27FC236}">
                  <a16:creationId xmlns:a16="http://schemas.microsoft.com/office/drawing/2014/main" id="{B7559B02-804F-40D6-8FCE-56688AB93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690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20" name="Rectangle 31">
            <a:extLst>
              <a:ext uri="{FF2B5EF4-FFF2-40B4-BE49-F238E27FC236}">
                <a16:creationId xmlns:a16="http://schemas.microsoft.com/office/drawing/2014/main" id="{2C4814F3-158D-4386-903E-8273743EC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3" y="1978025"/>
            <a:ext cx="4616450" cy="24018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1" name="AutoShape 53">
            <a:extLst>
              <a:ext uri="{FF2B5EF4-FFF2-40B4-BE49-F238E27FC236}">
                <a16:creationId xmlns:a16="http://schemas.microsoft.com/office/drawing/2014/main" id="{DCA9A287-DAC5-4803-A480-6450DF018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3384550"/>
            <a:ext cx="1935162" cy="1358900"/>
          </a:xfrm>
          <a:prstGeom prst="wedgeRoundRectCallout">
            <a:avLst>
              <a:gd name="adj1" fmla="val -89917"/>
              <a:gd name="adj2" fmla="val 16949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/>
              <a:t>неполная форма ветвления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C38609F-50F5-4CD5-BD0F-6E59F15823DD}"/>
              </a:ext>
            </a:extLst>
          </p:cNvPr>
          <p:cNvSpPr/>
          <p:nvPr/>
        </p:nvSpPr>
        <p:spPr>
          <a:xfrm>
            <a:off x="5424488" y="1038225"/>
            <a:ext cx="2720975" cy="13112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M = a   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</a:rPr>
              <a:t> b &gt; a: 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  M = b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C30EF46-C72D-4385-A1D4-9DBF68AD7627}"/>
              </a:ext>
            </a:extLst>
          </p:cNvPr>
          <p:cNvSpPr/>
          <p:nvPr/>
        </p:nvSpPr>
        <p:spPr>
          <a:xfrm>
            <a:off x="831850" y="5911850"/>
            <a:ext cx="3079750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M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>
                <a:latin typeface="Courier New" pitchFamily="49" charset="0"/>
              </a:rPr>
              <a:t>=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max</a:t>
            </a:r>
            <a:r>
              <a:rPr lang="en-US" sz="2800" b="1" dirty="0">
                <a:latin typeface="Courier New" pitchFamily="49" charset="0"/>
              </a:rPr>
              <a:t>(a, b)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0396C27-4EB4-4BB5-999C-836D50CA2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5359400"/>
            <a:ext cx="3990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Решение в стиле </a:t>
            </a:r>
            <a:r>
              <a:rPr lang="en-US" altLang="ru-RU" sz="2400" b="1">
                <a:solidFill>
                  <a:srgbClr val="333399"/>
                </a:solidFill>
              </a:rPr>
              <a:t>Python:</a:t>
            </a:r>
            <a:endParaRPr lang="ru-RU" altLang="ru-RU" sz="1800" b="1">
              <a:solidFill>
                <a:srgbClr val="3333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3EE48D8-D90E-4D47-BD8E-8A7463334532}"/>
              </a:ext>
            </a:extLst>
          </p:cNvPr>
          <p:cNvSpPr/>
          <p:nvPr/>
        </p:nvSpPr>
        <p:spPr>
          <a:xfrm>
            <a:off x="4197350" y="5911850"/>
            <a:ext cx="4629150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80340" indent="90170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M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a </a:t>
            </a:r>
            <a:r>
              <a:rPr lang="en-US" sz="2800" b="1" dirty="0">
                <a:solidFill>
                  <a:srgbClr val="0000CC"/>
                </a:solidFill>
                <a:latin typeface="Courier New"/>
                <a:ea typeface="Times New Roman"/>
              </a:rPr>
              <a:t>if</a:t>
            </a:r>
            <a:r>
              <a:rPr lang="en-US" sz="2800" b="1" dirty="0">
                <a:latin typeface="Courier New"/>
                <a:ea typeface="Times New Roman"/>
              </a:rPr>
              <a:t> 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&gt;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b </a:t>
            </a:r>
            <a:r>
              <a:rPr lang="en-US" sz="2800" b="1" dirty="0">
                <a:solidFill>
                  <a:srgbClr val="0000CC"/>
                </a:solidFill>
                <a:latin typeface="Courier New"/>
                <a:ea typeface="Times New Roman"/>
              </a:rPr>
              <a:t>else</a:t>
            </a:r>
            <a:r>
              <a:rPr lang="en-US" sz="2800" b="1" dirty="0">
                <a:latin typeface="Courier New"/>
                <a:ea typeface="Times New Roman"/>
              </a:rPr>
              <a:t> b</a:t>
            </a:r>
            <a:endParaRPr lang="ru-RU" sz="2800" b="1" dirty="0">
              <a:latin typeface="Courier New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8" grpId="0" animBg="1"/>
      <p:bldP spid="23" grpId="0" animBg="1"/>
      <p:bldP spid="24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>
            <a:extLst>
              <a:ext uri="{FF2B5EF4-FFF2-40B4-BE49-F238E27FC236}">
                <a16:creationId xmlns:a16="http://schemas.microsoft.com/office/drawing/2014/main" id="{854135CA-E488-477F-ABAC-A920CCDCA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Условный оператор</a:t>
            </a:r>
          </a:p>
        </p:txBody>
      </p:sp>
      <p:sp>
        <p:nvSpPr>
          <p:cNvPr id="51203" name="Номер слайда 2">
            <a:extLst>
              <a:ext uri="{FF2B5EF4-FFF2-40B4-BE49-F238E27FC236}">
                <a16:creationId xmlns:a16="http://schemas.microsoft.com/office/drawing/2014/main" id="{6259ED7E-A2A4-4675-9476-EE3C2649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5C2167-B381-4876-8358-10C6E6BB3FD6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6425428-A67C-4491-8576-EA3899551D9C}"/>
              </a:ext>
            </a:extLst>
          </p:cNvPr>
          <p:cNvSpPr/>
          <p:nvPr/>
        </p:nvSpPr>
        <p:spPr>
          <a:xfrm>
            <a:off x="488950" y="971550"/>
            <a:ext cx="3368675" cy="20097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2800" b="1" dirty="0">
                <a:latin typeface="Courier New" pitchFamily="49" charset="0"/>
              </a:rPr>
              <a:t> a &lt; b: 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  </a:t>
            </a:r>
            <a:r>
              <a:rPr lang="ru-RU" sz="2800" b="1" dirty="0">
                <a:latin typeface="Courier New" pitchFamily="49" charset="0"/>
              </a:rPr>
              <a:t>с</a:t>
            </a:r>
            <a:r>
              <a:rPr lang="en-US" sz="2800" b="1" dirty="0">
                <a:latin typeface="Courier New" pitchFamily="49" charset="0"/>
              </a:rPr>
              <a:t> = a   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ru-RU" sz="2800" b="1" dirty="0">
                <a:latin typeface="Courier New" pitchFamily="49" charset="0"/>
              </a:rPr>
              <a:t>  </a:t>
            </a:r>
            <a:r>
              <a:rPr lang="en-US" sz="2800" b="1" dirty="0">
                <a:latin typeface="Courier New" pitchFamily="49" charset="0"/>
              </a:rPr>
              <a:t>a = b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  b = c </a:t>
            </a:r>
            <a:endParaRPr lang="ru-RU" sz="2800" b="1" dirty="0">
              <a:latin typeface="Courier New" pitchFamily="49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C42FE75D-B59F-4F50-B96B-982888C069C2}"/>
              </a:ext>
            </a:extLst>
          </p:cNvPr>
          <p:cNvGrpSpPr>
            <a:grpSpLocks/>
          </p:cNvGrpSpPr>
          <p:nvPr/>
        </p:nvGrpSpPr>
        <p:grpSpPr bwMode="auto">
          <a:xfrm>
            <a:off x="4159250" y="998538"/>
            <a:ext cx="2711450" cy="663575"/>
            <a:chOff x="433" y="3902"/>
            <a:chExt cx="1708" cy="418"/>
          </a:xfrm>
        </p:grpSpPr>
        <p:sp>
          <p:nvSpPr>
            <p:cNvPr id="6" name="Text Box 56">
              <a:extLst>
                <a:ext uri="{FF2B5EF4-FFF2-40B4-BE49-F238E27FC236}">
                  <a16:creationId xmlns:a16="http://schemas.microsoft.com/office/drawing/2014/main" id="{2D0D67D7-9B4A-43A0-8D25-B0781B8E2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414" cy="29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делает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51224" name="Oval 57">
              <a:extLst>
                <a:ext uri="{FF2B5EF4-FFF2-40B4-BE49-F238E27FC236}">
                  <a16:creationId xmlns:a16="http://schemas.microsoft.com/office/drawing/2014/main" id="{055D165D-3742-4BC8-A074-4E56151AC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1E30E6AD-93E4-4AC9-B255-0FE4B3791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2484438"/>
            <a:ext cx="860425" cy="5778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C8FF7182-5A48-43E1-948B-19EAC774A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238" y="2471738"/>
            <a:ext cx="860425" cy="57785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Rectangle 29">
            <a:extLst>
              <a:ext uri="{FF2B5EF4-FFF2-40B4-BE49-F238E27FC236}">
                <a16:creationId xmlns:a16="http://schemas.microsoft.com/office/drawing/2014/main" id="{1B89AC00-782A-47BB-B636-36EC6FA41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4059238"/>
            <a:ext cx="860425" cy="57785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bg1"/>
                </a:solidFill>
                <a:latin typeface="Arial" charset="0"/>
              </a:rPr>
              <a:t>?</a:t>
            </a:r>
            <a:endParaRPr lang="ru-RU" sz="2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B52CED3E-6086-4903-83F3-7B5B18581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4059238"/>
            <a:ext cx="860425" cy="5778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solidFill>
                  <a:schemeClr val="bg1"/>
                </a:solidFill>
              </a:rPr>
              <a:t>4</a:t>
            </a:r>
            <a:endParaRPr lang="ru-RU" altLang="ru-RU" sz="2800" b="1">
              <a:solidFill>
                <a:schemeClr val="bg1"/>
              </a:solidFill>
            </a:endParaRPr>
          </a:p>
        </p:txBody>
      </p:sp>
      <p:sp>
        <p:nvSpPr>
          <p:cNvPr id="12" name="Rectangle 31">
            <a:extLst>
              <a:ext uri="{FF2B5EF4-FFF2-40B4-BE49-F238E27FC236}">
                <a16:creationId xmlns:a16="http://schemas.microsoft.com/office/drawing/2014/main" id="{C251827D-EF9A-4370-AACC-448169EE6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2484438"/>
            <a:ext cx="860425" cy="57785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solidFill>
                  <a:schemeClr val="bg1"/>
                </a:solidFill>
              </a:rPr>
              <a:t>6</a:t>
            </a:r>
            <a:endParaRPr lang="ru-RU" altLang="ru-RU" sz="2800" b="1">
              <a:solidFill>
                <a:schemeClr val="bg1"/>
              </a:solidFill>
            </a:endParaRPr>
          </a:p>
        </p:txBody>
      </p:sp>
      <p:sp>
        <p:nvSpPr>
          <p:cNvPr id="13" name="Rectangle 32">
            <a:extLst>
              <a:ext uri="{FF2B5EF4-FFF2-40B4-BE49-F238E27FC236}">
                <a16:creationId xmlns:a16="http://schemas.microsoft.com/office/drawing/2014/main" id="{C3BB78B2-0DCB-4D29-AD49-DA1D2E804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238" y="2471738"/>
            <a:ext cx="860425" cy="5778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solidFill>
                  <a:schemeClr val="bg1"/>
                </a:solidFill>
              </a:rPr>
              <a:t>4</a:t>
            </a:r>
            <a:endParaRPr lang="ru-RU" altLang="ru-RU" sz="2800" b="1">
              <a:solidFill>
                <a:schemeClr val="bg1"/>
              </a:solidFill>
            </a:endParaRPr>
          </a:p>
        </p:txBody>
      </p:sp>
      <p:sp>
        <p:nvSpPr>
          <p:cNvPr id="14" name="Rectangle 33">
            <a:extLst>
              <a:ext uri="{FF2B5EF4-FFF2-40B4-BE49-F238E27FC236}">
                <a16:creationId xmlns:a16="http://schemas.microsoft.com/office/drawing/2014/main" id="{2FF4CB8F-24FC-4553-A333-540CB19F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025" y="1949450"/>
            <a:ext cx="4794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ru-RU" altLang="ru-RU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85FC597B-0530-4D1C-8F51-445802FC0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1916113"/>
            <a:ext cx="4794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ru-RU" altLang="ru-RU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utoShape 39">
            <a:extLst>
              <a:ext uri="{FF2B5EF4-FFF2-40B4-BE49-F238E27FC236}">
                <a16:creationId xmlns:a16="http://schemas.microsoft.com/office/drawing/2014/main" id="{17522780-0617-478D-9CB1-253F1645AB3B}"/>
              </a:ext>
            </a:extLst>
          </p:cNvPr>
          <p:cNvSpPr>
            <a:spLocks noChangeArrowheads="1"/>
          </p:cNvSpPr>
          <p:nvPr/>
        </p:nvSpPr>
        <p:spPr bwMode="auto">
          <a:xfrm rot="7473148" flipH="1">
            <a:off x="6370638" y="3232150"/>
            <a:ext cx="979488" cy="668337"/>
          </a:xfrm>
          <a:prstGeom prst="rightArrow">
            <a:avLst>
              <a:gd name="adj1" fmla="val 50000"/>
              <a:gd name="adj2" fmla="val 36639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2000">
                <a:latin typeface="Arial" charset="0"/>
              </a:rPr>
              <a:t>3</a:t>
            </a:r>
          </a:p>
        </p:txBody>
      </p:sp>
      <p:sp>
        <p:nvSpPr>
          <p:cNvPr id="17" name="AutoShape 40">
            <a:extLst>
              <a:ext uri="{FF2B5EF4-FFF2-40B4-BE49-F238E27FC236}">
                <a16:creationId xmlns:a16="http://schemas.microsoft.com/office/drawing/2014/main" id="{4400C25B-F572-4EAE-8E0D-398F7198219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500688" y="2444750"/>
            <a:ext cx="979487" cy="668338"/>
          </a:xfrm>
          <a:prstGeom prst="rightArrow">
            <a:avLst>
              <a:gd name="adj1" fmla="val 50000"/>
              <a:gd name="adj2" fmla="val 36639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2000">
                <a:latin typeface="Arial" charset="0"/>
              </a:rPr>
              <a:t>2</a:t>
            </a:r>
          </a:p>
        </p:txBody>
      </p:sp>
      <p:sp>
        <p:nvSpPr>
          <p:cNvPr id="18" name="AutoShape 41">
            <a:extLst>
              <a:ext uri="{FF2B5EF4-FFF2-40B4-BE49-F238E27FC236}">
                <a16:creationId xmlns:a16="http://schemas.microsoft.com/office/drawing/2014/main" id="{8DDD8062-9A72-4274-8A56-701EC6126A39}"/>
              </a:ext>
            </a:extLst>
          </p:cNvPr>
          <p:cNvSpPr>
            <a:spLocks noChangeArrowheads="1"/>
          </p:cNvSpPr>
          <p:nvPr/>
        </p:nvSpPr>
        <p:spPr bwMode="auto">
          <a:xfrm rot="13718115" flipH="1">
            <a:off x="4876800" y="3313113"/>
            <a:ext cx="979487" cy="668338"/>
          </a:xfrm>
          <a:prstGeom prst="rightArrow">
            <a:avLst>
              <a:gd name="adj1" fmla="val 50000"/>
              <a:gd name="adj2" fmla="val 36639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2000">
                <a:latin typeface="Arial" charset="0"/>
              </a:rPr>
              <a:t>1</a:t>
            </a:r>
          </a:p>
        </p:txBody>
      </p:sp>
      <p:grpSp>
        <p:nvGrpSpPr>
          <p:cNvPr id="3" name="Group 45">
            <a:extLst>
              <a:ext uri="{FF2B5EF4-FFF2-40B4-BE49-F238E27FC236}">
                <a16:creationId xmlns:a16="http://schemas.microsoft.com/office/drawing/2014/main" id="{96747A86-1438-4EEC-B6EA-103FC502DA0E}"/>
              </a:ext>
            </a:extLst>
          </p:cNvPr>
          <p:cNvGrpSpPr>
            <a:grpSpLocks/>
          </p:cNvGrpSpPr>
          <p:nvPr/>
        </p:nvGrpSpPr>
        <p:grpSpPr bwMode="auto">
          <a:xfrm>
            <a:off x="501650" y="3349625"/>
            <a:ext cx="3765550" cy="969963"/>
            <a:chOff x="363" y="3702"/>
            <a:chExt cx="2372" cy="611"/>
          </a:xfrm>
        </p:grpSpPr>
        <p:sp>
          <p:nvSpPr>
            <p:cNvPr id="20" name="Text Box 43">
              <a:extLst>
                <a:ext uri="{FF2B5EF4-FFF2-40B4-BE49-F238E27FC236}">
                  <a16:creationId xmlns:a16="http://schemas.microsoft.com/office/drawing/2014/main" id="{D8D96235-1F9B-4BBF-8F61-E3B5F6BE6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751"/>
              <a:ext cx="2078" cy="562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Можно ли обойтись </a:t>
              </a:r>
              <a:endParaRPr lang="en-US" sz="2400" dirty="0">
                <a:latin typeface="Arial" charset="0"/>
              </a:endParaRPr>
            </a:p>
            <a:p>
              <a:pPr>
                <a:spcBef>
                  <a:spcPts val="0"/>
                </a:spcBef>
                <a:defRPr/>
              </a:pPr>
              <a:r>
                <a:rPr lang="en-US" sz="2400" dirty="0">
                  <a:latin typeface="Arial" charset="0"/>
                </a:rPr>
                <a:t>  </a:t>
              </a:r>
              <a:r>
                <a:rPr lang="ru-RU" sz="2400" dirty="0">
                  <a:latin typeface="Arial" charset="0"/>
                </a:rPr>
                <a:t>без переменной </a:t>
              </a:r>
              <a:r>
                <a:rPr lang="en-US" sz="2800" b="1" dirty="0">
                  <a:latin typeface="Courier New" pitchFamily="49" charset="0"/>
                </a:rPr>
                <a:t>c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51222" name="Oval 44">
              <a:extLst>
                <a:ext uri="{FF2B5EF4-FFF2-40B4-BE49-F238E27FC236}">
                  <a16:creationId xmlns:a16="http://schemas.microsoft.com/office/drawing/2014/main" id="{6E44502E-1393-45DB-8DDB-C2ED5132C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37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2" name="Rectangle 34">
            <a:extLst>
              <a:ext uri="{FF2B5EF4-FFF2-40B4-BE49-F238E27FC236}">
                <a16:creationId xmlns:a16="http://schemas.microsoft.com/office/drawing/2014/main" id="{6B776A64-F419-4EA3-8426-4F1173812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4640263"/>
            <a:ext cx="4794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ru-RU" altLang="ru-RU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E7399FC-B04E-4C14-99A3-594D8F25F0C8}"/>
              </a:ext>
            </a:extLst>
          </p:cNvPr>
          <p:cNvSpPr/>
          <p:nvPr/>
        </p:nvSpPr>
        <p:spPr>
          <a:xfrm>
            <a:off x="1073150" y="5149850"/>
            <a:ext cx="3079750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</a:rPr>
              <a:t>, </a:t>
            </a:r>
            <a:r>
              <a:rPr lang="en-US" sz="2800" b="1" dirty="0">
                <a:latin typeface="Courier New" pitchFamily="49" charset="0"/>
              </a:rPr>
              <a:t>b = b, a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4CE44C1-53A4-4F49-8DFC-D58FDBC9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4597400"/>
            <a:ext cx="3990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Решение в стиле </a:t>
            </a:r>
            <a:r>
              <a:rPr lang="en-US" altLang="ru-RU" sz="2400" b="1">
                <a:solidFill>
                  <a:srgbClr val="333399"/>
                </a:solidFill>
              </a:rPr>
              <a:t>Python:</a:t>
            </a:r>
            <a:endParaRPr lang="ru-RU" altLang="ru-RU" sz="1800" b="1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2" grpId="0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>
            <a:extLst>
              <a:ext uri="{FF2B5EF4-FFF2-40B4-BE49-F238E27FC236}">
                <a16:creationId xmlns:a16="http://schemas.microsoft.com/office/drawing/2014/main" id="{21B30091-E0A4-4015-91B3-B26B58DD7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Знаки отношений</a:t>
            </a:r>
          </a:p>
        </p:txBody>
      </p:sp>
      <p:sp>
        <p:nvSpPr>
          <p:cNvPr id="52227" name="Номер слайда 2">
            <a:extLst>
              <a:ext uri="{FF2B5EF4-FFF2-40B4-BE49-F238E27FC236}">
                <a16:creationId xmlns:a16="http://schemas.microsoft.com/office/drawing/2014/main" id="{AE05FEA7-10BB-4518-A35C-2F8445A1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32C12B-8A9C-4A4D-8373-82E87ABDEA48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CE60F2E-B498-4393-A6A7-731E37C4B255}"/>
              </a:ext>
            </a:extLst>
          </p:cNvPr>
          <p:cNvSpPr/>
          <p:nvPr/>
        </p:nvSpPr>
        <p:spPr>
          <a:xfrm>
            <a:off x="971550" y="901700"/>
            <a:ext cx="400050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ru-RU" dirty="0">
              <a:latin typeface="Arial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B53DC0-9C13-42CF-AA91-E7560ABA387F}"/>
              </a:ext>
            </a:extLst>
          </p:cNvPr>
          <p:cNvSpPr/>
          <p:nvPr/>
        </p:nvSpPr>
        <p:spPr>
          <a:xfrm>
            <a:off x="1482725" y="901700"/>
            <a:ext cx="398463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endParaRPr lang="ru-RU" dirty="0">
              <a:latin typeface="Arial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743329F-1AA8-4045-9A62-CEA380614B52}"/>
              </a:ext>
            </a:extLst>
          </p:cNvPr>
          <p:cNvSpPr/>
          <p:nvPr/>
        </p:nvSpPr>
        <p:spPr>
          <a:xfrm>
            <a:off x="1266825" y="1644650"/>
            <a:ext cx="614363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endParaRPr lang="ru-RU" dirty="0">
              <a:latin typeface="Arial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2188E7E-D682-4A61-AB4F-2EF3BA3F6929}"/>
              </a:ext>
            </a:extLst>
          </p:cNvPr>
          <p:cNvSpPr/>
          <p:nvPr/>
        </p:nvSpPr>
        <p:spPr>
          <a:xfrm>
            <a:off x="1266825" y="2387600"/>
            <a:ext cx="614363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endParaRPr lang="ru-RU" dirty="0">
              <a:latin typeface="Arial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48A548D-C2FF-4189-BAA7-7DE513FD720B}"/>
              </a:ext>
            </a:extLst>
          </p:cNvPr>
          <p:cNvSpPr/>
          <p:nvPr/>
        </p:nvSpPr>
        <p:spPr>
          <a:xfrm>
            <a:off x="1266825" y="3130550"/>
            <a:ext cx="614363" cy="5238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endParaRPr lang="ru-RU" dirty="0">
              <a:latin typeface="Arial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A6AF89E-D669-4296-BB64-928187C7DF36}"/>
              </a:ext>
            </a:extLst>
          </p:cNvPr>
          <p:cNvSpPr/>
          <p:nvPr/>
        </p:nvSpPr>
        <p:spPr>
          <a:xfrm>
            <a:off x="1266825" y="3873500"/>
            <a:ext cx="614363" cy="5238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!=</a:t>
            </a:r>
            <a:endParaRPr lang="ru-RU" dirty="0">
              <a:latin typeface="Arial" charset="0"/>
            </a:endParaRPr>
          </a:p>
        </p:txBody>
      </p:sp>
      <p:sp>
        <p:nvSpPr>
          <p:cNvPr id="52234" name="Прямоугольник 9">
            <a:extLst>
              <a:ext uri="{FF2B5EF4-FFF2-40B4-BE49-F238E27FC236}">
                <a16:creationId xmlns:a16="http://schemas.microsoft.com/office/drawing/2014/main" id="{FC43BAA3-1178-4120-868C-81FB188DF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952500"/>
            <a:ext cx="2584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/>
              <a:t>больше, меньше</a:t>
            </a:r>
          </a:p>
        </p:txBody>
      </p:sp>
      <p:sp>
        <p:nvSpPr>
          <p:cNvPr id="52235" name="Прямоугольник 10">
            <a:extLst>
              <a:ext uri="{FF2B5EF4-FFF2-40B4-BE49-F238E27FC236}">
                <a16:creationId xmlns:a16="http://schemas.microsoft.com/office/drawing/2014/main" id="{F3DD1EE6-99E8-4EA4-8816-DBD5603EE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1685925"/>
            <a:ext cx="2824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/>
              <a:t>больше</a:t>
            </a:r>
            <a:r>
              <a:rPr lang="en-US" altLang="ru-RU" sz="2400"/>
              <a:t> </a:t>
            </a:r>
            <a:r>
              <a:rPr lang="ru-RU" altLang="ru-RU" sz="2400"/>
              <a:t>или равно</a:t>
            </a:r>
          </a:p>
        </p:txBody>
      </p:sp>
      <p:sp>
        <p:nvSpPr>
          <p:cNvPr id="52236" name="Прямоугольник 11">
            <a:extLst>
              <a:ext uri="{FF2B5EF4-FFF2-40B4-BE49-F238E27FC236}">
                <a16:creationId xmlns:a16="http://schemas.microsoft.com/office/drawing/2014/main" id="{BD6BA315-CF66-4B23-9314-D55FB6883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2428875"/>
            <a:ext cx="2855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/>
              <a:t>меньше</a:t>
            </a:r>
            <a:r>
              <a:rPr lang="en-US" altLang="ru-RU" sz="2400"/>
              <a:t> </a:t>
            </a:r>
            <a:r>
              <a:rPr lang="ru-RU" altLang="ru-RU" sz="2400"/>
              <a:t>или равно</a:t>
            </a:r>
          </a:p>
        </p:txBody>
      </p:sp>
      <p:sp>
        <p:nvSpPr>
          <p:cNvPr id="52237" name="Прямоугольник 12">
            <a:extLst>
              <a:ext uri="{FF2B5EF4-FFF2-40B4-BE49-F238E27FC236}">
                <a16:creationId xmlns:a16="http://schemas.microsoft.com/office/drawing/2014/main" id="{59C0BDD5-3553-45BB-8617-5491B9DF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3171825"/>
            <a:ext cx="1031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/>
              <a:t>равно</a:t>
            </a:r>
          </a:p>
        </p:txBody>
      </p:sp>
      <p:sp>
        <p:nvSpPr>
          <p:cNvPr id="52238" name="Прямоугольник 13">
            <a:extLst>
              <a:ext uri="{FF2B5EF4-FFF2-40B4-BE49-F238E27FC236}">
                <a16:creationId xmlns:a16="http://schemas.microsoft.com/office/drawing/2014/main" id="{6D49EEC7-5BA1-43B6-BBF0-4BE6618E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3933825"/>
            <a:ext cx="1458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/>
              <a:t>не равно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>
            <a:extLst>
              <a:ext uri="{FF2B5EF4-FFF2-40B4-BE49-F238E27FC236}">
                <a16:creationId xmlns:a16="http://schemas.microsoft.com/office/drawing/2014/main" id="{83AE53E5-2A5D-423A-983B-CDCD58F9A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Вложенные условные операторы</a:t>
            </a:r>
          </a:p>
        </p:txBody>
      </p:sp>
      <p:sp>
        <p:nvSpPr>
          <p:cNvPr id="53251" name="Номер слайда 2">
            <a:extLst>
              <a:ext uri="{FF2B5EF4-FFF2-40B4-BE49-F238E27FC236}">
                <a16:creationId xmlns:a16="http://schemas.microsoft.com/office/drawing/2014/main" id="{5309699F-98CA-4D89-8FE2-CF0C6261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309D75-27D5-44DF-B128-C6E78828F20C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DFDAF2-A1DA-408A-A15C-716D271A4921}"/>
              </a:ext>
            </a:extLst>
          </p:cNvPr>
          <p:cNvSpPr/>
          <p:nvPr/>
        </p:nvSpPr>
        <p:spPr>
          <a:xfrm>
            <a:off x="485775" y="1733550"/>
            <a:ext cx="6499225" cy="267811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b:</a:t>
            </a:r>
          </a:p>
          <a:p>
            <a:pPr eaLnBrk="1" hangingPunct="1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Андрей старше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1" name="Прямоугольник 4">
            <a:extLst>
              <a:ext uri="{FF2B5EF4-FFF2-40B4-BE49-F238E27FC236}">
                <a16:creationId xmlns:a16="http://schemas.microsoft.com/office/drawing/2014/main" id="{6EC65078-3305-4F1F-9182-BF63EA187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00350"/>
            <a:ext cx="5765800" cy="15700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b: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Одного возраста</a:t>
            </a:r>
            <a:r>
              <a:rPr lang="en-US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ru-RU" sz="24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Борис старше</a:t>
            </a:r>
            <a:r>
              <a:rPr lang="en-US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24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AutoShape 53">
            <a:extLst>
              <a:ext uri="{FF2B5EF4-FFF2-40B4-BE49-F238E27FC236}">
                <a16:creationId xmlns:a16="http://schemas.microsoft.com/office/drawing/2014/main" id="{A489A3A4-CF8F-4CC6-9C4E-7DBEAC77C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8" y="4514850"/>
            <a:ext cx="3157537" cy="863600"/>
          </a:xfrm>
          <a:prstGeom prst="wedgeRoundRectCallout">
            <a:avLst>
              <a:gd name="adj1" fmla="val -45583"/>
              <a:gd name="adj2" fmla="val -93435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2400"/>
              <a:t>вложенный условный оператор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738D1FA5-1048-4186-B060-AD16E87652E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633913"/>
            <a:ext cx="2917825" cy="663575"/>
            <a:chOff x="433" y="3902"/>
            <a:chExt cx="1838" cy="418"/>
          </a:xfrm>
        </p:grpSpPr>
        <p:sp>
          <p:nvSpPr>
            <p:cNvPr id="8" name="Text Box 56">
              <a:extLst>
                <a:ext uri="{FF2B5EF4-FFF2-40B4-BE49-F238E27FC236}">
                  <a16:creationId xmlns:a16="http://schemas.microsoft.com/office/drawing/2014/main" id="{C325E196-2F19-4203-9905-4B8AC53EF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54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Зачем нужен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53261" name="Oval 57">
              <a:extLst>
                <a:ext uri="{FF2B5EF4-FFF2-40B4-BE49-F238E27FC236}">
                  <a16:creationId xmlns:a16="http://schemas.microsoft.com/office/drawing/2014/main" id="{7DFD0C57-0904-4CA2-B2DC-49F990F30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3256" name="Прямоугольник 6">
            <a:extLst>
              <a:ext uri="{FF2B5EF4-FFF2-40B4-BE49-F238E27FC236}">
                <a16:creationId xmlns:a16="http://schemas.microsoft.com/office/drawing/2014/main" id="{24819E08-3C49-4AC4-9F5E-D60B7EFB8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806450"/>
            <a:ext cx="84566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i="1"/>
              <a:t>Задача</a:t>
            </a:r>
            <a:r>
              <a:rPr lang="ru-RU" altLang="ru-RU" sz="2400"/>
              <a:t>: в переменных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400"/>
              <a:t> </a:t>
            </a:r>
            <a:r>
              <a:rPr lang="ru-RU" altLang="ru-RU" sz="2400"/>
              <a:t>и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ru-RU" sz="2400"/>
              <a:t> </a:t>
            </a:r>
            <a:r>
              <a:rPr lang="ru-RU" altLang="ru-RU" sz="2400"/>
              <a:t>записаны</a:t>
            </a:r>
            <a:r>
              <a:rPr lang="en-US" altLang="ru-RU" sz="2400"/>
              <a:t> </a:t>
            </a:r>
            <a:r>
              <a:rPr lang="ru-RU" altLang="ru-RU" sz="2400"/>
              <a:t>возрасты Андрея и Бориса. Кто из них старше?</a:t>
            </a:r>
          </a:p>
        </p:txBody>
      </p:sp>
      <p:grpSp>
        <p:nvGrpSpPr>
          <p:cNvPr id="3" name="Group 55">
            <a:extLst>
              <a:ext uri="{FF2B5EF4-FFF2-40B4-BE49-F238E27FC236}">
                <a16:creationId xmlns:a16="http://schemas.microsoft.com/office/drawing/2014/main" id="{7F4981BE-D6E6-44C9-87A6-2D3781BB69DB}"/>
              </a:ext>
            </a:extLst>
          </p:cNvPr>
          <p:cNvGrpSpPr>
            <a:grpSpLocks/>
          </p:cNvGrpSpPr>
          <p:nvPr/>
        </p:nvGrpSpPr>
        <p:grpSpPr bwMode="auto">
          <a:xfrm>
            <a:off x="4924425" y="1244600"/>
            <a:ext cx="3841750" cy="663575"/>
            <a:chOff x="433" y="3902"/>
            <a:chExt cx="2420" cy="418"/>
          </a:xfrm>
        </p:grpSpPr>
        <p:sp>
          <p:nvSpPr>
            <p:cNvPr id="12" name="Text Box 56">
              <a:extLst>
                <a:ext uri="{FF2B5EF4-FFF2-40B4-BE49-F238E27FC236}">
                  <a16:creationId xmlns:a16="http://schemas.microsoft.com/office/drawing/2014/main" id="{0EE09FDE-EBA1-43E7-9086-BCC674B26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12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9388" indent="-179388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Сколько вариантов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53259" name="Oval 57">
              <a:extLst>
                <a:ext uri="{FF2B5EF4-FFF2-40B4-BE49-F238E27FC236}">
                  <a16:creationId xmlns:a16="http://schemas.microsoft.com/office/drawing/2014/main" id="{ABB7D03C-B3DF-415C-85BD-E75C4D05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018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>
            <a:extLst>
              <a:ext uri="{FF2B5EF4-FFF2-40B4-BE49-F238E27FC236}">
                <a16:creationId xmlns:a16="http://schemas.microsoft.com/office/drawing/2014/main" id="{4FA154B5-DF57-4E64-BCFA-6C83D17A9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Каскадное ветвление</a:t>
            </a:r>
          </a:p>
        </p:txBody>
      </p:sp>
      <p:sp>
        <p:nvSpPr>
          <p:cNvPr id="54275" name="Номер слайда 2">
            <a:extLst>
              <a:ext uri="{FF2B5EF4-FFF2-40B4-BE49-F238E27FC236}">
                <a16:creationId xmlns:a16="http://schemas.microsoft.com/office/drawing/2014/main" id="{DCF75B73-3FD9-405A-ABCA-5DF11925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6C3884-9901-46D6-9661-869D117DE5FD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FF49741-B795-4D31-BD83-05CB7F3DB747}"/>
              </a:ext>
            </a:extLst>
          </p:cNvPr>
          <p:cNvSpPr/>
          <p:nvPr/>
        </p:nvSpPr>
        <p:spPr>
          <a:xfrm>
            <a:off x="485775" y="971550"/>
            <a:ext cx="5343525" cy="230822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b:</a:t>
            </a:r>
          </a:p>
          <a:p>
            <a:pPr eaLnBrk="1" hangingPunct="1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Андрей старше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defRPr/>
            </a:pP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b:</a:t>
            </a:r>
          </a:p>
          <a:p>
            <a:pPr eaLnBrk="1" hangingPunct="1"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Одного возраста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Борис старше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B55639AB-AC06-4108-9A96-E6BAD87770D2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3617913"/>
            <a:ext cx="3251200" cy="663575"/>
            <a:chOff x="433" y="3902"/>
            <a:chExt cx="2048" cy="418"/>
          </a:xfrm>
        </p:grpSpPr>
        <p:sp>
          <p:nvSpPr>
            <p:cNvPr id="18" name="Text Box 56">
              <a:extLst>
                <a:ext uri="{FF2B5EF4-FFF2-40B4-BE49-F238E27FC236}">
                  <a16:creationId xmlns:a16="http://schemas.microsoft.com/office/drawing/2014/main" id="{E487DF31-6301-4576-B640-1D573E7E4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75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</a:t>
              </a:r>
              <a:r>
                <a:rPr lang="en-US" sz="2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elif</a:t>
              </a:r>
              <a:r>
                <a:rPr lang="en-US" sz="2400" b="1" dirty="0">
                  <a:latin typeface="+mn-lt"/>
                  <a:cs typeface="Courier New" pitchFamily="49" charset="0"/>
                </a:rPr>
                <a:t> 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400" b="1" dirty="0">
                  <a:latin typeface="+mn-lt"/>
                  <a:cs typeface="Courier New" pitchFamily="49" charset="0"/>
                </a:rPr>
                <a:t> </a:t>
              </a:r>
              <a:r>
                <a:rPr lang="en-US" sz="2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</a:t>
              </a:r>
              <a:endPara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4279" name="Oval 57">
              <a:extLst>
                <a:ext uri="{FF2B5EF4-FFF2-40B4-BE49-F238E27FC236}">
                  <a16:creationId xmlns:a16="http://schemas.microsoft.com/office/drawing/2014/main" id="{8C8F78BF-422B-4F12-BF76-80FC9D8D8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>
            <a:extLst>
              <a:ext uri="{FF2B5EF4-FFF2-40B4-BE49-F238E27FC236}">
                <a16:creationId xmlns:a16="http://schemas.microsoft.com/office/drawing/2014/main" id="{ED6CD6C1-1766-4853-AAB4-AD75DB574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Каскадное ветвление</a:t>
            </a:r>
          </a:p>
        </p:txBody>
      </p:sp>
      <p:sp>
        <p:nvSpPr>
          <p:cNvPr id="55299" name="Номер слайда 2">
            <a:extLst>
              <a:ext uri="{FF2B5EF4-FFF2-40B4-BE49-F238E27FC236}">
                <a16:creationId xmlns:a16="http://schemas.microsoft.com/office/drawing/2014/main" id="{28893A6C-6C35-4D2F-9A50-CAF8EA32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31650D-D817-4C7B-9874-75DE5733E334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8C904D-EF76-456F-BD5E-4D3E55CD398C}"/>
              </a:ext>
            </a:extLst>
          </p:cNvPr>
          <p:cNvSpPr/>
          <p:nvPr/>
        </p:nvSpPr>
        <p:spPr>
          <a:xfrm>
            <a:off x="485775" y="971550"/>
            <a:ext cx="5343525" cy="3416300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0488" algn="just" eaLnBrk="1" hangingPunct="1">
              <a:spcAft>
                <a:spcPts val="0"/>
              </a:spcAft>
              <a:defRPr/>
            </a:pPr>
            <a:r>
              <a:rPr lang="ru-RU" sz="2400" b="1" dirty="0" err="1">
                <a:latin typeface="Courier New"/>
                <a:ea typeface="Times New Roman"/>
                <a:cs typeface="Courier New"/>
              </a:rPr>
              <a:t>cost</a:t>
            </a:r>
            <a:r>
              <a:rPr lang="ru-RU" sz="2400" b="1" dirty="0">
                <a:latin typeface="Courier New"/>
                <a:ea typeface="Times New Roman"/>
                <a:cs typeface="Courier New"/>
              </a:rPr>
              <a:t> = 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  <a:cs typeface="Courier New"/>
              </a:rPr>
              <a:t>1500</a:t>
            </a:r>
            <a:r>
              <a:rPr lang="ru-RU" sz="2400" dirty="0">
                <a:solidFill>
                  <a:srgbClr val="00B0F0"/>
                </a:solidFill>
                <a:latin typeface="Calibri"/>
                <a:ea typeface="Times New Roman"/>
                <a:cs typeface="Times New Roman"/>
              </a:rPr>
              <a:t> </a:t>
            </a:r>
            <a:endParaRPr lang="en-US" sz="2400" b="1" dirty="0">
              <a:solidFill>
                <a:srgbClr val="00B0F0"/>
              </a:solidFill>
              <a:latin typeface="Courier New"/>
              <a:ea typeface="Times New Roman"/>
            </a:endParaRPr>
          </a:p>
          <a:p>
            <a:pPr marL="179388" indent="-90488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if</a:t>
            </a:r>
            <a:r>
              <a:rPr lang="en-US" sz="2400" b="1" dirty="0">
                <a:latin typeface="Courier New"/>
                <a:ea typeface="Times New Roman"/>
              </a:rPr>
              <a:t> cost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1000</a:t>
            </a:r>
            <a:r>
              <a:rPr lang="en-US" sz="2400" b="1" dirty="0"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Скидок нет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." </a:t>
            </a:r>
            <a:r>
              <a:rPr lang="en-US" sz="2400" b="1" dirty="0"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 eaLnBrk="1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elif</a:t>
            </a:r>
            <a:r>
              <a:rPr lang="en-US" sz="2400" b="1" dirty="0">
                <a:latin typeface="Courier New"/>
                <a:ea typeface="Times New Roman"/>
              </a:rPr>
              <a:t> cost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2000</a:t>
            </a:r>
            <a:r>
              <a:rPr lang="en-US" sz="2400" b="1" dirty="0">
                <a:latin typeface="Courier New"/>
                <a:ea typeface="Times New Roman"/>
              </a:rPr>
              <a:t>:  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Скидка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 2%." </a:t>
            </a:r>
            <a:r>
              <a:rPr lang="en-US" sz="2400" b="1" dirty="0"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 eaLnBrk="1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elif</a:t>
            </a:r>
            <a:r>
              <a:rPr lang="en-US" sz="2400" b="1" dirty="0">
                <a:latin typeface="Courier New"/>
                <a:ea typeface="Times New Roman"/>
              </a:rPr>
              <a:t> cost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5000</a:t>
            </a:r>
            <a:r>
              <a:rPr lang="en-US" sz="2400" b="1" dirty="0">
                <a:latin typeface="Courier New"/>
                <a:ea typeface="Times New Roman"/>
              </a:rPr>
              <a:t>:  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Скидка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 5%." </a:t>
            </a:r>
            <a:r>
              <a:rPr lang="en-US" sz="2400" b="1" dirty="0"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else</a:t>
            </a:r>
            <a:r>
              <a:rPr 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 eaLnBrk="1" hangingPunct="1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latin typeface="Courier New"/>
                <a:ea typeface="Times New Roman"/>
              </a:rPr>
              <a:t>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"Скидка 10%.</a:t>
            </a:r>
            <a:r>
              <a:rPr lang="ru-RU" sz="2400" b="1" dirty="0">
                <a:latin typeface="Courier New"/>
                <a:ea typeface="Times New Roman"/>
              </a:rPr>
              <a:t>" )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EA7D7841-5254-48B2-B138-88C05771CDE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633913"/>
            <a:ext cx="2917825" cy="663575"/>
            <a:chOff x="433" y="3902"/>
            <a:chExt cx="1838" cy="418"/>
          </a:xfrm>
        </p:grpSpPr>
        <p:sp>
          <p:nvSpPr>
            <p:cNvPr id="9" name="Text Box 56">
              <a:extLst>
                <a:ext uri="{FF2B5EF4-FFF2-40B4-BE49-F238E27FC236}">
                  <a16:creationId xmlns:a16="http://schemas.microsoft.com/office/drawing/2014/main" id="{5F074730-9D52-4E3D-B6E7-0E35EC538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54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выведет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55305" name="Oval 57">
              <a:extLst>
                <a:ext uri="{FF2B5EF4-FFF2-40B4-BE49-F238E27FC236}">
                  <a16:creationId xmlns:a16="http://schemas.microsoft.com/office/drawing/2014/main" id="{A20819DC-2C67-484E-975C-8A9CC8130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AutoShape 53">
            <a:extLst>
              <a:ext uri="{FF2B5EF4-FFF2-40B4-BE49-F238E27FC236}">
                <a16:creationId xmlns:a16="http://schemas.microsoft.com/office/drawing/2014/main" id="{9F80BF58-4FED-4022-B804-3E71CF68E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063750"/>
            <a:ext cx="3509962" cy="844550"/>
          </a:xfrm>
          <a:prstGeom prst="wedgeRoundRectCallout">
            <a:avLst>
              <a:gd name="adj1" fmla="val -93046"/>
              <a:gd name="adj2" fmla="val -21375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2400"/>
              <a:t>первое сработавшее условие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7ABF747-289C-4B98-BBED-9B152F7AAB53}"/>
              </a:ext>
            </a:extLst>
          </p:cNvPr>
          <p:cNvSpPr/>
          <p:nvPr/>
        </p:nvSpPr>
        <p:spPr>
          <a:xfrm>
            <a:off x="3760788" y="4762500"/>
            <a:ext cx="2028825" cy="4603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Скидка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2%.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>
            <a:extLst>
              <a:ext uri="{FF2B5EF4-FFF2-40B4-BE49-F238E27FC236}">
                <a16:creationId xmlns:a16="http://schemas.microsoft.com/office/drawing/2014/main" id="{6A1BD068-B648-4231-B638-0D2BA0B24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Сложные условия</a:t>
            </a:r>
          </a:p>
        </p:txBody>
      </p:sp>
      <p:sp>
        <p:nvSpPr>
          <p:cNvPr id="59395" name="Номер слайда 2">
            <a:extLst>
              <a:ext uri="{FF2B5EF4-FFF2-40B4-BE49-F238E27FC236}">
                <a16:creationId xmlns:a16="http://schemas.microsoft.com/office/drawing/2014/main" id="{E0E98D3F-21D4-4822-BEC3-15BB6B77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27E9B0-D921-486D-8869-A0467CD8D948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/>
          </a:p>
        </p:txBody>
      </p:sp>
      <p:sp>
        <p:nvSpPr>
          <p:cNvPr id="59396" name="Прямоугольник 3">
            <a:extLst>
              <a:ext uri="{FF2B5EF4-FFF2-40B4-BE49-F238E27FC236}">
                <a16:creationId xmlns:a16="http://schemas.microsoft.com/office/drawing/2014/main" id="{9991CFFF-D445-4C35-B488-776368E5B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809625"/>
            <a:ext cx="8423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i="1"/>
              <a:t>Задача</a:t>
            </a:r>
            <a:r>
              <a:rPr lang="ru-RU" altLang="ru-RU" sz="2400"/>
              <a:t>: набор сотрудников в возрасте </a:t>
            </a:r>
            <a:r>
              <a:rPr lang="ru-RU" altLang="ru-RU" sz="2400" b="1">
                <a:solidFill>
                  <a:srgbClr val="333399"/>
                </a:solidFill>
              </a:rPr>
              <a:t>25-40 лет </a:t>
            </a:r>
            <a:r>
              <a:rPr lang="ru-RU" altLang="ru-RU" sz="2400"/>
              <a:t>(включительно).</a:t>
            </a:r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C86CAD85-70C2-4494-BC11-51F7988A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1912938"/>
            <a:ext cx="5384800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                    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"подходит"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2400" b="1" dirty="0">
              <a:solidFill>
                <a:srgbClr val="3333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"не подходит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E57B0F3-5EC3-4B1D-A350-AF68B84A5F1A}"/>
              </a:ext>
            </a:extLst>
          </p:cNvPr>
          <p:cNvSpPr/>
          <p:nvPr/>
        </p:nvSpPr>
        <p:spPr>
          <a:xfrm>
            <a:off x="758825" y="3838575"/>
            <a:ext cx="925513" cy="5842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</a:rPr>
              <a:t>and</a:t>
            </a:r>
            <a:endParaRPr lang="ru-RU" sz="2000" dirty="0">
              <a:latin typeface="Arial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5203FB4-12D2-4473-BD39-899891B65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3" y="1895475"/>
            <a:ext cx="3843337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 &gt;=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 &lt;=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</a:t>
            </a:r>
            <a:endParaRPr lang="ru-RU" altLang="ru-RU" sz="18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AutoShape 53">
            <a:extLst>
              <a:ext uri="{FF2B5EF4-FFF2-40B4-BE49-F238E27FC236}">
                <a16:creationId xmlns:a16="http://schemas.microsoft.com/office/drawing/2014/main" id="{E29D2545-61A2-45E0-A804-B0823EA0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1355725"/>
            <a:ext cx="2713038" cy="465138"/>
          </a:xfrm>
          <a:prstGeom prst="wedgeRoundRectCallout">
            <a:avLst>
              <a:gd name="adj1" fmla="val -34347"/>
              <a:gd name="adj2" fmla="val 76176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2400"/>
              <a:t>сложное условие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2EA634C-2862-4FB8-8B09-86591B7E8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870325"/>
            <a:ext cx="61198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>
                <a:solidFill>
                  <a:srgbClr val="000000"/>
                </a:solidFill>
              </a:rPr>
              <a:t>«И»: </a:t>
            </a:r>
            <a:r>
              <a:rPr lang="ru-RU" altLang="ru-RU" sz="2800" b="1">
                <a:solidFill>
                  <a:srgbClr val="000000"/>
                </a:solidFill>
              </a:rPr>
              <a:t>одновременное</a:t>
            </a:r>
            <a:r>
              <a:rPr lang="ru-RU" altLang="ru-RU" sz="2800">
                <a:solidFill>
                  <a:srgbClr val="000000"/>
                </a:solidFill>
              </a:rPr>
              <a:t> выполнение </a:t>
            </a:r>
            <a:br>
              <a:rPr lang="ru-RU" altLang="ru-RU" sz="2800">
                <a:solidFill>
                  <a:srgbClr val="000000"/>
                </a:solidFill>
              </a:rPr>
            </a:br>
            <a:r>
              <a:rPr lang="ru-RU" altLang="ru-RU" sz="2800">
                <a:solidFill>
                  <a:srgbClr val="000000"/>
                </a:solidFill>
              </a:rPr>
              <a:t>         всех условий! </a:t>
            </a:r>
            <a:endParaRPr lang="ru-RU" altLang="ru-RU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animBg="1"/>
      <p:bldP spid="6" grpId="0" animBg="1"/>
      <p:bldP spid="10" grpId="0" animBg="1"/>
      <p:bldP spid="11" grpId="0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df8b97fa5b1648ed4ede520deacb41bc1f83f"/>
</p:tagLst>
</file>

<file path=ppt/theme/theme1.xml><?xml version="1.0" encoding="utf-8"?>
<a:theme xmlns:a="http://schemas.openxmlformats.org/drawingml/2006/main" name="Оформление по умолчанию">
  <a:themeElements>
    <a:clrScheme name="Другая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52479</TotalTime>
  <Words>696</Words>
  <Application>Microsoft Office PowerPoint</Application>
  <PresentationFormat>Экран (4:3)</PresentationFormat>
  <Paragraphs>176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Courier New</vt:lpstr>
      <vt:lpstr>Оформление по умолчанию</vt:lpstr>
      <vt:lpstr>Программирование на языке Python</vt:lpstr>
      <vt:lpstr>Условный оператор</vt:lpstr>
      <vt:lpstr>Условный оператор: неполная форма</vt:lpstr>
      <vt:lpstr>Условный оператор</vt:lpstr>
      <vt:lpstr>Знаки отношений</vt:lpstr>
      <vt:lpstr>Вложенные условные операторы</vt:lpstr>
      <vt:lpstr>Каскадное ветвление</vt:lpstr>
      <vt:lpstr>Каскадное ветвление</vt:lpstr>
      <vt:lpstr>Сложные условия</vt:lpstr>
      <vt:lpstr>Сложные условия</vt:lpstr>
      <vt:lpstr>Сложные условия</vt:lpstr>
      <vt:lpstr>Примеры программ</vt:lpstr>
    </vt:vector>
  </TitlesOfParts>
  <Company>163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(ПО)</dc:title>
  <dc:creator>kp</dc:creator>
  <cp:lastModifiedBy>Васильев Сергей Анатольевич</cp:lastModifiedBy>
  <cp:revision>2003</cp:revision>
  <dcterms:created xsi:type="dcterms:W3CDTF">2007-01-31T19:13:48Z</dcterms:created>
  <dcterms:modified xsi:type="dcterms:W3CDTF">2022-12-02T20:47:45Z</dcterms:modified>
</cp:coreProperties>
</file>