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416" r:id="rId2"/>
    <p:sldId id="463" r:id="rId3"/>
    <p:sldId id="468" r:id="rId4"/>
    <p:sldId id="464" r:id="rId5"/>
    <p:sldId id="476" r:id="rId6"/>
    <p:sldId id="469" r:id="rId7"/>
    <p:sldId id="470" r:id="rId8"/>
    <p:sldId id="581" r:id="rId9"/>
    <p:sldId id="582" r:id="rId10"/>
    <p:sldId id="575" r:id="rId11"/>
    <p:sldId id="576" r:id="rId12"/>
    <p:sldId id="473" r:id="rId13"/>
    <p:sldId id="550" r:id="rId14"/>
    <p:sldId id="474" r:id="rId15"/>
    <p:sldId id="475" r:id="rId16"/>
    <p:sldId id="583" r:id="rId17"/>
  </p:sldIdLst>
  <p:sldSz cx="9144000" cy="6858000" type="screen4x3"/>
  <p:notesSz cx="6858000" cy="9144000"/>
  <p:custDataLst>
    <p:tags r:id="rId19"/>
  </p:custDataLst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99FF66"/>
    <a:srgbClr val="0095FF"/>
    <a:srgbClr val="E6E6FF"/>
    <a:srgbClr val="FFFF99"/>
    <a:srgbClr val="333399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07" autoAdjust="0"/>
    <p:restoredTop sz="99386" autoAdjust="0"/>
  </p:normalViewPr>
  <p:slideViewPr>
    <p:cSldViewPr snapToGrid="0">
      <p:cViewPr varScale="1">
        <p:scale>
          <a:sx n="82" d="100"/>
          <a:sy n="82" d="100"/>
        </p:scale>
        <p:origin x="62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1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109F09D-A5B5-4F65-A56E-795F6F9E4FB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252289A-1AE0-40A1-928D-FAD18FC1A76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878A8417-DC11-4D59-A376-98C7DE17B47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96E950EE-0D02-4FCB-B247-E2660A7F2E8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30D899CA-C6D6-463E-B5BE-1B0264109CA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2454986C-AA2D-42F9-AA43-A9CF85F940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AEE8A22-06C0-4E52-9937-189B7E0B0D3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E64CEC3-287F-4516-B899-DBA1ED37DA25}"/>
              </a:ext>
            </a:extLst>
          </p:cNvPr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2015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A08349-1775-4E43-B240-738D23EECC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777418-FF8F-4FFC-A276-EF2ADCA56E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6F8316-5B5F-4058-B2CE-3FEA8F66C0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D9CFEF-3F74-40D5-9034-74EAF97360E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95818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031F2CD-2C51-4072-B101-83712DE5D68E}"/>
              </a:ext>
            </a:extLst>
          </p:cNvPr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2015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251" y="1760561"/>
            <a:ext cx="8652679" cy="1487606"/>
          </a:xfrm>
        </p:spPr>
        <p:txBody>
          <a:bodyPr/>
          <a:lstStyle>
            <a:lvl1pPr>
              <a:defRPr sz="7200" b="1">
                <a:solidFill>
                  <a:srgbClr val="333399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48520" y="4626591"/>
            <a:ext cx="7608626" cy="1380698"/>
          </a:xfrm>
        </p:spPr>
        <p:txBody>
          <a:bodyPr/>
          <a:lstStyle>
            <a:lvl1pPr marL="0" indent="0" algn="ctr">
              <a:buNone/>
              <a:defRPr sz="4000" b="1"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04A9E2-708C-42F7-9E6E-F1C452A160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993C84-5943-4104-9578-FFDD110023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70AAD5-C982-48F7-BCB5-9AC7DB735E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D907F0B-0CAD-40AA-9531-7DA8720B159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6002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18A01F0-0386-494A-AFF4-94F4492C1A8B}"/>
              </a:ext>
            </a:extLst>
          </p:cNvPr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Алгоритмизация и программирование, язык 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Python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F2B3A6F-E906-4137-A7A3-0AA628FA4811}"/>
              </a:ext>
            </a:extLst>
          </p:cNvPr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2015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>
            <a:extLst>
              <a:ext uri="{FF2B5EF4-FFF2-40B4-BE49-F238E27FC236}">
                <a16:creationId xmlns:a16="http://schemas.microsoft.com/office/drawing/2014/main" id="{F90A50EE-7115-41D5-B326-CB03EA5B9A8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456E931-5688-4334-B416-95C919E14A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2151516-13DD-4ACA-8A36-FA4C5A466D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164F440-DA58-4C12-96F3-E3DBDBB213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BC1AF0F-7A27-4E35-ADA7-8AF3F6642E6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79303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2CD75B2-D831-4D05-A319-A0ADCF8580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B6507F0-79E0-4BAB-BFBA-775A61EE80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BD8B587-733E-4E14-92DF-D6715AA82B8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648736A-75AF-427F-989C-5BAC5C97C2A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829CE2D-35F2-4F06-8DF3-72E5214EF4C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65938" y="155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/>
            </a:lvl1pPr>
          </a:lstStyle>
          <a:p>
            <a:pPr>
              <a:defRPr/>
            </a:pPr>
            <a:fld id="{C2A5C3BD-9CA2-46D0-9767-4231A67E895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8" r:id="rId1"/>
    <p:sldLayoutId id="2147484299" r:id="rId2"/>
    <p:sldLayoutId id="2147484300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33A2E41A-E8DE-41A9-8CAB-FC1DD7B4EE1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0038" y="1760538"/>
            <a:ext cx="8653462" cy="1487487"/>
          </a:xfrm>
        </p:spPr>
        <p:txBody>
          <a:bodyPr/>
          <a:lstStyle/>
          <a:p>
            <a:pPr eaLnBrk="1" hangingPunct="1">
              <a:defRPr/>
            </a:pPr>
            <a:r>
              <a:rPr lang="ru-RU" sz="6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Программирование на языке </a:t>
            </a:r>
            <a:r>
              <a:rPr lang="en-US" sz="6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Python</a:t>
            </a:r>
            <a:endParaRPr lang="ru-RU" sz="6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19F3810C-B3D4-4A86-810F-C02E5430400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84200" y="4359275"/>
            <a:ext cx="7975600" cy="1381125"/>
          </a:xfrm>
        </p:spPr>
        <p:txBody>
          <a:bodyPr/>
          <a:lstStyle/>
          <a:p>
            <a:pPr marL="1257300" indent="-1257300" eaLnBrk="1" hangingPunct="1">
              <a:lnSpc>
                <a:spcPct val="90000"/>
              </a:lnSpc>
              <a:defRPr/>
            </a:pPr>
            <a:r>
              <a:rPr lang="ru-RU" dirty="0"/>
              <a:t>Циклические алгоритмы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6804" name="Номер слайда 5">
            <a:extLst>
              <a:ext uri="{FF2B5EF4-FFF2-40B4-BE49-F238E27FC236}">
                <a16:creationId xmlns:a16="http://schemas.microsoft.com/office/drawing/2014/main" id="{849C0DB2-2E5F-4147-BD96-4CC1F6283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92CD54-26A4-40BE-BA7D-9D79B030A6CB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ru-RU" altLang="ru-RU"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Заголовок 1">
            <a:extLst>
              <a:ext uri="{FF2B5EF4-FFF2-40B4-BE49-F238E27FC236}">
                <a16:creationId xmlns:a16="http://schemas.microsoft.com/office/drawing/2014/main" id="{11271FF3-D538-49BF-BF90-085A282EA3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Обработка строк в цикле</a:t>
            </a:r>
          </a:p>
        </p:txBody>
      </p:sp>
      <p:sp>
        <p:nvSpPr>
          <p:cNvPr id="92163" name="Номер слайда 2">
            <a:extLst>
              <a:ext uri="{FF2B5EF4-FFF2-40B4-BE49-F238E27FC236}">
                <a16:creationId xmlns:a16="http://schemas.microsoft.com/office/drawing/2014/main" id="{6FDC68C0-76B8-479E-854C-97FD8B83F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C15E6C-6010-4B1C-BD3F-DACD5B786D16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ru-RU" altLang="ru-RU" sz="1400"/>
          </a:p>
        </p:txBody>
      </p:sp>
      <p:sp>
        <p:nvSpPr>
          <p:cNvPr id="92164" name="Прямоугольник 3">
            <a:extLst>
              <a:ext uri="{FF2B5EF4-FFF2-40B4-BE49-F238E27FC236}">
                <a16:creationId xmlns:a16="http://schemas.microsoft.com/office/drawing/2014/main" id="{418832D9-DC23-4D44-A184-E5B6159A8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" y="803275"/>
            <a:ext cx="84788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i="1"/>
              <a:t>Задача</a:t>
            </a:r>
            <a:r>
              <a:rPr lang="ru-RU" altLang="ru-RU" sz="2400"/>
              <a:t>. Ввести строку и определить, сколько в ней цифр.</a:t>
            </a: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342864F7-3747-44EB-B529-C7D7E51BD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22388"/>
            <a:ext cx="5451475" cy="1570037"/>
          </a:xfrm>
          <a:prstGeom prst="rect">
            <a:avLst/>
          </a:prstGeom>
          <a:solidFill>
            <a:srgbClr val="E6E6FF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счётчик = 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</a:p>
          <a:p>
            <a:pPr indent="90488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для каждого символа строки:</a:t>
            </a:r>
          </a:p>
          <a:p>
            <a:pPr indent="90488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если символ – цифра:</a:t>
            </a:r>
          </a:p>
          <a:p>
            <a:pPr indent="90488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счётчик += 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</a:t>
            </a:r>
            <a:endParaRPr lang="en-US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27869CF4-5C67-4B64-88ED-80D80EFFC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3290888"/>
            <a:ext cx="5451475" cy="1938337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 =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input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</a:p>
          <a:p>
            <a:pPr indent="90488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k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</a:p>
          <a:p>
            <a:pPr indent="90488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 c in s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</a:p>
          <a:p>
            <a:pPr indent="90488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if </a:t>
            </a:r>
            <a:r>
              <a:rPr lang="en-US" sz="24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c.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isdigit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</a:p>
          <a:p>
            <a:pPr indent="90488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k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+= 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</a:t>
            </a:r>
            <a:endParaRPr lang="en-US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8D333D5-9BC3-4B6C-BD0B-6B894B336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4025900"/>
            <a:ext cx="2305050" cy="46037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indent="9048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 </a:t>
            </a:r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</a:t>
            </a:r>
            <a:r>
              <a:rPr lang="ru-RU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</a:p>
        </p:txBody>
      </p:sp>
      <p:sp>
        <p:nvSpPr>
          <p:cNvPr id="23" name="Скругленная прямоугольная выноска 22">
            <a:extLst>
              <a:ext uri="{FF2B5EF4-FFF2-40B4-BE49-F238E27FC236}">
                <a16:creationId xmlns:a16="http://schemas.microsoft.com/office/drawing/2014/main" id="{1E0C962D-6EC5-40CF-985A-EB7FFB07A9CD}"/>
              </a:ext>
            </a:extLst>
          </p:cNvPr>
          <p:cNvSpPr/>
          <p:nvPr/>
        </p:nvSpPr>
        <p:spPr bwMode="auto">
          <a:xfrm>
            <a:off x="3294063" y="3227388"/>
            <a:ext cx="3487737" cy="785812"/>
          </a:xfrm>
          <a:prstGeom prst="wedgeRoundRectCallout">
            <a:avLst>
              <a:gd name="adj1" fmla="val -72046"/>
              <a:gd name="adj2" fmla="val 70510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для всех символов в строке</a:t>
            </a:r>
          </a:p>
        </p:txBody>
      </p:sp>
      <p:sp>
        <p:nvSpPr>
          <p:cNvPr id="24" name="Скругленная прямоугольная выноска 23">
            <a:extLst>
              <a:ext uri="{FF2B5EF4-FFF2-40B4-BE49-F238E27FC236}">
                <a16:creationId xmlns:a16="http://schemas.microsoft.com/office/drawing/2014/main" id="{1618521B-F598-430D-9FD2-B2E386AEB6F0}"/>
              </a:ext>
            </a:extLst>
          </p:cNvPr>
          <p:cNvSpPr/>
          <p:nvPr/>
        </p:nvSpPr>
        <p:spPr bwMode="auto">
          <a:xfrm>
            <a:off x="4030663" y="4789488"/>
            <a:ext cx="3487737" cy="468312"/>
          </a:xfrm>
          <a:prstGeom prst="wedgeRoundRectCallout">
            <a:avLst>
              <a:gd name="adj1" fmla="val -69133"/>
              <a:gd name="adj2" fmla="val -56482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если</a:t>
            </a:r>
            <a:r>
              <a:rPr lang="ru-RU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 </a:t>
            </a:r>
            <a:r>
              <a:rPr lang="en-US" sz="2400" dirty="0">
                <a:latin typeface="Arial" charset="0"/>
              </a:rPr>
              <a:t>– </a:t>
            </a:r>
            <a:r>
              <a:rPr lang="ru-RU" sz="2400" dirty="0">
                <a:latin typeface="Arial" charset="0"/>
              </a:rPr>
              <a:t>это цифра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build="p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Заголовок 1">
            <a:extLst>
              <a:ext uri="{FF2B5EF4-FFF2-40B4-BE49-F238E27FC236}">
                <a16:creationId xmlns:a16="http://schemas.microsoft.com/office/drawing/2014/main" id="{6709EE67-63E6-4BB4-8D14-16A049BC67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Проверка символов</a:t>
            </a:r>
          </a:p>
        </p:txBody>
      </p:sp>
      <p:sp>
        <p:nvSpPr>
          <p:cNvPr id="93187" name="Номер слайда 2">
            <a:extLst>
              <a:ext uri="{FF2B5EF4-FFF2-40B4-BE49-F238E27FC236}">
                <a16:creationId xmlns:a16="http://schemas.microsoft.com/office/drawing/2014/main" id="{4FFB7717-5FA4-4E23-9839-E66DE318B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79792F-2B20-4BDD-ADD5-363897308BC8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ru-RU" altLang="ru-RU" sz="140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02E9A086-9CD9-4826-8F54-409500A95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13" y="2012950"/>
            <a:ext cx="6732587" cy="954088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 eaLnBrk="1" hangingPunct="1">
              <a:defRPr/>
            </a:pPr>
            <a:r>
              <a:rPr lang="en-US" sz="28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 c.</a:t>
            </a:r>
            <a:r>
              <a:rPr lang="en-US" sz="28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isalpha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():</a:t>
            </a:r>
            <a:endParaRPr lang="ru-RU" sz="2800" b="1">
              <a:latin typeface="Courier New" pitchFamily="49" charset="0"/>
              <a:cs typeface="Times New Roman" pitchFamily="18" charset="0"/>
            </a:endParaRPr>
          </a:p>
          <a:p>
            <a:pPr marL="179388" indent="-93663" algn="just" eaLnBrk="1" hangingPunct="1">
              <a:defRPr/>
            </a:pPr>
            <a:r>
              <a:rPr lang="en-US" sz="2800" b="1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8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ru-RU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Буква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)</a:t>
            </a:r>
            <a:endParaRPr lang="ru-RU" sz="2800" b="1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4E2CC3E8-CAD4-4097-8254-A6C7AE6CF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13" y="3070225"/>
            <a:ext cx="6732587" cy="954088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 eaLnBrk="1" hangingPunct="1">
              <a:defRPr/>
            </a:pPr>
            <a:r>
              <a:rPr lang="en-US" sz="28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 c.</a:t>
            </a:r>
            <a:r>
              <a:rPr lang="en-US" sz="28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islower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():</a:t>
            </a:r>
            <a:endParaRPr lang="ru-RU" sz="2800" b="1">
              <a:latin typeface="Courier New" pitchFamily="49" charset="0"/>
              <a:cs typeface="Times New Roman" pitchFamily="18" charset="0"/>
            </a:endParaRPr>
          </a:p>
          <a:p>
            <a:pPr marL="179388" indent="-93663" algn="just" eaLnBrk="1" hangingPunct="1">
              <a:defRPr/>
            </a:pPr>
            <a:r>
              <a:rPr lang="en-US" sz="2800" b="1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8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ru-RU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Строчная буква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)</a:t>
            </a:r>
            <a:endParaRPr lang="ru-RU" sz="2800" b="1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64FBE43A-EC84-4064-9788-DB865E4CF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13" y="4129088"/>
            <a:ext cx="6732587" cy="954087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 eaLnBrk="1" hangingPunct="1">
              <a:defRPr/>
            </a:pPr>
            <a:r>
              <a:rPr lang="en-US" sz="28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 c.</a:t>
            </a:r>
            <a:r>
              <a:rPr lang="en-US" sz="28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isupper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():</a:t>
            </a:r>
            <a:endParaRPr lang="ru-RU" sz="2800" b="1">
              <a:latin typeface="Courier New" pitchFamily="49" charset="0"/>
              <a:cs typeface="Times New Roman" pitchFamily="18" charset="0"/>
            </a:endParaRPr>
          </a:p>
          <a:p>
            <a:pPr marL="179388" indent="-93663" algn="just" eaLnBrk="1" hangingPunct="1">
              <a:defRPr/>
            </a:pPr>
            <a:r>
              <a:rPr lang="en-US" sz="2800" b="1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8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ru-RU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Заглавная буква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)</a:t>
            </a:r>
            <a:endParaRPr lang="ru-RU" sz="2800" b="1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DAE03FCB-9B07-4772-8CA7-5DB1955E5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13" y="954088"/>
            <a:ext cx="6732587" cy="954087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 eaLnBrk="1" hangingPunct="1">
              <a:defRPr/>
            </a:pPr>
            <a:r>
              <a:rPr lang="en-US" sz="28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 c.</a:t>
            </a:r>
            <a:r>
              <a:rPr lang="en-US" sz="28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isdigit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():</a:t>
            </a:r>
            <a:endParaRPr lang="ru-RU" sz="2800" b="1">
              <a:latin typeface="Courier New" pitchFamily="49" charset="0"/>
              <a:cs typeface="Times New Roman" pitchFamily="18" charset="0"/>
            </a:endParaRPr>
          </a:p>
          <a:p>
            <a:pPr marL="179388" indent="-93663" algn="just" eaLnBrk="1" hangingPunct="1">
              <a:defRPr/>
            </a:pPr>
            <a:r>
              <a:rPr lang="en-US" sz="2800" b="1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8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ru-RU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Цифра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)</a:t>
            </a:r>
            <a:endParaRPr lang="ru-RU" sz="2800" b="1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9E99BFCF-B919-4457-A0CD-236BFD7CF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13" y="5284788"/>
            <a:ext cx="6732587" cy="954087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 eaLnBrk="1" hangingPunct="1">
              <a:defRPr/>
            </a:pPr>
            <a:r>
              <a:rPr lang="en-US" sz="28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 c </a:t>
            </a:r>
            <a:r>
              <a:rPr lang="en-US" sz="28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in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 [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ru-RU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а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,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ru-RU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б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]:</a:t>
            </a:r>
            <a:endParaRPr lang="ru-RU" sz="2800" b="1">
              <a:latin typeface="Courier New" pitchFamily="49" charset="0"/>
              <a:cs typeface="Times New Roman" pitchFamily="18" charset="0"/>
            </a:endParaRPr>
          </a:p>
          <a:p>
            <a:pPr marL="179388" indent="-93663" algn="just" eaLnBrk="1" hangingPunct="1">
              <a:defRPr/>
            </a:pPr>
            <a:r>
              <a:rPr lang="en-US" sz="2800" b="1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8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ru-RU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Это а или б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)</a:t>
            </a:r>
            <a:endParaRPr lang="ru-RU" sz="2800" b="1">
              <a:latin typeface="Courier New" pitchFamily="49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19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Заголовок 1">
            <a:extLst>
              <a:ext uri="{FF2B5EF4-FFF2-40B4-BE49-F238E27FC236}">
                <a16:creationId xmlns:a16="http://schemas.microsoft.com/office/drawing/2014/main" id="{FD91038C-31D9-4BD8-B816-EAF3836FCF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Цикл с переменной</a:t>
            </a:r>
          </a:p>
        </p:txBody>
      </p:sp>
      <p:sp>
        <p:nvSpPr>
          <p:cNvPr id="96259" name="Номер слайда 2">
            <a:extLst>
              <a:ext uri="{FF2B5EF4-FFF2-40B4-BE49-F238E27FC236}">
                <a16:creationId xmlns:a16="http://schemas.microsoft.com/office/drawing/2014/main" id="{55B1A929-C808-4FAF-AD9A-0F94A336F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E7DFE5-7AEB-4F36-B06E-ADA86A0C1CF3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ru-RU" altLang="ru-RU" sz="1400"/>
          </a:p>
        </p:txBody>
      </p:sp>
      <p:sp>
        <p:nvSpPr>
          <p:cNvPr id="96260" name="Прямоугольник 3">
            <a:extLst>
              <a:ext uri="{FF2B5EF4-FFF2-40B4-BE49-F238E27FC236}">
                <a16:creationId xmlns:a16="http://schemas.microsoft.com/office/drawing/2014/main" id="{580BA608-EF93-476F-9EFE-B9112DBB1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" y="803275"/>
            <a:ext cx="84788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i="1"/>
              <a:t>Задача</a:t>
            </a:r>
            <a:r>
              <a:rPr lang="ru-RU" altLang="ru-RU" sz="2400"/>
              <a:t>. Вывести 10 раз слово «Привет!».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5CB5F429-7A84-4424-97E0-06E65667B56B}"/>
              </a:ext>
            </a:extLst>
          </p:cNvPr>
          <p:cNvGrpSpPr>
            <a:grpSpLocks/>
          </p:cNvGrpSpPr>
          <p:nvPr/>
        </p:nvGrpSpPr>
        <p:grpSpPr bwMode="auto">
          <a:xfrm>
            <a:off x="1471613" y="1358900"/>
            <a:ext cx="6200775" cy="663575"/>
            <a:chOff x="796" y="2336"/>
            <a:chExt cx="3906" cy="418"/>
          </a:xfrm>
        </p:grpSpPr>
        <p:sp>
          <p:nvSpPr>
            <p:cNvPr id="9" name="Text Box 8">
              <a:extLst>
                <a:ext uri="{FF2B5EF4-FFF2-40B4-BE49-F238E27FC236}">
                  <a16:creationId xmlns:a16="http://schemas.microsoft.com/office/drawing/2014/main" id="{C20F0CF9-1CF2-453B-BADF-C9265F67D2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0" y="2403"/>
              <a:ext cx="3612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Можно ли сделать с</a:t>
              </a:r>
              <a:r>
                <a:rPr lang="en-US" sz="2400" dirty="0">
                  <a:latin typeface="Arial" charset="0"/>
                </a:rPr>
                <a:t> </a:t>
              </a:r>
              <a:r>
                <a:rPr lang="ru-RU" sz="2400" dirty="0">
                  <a:latin typeface="Arial" charset="0"/>
                </a:rPr>
                <a:t>циклом «пока»</a:t>
              </a:r>
              <a:r>
                <a:rPr lang="en-US" sz="2400" dirty="0">
                  <a:latin typeface="Arial" charset="0"/>
                </a:rPr>
                <a:t>?</a:t>
              </a:r>
              <a:endParaRPr lang="ru-RU" sz="2400" dirty="0">
                <a:latin typeface="Arial" charset="0"/>
              </a:endParaRPr>
            </a:p>
          </p:txBody>
        </p:sp>
        <p:sp>
          <p:nvSpPr>
            <p:cNvPr id="96275" name="Oval 9">
              <a:extLst>
                <a:ext uri="{FF2B5EF4-FFF2-40B4-BE49-F238E27FC236}">
                  <a16:creationId xmlns:a16="http://schemas.microsoft.com/office/drawing/2014/main" id="{32B0F472-A9F7-4F13-8645-951E7ABC9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76801" name="Rectangle 1">
            <a:extLst>
              <a:ext uri="{FF2B5EF4-FFF2-40B4-BE49-F238E27FC236}">
                <a16:creationId xmlns:a16="http://schemas.microsoft.com/office/drawing/2014/main" id="{8F67BAD7-C682-4097-9828-EAF6C6229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1575" y="2093913"/>
            <a:ext cx="4035425" cy="1570037"/>
          </a:xfrm>
          <a:prstGeom prst="rect">
            <a:avLst/>
          </a:prstGeom>
          <a:solidFill>
            <a:srgbClr val="E6E6FF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while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: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Привет!"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67591" name="Прямоугольник 11">
            <a:extLst>
              <a:ext uri="{FF2B5EF4-FFF2-40B4-BE49-F238E27FC236}">
                <a16:creationId xmlns:a16="http://schemas.microsoft.com/office/drawing/2014/main" id="{B012DBD5-58E4-4BA6-932E-E6C2DBED8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1900" y="2106613"/>
            <a:ext cx="908050" cy="41592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bIns="0">
            <a:spAutoFit/>
          </a:bodyPr>
          <a:lstStyle/>
          <a:p>
            <a:pPr eaLnBrk="1" hangingPunct="1">
              <a:defRPr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ru-RU" sz="2400" b="1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ru-RU" sz="2400" b="1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endParaRPr lang="ru-RU" dirty="0">
              <a:solidFill>
                <a:srgbClr val="0095FF"/>
              </a:solidFill>
              <a:latin typeface="Arial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67592" name="Прямоугольник 12">
            <a:extLst>
              <a:ext uri="{FF2B5EF4-FFF2-40B4-BE49-F238E27FC236}">
                <a16:creationId xmlns:a16="http://schemas.microsoft.com/office/drawing/2014/main" id="{2D3C7B0F-23BA-4B7D-BBE2-E3491729B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4275" y="2471738"/>
            <a:ext cx="1092200" cy="41592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bIns="0">
            <a:spAutoFit/>
          </a:bodyPr>
          <a:lstStyle/>
          <a:p>
            <a:pPr eaLnBrk="1" hangingPunct="1">
              <a:defRPr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ru-RU" sz="2400" b="1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lang="ru-RU" sz="2400" b="1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10</a:t>
            </a:r>
            <a:endParaRPr lang="ru-RU" dirty="0">
              <a:solidFill>
                <a:srgbClr val="0095FF"/>
              </a:solidFill>
              <a:latin typeface="Arial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67593" name="Прямоугольник 14">
            <a:extLst>
              <a:ext uri="{FF2B5EF4-FFF2-40B4-BE49-F238E27FC236}">
                <a16:creationId xmlns:a16="http://schemas.microsoft.com/office/drawing/2014/main" id="{281CD588-FADE-43A8-B8C8-990CB1606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4488" y="3219450"/>
            <a:ext cx="1092200" cy="414338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bIns="0">
            <a:spAutoFit/>
          </a:bodyPr>
          <a:lstStyle/>
          <a:p>
            <a:pPr eaLnBrk="1" hangingPunct="1">
              <a:defRPr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</a:t>
            </a: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2400" b="1" dirty="0">
                <a:solidFill>
                  <a:srgbClr val="000000"/>
                </a:solidFill>
                <a:latin typeface="Arial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endParaRPr lang="ru-RU" dirty="0">
              <a:solidFill>
                <a:srgbClr val="00B0F0"/>
              </a:solidFill>
              <a:latin typeface="Arial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B9FADAFB-04E4-4F56-9417-C7D86FB1C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025" y="4433888"/>
            <a:ext cx="4333875" cy="831850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:</a:t>
            </a:r>
          </a:p>
          <a:p>
            <a:pPr indent="90488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Привет!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</a:p>
        </p:txBody>
      </p:sp>
      <p:sp>
        <p:nvSpPr>
          <p:cNvPr id="67595" name="Прямоугольник 16">
            <a:extLst>
              <a:ext uri="{FF2B5EF4-FFF2-40B4-BE49-F238E27FC236}">
                <a16:creationId xmlns:a16="http://schemas.microsoft.com/office/drawing/2014/main" id="{FE7C9D83-D139-47DC-B95A-A98A2BEF6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338" y="4438650"/>
            <a:ext cx="2765425" cy="41592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 </a:t>
            </a:r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2400" b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range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ru-RU" sz="2400" b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ru-RU" altLang="ru-RU" sz="2400" b="1">
              <a:solidFill>
                <a:srgbClr val="0095FF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7" name="Скругленная прямоугольная выноска 16">
            <a:extLst>
              <a:ext uri="{FF2B5EF4-FFF2-40B4-BE49-F238E27FC236}">
                <a16:creationId xmlns:a16="http://schemas.microsoft.com/office/drawing/2014/main" id="{F8E00F33-ECBB-4E2C-A053-1BD2A19E936D}"/>
              </a:ext>
            </a:extLst>
          </p:cNvPr>
          <p:cNvSpPr/>
          <p:nvPr/>
        </p:nvSpPr>
        <p:spPr bwMode="auto">
          <a:xfrm>
            <a:off x="4857750" y="3948113"/>
            <a:ext cx="2443163" cy="781050"/>
          </a:xfrm>
          <a:prstGeom prst="wedgeRoundRectCallout">
            <a:avLst>
              <a:gd name="adj1" fmla="val -77303"/>
              <a:gd name="adj2" fmla="val 21621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в диапазоне </a:t>
            </a:r>
            <a:r>
              <a:rPr lang="en-US" sz="2400" dirty="0">
                <a:latin typeface="Arial" charset="0"/>
              </a:rPr>
              <a:t>[0,</a:t>
            </a:r>
            <a:r>
              <a:rPr lang="en-US" sz="2400" b="1" dirty="0">
                <a:solidFill>
                  <a:srgbClr val="FF0000"/>
                </a:solidFill>
                <a:latin typeface="Arial" charset="0"/>
              </a:rPr>
              <a:t>10</a:t>
            </a:r>
            <a:r>
              <a:rPr lang="en-US" sz="2400" dirty="0">
                <a:latin typeface="Arial" charset="0"/>
              </a:rPr>
              <a:t>)</a:t>
            </a:r>
          </a:p>
        </p:txBody>
      </p:sp>
      <p:sp>
        <p:nvSpPr>
          <p:cNvPr id="15" name="Прямоугольник 6">
            <a:extLst>
              <a:ext uri="{FF2B5EF4-FFF2-40B4-BE49-F238E27FC236}">
                <a16:creationId xmlns:a16="http://schemas.microsoft.com/office/drawing/2014/main" id="{F8DB9FD7-8795-4610-ACE2-C8A004977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" y="3768725"/>
            <a:ext cx="32559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b="1">
                <a:solidFill>
                  <a:srgbClr val="333399"/>
                </a:solidFill>
              </a:rPr>
              <a:t>Цикл с переменной:</a:t>
            </a:r>
            <a:endParaRPr lang="ru-RU" altLang="ru-RU" sz="1800" b="1">
              <a:solidFill>
                <a:srgbClr val="333399"/>
              </a:solidFill>
            </a:endParaRPr>
          </a:p>
        </p:txBody>
      </p:sp>
      <p:grpSp>
        <p:nvGrpSpPr>
          <p:cNvPr id="3" name="Group 7">
            <a:extLst>
              <a:ext uri="{FF2B5EF4-FFF2-40B4-BE49-F238E27FC236}">
                <a16:creationId xmlns:a16="http://schemas.microsoft.com/office/drawing/2014/main" id="{43AC0AEB-6EF8-4ED2-A01E-F28AD053DA2C}"/>
              </a:ext>
            </a:extLst>
          </p:cNvPr>
          <p:cNvGrpSpPr>
            <a:grpSpLocks/>
          </p:cNvGrpSpPr>
          <p:nvPr/>
        </p:nvGrpSpPr>
        <p:grpSpPr bwMode="auto">
          <a:xfrm>
            <a:off x="5226050" y="4856163"/>
            <a:ext cx="3155950" cy="663575"/>
            <a:chOff x="796" y="2336"/>
            <a:chExt cx="1988" cy="418"/>
          </a:xfrm>
        </p:grpSpPr>
        <p:sp>
          <p:nvSpPr>
            <p:cNvPr id="19" name="Text Box 8">
              <a:extLst>
                <a:ext uri="{FF2B5EF4-FFF2-40B4-BE49-F238E27FC236}">
                  <a16:creationId xmlns:a16="http://schemas.microsoft.com/office/drawing/2014/main" id="{FABFFBDE-BCCA-4575-A427-809B8FD1B6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0" y="2403"/>
              <a:ext cx="1694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Не включая </a:t>
              </a:r>
              <a:r>
                <a:rPr lang="ru-RU" sz="2400" b="1" dirty="0">
                  <a:solidFill>
                    <a:srgbClr val="FF0000"/>
                  </a:solidFill>
                  <a:latin typeface="Arial" charset="0"/>
                </a:rPr>
                <a:t>10</a:t>
              </a:r>
              <a:r>
                <a:rPr lang="ru-RU" sz="2400" dirty="0">
                  <a:latin typeface="Arial" charset="0"/>
                </a:rPr>
                <a:t>!</a:t>
              </a:r>
            </a:p>
          </p:txBody>
        </p:sp>
        <p:sp>
          <p:nvSpPr>
            <p:cNvPr id="96273" name="Oval 9">
              <a:extLst>
                <a:ext uri="{FF2B5EF4-FFF2-40B4-BE49-F238E27FC236}">
                  <a16:creationId xmlns:a16="http://schemas.microsoft.com/office/drawing/2014/main" id="{E8E16975-7118-4364-991A-978D714D4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ru-RU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!</a:t>
              </a:r>
            </a:p>
          </p:txBody>
        </p:sp>
      </p:grp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ABDD197-9E59-40B9-A819-E48A1B21B730}"/>
              </a:ext>
            </a:extLst>
          </p:cNvPr>
          <p:cNvSpPr/>
          <p:nvPr/>
        </p:nvSpPr>
        <p:spPr>
          <a:xfrm>
            <a:off x="557213" y="5735638"/>
            <a:ext cx="6784975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range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  <a:sym typeface="Symbol"/>
              </a:rPr>
              <a:t></a:t>
            </a: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0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2400" b="1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1,</a:t>
            </a:r>
            <a:r>
              <a:rPr lang="en-US" sz="2400" b="1" dirty="0">
                <a:solidFill>
                  <a:srgbClr val="000000"/>
                </a:solidFill>
                <a:latin typeface="Arial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2,</a:t>
            </a:r>
            <a:r>
              <a:rPr lang="en-US" sz="2400" b="1" dirty="0">
                <a:solidFill>
                  <a:srgbClr val="000000"/>
                </a:solidFill>
                <a:latin typeface="Arial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3,</a:t>
            </a:r>
            <a:r>
              <a:rPr lang="en-US" sz="2400" b="1" dirty="0">
                <a:solidFill>
                  <a:srgbClr val="000000"/>
                </a:solidFill>
                <a:latin typeface="Arial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4,</a:t>
            </a:r>
            <a:r>
              <a:rPr lang="en-US" sz="2400" b="1" dirty="0">
                <a:solidFill>
                  <a:srgbClr val="000000"/>
                </a:solidFill>
                <a:latin typeface="Arial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5,</a:t>
            </a:r>
            <a:r>
              <a:rPr lang="en-US" sz="2400" b="1" dirty="0">
                <a:solidFill>
                  <a:srgbClr val="000000"/>
                </a:solidFill>
                <a:latin typeface="Arial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6,</a:t>
            </a:r>
            <a:r>
              <a:rPr lang="en-US" sz="2400" b="1" dirty="0">
                <a:solidFill>
                  <a:srgbClr val="000000"/>
                </a:solidFill>
                <a:latin typeface="Arial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7,</a:t>
            </a:r>
            <a:r>
              <a:rPr lang="en-US" sz="2400" b="1" dirty="0">
                <a:solidFill>
                  <a:srgbClr val="000000"/>
                </a:solidFill>
                <a:latin typeface="Arial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8,</a:t>
            </a:r>
            <a:r>
              <a:rPr lang="en-US" sz="2400" b="1" dirty="0">
                <a:solidFill>
                  <a:srgbClr val="000000"/>
                </a:solidFill>
                <a:latin typeface="Arial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9</a:t>
            </a:r>
            <a:endParaRPr lang="ru-RU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6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1" grpId="0" animBg="1"/>
      <p:bldP spid="67591" grpId="0" animBg="1"/>
      <p:bldP spid="67592" grpId="0" animBg="1"/>
      <p:bldP spid="67593" grpId="0" animBg="1"/>
      <p:bldP spid="16" grpId="0" animBg="1"/>
      <p:bldP spid="67595" grpId="0" animBg="1"/>
      <p:bldP spid="17" grpId="0" animBg="1"/>
      <p:bldP spid="15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Заголовок 1">
            <a:extLst>
              <a:ext uri="{FF2B5EF4-FFF2-40B4-BE49-F238E27FC236}">
                <a16:creationId xmlns:a16="http://schemas.microsoft.com/office/drawing/2014/main" id="{7C3B62F9-36DA-43EB-B255-5B872E32BD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Цикл с переменной</a:t>
            </a:r>
          </a:p>
        </p:txBody>
      </p:sp>
      <p:sp>
        <p:nvSpPr>
          <p:cNvPr id="97283" name="Номер слайда 2">
            <a:extLst>
              <a:ext uri="{FF2B5EF4-FFF2-40B4-BE49-F238E27FC236}">
                <a16:creationId xmlns:a16="http://schemas.microsoft.com/office/drawing/2014/main" id="{E3DE8783-EDB7-415D-9DF7-649CCD3EB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7F2B21-97DE-490B-A8E2-5BC508B5F2BE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ru-RU" altLang="ru-RU" sz="1400"/>
          </a:p>
        </p:txBody>
      </p:sp>
      <p:sp>
        <p:nvSpPr>
          <p:cNvPr id="97284" name="Прямоугольник 3">
            <a:extLst>
              <a:ext uri="{FF2B5EF4-FFF2-40B4-BE49-F238E27FC236}">
                <a16:creationId xmlns:a16="http://schemas.microsoft.com/office/drawing/2014/main" id="{3A9FE742-D561-45EE-B7F1-3FCF913E6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" y="803275"/>
            <a:ext cx="84788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i="1"/>
              <a:t>Задача</a:t>
            </a:r>
            <a:r>
              <a:rPr lang="ru-RU" altLang="ru-RU" sz="2400"/>
              <a:t>. Вывести все степени двойки от 2</a:t>
            </a:r>
            <a:r>
              <a:rPr lang="ru-RU" altLang="ru-RU" sz="2400" baseline="30000"/>
              <a:t>1</a:t>
            </a:r>
            <a:r>
              <a:rPr lang="ru-RU" altLang="ru-RU" sz="2400"/>
              <a:t> до 2</a:t>
            </a:r>
            <a:r>
              <a:rPr lang="ru-RU" altLang="ru-RU" sz="2400" baseline="30000"/>
              <a:t>10</a:t>
            </a:r>
            <a:r>
              <a:rPr lang="ru-RU" altLang="ru-RU" sz="2400"/>
              <a:t>.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CA347E93-AAF6-4F62-B314-519C81A6E076}"/>
              </a:ext>
            </a:extLst>
          </p:cNvPr>
          <p:cNvGrpSpPr>
            <a:grpSpLocks/>
          </p:cNvGrpSpPr>
          <p:nvPr/>
        </p:nvGrpSpPr>
        <p:grpSpPr bwMode="auto">
          <a:xfrm>
            <a:off x="1471613" y="1358900"/>
            <a:ext cx="5310187" cy="663575"/>
            <a:chOff x="796" y="2336"/>
            <a:chExt cx="3345" cy="418"/>
          </a:xfrm>
        </p:grpSpPr>
        <p:sp>
          <p:nvSpPr>
            <p:cNvPr id="9" name="Text Box 8">
              <a:extLst>
                <a:ext uri="{FF2B5EF4-FFF2-40B4-BE49-F238E27FC236}">
                  <a16:creationId xmlns:a16="http://schemas.microsoft.com/office/drawing/2014/main" id="{DDDF66FB-EEDB-4F7A-A4B3-ADD311445F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0" y="2403"/>
              <a:ext cx="3051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Как сделать с</a:t>
              </a:r>
              <a:r>
                <a:rPr lang="en-US" sz="2400" dirty="0">
                  <a:latin typeface="Arial" charset="0"/>
                </a:rPr>
                <a:t> </a:t>
              </a:r>
              <a:r>
                <a:rPr lang="ru-RU" sz="2400" dirty="0">
                  <a:latin typeface="Arial" charset="0"/>
                </a:rPr>
                <a:t>циклом «пока»</a:t>
              </a:r>
              <a:r>
                <a:rPr lang="en-US" sz="2400" dirty="0">
                  <a:latin typeface="Arial" charset="0"/>
                </a:rPr>
                <a:t>?</a:t>
              </a:r>
              <a:endParaRPr lang="ru-RU" sz="2400" dirty="0">
                <a:latin typeface="Arial" charset="0"/>
              </a:endParaRPr>
            </a:p>
          </p:txBody>
        </p:sp>
        <p:sp>
          <p:nvSpPr>
            <p:cNvPr id="97300" name="Oval 9">
              <a:extLst>
                <a:ext uri="{FF2B5EF4-FFF2-40B4-BE49-F238E27FC236}">
                  <a16:creationId xmlns:a16="http://schemas.microsoft.com/office/drawing/2014/main" id="{2A002594-3E89-47E2-8411-1A1D48266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5" name="Rectangle 1">
            <a:extLst>
              <a:ext uri="{FF2B5EF4-FFF2-40B4-BE49-F238E27FC236}">
                <a16:creationId xmlns:a16="http://schemas.microsoft.com/office/drawing/2014/main" id="{6BDEB842-26FE-4F64-BDD7-9251194B8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1575" y="2093913"/>
            <a:ext cx="4035425" cy="1570037"/>
          </a:xfrm>
          <a:prstGeom prst="rect">
            <a:avLst/>
          </a:prstGeom>
          <a:solidFill>
            <a:srgbClr val="E6E6FF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while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: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lang="en-US" sz="2400" b="1" dirty="0">
                <a:solidFill>
                  <a:srgbClr val="000000"/>
                </a:solidFill>
                <a:latin typeface="Arial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2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**k )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18" name="Прямоугольник 11">
            <a:extLst>
              <a:ext uri="{FF2B5EF4-FFF2-40B4-BE49-F238E27FC236}">
                <a16:creationId xmlns:a16="http://schemas.microsoft.com/office/drawing/2014/main" id="{0E7EEB38-DBB6-4B47-A93C-03F368FBC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1900" y="2106613"/>
            <a:ext cx="908050" cy="41592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bIns="0">
            <a:spAutoFit/>
          </a:bodyPr>
          <a:lstStyle/>
          <a:p>
            <a:pPr eaLnBrk="1" hangingPunct="1"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k</a:t>
            </a:r>
            <a:r>
              <a:rPr lang="ru-RU" sz="2400" b="1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ru-RU" sz="2400" b="1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endParaRPr lang="ru-RU" dirty="0">
              <a:solidFill>
                <a:srgbClr val="0095FF"/>
              </a:solidFill>
              <a:latin typeface="Arial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19" name="Прямоугольник 12">
            <a:extLst>
              <a:ext uri="{FF2B5EF4-FFF2-40B4-BE49-F238E27FC236}">
                <a16:creationId xmlns:a16="http://schemas.microsoft.com/office/drawing/2014/main" id="{4BAB354C-8910-4D8B-9173-3CC8E63C8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4275" y="2471738"/>
            <a:ext cx="1276350" cy="41592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bIns="0">
            <a:spAutoFit/>
          </a:bodyPr>
          <a:lstStyle/>
          <a:p>
            <a:pPr eaLnBrk="1" hangingPunct="1"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k</a:t>
            </a:r>
            <a:r>
              <a:rPr lang="ru-RU" sz="2400" b="1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ru-RU" sz="2400" b="1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10</a:t>
            </a:r>
            <a:endParaRPr lang="ru-RU" dirty="0">
              <a:solidFill>
                <a:srgbClr val="0095FF"/>
              </a:solidFill>
              <a:latin typeface="Arial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20" name="Прямоугольник 14">
            <a:extLst>
              <a:ext uri="{FF2B5EF4-FFF2-40B4-BE49-F238E27FC236}">
                <a16:creationId xmlns:a16="http://schemas.microsoft.com/office/drawing/2014/main" id="{6439F5DD-D0D7-4DF7-90B3-7CA01C495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4488" y="3219450"/>
            <a:ext cx="1092200" cy="414338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bIns="0">
            <a:spAutoFit/>
          </a:bodyPr>
          <a:lstStyle/>
          <a:p>
            <a:pPr eaLnBrk="1" hangingPunct="1"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k</a:t>
            </a:r>
            <a:r>
              <a:rPr lang="en-US" sz="2400" b="1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</a:t>
            </a: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2400" b="1" dirty="0">
                <a:solidFill>
                  <a:srgbClr val="000000"/>
                </a:solidFill>
                <a:latin typeface="Arial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endParaRPr lang="ru-RU" dirty="0">
              <a:solidFill>
                <a:srgbClr val="00B0F0"/>
              </a:solidFill>
              <a:latin typeface="Arial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0ECC47BF-6623-446A-A387-605528CE2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025" y="4433888"/>
            <a:ext cx="4333875" cy="831850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:</a:t>
            </a:r>
          </a:p>
          <a:p>
            <a:pPr indent="90488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lang="en-US" sz="2400" b="1" dirty="0">
                <a:solidFill>
                  <a:srgbClr val="000000"/>
                </a:solidFill>
                <a:latin typeface="Arial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2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**k )</a:t>
            </a:r>
          </a:p>
        </p:txBody>
      </p:sp>
      <p:sp>
        <p:nvSpPr>
          <p:cNvPr id="22" name="Прямоугольник 16">
            <a:extLst>
              <a:ext uri="{FF2B5EF4-FFF2-40B4-BE49-F238E27FC236}">
                <a16:creationId xmlns:a16="http://schemas.microsoft.com/office/drawing/2014/main" id="{F972777A-542D-4331-A8B8-4B522788C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338" y="4438650"/>
            <a:ext cx="3133725" cy="41592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 </a:t>
            </a:r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2400" b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range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ru-RU" sz="2400" b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altLang="ru-RU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altLang="ru-RU" sz="2400" b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11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ru-RU" altLang="ru-RU" sz="2400" b="1">
              <a:solidFill>
                <a:srgbClr val="0095FF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23" name="Скругленная прямоугольная выноска 22">
            <a:extLst>
              <a:ext uri="{FF2B5EF4-FFF2-40B4-BE49-F238E27FC236}">
                <a16:creationId xmlns:a16="http://schemas.microsoft.com/office/drawing/2014/main" id="{ACC7EB98-111D-4FB1-B857-44A4DA83D1AD}"/>
              </a:ext>
            </a:extLst>
          </p:cNvPr>
          <p:cNvSpPr/>
          <p:nvPr/>
        </p:nvSpPr>
        <p:spPr bwMode="auto">
          <a:xfrm>
            <a:off x="5086350" y="3816350"/>
            <a:ext cx="2443163" cy="781050"/>
          </a:xfrm>
          <a:prstGeom prst="wedgeRoundRectCallout">
            <a:avLst>
              <a:gd name="adj1" fmla="val -71065"/>
              <a:gd name="adj2" fmla="val 43921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в диапазоне </a:t>
            </a:r>
            <a:r>
              <a:rPr lang="en-US" sz="2400" dirty="0">
                <a:latin typeface="Arial" charset="0"/>
              </a:rPr>
              <a:t>[</a:t>
            </a:r>
            <a:r>
              <a:rPr lang="ru-RU" sz="2400" dirty="0">
                <a:latin typeface="Arial" charset="0"/>
              </a:rPr>
              <a:t>1</a:t>
            </a:r>
            <a:r>
              <a:rPr lang="en-US" sz="2400" dirty="0">
                <a:latin typeface="Arial" charset="0"/>
              </a:rPr>
              <a:t>,</a:t>
            </a:r>
            <a:r>
              <a:rPr lang="en-US" sz="2400" b="1" dirty="0">
                <a:solidFill>
                  <a:srgbClr val="FF0000"/>
                </a:solidFill>
                <a:latin typeface="Arial" charset="0"/>
              </a:rPr>
              <a:t>11</a:t>
            </a:r>
            <a:r>
              <a:rPr lang="en-US" sz="2400" dirty="0">
                <a:latin typeface="Arial" charset="0"/>
              </a:rPr>
              <a:t>)</a:t>
            </a:r>
          </a:p>
        </p:txBody>
      </p:sp>
      <p:sp>
        <p:nvSpPr>
          <p:cNvPr id="24" name="Прямоугольник 6">
            <a:extLst>
              <a:ext uri="{FF2B5EF4-FFF2-40B4-BE49-F238E27FC236}">
                <a16:creationId xmlns:a16="http://schemas.microsoft.com/office/drawing/2014/main" id="{6EDDA965-4A4D-4181-A508-0D903B371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" y="3768725"/>
            <a:ext cx="32559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b="1">
                <a:solidFill>
                  <a:srgbClr val="333399"/>
                </a:solidFill>
              </a:rPr>
              <a:t>Цикл с переменной:</a:t>
            </a:r>
            <a:endParaRPr lang="ru-RU" altLang="ru-RU" sz="1800" b="1">
              <a:solidFill>
                <a:srgbClr val="333399"/>
              </a:solidFill>
            </a:endParaRPr>
          </a:p>
        </p:txBody>
      </p:sp>
      <p:grpSp>
        <p:nvGrpSpPr>
          <p:cNvPr id="3" name="Group 7">
            <a:extLst>
              <a:ext uri="{FF2B5EF4-FFF2-40B4-BE49-F238E27FC236}">
                <a16:creationId xmlns:a16="http://schemas.microsoft.com/office/drawing/2014/main" id="{C3FF5F38-DBFB-438A-A48A-1909D7E8049D}"/>
              </a:ext>
            </a:extLst>
          </p:cNvPr>
          <p:cNvGrpSpPr>
            <a:grpSpLocks/>
          </p:cNvGrpSpPr>
          <p:nvPr/>
        </p:nvGrpSpPr>
        <p:grpSpPr bwMode="auto">
          <a:xfrm>
            <a:off x="5226050" y="4856163"/>
            <a:ext cx="3155950" cy="663575"/>
            <a:chOff x="796" y="2336"/>
            <a:chExt cx="1988" cy="418"/>
          </a:xfrm>
        </p:grpSpPr>
        <p:sp>
          <p:nvSpPr>
            <p:cNvPr id="26" name="Text Box 8">
              <a:extLst>
                <a:ext uri="{FF2B5EF4-FFF2-40B4-BE49-F238E27FC236}">
                  <a16:creationId xmlns:a16="http://schemas.microsoft.com/office/drawing/2014/main" id="{82B74F6C-A0DC-4645-9D0B-BAB79D2226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0" y="2403"/>
              <a:ext cx="1694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Не включая </a:t>
              </a:r>
              <a:r>
                <a:rPr lang="ru-RU" sz="2400" b="1" dirty="0">
                  <a:solidFill>
                    <a:srgbClr val="FF0000"/>
                  </a:solidFill>
                  <a:latin typeface="Arial" charset="0"/>
                </a:rPr>
                <a:t>1</a:t>
              </a:r>
              <a:r>
                <a:rPr lang="en-US" sz="2400" b="1" dirty="0">
                  <a:solidFill>
                    <a:srgbClr val="FF0000"/>
                  </a:solidFill>
                  <a:latin typeface="Arial" charset="0"/>
                </a:rPr>
                <a:t>1</a:t>
              </a:r>
              <a:r>
                <a:rPr lang="ru-RU" sz="2400" dirty="0">
                  <a:latin typeface="Arial" charset="0"/>
                </a:rPr>
                <a:t>!</a:t>
              </a:r>
            </a:p>
          </p:txBody>
        </p:sp>
        <p:sp>
          <p:nvSpPr>
            <p:cNvPr id="97298" name="Oval 9">
              <a:extLst>
                <a:ext uri="{FF2B5EF4-FFF2-40B4-BE49-F238E27FC236}">
                  <a16:creationId xmlns:a16="http://schemas.microsoft.com/office/drawing/2014/main" id="{C0449422-4533-4CF9-ABDD-36F0F3213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ru-RU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!</a:t>
              </a:r>
            </a:p>
          </p:txBody>
        </p:sp>
      </p:grp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4C57CE85-708D-41AE-99D6-7EC2D7C73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213" y="5735638"/>
            <a:ext cx="74374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 b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range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ru-RU" sz="2400" b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altLang="ru-RU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altLang="ru-RU" sz="2400" b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11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ru-RU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1,</a:t>
            </a:r>
            <a:r>
              <a:rPr lang="en-US" altLang="ru-RU" sz="2400" b="1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2,</a:t>
            </a:r>
            <a:r>
              <a:rPr lang="en-US" altLang="ru-RU" sz="2400" b="1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3,</a:t>
            </a:r>
            <a:r>
              <a:rPr lang="en-US" altLang="ru-RU" sz="2400" b="1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4,</a:t>
            </a:r>
            <a:r>
              <a:rPr lang="en-US" altLang="ru-RU" sz="2400" b="1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5,</a:t>
            </a:r>
            <a:r>
              <a:rPr lang="en-US" altLang="ru-RU" sz="2400" b="1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6,</a:t>
            </a:r>
            <a:r>
              <a:rPr lang="en-US" altLang="ru-RU" sz="2400" b="1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7,</a:t>
            </a:r>
            <a:r>
              <a:rPr lang="en-US" altLang="ru-RU" sz="2400" b="1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8,</a:t>
            </a:r>
            <a:r>
              <a:rPr lang="en-US" altLang="ru-RU" sz="2400" b="1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9</a:t>
            </a:r>
            <a:r>
              <a:rPr lang="ru-RU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altLang="ru-RU" sz="2400" b="1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</a:t>
            </a:r>
            <a:endParaRPr lang="ru-RU" altLang="ru-RU" sz="1800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25" name="Скругленная прямоугольная выноска 24">
            <a:extLst>
              <a:ext uri="{FF2B5EF4-FFF2-40B4-BE49-F238E27FC236}">
                <a16:creationId xmlns:a16="http://schemas.microsoft.com/office/drawing/2014/main" id="{D3E1BCCA-04F2-46E1-8692-4F6A2485CC1B}"/>
              </a:ext>
            </a:extLst>
          </p:cNvPr>
          <p:cNvSpPr/>
          <p:nvPr/>
        </p:nvSpPr>
        <p:spPr bwMode="auto">
          <a:xfrm>
            <a:off x="5518150" y="2139950"/>
            <a:ext cx="2127250" cy="781050"/>
          </a:xfrm>
          <a:prstGeom prst="wedgeRoundRectCallout">
            <a:avLst>
              <a:gd name="adj1" fmla="val -71065"/>
              <a:gd name="adj2" fmla="val 43921"/>
              <a:gd name="adj3" fmla="val 16667"/>
            </a:avLst>
          </a:prstGeom>
          <a:solidFill>
            <a:srgbClr val="FFFF99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возведение </a:t>
            </a:r>
            <a:br>
              <a:rPr lang="ru-RU" sz="2400" dirty="0">
                <a:latin typeface="Arial" charset="0"/>
              </a:rPr>
            </a:br>
            <a:r>
              <a:rPr lang="ru-RU" sz="2400" dirty="0">
                <a:latin typeface="Arial" charset="0"/>
              </a:rPr>
              <a:t>в степень</a:t>
            </a:r>
            <a:endParaRPr lang="en-US" sz="24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8" grpId="0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Заголовок 1">
            <a:extLst>
              <a:ext uri="{FF2B5EF4-FFF2-40B4-BE49-F238E27FC236}">
                <a16:creationId xmlns:a16="http://schemas.microsoft.com/office/drawing/2014/main" id="{0FA82F13-54AE-49CC-A90E-EBAD51D52F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Цикл с переменной: другой шаг</a:t>
            </a:r>
          </a:p>
        </p:txBody>
      </p:sp>
      <p:sp>
        <p:nvSpPr>
          <p:cNvPr id="98307" name="Номер слайда 2">
            <a:extLst>
              <a:ext uri="{FF2B5EF4-FFF2-40B4-BE49-F238E27FC236}">
                <a16:creationId xmlns:a16="http://schemas.microsoft.com/office/drawing/2014/main" id="{DC565D87-36E3-432B-AFF9-1AEF66F0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E10C06-389C-400D-A9CA-96A4447945DB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ru-RU" altLang="ru-RU" sz="140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C4869F9-9E0C-4D5D-BA88-D687F21BD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1039813"/>
            <a:ext cx="73660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</a:t>
            </a:r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81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64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49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9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endParaRPr lang="ru-RU" altLang="ru-RU" sz="1800">
              <a:solidFill>
                <a:srgbClr val="0000FF"/>
              </a:solidFill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454C77A5-2823-4D70-95DB-4A18666EEC04}"/>
              </a:ext>
            </a:extLst>
          </p:cNvPr>
          <p:cNvGrpSpPr>
            <a:grpSpLocks/>
          </p:cNvGrpSpPr>
          <p:nvPr/>
        </p:nvGrpSpPr>
        <p:grpSpPr bwMode="auto">
          <a:xfrm>
            <a:off x="1344613" y="2681288"/>
            <a:ext cx="3248025" cy="663575"/>
            <a:chOff x="796" y="2336"/>
            <a:chExt cx="2046" cy="418"/>
          </a:xfrm>
        </p:grpSpPr>
        <p:sp>
          <p:nvSpPr>
            <p:cNvPr id="12" name="Text Box 8">
              <a:extLst>
                <a:ext uri="{FF2B5EF4-FFF2-40B4-BE49-F238E27FC236}">
                  <a16:creationId xmlns:a16="http://schemas.microsoft.com/office/drawing/2014/main" id="{6DA3E562-B7E5-4C5C-8758-36E44EAA9A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0" y="2403"/>
              <a:ext cx="1752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Что получится</a:t>
              </a:r>
              <a:r>
                <a:rPr lang="en-US" sz="2400" dirty="0">
                  <a:latin typeface="Arial" charset="0"/>
                </a:rPr>
                <a:t>?</a:t>
              </a:r>
              <a:endParaRPr lang="ru-RU" sz="2400" dirty="0">
                <a:latin typeface="Arial" charset="0"/>
              </a:endParaRPr>
            </a:p>
          </p:txBody>
        </p:sp>
        <p:sp>
          <p:nvSpPr>
            <p:cNvPr id="98319" name="Oval 9">
              <a:extLst>
                <a:ext uri="{FF2B5EF4-FFF2-40B4-BE49-F238E27FC236}">
                  <a16:creationId xmlns:a16="http://schemas.microsoft.com/office/drawing/2014/main" id="{C9000E28-4646-4129-A13A-C7FDED955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638A066-2D72-4219-B8A4-5AEBB52F4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6413" y="3802063"/>
            <a:ext cx="55245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endParaRPr lang="en-US" altLang="ru-RU" sz="2400" b="1">
              <a:solidFill>
                <a:srgbClr val="0000FF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9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49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81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082DDA7-9F12-413A-BC14-D93589FB5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097338"/>
            <a:ext cx="4930775" cy="830262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</a:p>
          <a:p>
            <a:pPr indent="90488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lang="en-US" sz="2400" b="1" dirty="0">
                <a:solidFill>
                  <a:srgbClr val="000000"/>
                </a:solidFill>
                <a:latin typeface="Arial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 k**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2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)</a:t>
            </a:r>
          </a:p>
        </p:txBody>
      </p:sp>
      <p:sp>
        <p:nvSpPr>
          <p:cNvPr id="13" name="Прямоугольник 16">
            <a:extLst>
              <a:ext uri="{FF2B5EF4-FFF2-40B4-BE49-F238E27FC236}">
                <a16:creationId xmlns:a16="http://schemas.microsoft.com/office/drawing/2014/main" id="{023A89C5-F79F-49AF-AF61-926C9D240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625" y="4102100"/>
            <a:ext cx="3502025" cy="414338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 </a:t>
            </a:r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2400" b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range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ru-RU" sz="2400" b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altLang="ru-RU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altLang="ru-RU" sz="2400" b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11</a:t>
            </a:r>
            <a:r>
              <a:rPr lang="en-US" altLang="ru-RU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ru-RU" altLang="ru-RU" sz="2400" b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ru-RU" altLang="ru-RU" sz="2400" b="1">
              <a:solidFill>
                <a:srgbClr val="0095FF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AB099AF1-E592-4094-A29F-33444B8B4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517650"/>
            <a:ext cx="4930775" cy="830263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</a:p>
          <a:p>
            <a:pPr indent="90488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lang="en-US" sz="2400" b="1" dirty="0">
                <a:solidFill>
                  <a:srgbClr val="000000"/>
                </a:solidFill>
                <a:latin typeface="Arial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 k**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2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)</a:t>
            </a:r>
          </a:p>
        </p:txBody>
      </p:sp>
      <p:sp>
        <p:nvSpPr>
          <p:cNvPr id="98314" name="Прямоугольник 16">
            <a:extLst>
              <a:ext uri="{FF2B5EF4-FFF2-40B4-BE49-F238E27FC236}">
                <a16:creationId xmlns:a16="http://schemas.microsoft.com/office/drawing/2014/main" id="{B1FA7D2B-6031-49C8-A80C-6E57B2B55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625" y="1522413"/>
            <a:ext cx="3686175" cy="414337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 </a:t>
            </a:r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2400" b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range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ru-RU" sz="2400" b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</a:t>
            </a:r>
            <a:r>
              <a:rPr lang="en-US" altLang="ru-RU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altLang="ru-RU" sz="2400" b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altLang="ru-RU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altLang="ru-RU" sz="2400" b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-1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ru-RU" altLang="ru-RU" sz="2400" b="1">
              <a:solidFill>
                <a:srgbClr val="0095FF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8" name="Скругленная прямоугольная выноска 17">
            <a:extLst>
              <a:ext uri="{FF2B5EF4-FFF2-40B4-BE49-F238E27FC236}">
                <a16:creationId xmlns:a16="http://schemas.microsoft.com/office/drawing/2014/main" id="{7C3AC9DD-9427-4A75-B10C-211687D85734}"/>
              </a:ext>
            </a:extLst>
          </p:cNvPr>
          <p:cNvSpPr/>
          <p:nvPr/>
        </p:nvSpPr>
        <p:spPr bwMode="auto">
          <a:xfrm>
            <a:off x="4584700" y="942975"/>
            <a:ext cx="1163638" cy="406400"/>
          </a:xfrm>
          <a:prstGeom prst="wedgeRoundRectCallout">
            <a:avLst>
              <a:gd name="adj1" fmla="val -57955"/>
              <a:gd name="adj2" fmla="val 110848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шаг</a:t>
            </a:r>
            <a:endParaRPr lang="en-US" sz="2400" dirty="0">
              <a:latin typeface="Arial" charset="0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6B7871B3-13FD-4CE0-921D-0DAD490DA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935038"/>
            <a:ext cx="38719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10,</a:t>
            </a:r>
            <a:r>
              <a:rPr lang="ru-RU" altLang="ru-RU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9</a:t>
            </a:r>
            <a:r>
              <a:rPr lang="en-US" altLang="ru-RU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,8,7,6,5,4,3,2,1</a:t>
            </a:r>
            <a:endParaRPr lang="ru-RU" altLang="ru-RU" sz="1800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944E1CC8-756D-4D77-853D-CA0EC7DFC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7213" y="3581400"/>
            <a:ext cx="18446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1,3,5,7,9</a:t>
            </a:r>
            <a:endParaRPr lang="ru-RU" altLang="ru-RU" sz="1800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1" grpId="0" animBg="1"/>
      <p:bldP spid="13" grpId="0" animBg="1"/>
      <p:bldP spid="19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Заголовок 1">
            <a:extLst>
              <a:ext uri="{FF2B5EF4-FFF2-40B4-BE49-F238E27FC236}">
                <a16:creationId xmlns:a16="http://schemas.microsoft.com/office/drawing/2014/main" id="{E27D23CD-EEB7-4274-8003-BF06AD24A0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Сколько раз выполняется цикл?</a:t>
            </a:r>
          </a:p>
        </p:txBody>
      </p:sp>
      <p:sp>
        <p:nvSpPr>
          <p:cNvPr id="99331" name="Номер слайда 2">
            <a:extLst>
              <a:ext uri="{FF2B5EF4-FFF2-40B4-BE49-F238E27FC236}">
                <a16:creationId xmlns:a16="http://schemas.microsoft.com/office/drawing/2014/main" id="{9EBC3051-B0BF-4E1B-B3B0-8B2FCFF1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61430F-00F4-4AD6-B103-EDD22B4F04B8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ru-RU" altLang="ru-RU" sz="140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6E51730-2313-49BE-9FA7-51575314F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88" y="950913"/>
            <a:ext cx="7720012" cy="102076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eaLnBrk="1" hangingPunct="1">
              <a:spcBef>
                <a:spcPct val="15000"/>
              </a:spcBef>
              <a:defRPr/>
            </a:pPr>
            <a:r>
              <a:rPr lang="da-DK" sz="2800" b="1" dirty="0">
                <a:latin typeface="Courier New" pitchFamily="49" charset="0"/>
              </a:rPr>
              <a:t>a</a:t>
            </a:r>
            <a:r>
              <a:rPr lang="en-US" b="1" dirty="0">
                <a:latin typeface="Arial" charset="0"/>
              </a:rPr>
              <a:t> </a:t>
            </a:r>
            <a:r>
              <a:rPr lang="da-DK" sz="2800" b="1" dirty="0">
                <a:latin typeface="Courier New" pitchFamily="49" charset="0"/>
              </a:rPr>
              <a:t>=</a:t>
            </a:r>
            <a:r>
              <a:rPr lang="en-US" b="1" dirty="0">
                <a:latin typeface="Arial" charset="0"/>
              </a:rPr>
              <a:t> </a:t>
            </a:r>
            <a:r>
              <a:rPr lang="da-DK" sz="2800" b="1" dirty="0">
                <a:solidFill>
                  <a:srgbClr val="0095FF"/>
                </a:solidFill>
                <a:latin typeface="Courier New" pitchFamily="49" charset="0"/>
              </a:rPr>
              <a:t>1</a:t>
            </a:r>
          </a:p>
          <a:p>
            <a:pPr eaLnBrk="1" hangingPunct="1">
              <a:spcBef>
                <a:spcPct val="15000"/>
              </a:spcBef>
              <a:defRPr/>
            </a:pP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</a:rPr>
              <a:t>for </a:t>
            </a:r>
            <a:r>
              <a:rPr lang="da-DK" sz="2800" b="1" dirty="0">
                <a:latin typeface="Courier New" pitchFamily="49" charset="0"/>
              </a:rPr>
              <a:t>k</a:t>
            </a: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</a:rPr>
              <a:t> in</a:t>
            </a:r>
            <a:r>
              <a:rPr lang="en-US" sz="2800" b="1" dirty="0">
                <a:latin typeface="Courier New" pitchFamily="49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</a:rPr>
              <a:t>range</a:t>
            </a:r>
            <a:r>
              <a:rPr lang="en-US" sz="2800" b="1" dirty="0">
                <a:latin typeface="Courier New" pitchFamily="49" charset="0"/>
              </a:rPr>
              <a:t>(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>
                <a:solidFill>
                  <a:srgbClr val="0095FF"/>
                </a:solidFill>
                <a:latin typeface="Courier New" pitchFamily="49" charset="0"/>
              </a:rPr>
              <a:t>3</a:t>
            </a:r>
            <a:r>
              <a:rPr lang="en-US" sz="2800" b="1" dirty="0">
                <a:latin typeface="Courier New" pitchFamily="49" charset="0"/>
              </a:rPr>
              <a:t>): </a:t>
            </a:r>
            <a:r>
              <a:rPr lang="ru-RU" sz="2800" b="1" dirty="0" err="1">
                <a:latin typeface="Courier New" pitchFamily="49" charset="0"/>
              </a:rPr>
              <a:t>a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>
                <a:latin typeface="Courier New" pitchFamily="49" charset="0"/>
              </a:rPr>
              <a:t>+=</a:t>
            </a:r>
            <a:r>
              <a:rPr lang="en-US" sz="2800" b="1" dirty="0">
                <a:latin typeface="Arial" charset="0"/>
              </a:rPr>
              <a:t> </a:t>
            </a:r>
            <a:r>
              <a:rPr lang="ru-RU" sz="2800" b="1" dirty="0">
                <a:solidFill>
                  <a:srgbClr val="0095FF"/>
                </a:solidFill>
                <a:latin typeface="Courier New" pitchFamily="49" charset="0"/>
              </a:rPr>
              <a:t>1</a:t>
            </a:r>
            <a:endParaRPr lang="ru-RU" sz="2800" b="1" dirty="0">
              <a:latin typeface="Courier New" pitchFamily="49" charset="0"/>
            </a:endParaRP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3886070A-7236-40EA-9E15-6D412FBC7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6338" y="1117600"/>
            <a:ext cx="1309687" cy="536575"/>
          </a:xfrm>
          <a:prstGeom prst="wedgeRoundRectCallout">
            <a:avLst>
              <a:gd name="adj1" fmla="val -107454"/>
              <a:gd name="adj2" fmla="val -7694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en-US" sz="2800" b="1">
                <a:latin typeface="Courier New" pitchFamily="49" charset="0"/>
              </a:rPr>
              <a:t>a</a:t>
            </a:r>
            <a:r>
              <a:rPr lang="en-US" b="1">
                <a:latin typeface="Arial" charset="0"/>
              </a:rPr>
              <a:t> </a:t>
            </a:r>
            <a:r>
              <a:rPr lang="en-US" sz="2800" b="1">
                <a:latin typeface="Courier New" pitchFamily="49" charset="0"/>
              </a:rPr>
              <a:t>=</a:t>
            </a:r>
            <a:r>
              <a:rPr lang="en-US" sz="2800" b="1">
                <a:latin typeface="Arial" charset="0"/>
              </a:rPr>
              <a:t> </a:t>
            </a:r>
            <a:r>
              <a:rPr lang="en-US" sz="2800" b="1">
                <a:latin typeface="Courier New" pitchFamily="49" charset="0"/>
              </a:rPr>
              <a:t>4</a:t>
            </a:r>
            <a:endParaRPr lang="ru-RU" sz="2800" b="1">
              <a:latin typeface="Courier New" pitchFamily="49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35BA78C-83F7-435B-9D0B-8402C3621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88" y="2341563"/>
            <a:ext cx="7745412" cy="102076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eaLnBrk="1" hangingPunct="1">
              <a:spcBef>
                <a:spcPct val="15000"/>
              </a:spcBef>
              <a:defRPr/>
            </a:pPr>
            <a:r>
              <a:rPr lang="da-DK" sz="2800" b="1" dirty="0">
                <a:latin typeface="Courier New" pitchFamily="49" charset="0"/>
              </a:rPr>
              <a:t>a</a:t>
            </a:r>
            <a:r>
              <a:rPr lang="en-US" b="1" dirty="0">
                <a:latin typeface="Arial" charset="0"/>
              </a:rPr>
              <a:t> </a:t>
            </a:r>
            <a:r>
              <a:rPr lang="da-DK" sz="2800" b="1" dirty="0">
                <a:latin typeface="Courier New" pitchFamily="49" charset="0"/>
              </a:rPr>
              <a:t>=</a:t>
            </a:r>
            <a:r>
              <a:rPr lang="en-US" b="1" dirty="0">
                <a:latin typeface="Arial" charset="0"/>
              </a:rPr>
              <a:t> </a:t>
            </a:r>
            <a:r>
              <a:rPr lang="da-DK" sz="2800" b="1" dirty="0">
                <a:solidFill>
                  <a:srgbClr val="0095FF"/>
                </a:solidFill>
                <a:latin typeface="Courier New" pitchFamily="49" charset="0"/>
              </a:rPr>
              <a:t>1</a:t>
            </a:r>
            <a:endParaRPr lang="da-DK" sz="2800" b="1" dirty="0">
              <a:latin typeface="Courier New" pitchFamily="49" charset="0"/>
            </a:endParaRPr>
          </a:p>
          <a:p>
            <a:pPr eaLnBrk="1" hangingPunct="1">
              <a:spcBef>
                <a:spcPct val="15000"/>
              </a:spcBef>
              <a:defRPr/>
            </a:pP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</a:rPr>
              <a:t>for </a:t>
            </a:r>
            <a:r>
              <a:rPr lang="da-DK" sz="2800" b="1" dirty="0">
                <a:latin typeface="Courier New" pitchFamily="49" charset="0"/>
              </a:rPr>
              <a:t>k</a:t>
            </a: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</a:rPr>
              <a:t> in</a:t>
            </a:r>
            <a:r>
              <a:rPr lang="en-US" sz="2800" b="1" dirty="0">
                <a:latin typeface="Courier New" pitchFamily="49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</a:rPr>
              <a:t>range</a:t>
            </a:r>
            <a:r>
              <a:rPr lang="en-US" sz="2800" b="1" dirty="0">
                <a:latin typeface="Courier New" pitchFamily="49" charset="0"/>
              </a:rPr>
              <a:t>(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>
                <a:solidFill>
                  <a:srgbClr val="0095FF"/>
                </a:solidFill>
                <a:latin typeface="Courier New" pitchFamily="49" charset="0"/>
              </a:rPr>
              <a:t>3</a:t>
            </a:r>
            <a:r>
              <a:rPr lang="en-US" sz="2800" b="1" dirty="0">
                <a:latin typeface="Courier New" pitchFamily="49" charset="0"/>
              </a:rPr>
              <a:t>,</a:t>
            </a:r>
            <a:r>
              <a:rPr lang="en-US" sz="2800" b="1" dirty="0">
                <a:solidFill>
                  <a:srgbClr val="0095FF"/>
                </a:solidFill>
                <a:latin typeface="Courier New" pitchFamily="49" charset="0"/>
              </a:rPr>
              <a:t>1</a:t>
            </a:r>
            <a:r>
              <a:rPr lang="en-US" sz="2800" b="1" dirty="0">
                <a:latin typeface="Courier New" pitchFamily="49" charset="0"/>
              </a:rPr>
              <a:t>): </a:t>
            </a:r>
            <a:r>
              <a:rPr lang="ru-RU" sz="2800" b="1" dirty="0" err="1">
                <a:latin typeface="Courier New" pitchFamily="49" charset="0"/>
              </a:rPr>
              <a:t>a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>
                <a:latin typeface="Courier New" pitchFamily="49" charset="0"/>
              </a:rPr>
              <a:t>+=</a:t>
            </a:r>
            <a:r>
              <a:rPr lang="en-US" sz="2800" b="1" dirty="0">
                <a:latin typeface="Arial" charset="0"/>
              </a:rPr>
              <a:t> </a:t>
            </a:r>
            <a:r>
              <a:rPr lang="ru-RU" sz="2800" b="1" dirty="0">
                <a:solidFill>
                  <a:srgbClr val="0095FF"/>
                </a:solidFill>
                <a:latin typeface="Courier New" pitchFamily="49" charset="0"/>
              </a:rPr>
              <a:t>1</a:t>
            </a:r>
            <a:endParaRPr lang="ru-RU" sz="2800" b="1" dirty="0">
              <a:latin typeface="Courier New" pitchFamily="49" charset="0"/>
            </a:endParaRP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07319F1B-C9EB-42FC-A4FA-F976EC1CD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6338" y="2533650"/>
            <a:ext cx="1309687" cy="536575"/>
          </a:xfrm>
          <a:prstGeom prst="wedgeRoundRectCallout">
            <a:avLst>
              <a:gd name="adj1" fmla="val -107454"/>
              <a:gd name="adj2" fmla="val -7694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en-US" sz="2800" b="1">
                <a:latin typeface="Courier New" pitchFamily="49" charset="0"/>
              </a:rPr>
              <a:t>a</a:t>
            </a:r>
            <a:r>
              <a:rPr lang="en-US" b="1">
                <a:latin typeface="Arial" charset="0"/>
              </a:rPr>
              <a:t> </a:t>
            </a:r>
            <a:r>
              <a:rPr lang="en-US" sz="2800" b="1">
                <a:latin typeface="Courier New" pitchFamily="49" charset="0"/>
              </a:rPr>
              <a:t>=</a:t>
            </a:r>
            <a:r>
              <a:rPr lang="en-US" sz="2800" b="1">
                <a:latin typeface="Arial" charset="0"/>
              </a:rPr>
              <a:t> </a:t>
            </a:r>
            <a:r>
              <a:rPr lang="en-US" sz="2800" b="1">
                <a:latin typeface="Courier New" pitchFamily="49" charset="0"/>
              </a:rPr>
              <a:t>1</a:t>
            </a:r>
            <a:endParaRPr lang="ru-RU" sz="2800" b="1">
              <a:latin typeface="Courier New" pitchFamily="49" charset="0"/>
            </a:endParaRP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07652BE8-B261-41B6-AEC6-F9706FB61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88" y="3732213"/>
            <a:ext cx="8105775" cy="102076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eaLnBrk="1" hangingPunct="1">
              <a:spcBef>
                <a:spcPct val="15000"/>
              </a:spcBef>
              <a:defRPr/>
            </a:pPr>
            <a:r>
              <a:rPr lang="da-DK" sz="2800" b="1" dirty="0">
                <a:latin typeface="Courier New" pitchFamily="49" charset="0"/>
              </a:rPr>
              <a:t>a</a:t>
            </a:r>
            <a:r>
              <a:rPr lang="en-US" b="1" dirty="0">
                <a:latin typeface="Arial" charset="0"/>
              </a:rPr>
              <a:t> </a:t>
            </a:r>
            <a:r>
              <a:rPr lang="da-DK" sz="2800" b="1" dirty="0">
                <a:latin typeface="Courier New" pitchFamily="49" charset="0"/>
              </a:rPr>
              <a:t>=</a:t>
            </a:r>
            <a:r>
              <a:rPr lang="en-US" b="1" dirty="0">
                <a:latin typeface="Arial" charset="0"/>
              </a:rPr>
              <a:t> </a:t>
            </a:r>
            <a:r>
              <a:rPr lang="da-DK" sz="2800" b="1" dirty="0">
                <a:solidFill>
                  <a:srgbClr val="0095FF"/>
                </a:solidFill>
                <a:latin typeface="Courier New" pitchFamily="49" charset="0"/>
              </a:rPr>
              <a:t>1</a:t>
            </a:r>
            <a:endParaRPr lang="da-DK" sz="2800" b="1" dirty="0">
              <a:latin typeface="Courier New" pitchFamily="49" charset="0"/>
            </a:endParaRPr>
          </a:p>
          <a:p>
            <a:pPr eaLnBrk="1" hangingPunct="1">
              <a:spcBef>
                <a:spcPct val="15000"/>
              </a:spcBef>
              <a:defRPr/>
            </a:pP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</a:rPr>
              <a:t>for </a:t>
            </a:r>
            <a:r>
              <a:rPr lang="da-DK" sz="2800" b="1" dirty="0">
                <a:latin typeface="Courier New" pitchFamily="49" charset="0"/>
              </a:rPr>
              <a:t>k</a:t>
            </a: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</a:rPr>
              <a:t> in</a:t>
            </a:r>
            <a:r>
              <a:rPr lang="en-US" sz="2800" b="1" dirty="0">
                <a:latin typeface="Courier New" pitchFamily="49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</a:rPr>
              <a:t>range</a:t>
            </a:r>
            <a:r>
              <a:rPr lang="en-US" sz="2800" b="1" dirty="0">
                <a:latin typeface="Courier New" pitchFamily="49" charset="0"/>
              </a:rPr>
              <a:t>(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>
                <a:solidFill>
                  <a:srgbClr val="0095FF"/>
                </a:solidFill>
                <a:latin typeface="Courier New" pitchFamily="49" charset="0"/>
              </a:rPr>
              <a:t>1</a:t>
            </a:r>
            <a:r>
              <a:rPr lang="en-US" sz="2800" b="1" dirty="0">
                <a:latin typeface="Courier New" pitchFamily="49" charset="0"/>
              </a:rPr>
              <a:t>,</a:t>
            </a:r>
            <a:r>
              <a:rPr lang="en-US" sz="2800" b="1" dirty="0">
                <a:solidFill>
                  <a:srgbClr val="0095FF"/>
                </a:solidFill>
                <a:latin typeface="Courier New" pitchFamily="49" charset="0"/>
              </a:rPr>
              <a:t>3</a:t>
            </a:r>
            <a:r>
              <a:rPr lang="en-US" sz="2800" b="1" dirty="0">
                <a:latin typeface="Courier New" pitchFamily="49" charset="0"/>
              </a:rPr>
              <a:t>,</a:t>
            </a:r>
            <a:r>
              <a:rPr lang="en-US" sz="2800" b="1" dirty="0">
                <a:solidFill>
                  <a:srgbClr val="0095FF"/>
                </a:solidFill>
                <a:latin typeface="Courier New" pitchFamily="49" charset="0"/>
              </a:rPr>
              <a:t>-1</a:t>
            </a:r>
            <a:r>
              <a:rPr lang="en-US" sz="2800" b="1" dirty="0">
                <a:latin typeface="Courier New" pitchFamily="49" charset="0"/>
              </a:rPr>
              <a:t>): </a:t>
            </a:r>
            <a:r>
              <a:rPr lang="ru-RU" sz="2800" b="1" dirty="0" err="1">
                <a:latin typeface="Courier New" pitchFamily="49" charset="0"/>
              </a:rPr>
              <a:t>a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>
                <a:latin typeface="Courier New" pitchFamily="49" charset="0"/>
              </a:rPr>
              <a:t>+=</a:t>
            </a:r>
            <a:r>
              <a:rPr lang="en-US" sz="2800" b="1" dirty="0">
                <a:latin typeface="Arial" charset="0"/>
              </a:rPr>
              <a:t> </a:t>
            </a:r>
            <a:r>
              <a:rPr lang="ru-RU" sz="2800" b="1" dirty="0">
                <a:solidFill>
                  <a:srgbClr val="0095FF"/>
                </a:solidFill>
                <a:latin typeface="Courier New" pitchFamily="49" charset="0"/>
              </a:rPr>
              <a:t>1</a:t>
            </a:r>
            <a:endParaRPr lang="ru-RU" sz="2800" b="1" dirty="0">
              <a:latin typeface="Courier New" pitchFamily="49" charset="0"/>
            </a:endParaRPr>
          </a:p>
        </p:txBody>
      </p:sp>
      <p:sp>
        <p:nvSpPr>
          <p:cNvPr id="9" name="AutoShape 10">
            <a:extLst>
              <a:ext uri="{FF2B5EF4-FFF2-40B4-BE49-F238E27FC236}">
                <a16:creationId xmlns:a16="http://schemas.microsoft.com/office/drawing/2014/main" id="{27CFD538-C6A4-41D4-83D9-7802E8E99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6338" y="3621088"/>
            <a:ext cx="1309687" cy="536575"/>
          </a:xfrm>
          <a:prstGeom prst="wedgeRoundRectCallout">
            <a:avLst>
              <a:gd name="adj1" fmla="val -84742"/>
              <a:gd name="adj2" fmla="val 74433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en-US" sz="2800" b="1">
                <a:latin typeface="Courier New" pitchFamily="49" charset="0"/>
              </a:rPr>
              <a:t>a</a:t>
            </a:r>
            <a:r>
              <a:rPr lang="en-US" b="1">
                <a:latin typeface="Arial" charset="0"/>
              </a:rPr>
              <a:t> </a:t>
            </a:r>
            <a:r>
              <a:rPr lang="en-US" sz="2800" b="1">
                <a:latin typeface="Courier New" pitchFamily="49" charset="0"/>
              </a:rPr>
              <a:t>=</a:t>
            </a:r>
            <a:r>
              <a:rPr lang="en-US" sz="2800" b="1">
                <a:latin typeface="Arial" charset="0"/>
              </a:rPr>
              <a:t> </a:t>
            </a:r>
            <a:r>
              <a:rPr lang="en-US" sz="2800" b="1">
                <a:latin typeface="Courier New" pitchFamily="49" charset="0"/>
              </a:rPr>
              <a:t>1</a:t>
            </a:r>
            <a:endParaRPr lang="ru-RU" sz="2800" b="1">
              <a:latin typeface="Courier New" pitchFamily="49" charset="0"/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F864A73D-C541-4561-AAB3-3F3A63A8F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88" y="5122863"/>
            <a:ext cx="8116887" cy="102076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eaLnBrk="1" hangingPunct="1">
              <a:spcBef>
                <a:spcPct val="15000"/>
              </a:spcBef>
              <a:defRPr/>
            </a:pPr>
            <a:r>
              <a:rPr lang="da-DK" sz="2800" b="1" dirty="0">
                <a:latin typeface="Courier New" pitchFamily="49" charset="0"/>
              </a:rPr>
              <a:t>a</a:t>
            </a:r>
            <a:r>
              <a:rPr lang="en-US" b="1" dirty="0">
                <a:latin typeface="Arial" charset="0"/>
              </a:rPr>
              <a:t> </a:t>
            </a:r>
            <a:r>
              <a:rPr lang="da-DK" sz="2800" b="1" dirty="0">
                <a:latin typeface="Courier New" pitchFamily="49" charset="0"/>
              </a:rPr>
              <a:t>=</a:t>
            </a:r>
            <a:r>
              <a:rPr lang="en-US" b="1" dirty="0">
                <a:latin typeface="Arial" charset="0"/>
              </a:rPr>
              <a:t> </a:t>
            </a:r>
            <a:r>
              <a:rPr lang="da-DK" sz="2800" b="1" dirty="0">
                <a:solidFill>
                  <a:srgbClr val="0095FF"/>
                </a:solidFill>
                <a:latin typeface="Courier New" pitchFamily="49" charset="0"/>
              </a:rPr>
              <a:t>1</a:t>
            </a:r>
            <a:endParaRPr lang="da-DK" sz="2800" b="1" dirty="0">
              <a:latin typeface="Courier New" pitchFamily="49" charset="0"/>
            </a:endParaRPr>
          </a:p>
          <a:p>
            <a:pPr eaLnBrk="1" hangingPunct="1">
              <a:spcBef>
                <a:spcPct val="15000"/>
              </a:spcBef>
              <a:defRPr/>
            </a:pP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</a:rPr>
              <a:t>for </a:t>
            </a:r>
            <a:r>
              <a:rPr lang="da-DK" sz="2800" b="1" dirty="0">
                <a:latin typeface="Courier New" pitchFamily="49" charset="0"/>
              </a:rPr>
              <a:t>k</a:t>
            </a: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</a:rPr>
              <a:t> in</a:t>
            </a:r>
            <a:r>
              <a:rPr lang="en-US" sz="2800" b="1" dirty="0">
                <a:latin typeface="Courier New" pitchFamily="49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</a:rPr>
              <a:t>range</a:t>
            </a:r>
            <a:r>
              <a:rPr lang="en-US" sz="2800" b="1" dirty="0">
                <a:latin typeface="Courier New" pitchFamily="49" charset="0"/>
              </a:rPr>
              <a:t>(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>
                <a:solidFill>
                  <a:srgbClr val="0095FF"/>
                </a:solidFill>
                <a:latin typeface="Courier New" pitchFamily="49" charset="0"/>
              </a:rPr>
              <a:t>3</a:t>
            </a:r>
            <a:r>
              <a:rPr lang="en-US" sz="2800" b="1" dirty="0">
                <a:latin typeface="Courier New" pitchFamily="49" charset="0"/>
              </a:rPr>
              <a:t>,</a:t>
            </a:r>
            <a:r>
              <a:rPr lang="en-US" sz="2800" b="1" dirty="0">
                <a:solidFill>
                  <a:srgbClr val="0095FF"/>
                </a:solidFill>
                <a:latin typeface="Courier New" pitchFamily="49" charset="0"/>
              </a:rPr>
              <a:t>1</a:t>
            </a:r>
            <a:r>
              <a:rPr lang="en-US" sz="2800" b="1" dirty="0">
                <a:latin typeface="Courier New" pitchFamily="49" charset="0"/>
              </a:rPr>
              <a:t>,</a:t>
            </a:r>
            <a:r>
              <a:rPr lang="en-US" sz="2800" b="1" dirty="0">
                <a:solidFill>
                  <a:srgbClr val="0095FF"/>
                </a:solidFill>
                <a:latin typeface="Courier New" pitchFamily="49" charset="0"/>
              </a:rPr>
              <a:t>-1</a:t>
            </a:r>
            <a:r>
              <a:rPr lang="en-US" sz="2800" b="1" dirty="0">
                <a:latin typeface="Courier New" pitchFamily="49" charset="0"/>
              </a:rPr>
              <a:t>): </a:t>
            </a:r>
            <a:r>
              <a:rPr lang="ru-RU" sz="2800" b="1" dirty="0" err="1">
                <a:latin typeface="Courier New" pitchFamily="49" charset="0"/>
              </a:rPr>
              <a:t>a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>
                <a:latin typeface="Courier New" pitchFamily="49" charset="0"/>
              </a:rPr>
              <a:t>+=</a:t>
            </a:r>
            <a:r>
              <a:rPr lang="en-US" sz="2800" b="1" dirty="0">
                <a:latin typeface="Arial" charset="0"/>
              </a:rPr>
              <a:t> </a:t>
            </a:r>
            <a:r>
              <a:rPr lang="ru-RU" sz="2800" b="1" dirty="0">
                <a:solidFill>
                  <a:srgbClr val="0095FF"/>
                </a:solidFill>
                <a:latin typeface="Courier New" pitchFamily="49" charset="0"/>
              </a:rPr>
              <a:t>1</a:t>
            </a:r>
            <a:endParaRPr lang="ru-RU" sz="2800" b="1" dirty="0">
              <a:latin typeface="Courier New" pitchFamily="49" charset="0"/>
            </a:endParaRPr>
          </a:p>
        </p:txBody>
      </p:sp>
      <p:sp>
        <p:nvSpPr>
          <p:cNvPr id="11" name="AutoShape 12">
            <a:extLst>
              <a:ext uri="{FF2B5EF4-FFF2-40B4-BE49-F238E27FC236}">
                <a16:creationId xmlns:a16="http://schemas.microsoft.com/office/drawing/2014/main" id="{B211655F-10B6-4E68-8179-CAB08239E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6338" y="5014913"/>
            <a:ext cx="1309687" cy="536575"/>
          </a:xfrm>
          <a:prstGeom prst="wedgeRoundRectCallout">
            <a:avLst>
              <a:gd name="adj1" fmla="val -80536"/>
              <a:gd name="adj2" fmla="val 74433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en-US" sz="2800" b="1" dirty="0">
                <a:latin typeface="Courier New" pitchFamily="49" charset="0"/>
              </a:rPr>
              <a:t>a</a:t>
            </a:r>
            <a:r>
              <a:rPr lang="en-US" b="1" dirty="0">
                <a:latin typeface="Arial" charset="0"/>
              </a:rPr>
              <a:t> </a:t>
            </a:r>
            <a:r>
              <a:rPr lang="en-US" sz="2800" b="1" dirty="0">
                <a:latin typeface="Courier New" pitchFamily="49" charset="0"/>
              </a:rPr>
              <a:t>=</a:t>
            </a:r>
            <a:r>
              <a:rPr lang="en-US" sz="2800" b="1" dirty="0">
                <a:latin typeface="Arial" charset="0"/>
              </a:rPr>
              <a:t> </a:t>
            </a:r>
            <a:r>
              <a:rPr lang="ru-RU" sz="2800" b="1" dirty="0">
                <a:latin typeface="Courier New" pitchFamily="49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C8E1C8-FE6C-4DA4-85DB-00CAC8BCB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программ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5B89D9F-129D-4C0A-B8BB-211EBBD95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C1AF0F-7A27-4E35-ADA7-8AF3F6642E67}" type="slidenum">
              <a:rPr lang="ru-RU" altLang="ru-RU" smtClean="0"/>
              <a:pPr>
                <a:defRPr/>
              </a:pPr>
              <a:t>16</a:t>
            </a:fld>
            <a:endParaRPr lang="ru-RU" alt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250608-BA21-4D2D-8BBD-1F3120B325E7}"/>
              </a:ext>
            </a:extLst>
          </p:cNvPr>
          <p:cNvSpPr txBox="1"/>
          <p:nvPr/>
        </p:nvSpPr>
        <p:spPr>
          <a:xfrm>
            <a:off x="310718" y="994873"/>
            <a:ext cx="458599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import</a:t>
            </a:r>
            <a:r>
              <a:rPr lang="ru-RU" dirty="0"/>
              <a:t> </a:t>
            </a:r>
            <a:r>
              <a:rPr lang="ru-RU" dirty="0" err="1"/>
              <a:t>math</a:t>
            </a:r>
            <a:endParaRPr lang="ru-RU" dirty="0"/>
          </a:p>
          <a:p>
            <a:r>
              <a:rPr lang="ru-RU" dirty="0"/>
              <a:t>x=0.0;</a:t>
            </a:r>
          </a:p>
          <a:p>
            <a:r>
              <a:rPr lang="ru-RU" dirty="0" err="1"/>
              <a:t>dx</a:t>
            </a:r>
            <a:r>
              <a:rPr lang="ru-RU" dirty="0"/>
              <a:t>=0.1;</a:t>
            </a:r>
          </a:p>
          <a:p>
            <a:r>
              <a:rPr lang="ru-RU" dirty="0" err="1"/>
              <a:t>while</a:t>
            </a:r>
            <a:r>
              <a:rPr lang="ru-RU" dirty="0"/>
              <a:t> x &lt; 1.5:</a:t>
            </a:r>
          </a:p>
          <a:p>
            <a:r>
              <a:rPr lang="ru-RU" dirty="0"/>
              <a:t>    x+=</a:t>
            </a:r>
            <a:r>
              <a:rPr lang="ru-RU" dirty="0" err="1"/>
              <a:t>dx</a:t>
            </a:r>
            <a:r>
              <a:rPr lang="ru-RU" dirty="0"/>
              <a:t>;</a:t>
            </a:r>
          </a:p>
          <a:p>
            <a:r>
              <a:rPr lang="ru-RU" dirty="0"/>
              <a:t>    y=</a:t>
            </a:r>
            <a:r>
              <a:rPr lang="ru-RU" dirty="0" err="1"/>
              <a:t>math.sin</a:t>
            </a:r>
            <a:r>
              <a:rPr lang="ru-RU" dirty="0"/>
              <a:t>(x);</a:t>
            </a:r>
          </a:p>
          <a:p>
            <a:r>
              <a:rPr lang="ru-RU" dirty="0"/>
              <a:t>    </a:t>
            </a:r>
            <a:r>
              <a:rPr lang="ru-RU" dirty="0" err="1"/>
              <a:t>print</a:t>
            </a:r>
            <a:r>
              <a:rPr lang="ru-RU" dirty="0"/>
              <a:t>("x = ",x," y = ",y);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B8C1F4-E7D7-4CE4-A06D-5B36141776DA}"/>
              </a:ext>
            </a:extLst>
          </p:cNvPr>
          <p:cNvSpPr txBox="1"/>
          <p:nvPr/>
        </p:nvSpPr>
        <p:spPr>
          <a:xfrm>
            <a:off x="310718" y="3248713"/>
            <a:ext cx="45859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sum</a:t>
            </a:r>
            <a:r>
              <a:rPr lang="ru-RU" dirty="0"/>
              <a:t>=0;</a:t>
            </a:r>
          </a:p>
          <a:p>
            <a:r>
              <a:rPr lang="ru-RU" dirty="0" err="1"/>
              <a:t>for</a:t>
            </a:r>
            <a:r>
              <a:rPr lang="ru-RU" dirty="0"/>
              <a:t> i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range</a:t>
            </a:r>
            <a:r>
              <a:rPr lang="ru-RU" dirty="0"/>
              <a:t> (101):</a:t>
            </a:r>
          </a:p>
          <a:p>
            <a:r>
              <a:rPr lang="ru-RU" dirty="0"/>
              <a:t>    </a:t>
            </a:r>
            <a:r>
              <a:rPr lang="ru-RU" dirty="0" err="1"/>
              <a:t>sum</a:t>
            </a:r>
            <a:r>
              <a:rPr lang="ru-RU" dirty="0"/>
              <a:t>+=i;</a:t>
            </a:r>
          </a:p>
          <a:p>
            <a:r>
              <a:rPr lang="ru-RU" dirty="0" err="1"/>
              <a:t>print</a:t>
            </a:r>
            <a:r>
              <a:rPr lang="ru-RU" dirty="0"/>
              <a:t>(</a:t>
            </a:r>
            <a:r>
              <a:rPr lang="ru-RU" dirty="0" err="1"/>
              <a:t>sum</a:t>
            </a:r>
            <a:r>
              <a:rPr lang="ru-RU" dirty="0"/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2B057E-6412-4928-B473-F09C5D8D1D14}"/>
              </a:ext>
            </a:extLst>
          </p:cNvPr>
          <p:cNvSpPr txBox="1"/>
          <p:nvPr/>
        </p:nvSpPr>
        <p:spPr>
          <a:xfrm>
            <a:off x="310718" y="4857172"/>
            <a:ext cx="458599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sum</a:t>
            </a:r>
            <a:r>
              <a:rPr lang="ru-RU" dirty="0"/>
              <a:t>=0;</a:t>
            </a:r>
          </a:p>
          <a:p>
            <a:r>
              <a:rPr lang="ru-RU" dirty="0" err="1"/>
              <a:t>for</a:t>
            </a:r>
            <a:r>
              <a:rPr lang="ru-RU" dirty="0"/>
              <a:t> i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range</a:t>
            </a:r>
            <a:r>
              <a:rPr lang="ru-RU" dirty="0"/>
              <a:t>(25,n+1):</a:t>
            </a:r>
          </a:p>
          <a:p>
            <a:r>
              <a:rPr lang="ru-RU" dirty="0"/>
              <a:t>   </a:t>
            </a:r>
            <a:r>
              <a:rPr lang="ru-RU" dirty="0" err="1"/>
              <a:t>sum</a:t>
            </a:r>
            <a:r>
              <a:rPr lang="ru-RU" dirty="0"/>
              <a:t>+=i^3;</a:t>
            </a:r>
          </a:p>
          <a:p>
            <a:r>
              <a:rPr lang="ru-RU" dirty="0"/>
              <a:t>   i+=1;</a:t>
            </a:r>
          </a:p>
          <a:p>
            <a:r>
              <a:rPr lang="ru-RU" dirty="0" err="1"/>
              <a:t>print</a:t>
            </a:r>
            <a:r>
              <a:rPr lang="ru-RU" dirty="0"/>
              <a:t>("</a:t>
            </a:r>
            <a:r>
              <a:rPr lang="ru-RU" dirty="0" err="1"/>
              <a:t>sum</a:t>
            </a:r>
            <a:r>
              <a:rPr lang="ru-RU" dirty="0"/>
              <a:t> = ",</a:t>
            </a:r>
            <a:r>
              <a:rPr lang="ru-RU" dirty="0" err="1"/>
              <a:t>sum</a:t>
            </a:r>
            <a:r>
              <a:rPr lang="ru-RU" dirty="0"/>
              <a:t>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8E638A-2F14-4EB9-B9B6-2E70192CDF3B}"/>
              </a:ext>
            </a:extLst>
          </p:cNvPr>
          <p:cNvSpPr txBox="1"/>
          <p:nvPr/>
        </p:nvSpPr>
        <p:spPr>
          <a:xfrm>
            <a:off x="3767235" y="1120676"/>
            <a:ext cx="458599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n=</a:t>
            </a:r>
            <a:r>
              <a:rPr lang="ru-RU" dirty="0" err="1"/>
              <a:t>int</a:t>
            </a:r>
            <a:r>
              <a:rPr lang="ru-RU" dirty="0"/>
              <a:t>(</a:t>
            </a:r>
            <a:r>
              <a:rPr lang="ru-RU" dirty="0" err="1"/>
              <a:t>input</a:t>
            </a:r>
            <a:r>
              <a:rPr lang="ru-RU" dirty="0"/>
              <a:t>("</a:t>
            </a:r>
            <a:r>
              <a:rPr lang="ru-RU" dirty="0" err="1"/>
              <a:t>Input</a:t>
            </a:r>
            <a:r>
              <a:rPr lang="ru-RU" dirty="0"/>
              <a:t> n "))</a:t>
            </a:r>
          </a:p>
          <a:p>
            <a:r>
              <a:rPr lang="ru-RU" dirty="0"/>
              <a:t>x=</a:t>
            </a:r>
            <a:r>
              <a:rPr lang="ru-RU" dirty="0" err="1"/>
              <a:t>float</a:t>
            </a:r>
            <a:r>
              <a:rPr lang="ru-RU" dirty="0"/>
              <a:t>(</a:t>
            </a:r>
            <a:r>
              <a:rPr lang="ru-RU" dirty="0" err="1"/>
              <a:t>input</a:t>
            </a:r>
            <a:r>
              <a:rPr lang="ru-RU" dirty="0"/>
              <a:t>("</a:t>
            </a:r>
            <a:r>
              <a:rPr lang="ru-RU" dirty="0" err="1"/>
              <a:t>Input</a:t>
            </a:r>
            <a:r>
              <a:rPr lang="ru-RU" dirty="0"/>
              <a:t> x "))</a:t>
            </a:r>
          </a:p>
          <a:p>
            <a:r>
              <a:rPr lang="ru-RU" dirty="0" err="1"/>
              <a:t>sum</a:t>
            </a:r>
            <a:r>
              <a:rPr lang="ru-RU" dirty="0"/>
              <a:t>=0</a:t>
            </a:r>
          </a:p>
          <a:p>
            <a:r>
              <a:rPr lang="ru-RU" dirty="0" err="1"/>
              <a:t>for</a:t>
            </a:r>
            <a:r>
              <a:rPr lang="ru-RU" dirty="0"/>
              <a:t> i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range</a:t>
            </a:r>
            <a:r>
              <a:rPr lang="ru-RU" dirty="0"/>
              <a:t>(1,n+2,2):</a:t>
            </a:r>
          </a:p>
          <a:p>
            <a:r>
              <a:rPr lang="ru-RU" dirty="0"/>
              <a:t>   </a:t>
            </a:r>
            <a:r>
              <a:rPr lang="ru-RU" dirty="0" err="1"/>
              <a:t>sum</a:t>
            </a:r>
            <a:r>
              <a:rPr lang="ru-RU" dirty="0"/>
              <a:t>+=</a:t>
            </a:r>
            <a:r>
              <a:rPr lang="ru-RU" dirty="0" err="1"/>
              <a:t>pow</a:t>
            </a:r>
            <a:r>
              <a:rPr lang="ru-RU" dirty="0"/>
              <a:t>(</a:t>
            </a:r>
            <a:r>
              <a:rPr lang="ru-RU" dirty="0" err="1"/>
              <a:t>x,i</a:t>
            </a:r>
            <a:r>
              <a:rPr lang="ru-RU" dirty="0"/>
              <a:t>)/i</a:t>
            </a:r>
          </a:p>
          <a:p>
            <a:r>
              <a:rPr lang="ru-RU" dirty="0"/>
              <a:t>%   </a:t>
            </a:r>
            <a:r>
              <a:rPr lang="ru-RU" dirty="0" err="1"/>
              <a:t>print</a:t>
            </a:r>
            <a:r>
              <a:rPr lang="ru-RU" dirty="0"/>
              <a:t>(i)</a:t>
            </a:r>
          </a:p>
          <a:p>
            <a:r>
              <a:rPr lang="ru-RU" dirty="0"/>
              <a:t>%   </a:t>
            </a:r>
            <a:r>
              <a:rPr lang="ru-RU" dirty="0" err="1"/>
              <a:t>print</a:t>
            </a:r>
            <a:r>
              <a:rPr lang="ru-RU" dirty="0"/>
              <a:t>(</a:t>
            </a:r>
            <a:r>
              <a:rPr lang="ru-RU" dirty="0" err="1"/>
              <a:t>sum</a:t>
            </a:r>
            <a:r>
              <a:rPr lang="ru-RU" dirty="0"/>
              <a:t>)</a:t>
            </a:r>
          </a:p>
          <a:p>
            <a:r>
              <a:rPr lang="ru-RU" dirty="0" err="1"/>
              <a:t>print</a:t>
            </a:r>
            <a:r>
              <a:rPr lang="ru-RU" dirty="0"/>
              <a:t>(</a:t>
            </a:r>
            <a:r>
              <a:rPr lang="ru-RU" dirty="0" err="1"/>
              <a:t>sum</a:t>
            </a:r>
            <a:r>
              <a:rPr lang="ru-RU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45319A-5980-4B03-9AF8-241006610931}"/>
              </a:ext>
            </a:extLst>
          </p:cNvPr>
          <p:cNvSpPr txBox="1"/>
          <p:nvPr/>
        </p:nvSpPr>
        <p:spPr>
          <a:xfrm>
            <a:off x="3767235" y="3848877"/>
            <a:ext cx="458599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n=</a:t>
            </a:r>
            <a:r>
              <a:rPr lang="ru-RU" dirty="0" err="1"/>
              <a:t>int</a:t>
            </a:r>
            <a:r>
              <a:rPr lang="ru-RU" dirty="0"/>
              <a:t>(</a:t>
            </a:r>
            <a:r>
              <a:rPr lang="ru-RU" dirty="0" err="1"/>
              <a:t>input</a:t>
            </a:r>
            <a:r>
              <a:rPr lang="ru-RU" dirty="0"/>
              <a:t>("n = "));</a:t>
            </a:r>
          </a:p>
          <a:p>
            <a:r>
              <a:rPr lang="ru-RU" dirty="0"/>
              <a:t>x=</a:t>
            </a:r>
            <a:r>
              <a:rPr lang="ru-RU" dirty="0" err="1"/>
              <a:t>float</a:t>
            </a:r>
            <a:r>
              <a:rPr lang="ru-RU" dirty="0"/>
              <a:t>(</a:t>
            </a:r>
            <a:r>
              <a:rPr lang="ru-RU" dirty="0" err="1"/>
              <a:t>input</a:t>
            </a:r>
            <a:r>
              <a:rPr lang="ru-RU" dirty="0"/>
              <a:t>("x = "));</a:t>
            </a:r>
          </a:p>
          <a:p>
            <a:r>
              <a:rPr lang="ru-RU" dirty="0" err="1"/>
              <a:t>sum</a:t>
            </a:r>
            <a:r>
              <a:rPr lang="ru-RU" dirty="0"/>
              <a:t>=0;</a:t>
            </a:r>
          </a:p>
          <a:p>
            <a:r>
              <a:rPr lang="ru-RU" dirty="0" err="1"/>
              <a:t>for</a:t>
            </a:r>
            <a:r>
              <a:rPr lang="ru-RU" dirty="0"/>
              <a:t> i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range</a:t>
            </a:r>
            <a:r>
              <a:rPr lang="ru-RU" dirty="0"/>
              <a:t>(1,n+1,2):</a:t>
            </a:r>
          </a:p>
          <a:p>
            <a:r>
              <a:rPr lang="ru-RU" dirty="0"/>
              <a:t>   </a:t>
            </a:r>
            <a:r>
              <a:rPr lang="ru-RU" dirty="0" err="1"/>
              <a:t>sum</a:t>
            </a:r>
            <a:r>
              <a:rPr lang="ru-RU" dirty="0"/>
              <a:t>+=</a:t>
            </a:r>
            <a:r>
              <a:rPr lang="ru-RU" dirty="0" err="1"/>
              <a:t>pow</a:t>
            </a:r>
            <a:r>
              <a:rPr lang="ru-RU" dirty="0"/>
              <a:t>(</a:t>
            </a:r>
            <a:r>
              <a:rPr lang="ru-RU" dirty="0" err="1"/>
              <a:t>x,i</a:t>
            </a:r>
            <a:r>
              <a:rPr lang="ru-RU" dirty="0"/>
              <a:t>)/i;</a:t>
            </a:r>
          </a:p>
          <a:p>
            <a:r>
              <a:rPr lang="ru-RU" dirty="0"/>
              <a:t>   </a:t>
            </a:r>
            <a:r>
              <a:rPr lang="ru-RU" dirty="0" err="1"/>
              <a:t>print</a:t>
            </a:r>
            <a:r>
              <a:rPr lang="ru-RU" dirty="0"/>
              <a:t>("</a:t>
            </a:r>
            <a:r>
              <a:rPr lang="ru-RU" dirty="0" err="1"/>
              <a:t>sum</a:t>
            </a:r>
            <a:r>
              <a:rPr lang="ru-RU" dirty="0"/>
              <a:t> = ",</a:t>
            </a:r>
            <a:r>
              <a:rPr lang="ru-RU" dirty="0" err="1"/>
              <a:t>sum</a:t>
            </a:r>
            <a:r>
              <a:rPr lang="ru-RU" dirty="0"/>
              <a:t>);</a:t>
            </a:r>
          </a:p>
          <a:p>
            <a:r>
              <a:rPr lang="ru-RU" dirty="0" err="1"/>
              <a:t>print</a:t>
            </a:r>
            <a:r>
              <a:rPr lang="ru-RU" dirty="0"/>
              <a:t>("</a:t>
            </a:r>
            <a:r>
              <a:rPr lang="ru-RU" dirty="0" err="1"/>
              <a:t>sum</a:t>
            </a:r>
            <a:r>
              <a:rPr lang="ru-RU" dirty="0"/>
              <a:t> = ",</a:t>
            </a:r>
            <a:r>
              <a:rPr lang="ru-RU" dirty="0" err="1"/>
              <a:t>sum</a:t>
            </a:r>
            <a:r>
              <a:rPr lang="ru-RU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76800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Заголовок 4">
            <a:extLst>
              <a:ext uri="{FF2B5EF4-FFF2-40B4-BE49-F238E27FC236}">
                <a16:creationId xmlns:a16="http://schemas.microsoft.com/office/drawing/2014/main" id="{41F42305-2649-4EB7-BFAC-19560594F0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Что такое цикл?</a:t>
            </a:r>
          </a:p>
        </p:txBody>
      </p:sp>
      <p:sp>
        <p:nvSpPr>
          <p:cNvPr id="77827" name="Номер слайда 3">
            <a:extLst>
              <a:ext uri="{FF2B5EF4-FFF2-40B4-BE49-F238E27FC236}">
                <a16:creationId xmlns:a16="http://schemas.microsoft.com/office/drawing/2014/main" id="{99BD5B10-6E0E-4A3F-BA8E-476D9DEC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0AF9EC-9F54-4BCE-9E15-F2F0A9C3D3A3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ru-RU" altLang="ru-RU" sz="140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4751802-140F-4220-8062-57055B5CA7CC}"/>
              </a:ext>
            </a:extLst>
          </p:cNvPr>
          <p:cNvSpPr/>
          <p:nvPr/>
        </p:nvSpPr>
        <p:spPr>
          <a:xfrm>
            <a:off x="393700" y="836613"/>
            <a:ext cx="8442325" cy="830262"/>
          </a:xfrm>
          <a:prstGeom prst="rect">
            <a:avLst/>
          </a:prstGeom>
          <a:solidFill>
            <a:srgbClr val="E6E6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76213" indent="-176213" eaLnBrk="1" hangingPunct="1">
              <a:spcBef>
                <a:spcPct val="50000"/>
              </a:spcBef>
              <a:defRPr/>
            </a:pPr>
            <a:r>
              <a:rPr lang="ru-RU" sz="2400" b="1" dirty="0">
                <a:solidFill>
                  <a:srgbClr val="333399"/>
                </a:solidFill>
                <a:latin typeface="Arial" charset="0"/>
              </a:rPr>
              <a:t>Цикл</a:t>
            </a:r>
            <a:r>
              <a:rPr lang="ru-RU" sz="2400" dirty="0">
                <a:solidFill>
                  <a:srgbClr val="3333FF"/>
                </a:solidFill>
                <a:latin typeface="Arial" charset="0"/>
              </a:rPr>
              <a:t> </a:t>
            </a:r>
            <a:r>
              <a:rPr lang="ru-RU" sz="2400" dirty="0">
                <a:latin typeface="Arial" charset="0"/>
              </a:rPr>
              <a:t>– это многократное выполнение одинаковых действий.</a:t>
            </a:r>
          </a:p>
        </p:txBody>
      </p:sp>
      <p:sp>
        <p:nvSpPr>
          <p:cNvPr id="12" name="Прямоугольник 6">
            <a:extLst>
              <a:ext uri="{FF2B5EF4-FFF2-40B4-BE49-F238E27FC236}">
                <a16:creationId xmlns:a16="http://schemas.microsoft.com/office/drawing/2014/main" id="{720E0413-B1EF-4D36-8180-947B334A8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1785938"/>
            <a:ext cx="8442325" cy="168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1463" lvl="1" indent="-268288" eaLnBrk="1" hangingPunct="1">
              <a:spcBef>
                <a:spcPct val="15000"/>
              </a:spcBef>
              <a:defRPr/>
            </a:pPr>
            <a:r>
              <a:rPr lang="ru-RU" sz="2400" b="1" dirty="0">
                <a:solidFill>
                  <a:srgbClr val="333399"/>
                </a:solidFill>
              </a:rPr>
              <a:t>Два вида циклов</a:t>
            </a:r>
            <a:r>
              <a:rPr lang="ru-RU" sz="2400" dirty="0"/>
              <a:t>:</a:t>
            </a:r>
          </a:p>
          <a:p>
            <a:pPr marL="628650" lvl="1" indent="-268288" eaLnBrk="1" hangingPunct="1">
              <a:spcBef>
                <a:spcPct val="15000"/>
              </a:spcBef>
              <a:buFontTx/>
              <a:buChar char="•"/>
              <a:defRPr/>
            </a:pPr>
            <a:r>
              <a:rPr lang="ru-RU" sz="2400" dirty="0"/>
              <a:t>цикл с </a:t>
            </a:r>
            <a:r>
              <a:rPr lang="ru-RU" sz="2400" b="1" dirty="0"/>
              <a:t>известным</a:t>
            </a:r>
            <a:r>
              <a:rPr lang="ru-RU" sz="2400" dirty="0"/>
              <a:t> числом шагов</a:t>
            </a:r>
            <a:r>
              <a:rPr lang="en-US" sz="2400" dirty="0"/>
              <a:t> (</a:t>
            </a:r>
            <a:r>
              <a:rPr lang="ru-RU" sz="2400" dirty="0"/>
              <a:t>сделать 10 раз</a:t>
            </a:r>
            <a:r>
              <a:rPr lang="en-US" sz="2400" dirty="0"/>
              <a:t>)</a:t>
            </a:r>
            <a:endParaRPr lang="ru-RU" sz="2400" dirty="0"/>
          </a:p>
          <a:p>
            <a:pPr marL="628650" lvl="1" indent="-268288" eaLnBrk="1" hangingPunct="1">
              <a:spcBef>
                <a:spcPct val="15000"/>
              </a:spcBef>
              <a:buFontTx/>
              <a:buChar char="•"/>
              <a:defRPr/>
            </a:pPr>
            <a:r>
              <a:rPr lang="ru-RU" sz="2400" dirty="0"/>
              <a:t>цикл с </a:t>
            </a:r>
            <a:r>
              <a:rPr lang="ru-RU" sz="2400" b="1" dirty="0"/>
              <a:t>неизвестным</a:t>
            </a:r>
            <a:r>
              <a:rPr lang="ru-RU" sz="2400" dirty="0"/>
              <a:t> числом шагов (делать, пока не надоест)</a:t>
            </a:r>
          </a:p>
        </p:txBody>
      </p:sp>
      <p:sp>
        <p:nvSpPr>
          <p:cNvPr id="13" name="Прямоугольник 7">
            <a:extLst>
              <a:ext uri="{FF2B5EF4-FFF2-40B4-BE49-F238E27FC236}">
                <a16:creationId xmlns:a16="http://schemas.microsoft.com/office/drawing/2014/main" id="{7044EEA4-B9EB-41F7-8879-089077428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3695700"/>
            <a:ext cx="83518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6213" indent="-1762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ru-RU" altLang="ru-RU" sz="2400" i="1"/>
              <a:t>Задача</a:t>
            </a:r>
            <a:r>
              <a:rPr lang="ru-RU" altLang="ru-RU" sz="2400"/>
              <a:t>. Вывести на экран 10</a:t>
            </a:r>
            <a:r>
              <a:rPr lang="en-US" altLang="ru-RU" sz="2400"/>
              <a:t> </a:t>
            </a:r>
            <a:r>
              <a:rPr lang="ru-RU" altLang="ru-RU" sz="2400"/>
              <a:t>раз слово «Привет».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E0B4D4AF-1FDF-4822-999C-4980BEB47E48}"/>
              </a:ext>
            </a:extLst>
          </p:cNvPr>
          <p:cNvGrpSpPr>
            <a:grpSpLocks/>
          </p:cNvGrpSpPr>
          <p:nvPr/>
        </p:nvGrpSpPr>
        <p:grpSpPr bwMode="auto">
          <a:xfrm>
            <a:off x="962025" y="4298950"/>
            <a:ext cx="6977063" cy="663575"/>
            <a:chOff x="796" y="2336"/>
            <a:chExt cx="4395" cy="418"/>
          </a:xfrm>
        </p:grpSpPr>
        <p:sp>
          <p:nvSpPr>
            <p:cNvPr id="15" name="Text Box 8">
              <a:extLst>
                <a:ext uri="{FF2B5EF4-FFF2-40B4-BE49-F238E27FC236}">
                  <a16:creationId xmlns:a16="http://schemas.microsoft.com/office/drawing/2014/main" id="{EDB6DBB7-5F4D-4C0F-B2B4-3EC5519C05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0" y="2403"/>
              <a:ext cx="4101" cy="296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>
                  <a:latin typeface="Arial" charset="0"/>
                </a:rPr>
                <a:t>  Можно ли решить известными методами</a:t>
              </a:r>
              <a:r>
                <a:rPr lang="en-US" sz="2400">
                  <a:latin typeface="Arial" charset="0"/>
                </a:rPr>
                <a:t>?</a:t>
              </a:r>
              <a:endParaRPr lang="ru-RU" sz="2400">
                <a:latin typeface="Arial" charset="0"/>
              </a:endParaRPr>
            </a:p>
          </p:txBody>
        </p:sp>
        <p:sp>
          <p:nvSpPr>
            <p:cNvPr id="77833" name="Oval 9">
              <a:extLst>
                <a:ext uri="{FF2B5EF4-FFF2-40B4-BE49-F238E27FC236}">
                  <a16:creationId xmlns:a16="http://schemas.microsoft.com/office/drawing/2014/main" id="{1A71D775-021D-4BB1-A866-CC41F7BBD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build="p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Заголовок 1">
            <a:extLst>
              <a:ext uri="{FF2B5EF4-FFF2-40B4-BE49-F238E27FC236}">
                <a16:creationId xmlns:a16="http://schemas.microsoft.com/office/drawing/2014/main" id="{4C5FB8A4-D39F-4AA7-B087-50812AAC61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Блок-схема цикла</a:t>
            </a:r>
          </a:p>
        </p:txBody>
      </p:sp>
      <p:sp>
        <p:nvSpPr>
          <p:cNvPr id="79875" name="Номер слайда 2">
            <a:extLst>
              <a:ext uri="{FF2B5EF4-FFF2-40B4-BE49-F238E27FC236}">
                <a16:creationId xmlns:a16="http://schemas.microsoft.com/office/drawing/2014/main" id="{7810273D-C787-4A74-A1B0-7F6DDF265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685674-08E5-4FD1-9D8A-EDC569242656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ru-RU" altLang="ru-RU" sz="1400"/>
          </a:p>
        </p:txBody>
      </p:sp>
      <p:sp>
        <p:nvSpPr>
          <p:cNvPr id="79876" name="Блок-схема: процесс 3">
            <a:extLst>
              <a:ext uri="{FF2B5EF4-FFF2-40B4-BE49-F238E27FC236}">
                <a16:creationId xmlns:a16="http://schemas.microsoft.com/office/drawing/2014/main" id="{F3E634B3-B283-40C8-9283-0A36B60D7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3625" y="3325813"/>
            <a:ext cx="3895725" cy="896937"/>
          </a:xfrm>
          <a:prstGeom prst="flowChartProcess">
            <a:avLst/>
          </a:prstGeom>
          <a:noFill/>
          <a:ln w="19050" algn="ctr">
            <a:solidFill>
              <a:srgbClr val="FF0000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5" name="Блок-схема: знак завершения 17">
            <a:extLst>
              <a:ext uri="{FF2B5EF4-FFF2-40B4-BE49-F238E27FC236}">
                <a16:creationId xmlns:a16="http://schemas.microsoft.com/office/drawing/2014/main" id="{AF3A2344-0DF7-4937-A92C-9E109967F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9175" y="1250950"/>
            <a:ext cx="1393825" cy="390525"/>
          </a:xfrm>
          <a:prstGeom prst="flowChartTerminator">
            <a:avLst/>
          </a:prstGeom>
          <a:solidFill>
            <a:srgbClr val="E6E6FF"/>
          </a:solidFill>
          <a:ln w="12700" algn="ctr">
            <a:noFill/>
            <a:round/>
            <a:headEnd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/>
          <a:lstStyle/>
          <a:p>
            <a:pPr algn="ctr" eaLnBrk="1" hangingPunct="1">
              <a:defRPr/>
            </a:pPr>
            <a:r>
              <a:rPr lang="ru-RU">
                <a:latin typeface="Arial" charset="0"/>
              </a:rPr>
              <a:t>начало</a:t>
            </a:r>
          </a:p>
        </p:txBody>
      </p:sp>
      <p:sp>
        <p:nvSpPr>
          <p:cNvPr id="6" name="Блок-схема: знак завершения 18">
            <a:extLst>
              <a:ext uri="{FF2B5EF4-FFF2-40B4-BE49-F238E27FC236}">
                <a16:creationId xmlns:a16="http://schemas.microsoft.com/office/drawing/2014/main" id="{0E8B103A-1079-4D75-866C-92E85EFE2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5725" y="2366963"/>
            <a:ext cx="1393825" cy="390525"/>
          </a:xfrm>
          <a:prstGeom prst="flowChartTerminator">
            <a:avLst/>
          </a:prstGeom>
          <a:solidFill>
            <a:srgbClr val="E6E6FF"/>
          </a:solidFill>
          <a:ln w="12700" algn="ctr">
            <a:noFill/>
            <a:round/>
            <a:headEnd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/>
          <a:lstStyle/>
          <a:p>
            <a:pPr algn="ctr" eaLnBrk="1" hangingPunct="1">
              <a:defRPr/>
            </a:pPr>
            <a:r>
              <a:rPr lang="ru-RU">
                <a:latin typeface="Arial" charset="0"/>
              </a:rPr>
              <a:t>конец</a:t>
            </a:r>
          </a:p>
        </p:txBody>
      </p:sp>
      <p:cxnSp>
        <p:nvCxnSpPr>
          <p:cNvPr id="79879" name="Прямая со стрелкой 28">
            <a:extLst>
              <a:ext uri="{FF2B5EF4-FFF2-40B4-BE49-F238E27FC236}">
                <a16:creationId xmlns:a16="http://schemas.microsoft.com/office/drawing/2014/main" id="{5A3C22FA-D1E9-4DC6-A2D6-3F39A3256B35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>
            <a:off x="2888457" y="2653506"/>
            <a:ext cx="1479550" cy="1296987"/>
          </a:xfrm>
          <a:prstGeom prst="bentConnector4">
            <a:avLst>
              <a:gd name="adj1" fmla="val -44398"/>
              <a:gd name="adj2" fmla="val 17038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0" name="Прямая со стрелкой 31">
            <a:extLst>
              <a:ext uri="{FF2B5EF4-FFF2-40B4-BE49-F238E27FC236}">
                <a16:creationId xmlns:a16="http://schemas.microsoft.com/office/drawing/2014/main" id="{B9AD013B-660D-4266-A2F5-ADFCEDFA3E3D}"/>
              </a:ext>
            </a:extLst>
          </p:cNvPr>
          <p:cNvCxnSpPr>
            <a:cxnSpLocks noChangeShapeType="1"/>
            <a:stCxn id="5" idx="2"/>
          </p:cNvCxnSpPr>
          <p:nvPr/>
        </p:nvCxnSpPr>
        <p:spPr bwMode="auto">
          <a:xfrm rot="5400000">
            <a:off x="4021931" y="1875632"/>
            <a:ext cx="46831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1" name="Прямая со стрелкой 52">
            <a:extLst>
              <a:ext uri="{FF2B5EF4-FFF2-40B4-BE49-F238E27FC236}">
                <a16:creationId xmlns:a16="http://schemas.microsoft.com/office/drawing/2014/main" id="{F268050A-DFFA-4030-BF26-BDF2C950F3BA}"/>
              </a:ext>
            </a:extLst>
          </p:cNvPr>
          <p:cNvCxnSpPr>
            <a:cxnSpLocks noChangeShapeType="1"/>
            <a:endCxn id="6" idx="1"/>
          </p:cNvCxnSpPr>
          <p:nvPr/>
        </p:nvCxnSpPr>
        <p:spPr bwMode="auto">
          <a:xfrm>
            <a:off x="5532438" y="2562225"/>
            <a:ext cx="90328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2" name="Прямая со стрелкой 53">
            <a:extLst>
              <a:ext uri="{FF2B5EF4-FFF2-40B4-BE49-F238E27FC236}">
                <a16:creationId xmlns:a16="http://schemas.microsoft.com/office/drawing/2014/main" id="{B0ECCF8C-A30A-4796-BDFC-763B20B5B2C6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021138" y="3248025"/>
            <a:ext cx="468312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883" name="Блок-схема: процесс 63">
            <a:extLst>
              <a:ext uri="{FF2B5EF4-FFF2-40B4-BE49-F238E27FC236}">
                <a16:creationId xmlns:a16="http://schemas.microsoft.com/office/drawing/2014/main" id="{F0512924-47BD-47F8-8CF3-21790DA9A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75" y="2160588"/>
            <a:ext cx="501650" cy="406400"/>
          </a:xfrm>
          <a:prstGeom prst="flowChartProces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да</a:t>
            </a:r>
          </a:p>
        </p:txBody>
      </p:sp>
      <p:sp>
        <p:nvSpPr>
          <p:cNvPr id="79884" name="Блок-схема: процесс 64">
            <a:extLst>
              <a:ext uri="{FF2B5EF4-FFF2-40B4-BE49-F238E27FC236}">
                <a16:creationId xmlns:a16="http://schemas.microsoft.com/office/drawing/2014/main" id="{712DE35B-C0AF-4760-AD91-E9147D054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4738" y="3019425"/>
            <a:ext cx="623887" cy="406400"/>
          </a:xfrm>
          <a:prstGeom prst="flowChartProces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нет</a:t>
            </a:r>
          </a:p>
        </p:txBody>
      </p:sp>
      <p:sp>
        <p:nvSpPr>
          <p:cNvPr id="14" name="Скругленная прямоугольная выноска 13">
            <a:extLst>
              <a:ext uri="{FF2B5EF4-FFF2-40B4-BE49-F238E27FC236}">
                <a16:creationId xmlns:a16="http://schemas.microsoft.com/office/drawing/2014/main" id="{636EA1FB-5F0F-4302-8BD1-BF5E19499242}"/>
              </a:ext>
            </a:extLst>
          </p:cNvPr>
          <p:cNvSpPr/>
          <p:nvPr/>
        </p:nvSpPr>
        <p:spPr bwMode="auto">
          <a:xfrm>
            <a:off x="6035675" y="4649788"/>
            <a:ext cx="1971675" cy="569912"/>
          </a:xfrm>
          <a:prstGeom prst="wedgeRoundRectCallout">
            <a:avLst>
              <a:gd name="adj1" fmla="val -60752"/>
              <a:gd name="adj2" fmla="val -135756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lang="ru-RU" sz="2400">
                <a:latin typeface="Arial" charset="0"/>
              </a:rPr>
              <a:t>тело цикла</a:t>
            </a:r>
          </a:p>
        </p:txBody>
      </p:sp>
      <p:grpSp>
        <p:nvGrpSpPr>
          <p:cNvPr id="2" name="Группа 29">
            <a:extLst>
              <a:ext uri="{FF2B5EF4-FFF2-40B4-BE49-F238E27FC236}">
                <a16:creationId xmlns:a16="http://schemas.microsoft.com/office/drawing/2014/main" id="{9D767AA2-3A61-4177-9D97-698B494B9854}"/>
              </a:ext>
            </a:extLst>
          </p:cNvPr>
          <p:cNvGrpSpPr>
            <a:grpSpLocks/>
          </p:cNvGrpSpPr>
          <p:nvPr/>
        </p:nvGrpSpPr>
        <p:grpSpPr bwMode="auto">
          <a:xfrm>
            <a:off x="2979738" y="2109914"/>
            <a:ext cx="2552700" cy="903287"/>
            <a:chOff x="3055938" y="1906588"/>
            <a:chExt cx="2552700" cy="9032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Блок-схема: решение 45">
              <a:extLst>
                <a:ext uri="{FF2B5EF4-FFF2-40B4-BE49-F238E27FC236}">
                  <a16:creationId xmlns:a16="http://schemas.microsoft.com/office/drawing/2014/main" id="{C91475DC-A026-44FC-A4F8-B046A9857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5938" y="1906588"/>
              <a:ext cx="2552700" cy="903287"/>
            </a:xfrm>
            <a:prstGeom prst="flowChartDecision">
              <a:avLst/>
            </a:prstGeom>
            <a:solidFill>
              <a:srgbClr val="FFFF99"/>
            </a:solidFill>
            <a:ln w="12700" algn="ctr">
              <a:noFill/>
              <a:round/>
              <a:headEnd/>
              <a:tailEnd type="triangle" w="lg" len="lg"/>
            </a:ln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7" name="Прямоугольник 39">
              <a:extLst>
                <a:ext uri="{FF2B5EF4-FFF2-40B4-BE49-F238E27FC236}">
                  <a16:creationId xmlns:a16="http://schemas.microsoft.com/office/drawing/2014/main" id="{DF903A4F-C769-4BDA-8D18-D6CB74C33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6589" y="2157501"/>
              <a:ext cx="2151400" cy="401461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 type="triangle" w="lg" len="lg"/>
            </a:ln>
          </p:spPr>
          <p:txBody>
            <a:bodyPr/>
            <a:lstStyle/>
            <a:p>
              <a:pPr algn="ctr" eaLnBrk="1" hangingPunct="1">
                <a:defRPr/>
              </a:pPr>
              <a:r>
                <a:rPr lang="ru-RU" dirty="0">
                  <a:latin typeface="Arial" charset="0"/>
                </a:rPr>
                <a:t>сделали 10</a:t>
              </a:r>
              <a:r>
                <a:rPr lang="en-US" dirty="0">
                  <a:latin typeface="Arial" charset="0"/>
                </a:rPr>
                <a:t> </a:t>
              </a:r>
              <a:r>
                <a:rPr lang="ru-RU" dirty="0">
                  <a:latin typeface="Arial" charset="0"/>
                </a:rPr>
                <a:t>раз</a:t>
              </a:r>
              <a:r>
                <a:rPr lang="en-US" dirty="0">
                  <a:latin typeface="Arial" charset="0"/>
                </a:rPr>
                <a:t>?</a:t>
              </a:r>
              <a:endParaRPr lang="ru-RU" dirty="0">
                <a:latin typeface="Arial" charset="0"/>
              </a:endParaRPr>
            </a:p>
          </p:txBody>
        </p:sp>
      </p:grpSp>
      <p:grpSp>
        <p:nvGrpSpPr>
          <p:cNvPr id="3" name="Группа 39">
            <a:extLst>
              <a:ext uri="{FF2B5EF4-FFF2-40B4-BE49-F238E27FC236}">
                <a16:creationId xmlns:a16="http://schemas.microsoft.com/office/drawing/2014/main" id="{4A24E9BD-606D-463E-B33E-8F8FFC973102}"/>
              </a:ext>
            </a:extLst>
          </p:cNvPr>
          <p:cNvGrpSpPr>
            <a:grpSpLocks/>
          </p:cNvGrpSpPr>
          <p:nvPr/>
        </p:nvGrpSpPr>
        <p:grpSpPr bwMode="auto">
          <a:xfrm>
            <a:off x="2587216" y="3479926"/>
            <a:ext cx="3379018" cy="561975"/>
            <a:chOff x="2806291" y="3533775"/>
            <a:chExt cx="3379018" cy="561975"/>
          </a:xfrm>
          <a:solidFill>
            <a:srgbClr val="E6E6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Блок-схема: данные 37">
              <a:extLst>
                <a:ext uri="{FF2B5EF4-FFF2-40B4-BE49-F238E27FC236}">
                  <a16:creationId xmlns:a16="http://schemas.microsoft.com/office/drawing/2014/main" id="{7B349725-3CC6-4298-851D-901BF3097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6291" y="3533775"/>
              <a:ext cx="3379018" cy="561975"/>
            </a:xfrm>
            <a:prstGeom prst="flowChartInputOutput">
              <a:avLst/>
            </a:prstGeom>
            <a:grpFill/>
            <a:ln w="12700" algn="ctr">
              <a:noFill/>
              <a:round/>
              <a:headEnd/>
              <a:tailEnd type="triangle" w="lg" len="lg"/>
            </a:ln>
          </p:spPr>
          <p:txBody>
            <a:bodyPr wrap="none" lIns="90000" tIns="46800" rIns="90000" bIns="46800" anchor="ctr"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20" name="Прямоугольник 38">
              <a:extLst>
                <a:ext uri="{FF2B5EF4-FFF2-40B4-BE49-F238E27FC236}">
                  <a16:creationId xmlns:a16="http://schemas.microsoft.com/office/drawing/2014/main" id="{5D9820BD-65C3-4FD9-B7B9-BF0785C58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1035" y="3615809"/>
              <a:ext cx="296734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sz="2000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print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ru-RU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"Привет!"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)</a:t>
              </a:r>
              <a:endParaRPr lang="ru-RU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Заголовок 1">
            <a:extLst>
              <a:ext uri="{FF2B5EF4-FFF2-40B4-BE49-F238E27FC236}">
                <a16:creationId xmlns:a16="http://schemas.microsoft.com/office/drawing/2014/main" id="{380D7010-1A89-4CE3-BA95-100FD254E4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Как организовать цикл?</a:t>
            </a:r>
          </a:p>
        </p:txBody>
      </p:sp>
      <p:sp>
        <p:nvSpPr>
          <p:cNvPr id="80899" name="Номер слайда 2">
            <a:extLst>
              <a:ext uri="{FF2B5EF4-FFF2-40B4-BE49-F238E27FC236}">
                <a16:creationId xmlns:a16="http://schemas.microsoft.com/office/drawing/2014/main" id="{ECD45D9C-A2A6-4616-91A6-D5F30631A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52D2CB-ECD1-47D1-A426-C9832A50F6C5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ru-RU" altLang="ru-RU" sz="140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A64F95A-FE8F-4377-AACC-A5168175C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75" y="904875"/>
            <a:ext cx="4759325" cy="1570038"/>
          </a:xfrm>
          <a:prstGeom prst="rect">
            <a:avLst/>
          </a:prstGeom>
          <a:solidFill>
            <a:srgbClr val="E6E6FF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счётчик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</a:p>
          <a:p>
            <a:pPr indent="90488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пока счётчик &lt; </a:t>
            </a:r>
            <a:r>
              <a:rPr lang="ru-RU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endParaRPr lang="ru-RU" sz="2400" b="1" dirty="0">
              <a:solidFill>
                <a:srgbClr val="00B0F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Привет"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увеличить счётчик на </a:t>
            </a:r>
            <a:r>
              <a:rPr lang="ru-RU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7C554FE-1743-4707-B8ED-5E198C7F7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75" y="3486150"/>
            <a:ext cx="4746625" cy="1570038"/>
          </a:xfrm>
          <a:prstGeom prst="rect">
            <a:avLst/>
          </a:prstGeom>
          <a:solidFill>
            <a:srgbClr val="E6E6FF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счётчик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10</a:t>
            </a:r>
            <a:endParaRPr lang="ru-RU" sz="2400" b="1" dirty="0">
              <a:solidFill>
                <a:srgbClr val="00B0F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пока счётчик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endParaRPr lang="ru-RU" sz="2400" b="1" dirty="0">
              <a:solidFill>
                <a:srgbClr val="00B0F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Привет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уменьшить счётчик на </a:t>
            </a:r>
            <a:r>
              <a:rPr lang="ru-RU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4B14B85-894B-47B4-9B23-5BC9B8AEA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0463" y="908050"/>
            <a:ext cx="4046537" cy="1570038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Ins="0" anchor="ctr">
            <a:spAutoFit/>
          </a:bodyPr>
          <a:lstStyle/>
          <a:p>
            <a:pPr algn="just" eaLnBrk="1" hangingPunct="1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k</a:t>
            </a:r>
            <a:r>
              <a:rPr lang="en-US" sz="2400" b="1" dirty="0">
                <a:solidFill>
                  <a:srgbClr val="3333FF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 dirty="0">
                <a:solidFill>
                  <a:srgbClr val="3333FF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0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  <a:cs typeface="Times New Roman" pitchFamily="18" charset="0"/>
              </a:rPr>
              <a:t>while</a:t>
            </a:r>
            <a:r>
              <a:rPr lang="en-US" sz="2400" b="1" dirty="0">
                <a:solidFill>
                  <a:srgbClr val="3333FF"/>
                </a:solidFill>
                <a:latin typeface="Calibri" pitchFamily="34" charset="0"/>
                <a:cs typeface="Times New Roman" pitchFamily="18" charset="0"/>
              </a:rPr>
              <a:t> 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k</a:t>
            </a:r>
            <a:r>
              <a:rPr lang="en-US" sz="2400" b="1" dirty="0">
                <a:solidFill>
                  <a:srgbClr val="3333FF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&lt;</a:t>
            </a:r>
            <a:r>
              <a:rPr lang="en-US" sz="2400" b="1" dirty="0">
                <a:solidFill>
                  <a:srgbClr val="3333FF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10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: 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400" b="1" dirty="0">
                <a:solidFill>
                  <a:srgbClr val="0070C0"/>
                </a:solidFill>
                <a:latin typeface="Arial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ru-RU" sz="2400" b="1" dirty="0" err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Пр</a:t>
            </a:r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ивет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)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k += 1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F4C45C56-5DC5-4786-AF31-B1C3DEBBA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0463" y="3486150"/>
            <a:ext cx="4046537" cy="1570038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Ins="0" anchor="ctr">
            <a:spAutoFit/>
          </a:bodyPr>
          <a:lstStyle/>
          <a:p>
            <a:pPr algn="just" eaLnBrk="1" hangingPunct="1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k</a:t>
            </a:r>
            <a:r>
              <a:rPr lang="en-US" sz="2400" b="1" dirty="0">
                <a:solidFill>
                  <a:srgbClr val="3333FF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 dirty="0">
                <a:solidFill>
                  <a:srgbClr val="3333FF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10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  <a:cs typeface="Times New Roman" pitchFamily="18" charset="0"/>
              </a:rPr>
              <a:t>while</a:t>
            </a:r>
            <a:r>
              <a:rPr lang="en-US" sz="2400" b="1" dirty="0">
                <a:solidFill>
                  <a:srgbClr val="3333FF"/>
                </a:solidFill>
                <a:latin typeface="Calibri" pitchFamily="34" charset="0"/>
                <a:cs typeface="Times New Roman" pitchFamily="18" charset="0"/>
              </a:rPr>
              <a:t> 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k</a:t>
            </a:r>
            <a:r>
              <a:rPr lang="en-US" sz="2400" b="1" dirty="0">
                <a:solidFill>
                  <a:srgbClr val="3333FF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&gt;</a:t>
            </a:r>
            <a:r>
              <a:rPr lang="en-US" sz="2400" b="1" dirty="0">
                <a:solidFill>
                  <a:srgbClr val="3333FF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0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: 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400" b="1" dirty="0">
                <a:solidFill>
                  <a:srgbClr val="0070C0"/>
                </a:solidFill>
                <a:latin typeface="Arial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ru-RU" sz="2400" b="1" dirty="0" err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Пр</a:t>
            </a:r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ивет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)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k -= 1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D7C15DD2-1A30-42F0-8107-8A1C28B9957C}"/>
              </a:ext>
            </a:extLst>
          </p:cNvPr>
          <p:cNvGrpSpPr>
            <a:grpSpLocks/>
          </p:cNvGrpSpPr>
          <p:nvPr/>
        </p:nvGrpSpPr>
        <p:grpSpPr bwMode="auto">
          <a:xfrm>
            <a:off x="3224213" y="2614613"/>
            <a:ext cx="3443287" cy="663575"/>
            <a:chOff x="796" y="2336"/>
            <a:chExt cx="2169" cy="418"/>
          </a:xfrm>
        </p:grpSpPr>
        <p:sp>
          <p:nvSpPr>
            <p:cNvPr id="14" name="Text Box 8">
              <a:extLst>
                <a:ext uri="{FF2B5EF4-FFF2-40B4-BE49-F238E27FC236}">
                  <a16:creationId xmlns:a16="http://schemas.microsoft.com/office/drawing/2014/main" id="{A892AB22-D517-450B-8A89-3A9EBC58B7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0" y="2403"/>
              <a:ext cx="1875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Как по-другому</a:t>
              </a:r>
              <a:r>
                <a:rPr lang="en-US" sz="2400" dirty="0">
                  <a:latin typeface="Arial" charset="0"/>
                </a:rPr>
                <a:t>?</a:t>
              </a:r>
              <a:endParaRPr lang="ru-RU" sz="2400" dirty="0">
                <a:latin typeface="Arial" charset="0"/>
              </a:endParaRPr>
            </a:p>
          </p:txBody>
        </p:sp>
        <p:sp>
          <p:nvSpPr>
            <p:cNvPr id="80906" name="Oval 9">
              <a:extLst>
                <a:ext uri="{FF2B5EF4-FFF2-40B4-BE49-F238E27FC236}">
                  <a16:creationId xmlns:a16="http://schemas.microsoft.com/office/drawing/2014/main" id="{2EDB493C-DF8E-4952-BBDB-BE4DC05C4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Заголовок 1">
            <a:extLst>
              <a:ext uri="{FF2B5EF4-FFF2-40B4-BE49-F238E27FC236}">
                <a16:creationId xmlns:a16="http://schemas.microsoft.com/office/drawing/2014/main" id="{25C630A8-844C-4C0B-843B-DE8A4CF1F5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Сколько раз выполняется цикл?</a:t>
            </a:r>
          </a:p>
        </p:txBody>
      </p:sp>
      <p:sp>
        <p:nvSpPr>
          <p:cNvPr id="81923" name="Номер слайда 2">
            <a:extLst>
              <a:ext uri="{FF2B5EF4-FFF2-40B4-BE49-F238E27FC236}">
                <a16:creationId xmlns:a16="http://schemas.microsoft.com/office/drawing/2014/main" id="{34BB2C77-0715-4FAB-8E54-92C8F4C5F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5ED602-3485-4112-BF93-5BFC8BA60760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ru-RU" altLang="ru-RU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37A7A77-7897-46C6-81D8-05A2B2556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3" y="971550"/>
            <a:ext cx="5137150" cy="8890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ru-RU" sz="2400" b="1">
                <a:latin typeface="Courier New" panose="02070309020205020404" pitchFamily="49" charset="0"/>
              </a:rPr>
              <a:t>a</a:t>
            </a:r>
            <a:r>
              <a:rPr lang="en-US" altLang="ru-RU" sz="2400" b="1"/>
              <a:t> </a:t>
            </a:r>
            <a:r>
              <a:rPr lang="en-US" altLang="ru-RU" sz="2400" b="1">
                <a:latin typeface="Courier New" panose="02070309020205020404" pitchFamily="49" charset="0"/>
              </a:rPr>
              <a:t>=</a:t>
            </a:r>
            <a:r>
              <a:rPr lang="en-US" altLang="ru-RU" sz="2400" b="1"/>
              <a:t> </a:t>
            </a:r>
            <a:r>
              <a:rPr lang="en-US" altLang="ru-RU" sz="2400" b="1">
                <a:solidFill>
                  <a:srgbClr val="0095FF"/>
                </a:solidFill>
                <a:latin typeface="Courier New" panose="02070309020205020404" pitchFamily="49" charset="0"/>
              </a:rPr>
              <a:t>4</a:t>
            </a:r>
            <a:r>
              <a:rPr lang="en-US" altLang="ru-RU" sz="2400" b="1">
                <a:latin typeface="Courier New" panose="02070309020205020404" pitchFamily="49" charset="0"/>
              </a:rPr>
              <a:t>; b</a:t>
            </a:r>
            <a:r>
              <a:rPr lang="en-US" altLang="ru-RU" sz="2400" b="1"/>
              <a:t> </a:t>
            </a:r>
            <a:r>
              <a:rPr lang="en-US" altLang="ru-RU" sz="2400" b="1">
                <a:latin typeface="Courier New" panose="02070309020205020404" pitchFamily="49" charset="0"/>
              </a:rPr>
              <a:t>=</a:t>
            </a:r>
            <a:r>
              <a:rPr lang="en-US" altLang="ru-RU" sz="2400" b="1"/>
              <a:t> </a:t>
            </a:r>
            <a:r>
              <a:rPr lang="en-US" altLang="ru-RU" sz="2400" b="1">
                <a:solidFill>
                  <a:srgbClr val="0095FF"/>
                </a:solidFill>
                <a:latin typeface="Courier New" panose="02070309020205020404" pitchFamily="49" charset="0"/>
              </a:rPr>
              <a:t>6</a:t>
            </a:r>
            <a:endParaRPr lang="ru-RU" altLang="ru-RU" sz="2400" b="1">
              <a:solidFill>
                <a:srgbClr val="0095FF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altLang="ru-RU" sz="2400" b="1"/>
              <a:t> </a:t>
            </a:r>
            <a:r>
              <a:rPr lang="da-DK" altLang="ru-RU" sz="2400" b="1">
                <a:latin typeface="Courier New" panose="02070309020205020404" pitchFamily="49" charset="0"/>
              </a:rPr>
              <a:t>a</a:t>
            </a:r>
            <a:r>
              <a:rPr lang="en-US" altLang="ru-RU" sz="2400" b="1"/>
              <a:t> </a:t>
            </a:r>
            <a:r>
              <a:rPr lang="da-DK" altLang="ru-RU" sz="2400" b="1">
                <a:latin typeface="Courier New" panose="02070309020205020404" pitchFamily="49" charset="0"/>
              </a:rPr>
              <a:t>&lt;</a:t>
            </a:r>
            <a:r>
              <a:rPr lang="en-US" altLang="ru-RU" sz="2400" b="1"/>
              <a:t> </a:t>
            </a:r>
            <a:r>
              <a:rPr lang="da-DK" altLang="ru-RU" sz="2400" b="1">
                <a:latin typeface="Courier New" panose="02070309020205020404" pitchFamily="49" charset="0"/>
              </a:rPr>
              <a:t>b:</a:t>
            </a:r>
            <a:r>
              <a:rPr lang="en-US" altLang="ru-RU" sz="2400" b="1"/>
              <a:t> </a:t>
            </a:r>
            <a:r>
              <a:rPr lang="da-DK" altLang="ru-RU" sz="2400" b="1">
                <a:latin typeface="Courier New" panose="02070309020205020404" pitchFamily="49" charset="0"/>
              </a:rPr>
              <a:t>a</a:t>
            </a:r>
            <a:r>
              <a:rPr lang="en-US" altLang="ru-RU" sz="2400" b="1"/>
              <a:t> </a:t>
            </a:r>
            <a:r>
              <a:rPr lang="da-DK" altLang="ru-RU" sz="2400" b="1">
                <a:latin typeface="Courier New" panose="02070309020205020404" pitchFamily="49" charset="0"/>
              </a:rPr>
              <a:t>+=</a:t>
            </a:r>
            <a:r>
              <a:rPr lang="en-US" altLang="ru-RU" sz="2400" b="1"/>
              <a:t> </a:t>
            </a:r>
            <a:r>
              <a:rPr lang="da-DK" altLang="ru-RU" sz="2400" b="1">
                <a:solidFill>
                  <a:srgbClr val="0095FF"/>
                </a:solidFill>
                <a:latin typeface="Courier New" panose="02070309020205020404" pitchFamily="49" charset="0"/>
              </a:rPr>
              <a:t>1</a:t>
            </a:r>
            <a:endParaRPr lang="ru-RU" altLang="ru-RU" sz="2400" b="1">
              <a:solidFill>
                <a:srgbClr val="3333FF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7598EF6B-9DDB-4F70-B29B-8962DAD2B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263" y="955675"/>
            <a:ext cx="1511300" cy="788988"/>
          </a:xfrm>
          <a:prstGeom prst="wedgeRoundRectCallout">
            <a:avLst>
              <a:gd name="adj1" fmla="val -130042"/>
              <a:gd name="adj2" fmla="val 44352"/>
              <a:gd name="adj3" fmla="val 16667"/>
            </a:avLst>
          </a:prstGeom>
          <a:solidFill>
            <a:srgbClr val="E6E6FF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400" b="1"/>
              <a:t>2</a:t>
            </a:r>
            <a:r>
              <a:rPr lang="en-US" altLang="ru-RU" sz="2400" b="1"/>
              <a:t> </a:t>
            </a:r>
            <a:r>
              <a:rPr lang="ru-RU" altLang="ru-RU" sz="2400" b="1"/>
              <a:t>раза</a:t>
            </a:r>
            <a:endParaRPr lang="en-US" altLang="ru-RU" sz="2400" b="1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2400" b="1">
                <a:latin typeface="Courier New" panose="02070309020205020404" pitchFamily="49" charset="0"/>
              </a:rPr>
              <a:t>a</a:t>
            </a:r>
            <a:r>
              <a:rPr lang="en-US" altLang="ru-RU" sz="2400" b="1"/>
              <a:t> </a:t>
            </a:r>
            <a:r>
              <a:rPr lang="en-US" altLang="ru-RU" sz="2400" b="1">
                <a:latin typeface="Courier New" panose="02070309020205020404" pitchFamily="49" charset="0"/>
              </a:rPr>
              <a:t>=</a:t>
            </a:r>
            <a:r>
              <a:rPr lang="en-US" altLang="ru-RU" sz="2400" b="1"/>
              <a:t> </a:t>
            </a:r>
            <a:r>
              <a:rPr lang="en-US" altLang="ru-RU" sz="2400" b="1">
                <a:latin typeface="Courier New" panose="02070309020205020404" pitchFamily="49" charset="0"/>
              </a:rPr>
              <a:t>6</a:t>
            </a:r>
            <a:endParaRPr lang="ru-RU" altLang="ru-RU" sz="2400" b="1">
              <a:latin typeface="Courier New" panose="02070309020205020404" pitchFamily="49" charset="0"/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409D0066-450B-4AF0-9117-A2F3E6FBA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" y="2006600"/>
            <a:ext cx="5137150" cy="8890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ru-RU" sz="2400" b="1">
                <a:latin typeface="Courier New" panose="02070309020205020404" pitchFamily="49" charset="0"/>
              </a:rPr>
              <a:t>a</a:t>
            </a:r>
            <a:r>
              <a:rPr lang="en-US" altLang="ru-RU" sz="2400" b="1"/>
              <a:t> </a:t>
            </a:r>
            <a:r>
              <a:rPr lang="en-US" altLang="ru-RU" sz="2400" b="1">
                <a:latin typeface="Courier New" panose="02070309020205020404" pitchFamily="49" charset="0"/>
              </a:rPr>
              <a:t>=</a:t>
            </a:r>
            <a:r>
              <a:rPr lang="en-US" altLang="ru-RU" sz="2400" b="1"/>
              <a:t> </a:t>
            </a:r>
            <a:r>
              <a:rPr lang="en-US" altLang="ru-RU" sz="2400" b="1">
                <a:solidFill>
                  <a:srgbClr val="0095FF"/>
                </a:solidFill>
                <a:latin typeface="Courier New" panose="02070309020205020404" pitchFamily="49" charset="0"/>
              </a:rPr>
              <a:t>4</a:t>
            </a:r>
            <a:r>
              <a:rPr lang="en-US" altLang="ru-RU" sz="2400" b="1">
                <a:latin typeface="Courier New" panose="02070309020205020404" pitchFamily="49" charset="0"/>
              </a:rPr>
              <a:t>; b</a:t>
            </a:r>
            <a:r>
              <a:rPr lang="en-US" altLang="ru-RU" sz="2400" b="1"/>
              <a:t> </a:t>
            </a:r>
            <a:r>
              <a:rPr lang="en-US" altLang="ru-RU" sz="2400" b="1">
                <a:latin typeface="Courier New" panose="02070309020205020404" pitchFamily="49" charset="0"/>
              </a:rPr>
              <a:t>=</a:t>
            </a:r>
            <a:r>
              <a:rPr lang="en-US" altLang="ru-RU" sz="2400" b="1"/>
              <a:t> </a:t>
            </a:r>
            <a:r>
              <a:rPr lang="en-US" altLang="ru-RU" sz="2400" b="1">
                <a:solidFill>
                  <a:srgbClr val="0095FF"/>
                </a:solidFill>
                <a:latin typeface="Courier New" panose="02070309020205020404" pitchFamily="49" charset="0"/>
              </a:rPr>
              <a:t>6</a:t>
            </a:r>
            <a:endParaRPr lang="ru-RU" altLang="ru-RU" sz="2400" b="1">
              <a:solidFill>
                <a:srgbClr val="0095FF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altLang="ru-RU" sz="2400" b="1"/>
              <a:t> </a:t>
            </a:r>
            <a:r>
              <a:rPr lang="da-DK" altLang="ru-RU" sz="2400" b="1">
                <a:latin typeface="Courier New" panose="02070309020205020404" pitchFamily="49" charset="0"/>
              </a:rPr>
              <a:t>a</a:t>
            </a:r>
            <a:r>
              <a:rPr lang="en-US" altLang="ru-RU" sz="2400" b="1"/>
              <a:t> </a:t>
            </a:r>
            <a:r>
              <a:rPr lang="da-DK" altLang="ru-RU" sz="2400" b="1">
                <a:latin typeface="Courier New" panose="02070309020205020404" pitchFamily="49" charset="0"/>
              </a:rPr>
              <a:t>&lt;</a:t>
            </a:r>
            <a:r>
              <a:rPr lang="en-US" altLang="ru-RU" sz="2400" b="1"/>
              <a:t> </a:t>
            </a:r>
            <a:r>
              <a:rPr lang="da-DK" altLang="ru-RU" sz="2400" b="1">
                <a:latin typeface="Courier New" panose="02070309020205020404" pitchFamily="49" charset="0"/>
              </a:rPr>
              <a:t>b:</a:t>
            </a:r>
            <a:r>
              <a:rPr lang="en-US" altLang="ru-RU" sz="2400" b="1"/>
              <a:t> </a:t>
            </a:r>
            <a:r>
              <a:rPr lang="da-DK" altLang="ru-RU" sz="2400" b="1">
                <a:latin typeface="Courier New" panose="02070309020205020404" pitchFamily="49" charset="0"/>
              </a:rPr>
              <a:t>a</a:t>
            </a:r>
            <a:r>
              <a:rPr lang="en-US" altLang="ru-RU" sz="2400" b="1"/>
              <a:t> </a:t>
            </a:r>
            <a:r>
              <a:rPr lang="da-DK" altLang="ru-RU" sz="2400" b="1">
                <a:latin typeface="Courier New" panose="02070309020205020404" pitchFamily="49" charset="0"/>
              </a:rPr>
              <a:t>+=</a:t>
            </a:r>
            <a:r>
              <a:rPr lang="en-US" altLang="ru-RU" sz="2400" b="1"/>
              <a:t> </a:t>
            </a:r>
            <a:r>
              <a:rPr lang="da-DK" altLang="ru-RU" sz="2400" b="1">
                <a:latin typeface="Courier New" panose="02070309020205020404" pitchFamily="49" charset="0"/>
              </a:rPr>
              <a:t>b</a:t>
            </a:r>
            <a:endParaRPr lang="ru-RU" altLang="ru-RU" sz="2400" b="1">
              <a:solidFill>
                <a:srgbClr val="3333FF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AutoShape 9">
            <a:extLst>
              <a:ext uri="{FF2B5EF4-FFF2-40B4-BE49-F238E27FC236}">
                <a16:creationId xmlns:a16="http://schemas.microsoft.com/office/drawing/2014/main" id="{91807F26-542B-4FBD-B05B-24C9A0673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9725" y="1990725"/>
            <a:ext cx="1511300" cy="788988"/>
          </a:xfrm>
          <a:prstGeom prst="wedgeRoundRectCallout">
            <a:avLst>
              <a:gd name="adj1" fmla="val -130042"/>
              <a:gd name="adj2" fmla="val 44352"/>
              <a:gd name="adj3" fmla="val 16667"/>
            </a:avLst>
          </a:prstGeom>
          <a:solidFill>
            <a:srgbClr val="E6E6FF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2400" b="1"/>
              <a:t>1 </a:t>
            </a:r>
            <a:r>
              <a:rPr lang="ru-RU" altLang="ru-RU" sz="2400" b="1"/>
              <a:t>раз</a:t>
            </a:r>
            <a:endParaRPr lang="en-US" altLang="ru-RU" sz="2400" b="1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2400" b="1">
                <a:latin typeface="Courier New" panose="02070309020205020404" pitchFamily="49" charset="0"/>
              </a:rPr>
              <a:t>a</a:t>
            </a:r>
            <a:r>
              <a:rPr lang="en-US" altLang="ru-RU" sz="2400" b="1"/>
              <a:t> </a:t>
            </a:r>
            <a:r>
              <a:rPr lang="en-US" altLang="ru-RU" sz="2400" b="1">
                <a:latin typeface="Courier New" panose="02070309020205020404" pitchFamily="49" charset="0"/>
              </a:rPr>
              <a:t>=</a:t>
            </a:r>
            <a:r>
              <a:rPr lang="en-US" altLang="ru-RU" sz="2400" b="1"/>
              <a:t> </a:t>
            </a:r>
            <a:r>
              <a:rPr lang="en-US" altLang="ru-RU" sz="2400" b="1">
                <a:latin typeface="Courier New" panose="02070309020205020404" pitchFamily="49" charset="0"/>
              </a:rPr>
              <a:t>10</a:t>
            </a:r>
            <a:endParaRPr lang="ru-RU" altLang="ru-RU" sz="2400" b="1">
              <a:latin typeface="Courier New" panose="02070309020205020404" pitchFamily="49" charset="0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574B7D51-EB1D-44F4-B8DA-86E030E93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" y="3097213"/>
            <a:ext cx="5137150" cy="8890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ru-RU" sz="2400" b="1">
                <a:latin typeface="Courier New" panose="02070309020205020404" pitchFamily="49" charset="0"/>
              </a:rPr>
              <a:t>a</a:t>
            </a:r>
            <a:r>
              <a:rPr lang="en-US" altLang="ru-RU" sz="2400" b="1"/>
              <a:t> </a:t>
            </a:r>
            <a:r>
              <a:rPr lang="en-US" altLang="ru-RU" sz="2400" b="1">
                <a:latin typeface="Courier New" panose="02070309020205020404" pitchFamily="49" charset="0"/>
              </a:rPr>
              <a:t>=</a:t>
            </a:r>
            <a:r>
              <a:rPr lang="en-US" altLang="ru-RU" sz="2400" b="1"/>
              <a:t> </a:t>
            </a:r>
            <a:r>
              <a:rPr lang="en-US" altLang="ru-RU" sz="2400" b="1">
                <a:solidFill>
                  <a:srgbClr val="0095FF"/>
                </a:solidFill>
                <a:latin typeface="Courier New" panose="02070309020205020404" pitchFamily="49" charset="0"/>
              </a:rPr>
              <a:t>4</a:t>
            </a:r>
            <a:r>
              <a:rPr lang="en-US" altLang="ru-RU" sz="2400" b="1">
                <a:latin typeface="Courier New" panose="02070309020205020404" pitchFamily="49" charset="0"/>
              </a:rPr>
              <a:t>; b</a:t>
            </a:r>
            <a:r>
              <a:rPr lang="en-US" altLang="ru-RU" sz="2400" b="1"/>
              <a:t> </a:t>
            </a:r>
            <a:r>
              <a:rPr lang="en-US" altLang="ru-RU" sz="2400" b="1">
                <a:latin typeface="Courier New" panose="02070309020205020404" pitchFamily="49" charset="0"/>
              </a:rPr>
              <a:t>=</a:t>
            </a:r>
            <a:r>
              <a:rPr lang="en-US" altLang="ru-RU" sz="2400" b="1"/>
              <a:t> </a:t>
            </a:r>
            <a:r>
              <a:rPr lang="en-US" altLang="ru-RU" sz="2400" b="1">
                <a:solidFill>
                  <a:srgbClr val="0095FF"/>
                </a:solidFill>
                <a:latin typeface="Courier New" panose="02070309020205020404" pitchFamily="49" charset="0"/>
              </a:rPr>
              <a:t>6</a:t>
            </a:r>
            <a:endParaRPr lang="ru-RU" altLang="ru-RU" sz="2400" b="1">
              <a:solidFill>
                <a:srgbClr val="0095FF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altLang="ru-RU" sz="2400" b="1">
                <a:solidFill>
                  <a:srgbClr val="0000FF"/>
                </a:solidFill>
              </a:rPr>
              <a:t> </a:t>
            </a:r>
            <a:r>
              <a:rPr lang="da-DK" altLang="ru-RU" sz="2400" b="1">
                <a:latin typeface="Courier New" panose="02070309020205020404" pitchFamily="49" charset="0"/>
              </a:rPr>
              <a:t>a</a:t>
            </a:r>
            <a:r>
              <a:rPr lang="en-US" altLang="ru-RU" sz="2400" b="1"/>
              <a:t> </a:t>
            </a:r>
            <a:r>
              <a:rPr lang="da-DK" altLang="ru-RU" sz="2400" b="1">
                <a:latin typeface="Courier New" panose="02070309020205020404" pitchFamily="49" charset="0"/>
              </a:rPr>
              <a:t>&gt;</a:t>
            </a:r>
            <a:r>
              <a:rPr lang="en-US" altLang="ru-RU" sz="2400" b="1"/>
              <a:t> </a:t>
            </a:r>
            <a:r>
              <a:rPr lang="da-DK" altLang="ru-RU" sz="2400" b="1">
                <a:latin typeface="Courier New" panose="02070309020205020404" pitchFamily="49" charset="0"/>
              </a:rPr>
              <a:t>b:</a:t>
            </a:r>
            <a:r>
              <a:rPr lang="en-US" altLang="ru-RU" sz="2400" b="1"/>
              <a:t> </a:t>
            </a:r>
            <a:r>
              <a:rPr lang="da-DK" altLang="ru-RU" sz="2400" b="1">
                <a:latin typeface="Courier New" panose="02070309020205020404" pitchFamily="49" charset="0"/>
              </a:rPr>
              <a:t>a</a:t>
            </a:r>
            <a:r>
              <a:rPr lang="en-US" altLang="ru-RU" sz="2400" b="1"/>
              <a:t> </a:t>
            </a:r>
            <a:r>
              <a:rPr lang="da-DK" altLang="ru-RU" sz="2400" b="1">
                <a:latin typeface="Courier New" panose="02070309020205020404" pitchFamily="49" charset="0"/>
              </a:rPr>
              <a:t>+=</a:t>
            </a:r>
            <a:r>
              <a:rPr lang="en-US" altLang="ru-RU" sz="2400" b="1"/>
              <a:t> </a:t>
            </a:r>
            <a:r>
              <a:rPr lang="da-DK" altLang="ru-RU" sz="2400" b="1">
                <a:solidFill>
                  <a:srgbClr val="00B0F0"/>
                </a:solidFill>
                <a:latin typeface="Courier New" panose="02070309020205020404" pitchFamily="49" charset="0"/>
              </a:rPr>
              <a:t>1</a:t>
            </a:r>
            <a:endParaRPr lang="ru-RU" altLang="ru-RU" sz="2400" b="1">
              <a:solidFill>
                <a:srgbClr val="00B0F0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AutoShape 11">
            <a:extLst>
              <a:ext uri="{FF2B5EF4-FFF2-40B4-BE49-F238E27FC236}">
                <a16:creationId xmlns:a16="http://schemas.microsoft.com/office/drawing/2014/main" id="{427B437C-6789-41BF-B944-712273B63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9725" y="3081338"/>
            <a:ext cx="1511300" cy="788987"/>
          </a:xfrm>
          <a:prstGeom prst="wedgeRoundRectCallout">
            <a:avLst>
              <a:gd name="adj1" fmla="val -130042"/>
              <a:gd name="adj2" fmla="val 44352"/>
              <a:gd name="adj3" fmla="val 16667"/>
            </a:avLst>
          </a:prstGeom>
          <a:solidFill>
            <a:srgbClr val="E6E6FF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2400" b="1"/>
              <a:t>0 </a:t>
            </a:r>
            <a:r>
              <a:rPr lang="ru-RU" altLang="ru-RU" sz="2400" b="1"/>
              <a:t>раз</a:t>
            </a:r>
            <a:endParaRPr lang="en-US" altLang="ru-RU" sz="2400" b="1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2400" b="1">
                <a:latin typeface="Courier New" panose="02070309020205020404" pitchFamily="49" charset="0"/>
              </a:rPr>
              <a:t>a</a:t>
            </a:r>
            <a:r>
              <a:rPr lang="en-US" altLang="ru-RU" sz="2400" b="1"/>
              <a:t> </a:t>
            </a:r>
            <a:r>
              <a:rPr lang="en-US" altLang="ru-RU" sz="2400" b="1">
                <a:latin typeface="Courier New" panose="02070309020205020404" pitchFamily="49" charset="0"/>
              </a:rPr>
              <a:t>=</a:t>
            </a:r>
            <a:r>
              <a:rPr lang="en-US" altLang="ru-RU" sz="2400" b="1"/>
              <a:t> </a:t>
            </a:r>
            <a:r>
              <a:rPr lang="en-US" altLang="ru-RU" sz="2400" b="1">
                <a:latin typeface="Courier New" panose="02070309020205020404" pitchFamily="49" charset="0"/>
              </a:rPr>
              <a:t>4</a:t>
            </a:r>
            <a:endParaRPr lang="ru-RU" altLang="ru-RU" sz="2400" b="1">
              <a:latin typeface="Courier New" panose="02070309020205020404" pitchFamily="49" charset="0"/>
            </a:endParaRP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6CDCBC76-407C-4F64-B219-42E58A009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50" y="4151313"/>
            <a:ext cx="5137150" cy="8890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ru-RU" sz="2400" b="1">
                <a:latin typeface="Courier New" panose="02070309020205020404" pitchFamily="49" charset="0"/>
              </a:rPr>
              <a:t>a</a:t>
            </a:r>
            <a:r>
              <a:rPr lang="en-US" altLang="ru-RU" sz="2400" b="1"/>
              <a:t> </a:t>
            </a:r>
            <a:r>
              <a:rPr lang="en-US" altLang="ru-RU" sz="2400" b="1">
                <a:latin typeface="Courier New" panose="02070309020205020404" pitchFamily="49" charset="0"/>
              </a:rPr>
              <a:t>=</a:t>
            </a:r>
            <a:r>
              <a:rPr lang="en-US" altLang="ru-RU" sz="2400" b="1"/>
              <a:t> </a:t>
            </a:r>
            <a:r>
              <a:rPr lang="en-US" altLang="ru-RU" sz="2400" b="1">
                <a:solidFill>
                  <a:srgbClr val="0095FF"/>
                </a:solidFill>
                <a:latin typeface="Courier New" panose="02070309020205020404" pitchFamily="49" charset="0"/>
              </a:rPr>
              <a:t>4</a:t>
            </a:r>
            <a:r>
              <a:rPr lang="en-US" altLang="ru-RU" sz="2400" b="1">
                <a:latin typeface="Courier New" panose="02070309020205020404" pitchFamily="49" charset="0"/>
              </a:rPr>
              <a:t>; b</a:t>
            </a:r>
            <a:r>
              <a:rPr lang="en-US" altLang="ru-RU" sz="2400" b="1"/>
              <a:t> </a:t>
            </a:r>
            <a:r>
              <a:rPr lang="en-US" altLang="ru-RU" sz="2400" b="1">
                <a:latin typeface="Courier New" panose="02070309020205020404" pitchFamily="49" charset="0"/>
              </a:rPr>
              <a:t>=</a:t>
            </a:r>
            <a:r>
              <a:rPr lang="en-US" altLang="ru-RU" sz="2400" b="1"/>
              <a:t> </a:t>
            </a:r>
            <a:r>
              <a:rPr lang="en-US" altLang="ru-RU" sz="2400" b="1">
                <a:solidFill>
                  <a:srgbClr val="0095FF"/>
                </a:solidFill>
                <a:latin typeface="Courier New" panose="02070309020205020404" pitchFamily="49" charset="0"/>
              </a:rPr>
              <a:t>6</a:t>
            </a:r>
            <a:endParaRPr lang="ru-RU" altLang="ru-RU" sz="2400" b="1">
              <a:solidFill>
                <a:srgbClr val="0095FF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altLang="ru-RU" sz="2400" b="1"/>
              <a:t> </a:t>
            </a:r>
            <a:r>
              <a:rPr lang="da-DK" altLang="ru-RU" sz="2400" b="1">
                <a:latin typeface="Courier New" panose="02070309020205020404" pitchFamily="49" charset="0"/>
              </a:rPr>
              <a:t>a</a:t>
            </a:r>
            <a:r>
              <a:rPr lang="en-US" altLang="ru-RU" sz="2400" b="1"/>
              <a:t> </a:t>
            </a:r>
            <a:r>
              <a:rPr lang="da-DK" altLang="ru-RU" sz="2400" b="1">
                <a:latin typeface="Courier New" panose="02070309020205020404" pitchFamily="49" charset="0"/>
              </a:rPr>
              <a:t>&lt;</a:t>
            </a:r>
            <a:r>
              <a:rPr lang="en-US" altLang="ru-RU" sz="2400" b="1"/>
              <a:t> </a:t>
            </a:r>
            <a:r>
              <a:rPr lang="da-DK" altLang="ru-RU" sz="2400" b="1">
                <a:latin typeface="Courier New" panose="02070309020205020404" pitchFamily="49" charset="0"/>
              </a:rPr>
              <a:t>b:</a:t>
            </a:r>
            <a:r>
              <a:rPr lang="en-US" altLang="ru-RU" sz="2400" b="1"/>
              <a:t> </a:t>
            </a:r>
            <a:r>
              <a:rPr lang="da-DK" altLang="ru-RU" sz="2400" b="1">
                <a:latin typeface="Courier New" panose="02070309020205020404" pitchFamily="49" charset="0"/>
              </a:rPr>
              <a:t>b</a:t>
            </a:r>
            <a:r>
              <a:rPr lang="en-US" altLang="ru-RU" sz="2400" b="1"/>
              <a:t> </a:t>
            </a:r>
            <a:r>
              <a:rPr lang="da-DK" altLang="ru-RU" sz="2400" b="1">
                <a:latin typeface="Courier New" panose="02070309020205020404" pitchFamily="49" charset="0"/>
              </a:rPr>
              <a:t>=</a:t>
            </a:r>
            <a:r>
              <a:rPr lang="en-US" altLang="ru-RU" sz="2400" b="1"/>
              <a:t> </a:t>
            </a:r>
            <a:r>
              <a:rPr lang="da-DK" altLang="ru-RU" sz="2400" b="1">
                <a:latin typeface="Courier New" panose="02070309020205020404" pitchFamily="49" charset="0"/>
              </a:rPr>
              <a:t>a</a:t>
            </a:r>
            <a:r>
              <a:rPr lang="en-US" altLang="ru-RU" sz="2400" b="1"/>
              <a:t> </a:t>
            </a:r>
            <a:r>
              <a:rPr lang="da-DK" altLang="ru-RU" sz="2400" b="1">
                <a:latin typeface="Courier New" panose="02070309020205020404" pitchFamily="49" charset="0"/>
              </a:rPr>
              <a:t>-</a:t>
            </a:r>
            <a:r>
              <a:rPr lang="en-US" altLang="ru-RU" sz="2400" b="1"/>
              <a:t> </a:t>
            </a:r>
            <a:r>
              <a:rPr lang="da-DK" altLang="ru-RU" sz="2400" b="1">
                <a:latin typeface="Courier New" panose="02070309020205020404" pitchFamily="49" charset="0"/>
              </a:rPr>
              <a:t>b</a:t>
            </a:r>
            <a:endParaRPr lang="ru-RU" altLang="ru-RU" sz="2400" b="1">
              <a:solidFill>
                <a:srgbClr val="3333FF"/>
              </a:solidFill>
              <a:latin typeface="Courier New" panose="02070309020205020404" pitchFamily="49" charset="0"/>
            </a:endParaRPr>
          </a:p>
        </p:txBody>
      </p:sp>
      <p:sp>
        <p:nvSpPr>
          <p:cNvPr id="12" name="AutoShape 13">
            <a:extLst>
              <a:ext uri="{FF2B5EF4-FFF2-40B4-BE49-F238E27FC236}">
                <a16:creationId xmlns:a16="http://schemas.microsoft.com/office/drawing/2014/main" id="{13A55015-25E4-4807-9897-42B4D53FB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0" y="4135438"/>
            <a:ext cx="1511300" cy="788987"/>
          </a:xfrm>
          <a:prstGeom prst="wedgeRoundRectCallout">
            <a:avLst>
              <a:gd name="adj1" fmla="val -130042"/>
              <a:gd name="adj2" fmla="val 44352"/>
              <a:gd name="adj3" fmla="val 16667"/>
            </a:avLst>
          </a:prstGeom>
          <a:solidFill>
            <a:srgbClr val="E6E6FF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2400" b="1"/>
              <a:t>1 </a:t>
            </a:r>
            <a:r>
              <a:rPr lang="ru-RU" altLang="ru-RU" sz="2400" b="1"/>
              <a:t>раз</a:t>
            </a:r>
            <a:endParaRPr lang="en-US" altLang="ru-RU" sz="2400" b="1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2400" b="1">
                <a:latin typeface="Courier New" panose="02070309020205020404" pitchFamily="49" charset="0"/>
              </a:rPr>
              <a:t>b</a:t>
            </a:r>
            <a:r>
              <a:rPr lang="en-US" altLang="ru-RU" sz="2400" b="1"/>
              <a:t> </a:t>
            </a:r>
            <a:r>
              <a:rPr lang="en-US" altLang="ru-RU" sz="2400" b="1">
                <a:latin typeface="Courier New" panose="02070309020205020404" pitchFamily="49" charset="0"/>
              </a:rPr>
              <a:t>=</a:t>
            </a:r>
            <a:r>
              <a:rPr lang="en-US" altLang="ru-RU" sz="2400" b="1"/>
              <a:t> </a:t>
            </a:r>
            <a:r>
              <a:rPr lang="en-US" altLang="ru-RU" sz="2400" b="1">
                <a:latin typeface="Courier New" panose="02070309020205020404" pitchFamily="49" charset="0"/>
              </a:rPr>
              <a:t>-2</a:t>
            </a:r>
            <a:endParaRPr lang="ru-RU" altLang="ru-RU" sz="2400" b="1">
              <a:latin typeface="Courier New" panose="02070309020205020404" pitchFamily="49" charset="0"/>
            </a:endParaRP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2B7215EC-0730-41AD-8FA5-C3EA9E65B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88" y="5240338"/>
            <a:ext cx="5137150" cy="8890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ru-RU" sz="2400" b="1">
                <a:latin typeface="Courier New" panose="02070309020205020404" pitchFamily="49" charset="0"/>
              </a:rPr>
              <a:t>a</a:t>
            </a:r>
            <a:r>
              <a:rPr lang="en-US" altLang="ru-RU" sz="2400" b="1"/>
              <a:t> </a:t>
            </a:r>
            <a:r>
              <a:rPr lang="en-US" altLang="ru-RU" sz="2400" b="1">
                <a:latin typeface="Courier New" panose="02070309020205020404" pitchFamily="49" charset="0"/>
              </a:rPr>
              <a:t>=</a:t>
            </a:r>
            <a:r>
              <a:rPr lang="en-US" altLang="ru-RU" sz="2400" b="1"/>
              <a:t> </a:t>
            </a:r>
            <a:r>
              <a:rPr lang="en-US" altLang="ru-RU" sz="2400" b="1">
                <a:solidFill>
                  <a:srgbClr val="0095FF"/>
                </a:solidFill>
                <a:latin typeface="Courier New" panose="02070309020205020404" pitchFamily="49" charset="0"/>
              </a:rPr>
              <a:t>4</a:t>
            </a:r>
            <a:r>
              <a:rPr lang="en-US" altLang="ru-RU" sz="2400" b="1">
                <a:latin typeface="Courier New" panose="02070309020205020404" pitchFamily="49" charset="0"/>
              </a:rPr>
              <a:t>; b</a:t>
            </a:r>
            <a:r>
              <a:rPr lang="en-US" altLang="ru-RU" sz="2400" b="1"/>
              <a:t> </a:t>
            </a:r>
            <a:r>
              <a:rPr lang="en-US" altLang="ru-RU" sz="2400" b="1">
                <a:latin typeface="Courier New" panose="02070309020205020404" pitchFamily="49" charset="0"/>
              </a:rPr>
              <a:t>=</a:t>
            </a:r>
            <a:r>
              <a:rPr lang="en-US" altLang="ru-RU" sz="2400" b="1"/>
              <a:t> </a:t>
            </a:r>
            <a:r>
              <a:rPr lang="en-US" altLang="ru-RU" sz="2400" b="1">
                <a:solidFill>
                  <a:srgbClr val="0095FF"/>
                </a:solidFill>
                <a:latin typeface="Courier New" panose="02070309020205020404" pitchFamily="49" charset="0"/>
              </a:rPr>
              <a:t>6</a:t>
            </a:r>
            <a:endParaRPr lang="ru-RU" altLang="ru-RU" sz="2400" b="1">
              <a:solidFill>
                <a:srgbClr val="0095FF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altLang="ru-RU" sz="2400" b="1"/>
              <a:t> </a:t>
            </a:r>
            <a:r>
              <a:rPr lang="da-DK" altLang="ru-RU" sz="2400" b="1">
                <a:latin typeface="Courier New" panose="02070309020205020404" pitchFamily="49" charset="0"/>
              </a:rPr>
              <a:t>a</a:t>
            </a:r>
            <a:r>
              <a:rPr lang="en-US" altLang="ru-RU" sz="2400" b="1"/>
              <a:t> </a:t>
            </a:r>
            <a:r>
              <a:rPr lang="da-DK" altLang="ru-RU" sz="2400" b="1">
                <a:latin typeface="Courier New" panose="02070309020205020404" pitchFamily="49" charset="0"/>
              </a:rPr>
              <a:t>&lt;</a:t>
            </a:r>
            <a:r>
              <a:rPr lang="en-US" altLang="ru-RU" sz="2400" b="1"/>
              <a:t> </a:t>
            </a:r>
            <a:r>
              <a:rPr lang="da-DK" altLang="ru-RU" sz="2400" b="1">
                <a:latin typeface="Courier New" panose="02070309020205020404" pitchFamily="49" charset="0"/>
              </a:rPr>
              <a:t>b:</a:t>
            </a:r>
            <a:r>
              <a:rPr lang="en-US" altLang="ru-RU" sz="2400" b="1"/>
              <a:t> </a:t>
            </a:r>
            <a:r>
              <a:rPr lang="da-DK" altLang="ru-RU" sz="2400" b="1">
                <a:latin typeface="Courier New" panose="02070309020205020404" pitchFamily="49" charset="0"/>
              </a:rPr>
              <a:t>a</a:t>
            </a:r>
            <a:r>
              <a:rPr lang="en-US" altLang="ru-RU" sz="2400" b="1"/>
              <a:t> </a:t>
            </a:r>
            <a:r>
              <a:rPr lang="da-DK" altLang="ru-RU" sz="2400" b="1">
                <a:latin typeface="Courier New" panose="02070309020205020404" pitchFamily="49" charset="0"/>
              </a:rPr>
              <a:t>-=</a:t>
            </a:r>
            <a:r>
              <a:rPr lang="en-US" altLang="ru-RU" sz="2400" b="1"/>
              <a:t> </a:t>
            </a:r>
            <a:r>
              <a:rPr lang="da-DK" altLang="ru-RU" sz="2400" b="1">
                <a:solidFill>
                  <a:srgbClr val="00B0F0"/>
                </a:solidFill>
                <a:latin typeface="Courier New" panose="02070309020205020404" pitchFamily="49" charset="0"/>
              </a:rPr>
              <a:t>1</a:t>
            </a:r>
            <a:endParaRPr lang="ru-RU" altLang="ru-RU" sz="2400" b="1">
              <a:solidFill>
                <a:srgbClr val="00B0F0"/>
              </a:solidFill>
              <a:latin typeface="Courier New" panose="02070309020205020404" pitchFamily="49" charset="0"/>
            </a:endParaRPr>
          </a:p>
        </p:txBody>
      </p:sp>
      <p:sp>
        <p:nvSpPr>
          <p:cNvPr id="14" name="AutoShape 15">
            <a:extLst>
              <a:ext uri="{FF2B5EF4-FFF2-40B4-BE49-F238E27FC236}">
                <a16:creationId xmlns:a16="http://schemas.microsoft.com/office/drawing/2014/main" id="{547E84AE-98BC-42C1-AA9C-D68E7E116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5550" y="5214938"/>
            <a:ext cx="2657475" cy="644525"/>
          </a:xfrm>
          <a:prstGeom prst="wedgeRoundRectCallout">
            <a:avLst>
              <a:gd name="adj1" fmla="val -94204"/>
              <a:gd name="adj2" fmla="val 39292"/>
              <a:gd name="adj3" fmla="val 16667"/>
            </a:avLst>
          </a:prstGeom>
          <a:solidFill>
            <a:srgbClr val="FF0000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400" b="1">
                <a:solidFill>
                  <a:schemeClr val="bg1"/>
                </a:solidFill>
              </a:rPr>
              <a:t>зацикливание</a:t>
            </a:r>
            <a:endParaRPr lang="ru-RU" altLang="ru-RU" sz="2400" b="1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Заголовок 1">
            <a:extLst>
              <a:ext uri="{FF2B5EF4-FFF2-40B4-BE49-F238E27FC236}">
                <a16:creationId xmlns:a16="http://schemas.microsoft.com/office/drawing/2014/main" id="{16A820C2-64D8-4DD7-9699-E954FB90EC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Цикл с условием</a:t>
            </a:r>
          </a:p>
        </p:txBody>
      </p:sp>
      <p:sp>
        <p:nvSpPr>
          <p:cNvPr id="82947" name="Номер слайда 2">
            <a:extLst>
              <a:ext uri="{FF2B5EF4-FFF2-40B4-BE49-F238E27FC236}">
                <a16:creationId xmlns:a16="http://schemas.microsoft.com/office/drawing/2014/main" id="{02C401EF-E035-4DBE-B150-AF2630516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D900DE-267D-4761-8C30-C033A52214BF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ru-RU" altLang="ru-RU" sz="1400"/>
          </a:p>
        </p:txBody>
      </p:sp>
      <p:sp>
        <p:nvSpPr>
          <p:cNvPr id="82948" name="Прямоугольник 3">
            <a:extLst>
              <a:ext uri="{FF2B5EF4-FFF2-40B4-BE49-F238E27FC236}">
                <a16:creationId xmlns:a16="http://schemas.microsoft.com/office/drawing/2014/main" id="{DD127203-6765-44F7-A037-19FFED819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" y="815975"/>
            <a:ext cx="83439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i="1"/>
              <a:t>Задача</a:t>
            </a:r>
            <a:r>
              <a:rPr lang="ru-RU" altLang="ru-RU" sz="2400"/>
              <a:t>. Определить </a:t>
            </a:r>
            <a:r>
              <a:rPr lang="ru-RU" altLang="ru-RU" sz="2400" b="1">
                <a:solidFill>
                  <a:srgbClr val="333399"/>
                </a:solidFill>
              </a:rPr>
              <a:t>количество цифр</a:t>
            </a:r>
            <a:r>
              <a:rPr lang="ru-RU" altLang="ru-RU" sz="2400"/>
              <a:t> в десятичной записи целого положительного числа, записанного в переменную </a:t>
            </a:r>
            <a:r>
              <a:rPr lang="ru-RU" altLang="ru-RU" sz="2400" b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ru-RU" altLang="ru-RU" sz="2400"/>
              <a:t>.</a:t>
            </a: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72C8EF04-7452-4D30-9F39-87440C253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13" y="2046288"/>
            <a:ext cx="4970462" cy="1570037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счётчик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</a:p>
          <a:p>
            <a:pPr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пока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 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 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endParaRPr lang="ru-RU" sz="2400" b="1" dirty="0">
              <a:solidFill>
                <a:srgbClr val="0095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отсечь последнюю цифру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увеличить счётчик на 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</a:p>
        </p:txBody>
      </p:sp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B9507A7A-B4BF-4DBA-BE5D-C546E41E384C}"/>
              </a:ext>
            </a:extLst>
          </p:cNvPr>
          <p:cNvGraphicFramePr>
            <a:graphicFrameLocks noGrp="1"/>
          </p:cNvGraphicFramePr>
          <p:nvPr/>
        </p:nvGraphicFramePr>
        <p:xfrm>
          <a:off x="5965825" y="1985963"/>
          <a:ext cx="278923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25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65" marR="914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счётчик</a:t>
                      </a:r>
                    </a:p>
                  </a:txBody>
                  <a:tcPr marL="91465" marR="914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258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1234</a:t>
                      </a:r>
                    </a:p>
                  </a:txBody>
                  <a:tcPr marL="91465" marR="914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91465" marR="914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258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123</a:t>
                      </a:r>
                    </a:p>
                  </a:txBody>
                  <a:tcPr marL="91465" marR="914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91465" marR="914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258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12</a:t>
                      </a:r>
                    </a:p>
                  </a:txBody>
                  <a:tcPr marL="91465" marR="914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91465" marR="914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258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91465" marR="914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91465" marR="914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258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91465" marR="914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91465" marR="914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" name="Group 7">
            <a:extLst>
              <a:ext uri="{FF2B5EF4-FFF2-40B4-BE49-F238E27FC236}">
                <a16:creationId xmlns:a16="http://schemas.microsoft.com/office/drawing/2014/main" id="{780AF543-6AEB-48BE-9AC6-BF7D89E591C5}"/>
              </a:ext>
            </a:extLst>
          </p:cNvPr>
          <p:cNvGrpSpPr>
            <a:grpSpLocks/>
          </p:cNvGrpSpPr>
          <p:nvPr/>
        </p:nvGrpSpPr>
        <p:grpSpPr bwMode="auto">
          <a:xfrm>
            <a:off x="512763" y="3748088"/>
            <a:ext cx="5335587" cy="663575"/>
            <a:chOff x="796" y="2336"/>
            <a:chExt cx="3361" cy="418"/>
          </a:xfrm>
        </p:grpSpPr>
        <p:sp>
          <p:nvSpPr>
            <p:cNvPr id="20" name="Text Box 8">
              <a:extLst>
                <a:ext uri="{FF2B5EF4-FFF2-40B4-BE49-F238E27FC236}">
                  <a16:creationId xmlns:a16="http://schemas.microsoft.com/office/drawing/2014/main" id="{2B6B8FA6-797A-43CD-ACCC-B00B5CF70F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0" y="2403"/>
              <a:ext cx="3067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Как отсечь последнюю цифру</a:t>
              </a:r>
              <a:r>
                <a:rPr lang="en-US" sz="2400" dirty="0">
                  <a:latin typeface="Arial" charset="0"/>
                </a:rPr>
                <a:t>?</a:t>
              </a:r>
              <a:endParaRPr lang="ru-RU" sz="2400" dirty="0">
                <a:latin typeface="Arial" charset="0"/>
              </a:endParaRPr>
            </a:p>
          </p:txBody>
        </p:sp>
        <p:sp>
          <p:nvSpPr>
            <p:cNvPr id="82975" name="Oval 9">
              <a:extLst>
                <a:ext uri="{FF2B5EF4-FFF2-40B4-BE49-F238E27FC236}">
                  <a16:creationId xmlns:a16="http://schemas.microsoft.com/office/drawing/2014/main" id="{BDD046E9-CF3C-4A30-BABA-F941F6804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3C7CE9AD-791C-46F4-A7AA-CAFB9F54098A}"/>
              </a:ext>
            </a:extLst>
          </p:cNvPr>
          <p:cNvSpPr/>
          <p:nvPr/>
        </p:nvSpPr>
        <p:spPr>
          <a:xfrm>
            <a:off x="1185863" y="4525963"/>
            <a:ext cx="2212975" cy="461962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 =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 //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10</a:t>
            </a:r>
            <a:endParaRPr lang="en-US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grpSp>
        <p:nvGrpSpPr>
          <p:cNvPr id="3" name="Group 7">
            <a:extLst>
              <a:ext uri="{FF2B5EF4-FFF2-40B4-BE49-F238E27FC236}">
                <a16:creationId xmlns:a16="http://schemas.microsoft.com/office/drawing/2014/main" id="{E4B77C02-E149-4497-8D6F-BE4E0BBD3748}"/>
              </a:ext>
            </a:extLst>
          </p:cNvPr>
          <p:cNvGrpSpPr>
            <a:grpSpLocks/>
          </p:cNvGrpSpPr>
          <p:nvPr/>
        </p:nvGrpSpPr>
        <p:grpSpPr bwMode="auto">
          <a:xfrm>
            <a:off x="512763" y="5080000"/>
            <a:ext cx="4992687" cy="663575"/>
            <a:chOff x="796" y="2336"/>
            <a:chExt cx="3145" cy="418"/>
          </a:xfrm>
        </p:grpSpPr>
        <p:sp>
          <p:nvSpPr>
            <p:cNvPr id="24" name="Text Box 8">
              <a:extLst>
                <a:ext uri="{FF2B5EF4-FFF2-40B4-BE49-F238E27FC236}">
                  <a16:creationId xmlns:a16="http://schemas.microsoft.com/office/drawing/2014/main" id="{C37F06D8-C2CF-4162-A096-2FE8001E4B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0" y="2403"/>
              <a:ext cx="2851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Как увеличить счётчик на 1</a:t>
              </a:r>
              <a:r>
                <a:rPr lang="en-US" sz="2400" dirty="0">
                  <a:latin typeface="Arial" charset="0"/>
                </a:rPr>
                <a:t>?</a:t>
              </a:r>
              <a:endParaRPr lang="ru-RU" sz="2400" dirty="0">
                <a:latin typeface="Arial" charset="0"/>
              </a:endParaRPr>
            </a:p>
          </p:txBody>
        </p:sp>
        <p:sp>
          <p:nvSpPr>
            <p:cNvPr id="82973" name="Oval 9">
              <a:extLst>
                <a:ext uri="{FF2B5EF4-FFF2-40B4-BE49-F238E27FC236}">
                  <a16:creationId xmlns:a16="http://schemas.microsoft.com/office/drawing/2014/main" id="{8FA53261-5871-4CE3-86CB-CB133D886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7893744C-CCB9-4AA8-819C-6D09A4DEF06A}"/>
              </a:ext>
            </a:extLst>
          </p:cNvPr>
          <p:cNvSpPr/>
          <p:nvPr/>
        </p:nvSpPr>
        <p:spPr>
          <a:xfrm>
            <a:off x="1185863" y="5797550"/>
            <a:ext cx="4397375" cy="461963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счётчик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</a:t>
            </a: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счётчик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+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endParaRPr lang="en-US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27" name="Блок-схема: процесс 26">
            <a:extLst>
              <a:ext uri="{FF2B5EF4-FFF2-40B4-BE49-F238E27FC236}">
                <a16:creationId xmlns:a16="http://schemas.microsoft.com/office/drawing/2014/main" id="{F08958AE-9608-4710-BE3E-8C519539A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500" y="3384550"/>
            <a:ext cx="2670175" cy="377825"/>
          </a:xfrm>
          <a:prstGeom prst="flowChartProcess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28" name="Блок-схема: процесс 27">
            <a:extLst>
              <a:ext uri="{FF2B5EF4-FFF2-40B4-BE49-F238E27FC236}">
                <a16:creationId xmlns:a16="http://schemas.microsoft.com/office/drawing/2014/main" id="{68A4C436-8C99-40B2-A910-28BF01719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500" y="4308475"/>
            <a:ext cx="2670175" cy="379413"/>
          </a:xfrm>
          <a:prstGeom prst="flowChartProcess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29" name="Блок-схема: процесс 28">
            <a:extLst>
              <a:ext uri="{FF2B5EF4-FFF2-40B4-BE49-F238E27FC236}">
                <a16:creationId xmlns:a16="http://schemas.microsoft.com/office/drawing/2014/main" id="{EC99AFA4-81BA-4B38-852F-EB4200A2A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500" y="3867150"/>
            <a:ext cx="2670175" cy="379413"/>
          </a:xfrm>
          <a:prstGeom prst="flowChartProcess">
            <a:avLst/>
          </a:prstGeom>
          <a:solidFill>
            <a:srgbClr val="E6E6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30" name="Блок-схема: процесс 29">
            <a:extLst>
              <a:ext uri="{FF2B5EF4-FFF2-40B4-BE49-F238E27FC236}">
                <a16:creationId xmlns:a16="http://schemas.microsoft.com/office/drawing/2014/main" id="{5AC1DD07-9C67-4AF8-8662-3A3F7DD19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500" y="2922588"/>
            <a:ext cx="2670175" cy="377825"/>
          </a:xfrm>
          <a:prstGeom prst="flowChartProcess">
            <a:avLst/>
          </a:prstGeom>
          <a:solidFill>
            <a:srgbClr val="E6E6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BFF9D881-7CE6-4D4B-8C53-0556C7B238A1}"/>
              </a:ext>
            </a:extLst>
          </p:cNvPr>
          <p:cNvSpPr/>
          <p:nvPr/>
        </p:nvSpPr>
        <p:spPr>
          <a:xfrm>
            <a:off x="5951538" y="5797550"/>
            <a:ext cx="2620962" cy="461963"/>
          </a:xfrm>
          <a:prstGeom prst="rect">
            <a:avLst/>
          </a:prstGeom>
          <a:solidFill>
            <a:srgbClr val="99FF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счётчик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 animBg="1"/>
      <p:bldP spid="26" grpId="0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Заголовок 1">
            <a:extLst>
              <a:ext uri="{FF2B5EF4-FFF2-40B4-BE49-F238E27FC236}">
                <a16:creationId xmlns:a16="http://schemas.microsoft.com/office/drawing/2014/main" id="{9C6C13CB-D6F0-4BE4-B616-C4802D11F9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Цикл с условием</a:t>
            </a:r>
          </a:p>
        </p:txBody>
      </p:sp>
      <p:sp>
        <p:nvSpPr>
          <p:cNvPr id="83971" name="Номер слайда 2">
            <a:extLst>
              <a:ext uri="{FF2B5EF4-FFF2-40B4-BE49-F238E27FC236}">
                <a16:creationId xmlns:a16="http://schemas.microsoft.com/office/drawing/2014/main" id="{F5B6F8D8-F7F7-4E48-977E-F05A446D1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8BE67D-59A8-479F-A80F-D00B6FCCA52C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ru-RU" altLang="ru-RU" sz="140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40A32F6-D897-44CB-B1BF-BA4924E68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1738" y="1955800"/>
            <a:ext cx="4200525" cy="1692275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>
              <a:spcAft>
                <a:spcPts val="0"/>
              </a:spcAft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count</a:t>
            </a:r>
            <a:r>
              <a:rPr lang="ru-RU" sz="2400" b="1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2400" b="1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endParaRPr lang="en-US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while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:      </a:t>
            </a:r>
          </a:p>
          <a:p>
            <a:pPr>
              <a:spcAft>
                <a:spcPts val="0"/>
              </a:spcAft>
              <a:defRPr/>
            </a:pPr>
            <a:endParaRPr lang="ru-RU" sz="16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spcAft>
                <a:spcPts val="0"/>
              </a:spcAft>
              <a:defRPr/>
            </a:pPr>
            <a:endParaRPr lang="ru-RU" sz="20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spcAft>
                <a:spcPts val="0"/>
              </a:spcAft>
              <a:defRPr/>
            </a:pPr>
            <a:endParaRPr lang="en-US" sz="20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63493" name="Блок-схема: процесс 4">
            <a:extLst>
              <a:ext uri="{FF2B5EF4-FFF2-40B4-BE49-F238E27FC236}">
                <a16:creationId xmlns:a16="http://schemas.microsoft.com/office/drawing/2014/main" id="{F148790E-CB62-41F6-9836-642D82B78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2575" y="2768600"/>
            <a:ext cx="2330450" cy="755650"/>
          </a:xfrm>
          <a:prstGeom prst="flowChartProcess">
            <a:avLst/>
          </a:prstGeom>
          <a:solidFill>
            <a:schemeClr val="bg1"/>
          </a:solidFill>
          <a:ln w="12700" algn="ctr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 = </a:t>
            </a:r>
            <a:r>
              <a:rPr lang="en-US" altLang="ru-RU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 // </a:t>
            </a:r>
            <a:r>
              <a:rPr lang="en-US" altLang="ru-RU" sz="2400" b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</a:t>
            </a:r>
            <a:endParaRPr lang="en-US" altLang="ru-RU" sz="2400" b="1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count += 1</a:t>
            </a:r>
            <a:endParaRPr lang="en-US" altLang="ru-RU" sz="2400" b="1">
              <a:solidFill>
                <a:srgbClr val="00B0F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6" name="Скругленная прямоугольная выноска 5">
            <a:extLst>
              <a:ext uri="{FF2B5EF4-FFF2-40B4-BE49-F238E27FC236}">
                <a16:creationId xmlns:a16="http://schemas.microsoft.com/office/drawing/2014/main" id="{FF6A9487-C981-4571-A29D-99AA1C1BE6FE}"/>
              </a:ext>
            </a:extLst>
          </p:cNvPr>
          <p:cNvSpPr/>
          <p:nvPr/>
        </p:nvSpPr>
        <p:spPr bwMode="auto">
          <a:xfrm>
            <a:off x="5684838" y="2924175"/>
            <a:ext cx="1971675" cy="569913"/>
          </a:xfrm>
          <a:prstGeom prst="wedgeRoundRectCallout">
            <a:avLst>
              <a:gd name="adj1" fmla="val -80628"/>
              <a:gd name="adj2" fmla="val -5872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lang="ru-RU" sz="2400">
                <a:latin typeface="Arial" charset="0"/>
              </a:rPr>
              <a:t>тело цикла</a:t>
            </a:r>
          </a:p>
        </p:txBody>
      </p:sp>
      <p:sp>
        <p:nvSpPr>
          <p:cNvPr id="7" name="Скругленная прямоугольная выноска 6">
            <a:extLst>
              <a:ext uri="{FF2B5EF4-FFF2-40B4-BE49-F238E27FC236}">
                <a16:creationId xmlns:a16="http://schemas.microsoft.com/office/drawing/2014/main" id="{EA265952-5585-4404-9609-F8A1CCCD8F4A}"/>
              </a:ext>
            </a:extLst>
          </p:cNvPr>
          <p:cNvSpPr/>
          <p:nvPr/>
        </p:nvSpPr>
        <p:spPr bwMode="auto">
          <a:xfrm>
            <a:off x="649288" y="1055688"/>
            <a:ext cx="3171825" cy="709612"/>
          </a:xfrm>
          <a:prstGeom prst="wedgeRoundRectCallout">
            <a:avLst>
              <a:gd name="adj1" fmla="val 32874"/>
              <a:gd name="adj2" fmla="val 97680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начальное значение счётчика</a:t>
            </a:r>
          </a:p>
        </p:txBody>
      </p:sp>
      <p:sp>
        <p:nvSpPr>
          <p:cNvPr id="63496" name="Прямоугольник 7">
            <a:extLst>
              <a:ext uri="{FF2B5EF4-FFF2-40B4-BE49-F238E27FC236}">
                <a16:creationId xmlns:a16="http://schemas.microsoft.com/office/drawing/2014/main" id="{F3E65E8E-98F7-4091-8E8E-AEAE72F5B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9338" y="2362200"/>
            <a:ext cx="1106487" cy="36830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t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 &gt; </a:t>
            </a:r>
            <a:r>
              <a:rPr lang="en-US" altLang="ru-RU" sz="2400" b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endParaRPr lang="ru-RU" altLang="ru-RU" sz="1800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9" name="Скругленная прямоугольная выноска 8">
            <a:extLst>
              <a:ext uri="{FF2B5EF4-FFF2-40B4-BE49-F238E27FC236}">
                <a16:creationId xmlns:a16="http://schemas.microsoft.com/office/drawing/2014/main" id="{145F08C3-F669-4196-9614-1CDD9A6A8FE1}"/>
              </a:ext>
            </a:extLst>
          </p:cNvPr>
          <p:cNvSpPr/>
          <p:nvPr/>
        </p:nvSpPr>
        <p:spPr bwMode="auto">
          <a:xfrm>
            <a:off x="4297363" y="1055688"/>
            <a:ext cx="2211387" cy="709612"/>
          </a:xfrm>
          <a:prstGeom prst="wedgeRoundRectCallout">
            <a:avLst>
              <a:gd name="adj1" fmla="val -44480"/>
              <a:gd name="adj2" fmla="val 129570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условие продолжения</a:t>
            </a:r>
          </a:p>
        </p:txBody>
      </p:sp>
      <p:sp>
        <p:nvSpPr>
          <p:cNvPr id="10" name="Скругленная прямоугольная выноска 9">
            <a:extLst>
              <a:ext uri="{FF2B5EF4-FFF2-40B4-BE49-F238E27FC236}">
                <a16:creationId xmlns:a16="http://schemas.microsoft.com/office/drawing/2014/main" id="{29628268-D13E-46F5-A599-3A4FD0D20C6F}"/>
              </a:ext>
            </a:extLst>
          </p:cNvPr>
          <p:cNvSpPr/>
          <p:nvPr/>
        </p:nvSpPr>
        <p:spPr bwMode="auto">
          <a:xfrm>
            <a:off x="449263" y="2114550"/>
            <a:ext cx="1724025" cy="765175"/>
          </a:xfrm>
          <a:prstGeom prst="wedgeRoundRectCallout">
            <a:avLst>
              <a:gd name="adj1" fmla="val 69023"/>
              <a:gd name="adj2" fmla="val 12359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заголовок цикла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EA88337F-1176-40C9-AC76-65222301F90F}"/>
              </a:ext>
            </a:extLst>
          </p:cNvPr>
          <p:cNvGrpSpPr>
            <a:grpSpLocks/>
          </p:cNvGrpSpPr>
          <p:nvPr/>
        </p:nvGrpSpPr>
        <p:grpSpPr bwMode="auto">
          <a:xfrm>
            <a:off x="512763" y="3876675"/>
            <a:ext cx="8051800" cy="663575"/>
            <a:chOff x="796" y="2336"/>
            <a:chExt cx="5072" cy="418"/>
          </a:xfrm>
        </p:grpSpPr>
        <p:sp>
          <p:nvSpPr>
            <p:cNvPr id="16" name="Text Box 8">
              <a:extLst>
                <a:ext uri="{FF2B5EF4-FFF2-40B4-BE49-F238E27FC236}">
                  <a16:creationId xmlns:a16="http://schemas.microsoft.com/office/drawing/2014/main" id="{DF758E14-8172-454B-8754-E1E45B76BF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0" y="2403"/>
              <a:ext cx="4778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Цикл с предусловием – проверка на входе в цикл!</a:t>
              </a:r>
            </a:p>
          </p:txBody>
        </p:sp>
        <p:sp>
          <p:nvSpPr>
            <p:cNvPr id="83981" name="Oval 9">
              <a:extLst>
                <a:ext uri="{FF2B5EF4-FFF2-40B4-BE49-F238E27FC236}">
                  <a16:creationId xmlns:a16="http://schemas.microsoft.com/office/drawing/2014/main" id="{4D20476D-FCC4-49A7-B168-BECF4FA63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ru-RU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!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3493" grpId="0" animBg="1"/>
      <p:bldP spid="6" grpId="0" animBg="1"/>
      <p:bldP spid="7" grpId="0" animBg="1"/>
      <p:bldP spid="63496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Заголовок 1">
            <a:extLst>
              <a:ext uri="{FF2B5EF4-FFF2-40B4-BE49-F238E27FC236}">
                <a16:creationId xmlns:a16="http://schemas.microsoft.com/office/drawing/2014/main" id="{714AF215-5DC3-4E60-BB52-712AF35B96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Алгоритм Евклида</a:t>
            </a:r>
          </a:p>
        </p:txBody>
      </p:sp>
      <p:sp>
        <p:nvSpPr>
          <p:cNvPr id="88067" name="Номер слайда 2">
            <a:extLst>
              <a:ext uri="{FF2B5EF4-FFF2-40B4-BE49-F238E27FC236}">
                <a16:creationId xmlns:a16="http://schemas.microsoft.com/office/drawing/2014/main" id="{E07F6590-9B95-45AE-B956-6CC22640C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18F07B-CE01-4F90-B737-E91132A780FA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ru-RU" altLang="ru-RU" sz="140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F47AC5E-B51E-4540-9609-76D15B2885CC}"/>
              </a:ext>
            </a:extLst>
          </p:cNvPr>
          <p:cNvSpPr/>
          <p:nvPr/>
        </p:nvSpPr>
        <p:spPr>
          <a:xfrm>
            <a:off x="376238" y="849313"/>
            <a:ext cx="8450262" cy="1570037"/>
          </a:xfrm>
          <a:prstGeom prst="rect">
            <a:avLst/>
          </a:prstGeom>
          <a:solidFill>
            <a:srgbClr val="E6E6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361950" indent="-361950" eaLnBrk="1" hangingPunct="1">
              <a:defRPr/>
            </a:pPr>
            <a:r>
              <a:rPr lang="ru-RU" sz="2400" b="1" dirty="0"/>
              <a:t>Алгоритм Евклида</a:t>
            </a:r>
            <a:r>
              <a:rPr lang="ru-RU" sz="2400" dirty="0"/>
              <a:t>. Чтобы найти НОД двух натуральных чисел, нужно вычитать из большего числа меньшее до тех пор, пока они не станут равны. Это число и есть НОД исходных чисел.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6ECD759-B6E1-4F40-8C98-8F679254D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63" y="2546350"/>
            <a:ext cx="60213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b="1">
                <a:solidFill>
                  <a:srgbClr val="000000"/>
                </a:solidFill>
              </a:rPr>
              <a:t>НОД(1</a:t>
            </a:r>
            <a:r>
              <a:rPr lang="en-US" altLang="ru-RU" sz="2400" b="1">
                <a:solidFill>
                  <a:srgbClr val="000000"/>
                </a:solidFill>
              </a:rPr>
              <a:t>4</a:t>
            </a:r>
            <a:r>
              <a:rPr lang="ru-RU" altLang="ru-RU" sz="2400" b="1">
                <a:solidFill>
                  <a:srgbClr val="000000"/>
                </a:solidFill>
              </a:rPr>
              <a:t>,2</a:t>
            </a:r>
            <a:r>
              <a:rPr lang="en-US" altLang="ru-RU" sz="2400" b="1">
                <a:solidFill>
                  <a:srgbClr val="000000"/>
                </a:solidFill>
              </a:rPr>
              <a:t>1</a:t>
            </a:r>
            <a:r>
              <a:rPr lang="ru-RU" altLang="ru-RU" sz="2400" b="1">
                <a:solidFill>
                  <a:srgbClr val="000000"/>
                </a:solidFill>
              </a:rPr>
              <a:t>) = НОД(1</a:t>
            </a:r>
            <a:r>
              <a:rPr lang="en-US" altLang="ru-RU" sz="2400" b="1">
                <a:solidFill>
                  <a:srgbClr val="000000"/>
                </a:solidFill>
              </a:rPr>
              <a:t>4</a:t>
            </a:r>
            <a:r>
              <a:rPr lang="ru-RU" altLang="ru-RU" sz="2400" b="1">
                <a:solidFill>
                  <a:srgbClr val="000000"/>
                </a:solidFill>
              </a:rPr>
              <a:t>,</a:t>
            </a:r>
            <a:r>
              <a:rPr lang="en-US" altLang="ru-RU" sz="2400" b="1">
                <a:solidFill>
                  <a:srgbClr val="000000"/>
                </a:solidFill>
              </a:rPr>
              <a:t>7</a:t>
            </a:r>
            <a:r>
              <a:rPr lang="ru-RU" altLang="ru-RU" sz="2400" b="1">
                <a:solidFill>
                  <a:srgbClr val="000000"/>
                </a:solidFill>
              </a:rPr>
              <a:t>) = НОД(</a:t>
            </a:r>
            <a:r>
              <a:rPr lang="en-US" altLang="ru-RU" sz="2400" b="1">
                <a:solidFill>
                  <a:srgbClr val="000000"/>
                </a:solidFill>
              </a:rPr>
              <a:t>7</a:t>
            </a:r>
            <a:r>
              <a:rPr lang="ru-RU" altLang="ru-RU" sz="2400" b="1">
                <a:solidFill>
                  <a:srgbClr val="000000"/>
                </a:solidFill>
              </a:rPr>
              <a:t>, </a:t>
            </a:r>
            <a:r>
              <a:rPr lang="en-US" altLang="ru-RU" sz="2400" b="1">
                <a:solidFill>
                  <a:srgbClr val="000000"/>
                </a:solidFill>
              </a:rPr>
              <a:t>7</a:t>
            </a:r>
            <a:r>
              <a:rPr lang="ru-RU" altLang="ru-RU" sz="2400" b="1">
                <a:solidFill>
                  <a:srgbClr val="000000"/>
                </a:solidFill>
              </a:rPr>
              <a:t>) = </a:t>
            </a:r>
            <a:r>
              <a:rPr lang="en-US" altLang="ru-RU" sz="2400" b="1">
                <a:solidFill>
                  <a:srgbClr val="000000"/>
                </a:solidFill>
              </a:rPr>
              <a:t>7</a:t>
            </a:r>
            <a:r>
              <a:rPr lang="ru-RU" altLang="ru-RU" sz="2400" b="1">
                <a:solidFill>
                  <a:srgbClr val="000000"/>
                </a:solidFill>
              </a:rPr>
              <a:t> </a:t>
            </a:r>
            <a:endParaRPr lang="ru-RU" altLang="ru-RU" sz="1800" b="1"/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AEB68A52-19B5-4116-AAB4-B4FCD11C2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13" y="3138488"/>
            <a:ext cx="4586287" cy="1938337"/>
          </a:xfrm>
          <a:prstGeom prst="rect">
            <a:avLst/>
          </a:prstGeom>
          <a:solidFill>
            <a:srgbClr val="E6E6FF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пока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 != b:</a:t>
            </a:r>
            <a:endParaRPr lang="ru-RU" sz="2400" b="1" dirty="0">
              <a:solidFill>
                <a:srgbClr val="0095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если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 &gt; b:</a:t>
            </a:r>
          </a:p>
          <a:p>
            <a:pPr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a -= b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 a = a - b</a:t>
            </a:r>
          </a:p>
          <a:p>
            <a:pPr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иначе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 -= a 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 b = b - a</a:t>
            </a:r>
            <a:endParaRPr lang="ru-RU" sz="2400" b="1" dirty="0">
              <a:solidFill>
                <a:srgbClr val="008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422C6690-7153-4B08-834D-66B7D5FD1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913" y="3138488"/>
            <a:ext cx="3214687" cy="1938337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while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 != b:</a:t>
            </a:r>
            <a:endParaRPr lang="ru-RU" sz="2400" b="1" dirty="0">
              <a:solidFill>
                <a:srgbClr val="0095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if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 &gt; b:</a:t>
            </a:r>
          </a:p>
          <a:p>
            <a:pPr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a -= b</a:t>
            </a:r>
          </a:p>
          <a:p>
            <a:pPr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else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 -= a 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C76EB4F5-F96C-41AD-90AE-A8C90592E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63" y="5224463"/>
            <a:ext cx="2359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b="1">
                <a:solidFill>
                  <a:srgbClr val="000000"/>
                </a:solidFill>
              </a:rPr>
              <a:t>НОД(1998,2) = </a:t>
            </a:r>
            <a:endParaRPr lang="ru-RU" altLang="ru-RU" sz="1800" b="1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E4BBEF2-92A8-4C55-9197-68F80E43A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0663" y="5224463"/>
            <a:ext cx="50180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b="1">
                <a:solidFill>
                  <a:srgbClr val="000000"/>
                </a:solidFill>
              </a:rPr>
              <a:t>НОД(1996,2) = … = НОД(2, 2) = 2 </a:t>
            </a:r>
            <a:endParaRPr lang="ru-RU" altLang="ru-RU" sz="1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/>
      <p:bldP spid="17" grpId="0" animBg="1"/>
      <p:bldP spid="18" grpId="0" animBg="1"/>
      <p:bldP spid="19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Заголовок 1">
            <a:extLst>
              <a:ext uri="{FF2B5EF4-FFF2-40B4-BE49-F238E27FC236}">
                <a16:creationId xmlns:a16="http://schemas.microsoft.com/office/drawing/2014/main" id="{6E3A497F-D540-4AFA-9552-B4D50D721B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Алгоритм Евклида</a:t>
            </a:r>
          </a:p>
        </p:txBody>
      </p:sp>
      <p:sp>
        <p:nvSpPr>
          <p:cNvPr id="89091" name="Номер слайда 2">
            <a:extLst>
              <a:ext uri="{FF2B5EF4-FFF2-40B4-BE49-F238E27FC236}">
                <a16:creationId xmlns:a16="http://schemas.microsoft.com/office/drawing/2014/main" id="{4B1B7611-17A8-4B9F-B5DF-C7AAAF566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D91EF5-7042-492F-A179-205787AFA68C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ru-RU" altLang="ru-RU" sz="140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D151CF1-32C3-444E-AECA-5C982266CFF2}"/>
              </a:ext>
            </a:extLst>
          </p:cNvPr>
          <p:cNvSpPr/>
          <p:nvPr/>
        </p:nvSpPr>
        <p:spPr>
          <a:xfrm>
            <a:off x="376238" y="849313"/>
            <a:ext cx="8450262" cy="1570037"/>
          </a:xfrm>
          <a:prstGeom prst="rect">
            <a:avLst/>
          </a:prstGeom>
          <a:solidFill>
            <a:srgbClr val="E6E6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361950" indent="-361950" eaLnBrk="1" hangingPunct="1">
              <a:defRPr/>
            </a:pPr>
            <a:r>
              <a:rPr lang="ru-RU" sz="2400" b="1" dirty="0"/>
              <a:t>Модифицированный алгоритм Евклида</a:t>
            </a:r>
            <a:r>
              <a:rPr lang="ru-RU" sz="2400" dirty="0"/>
              <a:t>. Заменять большее число на остаток от деления большего на меньшее до тех пор, пока меньшее не станет равно нулю. Другое (ненулевое) число и есть НОД чисел.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9F59C33-A388-493C-8E09-93AAEA5CB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63" y="2443163"/>
            <a:ext cx="4248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b="1">
                <a:solidFill>
                  <a:srgbClr val="000000"/>
                </a:solidFill>
              </a:rPr>
              <a:t>НОД(1998,2) = НОД(</a:t>
            </a:r>
            <a:r>
              <a:rPr lang="en-US" altLang="ru-RU" sz="2400" b="1">
                <a:solidFill>
                  <a:srgbClr val="000000"/>
                </a:solidFill>
              </a:rPr>
              <a:t>0</a:t>
            </a:r>
            <a:r>
              <a:rPr lang="ru-RU" altLang="ru-RU" sz="2400" b="1">
                <a:solidFill>
                  <a:srgbClr val="000000"/>
                </a:solidFill>
              </a:rPr>
              <a:t>,2) = 2 </a:t>
            </a:r>
            <a:endParaRPr lang="ru-RU" altLang="ru-RU" sz="1800" b="1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24ED25D0-0E07-4278-81DC-1306159AF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913" y="2922588"/>
            <a:ext cx="3938587" cy="1938337"/>
          </a:xfrm>
          <a:prstGeom prst="rect">
            <a:avLst/>
          </a:prstGeom>
          <a:solidFill>
            <a:srgbClr val="E6E6FF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пока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???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endParaRPr lang="ru-RU" sz="2400" b="1" dirty="0">
              <a:solidFill>
                <a:srgbClr val="0095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если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 &gt; b:</a:t>
            </a:r>
          </a:p>
          <a:p>
            <a:pPr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a = a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%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b</a:t>
            </a:r>
            <a:endParaRPr lang="en-US" sz="2400" b="1" dirty="0">
              <a:solidFill>
                <a:srgbClr val="008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иначе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 = b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%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a</a:t>
            </a:r>
            <a:endParaRPr lang="ru-RU" sz="2400" b="1" dirty="0">
              <a:solidFill>
                <a:srgbClr val="008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36F0065D-51B0-4A8E-B4AA-FF3A23C7E94B}"/>
              </a:ext>
            </a:extLst>
          </p:cNvPr>
          <p:cNvGrpSpPr>
            <a:grpSpLocks/>
          </p:cNvGrpSpPr>
          <p:nvPr/>
        </p:nvGrpSpPr>
        <p:grpSpPr bwMode="auto">
          <a:xfrm>
            <a:off x="5275263" y="2973388"/>
            <a:ext cx="3246437" cy="663575"/>
            <a:chOff x="796" y="2336"/>
            <a:chExt cx="2045" cy="418"/>
          </a:xfrm>
        </p:grpSpPr>
        <p:sp>
          <p:nvSpPr>
            <p:cNvPr id="17" name="Text Box 8">
              <a:extLst>
                <a:ext uri="{FF2B5EF4-FFF2-40B4-BE49-F238E27FC236}">
                  <a16:creationId xmlns:a16="http://schemas.microsoft.com/office/drawing/2014/main" id="{3E37D9DD-8304-45B0-9950-E418B7BD3A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0" y="2403"/>
              <a:ext cx="1751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Какое условие</a:t>
              </a:r>
              <a:r>
                <a:rPr lang="en-US" sz="2400" dirty="0">
                  <a:latin typeface="Arial" charset="0"/>
                </a:rPr>
                <a:t>?</a:t>
              </a:r>
              <a:endParaRPr lang="ru-RU" sz="2400" dirty="0">
                <a:latin typeface="Arial" charset="0"/>
              </a:endParaRPr>
            </a:p>
          </p:txBody>
        </p:sp>
        <p:sp>
          <p:nvSpPr>
            <p:cNvPr id="89102" name="Oval 9">
              <a:extLst>
                <a:ext uri="{FF2B5EF4-FFF2-40B4-BE49-F238E27FC236}">
                  <a16:creationId xmlns:a16="http://schemas.microsoft.com/office/drawing/2014/main" id="{C4952524-C56E-4A53-B2B3-26AEA1696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664CB6F4-7D49-4810-AA43-9E7CE04DA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850" y="2908300"/>
            <a:ext cx="2765425" cy="46037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a!=</a:t>
            </a:r>
            <a:r>
              <a:rPr lang="en-US" altLang="ru-RU" sz="2400" b="1">
                <a:solidFill>
                  <a:srgbClr val="009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b!=</a:t>
            </a:r>
            <a:r>
              <a:rPr lang="en-US" altLang="ru-RU" sz="2400" b="1">
                <a:solidFill>
                  <a:srgbClr val="009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ru-RU" altLang="ru-RU" sz="1800"/>
          </a:p>
        </p:txBody>
      </p:sp>
      <p:grpSp>
        <p:nvGrpSpPr>
          <p:cNvPr id="3" name="Group 7">
            <a:extLst>
              <a:ext uri="{FF2B5EF4-FFF2-40B4-BE49-F238E27FC236}">
                <a16:creationId xmlns:a16="http://schemas.microsoft.com/office/drawing/2014/main" id="{460E0066-A444-4CE7-B758-FED9E165032E}"/>
              </a:ext>
            </a:extLst>
          </p:cNvPr>
          <p:cNvGrpSpPr>
            <a:grpSpLocks/>
          </p:cNvGrpSpPr>
          <p:nvPr/>
        </p:nvGrpSpPr>
        <p:grpSpPr bwMode="auto">
          <a:xfrm>
            <a:off x="5554663" y="4256088"/>
            <a:ext cx="2662237" cy="936625"/>
            <a:chOff x="796" y="2336"/>
            <a:chExt cx="1677" cy="590"/>
          </a:xfrm>
        </p:grpSpPr>
        <p:sp>
          <p:nvSpPr>
            <p:cNvPr id="21" name="Text Box 8">
              <a:extLst>
                <a:ext uri="{FF2B5EF4-FFF2-40B4-BE49-F238E27FC236}">
                  <a16:creationId xmlns:a16="http://schemas.microsoft.com/office/drawing/2014/main" id="{B3270055-16BC-4D92-A976-DF92F514E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0" y="2403"/>
              <a:ext cx="1383" cy="523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Как</a:t>
              </a:r>
              <a:r>
                <a:rPr lang="en-US" sz="2400" dirty="0">
                  <a:latin typeface="Arial" charset="0"/>
                </a:rPr>
                <a:t> </a:t>
              </a:r>
              <a:r>
                <a:rPr lang="ru-RU" sz="2400" dirty="0">
                  <a:latin typeface="Arial" charset="0"/>
                </a:rPr>
                <a:t>вывести </a:t>
              </a:r>
              <a:br>
                <a:rPr lang="ru-RU" sz="2400" dirty="0">
                  <a:latin typeface="Arial" charset="0"/>
                </a:rPr>
              </a:br>
              <a:r>
                <a:rPr lang="ru-RU" sz="2400" dirty="0">
                  <a:latin typeface="Arial" charset="0"/>
                </a:rPr>
                <a:t>  результат</a:t>
              </a:r>
              <a:r>
                <a:rPr lang="en-US" sz="2400" dirty="0">
                  <a:latin typeface="Arial" charset="0"/>
                </a:rPr>
                <a:t>?</a:t>
              </a:r>
              <a:endParaRPr lang="ru-RU" sz="2400" dirty="0">
                <a:latin typeface="Arial" charset="0"/>
              </a:endParaRPr>
            </a:p>
          </p:txBody>
        </p:sp>
        <p:sp>
          <p:nvSpPr>
            <p:cNvPr id="89100" name="Oval 9">
              <a:extLst>
                <a:ext uri="{FF2B5EF4-FFF2-40B4-BE49-F238E27FC236}">
                  <a16:creationId xmlns:a16="http://schemas.microsoft.com/office/drawing/2014/main" id="{1CEC79BB-1437-4661-88B3-DED6CDE74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3" name="Rectangle 1">
            <a:extLst>
              <a:ext uri="{FF2B5EF4-FFF2-40B4-BE49-F238E27FC236}">
                <a16:creationId xmlns:a16="http://schemas.microsoft.com/office/drawing/2014/main" id="{935D2E0D-32B4-4A07-89D6-EFACE9C2A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913" y="4954588"/>
            <a:ext cx="3938587" cy="1570037"/>
          </a:xfrm>
          <a:prstGeom prst="rect">
            <a:avLst/>
          </a:prstGeom>
          <a:solidFill>
            <a:srgbClr val="E6E6FF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если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 !=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</a:p>
          <a:p>
            <a:pPr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вывести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иначе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вывести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</a:t>
            </a:r>
            <a:endParaRPr lang="ru-RU" sz="2400" b="1" dirty="0">
              <a:solidFill>
                <a:srgbClr val="008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/>
      <p:bldP spid="15" grpId="0" animBg="1"/>
      <p:bldP spid="19" grpId="0" animBg="1"/>
      <p:bldP spid="2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df8b97fa5b1648ed4ede520deacb41bc1f83f"/>
</p:tagLst>
</file>

<file path=ppt/theme/theme1.xml><?xml version="1.0" encoding="utf-8"?>
<a:theme xmlns:a="http://schemas.openxmlformats.org/drawingml/2006/main" name="Оформление по умолчанию">
  <a:themeElements>
    <a:clrScheme name="Другая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3333FF"/>
      </a:hlink>
      <a:folHlink>
        <a:srgbClr val="CC0099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3333FF"/>
        </a:hlink>
        <a:folHlink>
          <a:srgbClr val="CC00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52479</TotalTime>
  <Words>1333</Words>
  <Application>Microsoft Office PowerPoint</Application>
  <PresentationFormat>Экран (4:3)</PresentationFormat>
  <Paragraphs>279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Arial Black</vt:lpstr>
      <vt:lpstr>Calibri</vt:lpstr>
      <vt:lpstr>Courier New</vt:lpstr>
      <vt:lpstr>Оформление по умолчанию</vt:lpstr>
      <vt:lpstr>Программирование на языке Python</vt:lpstr>
      <vt:lpstr>Что такое цикл?</vt:lpstr>
      <vt:lpstr>Блок-схема цикла</vt:lpstr>
      <vt:lpstr>Как организовать цикл?</vt:lpstr>
      <vt:lpstr>Сколько раз выполняется цикл?</vt:lpstr>
      <vt:lpstr>Цикл с условием</vt:lpstr>
      <vt:lpstr>Цикл с условием</vt:lpstr>
      <vt:lpstr>Алгоритм Евклида</vt:lpstr>
      <vt:lpstr>Алгоритм Евклида</vt:lpstr>
      <vt:lpstr>Обработка строк в цикле</vt:lpstr>
      <vt:lpstr>Проверка символов</vt:lpstr>
      <vt:lpstr>Цикл с переменной</vt:lpstr>
      <vt:lpstr>Цикл с переменной</vt:lpstr>
      <vt:lpstr>Цикл с переменной: другой шаг</vt:lpstr>
      <vt:lpstr>Сколько раз выполняется цикл?</vt:lpstr>
      <vt:lpstr>Примеры программ</vt:lpstr>
    </vt:vector>
  </TitlesOfParts>
  <Company>163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Программное обеспечение (ПО)</dc:title>
  <dc:creator>kp</dc:creator>
  <cp:lastModifiedBy>Васильев Сергей Анатольевич</cp:lastModifiedBy>
  <cp:revision>2003</cp:revision>
  <dcterms:created xsi:type="dcterms:W3CDTF">2007-01-31T19:13:48Z</dcterms:created>
  <dcterms:modified xsi:type="dcterms:W3CDTF">2022-12-02T20:47:59Z</dcterms:modified>
</cp:coreProperties>
</file>