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122"/>
  </p:notesMasterIdLst>
  <p:sldIdLst>
    <p:sldId id="256" r:id="rId10"/>
    <p:sldId id="392" r:id="rId11"/>
    <p:sldId id="257" r:id="rId12"/>
    <p:sldId id="393" r:id="rId13"/>
    <p:sldId id="394" r:id="rId14"/>
    <p:sldId id="258" r:id="rId15"/>
    <p:sldId id="259" r:id="rId16"/>
    <p:sldId id="260" r:id="rId17"/>
    <p:sldId id="262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5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70" r:id="rId51"/>
    <p:sldId id="371" r:id="rId52"/>
    <p:sldId id="372" r:id="rId53"/>
    <p:sldId id="373" r:id="rId54"/>
    <p:sldId id="374" r:id="rId55"/>
    <p:sldId id="375" r:id="rId56"/>
    <p:sldId id="312" r:id="rId57"/>
    <p:sldId id="313" r:id="rId58"/>
    <p:sldId id="276" r:id="rId59"/>
    <p:sldId id="277" r:id="rId60"/>
    <p:sldId id="278" r:id="rId61"/>
    <p:sldId id="290" r:id="rId62"/>
    <p:sldId id="279" r:id="rId63"/>
    <p:sldId id="300" r:id="rId64"/>
    <p:sldId id="306" r:id="rId65"/>
    <p:sldId id="307" r:id="rId66"/>
    <p:sldId id="304" r:id="rId67"/>
    <p:sldId id="387" r:id="rId68"/>
    <p:sldId id="308" r:id="rId69"/>
    <p:sldId id="309" r:id="rId70"/>
    <p:sldId id="310" r:id="rId71"/>
    <p:sldId id="388" r:id="rId72"/>
    <p:sldId id="322" r:id="rId73"/>
    <p:sldId id="323" r:id="rId74"/>
    <p:sldId id="324" r:id="rId75"/>
    <p:sldId id="325" r:id="rId76"/>
    <p:sldId id="326" r:id="rId77"/>
    <p:sldId id="280" r:id="rId78"/>
    <p:sldId id="281" r:id="rId79"/>
    <p:sldId id="282" r:id="rId80"/>
    <p:sldId id="289" r:id="rId81"/>
    <p:sldId id="298" r:id="rId82"/>
    <p:sldId id="299" r:id="rId83"/>
    <p:sldId id="391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292" r:id="rId97"/>
    <p:sldId id="295" r:id="rId98"/>
    <p:sldId id="294" r:id="rId99"/>
    <p:sldId id="297" r:id="rId100"/>
    <p:sldId id="296" r:id="rId101"/>
    <p:sldId id="358" r:id="rId102"/>
    <p:sldId id="383" r:id="rId103"/>
    <p:sldId id="384" r:id="rId104"/>
    <p:sldId id="369" r:id="rId105"/>
    <p:sldId id="368" r:id="rId106"/>
    <p:sldId id="376" r:id="rId107"/>
    <p:sldId id="359" r:id="rId108"/>
    <p:sldId id="360" r:id="rId109"/>
    <p:sldId id="361" r:id="rId110"/>
    <p:sldId id="362" r:id="rId111"/>
    <p:sldId id="363" r:id="rId112"/>
    <p:sldId id="377" r:id="rId113"/>
    <p:sldId id="380" r:id="rId114"/>
    <p:sldId id="390" r:id="rId115"/>
    <p:sldId id="381" r:id="rId116"/>
    <p:sldId id="378" r:id="rId117"/>
    <p:sldId id="382" r:id="rId118"/>
    <p:sldId id="385" r:id="rId119"/>
    <p:sldId id="386" r:id="rId120"/>
    <p:sldId id="389" r:id="rId121"/>
  </p:sldIdLst>
  <p:sldSz cx="9144000" cy="6858000" type="screen4x3"/>
  <p:notesSz cx="6858000" cy="9144000"/>
  <p:custDataLst>
    <p:tags r:id="rId123"/>
  </p:custDataLst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BBE7"/>
    <a:srgbClr val="D2FCFE"/>
    <a:srgbClr val="00007A"/>
    <a:srgbClr val="FEE8F7"/>
    <a:srgbClr val="FF66CC"/>
    <a:srgbClr val="FF0066"/>
    <a:srgbClr val="99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87" autoAdjust="0"/>
    <p:restoredTop sz="94660"/>
  </p:normalViewPr>
  <p:slideViewPr>
    <p:cSldViewPr>
      <p:cViewPr varScale="1">
        <p:scale>
          <a:sx n="83" d="100"/>
          <a:sy n="83" d="100"/>
        </p:scale>
        <p:origin x="102" y="5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6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117" Type="http://schemas.openxmlformats.org/officeDocument/2006/relationships/slide" Target="slides/slide108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6" Type="http://schemas.openxmlformats.org/officeDocument/2006/relationships/slide" Target="slides/slide7.xml"/><Relationship Id="rId107" Type="http://schemas.openxmlformats.org/officeDocument/2006/relationships/slide" Target="slides/slide98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123" Type="http://schemas.openxmlformats.org/officeDocument/2006/relationships/tags" Target="tags/tag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slide" Target="slides/slide96.xml"/><Relationship Id="rId113" Type="http://schemas.openxmlformats.org/officeDocument/2006/relationships/slide" Target="slides/slide104.xml"/><Relationship Id="rId118" Type="http://schemas.openxmlformats.org/officeDocument/2006/relationships/slide" Target="slides/slide109.xml"/><Relationship Id="rId12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121" Type="http://schemas.openxmlformats.org/officeDocument/2006/relationships/slide" Target="slides/slide11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103" Type="http://schemas.openxmlformats.org/officeDocument/2006/relationships/slide" Target="slides/slide94.xml"/><Relationship Id="rId108" Type="http://schemas.openxmlformats.org/officeDocument/2006/relationships/slide" Target="slides/slide99.xml"/><Relationship Id="rId116" Type="http://schemas.openxmlformats.org/officeDocument/2006/relationships/slide" Target="slides/slide107.xml"/><Relationship Id="rId124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11" Type="http://schemas.openxmlformats.org/officeDocument/2006/relationships/slide" Target="slides/slide10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6" Type="http://schemas.openxmlformats.org/officeDocument/2006/relationships/slide" Target="slides/slide97.xml"/><Relationship Id="rId114" Type="http://schemas.openxmlformats.org/officeDocument/2006/relationships/slide" Target="slides/slide105.xml"/><Relationship Id="rId119" Type="http://schemas.openxmlformats.org/officeDocument/2006/relationships/slide" Target="slides/slide110.xml"/><Relationship Id="rId127" Type="http://schemas.openxmlformats.org/officeDocument/2006/relationships/tableStyles" Target="tableStyle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12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109" Type="http://schemas.openxmlformats.org/officeDocument/2006/relationships/slide" Target="slides/slide10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slide" Target="slides/slide95.xml"/><Relationship Id="rId120" Type="http://schemas.openxmlformats.org/officeDocument/2006/relationships/slide" Target="slides/slide111.xml"/><Relationship Id="rId12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115" Type="http://schemas.openxmlformats.org/officeDocument/2006/relationships/slide" Target="slides/slide106.xml"/><Relationship Id="rId61" Type="http://schemas.openxmlformats.org/officeDocument/2006/relationships/slide" Target="slides/slide52.xml"/><Relationship Id="rId82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4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98.e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5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6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7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8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39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0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1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2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3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4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5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6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7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24948" name="Rectangle 19"/>
          <p:cNvSpPr>
            <a:spLocks noGrp="1" noChangeArrowheads="1"/>
          </p:cNvSpPr>
          <p:nvPr>
            <p:ph type="sldImg"/>
          </p:nvPr>
        </p:nvSpPr>
        <p:spPr bwMode="auto">
          <a:xfrm>
            <a:off x="1401763" y="914400"/>
            <a:ext cx="40259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0260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1046163" y="4352925"/>
            <a:ext cx="4740275" cy="3448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262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1C20496-EAF4-44FA-A6AB-B1C0A6ED6618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6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0F4C3BF8-9194-4441-AC28-A5CE182148E8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10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71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5E3F845A-2179-403D-9DC3-D1A3D8F08FA3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4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722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753F02B9-F717-4375-AAFA-1DDE660C0EB5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E8B69FE7-0503-4FED-87B9-9723D275DF25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13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D754FBCD-31A6-4763-8E7B-2F2F5E967EC6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14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029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2E63037C-6B74-4027-B249-F2EA1A93FB9D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15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131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9493C29-04C5-4A13-A6C8-377460DC40C4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16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7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DCB14A5-E531-4916-8510-E372856AF5D4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17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1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336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B37FB211-1E59-4DCC-BFE9-9B9130519A6B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18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5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438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96E35DFD-8644-4324-A16C-97D7608E103C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48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8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DCC67AA-63CA-4C01-A80D-38A3E1E8BF3F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3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C302FF6E-A340-4609-BED5-E785A90AC07A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49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44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643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0C153838-FD00-4388-9796-B1733AC8B08E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50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9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DA0AF96-913E-4D18-9B4D-5DF011971AA9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2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848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98CA1B17-9B27-43E6-B730-E9500E8E189F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1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4950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D8EA42E-DEA7-413B-BB36-4C00E12A6862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53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79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053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BBD32E82-33EE-49D6-B26D-475A8573631C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54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05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155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D9157DAA-D400-41B8-A4D0-E0DD9468C650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55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46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F456EC4-38DE-473C-ADA6-3FF15C3113E2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56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0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409C48E-FF7B-4371-9915-F1F6CE3A30FE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57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86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462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02840F6-F546-43A5-993B-ABAB245A2587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58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2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2800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FB4845F9-88EA-43E9-A116-40173FA39BDB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3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4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565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F1F1F49B-ED66-4B31-BE66-BCFA6D871D0C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59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71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50F9FF95-128A-4575-B35C-674ACE94E7B2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60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43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4D984495-0D1C-4BF7-8ABB-380BB227C818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7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872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16F219C-63DF-4379-8065-1296AEB21B54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5974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4CBDADC-D142-44D7-BF36-EA1F669276DD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63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91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077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398E9CB-26A1-43D6-8F39-9A7BD704F008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69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49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179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BB2C26E-B943-4968-ACFA-E58A91E9C705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70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54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282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F9B9C3EB-0C4C-4C8E-B38C-23B1E02D04BE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1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384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FDFFD91A-58CF-457E-A846-EB62A5884171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07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486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F607C2C-A322-4970-932E-499802841A3C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73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6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9453F38-AE4E-410B-85ED-B5A4E22BB8D4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4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10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589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2B9C7CC-A838-4E55-996B-81F1E82F28CB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74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75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691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D86C96B1-E527-4DEA-AA3C-A2735BE66B9F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75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76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0FCFFC20-FB8F-44D5-BDA0-9BFB2F42FB1B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88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10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896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E639E4C5-EBFF-49F3-98A8-20E2FD6E120F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89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79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6998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9C33E9BD-3B91-41BF-BFA6-9216C5D6FE27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90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04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7101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7F39DA80-F86E-4F44-83F6-1979652A9993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91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02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7203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BF1EE4D-A542-4DB0-8AE6-E18F601A9B66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92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94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7306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B3E64F8-5772-4112-B568-A30BC360B1C7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112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005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AA6D8BB4-7B07-45D9-9ED0-3485F7430831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5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1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5F54ABAE-AA28-4467-93EC-139026089F88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6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69E9CBAB-3BC6-433B-81D2-4A66523D4995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7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3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C63CAA93-2C60-420A-90CD-3550477F5E04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8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0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2801DD6-AF74-461A-816A-D843AB68388D}" type="slidenum">
              <a:rPr lang="ru-RU" altLang="ru-RU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/>
              <a:t>9</a:t>
            </a:fld>
            <a:endParaRPr lang="ru-RU" altLang="ru-RU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5BE6E-BE95-4687-AC16-2D807A2FF9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94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1CE6F-0E33-4708-88DF-4CC314C319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2779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1288"/>
            <a:ext cx="8199438" cy="196850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9F749-198F-4E85-8FFC-980595A9EF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823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CFAEA-473A-4FC7-9FA4-479779D476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735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6C873-9B9E-4011-B777-99AE48F9A5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791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36887-A12D-4DCE-A635-BC652CA756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729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A2B90-5B04-4930-BF69-CD12ADB05D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475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A61CA-6F3C-48A9-8E22-B650CA417F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485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B78F-3310-4850-B1AE-624F5DB21E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183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8501D-EA1D-4DE1-B08E-2C89AEB36A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7781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FB58E-70B6-48ED-86A0-C3BA2D3FA7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36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92E3F-ADAD-43D8-9DE6-BF05612954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994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2525D-6446-4193-9F2C-23623CE4C9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995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70ABD-73D7-4BD4-A399-68E9ECB00E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667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74D54-BE64-4AFB-902A-1F35025C41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2864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348D4-D268-44B0-912C-8EFB193B81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4976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3A52-887F-4F7A-90E2-545776FF9B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1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748BA-D1FB-4A25-AF20-609396F829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4724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725FD-B33E-4829-9596-2977EA1A57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2084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0A7CB-F44E-45DE-92EE-D339B8783F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7080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DA1CC-8509-41E3-B4C6-863A53F1A0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03670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DC649-2452-44F9-982E-9D70237717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3B67-3D64-40AC-B019-4748CC9B22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10317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359B-FADD-4D96-BE0C-60365DEF96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923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DAA22-1450-4688-B112-590D25A75B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1027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AECA9-2AA4-41F4-8FD5-B9314BC626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532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118E4-BE2A-44F3-87E0-DBD122BB37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4904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51BCD-9A1E-4A57-A854-94F94C4D41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9744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47C87-2B03-4E4C-BCB1-5B4D57EB18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154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C8187-C1B7-4CDA-97B2-C126E238F0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4139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B715A-9292-4224-A4A2-257A219F14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1325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D3858-8ADA-49B2-B8A8-4413FE65F9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188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93A6C-FE4D-4C19-A27D-E3A0908066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73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73741-FC41-4E77-B364-5EBA05ED56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7555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3F7BC-5DDB-4D96-B078-63A07EBA0A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566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F3DEB-85CC-46FA-B222-0318D3CFBB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507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FE0C9-7A98-486E-9232-01F5A0F2C0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4559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3D54F-87B7-4B49-AE49-15F33F74F8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3659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A082B-02B5-43B8-9D3E-F7E5D819AE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66303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C8EA0-12F8-49A0-88F8-ABDC6B436B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7941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EE53C-86BB-49B2-9945-60FA1110CF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515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C589E-C928-4425-831C-C4AC9E6745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1337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6CACE-01A8-4F2A-9CF9-E5C779C808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05425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67D57-5672-4740-AFB4-6A29FF4EDD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95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A7ADD-F176-4DB3-A222-DF708995F3E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938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5A37E-EC0B-46AC-B3FB-BF87DE8B4A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37984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69837-B681-4F5D-954B-DF21A0722F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2009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B6DC1-03C5-4DF8-B371-AA0ACD12B0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3023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9989D-DCE7-4133-B663-8FFE683D7D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70989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7A1BB-9093-462A-BE25-25052FA124E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3668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AE696-212E-4437-B598-275BCB56650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43861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29E01-7E01-4292-A1FC-F09A67BDA3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25897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92C35-905E-47DC-BD16-913E0E19F7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0669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EBB49-317A-4B58-9CE1-DF102CE92A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28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21138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0738" y="1481138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BB11C-43D7-43A9-9068-180080A502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98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9085F-75D1-4304-99B4-097AB5D78F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6676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48579-FED6-40C7-9AF3-DF6BB80F94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35447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CE1C6-CB67-443D-A558-366FBAA9878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52487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52890-EAA5-4D6F-8EB8-9E7084CA6C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4221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1B67F-4F5B-488D-AD3C-99475717B1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41680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A68AF-66B1-4C8F-8141-97A699B2F1E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7102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F94AF-482D-400F-ABF2-471DAD08C9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96325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4625"/>
            <a:ext cx="2047875" cy="58054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5995988" cy="58054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08ECB-ACE6-4E67-881E-D0607E6334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60474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FA686-8B72-4827-9D7C-7917DA390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593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C2B90-65FF-4DC4-B211-CE8F5133E7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71410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FE997-CFFF-4385-9062-86905A3F49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782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2D2D3-A365-4C7C-8221-0DFD173572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04333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2325" y="1604963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2A159-2D12-4FCA-A64F-2065EB5856A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55994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F6A8F-5709-4DE1-86FA-5646868A1C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1926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EF0C-EABA-4859-BC02-076D74F25B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39877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69C6E-0E87-4132-A036-8C56AACF11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99866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66DD2-9E4C-43D6-A021-E99B418AF6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58697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8A094-072D-4E54-B067-F496B67A9B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40997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0FC3C-F99A-4257-AE07-21308539A3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62139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3038"/>
            <a:ext cx="2049462" cy="5930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5995988" cy="59309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71BB8-12EB-44C1-AB15-FE7702AD18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86329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F5084-6890-47CD-9964-1EF1C6C58D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13160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1944D-84EA-491F-B4C7-B5D67DA623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73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CABF-9EA5-41FC-9CC4-5FE203F64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55589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E83EA-6B18-4729-BBFD-03594D1009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9337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2325" y="1604963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85BA1-AEA0-4CE0-BA6A-7628C28EBF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58339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22B07-1244-45EB-AE23-13AF208000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80562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C6339-2D65-4DC4-BB5E-0D364510118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7271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B8B96-63B3-4E5A-818F-FBF68FAA8F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18782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3A58B-95BF-4EC1-AFA5-4DCEE12F3F7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21683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F0E5C-C105-4094-9EF7-29197BBED1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31893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4B831-5D98-4111-B9E0-3847BD9A3E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09641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73038"/>
            <a:ext cx="2049462" cy="5930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5995988" cy="59309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F9A4B-883F-4889-8A44-0D35841FCF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28708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A5B71-4705-43F8-96EA-C2F85A04DCA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73611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497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480725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272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2325" y="1604963"/>
            <a:ext cx="402431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015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848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640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95414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28135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89054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003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7175" y="-141288"/>
            <a:ext cx="2049463" cy="624522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141288"/>
            <a:ext cx="5997575" cy="624522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8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328" y="345"/>
                </a:lnTo>
              </a:path>
            </a:pathLst>
          </a:custGeom>
          <a:solidFill>
            <a:srgbClr val="FF9EB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-12700" y="5784850"/>
            <a:ext cx="3411538" cy="1089025"/>
            <a:chOff x="-8" y="3644"/>
            <a:chExt cx="2149" cy="686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36" name="Text Box 5"/>
            <p:cNvSpPr txBox="1">
              <a:spLocks noChangeArrowheads="1"/>
            </p:cNvSpPr>
            <p:nvPr/>
          </p:nvSpPr>
          <p:spPr bwMode="auto">
            <a:xfrm>
              <a:off x="175" y="4044"/>
              <a:ext cx="10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</p:grp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8D8E2DD7-6F12-495D-8A43-BCB8C9746EB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4664075"/>
            <a:ext cx="9150350" cy="1588"/>
          </a:xfrm>
          <a:prstGeom prst="rtTriangle">
            <a:avLst/>
          </a:prstGeom>
          <a:gradFill rotWithShape="0">
            <a:gsLst>
              <a:gs pos="0">
                <a:srgbClr val="FF4192"/>
              </a:gs>
              <a:gs pos="50000">
                <a:srgbClr val="CD004E"/>
              </a:gs>
              <a:gs pos="100000">
                <a:srgbClr val="FF4192"/>
              </a:gs>
            </a:gsLst>
            <a:lin ang="3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-3175" y="4953000"/>
            <a:ext cx="9144000" cy="1908175"/>
            <a:chOff x="-2" y="3120"/>
            <a:chExt cx="5760" cy="1202"/>
          </a:xfrm>
        </p:grpSpPr>
        <p:sp>
          <p:nvSpPr>
            <p:cNvPr id="2057" name="AutoShape 3"/>
            <p:cNvSpPr>
              <a:spLocks noChangeArrowheads="1"/>
            </p:cNvSpPr>
            <p:nvPr/>
          </p:nvSpPr>
          <p:spPr bwMode="auto">
            <a:xfrm>
              <a:off x="1067" y="3120"/>
              <a:ext cx="4688" cy="306"/>
            </a:xfrm>
            <a:custGeom>
              <a:avLst/>
              <a:gdLst>
                <a:gd name="T0" fmla="*/ 4652 w 4697"/>
                <a:gd name="T1" fmla="*/ 0 h 367"/>
                <a:gd name="T2" fmla="*/ 4652 w 4697"/>
                <a:gd name="T3" fmla="*/ 148 h 367"/>
                <a:gd name="T4" fmla="*/ 0 w 4697"/>
                <a:gd name="T5" fmla="*/ 88 h 367"/>
                <a:gd name="T6" fmla="*/ 4652 w 4697"/>
                <a:gd name="T7" fmla="*/ 0 h 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7"/>
                <a:gd name="T13" fmla="*/ 0 h 367"/>
                <a:gd name="T14" fmla="*/ 4697 w 4697"/>
                <a:gd name="T15" fmla="*/ 367 h 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FF9EBC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8" name="AutoShape 4"/>
            <p:cNvSpPr>
              <a:spLocks noChangeArrowheads="1"/>
            </p:cNvSpPr>
            <p:nvPr/>
          </p:nvSpPr>
          <p:spPr bwMode="auto">
            <a:xfrm>
              <a:off x="29" y="3298"/>
              <a:ext cx="5727" cy="495"/>
            </a:xfrm>
            <a:custGeom>
              <a:avLst/>
              <a:gdLst>
                <a:gd name="T0" fmla="*/ 0 w 5760"/>
                <a:gd name="T1" fmla="*/ 0 h 528"/>
                <a:gd name="T2" fmla="*/ 5597 w 5760"/>
                <a:gd name="T3" fmla="*/ 0 h 528"/>
                <a:gd name="T4" fmla="*/ 5597 w 5760"/>
                <a:gd name="T5" fmla="*/ 383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" y="3145"/>
              <a:ext cx="5755" cy="1177"/>
              <a:chOff x="2" y="3145"/>
              <a:chExt cx="5755" cy="1177"/>
            </a:xfrm>
          </p:grpSpPr>
          <p:pic>
            <p:nvPicPr>
              <p:cNvPr id="3" name="Picture 6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3145"/>
                <a:ext cx="5756" cy="1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2062" name="Text Box 7"/>
              <p:cNvSpPr txBox="1">
                <a:spLocks noChangeArrowheads="1"/>
              </p:cNvSpPr>
              <p:nvPr/>
            </p:nvSpPr>
            <p:spPr bwMode="auto">
              <a:xfrm>
                <a:off x="5" y="3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</p:grpSp>
        <p:pic>
          <p:nvPicPr>
            <p:cNvPr id="2060" name="Picture 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3141"/>
              <a:ext cx="5761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FFFFFF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Lucida Sans Unicode" panose="020B0602030504020204" pitchFamily="34" charset="0"/>
              </a:defRPr>
            </a:lvl1pPr>
          </a:lstStyle>
          <a:p>
            <a:fld id="{AD2D1AA3-C46D-49C1-AFF9-81B823E9C52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328" y="345"/>
                </a:lnTo>
              </a:path>
            </a:pathLst>
          </a:custGeom>
          <a:solidFill>
            <a:srgbClr val="FF9EB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2700" y="5784850"/>
            <a:ext cx="3411538" cy="1089025"/>
            <a:chOff x="-8" y="3644"/>
            <a:chExt cx="2149" cy="686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86" name="Text Box 5"/>
            <p:cNvSpPr txBox="1">
              <a:spLocks noChangeArrowheads="1"/>
            </p:cNvSpPr>
            <p:nvPr/>
          </p:nvSpPr>
          <p:spPr bwMode="auto">
            <a:xfrm>
              <a:off x="175" y="4044"/>
              <a:ext cx="10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</p:grp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8" name="AutoShape 7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7AA9"/>
              </a:gs>
              <a:gs pos="100000">
                <a:srgbClr val="E0166B"/>
              </a:gs>
            </a:gsLst>
            <a:lin ang="16200000" scaled="1"/>
          </a:gradFill>
          <a:ln w="3240">
            <a:solidFill>
              <a:srgbClr val="BC2665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79" name="AutoShape 8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7AA9"/>
              </a:gs>
              <a:gs pos="100000">
                <a:srgbClr val="E0166B"/>
              </a:gs>
            </a:gsLst>
            <a:lin ang="16200000" scaled="1"/>
          </a:gradFill>
          <a:ln w="3240">
            <a:solidFill>
              <a:srgbClr val="BC2665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308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FF370375-F731-46D2-BB6D-097642D68C4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9F3926E7-D23E-41CE-99D4-392F5CC24DA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7ED89495-1B3A-4182-BDD5-00A2821B3B8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715963" y="5002213"/>
            <a:ext cx="3802062" cy="1443037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328" y="345"/>
                </a:lnTo>
              </a:path>
            </a:pathLst>
          </a:custGeom>
          <a:solidFill>
            <a:srgbClr val="FF9EB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12700" y="5784850"/>
            <a:ext cx="3411538" cy="1089025"/>
            <a:chOff x="-8" y="3644"/>
            <a:chExt cx="2149" cy="686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158" name="Text Box 5"/>
            <p:cNvSpPr txBox="1">
              <a:spLocks noChangeArrowheads="1"/>
            </p:cNvSpPr>
            <p:nvPr/>
          </p:nvSpPr>
          <p:spPr bwMode="auto">
            <a:xfrm>
              <a:off x="175" y="4044"/>
              <a:ext cx="10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</p:grp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7AA9"/>
              </a:gs>
              <a:gs pos="100000">
                <a:srgbClr val="E0166B"/>
              </a:gs>
            </a:gsLst>
            <a:lin ang="16200000" scaled="1"/>
          </a:gradFill>
          <a:ln w="3240">
            <a:solidFill>
              <a:srgbClr val="BC2665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7AA9"/>
              </a:gs>
              <a:gs pos="100000">
                <a:srgbClr val="E0166B"/>
              </a:gs>
            </a:gsLst>
            <a:lin ang="16200000" scaled="1"/>
          </a:gradFill>
          <a:ln w="3240">
            <a:solidFill>
              <a:srgbClr val="BC2665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46030"/>
              </a:srgbClr>
            </a:outerShdw>
          </a:effec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61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4625"/>
            <a:ext cx="819626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615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19626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6727825" y="6408738"/>
            <a:ext cx="1885950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8647113" y="6408738"/>
            <a:ext cx="333375" cy="33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Lucida Sans Unicode" panose="020B0602030504020204" pitchFamily="34" charset="0"/>
              </a:defRPr>
            </a:lvl1pPr>
          </a:lstStyle>
          <a:p>
            <a:fld id="{985BA7C9-1FCB-4AF6-873A-80D54136CD7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3038"/>
            <a:ext cx="819785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978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09867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6702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9867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EDB5C14-8735-4E90-B359-362836B84C4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3038"/>
            <a:ext cx="819785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978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09867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6702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98675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6DE39A4-2751-443E-8231-011905FCFBE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100" b="1">
          <a:solidFill>
            <a:srgbClr val="666666"/>
          </a:solidFill>
          <a:latin typeface="Lucida Sans Unicode" pitchFamily="32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3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/>
          <p:cNvSpPr>
            <a:spLocks noChangeShapeType="1"/>
          </p:cNvSpPr>
          <p:nvPr/>
        </p:nvSpPr>
        <p:spPr bwMode="auto">
          <a:xfrm>
            <a:off x="557213" y="6378575"/>
            <a:ext cx="8083550" cy="1588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557213" y="1154113"/>
            <a:ext cx="8083550" cy="1587"/>
          </a:xfrm>
          <a:prstGeom prst="line">
            <a:avLst/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57213" y="6484938"/>
            <a:ext cx="233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eaLnBrk="1" hangingPunct="1">
              <a:defRPr/>
            </a:pPr>
            <a:r>
              <a:rPr lang="ru-RU" dirty="0" smtClean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723188" y="6454775"/>
            <a:ext cx="993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/>
            <a:fld id="{81C21B0D-721A-42D3-B555-FECDED343D50}" type="slidenum">
              <a:rPr lang="ru-RU" altLang="ru-RU">
                <a:solidFill>
                  <a:srgbClr val="000000"/>
                </a:solidFill>
              </a:rPr>
              <a:pPr algn="r" eaLnBrk="1" hangingPunct="1"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617538" y="422275"/>
            <a:ext cx="558800" cy="558800"/>
          </a:xfrm>
          <a:prstGeom prst="roundRect">
            <a:avLst>
              <a:gd name="adj" fmla="val 282"/>
            </a:avLst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782638" y="258763"/>
            <a:ext cx="558800" cy="558800"/>
          </a:xfrm>
          <a:prstGeom prst="roundRect">
            <a:avLst>
              <a:gd name="adj" fmla="val 282"/>
            </a:avLst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977900" y="520700"/>
            <a:ext cx="558800" cy="558800"/>
          </a:xfrm>
          <a:prstGeom prst="roundRect">
            <a:avLst>
              <a:gd name="adj" fmla="val 282"/>
            </a:avLst>
          </a:prstGeom>
          <a:noFill/>
          <a:ln w="36000">
            <a:solidFill>
              <a:srgbClr val="263E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41288"/>
            <a:ext cx="8199438" cy="196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922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99438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Четвертый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Bitstream Vera Serif" pitchFamily="16" charset="0"/>
          <a:ea typeface="msmincho" charset="0"/>
          <a:cs typeface="msmincho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0.xml"/><Relationship Id="rId1" Type="http://schemas.openxmlformats.org/officeDocument/2006/relationships/themeOverride" Target="../theme/themeOverride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95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51.wmf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49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45.bin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8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49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5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0.jpe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8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10.jpe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82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10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2.e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10.jpe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2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5.emf"/><Relationship Id="rId4" Type="http://schemas.openxmlformats.org/officeDocument/2006/relationships/oleObject" Target="../embeddings/oleObject66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6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8.emf"/><Relationship Id="rId4" Type="http://schemas.openxmlformats.org/officeDocument/2006/relationships/oleObject" Target="../embeddings/oleObject6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98.emf"/><Relationship Id="rId3" Type="http://schemas.openxmlformats.org/officeDocument/2006/relationships/image" Target="../media/image10.jpeg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95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75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11238" y="20638"/>
            <a:ext cx="7808912" cy="1238250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3600" dirty="0" smtClean="0">
              <a:solidFill>
                <a:srgbClr val="000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079500" y="1989138"/>
            <a:ext cx="732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8880" rIns="0" bIns="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ru-RU" altLang="ru-RU" sz="4400" b="1">
                <a:solidFill>
                  <a:srgbClr val="00007A"/>
                </a:solidFill>
                <a:latin typeface="Times New Roman" panose="02020603050405020304" pitchFamily="18" charset="0"/>
              </a:rPr>
              <a:t>Тема</a:t>
            </a:r>
            <a:r>
              <a:rPr lang="ru-RU" altLang="ru-RU" sz="4400">
                <a:solidFill>
                  <a:srgbClr val="00007A"/>
                </a:solidFill>
                <a:latin typeface="Times New Roman" panose="02020603050405020304" pitchFamily="18" charset="0"/>
              </a:rPr>
              <a:t> «Основы логики»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357313" y="285750"/>
            <a:ext cx="7786687" cy="642938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ОПЕРАЦИИ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60363" y="1214438"/>
            <a:ext cx="864076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Логическое умножение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(конъюнкция):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естественном языке соответствует союзу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языках программирования </a:t>
            </a:r>
            <a:r>
              <a:rPr lang="en-US" altLang="ru-RU" sz="2400" b="1">
                <a:solidFill>
                  <a:srgbClr val="000000"/>
                </a:solidFill>
                <a:latin typeface="Arial Unicode MS" panose="020B0604020202020204" pitchFamily="34" charset="-128"/>
              </a:rPr>
              <a:t>And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Обозначение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400" b="1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∙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		Таблица истинности: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57813" y="3962400"/>
            <a:ext cx="33147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  <p:sp>
        <p:nvSpPr>
          <p:cNvPr id="19461" name="Text Box 58"/>
          <p:cNvSpPr txBox="1">
            <a:spLocks noChangeArrowheads="1"/>
          </p:cNvSpPr>
          <p:nvPr/>
        </p:nvSpPr>
        <p:spPr bwMode="auto">
          <a:xfrm>
            <a:off x="5127625" y="3240088"/>
            <a:ext cx="32527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Эйлера-Венна</a:t>
            </a:r>
          </a:p>
        </p:txBody>
      </p:sp>
      <p:grpSp>
        <p:nvGrpSpPr>
          <p:cNvPr id="19462" name="Group 59"/>
          <p:cNvGrpSpPr>
            <a:grpSpLocks/>
          </p:cNvGrpSpPr>
          <p:nvPr/>
        </p:nvGrpSpPr>
        <p:grpSpPr bwMode="auto">
          <a:xfrm>
            <a:off x="5580063" y="4025900"/>
            <a:ext cx="3057525" cy="2090738"/>
            <a:chOff x="3515" y="2536"/>
            <a:chExt cx="1926" cy="1317"/>
          </a:xfrm>
        </p:grpSpPr>
        <p:pic>
          <p:nvPicPr>
            <p:cNvPr id="19489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536"/>
              <a:ext cx="1927" cy="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9490" name="Text Box 61"/>
            <p:cNvSpPr txBox="1">
              <a:spLocks noChangeArrowheads="1"/>
            </p:cNvSpPr>
            <p:nvPr/>
          </p:nvSpPr>
          <p:spPr bwMode="auto">
            <a:xfrm>
              <a:off x="3830" y="2963"/>
              <a:ext cx="2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en-US" altLang="ru-RU" sz="2800" b="1" i="1">
                  <a:solidFill>
                    <a:srgbClr val="00008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91" name="Text Box 62"/>
            <p:cNvSpPr txBox="1">
              <a:spLocks noChangeArrowheads="1"/>
            </p:cNvSpPr>
            <p:nvPr/>
          </p:nvSpPr>
          <p:spPr bwMode="auto">
            <a:xfrm>
              <a:off x="4534" y="2948"/>
              <a:ext cx="75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en-US" altLang="ru-RU" sz="2800" b="1" i="1">
                  <a:solidFill>
                    <a:srgbClr val="00008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928688" y="3611563"/>
          <a:ext cx="3000375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000125"/>
                <a:gridCol w="1000125"/>
              </a:tblGrid>
              <a:tr h="90112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</a:p>
                  </a:txBody>
                  <a:tcPr marL="89999" marR="89999" marT="524485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89999" marR="89999" marT="524485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itchFamily="16" charset="0"/>
                        </a:rPr>
                        <a:t>^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89999" marR="89999" marT="524485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143000" y="214313"/>
            <a:ext cx="7586663" cy="83820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(вариант 1) </a:t>
            </a:r>
          </a:p>
        </p:txBody>
      </p:sp>
      <p:sp>
        <p:nvSpPr>
          <p:cNvPr id="111619" name="TextBox 10"/>
          <p:cNvSpPr txBox="1">
            <a:spLocks noChangeArrowheads="1"/>
          </p:cNvSpPr>
          <p:nvPr/>
        </p:nvSpPr>
        <p:spPr bwMode="auto">
          <a:xfrm>
            <a:off x="285750" y="1557338"/>
            <a:ext cx="857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Во-первых, есть «точная» информация, которая не подвергается сомнению: (*) все трое прогуляли урок астрономии в первый раз.</a:t>
            </a:r>
          </a:p>
          <a:p>
            <a:pPr algn="just"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Запишем высказывания мальчиков: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Коля: 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Я всегда прогуливаю астрономию.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	       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2. Саша врет.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Саша: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Я в первый раз прогулял астрономию.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Миша: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Коля говорит правду.</a:t>
            </a:r>
          </a:p>
          <a:p>
            <a:pPr algn="just"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Известно, что один из них все время лжет, второй ­– говорит правду, а третий говорит правду через раз (то есть, из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двух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его высказываний одно истинно, а второе – ложно).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1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2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3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4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5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6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7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8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285750"/>
            <a:ext cx="7658100" cy="839788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 (вариант 1) </a:t>
            </a:r>
          </a:p>
        </p:txBody>
      </p:sp>
      <p:sp>
        <p:nvSpPr>
          <p:cNvPr id="112643" name="TextBox 10"/>
          <p:cNvSpPr txBox="1">
            <a:spLocks noChangeArrowheads="1"/>
          </p:cNvSpPr>
          <p:nvPr/>
        </p:nvSpPr>
        <p:spPr bwMode="auto">
          <a:xfrm>
            <a:off x="142875" y="1484313"/>
            <a:ext cx="88582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Коля: 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Я всегда прогуливаю астрономию.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	       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2. Саша врет.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Саша: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Я в первый раз прогулял астрономию.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Миша: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Коля говорит правду.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 startAt="4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Сопоставив первое высказывание Коли (Я всегда прогуливаю астрономию) и высказывание Саши (Я в первый раз прогулял астрономию) с «точной» информацией (*), сразу определяем, то тут Коля соврал, а Саша сказал правду; это значит, что второе высказывание Коли – тоже неверно, поэтому мальчик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Коля всегда лжет.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 startAt="4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Тогда один из оставшихся, Саша или Миша, говорит правду всегда, а второй – через раз.</a:t>
            </a:r>
          </a:p>
        </p:txBody>
      </p:sp>
      <p:sp>
        <p:nvSpPr>
          <p:cNvPr id="11264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6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7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8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9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0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1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2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509588" y="-138113"/>
            <a:ext cx="8002587" cy="1190626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 (вариант 1) </a:t>
            </a:r>
          </a:p>
        </p:txBody>
      </p:sp>
      <p:sp>
        <p:nvSpPr>
          <p:cNvPr id="113667" name="TextBox 10"/>
          <p:cNvSpPr txBox="1">
            <a:spLocks noChangeArrowheads="1"/>
          </p:cNvSpPr>
          <p:nvPr/>
        </p:nvSpPr>
        <p:spPr bwMode="auto">
          <a:xfrm>
            <a:off x="142875" y="1773238"/>
            <a:ext cx="88582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Коля:  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лжет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Саша: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Я в первый раз прогулял астрономию.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Миша: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1. Коля говорит правду.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6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Мишино высказывание неверно, поскольку мы уже определили, что Коля лжет; это значит, что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Миша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не всегда говорит правду, он – «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полу-лжец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».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 startAt="6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Тогда получается, что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Саша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всегда правдив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, и действительно, его высказывание верно.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6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верный ответ – СКМ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(Саша – правдив, Коля – лжец, Миша – «полу-лжец» ).</a:t>
            </a:r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0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1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2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3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4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5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6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89025" y="-171450"/>
            <a:ext cx="7586663" cy="1143000"/>
          </a:xfrm>
        </p:spPr>
        <p:txBody>
          <a:bodyPr lIns="91440" tIns="45720" rIns="91440" bIns="45720" anchor="b"/>
          <a:lstStyle/>
          <a:p>
            <a:pPr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Возможные проблемы</a:t>
            </a:r>
          </a:p>
        </p:txBody>
      </p:sp>
      <p:sp>
        <p:nvSpPr>
          <p:cNvPr id="114691" name="TextBox 10"/>
          <p:cNvSpPr txBox="1">
            <a:spLocks noChangeArrowheads="1"/>
          </p:cNvSpPr>
          <p:nvPr/>
        </p:nvSpPr>
        <p:spPr bwMode="auto">
          <a:xfrm>
            <a:off x="357188" y="1357313"/>
            <a:ext cx="8643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4692" name="Прямоугольник 7"/>
          <p:cNvSpPr>
            <a:spLocks noChangeArrowheads="1"/>
          </p:cNvSpPr>
          <p:nvPr/>
        </p:nvSpPr>
        <p:spPr bwMode="auto">
          <a:xfrm>
            <a:off x="428625" y="2000250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Длинное запутанное условие, из которого нужно выделить действительно существенную информацию и формализовать ее.</a:t>
            </a:r>
          </a:p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Легко по невнимательности перепутать порядок букв в ответе (здесь сначала правдивый, потом – лжец, потом – «полу-лжец»).</a:t>
            </a:r>
            <a:endParaRPr lang="ru-RU" altLang="ru-RU" sz="15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4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№2, 2009)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484313"/>
            <a:ext cx="8424862" cy="475297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Один из пяти братьев – Никита, Глеб, Игорь, Андрей или Дима – испек маме пирог. Когда она спросила, кто сделал ей такой подарок, братья ответили следующее:</a:t>
            </a:r>
          </a:p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	Никита: «Пирог испек Глеб или Игорь».</a:t>
            </a:r>
          </a:p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	Глеб: «Это сделал не я и не Дима».</a:t>
            </a:r>
          </a:p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	Андрей: «Нет, один из них сказал правду, а другой обманул».</a:t>
            </a:r>
          </a:p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	Дима: «Нет, Андрей, ты не прав».</a:t>
            </a:r>
          </a:p>
          <a:p>
            <a:pPr algn="l">
              <a:lnSpc>
                <a:spcPct val="100000"/>
              </a:lnSpc>
            </a:pPr>
            <a:r>
              <a:rPr lang="ru-RU" altLang="ru-RU" sz="2400" smtClean="0">
                <a:latin typeface="Arial" panose="020B0604020202020204" pitchFamily="34" charset="0"/>
              </a:rPr>
              <a:t>	Мама знает, что трое из сыновей всегда говорят правду. Кто же испек пирог?</a:t>
            </a:r>
            <a:r>
              <a:rPr lang="ru-RU" altLang="ru-RU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4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№2, 2009)</a:t>
            </a:r>
          </a:p>
        </p:txBody>
      </p:sp>
      <p:sp>
        <p:nvSpPr>
          <p:cNvPr id="116739" name="Rectangle 7"/>
          <p:cNvSpPr>
            <a:spLocks noChangeArrowheads="1"/>
          </p:cNvSpPr>
          <p:nvPr/>
        </p:nvSpPr>
        <p:spPr bwMode="auto">
          <a:xfrm>
            <a:off x="468313" y="1341438"/>
            <a:ext cx="84248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/>
          <a:p>
            <a:pPr eaLnBrk="0" hangingPunct="0">
              <a:spcAft>
                <a:spcPts val="1425"/>
              </a:spcAft>
            </a:pPr>
            <a:r>
              <a:rPr lang="ru-RU" altLang="ru-RU" sz="2000">
                <a:solidFill>
                  <a:srgbClr val="000000"/>
                </a:solidFill>
              </a:rPr>
              <a:t>Обозначим высказывания:</a:t>
            </a:r>
            <a:endParaRPr lang="en-US" altLang="ru-RU" sz="2000">
              <a:solidFill>
                <a:srgbClr val="000000"/>
              </a:solidFill>
            </a:endParaRPr>
          </a:p>
          <a:p>
            <a:pPr eaLnBrk="0" hangingPunct="0">
              <a:spcAft>
                <a:spcPts val="1425"/>
              </a:spcAft>
            </a:pPr>
            <a:r>
              <a:rPr lang="en-US" altLang="ru-RU" sz="2000" b="1">
                <a:solidFill>
                  <a:srgbClr val="000000"/>
                </a:solidFill>
              </a:rPr>
              <a:t>F</a:t>
            </a:r>
            <a:r>
              <a:rPr lang="ru-RU" altLang="ru-RU" sz="2000" b="1">
                <a:solidFill>
                  <a:srgbClr val="000000"/>
                </a:solidFill>
              </a:rPr>
              <a:t> </a:t>
            </a:r>
            <a:r>
              <a:rPr lang="en-US" altLang="ru-RU" sz="2000">
                <a:solidFill>
                  <a:srgbClr val="000000"/>
                </a:solidFill>
              </a:rPr>
              <a:t>=</a:t>
            </a:r>
            <a:r>
              <a:rPr lang="ru-RU" altLang="ru-RU" sz="2000">
                <a:solidFill>
                  <a:srgbClr val="000000"/>
                </a:solidFill>
              </a:rPr>
              <a:t>Г+И</a:t>
            </a:r>
            <a:r>
              <a:rPr lang="ru-RU" altLang="ru-RU" sz="2400">
                <a:solidFill>
                  <a:srgbClr val="000000"/>
                </a:solidFill>
              </a:rPr>
              <a:t> 		</a:t>
            </a:r>
            <a:r>
              <a:rPr lang="ru-RU" altLang="ru-RU" i="1">
                <a:solidFill>
                  <a:srgbClr val="000099"/>
                </a:solidFill>
              </a:rPr>
              <a:t>Никита: «Пирог испек Глеб или Игорь».</a:t>
            </a:r>
          </a:p>
          <a:p>
            <a:pPr eaLnBrk="0" hangingPunct="0">
              <a:spcAft>
                <a:spcPts val="1425"/>
              </a:spcAft>
            </a:pPr>
            <a:r>
              <a:rPr lang="en-US" altLang="ru-RU" sz="2000" b="1">
                <a:solidFill>
                  <a:srgbClr val="000000"/>
                </a:solidFill>
              </a:rPr>
              <a:t>K</a:t>
            </a:r>
            <a:r>
              <a:rPr lang="en-US" altLang="ru-RU" sz="2000">
                <a:solidFill>
                  <a:srgbClr val="000000"/>
                </a:solidFill>
              </a:rPr>
              <a:t> = </a:t>
            </a:r>
            <a:r>
              <a:rPr lang="es-ES" altLang="ru-RU" sz="20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2000">
                <a:solidFill>
                  <a:schemeClr val="tx1"/>
                </a:solidFill>
              </a:rPr>
              <a:t>Г</a:t>
            </a:r>
            <a:r>
              <a:rPr lang="en-US" altLang="ru-RU" sz="20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</a:rPr>
              <a:t>·</a:t>
            </a:r>
            <a:r>
              <a:rPr lang="en-US" altLang="ru-RU" sz="20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es-ES" altLang="ru-RU" sz="20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2000">
                <a:solidFill>
                  <a:schemeClr val="tx1"/>
                </a:solidFill>
              </a:rPr>
              <a:t>Д</a:t>
            </a:r>
            <a:r>
              <a:rPr lang="en-US" altLang="ru-RU" sz="32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	</a:t>
            </a:r>
            <a:r>
              <a:rPr lang="ru-RU" altLang="ru-RU" i="1">
                <a:solidFill>
                  <a:srgbClr val="000099"/>
                </a:solidFill>
              </a:rPr>
              <a:t>Глеб: «Это сделал не я и не Дима».</a:t>
            </a:r>
          </a:p>
          <a:p>
            <a:pPr eaLnBrk="0" hangingPunct="0">
              <a:spcAft>
                <a:spcPts val="1425"/>
              </a:spcAft>
            </a:pPr>
            <a:r>
              <a:rPr lang="en-US" altLang="ru-RU" sz="2000" b="1">
                <a:solidFill>
                  <a:schemeClr val="tx1"/>
                </a:solidFill>
              </a:rPr>
              <a:t>C</a:t>
            </a:r>
            <a:r>
              <a:rPr lang="en-US" altLang="ru-RU" sz="2000">
                <a:solidFill>
                  <a:schemeClr val="tx1"/>
                </a:solidFill>
              </a:rPr>
              <a:t> = (F </a:t>
            </a:r>
            <a:r>
              <a:rPr lang="ru-RU" altLang="ru-RU" sz="2000">
                <a:solidFill>
                  <a:schemeClr val="tx1"/>
                </a:solidFill>
              </a:rPr>
              <a:t>·</a:t>
            </a:r>
            <a:r>
              <a:rPr lang="ru-RU" altLang="ru-RU" sz="2000" i="1">
                <a:solidFill>
                  <a:schemeClr val="tx1"/>
                </a:solidFill>
              </a:rPr>
              <a:t> </a:t>
            </a:r>
            <a:r>
              <a:rPr lang="es-ES" altLang="ru-RU" sz="20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2000" i="1">
                <a:solidFill>
                  <a:schemeClr val="tx1"/>
                </a:solidFill>
              </a:rPr>
              <a:t> </a:t>
            </a:r>
            <a:r>
              <a:rPr lang="en-US" altLang="ru-RU" sz="2000">
                <a:solidFill>
                  <a:schemeClr val="tx1"/>
                </a:solidFill>
              </a:rPr>
              <a:t>K)</a:t>
            </a:r>
            <a:r>
              <a:rPr lang="ru-RU" altLang="ru-RU" sz="2000" i="1">
                <a:solidFill>
                  <a:schemeClr val="tx1"/>
                </a:solidFill>
              </a:rPr>
              <a:t> </a:t>
            </a:r>
            <a:r>
              <a:rPr lang="en-US" altLang="ru-RU" sz="2000" i="1">
                <a:solidFill>
                  <a:schemeClr val="tx1"/>
                </a:solidFill>
              </a:rPr>
              <a:t>+ (</a:t>
            </a:r>
            <a:r>
              <a:rPr lang="es-ES" altLang="ru-RU" sz="20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en-US" altLang="ru-RU" sz="2000" i="1">
                <a:solidFill>
                  <a:schemeClr val="tx1"/>
                </a:solidFill>
              </a:rPr>
              <a:t> </a:t>
            </a:r>
            <a:r>
              <a:rPr lang="en-US" altLang="ru-RU" sz="2000">
                <a:solidFill>
                  <a:schemeClr val="tx1"/>
                </a:solidFill>
              </a:rPr>
              <a:t>F</a:t>
            </a:r>
            <a:r>
              <a:rPr lang="en-US" altLang="ru-RU" sz="2000" i="1">
                <a:solidFill>
                  <a:schemeClr val="tx1"/>
                </a:solidFill>
              </a:rPr>
              <a:t> </a:t>
            </a:r>
            <a:r>
              <a:rPr lang="ru-RU" altLang="ru-RU" sz="2000">
                <a:solidFill>
                  <a:schemeClr val="tx1"/>
                </a:solidFill>
              </a:rPr>
              <a:t>·</a:t>
            </a:r>
            <a:r>
              <a:rPr lang="en-US" altLang="ru-RU" sz="2000" i="1">
                <a:solidFill>
                  <a:schemeClr val="tx1"/>
                </a:solidFill>
              </a:rPr>
              <a:t> K)</a:t>
            </a:r>
            <a:r>
              <a:rPr lang="ru-RU" altLang="ru-RU" sz="2000" i="1">
                <a:solidFill>
                  <a:schemeClr val="tx1"/>
                </a:solidFill>
              </a:rPr>
              <a:t>	</a:t>
            </a:r>
            <a:r>
              <a:rPr lang="ru-RU" altLang="ru-RU" i="1">
                <a:solidFill>
                  <a:srgbClr val="000099"/>
                </a:solidFill>
              </a:rPr>
              <a:t>	Андрей: «Нет, один из них сказал правду, а </a:t>
            </a:r>
            <a:r>
              <a:rPr lang="en-US" altLang="ru-RU" i="1">
                <a:solidFill>
                  <a:srgbClr val="000099"/>
                </a:solidFill>
              </a:rPr>
              <a:t>										</a:t>
            </a:r>
            <a:r>
              <a:rPr lang="ru-RU" altLang="ru-RU" i="1">
                <a:solidFill>
                  <a:srgbClr val="000099"/>
                </a:solidFill>
              </a:rPr>
              <a:t>другой обманул».</a:t>
            </a:r>
          </a:p>
          <a:p>
            <a:pPr eaLnBrk="0" hangingPunct="0">
              <a:spcAft>
                <a:spcPts val="1425"/>
              </a:spcAft>
            </a:pPr>
            <a:r>
              <a:rPr lang="en-US" altLang="ru-RU" sz="2000" b="1">
                <a:solidFill>
                  <a:schemeClr val="tx1"/>
                </a:solidFill>
              </a:rPr>
              <a:t>W</a:t>
            </a:r>
            <a:r>
              <a:rPr lang="en-US" altLang="ru-RU" sz="2000">
                <a:solidFill>
                  <a:srgbClr val="000099"/>
                </a:solidFill>
              </a:rPr>
              <a:t> </a:t>
            </a:r>
            <a:r>
              <a:rPr lang="en-US" altLang="ru-RU" sz="2000">
                <a:solidFill>
                  <a:schemeClr val="tx1"/>
                </a:solidFill>
              </a:rPr>
              <a:t>=</a:t>
            </a:r>
            <a:r>
              <a:rPr lang="en-US" altLang="ru-RU" sz="2000">
                <a:solidFill>
                  <a:srgbClr val="000099"/>
                </a:solidFill>
              </a:rPr>
              <a:t> </a:t>
            </a:r>
            <a:r>
              <a:rPr lang="es-ES" altLang="ru-RU" sz="20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en-US" altLang="ru-RU" sz="2000">
                <a:solidFill>
                  <a:srgbClr val="000099"/>
                </a:solidFill>
              </a:rPr>
              <a:t> </a:t>
            </a:r>
            <a:r>
              <a:rPr lang="en-US" altLang="ru-RU" sz="2000">
                <a:solidFill>
                  <a:schemeClr val="tx1"/>
                </a:solidFill>
              </a:rPr>
              <a:t>C</a:t>
            </a:r>
            <a:r>
              <a:rPr lang="en-US" altLang="ru-RU" i="1">
                <a:solidFill>
                  <a:srgbClr val="000099"/>
                </a:solidFill>
              </a:rPr>
              <a:t> </a:t>
            </a:r>
            <a:r>
              <a:rPr lang="ru-RU" altLang="ru-RU" i="1">
                <a:solidFill>
                  <a:srgbClr val="000099"/>
                </a:solidFill>
              </a:rPr>
              <a:t>			Дима: «Нет, Андрей, ты не прав».</a:t>
            </a:r>
          </a:p>
          <a:p>
            <a:pPr eaLnBrk="0" hangingPunct="0">
              <a:spcAft>
                <a:spcPts val="1425"/>
              </a:spcAft>
            </a:pPr>
            <a:r>
              <a:rPr lang="ru-RU" altLang="ru-RU" sz="2400">
                <a:solidFill>
                  <a:srgbClr val="000000"/>
                </a:solidFill>
              </a:rPr>
              <a:t>	</a:t>
            </a:r>
            <a:r>
              <a:rPr lang="ru-RU" altLang="ru-RU" i="1">
                <a:solidFill>
                  <a:srgbClr val="000000"/>
                </a:solidFill>
              </a:rPr>
              <a:t>Составим таблицу истинности, найдем в ней строку с тремя истинными высказываниями из </a:t>
            </a:r>
            <a:r>
              <a:rPr lang="en-US" altLang="ru-RU" i="1">
                <a:solidFill>
                  <a:srgbClr val="000000"/>
                </a:solidFill>
              </a:rPr>
              <a:t>F, K, C, W</a:t>
            </a:r>
            <a:r>
              <a:rPr lang="ru-RU" altLang="ru-RU" i="1">
                <a:solidFill>
                  <a:srgbClr val="000000"/>
                </a:solidFill>
              </a:rPr>
              <a:t>. </a:t>
            </a:r>
            <a:endParaRPr lang="en-US" altLang="ru-RU" i="1">
              <a:solidFill>
                <a:srgbClr val="000000"/>
              </a:solidFill>
            </a:endParaRPr>
          </a:p>
          <a:p>
            <a:pPr eaLnBrk="0" hangingPunct="0">
              <a:spcAft>
                <a:spcPts val="1425"/>
              </a:spcAft>
            </a:pPr>
            <a:r>
              <a:rPr lang="ru-RU" altLang="ru-RU" i="1">
                <a:solidFill>
                  <a:srgbClr val="000000"/>
                </a:solidFill>
              </a:rPr>
              <a:t>По таблице истинности (см. следующий слайд) пирог испек Игорь.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4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№2, 2009)</a:t>
            </a:r>
          </a:p>
        </p:txBody>
      </p:sp>
      <p:sp>
        <p:nvSpPr>
          <p:cNvPr id="117763" name="Rectangle 7"/>
          <p:cNvSpPr>
            <a:spLocks noChangeArrowheads="1"/>
          </p:cNvSpPr>
          <p:nvPr/>
        </p:nvSpPr>
        <p:spPr bwMode="auto">
          <a:xfrm>
            <a:off x="468313" y="1196975"/>
            <a:ext cx="842486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/>
          <a:p>
            <a:pPr eaLnBrk="0" hangingPunct="0">
              <a:lnSpc>
                <a:spcPct val="78000"/>
              </a:lnSpc>
              <a:spcAft>
                <a:spcPts val="1425"/>
              </a:spcAft>
            </a:pPr>
            <a:r>
              <a:rPr lang="en-US" altLang="ru-RU" sz="1400" b="1">
                <a:solidFill>
                  <a:srgbClr val="000000"/>
                </a:solidFill>
              </a:rPr>
              <a:t>F</a:t>
            </a:r>
            <a:r>
              <a:rPr lang="ru-RU" altLang="ru-RU" sz="1400" b="1">
                <a:solidFill>
                  <a:srgbClr val="000000"/>
                </a:solidFill>
              </a:rPr>
              <a:t> </a:t>
            </a:r>
            <a:r>
              <a:rPr lang="en-US" altLang="ru-RU" sz="1400">
                <a:solidFill>
                  <a:srgbClr val="000000"/>
                </a:solidFill>
              </a:rPr>
              <a:t>=</a:t>
            </a:r>
            <a:r>
              <a:rPr lang="ru-RU" altLang="ru-RU" sz="1400">
                <a:solidFill>
                  <a:srgbClr val="000000"/>
                </a:solidFill>
              </a:rPr>
              <a:t>Г+И 		</a:t>
            </a:r>
            <a:r>
              <a:rPr lang="en-US" altLang="ru-RU" sz="1400" b="1">
                <a:solidFill>
                  <a:srgbClr val="000000"/>
                </a:solidFill>
              </a:rPr>
              <a:t>K</a:t>
            </a:r>
            <a:r>
              <a:rPr lang="en-US" altLang="ru-RU" sz="1400">
                <a:solidFill>
                  <a:srgbClr val="000000"/>
                </a:solidFill>
              </a:rPr>
              <a:t> = </a:t>
            </a:r>
            <a:r>
              <a:rPr lang="es-ES" altLang="ru-RU" sz="14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1400">
                <a:solidFill>
                  <a:schemeClr val="tx1"/>
                </a:solidFill>
              </a:rPr>
              <a:t>Г</a:t>
            </a:r>
            <a:r>
              <a:rPr lang="en-US" altLang="ru-RU" sz="14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ru-RU" altLang="ru-RU" sz="1400">
                <a:solidFill>
                  <a:schemeClr val="tx1"/>
                </a:solidFill>
              </a:rPr>
              <a:t>·</a:t>
            </a:r>
            <a:r>
              <a:rPr lang="en-US" altLang="ru-RU" sz="14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es-ES" altLang="ru-RU" sz="14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1400">
                <a:solidFill>
                  <a:schemeClr val="tx1"/>
                </a:solidFill>
              </a:rPr>
              <a:t>Д</a:t>
            </a:r>
            <a:r>
              <a:rPr lang="en-US" altLang="ru-RU" sz="1400">
                <a:solidFill>
                  <a:srgbClr val="000000"/>
                </a:solidFill>
                <a:latin typeface="Bitstream Vera Serif" pitchFamily="16" charset="0"/>
              </a:rPr>
              <a:t> </a:t>
            </a:r>
            <a:r>
              <a:rPr lang="ru-RU" altLang="ru-RU" sz="1400">
                <a:solidFill>
                  <a:srgbClr val="000000"/>
                </a:solidFill>
              </a:rPr>
              <a:t>	</a:t>
            </a:r>
            <a:r>
              <a:rPr lang="en-US" altLang="ru-RU" sz="1400" b="1">
                <a:solidFill>
                  <a:schemeClr val="tx1"/>
                </a:solidFill>
              </a:rPr>
              <a:t>C</a:t>
            </a:r>
            <a:r>
              <a:rPr lang="en-US" altLang="ru-RU" sz="1400">
                <a:solidFill>
                  <a:schemeClr val="tx1"/>
                </a:solidFill>
              </a:rPr>
              <a:t> = (F </a:t>
            </a:r>
            <a:r>
              <a:rPr lang="ru-RU" altLang="ru-RU" sz="1400">
                <a:solidFill>
                  <a:schemeClr val="tx1"/>
                </a:solidFill>
              </a:rPr>
              <a:t>· </a:t>
            </a:r>
            <a:r>
              <a:rPr lang="es-ES" altLang="ru-RU" sz="14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ru-RU" altLang="ru-RU" sz="1400">
                <a:solidFill>
                  <a:schemeClr val="tx1"/>
                </a:solidFill>
              </a:rPr>
              <a:t> </a:t>
            </a:r>
            <a:r>
              <a:rPr lang="en-US" altLang="ru-RU" sz="1400">
                <a:solidFill>
                  <a:schemeClr val="tx1"/>
                </a:solidFill>
              </a:rPr>
              <a:t>K)</a:t>
            </a:r>
            <a:r>
              <a:rPr lang="ru-RU" altLang="ru-RU" sz="1400">
                <a:solidFill>
                  <a:schemeClr val="tx1"/>
                </a:solidFill>
              </a:rPr>
              <a:t> </a:t>
            </a:r>
            <a:r>
              <a:rPr lang="en-US" altLang="ru-RU" sz="1400">
                <a:solidFill>
                  <a:schemeClr val="tx1"/>
                </a:solidFill>
              </a:rPr>
              <a:t>+ (</a:t>
            </a:r>
            <a:r>
              <a:rPr lang="es-ES" altLang="ru-RU" sz="14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en-US" altLang="ru-RU" sz="1400">
                <a:solidFill>
                  <a:schemeClr val="tx1"/>
                </a:solidFill>
              </a:rPr>
              <a:t> F </a:t>
            </a:r>
            <a:r>
              <a:rPr lang="ru-RU" altLang="ru-RU" sz="1400">
                <a:solidFill>
                  <a:schemeClr val="tx1"/>
                </a:solidFill>
              </a:rPr>
              <a:t>·</a:t>
            </a:r>
            <a:r>
              <a:rPr lang="en-US" altLang="ru-RU" sz="1400">
                <a:solidFill>
                  <a:schemeClr val="tx1"/>
                </a:solidFill>
              </a:rPr>
              <a:t> K)</a:t>
            </a:r>
            <a:r>
              <a:rPr lang="ru-RU" altLang="ru-RU" sz="1400">
                <a:solidFill>
                  <a:schemeClr val="tx1"/>
                </a:solidFill>
              </a:rPr>
              <a:t>	</a:t>
            </a:r>
            <a:r>
              <a:rPr lang="ru-RU" altLang="ru-RU" sz="1400" i="1">
                <a:solidFill>
                  <a:srgbClr val="000099"/>
                </a:solidFill>
              </a:rPr>
              <a:t>	</a:t>
            </a:r>
            <a:r>
              <a:rPr lang="en-US" altLang="ru-RU" sz="1400" b="1">
                <a:solidFill>
                  <a:schemeClr val="tx1"/>
                </a:solidFill>
              </a:rPr>
              <a:t>W</a:t>
            </a:r>
            <a:r>
              <a:rPr lang="en-US" altLang="ru-RU" sz="1400">
                <a:solidFill>
                  <a:srgbClr val="000099"/>
                </a:solidFill>
              </a:rPr>
              <a:t> = </a:t>
            </a:r>
            <a:r>
              <a:rPr lang="es-ES" altLang="ru-RU" sz="1400">
                <a:solidFill>
                  <a:schemeClr val="tx1"/>
                </a:solidFill>
                <a:latin typeface="Bitstream Vera Serif" pitchFamily="16" charset="0"/>
              </a:rPr>
              <a:t>¬</a:t>
            </a:r>
            <a:r>
              <a:rPr lang="en-US" altLang="ru-RU" sz="1400">
                <a:solidFill>
                  <a:srgbClr val="000099"/>
                </a:solidFill>
              </a:rPr>
              <a:t> </a:t>
            </a:r>
            <a:r>
              <a:rPr lang="en-US" altLang="ru-RU" sz="1400">
                <a:solidFill>
                  <a:schemeClr val="tx1"/>
                </a:solidFill>
              </a:rPr>
              <a:t>C</a:t>
            </a:r>
            <a:r>
              <a:rPr lang="en-US" altLang="ru-RU" sz="1400" i="1">
                <a:solidFill>
                  <a:srgbClr val="000099"/>
                </a:solidFill>
              </a:rPr>
              <a:t> </a:t>
            </a:r>
            <a:endParaRPr lang="ru-RU" altLang="ru-RU" sz="1400" i="1">
              <a:solidFill>
                <a:srgbClr val="000099"/>
              </a:solidFill>
            </a:endParaRPr>
          </a:p>
          <a:p>
            <a:pPr eaLnBrk="0" hangingPunct="0">
              <a:lnSpc>
                <a:spcPct val="78000"/>
              </a:lnSpc>
              <a:spcAft>
                <a:spcPts val="1425"/>
              </a:spcAft>
            </a:pPr>
            <a:r>
              <a:rPr lang="ru-RU" altLang="ru-RU" sz="1400" i="1">
                <a:solidFill>
                  <a:srgbClr val="000099"/>
                </a:solidFill>
              </a:rPr>
              <a:t>	</a:t>
            </a:r>
          </a:p>
          <a:p>
            <a:pPr eaLnBrk="0" hangingPunct="0">
              <a:lnSpc>
                <a:spcPct val="78000"/>
              </a:lnSpc>
              <a:spcAft>
                <a:spcPts val="1425"/>
              </a:spcAft>
            </a:pPr>
            <a:r>
              <a:rPr lang="ru-RU" altLang="ru-RU" sz="1400" i="1">
                <a:solidFill>
                  <a:srgbClr val="000099"/>
                </a:solidFill>
              </a:rPr>
              <a:t>	</a:t>
            </a:r>
            <a:r>
              <a:rPr lang="ru-RU" altLang="ru-RU" sz="2400">
                <a:solidFill>
                  <a:srgbClr val="000000"/>
                </a:solidFill>
              </a:rPr>
              <a:t>	</a:t>
            </a:r>
            <a:endParaRPr lang="ru-RU" altLang="ru-RU" i="1">
              <a:solidFill>
                <a:srgbClr val="000000"/>
              </a:solidFill>
            </a:endParaRPr>
          </a:p>
        </p:txBody>
      </p:sp>
      <p:graphicFrame>
        <p:nvGraphicFramePr>
          <p:cNvPr id="273761" name="Group 353"/>
          <p:cNvGraphicFramePr>
            <a:graphicFrameLocks noGrp="1"/>
          </p:cNvGraphicFramePr>
          <p:nvPr/>
        </p:nvGraphicFramePr>
        <p:xfrm>
          <a:off x="179388" y="1700213"/>
          <a:ext cx="8640762" cy="4803775"/>
        </p:xfrm>
        <a:graphic>
          <a:graphicData uri="http://schemas.openxmlformats.org/drawingml/2006/table">
            <a:tbl>
              <a:tblPr/>
              <a:tblGrid>
                <a:gridCol w="225425"/>
                <a:gridCol w="296862"/>
                <a:gridCol w="296863"/>
                <a:gridCol w="746125"/>
                <a:gridCol w="371475"/>
                <a:gridCol w="449262"/>
                <a:gridCol w="966788"/>
                <a:gridCol w="561975"/>
                <a:gridCol w="477837"/>
                <a:gridCol w="792163"/>
                <a:gridCol w="863600"/>
                <a:gridCol w="1778000"/>
                <a:gridCol w="814387"/>
              </a:tblGrid>
              <a:tr h="655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Г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И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Д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F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=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Г+И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Г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Д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=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Г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Д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K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F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(F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·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K)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	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(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F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K)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	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C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= (F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·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K)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+ (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F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K)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W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= 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C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 </a:t>
                      </a:r>
                      <a:endParaRPr kumimoji="0" lang="ru-RU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66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530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52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52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27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528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527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48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  <a:tr h="488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1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0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BBE7"/>
                    </a:solidFill>
                  </a:tcPr>
                </a:tc>
              </a:tr>
            </a:tbl>
          </a:graphicData>
        </a:graphic>
      </p:graphicFrame>
      <p:sp>
        <p:nvSpPr>
          <p:cNvPr id="117906" name="Text Box 195"/>
          <p:cNvSpPr txBox="1">
            <a:spLocks noChangeArrowheads="1"/>
          </p:cNvSpPr>
          <p:nvPr/>
        </p:nvSpPr>
        <p:spPr bwMode="auto">
          <a:xfrm>
            <a:off x="1116013" y="14128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907" name="Text Box 196"/>
          <p:cNvSpPr txBox="1">
            <a:spLocks noChangeArrowheads="1"/>
          </p:cNvSpPr>
          <p:nvPr/>
        </p:nvSpPr>
        <p:spPr bwMode="auto">
          <a:xfrm>
            <a:off x="2627313" y="14128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908" name="Text Box 197"/>
          <p:cNvSpPr txBox="1">
            <a:spLocks noChangeArrowheads="1"/>
          </p:cNvSpPr>
          <p:nvPr/>
        </p:nvSpPr>
        <p:spPr bwMode="auto">
          <a:xfrm>
            <a:off x="6227763" y="14128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909" name="Text Box 198"/>
          <p:cNvSpPr txBox="1">
            <a:spLocks noChangeArrowheads="1"/>
          </p:cNvSpPr>
          <p:nvPr/>
        </p:nvSpPr>
        <p:spPr bwMode="auto">
          <a:xfrm>
            <a:off x="8027988" y="14128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5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№1, 2009)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4248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>
                <a:solidFill>
                  <a:schemeClr val="tx1"/>
                </a:solidFill>
              </a:rPr>
              <a:t>Три друга – Петр, Роман и Сергей – учатся на математическом (М), физическом (Ф) и химическом (Х) факультетах.</a:t>
            </a:r>
          </a:p>
          <a:p>
            <a:r>
              <a:rPr lang="ru-RU" altLang="ru-RU" sz="2400">
                <a:solidFill>
                  <a:schemeClr val="tx1"/>
                </a:solidFill>
              </a:rPr>
              <a:t>Если Петр математик, то Сергей не физик. Если Роман не физик, то Петр – математик. Если Сергей не математик, то Роман – химик. </a:t>
            </a:r>
          </a:p>
          <a:p>
            <a:endParaRPr lang="ru-RU" altLang="ru-RU" sz="2400">
              <a:solidFill>
                <a:schemeClr val="tx1"/>
              </a:solidFill>
            </a:endParaRPr>
          </a:p>
          <a:p>
            <a:r>
              <a:rPr lang="ru-RU" altLang="ru-RU" sz="2400">
                <a:solidFill>
                  <a:schemeClr val="tx1"/>
                </a:solidFill>
              </a:rPr>
              <a:t>Определите специальность каждого. Ответ запишите в виде строки из трех символов, соответствующих первым буквам названия специальностей Петра, Романа и Сергея (в указанном порядке). </a:t>
            </a:r>
            <a:r>
              <a:rPr lang="ru-RU" altLang="ru-RU" sz="2400" i="1">
                <a:solidFill>
                  <a:schemeClr val="tx1"/>
                </a:solidFill>
              </a:rPr>
              <a:t>Так, например, строка МФК соответствует тому, что Петр – математик, Роман – физик, Сергей – химик.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5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№1, 2009)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403350" y="2133600"/>
            <a:ext cx="446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68313" y="1125538"/>
            <a:ext cx="74882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ru-RU" b="1">
                <a:solidFill>
                  <a:schemeClr val="tx1"/>
                </a:solidFill>
              </a:rPr>
              <a:t>A</a:t>
            </a:r>
            <a:r>
              <a:rPr lang="en-US" altLang="ru-RU">
                <a:solidFill>
                  <a:schemeClr val="tx1"/>
                </a:solidFill>
              </a:rPr>
              <a:t> </a:t>
            </a:r>
            <a:r>
              <a:rPr lang="ru-RU" altLang="ru-RU">
                <a:solidFill>
                  <a:schemeClr val="tx1"/>
                </a:solidFill>
              </a:rPr>
              <a:t>Петр </a:t>
            </a:r>
            <a:r>
              <a:rPr lang="en-US" altLang="ru-RU">
                <a:solidFill>
                  <a:schemeClr val="tx1"/>
                </a:solidFill>
              </a:rPr>
              <a:t>- </a:t>
            </a:r>
            <a:r>
              <a:rPr lang="ru-RU" altLang="ru-RU">
                <a:solidFill>
                  <a:schemeClr val="tx1"/>
                </a:solidFill>
              </a:rPr>
              <a:t>математик</a:t>
            </a:r>
          </a:p>
          <a:p>
            <a:pPr>
              <a:spcBef>
                <a:spcPct val="10000"/>
              </a:spcBef>
            </a:pPr>
            <a:r>
              <a:rPr lang="en-US" altLang="ru-RU" b="1">
                <a:solidFill>
                  <a:schemeClr val="tx1"/>
                </a:solidFill>
              </a:rPr>
              <a:t>B</a:t>
            </a:r>
            <a:r>
              <a:rPr lang="en-US" altLang="ru-RU">
                <a:solidFill>
                  <a:schemeClr val="tx1"/>
                </a:solidFill>
              </a:rPr>
              <a:t> </a:t>
            </a:r>
            <a:r>
              <a:rPr lang="ru-RU" altLang="ru-RU">
                <a:solidFill>
                  <a:schemeClr val="tx1"/>
                </a:solidFill>
              </a:rPr>
              <a:t>Сергей</a:t>
            </a:r>
            <a:r>
              <a:rPr lang="en-US" altLang="ru-RU">
                <a:solidFill>
                  <a:schemeClr val="tx1"/>
                </a:solidFill>
              </a:rPr>
              <a:t>-</a:t>
            </a:r>
            <a:r>
              <a:rPr lang="ru-RU" altLang="ru-RU">
                <a:solidFill>
                  <a:schemeClr val="tx1"/>
                </a:solidFill>
              </a:rPr>
              <a:t>не физик	</a:t>
            </a:r>
            <a:endParaRPr lang="en-US" altLang="ru-RU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ru-RU" b="1">
                <a:solidFill>
                  <a:schemeClr val="tx1"/>
                </a:solidFill>
              </a:rPr>
              <a:t>C</a:t>
            </a:r>
            <a:r>
              <a:rPr lang="en-US" altLang="ru-RU">
                <a:solidFill>
                  <a:schemeClr val="tx1"/>
                </a:solidFill>
              </a:rPr>
              <a:t> </a:t>
            </a:r>
            <a:r>
              <a:rPr lang="ru-RU" altLang="ru-RU">
                <a:solidFill>
                  <a:schemeClr val="tx1"/>
                </a:solidFill>
              </a:rPr>
              <a:t>Роман  физик</a:t>
            </a:r>
            <a:endParaRPr lang="en-US" altLang="ru-RU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ru-RU" b="1">
                <a:solidFill>
                  <a:schemeClr val="tx1"/>
                </a:solidFill>
              </a:rPr>
              <a:t>D </a:t>
            </a:r>
            <a:r>
              <a:rPr lang="ru-RU" altLang="ru-RU">
                <a:solidFill>
                  <a:schemeClr val="tx1"/>
                </a:solidFill>
              </a:rPr>
              <a:t>Сергей математик		</a:t>
            </a:r>
            <a:r>
              <a:rPr lang="en-US" altLang="ru-RU">
                <a:solidFill>
                  <a:schemeClr val="tx1"/>
                </a:solidFill>
              </a:rPr>
              <a:t>D= = ¬B</a:t>
            </a:r>
          </a:p>
          <a:p>
            <a:pPr>
              <a:spcBef>
                <a:spcPct val="10000"/>
              </a:spcBef>
            </a:pPr>
            <a:r>
              <a:rPr lang="en-US" altLang="ru-RU" b="1">
                <a:solidFill>
                  <a:schemeClr val="tx1"/>
                </a:solidFill>
              </a:rPr>
              <a:t>E </a:t>
            </a:r>
            <a:r>
              <a:rPr lang="ru-RU" altLang="ru-RU">
                <a:solidFill>
                  <a:schemeClr val="tx1"/>
                </a:solidFill>
              </a:rPr>
              <a:t>Роман химик</a:t>
            </a:r>
            <a:r>
              <a:rPr lang="en-US" altLang="ru-RU">
                <a:solidFill>
                  <a:schemeClr val="tx1"/>
                </a:solidFill>
              </a:rPr>
              <a:t>			E= ¬C</a:t>
            </a:r>
          </a:p>
          <a:p>
            <a:pPr>
              <a:spcBef>
                <a:spcPct val="10000"/>
              </a:spcBef>
            </a:pPr>
            <a:r>
              <a:rPr lang="en-US" altLang="ru-RU" sz="2400">
                <a:solidFill>
                  <a:schemeClr val="tx1"/>
                </a:solidFill>
              </a:rPr>
              <a:t>(A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ru-RU" sz="2400">
                <a:solidFill>
                  <a:schemeClr val="tx1"/>
                </a:solidFill>
              </a:rPr>
              <a:t>¬B)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¬C 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A) 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¬D 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 E)=</a:t>
            </a:r>
            <a:endParaRPr lang="en-US" altLang="ru-RU" sz="2400">
              <a:solidFill>
                <a:schemeClr val="tx1"/>
              </a:solidFill>
              <a:latin typeface="MS Gothic" panose="020B0609070205080204" pitchFamily="49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ru-RU" sz="2400">
                <a:solidFill>
                  <a:schemeClr val="tx1"/>
                </a:solidFill>
              </a:rPr>
              <a:t>= (</a:t>
            </a:r>
            <a:r>
              <a:rPr lang="en-US" altLang="ru-RU">
                <a:solidFill>
                  <a:schemeClr val="tx1"/>
                </a:solidFill>
              </a:rPr>
              <a:t>¬</a:t>
            </a:r>
            <a:r>
              <a:rPr lang="en-US" altLang="ru-RU"/>
              <a:t> </a:t>
            </a:r>
            <a:r>
              <a:rPr lang="en-US" altLang="ru-RU" sz="2400">
                <a:solidFill>
                  <a:schemeClr val="tx1"/>
                </a:solidFill>
              </a:rPr>
              <a:t>A+¬B)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C +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A) 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D +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 E)=</a:t>
            </a:r>
          </a:p>
          <a:p>
            <a:pPr>
              <a:spcBef>
                <a:spcPct val="10000"/>
              </a:spcBef>
            </a:pPr>
            <a:r>
              <a:rPr lang="en-US" altLang="ru-RU" sz="2400">
                <a:solidFill>
                  <a:schemeClr val="tx1"/>
                </a:solidFill>
              </a:rPr>
              <a:t>= (¬</a:t>
            </a:r>
            <a:r>
              <a:rPr lang="en-US" altLang="ru-RU" sz="2400"/>
              <a:t> </a:t>
            </a:r>
            <a:r>
              <a:rPr lang="en-US" altLang="ru-RU" sz="2400">
                <a:solidFill>
                  <a:schemeClr val="tx1"/>
                </a:solidFill>
              </a:rPr>
              <a:t>A+¬B)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C +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A) 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</a:rPr>
              <a:t>¬B +¬C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)=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= </a:t>
            </a:r>
            <a:r>
              <a:rPr lang="en-US" altLang="ru-RU" sz="2400">
                <a:solidFill>
                  <a:schemeClr val="tx1"/>
                </a:solidFill>
              </a:rPr>
              <a:t>¬ B+(¬</a:t>
            </a:r>
            <a:r>
              <a:rPr lang="en-US" altLang="ru-RU" sz="2400"/>
              <a:t> </a:t>
            </a:r>
            <a:r>
              <a:rPr lang="en-US" altLang="ru-RU" sz="2400">
                <a:solidFill>
                  <a:schemeClr val="tx1"/>
                </a:solidFill>
              </a:rPr>
              <a:t>A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</a:rPr>
              <a:t>¬C) </a:t>
            </a:r>
            <a:r>
              <a:rPr lang="en-US" altLang="ru-RU" sz="2400">
                <a:solidFill>
                  <a:schemeClr val="tx1"/>
                </a:solidFill>
                <a:cs typeface="Arial" panose="020B0604020202020204" pitchFamily="34" charset="0"/>
              </a:rPr>
              <a:t>•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(</a:t>
            </a:r>
            <a:r>
              <a:rPr lang="en-US" altLang="ru-RU" sz="24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+</a:t>
            </a:r>
            <a:r>
              <a:rPr lang="en-US" altLang="ru-RU" sz="2400">
                <a:solidFill>
                  <a:schemeClr val="tx1"/>
                </a:solidFill>
              </a:rPr>
              <a:t>C </a:t>
            </a:r>
            <a:r>
              <a:rPr lang="en-US" altLang="ru-RU" sz="2400">
                <a:solidFill>
                  <a:schemeClr val="tx1"/>
                </a:solidFill>
                <a:latin typeface="MS Gothic" panose="020B0609070205080204" pitchFamily="49" charset="-128"/>
                <a:cs typeface="Arial" panose="020B0604020202020204" pitchFamily="34" charset="0"/>
              </a:rPr>
              <a:t>)= </a:t>
            </a:r>
            <a:r>
              <a:rPr lang="en-US" altLang="ru-RU" sz="2400" b="1">
                <a:solidFill>
                  <a:srgbClr val="FF0000"/>
                </a:solidFill>
              </a:rPr>
              <a:t>¬ B</a:t>
            </a:r>
            <a:r>
              <a:rPr lang="ru-RU" altLang="ru-RU" sz="2400" b="1">
                <a:solidFill>
                  <a:srgbClr val="FF0000"/>
                </a:solidFill>
              </a:rPr>
              <a:t>=1</a:t>
            </a:r>
            <a:r>
              <a:rPr lang="ru-RU" altLang="ru-RU" sz="2400">
                <a:solidFill>
                  <a:schemeClr val="tx1"/>
                </a:solidFill>
              </a:rPr>
              <a:t>,</a:t>
            </a:r>
          </a:p>
          <a:p>
            <a:pPr>
              <a:spcBef>
                <a:spcPct val="10000"/>
              </a:spcBef>
            </a:pPr>
            <a:endParaRPr lang="ru-RU" altLang="ru-RU" sz="2400">
              <a:solidFill>
                <a:schemeClr val="tx1"/>
              </a:solidFill>
            </a:endParaRPr>
          </a:p>
          <a:p>
            <a:r>
              <a:rPr lang="ru-RU" altLang="ru-RU" sz="2000" b="1">
                <a:solidFill>
                  <a:schemeClr val="tx1"/>
                </a:solidFill>
              </a:rPr>
              <a:t>Значит </a:t>
            </a:r>
            <a:r>
              <a:rPr lang="en-US" altLang="ru-RU" sz="2000" b="1">
                <a:solidFill>
                  <a:schemeClr val="tx1"/>
                </a:solidFill>
              </a:rPr>
              <a:t>B=0</a:t>
            </a:r>
            <a:r>
              <a:rPr lang="ru-RU" altLang="ru-RU" sz="2000" b="1">
                <a:solidFill>
                  <a:schemeClr val="tx1"/>
                </a:solidFill>
              </a:rPr>
              <a:t>,</a:t>
            </a:r>
            <a:r>
              <a:rPr lang="en-US" altLang="ru-RU" sz="2000" b="1">
                <a:solidFill>
                  <a:srgbClr val="00007A"/>
                </a:solidFill>
              </a:rPr>
              <a:t>D=1</a:t>
            </a:r>
            <a:r>
              <a:rPr lang="ru-RU" altLang="ru-RU" sz="2000" b="1">
                <a:solidFill>
                  <a:schemeClr val="tx1"/>
                </a:solidFill>
              </a:rPr>
              <a:t> </a:t>
            </a:r>
            <a:r>
              <a:rPr lang="ru-RU" altLang="ru-RU" sz="2000" b="1">
                <a:solidFill>
                  <a:srgbClr val="00007A"/>
                </a:solidFill>
              </a:rPr>
              <a:t>Сергей математик,</a:t>
            </a:r>
          </a:p>
          <a:p>
            <a:r>
              <a:rPr lang="ru-RU" altLang="ru-RU" sz="2000" b="1">
                <a:solidFill>
                  <a:schemeClr val="tx1"/>
                </a:solidFill>
              </a:rPr>
              <a:t>Следовательно,  </a:t>
            </a:r>
            <a:r>
              <a:rPr lang="en-US" altLang="ru-RU" sz="2000" b="1">
                <a:solidFill>
                  <a:schemeClr val="tx1"/>
                </a:solidFill>
              </a:rPr>
              <a:t>A</a:t>
            </a:r>
            <a:r>
              <a:rPr lang="ru-RU" altLang="ru-RU" sz="2000" b="1">
                <a:solidFill>
                  <a:schemeClr val="tx1"/>
                </a:solidFill>
              </a:rPr>
              <a:t>=0 </a:t>
            </a:r>
            <a:endParaRPr lang="en-US" altLang="ru-RU" sz="2000" b="1">
              <a:solidFill>
                <a:schemeClr val="tx1"/>
              </a:solidFill>
            </a:endParaRPr>
          </a:p>
          <a:p>
            <a:r>
              <a:rPr lang="en-US" altLang="ru-RU" sz="2000" b="1">
                <a:solidFill>
                  <a:schemeClr val="tx1"/>
                </a:solidFill>
              </a:rPr>
              <a:t>¬C </a:t>
            </a:r>
            <a:r>
              <a:rPr lang="en-US" altLang="ru-RU" sz="2000" b="1">
                <a:solidFill>
                  <a:schemeClr val="tx1"/>
                </a:solidFill>
                <a:sym typeface="Symbol" panose="05050102010706020507" pitchFamily="18" charset="2"/>
              </a:rPr>
              <a:t>A=1</a:t>
            </a:r>
          </a:p>
          <a:p>
            <a:r>
              <a:rPr lang="en-US" altLang="ru-RU" sz="2000" b="1">
                <a:solidFill>
                  <a:schemeClr val="tx1"/>
                </a:solidFill>
                <a:sym typeface="Symbol" panose="05050102010706020507" pitchFamily="18" charset="2"/>
              </a:rPr>
              <a:t>C+A=1</a:t>
            </a:r>
            <a:endParaRPr lang="en-US" altLang="ru-RU" sz="2000" b="1">
              <a:solidFill>
                <a:schemeClr val="tx1"/>
              </a:solidFill>
              <a:latin typeface="MS Gothic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ru-RU" sz="2000" b="1">
                <a:solidFill>
                  <a:srgbClr val="00007A"/>
                </a:solidFill>
              </a:rPr>
              <a:t>C=1 </a:t>
            </a:r>
            <a:r>
              <a:rPr lang="en-US" altLang="ru-RU" b="1">
                <a:solidFill>
                  <a:schemeClr val="tx1"/>
                </a:solidFill>
              </a:rPr>
              <a:t>		</a:t>
            </a:r>
            <a:r>
              <a:rPr lang="ru-RU" altLang="ru-RU" sz="2000" b="1">
                <a:solidFill>
                  <a:srgbClr val="00007A"/>
                </a:solidFill>
              </a:rPr>
              <a:t>Роман  физик</a:t>
            </a:r>
            <a:r>
              <a:rPr lang="en-US" altLang="ru-RU" sz="2000" b="1">
                <a:solidFill>
                  <a:srgbClr val="00007A"/>
                </a:solidFill>
              </a:rPr>
              <a:t>, </a:t>
            </a:r>
            <a:r>
              <a:rPr lang="ru-RU" altLang="ru-RU" sz="2000" b="1">
                <a:solidFill>
                  <a:srgbClr val="00007A"/>
                </a:solidFill>
              </a:rPr>
              <a:t>а Петр химик</a:t>
            </a:r>
            <a:r>
              <a:rPr lang="ru-RU" altLang="ru-RU" sz="2000">
                <a:solidFill>
                  <a:schemeClr val="tx1"/>
                </a:solidFill>
              </a:rPr>
              <a:t>  		</a:t>
            </a:r>
            <a:r>
              <a:rPr lang="ru-RU" altLang="ru-RU" b="1">
                <a:solidFill>
                  <a:schemeClr val="tx1"/>
                </a:solidFill>
              </a:rPr>
              <a:t>Ответ: </a:t>
            </a:r>
            <a:r>
              <a:rPr lang="ru-RU" altLang="ru-RU" sz="2000" b="1">
                <a:solidFill>
                  <a:schemeClr val="tx1"/>
                </a:solidFill>
              </a:rPr>
              <a:t>ХФМ</a:t>
            </a:r>
            <a:endParaRPr lang="en-US" altLang="ru-RU" sz="2000" b="1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ru-RU" altLang="ru-RU" sz="2000" b="1">
              <a:solidFill>
                <a:srgbClr val="0000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64076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Три студента Антонов, Волков, Сергеев стремятся сдать сессию на отлично. Были высказаны следующие предположения:</a:t>
            </a:r>
          </a:p>
          <a:p>
            <a:pPr>
              <a:defRPr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  <a:defRPr/>
            </a:pPr>
            <a:r>
              <a:rPr lang="ru-RU" sz="2000" dirty="0">
                <a:solidFill>
                  <a:schemeClr val="tx1"/>
                </a:solidFill>
              </a:rPr>
              <a:t>сдача экзаменов на отлично студентам Волковым равносильна тому, что сдаст на отлично Антонов или Сергеев;</a:t>
            </a:r>
          </a:p>
          <a:p>
            <a:pPr marL="342900" indent="-342900">
              <a:buFontTx/>
              <a:buChar char="-"/>
              <a:defRPr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  <a:defRPr/>
            </a:pPr>
            <a:r>
              <a:rPr lang="ru-RU" sz="2000" dirty="0">
                <a:solidFill>
                  <a:schemeClr val="tx1"/>
                </a:solidFill>
              </a:rPr>
              <a:t>неверно, что сдаст на отлично Волков или одинаково на отлично сдадут Антонов и Сергеев;</a:t>
            </a:r>
          </a:p>
          <a:p>
            <a:pPr>
              <a:defRPr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  <a:defRPr/>
            </a:pPr>
            <a:r>
              <a:rPr lang="ru-RU" sz="2000" dirty="0">
                <a:solidFill>
                  <a:schemeClr val="tx1"/>
                </a:solidFill>
              </a:rPr>
              <a:t>студент Сергеев не сдаст экзамены на отлично и это притом, что если Антонов сдаст на одни пятерки, то и Волков сдаст так же отлично.</a:t>
            </a:r>
          </a:p>
          <a:p>
            <a:pPr>
              <a:defRPr/>
            </a:pPr>
            <a:endParaRPr lang="ru-RU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</a:rPr>
              <a:t>После сессии оказалось, что только одно из трех предположений ложно. Кто сдал экзамены на отлично? В ответе укажите первые буквы фамилий студентов. </a:t>
            </a:r>
            <a:r>
              <a:rPr lang="ru-RU" sz="2000" i="1" dirty="0">
                <a:solidFill>
                  <a:schemeClr val="tx1"/>
                </a:solidFill>
              </a:rPr>
              <a:t>Например, ответ АВС означает, что все трое сдали экзамены на одни пятерки.</a:t>
            </a:r>
          </a:p>
        </p:txBody>
      </p:sp>
      <p:sp>
        <p:nvSpPr>
          <p:cNvPr id="120835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6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№4, 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571625" y="357188"/>
            <a:ext cx="7072313" cy="57150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 ОПЕРАЦИИ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57188" y="1214438"/>
            <a:ext cx="86407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6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Логическое следование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(импликация)  - 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логическая операция, ставящая в соответствие  каждым двум простым высказываниям составное высказывание, являющимся 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ложным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тогда и только тогда, когда из 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истинной предпосылки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(первого высказывания) следует 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ложный вывод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(второе высказывание).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В естественном языке </a:t>
            </a:r>
          </a:p>
          <a:p>
            <a:pPr eaLnBrk="1" hangingPunct="1"/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соответствует обороту </a:t>
            </a:r>
          </a:p>
          <a:p>
            <a:pPr eaLnBrk="1" hangingPunct="1"/>
            <a:r>
              <a:rPr lang="ru-RU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«</a:t>
            </a:r>
            <a:r>
              <a:rPr lang="en-US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если ..., то ...</a:t>
            </a:r>
            <a:r>
              <a:rPr lang="ru-RU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»</a:t>
            </a:r>
            <a:r>
              <a:rPr lang="ru-RU" altLang="ru-RU" sz="2400" i="1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  <a:endParaRPr lang="en-US" altLang="ru-RU" sz="2400" i="1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 eaLnBrk="1" hangingPunct="1"/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Обозначение  </a:t>
            </a:r>
            <a:r>
              <a:rPr lang="en-US" altLang="ru-RU" sz="240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					   </a:t>
            </a:r>
          </a:p>
          <a:p>
            <a:pPr algn="just" eaLnBrk="1" hangingPunct="1"/>
            <a:endParaRPr lang="en-US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286375" y="3500438"/>
          <a:ext cx="3000375" cy="23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000125"/>
                <a:gridCol w="10001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ymbol" pitchFamily="16" charset="2"/>
                          <a:ea typeface="MS Gothic" charset="-128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4978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7188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000">
                <a:solidFill>
                  <a:schemeClr val="tx1"/>
                </a:solidFill>
              </a:rPr>
              <a:t>Андрей, Ваня и Саша собрались в поход. Учитель хорошо знавший этих ребят, высказал следующие предположения:</a:t>
            </a:r>
          </a:p>
          <a:p>
            <a:pPr eaLnBrk="1" hangingPunct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chemeClr val="tx1"/>
                </a:solidFill>
              </a:rPr>
              <a:t>Андрей пойдет в поход только тогда, когда пойдут Ваня и Саша.</a:t>
            </a:r>
          </a:p>
          <a:p>
            <a:pPr eaLnBrk="1" hangingPunct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chemeClr val="tx1"/>
                </a:solidFill>
              </a:rPr>
              <a:t>Андрей и Саша друзья, а это значит, что они пойдут в поход вместе или же оба останутся дома.</a:t>
            </a:r>
          </a:p>
          <a:p>
            <a:pPr eaLnBrk="1" hangingPunct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chemeClr val="tx1"/>
                </a:solidFill>
              </a:rPr>
              <a:t>Чтобы Саша пошел в поход, необходимо, чтобы пошел Ваня.</a:t>
            </a:r>
          </a:p>
          <a:p>
            <a:pPr eaLnBrk="1" hangingPunct="1"/>
            <a:r>
              <a:rPr lang="ru-RU" altLang="ru-RU" sz="2000">
                <a:solidFill>
                  <a:schemeClr val="tx1"/>
                </a:solidFill>
              </a:rPr>
              <a:t>Когда ребята пошли в поход, оказалось, что учитель немного ошибся: из трех его утверждений истинными оказались только два. Кто из названных ребят пошел в поход?</a:t>
            </a:r>
          </a:p>
        </p:txBody>
      </p:sp>
      <p:sp>
        <p:nvSpPr>
          <p:cNvPr id="121859" name="Text Box 4"/>
          <p:cNvSpPr txBox="1">
            <a:spLocks noChangeArrowheads="1"/>
          </p:cNvSpPr>
          <p:nvPr/>
        </p:nvSpPr>
        <p:spPr bwMode="auto">
          <a:xfrm>
            <a:off x="900113" y="4418013"/>
            <a:ext cx="237966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5000"/>
              </a:spcBef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</a:rPr>
              <a:t>А </a:t>
            </a:r>
            <a:r>
              <a:rPr lang="ru-RU" altLang="ru-RU" sz="2400">
                <a:solidFill>
                  <a:schemeClr val="tx1"/>
                </a:solidFill>
                <a:sym typeface="Symbol" panose="05050102010706020507" pitchFamily="18" charset="2"/>
              </a:rPr>
              <a:t>В</a:t>
            </a:r>
            <a:r>
              <a:rPr lang="ru-RU" altLang="ru-RU" sz="2400">
                <a:solidFill>
                  <a:schemeClr val="tx1"/>
                </a:solidFill>
              </a:rPr>
              <a:t> </a:t>
            </a:r>
            <a:r>
              <a:rPr lang="ru-RU" altLang="ru-RU" sz="2400">
                <a:solidFill>
                  <a:schemeClr val="tx1"/>
                </a:solidFill>
                <a:sym typeface="Symbol" panose="05050102010706020507" pitchFamily="18" charset="2"/>
              </a:rPr>
              <a:t> С</a:t>
            </a:r>
            <a:endParaRPr lang="ru-RU" altLang="ru-RU" sz="2400">
              <a:solidFill>
                <a:schemeClr val="tx1"/>
              </a:solidFill>
            </a:endParaRPr>
          </a:p>
          <a:p>
            <a:pPr eaLnBrk="1" hangingPunct="1">
              <a:spcBef>
                <a:spcPct val="5000"/>
              </a:spcBef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</a:rPr>
              <a:t>А </a:t>
            </a:r>
            <a:r>
              <a:rPr lang="ru-RU" altLang="ru-RU" sz="240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ru-RU" altLang="ru-RU"/>
              <a:t> </a:t>
            </a:r>
            <a:r>
              <a:rPr lang="ru-RU" altLang="ru-RU" sz="2400">
                <a:solidFill>
                  <a:schemeClr val="tx1"/>
                </a:solidFill>
              </a:rPr>
              <a:t>С v А </a:t>
            </a:r>
            <a:r>
              <a:rPr lang="ru-RU" altLang="ru-RU" sz="240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ru-RU" altLang="ru-RU" sz="2400">
                <a:solidFill>
                  <a:schemeClr val="tx1"/>
                </a:solidFill>
              </a:rPr>
              <a:t> С</a:t>
            </a:r>
            <a:endParaRPr lang="ru-RU" altLang="ru-RU" sz="24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"/>
              </a:spcBef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</a:rPr>
              <a:t>С </a:t>
            </a:r>
            <a:r>
              <a:rPr lang="ru-RU" altLang="ru-RU" sz="2400">
                <a:solidFill>
                  <a:schemeClr val="tx1"/>
                </a:solidFill>
                <a:sym typeface="Symbol" panose="05050102010706020507" pitchFamily="18" charset="2"/>
              </a:rPr>
              <a:t>В</a:t>
            </a:r>
          </a:p>
        </p:txBody>
      </p:sp>
      <p:sp>
        <p:nvSpPr>
          <p:cNvPr id="121860" name="Text Box 5"/>
          <p:cNvSpPr txBox="1">
            <a:spLocks noChangeArrowheads="1"/>
          </p:cNvSpPr>
          <p:nvPr/>
        </p:nvSpPr>
        <p:spPr bwMode="auto">
          <a:xfrm>
            <a:off x="3779838" y="4724400"/>
            <a:ext cx="585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3200" b="1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2339975" y="4868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1862" name="Line 7"/>
          <p:cNvSpPr>
            <a:spLocks noChangeShapeType="1"/>
          </p:cNvSpPr>
          <p:nvPr/>
        </p:nvSpPr>
        <p:spPr bwMode="auto">
          <a:xfrm>
            <a:off x="2916238" y="48688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21863" name="Group 8"/>
          <p:cNvGrpSpPr>
            <a:grpSpLocks/>
          </p:cNvGrpSpPr>
          <p:nvPr/>
        </p:nvGrpSpPr>
        <p:grpSpPr bwMode="auto">
          <a:xfrm>
            <a:off x="4714875" y="4365625"/>
            <a:ext cx="2162175" cy="1295400"/>
            <a:chOff x="2970" y="2750"/>
            <a:chExt cx="1362" cy="816"/>
          </a:xfrm>
        </p:grpSpPr>
        <p:sp>
          <p:nvSpPr>
            <p:cNvPr id="121883" name="AutoShape 9"/>
            <p:cNvSpPr>
              <a:spLocks/>
            </p:cNvSpPr>
            <p:nvPr/>
          </p:nvSpPr>
          <p:spPr bwMode="auto">
            <a:xfrm>
              <a:off x="2970" y="2750"/>
              <a:ext cx="46" cy="816"/>
            </a:xfrm>
            <a:prstGeom prst="leftBrace">
              <a:avLst>
                <a:gd name="adj1" fmla="val 1478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21884" name="Line 10"/>
            <p:cNvSpPr>
              <a:spLocks noChangeShapeType="1"/>
            </p:cNvSpPr>
            <p:nvPr/>
          </p:nvSpPr>
          <p:spPr bwMode="auto">
            <a:xfrm>
              <a:off x="3016" y="27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885" name="Line 11"/>
            <p:cNvSpPr>
              <a:spLocks noChangeShapeType="1"/>
            </p:cNvSpPr>
            <p:nvPr/>
          </p:nvSpPr>
          <p:spPr bwMode="auto">
            <a:xfrm>
              <a:off x="3743" y="302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886" name="Line 12"/>
            <p:cNvSpPr>
              <a:spLocks noChangeShapeType="1"/>
            </p:cNvSpPr>
            <p:nvPr/>
          </p:nvSpPr>
          <p:spPr bwMode="auto">
            <a:xfrm>
              <a:off x="3061" y="327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887" name="Line 13"/>
            <p:cNvSpPr>
              <a:spLocks noChangeShapeType="1"/>
            </p:cNvSpPr>
            <p:nvPr/>
          </p:nvSpPr>
          <p:spPr bwMode="auto">
            <a:xfrm>
              <a:off x="4059" y="302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888" name="Text Box 14"/>
            <p:cNvSpPr txBox="1">
              <a:spLocks noChangeArrowheads="1"/>
            </p:cNvSpPr>
            <p:nvPr/>
          </p:nvSpPr>
          <p:spPr bwMode="auto">
            <a:xfrm>
              <a:off x="3016" y="2750"/>
              <a:ext cx="1316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 </a:t>
              </a:r>
              <a:r>
                <a:rPr lang="ru-RU" altLang="ru-RU">
                  <a:sym typeface="Symbol" panose="05050102010706020507" pitchFamily="18" charset="2"/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	</a:t>
              </a:r>
              <a:endParaRPr lang="ru-RU" altLang="ru-RU" sz="24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/>
                <a:t> </a:t>
              </a:r>
              <a:r>
                <a:rPr lang="ru-RU" altLang="ru-RU" sz="2400">
                  <a:solidFill>
                    <a:schemeClr val="tx1"/>
                  </a:solidFill>
                </a:rPr>
                <a:t>С v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 sz="2400">
                  <a:solidFill>
                    <a:schemeClr val="tx1"/>
                  </a:solidFill>
                </a:rPr>
                <a:t> С</a:t>
              </a:r>
              <a:endParaRPr lang="ru-RU" altLang="ru-RU" sz="24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</a:t>
              </a:r>
            </a:p>
          </p:txBody>
        </p:sp>
      </p:grpSp>
      <p:graphicFrame>
        <p:nvGraphicFramePr>
          <p:cNvPr id="279567" name="Group 15"/>
          <p:cNvGraphicFramePr>
            <a:graphicFrameLocks noGrp="1"/>
          </p:cNvGraphicFramePr>
          <p:nvPr/>
        </p:nvGraphicFramePr>
        <p:xfrm>
          <a:off x="6977063" y="4268788"/>
          <a:ext cx="1511300" cy="1368425"/>
        </p:xfrm>
        <a:graphic>
          <a:graphicData uri="http://schemas.openxmlformats.org/drawingml/2006/table">
            <a:tbl>
              <a:tblPr/>
              <a:tblGrid>
                <a:gridCol w="504825"/>
                <a:gridCol w="501650"/>
                <a:gridCol w="504825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82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</a:t>
            </a: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7</a:t>
            </a:r>
            <a:endParaRPr lang="ru-RU" altLang="ru-RU" sz="2000" i="1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3"/>
          <p:cNvGrpSpPr>
            <a:grpSpLocks/>
          </p:cNvGrpSpPr>
          <p:nvPr/>
        </p:nvGrpSpPr>
        <p:grpSpPr bwMode="auto">
          <a:xfrm>
            <a:off x="2597150" y="1509713"/>
            <a:ext cx="2162175" cy="1295400"/>
            <a:chOff x="2970" y="2750"/>
            <a:chExt cx="1362" cy="816"/>
          </a:xfrm>
        </p:grpSpPr>
        <p:sp>
          <p:nvSpPr>
            <p:cNvPr id="122923" name="AutoShape 4"/>
            <p:cNvSpPr>
              <a:spLocks/>
            </p:cNvSpPr>
            <p:nvPr/>
          </p:nvSpPr>
          <p:spPr bwMode="auto">
            <a:xfrm>
              <a:off x="2970" y="2750"/>
              <a:ext cx="46" cy="816"/>
            </a:xfrm>
            <a:prstGeom prst="leftBrace">
              <a:avLst>
                <a:gd name="adj1" fmla="val 1478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22924" name="Line 5"/>
            <p:cNvSpPr>
              <a:spLocks noChangeShapeType="1"/>
            </p:cNvSpPr>
            <p:nvPr/>
          </p:nvSpPr>
          <p:spPr bwMode="auto">
            <a:xfrm>
              <a:off x="3016" y="27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5" name="Line 6"/>
            <p:cNvSpPr>
              <a:spLocks noChangeShapeType="1"/>
            </p:cNvSpPr>
            <p:nvPr/>
          </p:nvSpPr>
          <p:spPr bwMode="auto">
            <a:xfrm>
              <a:off x="3743" y="302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6" name="Line 7"/>
            <p:cNvSpPr>
              <a:spLocks noChangeShapeType="1"/>
            </p:cNvSpPr>
            <p:nvPr/>
          </p:nvSpPr>
          <p:spPr bwMode="auto">
            <a:xfrm>
              <a:off x="3061" y="327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7" name="Line 8"/>
            <p:cNvSpPr>
              <a:spLocks noChangeShapeType="1"/>
            </p:cNvSpPr>
            <p:nvPr/>
          </p:nvSpPr>
          <p:spPr bwMode="auto">
            <a:xfrm>
              <a:off x="4059" y="302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8" name="Text Box 9"/>
            <p:cNvSpPr txBox="1">
              <a:spLocks noChangeArrowheads="1"/>
            </p:cNvSpPr>
            <p:nvPr/>
          </p:nvSpPr>
          <p:spPr bwMode="auto">
            <a:xfrm>
              <a:off x="3016" y="2750"/>
              <a:ext cx="1316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 </a:t>
              </a:r>
              <a:r>
                <a:rPr lang="ru-RU" altLang="ru-RU">
                  <a:sym typeface="Symbol" panose="05050102010706020507" pitchFamily="18" charset="2"/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	</a:t>
              </a:r>
              <a:endParaRPr lang="ru-RU" altLang="ru-RU" sz="24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/>
                <a:t> </a:t>
              </a:r>
              <a:r>
                <a:rPr lang="ru-RU" altLang="ru-RU" sz="2400">
                  <a:solidFill>
                    <a:schemeClr val="tx1"/>
                  </a:solidFill>
                </a:rPr>
                <a:t>С v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 sz="2400">
                  <a:solidFill>
                    <a:schemeClr val="tx1"/>
                  </a:solidFill>
                </a:rPr>
                <a:t> С</a:t>
              </a:r>
              <a:endParaRPr lang="ru-RU" altLang="ru-RU" sz="24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</a:t>
              </a:r>
            </a:p>
          </p:txBody>
        </p:sp>
      </p:grpSp>
      <p:graphicFrame>
        <p:nvGraphicFramePr>
          <p:cNvPr id="280586" name="Group 10"/>
          <p:cNvGraphicFramePr>
            <a:graphicFrameLocks noGrp="1"/>
          </p:cNvGraphicFramePr>
          <p:nvPr/>
        </p:nvGraphicFramePr>
        <p:xfrm>
          <a:off x="4859338" y="1412875"/>
          <a:ext cx="1511300" cy="1368425"/>
        </p:xfrm>
        <a:graphic>
          <a:graphicData uri="http://schemas.openxmlformats.org/drawingml/2006/table">
            <a:tbl>
              <a:tblPr/>
              <a:tblGrid>
                <a:gridCol w="504825"/>
                <a:gridCol w="501650"/>
                <a:gridCol w="504825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2901" name="Group 28"/>
          <p:cNvGrpSpPr>
            <a:grpSpLocks/>
          </p:cNvGrpSpPr>
          <p:nvPr/>
        </p:nvGrpSpPr>
        <p:grpSpPr bwMode="auto">
          <a:xfrm>
            <a:off x="323850" y="3284538"/>
            <a:ext cx="6334125" cy="1512887"/>
            <a:chOff x="204" y="1933"/>
            <a:chExt cx="3990" cy="953"/>
          </a:xfrm>
        </p:grpSpPr>
        <p:sp>
          <p:nvSpPr>
            <p:cNvPr id="122906" name="Text Box 29"/>
            <p:cNvSpPr txBox="1">
              <a:spLocks noChangeArrowheads="1"/>
            </p:cNvSpPr>
            <p:nvPr/>
          </p:nvSpPr>
          <p:spPr bwMode="auto">
            <a:xfrm>
              <a:off x="249" y="1933"/>
              <a:ext cx="3945" cy="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spcBef>
                  <a:spcPct val="40000"/>
                </a:spcBef>
              </a:pP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 </a:t>
              </a:r>
              <a:r>
                <a:rPr lang="ru-RU" altLang="ru-RU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>
                  <a:solidFill>
                    <a:schemeClr val="tx1"/>
                  </a:solidFill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</a:rPr>
                <a:t>С v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 sz="2400">
                  <a:solidFill>
                    <a:schemeClr val="tx1"/>
                  </a:solidFill>
                </a:rPr>
                <a:t> С</a:t>
              </a:r>
              <a:r>
                <a:rPr lang="en-US" altLang="ru-RU" sz="2400">
                  <a:solidFill>
                    <a:schemeClr val="tx1"/>
                  </a:solidFill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 </a:t>
              </a:r>
              <a:r>
                <a:rPr lang="ru-RU" altLang="ru-RU" sz="2400">
                  <a:solidFill>
                    <a:schemeClr val="tx1"/>
                  </a:solidFill>
                </a:rPr>
                <a:t>v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В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= 1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</a:rPr>
                <a:t>v В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 С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</a:t>
              </a:r>
              <a:r>
                <a:rPr lang="ru-RU" altLang="ru-RU" sz="2400">
                  <a:solidFill>
                    <a:schemeClr val="tx1"/>
                  </a:solidFill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 С</a:t>
              </a:r>
              <a:r>
                <a:rPr lang="ru-RU" altLang="ru-RU" sz="2400">
                  <a:solidFill>
                    <a:schemeClr val="tx1"/>
                  </a:solidFill>
                </a:rPr>
                <a:t> v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 С</a:t>
              </a:r>
              <a:r>
                <a:rPr lang="en-US" altLang="ru-RU" sz="2400">
                  <a:solidFill>
                    <a:schemeClr val="tx1"/>
                  </a:solidFill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 </a:t>
              </a:r>
              <a:r>
                <a:rPr lang="ru-RU" altLang="ru-RU" sz="2400">
                  <a:solidFill>
                    <a:schemeClr val="tx1"/>
                  </a:solidFill>
                </a:rPr>
                <a:t>v В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= 1</a:t>
              </a:r>
            </a:p>
            <a:p>
              <a:pPr eaLnBrk="1" hangingPunct="1">
                <a:spcBef>
                  <a:spcPct val="40000"/>
                </a:spcBef>
              </a:pP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 </a:t>
              </a:r>
              <a:r>
                <a:rPr lang="ru-RU" altLang="ru-RU" sz="2400">
                  <a:solidFill>
                    <a:schemeClr val="tx1"/>
                  </a:solidFill>
                </a:rPr>
                <a:t>v В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 С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А</a:t>
              </a:r>
              <a:r>
                <a:rPr lang="ru-RU" altLang="ru-RU" sz="2400">
                  <a:solidFill>
                    <a:schemeClr val="tx1"/>
                  </a:solidFill>
                </a:rPr>
                <a:t>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 С</a:t>
              </a:r>
              <a:r>
                <a:rPr lang="ru-RU" altLang="ru-RU" sz="2400">
                  <a:solidFill>
                    <a:schemeClr val="tx1"/>
                  </a:solidFill>
                </a:rPr>
                <a:t> v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 С</a:t>
              </a:r>
              <a:r>
                <a:rPr lang="en-US" altLang="ru-RU" sz="2400">
                  <a:solidFill>
                    <a:schemeClr val="tx1"/>
                  </a:solidFill>
                </a:rPr>
                <a:t>)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 (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С </a:t>
              </a:r>
              <a:r>
                <a:rPr lang="ru-RU" altLang="ru-RU" sz="2400">
                  <a:solidFill>
                    <a:schemeClr val="tx1"/>
                  </a:solidFill>
                </a:rPr>
                <a:t>v В</a:t>
              </a:r>
              <a:r>
                <a:rPr lang="en-US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) = 1</a:t>
              </a:r>
              <a:endParaRPr lang="ru-RU" altLang="ru-RU" sz="240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22907" name="Line 30"/>
            <p:cNvSpPr>
              <a:spLocks noChangeShapeType="1"/>
            </p:cNvSpPr>
            <p:nvPr/>
          </p:nvSpPr>
          <p:spPr bwMode="auto">
            <a:xfrm>
              <a:off x="3016" y="19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08" name="Line 31"/>
            <p:cNvSpPr>
              <a:spLocks noChangeShapeType="1"/>
            </p:cNvSpPr>
            <p:nvPr/>
          </p:nvSpPr>
          <p:spPr bwMode="auto">
            <a:xfrm>
              <a:off x="3016" y="229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09" name="Line 32"/>
            <p:cNvSpPr>
              <a:spLocks noChangeShapeType="1"/>
            </p:cNvSpPr>
            <p:nvPr/>
          </p:nvSpPr>
          <p:spPr bwMode="auto">
            <a:xfrm>
              <a:off x="340" y="19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0" name="Line 33"/>
            <p:cNvSpPr>
              <a:spLocks noChangeShapeType="1"/>
            </p:cNvSpPr>
            <p:nvPr/>
          </p:nvSpPr>
          <p:spPr bwMode="auto">
            <a:xfrm>
              <a:off x="2109" y="19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1" name="Line 34"/>
            <p:cNvSpPr>
              <a:spLocks noChangeShapeType="1"/>
            </p:cNvSpPr>
            <p:nvPr/>
          </p:nvSpPr>
          <p:spPr bwMode="auto">
            <a:xfrm>
              <a:off x="340" y="229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2" name="Line 35"/>
            <p:cNvSpPr>
              <a:spLocks noChangeShapeType="1"/>
            </p:cNvSpPr>
            <p:nvPr/>
          </p:nvSpPr>
          <p:spPr bwMode="auto">
            <a:xfrm>
              <a:off x="2472" y="19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3" name="Line 36"/>
            <p:cNvSpPr>
              <a:spLocks noChangeShapeType="1"/>
            </p:cNvSpPr>
            <p:nvPr/>
          </p:nvSpPr>
          <p:spPr bwMode="auto">
            <a:xfrm>
              <a:off x="2971" y="195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4" name="Line 37"/>
            <p:cNvSpPr>
              <a:spLocks noChangeShapeType="1"/>
            </p:cNvSpPr>
            <p:nvPr/>
          </p:nvSpPr>
          <p:spPr bwMode="auto">
            <a:xfrm>
              <a:off x="2200" y="229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5" name="Line 38"/>
            <p:cNvSpPr>
              <a:spLocks noChangeShapeType="1"/>
            </p:cNvSpPr>
            <p:nvPr/>
          </p:nvSpPr>
          <p:spPr bwMode="auto">
            <a:xfrm>
              <a:off x="2518" y="229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6" name="Line 39"/>
            <p:cNvSpPr>
              <a:spLocks noChangeShapeType="1"/>
            </p:cNvSpPr>
            <p:nvPr/>
          </p:nvSpPr>
          <p:spPr bwMode="auto">
            <a:xfrm>
              <a:off x="1474" y="2269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7" name="Line 40"/>
            <p:cNvSpPr>
              <a:spLocks noChangeShapeType="1"/>
            </p:cNvSpPr>
            <p:nvPr/>
          </p:nvSpPr>
          <p:spPr bwMode="auto">
            <a:xfrm>
              <a:off x="340" y="262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8" name="Line 41"/>
            <p:cNvSpPr>
              <a:spLocks noChangeShapeType="1"/>
            </p:cNvSpPr>
            <p:nvPr/>
          </p:nvSpPr>
          <p:spPr bwMode="auto">
            <a:xfrm>
              <a:off x="2200" y="262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19" name="Line 42"/>
            <p:cNvSpPr>
              <a:spLocks noChangeShapeType="1"/>
            </p:cNvSpPr>
            <p:nvPr/>
          </p:nvSpPr>
          <p:spPr bwMode="auto">
            <a:xfrm>
              <a:off x="2518" y="262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0" name="Line 43"/>
            <p:cNvSpPr>
              <a:spLocks noChangeShapeType="1"/>
            </p:cNvSpPr>
            <p:nvPr/>
          </p:nvSpPr>
          <p:spPr bwMode="auto">
            <a:xfrm>
              <a:off x="3016" y="262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1" name="Line 44"/>
            <p:cNvSpPr>
              <a:spLocks noChangeShapeType="1"/>
            </p:cNvSpPr>
            <p:nvPr/>
          </p:nvSpPr>
          <p:spPr bwMode="auto">
            <a:xfrm>
              <a:off x="295" y="260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22" name="AutoShape 45"/>
            <p:cNvSpPr>
              <a:spLocks/>
            </p:cNvSpPr>
            <p:nvPr/>
          </p:nvSpPr>
          <p:spPr bwMode="auto">
            <a:xfrm>
              <a:off x="204" y="1933"/>
              <a:ext cx="136" cy="953"/>
            </a:xfrm>
            <a:prstGeom prst="leftBracket">
              <a:avLst>
                <a:gd name="adj" fmla="val 583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</p:grpSp>
      <p:grpSp>
        <p:nvGrpSpPr>
          <p:cNvPr id="122902" name="Group 46"/>
          <p:cNvGrpSpPr>
            <a:grpSpLocks/>
          </p:cNvGrpSpPr>
          <p:nvPr/>
        </p:nvGrpSpPr>
        <p:grpSpPr bwMode="auto">
          <a:xfrm>
            <a:off x="5292725" y="5300663"/>
            <a:ext cx="2608263" cy="457200"/>
            <a:chOff x="3334" y="3339"/>
            <a:chExt cx="1643" cy="288"/>
          </a:xfrm>
        </p:grpSpPr>
        <p:sp>
          <p:nvSpPr>
            <p:cNvPr id="122904" name="Text Box 47"/>
            <p:cNvSpPr txBox="1">
              <a:spLocks noChangeArrowheads="1"/>
            </p:cNvSpPr>
            <p:nvPr/>
          </p:nvSpPr>
          <p:spPr bwMode="auto">
            <a:xfrm>
              <a:off x="3334" y="3339"/>
              <a:ext cx="16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chemeClr val="tx1"/>
                  </a:solidFill>
                </a:rPr>
                <a:t>Ответ: А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/>
                <a:t> </a:t>
              </a:r>
              <a:r>
                <a:rPr lang="ru-RU" altLang="ru-RU" sz="2400" b="1">
                  <a:solidFill>
                    <a:schemeClr val="tx1"/>
                  </a:solidFill>
                </a:rPr>
                <a:t>В </a:t>
              </a:r>
              <a:r>
                <a:rPr lang="ru-RU" altLang="ru-RU" sz="24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/>
                <a:t> </a:t>
              </a:r>
              <a:r>
                <a:rPr lang="ru-RU" altLang="ru-RU" sz="2400" b="1">
                  <a:solidFill>
                    <a:schemeClr val="tx1"/>
                  </a:solidFill>
                </a:rPr>
                <a:t>С</a:t>
              </a:r>
            </a:p>
          </p:txBody>
        </p:sp>
        <p:sp>
          <p:nvSpPr>
            <p:cNvPr id="122905" name="Line 48"/>
            <p:cNvSpPr>
              <a:spLocks noChangeShapeType="1"/>
            </p:cNvSpPr>
            <p:nvPr/>
          </p:nvSpPr>
          <p:spPr bwMode="auto">
            <a:xfrm>
              <a:off x="4059" y="337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2903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</a:t>
            </a: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7</a:t>
            </a:r>
            <a:endParaRPr lang="ru-RU" altLang="ru-RU" sz="2000" i="1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60363" y="1143000"/>
            <a:ext cx="864076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buFont typeface="Times New Roman" panose="02020603050405020304" pitchFamily="18" charset="0"/>
              <a:buAutoNum type="arabicPeriod"/>
            </a:pPr>
            <a:endParaRPr lang="en-US" altLang="ru-RU" sz="2200" b="1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92163" y="115888"/>
            <a:ext cx="83518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514350" indent="-5143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Font typeface="Bitstream Vera Serif" pitchFamily="16" charset="0"/>
              <a:buAutoNum type="arabicPeriod"/>
            </a:pPr>
            <a:r>
              <a:rPr lang="ru-RU" altLang="ru-RU" sz="280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Информационные ресурсы</a:t>
            </a:r>
          </a:p>
        </p:txBody>
      </p:sp>
      <p:sp>
        <p:nvSpPr>
          <p:cNvPr id="12390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68413"/>
            <a:ext cx="8821737" cy="547370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latin typeface="Times New Roman" panose="02020603050405020304" pitchFamily="18" charset="0"/>
              </a:rPr>
              <a:t>«Практикум по информатике и информационным технологиям», Н.Д. Угринович, Л.Л. Босова, М.: Бином. Лаборатория знаний, 2004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latin typeface="Times New Roman" panose="02020603050405020304" pitchFamily="18" charset="0"/>
              </a:rPr>
              <a:t>«Информатика. Задачник- практикум в 2 т.», Под ред. И.Г. Семакина, Е.К. Хеннера, М.: Бином. Лаборатория знаний, 2002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«Информатика: готовимся к ЕГЭ», Зеленко Л.С., Сопченко Е.В., Самара, 2008</a:t>
            </a:r>
            <a:endParaRPr lang="ru-RU" altLang="ru-RU" sz="16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«ЕГЭ 2008. Информатика. Федеральный банк экзаменационных материалов», П.А. Якушкин, С.С. Крылов, М.: Эксмо, 2008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«ЕГЭ 2009. Информатика.», Ярцева, Цикина, 2009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«ЕГЭ 2009. Информатика - Универсальные материалы для подготовки учащихся», Крылов С.С, Лешинер В.Р, Якушкин П.А.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Готовимся к ЕГЭ по информатике - Самылкина Н.Н.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ЕГЭ Информатика : Раздаточный материал тренировочных тестов, Гусева И.Ю.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ЕГЭ Информатика - ЕГЭ это просто! Молодцов В.А.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ЕГЭ 2009 Информатика, Книга Сборник Экзаменационных заданий ЕГЭ 2009 ЭКСМО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ЕГЭ 2009 Информатика, ЕГЭ 2009 по информатике от ФИПИ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http://</a:t>
            </a:r>
            <a:r>
              <a:rPr lang="en-US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kpolyakov.narod.ru</a:t>
            </a:r>
            <a:endParaRPr lang="ru-RU" altLang="ru-RU" sz="1600" smtClean="0">
              <a:solidFill>
                <a:srgbClr val="22228B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ru-RU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http://www.ctege.org </a:t>
            </a: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- Подготовка к ЕГЭ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en-US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http://www.websib.ru/noos/informatika/ege.htm</a:t>
            </a:r>
            <a:r>
              <a:rPr lang="ru-RU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 - </a:t>
            </a: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Предметный сайт для учителей информатики.</a:t>
            </a:r>
          </a:p>
          <a:p>
            <a:pPr marL="342900" indent="-342900" algn="l">
              <a:lnSpc>
                <a:spcPct val="100000"/>
              </a:lnSpc>
              <a:spcAft>
                <a:spcPct val="0"/>
              </a:spcAft>
              <a:buSzPct val="95000"/>
              <a:buFont typeface="Times New Roman" pitchFamily="18" charset="0"/>
              <a:buAutoNum type="arabicPeriod"/>
            </a:pPr>
            <a:r>
              <a:rPr lang="en-US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http://pedsovet.su/load/7 </a:t>
            </a:r>
            <a:r>
              <a:rPr lang="ru-RU" altLang="ru-RU" sz="1600" smtClean="0">
                <a:solidFill>
                  <a:srgbClr val="22228B"/>
                </a:solidFill>
                <a:latin typeface="Times New Roman" panose="02020603050405020304" pitchFamily="18" charset="0"/>
              </a:rPr>
              <a:t>- </a:t>
            </a:r>
            <a:r>
              <a:rPr lang="ru-RU" altLang="ru-RU" sz="1600" smtClean="0"/>
              <a:t>"</a:t>
            </a:r>
            <a:r>
              <a:rPr lang="ru-RU" altLang="ru-RU" sz="1600" smtClean="0">
                <a:solidFill>
                  <a:schemeClr val="tx1"/>
                </a:solidFill>
                <a:latin typeface="Times New Roman" panose="02020603050405020304" pitchFamily="18" charset="0"/>
              </a:rPr>
              <a:t>Сообщество взаимопомощи учителей", раздел по информатике.</a:t>
            </a: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643063" y="428625"/>
            <a:ext cx="6929437" cy="428625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ОПЕРАЦИИ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60363" y="1260475"/>
            <a:ext cx="86407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Логическое следование</a:t>
            </a:r>
            <a:r>
              <a:rPr lang="en-US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соответствует высказыванию </a:t>
            </a:r>
          </a:p>
          <a:p>
            <a:pPr algn="ctr" eaLnBrk="1" hangingPunct="1"/>
            <a:r>
              <a:rPr lang="en-US" altLang="ru-RU" sz="2400" b="1" u="sng">
                <a:solidFill>
                  <a:srgbClr val="00007A"/>
                </a:solidFill>
                <a:latin typeface="Times New Roman" panose="02020603050405020304" pitchFamily="18" charset="0"/>
              </a:rPr>
              <a:t>не A или B</a:t>
            </a:r>
          </a:p>
          <a:p>
            <a:pPr eaLnBrk="1" hangingPunct="1"/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Сравним таблицы истинности:</a:t>
            </a: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2153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  <p:sp>
        <p:nvSpPr>
          <p:cNvPr id="21509" name="Text Box 123"/>
          <p:cNvSpPr txBox="1">
            <a:spLocks noChangeArrowheads="1"/>
          </p:cNvSpPr>
          <p:nvPr/>
        </p:nvSpPr>
        <p:spPr bwMode="auto">
          <a:xfrm>
            <a:off x="357188" y="5214938"/>
            <a:ext cx="8099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Логические выражения, у которых последние столбцы истинности совпадают, называются </a:t>
            </a:r>
            <a:r>
              <a:rPr lang="ru-RU" altLang="ru-RU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равносильными.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42938" y="2643188"/>
          <a:ext cx="3000375" cy="23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000125"/>
                <a:gridCol w="10001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ymbol" pitchFamily="16" charset="2"/>
                          <a:ea typeface="MS Gothic" charset="-128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6" charset="0"/>
                          <a:ea typeface="MS Gothic" charset="-128"/>
                        </a:rPr>
                        <a:t>B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572000" y="2643188"/>
          <a:ext cx="4143375" cy="2368552"/>
        </p:xfrm>
        <a:graphic>
          <a:graphicData uri="http://schemas.openxmlformats.org/drawingml/2006/table">
            <a:tbl>
              <a:tblPr/>
              <a:tblGrid>
                <a:gridCol w="1036638"/>
                <a:gridCol w="1035050"/>
                <a:gridCol w="1036637"/>
                <a:gridCol w="10350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¬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˅B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285875" y="357188"/>
            <a:ext cx="7429500" cy="57150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 ОПЕРАЦИИ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60363" y="1079500"/>
            <a:ext cx="86407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Логическая операция эквивалентности</a:t>
            </a:r>
            <a:r>
              <a:rPr lang="en-US" altLang="ru-RU" sz="2600" b="1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(равнозначность)  - 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огическое равенство образуется соединением двух простых высказываний в одно с помощью  оборота речи   </a:t>
            </a:r>
          </a:p>
          <a:p>
            <a:pPr algn="just" eaLnBrk="1" hangingPunct="1"/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ru-RU" altLang="ru-RU" sz="2400" i="1">
                <a:solidFill>
                  <a:srgbClr val="00007A"/>
                </a:solidFill>
                <a:latin typeface="Times New Roman" panose="02020603050405020304" pitchFamily="18" charset="0"/>
              </a:rPr>
              <a:t>«</a:t>
            </a:r>
            <a:r>
              <a:rPr lang="en-US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... тогда и только тогда, когда …</a:t>
            </a:r>
            <a:r>
              <a:rPr lang="ru-RU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»</a:t>
            </a:r>
            <a:r>
              <a:rPr lang="en-US" altLang="ru-RU" sz="2400" i="1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Обозначение </a:t>
            </a:r>
            <a:r>
              <a:rPr lang="en-US" altLang="ru-RU" sz="2400" b="1">
                <a:solidFill>
                  <a:srgbClr val="000000"/>
                </a:solidFill>
              </a:rPr>
              <a:t>~ 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r>
              <a:rPr lang="en-US" altLang="ru-RU" sz="2400" b="1">
                <a:solidFill>
                  <a:srgbClr val="000000"/>
                </a:solidFill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Symbol" panose="05050102010706020507" pitchFamily="18" charset="2"/>
              </a:rPr>
              <a:t></a:t>
            </a:r>
            <a:r>
              <a:rPr lang="en-US" altLang="ru-RU" sz="2400">
                <a:solidFill>
                  <a:srgbClr val="000000"/>
                </a:solidFill>
              </a:rPr>
              <a:t> ;</a:t>
            </a:r>
            <a:r>
              <a:rPr lang="en-US" altLang="ru-RU" sz="2400" b="1">
                <a:solidFill>
                  <a:srgbClr val="000000"/>
                </a:solidFill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Symbol" panose="05050102010706020507" pitchFamily="18" charset="2"/>
              </a:rPr>
              <a:t>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endParaRPr lang="en-US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2153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  <p:sp>
        <p:nvSpPr>
          <p:cNvPr id="22533" name="Text Box 58"/>
          <p:cNvSpPr txBox="1">
            <a:spLocks noChangeArrowheads="1"/>
          </p:cNvSpPr>
          <p:nvPr/>
        </p:nvSpPr>
        <p:spPr bwMode="auto">
          <a:xfrm>
            <a:off x="539750" y="3357563"/>
            <a:ext cx="51117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Составное высказывание, образованное с помощью логической операции эквивалентности</a:t>
            </a: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истинно</a:t>
            </a:r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тогда и только тогда, когда оба высказывания</a:t>
            </a:r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одновременно либо ложны, либо истинны.</a:t>
            </a:r>
          </a:p>
        </p:txBody>
      </p:sp>
      <p:graphicFrame>
        <p:nvGraphicFramePr>
          <p:cNvPr id="19489" name="Group 33"/>
          <p:cNvGraphicFramePr>
            <a:graphicFrameLocks noGrp="1"/>
          </p:cNvGraphicFramePr>
          <p:nvPr/>
        </p:nvGraphicFramePr>
        <p:xfrm>
          <a:off x="5867400" y="3429000"/>
          <a:ext cx="2833688" cy="2511425"/>
        </p:xfrm>
        <a:graphic>
          <a:graphicData uri="http://schemas.openxmlformats.org/drawingml/2006/table">
            <a:tbl>
              <a:tblPr/>
              <a:tblGrid>
                <a:gridCol w="944563"/>
                <a:gridCol w="944562"/>
                <a:gridCol w="944563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charset="-128"/>
                        </a:rPr>
                        <a:t>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Symbol" pitchFamily="18" charset="2"/>
                          <a:ea typeface="MS Gothic" charset="-128"/>
                        </a:rPr>
                        <a:t>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FF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214438" y="214313"/>
            <a:ext cx="8215312" cy="785812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ПРИОРИТЕТ  ВЫПОЛНЕНИЯ ЛОГИЧЕСКИХ ОПЕРАЦИЙ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03238" y="1428750"/>
            <a:ext cx="8640762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Логическое отрицание (инверсия) – «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не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»;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800">
                <a:solidFill>
                  <a:srgbClr val="00007A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  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¯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  <a:endParaRPr lang="en-US" altLang="ru-RU" sz="2600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Логическое умножение (конъюнкция) –  «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»; 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;	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∙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  <a:endParaRPr lang="en-US" altLang="ru-RU" sz="2600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eaLnBrk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Логическое сложение (дизъюнкция) – «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или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»; </a:t>
            </a:r>
            <a:r>
              <a:rPr lang="en-US" altLang="ru-RU" sz="2600" b="1">
                <a:solidFill>
                  <a:srgbClr val="00007A"/>
                </a:solidFill>
                <a:latin typeface="Times New Roman" panose="02020603050405020304" pitchFamily="18" charset="0"/>
              </a:rPr>
              <a:t>+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b="1">
                <a:solidFill>
                  <a:srgbClr val="00007A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  <a:endParaRPr lang="en-US" altLang="ru-RU" sz="2600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Логическое следование (импликация) –     </a:t>
            </a:r>
            <a:r>
              <a:rPr lang="en-US" altLang="ru-RU" sz="2600">
                <a:solidFill>
                  <a:srgbClr val="00007A"/>
                </a:solidFill>
                <a:latin typeface="Symbol" panose="05050102010706020507" pitchFamily="18" charset="2"/>
              </a:rPr>
              <a:t></a:t>
            </a:r>
            <a:r>
              <a:rPr lang="ru-RU" altLang="ru-RU" sz="2600">
                <a:solidFill>
                  <a:srgbClr val="00007A"/>
                </a:solidFill>
                <a:latin typeface="Symbol" panose="05050102010706020507" pitchFamily="18" charset="2"/>
              </a:rPr>
              <a:t>.</a:t>
            </a:r>
            <a:endParaRPr lang="en-US" altLang="ru-RU" sz="2600">
              <a:solidFill>
                <a:srgbClr val="00007A"/>
              </a:solidFill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 Логическая операция эквивалентности – </a:t>
            </a:r>
            <a:r>
              <a:rPr lang="en-US" altLang="ru-RU" sz="2600" b="1">
                <a:solidFill>
                  <a:srgbClr val="00007A"/>
                </a:solidFill>
              </a:rPr>
              <a:t>~  </a:t>
            </a:r>
            <a:r>
              <a:rPr lang="en-US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;</a:t>
            </a:r>
            <a:r>
              <a:rPr lang="en-US" altLang="ru-RU" sz="2600" b="1">
                <a:solidFill>
                  <a:srgbClr val="00007A"/>
                </a:solidFill>
              </a:rPr>
              <a:t> </a:t>
            </a:r>
            <a:r>
              <a:rPr lang="en-US" altLang="ru-RU" sz="2600" b="1">
                <a:solidFill>
                  <a:srgbClr val="00007A"/>
                </a:solidFill>
                <a:latin typeface="Symbol" panose="05050102010706020507" pitchFamily="18" charset="2"/>
              </a:rPr>
              <a:t></a:t>
            </a:r>
            <a:r>
              <a:rPr lang="en-US" altLang="ru-RU" sz="2600">
                <a:solidFill>
                  <a:srgbClr val="00007A"/>
                </a:solidFill>
              </a:rPr>
              <a:t> ;</a:t>
            </a:r>
            <a:r>
              <a:rPr lang="en-US" altLang="ru-RU" sz="2600" b="1">
                <a:solidFill>
                  <a:srgbClr val="00007A"/>
                </a:solidFill>
              </a:rPr>
              <a:t> </a:t>
            </a:r>
            <a:r>
              <a:rPr lang="en-US" altLang="ru-RU" sz="2600" b="1">
                <a:solidFill>
                  <a:srgbClr val="00007A"/>
                </a:solidFill>
                <a:latin typeface="Symbol" panose="05050102010706020507" pitchFamily="18" charset="2"/>
              </a:rPr>
              <a:t></a:t>
            </a:r>
            <a:r>
              <a:rPr lang="ru-RU" altLang="ru-RU" sz="2600">
                <a:solidFill>
                  <a:srgbClr val="00007A"/>
                </a:solidFill>
                <a:latin typeface="Times New Roman" panose="02020603050405020304" pitchFamily="18" charset="0"/>
              </a:rPr>
              <a:t>.</a:t>
            </a:r>
            <a:endParaRPr lang="en-US" altLang="ru-RU" sz="2600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ru-RU" sz="2600">
                <a:solidFill>
                  <a:srgbClr val="262699"/>
                </a:solidFill>
                <a:latin typeface="Times New Roman" panose="02020603050405020304" pitchFamily="18" charset="0"/>
              </a:rPr>
              <a:t>Для изменения указанного порядка могут </a:t>
            </a:r>
            <a:br>
              <a:rPr lang="en-US" altLang="ru-RU" sz="2600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en-US" altLang="ru-RU" sz="2600">
                <a:solidFill>
                  <a:srgbClr val="262699"/>
                </a:solidFill>
                <a:latin typeface="Times New Roman" panose="02020603050405020304" pitchFamily="18" charset="0"/>
              </a:rPr>
              <a:t>использоваться скобки.</a:t>
            </a:r>
          </a:p>
          <a:p>
            <a:pPr algn="ctr" eaLnBrk="1" hangingPunct="1">
              <a:lnSpc>
                <a:spcPct val="150000"/>
              </a:lnSpc>
              <a:buClrTx/>
              <a:buSzTx/>
              <a:buFontTx/>
              <a:buNone/>
            </a:pPr>
            <a:endParaRPr lang="en-US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endParaRPr lang="en-US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2153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253288" cy="785812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ТАБЛИЦЫ  ИСТИННОСТИ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981075"/>
            <a:ext cx="8751888" cy="5257800"/>
          </a:xfrm>
        </p:spPr>
        <p:txBody>
          <a:bodyPr tIns="0" anchor="ctr"/>
          <a:lstStyle/>
          <a:p>
            <a:pPr marL="269875" indent="0" algn="just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200" b="1" smtClean="0">
                <a:solidFill>
                  <a:srgbClr val="262699"/>
                </a:solidFill>
                <a:latin typeface="Times New Roman" panose="02020603050405020304" pitchFamily="18" charset="0"/>
              </a:rPr>
              <a:t>Т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</a:rPr>
              <a:t>аблица истинности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smtClean="0">
                <a:latin typeface="Times New Roman" panose="02020603050405020304" pitchFamily="18" charset="0"/>
              </a:rPr>
              <a:t>определяет истинность или ложность логической функции при всех возможных комбинациях исходных значений простых высказываний.</a:t>
            </a:r>
          </a:p>
          <a:p>
            <a:pPr marL="269875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200" b="1" i="1" smtClean="0">
                <a:solidFill>
                  <a:srgbClr val="262699"/>
                </a:solidFill>
                <a:latin typeface="Times New Roman" panose="02020603050405020304" pitchFamily="18" charset="0"/>
              </a:rPr>
              <a:t>Правила построения таблиц истинности.</a:t>
            </a:r>
          </a:p>
          <a:p>
            <a:pPr marL="269875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Подсчитать количество переменных </a:t>
            </a:r>
            <a:r>
              <a:rPr lang="ru-RU" altLang="ru-RU" sz="20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n </a:t>
            </a:r>
            <a:r>
              <a:rPr lang="ru-RU" altLang="ru-RU" sz="2000" smtClean="0">
                <a:latin typeface="Times New Roman" panose="02020603050405020304" pitchFamily="18" charset="0"/>
              </a:rPr>
              <a:t>в логическом выражении.</a:t>
            </a:r>
          </a:p>
          <a:p>
            <a:pPr marL="269875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Определить количество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строк</a:t>
            </a:r>
            <a:r>
              <a:rPr lang="ru-RU" altLang="ru-RU" sz="2000" smtClean="0">
                <a:latin typeface="Times New Roman" panose="02020603050405020304" pitchFamily="18" charset="0"/>
              </a:rPr>
              <a:t> в таблице, которое равно 								</a:t>
            </a:r>
            <a:r>
              <a:rPr lang="ru-RU" altLang="ru-RU" sz="24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m=2</a:t>
            </a:r>
            <a:r>
              <a:rPr lang="ru-RU" altLang="ru-RU" sz="2400" b="1" i="1" baseline="33000" smtClean="0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</a:p>
          <a:p>
            <a:pPr marL="269875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Подсчитать количество операций в логическом выражении и определить количество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столбцов </a:t>
            </a:r>
            <a:r>
              <a:rPr lang="ru-RU" altLang="ru-RU" sz="2000" smtClean="0">
                <a:latin typeface="Times New Roman" panose="02020603050405020304" pitchFamily="18" charset="0"/>
              </a:rPr>
              <a:t>в таблице: </a:t>
            </a:r>
            <a:br>
              <a:rPr lang="ru-RU" altLang="ru-RU" sz="2000" smtClean="0">
                <a:latin typeface="Times New Roman" panose="02020603050405020304" pitchFamily="18" charset="0"/>
              </a:rPr>
            </a:br>
            <a:r>
              <a:rPr lang="ru-RU" altLang="ru-RU" sz="2000" smtClean="0">
                <a:latin typeface="Times New Roman" panose="02020603050405020304" pitchFamily="18" charset="0"/>
              </a:rPr>
              <a:t>	</a:t>
            </a:r>
            <a:r>
              <a:rPr lang="ru-RU" altLang="ru-RU" sz="20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000" b="1" i="1" smtClean="0">
                <a:latin typeface="Times New Roman" panose="02020603050405020304" pitchFamily="18" charset="0"/>
              </a:rPr>
              <a:t> </a:t>
            </a:r>
            <a:r>
              <a:rPr lang="ru-RU" altLang="ru-RU" sz="24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=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количество переменных </a:t>
            </a:r>
            <a:r>
              <a:rPr lang="ru-RU" altLang="ru-RU" sz="20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(n)</a:t>
            </a:r>
            <a:r>
              <a:rPr lang="ru-RU" altLang="ru-RU" sz="2000" b="1" smtClean="0">
                <a:latin typeface="Times New Roman" panose="02020603050405020304" pitchFamily="18" charset="0"/>
              </a:rPr>
              <a:t> + количество операций.</a:t>
            </a:r>
          </a:p>
          <a:p>
            <a:pPr marL="269875" indent="0" algn="just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Ввести названия столбцов таблицы в соответствии с последовательностью выполнения логических операций с учетом скобок и приоритетов.</a:t>
            </a:r>
          </a:p>
          <a:p>
            <a:pPr marL="269875" indent="0" algn="just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Заполнить столбцы логических переменных наборами значений.</a:t>
            </a:r>
          </a:p>
          <a:p>
            <a:pPr marL="269875" indent="0" algn="just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AutoNum type="arabicParenR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 Провести заполнение таблицы истинности по столбцам, выполняя базовые логические операции в соответствии с установленной </a:t>
            </a:r>
            <a:br>
              <a:rPr lang="ru-RU" altLang="ru-RU" sz="2000" smtClean="0">
                <a:latin typeface="Times New Roman" panose="02020603050405020304" pitchFamily="18" charset="0"/>
              </a:rPr>
            </a:br>
            <a:r>
              <a:rPr lang="ru-RU" altLang="ru-RU" sz="2000" smtClean="0">
                <a:latin typeface="Times New Roman" panose="02020603050405020304" pitchFamily="18" charset="0"/>
              </a:rPr>
              <a:t>в п. 4 последовательностью.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215187" cy="928687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 </a:t>
            </a:r>
            <a:r>
              <a:rPr lang="ru-RU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ТАБЛИЦЫ </a:t>
            </a:r>
            <a:r>
              <a:rPr lang="en-US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ИСТИННОСТИ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260475"/>
            <a:ext cx="8175625" cy="4679950"/>
          </a:xfrm>
        </p:spPr>
        <p:txBody>
          <a:bodyPr tIns="0" anchor="ctr"/>
          <a:lstStyle/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</a:rPr>
              <a:t>Пример. </a:t>
            </a:r>
            <a:r>
              <a:rPr lang="ru-RU" altLang="ru-RU" sz="2400" smtClean="0">
                <a:latin typeface="Times New Roman" panose="02020603050405020304" pitchFamily="18" charset="0"/>
              </a:rPr>
              <a:t>Определить истинность формулы </a:t>
            </a:r>
            <a:br>
              <a:rPr lang="ru-RU" altLang="ru-RU" sz="2400" smtClean="0">
                <a:latin typeface="Times New Roman" panose="02020603050405020304" pitchFamily="18" charset="0"/>
              </a:rPr>
            </a:br>
            <a:r>
              <a:rPr lang="ru-RU" altLang="ru-RU" sz="2400" smtClean="0">
                <a:latin typeface="Times New Roman" panose="02020603050405020304" pitchFamily="18" charset="0"/>
              </a:rPr>
              <a:t>						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F=((C </a:t>
            </a:r>
            <a:r>
              <a:rPr lang="en-US" altLang="ru-RU" sz="2400" b="1" smtClean="0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B) </a:t>
            </a:r>
            <a:r>
              <a:rPr lang="en-US" altLang="ru-RU" sz="2400" b="1" smtClean="0">
                <a:solidFill>
                  <a:schemeClr val="tx1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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B)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(A</a:t>
            </a:r>
            <a:r>
              <a:rPr lang="en-US" altLang="ru-RU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B) </a:t>
            </a:r>
            <a:r>
              <a:rPr lang="en-US" altLang="ru-RU" sz="2400" b="1" smtClean="0">
                <a:solidFill>
                  <a:schemeClr val="tx1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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Формула  является </a:t>
            </a:r>
            <a:r>
              <a:rPr lang="ru-RU" altLang="ru-RU" sz="2400" b="1" smtClean="0">
                <a:latin typeface="Times New Roman" panose="02020603050405020304" pitchFamily="18" charset="0"/>
              </a:rPr>
              <a:t>тождественно истинной</a:t>
            </a:r>
            <a:r>
              <a:rPr lang="ru-RU" altLang="ru-RU" sz="2400" smtClean="0">
                <a:latin typeface="Times New Roman" panose="02020603050405020304" pitchFamily="18" charset="0"/>
              </a:rPr>
              <a:t>, если все значения строк результирующего столбца будут равны </a:t>
            </a:r>
            <a:r>
              <a:rPr lang="ru-RU" altLang="ru-RU" sz="2400" b="1" smtClean="0">
                <a:solidFill>
                  <a:srgbClr val="000080"/>
                </a:solidFill>
                <a:latin typeface="Times New Roman" panose="02020603050405020304" pitchFamily="18" charset="0"/>
              </a:rPr>
              <a:t>1</a:t>
            </a:r>
            <a:r>
              <a:rPr lang="ru-RU" altLang="ru-RU" sz="2400" smtClean="0">
                <a:latin typeface="Times New Roman" panose="02020603050405020304" pitchFamily="18" charset="0"/>
              </a:rPr>
              <a:t>.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en-US" altLang="ru-RU" sz="2400" b="1" i="1" smtClean="0">
                <a:latin typeface="Times New Roman" panose="02020603050405020304" pitchFamily="18" charset="0"/>
              </a:rPr>
              <a:t>1 </a:t>
            </a:r>
            <a:r>
              <a:rPr lang="ru-RU" altLang="ru-RU" sz="2400" b="1" i="1" smtClean="0">
                <a:latin typeface="Times New Roman" panose="02020603050405020304" pitchFamily="18" charset="0"/>
              </a:rPr>
              <a:t>шаг. </a:t>
            </a:r>
            <a:r>
              <a:rPr lang="ru-RU" altLang="ru-RU" sz="2400" smtClean="0">
                <a:latin typeface="Times New Roman" panose="02020603050405020304" pitchFamily="18" charset="0"/>
              </a:rPr>
              <a:t>Определяем количество </a:t>
            </a:r>
            <a:r>
              <a:rPr lang="ru-RU" altLang="ru-RU" sz="2400" b="1" smtClean="0">
                <a:latin typeface="Times New Roman" panose="02020603050405020304" pitchFamily="18" charset="0"/>
              </a:rPr>
              <a:t>строк</a:t>
            </a:r>
            <a:r>
              <a:rPr lang="ru-RU" altLang="ru-RU" sz="2400" smtClean="0">
                <a:latin typeface="Times New Roman" panose="02020603050405020304" pitchFamily="18" charset="0"/>
              </a:rPr>
              <a:t> в таблице: 									</a:t>
            </a:r>
            <a:r>
              <a:rPr lang="ru-RU" altLang="ru-RU" sz="24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m=2</a:t>
            </a:r>
            <a:r>
              <a:rPr lang="ru-RU" altLang="ru-RU" sz="2400" b="1" i="1" baseline="33000" smtClean="0">
                <a:solidFill>
                  <a:srgbClr val="000080"/>
                </a:solidFill>
                <a:latin typeface="Times New Roman" panose="02020603050405020304" pitchFamily="18" charset="0"/>
              </a:rPr>
              <a:t>3</a:t>
            </a:r>
            <a:r>
              <a:rPr lang="ru-RU" altLang="ru-RU" sz="24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=8</a:t>
            </a:r>
            <a:endParaRPr lang="en-US" altLang="ru-RU" sz="2400" b="1" i="1" smtClean="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en-US" altLang="ru-RU" sz="2400" b="1" i="1" smtClean="0">
                <a:latin typeface="Times New Roman" panose="02020603050405020304" pitchFamily="18" charset="0"/>
              </a:rPr>
              <a:t>2</a:t>
            </a:r>
            <a:r>
              <a:rPr lang="ru-RU" altLang="ru-RU" sz="2400" b="1" i="1" smtClean="0">
                <a:latin typeface="Times New Roman" panose="02020603050405020304" pitchFamily="18" charset="0"/>
              </a:rPr>
              <a:t> шаг. </a:t>
            </a:r>
            <a:r>
              <a:rPr lang="ru-RU" altLang="ru-RU" sz="2400" smtClean="0">
                <a:latin typeface="Times New Roman" panose="02020603050405020304" pitchFamily="18" charset="0"/>
              </a:rPr>
              <a:t>Определяем количество</a:t>
            </a:r>
            <a:r>
              <a:rPr lang="ru-RU" altLang="ru-RU" sz="2400" i="1" smtClean="0">
                <a:latin typeface="Times New Roman" panose="02020603050405020304" pitchFamily="18" charset="0"/>
              </a:rPr>
              <a:t> </a:t>
            </a:r>
            <a:r>
              <a:rPr lang="ru-RU" altLang="ru-RU" sz="2400" b="1" i="1" smtClean="0">
                <a:latin typeface="Times New Roman" panose="02020603050405020304" pitchFamily="18" charset="0"/>
              </a:rPr>
              <a:t>столбцов </a:t>
            </a:r>
            <a:r>
              <a:rPr lang="ru-RU" altLang="ru-RU" sz="2400" smtClean="0">
                <a:latin typeface="Times New Roman" panose="02020603050405020304" pitchFamily="18" charset="0"/>
              </a:rPr>
              <a:t>в таблице: </a:t>
            </a: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b="1" i="1" smtClean="0">
                <a:solidFill>
                  <a:srgbClr val="000080"/>
                </a:solidFill>
                <a:latin typeface="Times New Roman" panose="02020603050405020304" pitchFamily="18" charset="0"/>
              </a:rPr>
              <a:t>									k=3+5=8</a:t>
            </a:r>
            <a:r>
              <a:rPr lang="ru-RU" altLang="ru-RU" sz="2400" b="1" i="1" smtClean="0">
                <a:latin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788988" y="34925"/>
            <a:ext cx="8210550" cy="1108075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4000" smtClean="0">
                <a:solidFill>
                  <a:srgbClr val="000080"/>
                </a:solidFill>
              </a:rPr>
              <a:t>  </a:t>
            </a:r>
            <a:r>
              <a:rPr lang="ru-RU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ТАБЛИЦА</a:t>
            </a:r>
            <a:r>
              <a:rPr lang="en-US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 </a:t>
            </a:r>
            <a:r>
              <a:rPr lang="ru-RU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ИСТИННОСТИ</a:t>
            </a:r>
            <a:r>
              <a:rPr lang="ru-RU" altLang="ru-RU" sz="3600" smtClean="0">
                <a:solidFill>
                  <a:srgbClr val="000080"/>
                </a:solidFill>
              </a:rPr>
              <a:t/>
            </a:r>
            <a:br>
              <a:rPr lang="ru-RU" altLang="ru-RU" sz="3600" smtClean="0">
                <a:solidFill>
                  <a:srgbClr val="000080"/>
                </a:solidFill>
              </a:rPr>
            </a:br>
            <a:r>
              <a:rPr lang="ru-RU" altLang="ru-RU" sz="2800" b="1" smtClean="0">
                <a:latin typeface="Times New Roman" panose="02020603050405020304" pitchFamily="18" charset="0"/>
              </a:rPr>
              <a:t>F=((C</a:t>
            </a:r>
            <a:r>
              <a:rPr lang="ru-RU" altLang="ru-RU" sz="2400" b="1" smtClean="0">
                <a:latin typeface="Times New Roman" panose="02020603050405020304" pitchFamily="18" charset="0"/>
              </a:rPr>
              <a:t> </a:t>
            </a:r>
            <a:r>
              <a:rPr lang="ru-RU" altLang="ru-RU" sz="2400" b="1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400" smtClean="0">
                <a:latin typeface="Times New Roman" panose="02020603050405020304" pitchFamily="18" charset="0"/>
              </a:rPr>
              <a:t> </a:t>
            </a:r>
            <a:r>
              <a:rPr lang="ru-RU" altLang="ru-RU" sz="2800" b="1" smtClean="0">
                <a:latin typeface="Times New Roman" panose="02020603050405020304" pitchFamily="18" charset="0"/>
              </a:rPr>
              <a:t>B) </a:t>
            </a:r>
            <a:r>
              <a:rPr lang="en-US" altLang="ru-RU" sz="2800" b="1" smtClean="0">
                <a:solidFill>
                  <a:schemeClr val="tx1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</a:t>
            </a:r>
            <a:r>
              <a:rPr lang="ru-RU" altLang="ru-RU" sz="2800" b="1" smtClean="0">
                <a:latin typeface="Times New Roman" panose="02020603050405020304" pitchFamily="18" charset="0"/>
              </a:rPr>
              <a:t>B) 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  <a:r>
              <a:rPr lang="ru-RU" altLang="ru-RU" sz="2800" b="1" smtClean="0">
                <a:latin typeface="Times New Roman" panose="02020603050405020304" pitchFamily="18" charset="0"/>
              </a:rPr>
              <a:t> (A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^ </a:t>
            </a:r>
            <a:r>
              <a:rPr lang="ru-RU" altLang="ru-RU" sz="2800" b="1" smtClean="0">
                <a:latin typeface="Times New Roman" panose="02020603050405020304" pitchFamily="18" charset="0"/>
              </a:rPr>
              <a:t>B) </a:t>
            </a:r>
            <a:r>
              <a:rPr lang="en-US" altLang="ru-RU" sz="2800" b="1" smtClean="0">
                <a:solidFill>
                  <a:schemeClr val="tx1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</a:t>
            </a:r>
            <a:r>
              <a:rPr lang="ru-RU" altLang="ru-RU" sz="2800" b="1" smtClean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49238" y="1085850"/>
            <a:ext cx="8750300" cy="5257800"/>
          </a:xfrm>
        </p:spPr>
        <p:txBody>
          <a:bodyPr tIns="0" anchor="ctr"/>
          <a:lstStyle/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b="1" smtClean="0"/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6228" name="Group 148"/>
          <p:cNvGraphicFramePr>
            <a:graphicFrameLocks noGrp="1"/>
          </p:cNvGraphicFramePr>
          <p:nvPr/>
        </p:nvGraphicFramePr>
        <p:xfrm>
          <a:off x="142875" y="1150938"/>
          <a:ext cx="8823325" cy="5707062"/>
        </p:xfrm>
        <a:graphic>
          <a:graphicData uri="http://schemas.openxmlformats.org/drawingml/2006/table">
            <a:tbl>
              <a:tblPr/>
              <a:tblGrid>
                <a:gridCol w="400050"/>
                <a:gridCol w="509588"/>
                <a:gridCol w="569912"/>
                <a:gridCol w="1116013"/>
                <a:gridCol w="1503362"/>
                <a:gridCol w="1028700"/>
                <a:gridCol w="2589213"/>
                <a:gridCol w="1106487"/>
              </a:tblGrid>
              <a:tr h="49685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36000" marR="36000" marT="96481" marB="360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2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3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4=3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2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5=4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msmincho" charset="0"/>
                          <a:cs typeface="msmincho" charset="0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2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6=1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^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2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7=5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^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6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8=7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msmincho" charset="0"/>
                          <a:cs typeface="msmincho" charset="0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2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</a:tr>
              <a:tr h="63817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A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C</a:t>
                      </a:r>
                    </a:p>
                  </a:txBody>
                  <a:tcPr marL="90000" marR="90000" marT="1879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C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</a:t>
                      </a:r>
                    </a:p>
                  </a:txBody>
                  <a:tcPr marL="90000" marR="90000" marT="18540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(C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B)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Symbol" pitchFamily="18" charset="2"/>
                          <a:ea typeface="msmincho" charset="0"/>
                          <a:cs typeface="msmincho" charset="0"/>
                        </a:rPr>
                        <a:t>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</a:t>
                      </a:r>
                    </a:p>
                  </a:txBody>
                  <a:tcPr marL="90000" marR="90000" marT="18540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^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B</a:t>
                      </a:r>
                    </a:p>
                  </a:txBody>
                  <a:tcPr marL="90000" marR="90000" marT="18648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((C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B)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Symbol" pitchFamily="18" charset="2"/>
                          <a:ea typeface="msmincho" charset="0"/>
                          <a:cs typeface="msmincho" charset="0"/>
                        </a:rPr>
                        <a:t>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^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 (A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^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B)</a:t>
                      </a:r>
                    </a:p>
                  </a:txBody>
                  <a:tcPr marL="90000" marR="90000" marT="16272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F</a:t>
                      </a:r>
                    </a:p>
                  </a:txBody>
                  <a:tcPr marL="90000" marR="90000" marT="165961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17092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203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83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0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417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mincho" charset="0"/>
                          <a:cs typeface="msmincho" charset="0"/>
                        </a:rPr>
                        <a:t>1</a:t>
                      </a:r>
                    </a:p>
                  </a:txBody>
                  <a:tcPr marL="90000" marR="90000" marT="2101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6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itchFamily="18" charset="0"/>
                        <a:ea typeface="msmincho" charset="0"/>
                        <a:cs typeface="msmincho" charset="0"/>
                      </a:endParaRPr>
                    </a:p>
                  </a:txBody>
                  <a:tcPr marL="90000" marR="90000" marT="206569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8175" y="24209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1979613" y="2997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908175" y="40767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908175" y="47244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928813" y="528637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908175" y="58054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908175" y="64611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276600" y="242093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276600" y="29972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276600" y="3573463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276600" y="41497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276600" y="47244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286125" y="528637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276600" y="58769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276600" y="64611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4500563" y="242093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4500563" y="29972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4500563" y="3573463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4500563" y="41497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4500563" y="47244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4500563" y="528637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500563" y="580548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4500563" y="6461125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372225" y="2420938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6372225" y="2997200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6372225" y="3573463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372225" y="4149725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6372225" y="4724400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6372225" y="5229225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4" name="TextBox 5"/>
          <p:cNvSpPr txBox="1">
            <a:spLocks noChangeArrowheads="1"/>
          </p:cNvSpPr>
          <p:nvPr/>
        </p:nvSpPr>
        <p:spPr bwMode="auto">
          <a:xfrm>
            <a:off x="6372225" y="5876925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5" name="TextBox 5"/>
          <p:cNvSpPr txBox="1">
            <a:spLocks noChangeArrowheads="1"/>
          </p:cNvSpPr>
          <p:nvPr/>
        </p:nvSpPr>
        <p:spPr bwMode="auto">
          <a:xfrm>
            <a:off x="6372225" y="6461125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6" name="TextBox 5"/>
          <p:cNvSpPr txBox="1">
            <a:spLocks noChangeArrowheads="1"/>
          </p:cNvSpPr>
          <p:nvPr/>
        </p:nvSpPr>
        <p:spPr bwMode="auto">
          <a:xfrm>
            <a:off x="8243888" y="2420938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7" name="TextBox 5"/>
          <p:cNvSpPr txBox="1">
            <a:spLocks noChangeArrowheads="1"/>
          </p:cNvSpPr>
          <p:nvPr/>
        </p:nvSpPr>
        <p:spPr bwMode="auto">
          <a:xfrm>
            <a:off x="8243888" y="292417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8" name="TextBox 5"/>
          <p:cNvSpPr txBox="1">
            <a:spLocks noChangeArrowheads="1"/>
          </p:cNvSpPr>
          <p:nvPr/>
        </p:nvSpPr>
        <p:spPr bwMode="auto">
          <a:xfrm>
            <a:off x="8243888" y="3500438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49" name="TextBox 5"/>
          <p:cNvSpPr txBox="1">
            <a:spLocks noChangeArrowheads="1"/>
          </p:cNvSpPr>
          <p:nvPr/>
        </p:nvSpPr>
        <p:spPr bwMode="auto">
          <a:xfrm>
            <a:off x="8243888" y="4076700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0" name="TextBox 5"/>
          <p:cNvSpPr txBox="1">
            <a:spLocks noChangeArrowheads="1"/>
          </p:cNvSpPr>
          <p:nvPr/>
        </p:nvSpPr>
        <p:spPr bwMode="auto">
          <a:xfrm>
            <a:off x="8243888" y="4652963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1" name="TextBox 5"/>
          <p:cNvSpPr txBox="1">
            <a:spLocks noChangeArrowheads="1"/>
          </p:cNvSpPr>
          <p:nvPr/>
        </p:nvSpPr>
        <p:spPr bwMode="auto">
          <a:xfrm>
            <a:off x="8243888" y="522922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2" name="TextBox 5"/>
          <p:cNvSpPr txBox="1">
            <a:spLocks noChangeArrowheads="1"/>
          </p:cNvSpPr>
          <p:nvPr/>
        </p:nvSpPr>
        <p:spPr bwMode="auto">
          <a:xfrm>
            <a:off x="8243888" y="5805488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53" name="TextBox 5"/>
          <p:cNvSpPr txBox="1">
            <a:spLocks noChangeArrowheads="1"/>
          </p:cNvSpPr>
          <p:nvPr/>
        </p:nvSpPr>
        <p:spPr bwMode="auto">
          <a:xfrm>
            <a:off x="8243888" y="6461125"/>
            <a:ext cx="42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769" name="Rectangle 147"/>
          <p:cNvSpPr>
            <a:spLocks noChangeArrowheads="1"/>
          </p:cNvSpPr>
          <p:nvPr/>
        </p:nvSpPr>
        <p:spPr bwMode="auto">
          <a:xfrm>
            <a:off x="179388" y="1268413"/>
            <a:ext cx="3111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spcBef>
                <a:spcPts val="500"/>
              </a:spcBef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ru-RU" altLang="ru-RU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23744" grpId="0"/>
      <p:bldP spid="237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000125" y="142875"/>
            <a:ext cx="7808913" cy="857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ЗАКОНЫ ЛОГИКИ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85863"/>
            <a:ext cx="8286750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306513" y="214313"/>
            <a:ext cx="7658100" cy="693737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US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A</a:t>
            </a:r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7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(повышенный уровень, время – 3 мин)</a:t>
            </a:r>
          </a:p>
        </p:txBody>
      </p:sp>
      <p:sp>
        <p:nvSpPr>
          <p:cNvPr id="28675" name="TextBox 10"/>
          <p:cNvSpPr txBox="1">
            <a:spLocks noChangeArrowheads="1"/>
          </p:cNvSpPr>
          <p:nvPr/>
        </p:nvSpPr>
        <p:spPr bwMode="auto">
          <a:xfrm>
            <a:off x="285750" y="2071688"/>
            <a:ext cx="84296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Для какого из указанных значений X истинно высказывание    </a:t>
            </a:r>
          </a:p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¬((X &gt; 2)→(X &gt; 3))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1) 1		2) 2		3) 3		4) 4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  </a:t>
            </a:r>
            <a: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ОСНОВНЫЕ </a:t>
            </a:r>
            <a:r>
              <a:rPr lang="ru-RU" sz="2800" kern="1200" dirty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ПОНЯТИЯ АЛГЕБРЫ ЛОГИКИ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39863" y="1036638"/>
            <a:ext cx="5940425" cy="5819775"/>
          </a:xfrm>
          <a:noFill/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2413" y="1241425"/>
            <a:ext cx="8640762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Логика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– наука о формах и способах мышления. Основными формами мышления являются </a:t>
            </a:r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понятие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суждение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ru-RU" sz="2400" i="1">
                <a:solidFill>
                  <a:srgbClr val="FF0000"/>
                </a:solidFill>
                <a:latin typeface="Times New Roman" panose="02020603050405020304" pitchFamily="18" charset="0"/>
              </a:rPr>
              <a:t>умозаключение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  <a:endParaRPr lang="ru-RU" altLang="ru-RU" sz="8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8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Понятие –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это форма мышления, фиксирующая основные, существенные признаки объекта.</a:t>
            </a:r>
          </a:p>
          <a:p>
            <a:pPr algn="just" eaLnBrk="1" hangingPunct="1"/>
            <a:endParaRPr lang="en-US" altLang="ru-RU" sz="8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Высказывание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– это форма мышления, в которой что-либо утверждается или отрицается о реальных предметах, их свойствах и отношениях между ними.</a:t>
            </a:r>
          </a:p>
          <a:p>
            <a:pPr algn="ctr"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Высказывание может быть либо </a:t>
            </a:r>
            <a:r>
              <a:rPr lang="en-US" altLang="ru-RU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истинно</a:t>
            </a:r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, либо </a:t>
            </a:r>
            <a:r>
              <a:rPr lang="en-US" altLang="ru-RU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ложно</a:t>
            </a:r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en-US" altLang="ru-RU" sz="800" b="1" i="1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Умозаключение –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это форма мышления, с помощью которой из одного или нескольких суждений (посылок) может быть получено новое суждение (вывод). 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0"/>
          <p:cNvSpPr txBox="1">
            <a:spLocks noChangeArrowheads="1"/>
          </p:cNvSpPr>
          <p:nvPr/>
        </p:nvSpPr>
        <p:spPr bwMode="auto">
          <a:xfrm>
            <a:off x="323850" y="1412875"/>
            <a:ext cx="835818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Определим порядок действий: сначала вычисляются результаты отношений в скобках, затем выполняется импликация (поскольку есть «большие» скобки), затем – отрицание (операция «НЕ») для выражения в больших скобках.</a:t>
            </a:r>
            <a:endParaRPr lang="en-US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¬((X &gt; 2)→(X &gt; 3))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Заголовок 9" descr="Large confetti"/>
          <p:cNvSpPr>
            <a:spLocks/>
          </p:cNvSpPr>
          <p:nvPr/>
        </p:nvSpPr>
        <p:spPr bwMode="auto">
          <a:xfrm>
            <a:off x="1143000" y="142875"/>
            <a:ext cx="75866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 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1. Прямая подстановка)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 descr="Почтовая бумага"/>
          <p:cNvSpPr>
            <a:spLocks noChangeArrowheads="1"/>
          </p:cNvSpPr>
          <p:nvPr/>
        </p:nvSpPr>
        <p:spPr bwMode="auto">
          <a:xfrm>
            <a:off x="539750" y="3500438"/>
            <a:ext cx="8401050" cy="23574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Box 10"/>
          <p:cNvSpPr txBox="1">
            <a:spLocks noChangeArrowheads="1"/>
          </p:cNvSpPr>
          <p:nvPr/>
        </p:nvSpPr>
        <p:spPr bwMode="auto">
          <a:xfrm>
            <a:off x="468313" y="1268413"/>
            <a:ext cx="83581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2) Выполняем операции для всех приведенных возможных ответов (1 обозначает истинное условие, 0 – ложное); определяем результаты сравнения в двух внутренних  скобках: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468313" y="3500438"/>
          <a:ext cx="89725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Документ" r:id="rId4" imgW="7412138" imgH="2228814" progId="Word.Document.12">
                  <p:embed/>
                </p:oleObj>
              </mc:Choice>
              <mc:Fallback>
                <p:oleObj name="Документ" r:id="rId4" imgW="7412138" imgH="222881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89725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995738" y="40767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3995738" y="45085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3995738" y="53736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8" name="TextBox 7"/>
          <p:cNvSpPr txBox="1">
            <a:spLocks noChangeArrowheads="1"/>
          </p:cNvSpPr>
          <p:nvPr/>
        </p:nvSpPr>
        <p:spPr bwMode="auto">
          <a:xfrm>
            <a:off x="3995738" y="494188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6804025" y="40767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0" name="TextBox 10"/>
          <p:cNvSpPr txBox="1">
            <a:spLocks noChangeArrowheads="1"/>
          </p:cNvSpPr>
          <p:nvPr/>
        </p:nvSpPr>
        <p:spPr bwMode="auto">
          <a:xfrm>
            <a:off x="6804025" y="4508500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1" name="TextBox 11"/>
          <p:cNvSpPr txBox="1">
            <a:spLocks noChangeArrowheads="1"/>
          </p:cNvSpPr>
          <p:nvPr/>
        </p:nvSpPr>
        <p:spPr bwMode="auto">
          <a:xfrm>
            <a:off x="6804025" y="494188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2" name="TextBox 12"/>
          <p:cNvSpPr txBox="1">
            <a:spLocks noChangeArrowheads="1"/>
          </p:cNvSpPr>
          <p:nvPr/>
        </p:nvSpPr>
        <p:spPr bwMode="auto">
          <a:xfrm>
            <a:off x="6804025" y="5373688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33" name="Прямоугольник 13"/>
          <p:cNvSpPr>
            <a:spLocks noChangeArrowheads="1"/>
          </p:cNvSpPr>
          <p:nvPr/>
        </p:nvSpPr>
        <p:spPr bwMode="auto">
          <a:xfrm>
            <a:off x="2771775" y="5876925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rgbClr val="000099"/>
                </a:solidFill>
                <a:latin typeface="Times New Roman" panose="02020603050405020304" pitchFamily="18" charset="0"/>
              </a:rPr>
              <a:t>Таким образом, ответ – 3</a:t>
            </a:r>
            <a:r>
              <a:rPr lang="ru-RU" altLang="ru-RU" sz="2400">
                <a:solidFill>
                  <a:srgbClr val="0000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Овал 14"/>
          <p:cNvSpPr/>
          <p:nvPr/>
        </p:nvSpPr>
        <p:spPr bwMode="auto">
          <a:xfrm>
            <a:off x="6588125" y="4941888"/>
            <a:ext cx="857250" cy="500062"/>
          </a:xfrm>
          <a:prstGeom prst="ellipse">
            <a:avLst/>
          </a:prstGeom>
          <a:noFill/>
          <a:ln w="57150" cap="rnd" cmpd="sng" algn="ctr">
            <a:solidFill>
              <a:schemeClr val="accent5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539750" y="4868863"/>
            <a:ext cx="571500" cy="428625"/>
          </a:xfrm>
          <a:prstGeom prst="ellipse">
            <a:avLst/>
          </a:prstGeom>
          <a:noFill/>
          <a:ln w="57150" cap="rnd" cmpd="sng" algn="ctr">
            <a:solidFill>
              <a:schemeClr val="accent5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0736" name="Заголовок 9" descr="Large confetti"/>
          <p:cNvSpPr>
            <a:spLocks/>
          </p:cNvSpPr>
          <p:nvPr/>
        </p:nvSpPr>
        <p:spPr bwMode="auto">
          <a:xfrm>
            <a:off x="1143000" y="142875"/>
            <a:ext cx="75866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 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</a:rPr>
              <a:t>(Вариант 1. Прямая подстановка)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835150" y="476250"/>
            <a:ext cx="6892925" cy="554038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Возможные ловушки и проблемы</a:t>
            </a:r>
          </a:p>
        </p:txBody>
      </p:sp>
      <p:sp>
        <p:nvSpPr>
          <p:cNvPr id="31747" name="TextBox 10"/>
          <p:cNvSpPr txBox="1">
            <a:spLocks noChangeArrowheads="1"/>
          </p:cNvSpPr>
          <p:nvPr/>
        </p:nvSpPr>
        <p:spPr bwMode="auto">
          <a:xfrm>
            <a:off x="357188" y="1357313"/>
            <a:ext cx="8643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748" name="Прямоугольник 7"/>
          <p:cNvSpPr>
            <a:spLocks noChangeArrowheads="1"/>
          </p:cNvSpPr>
          <p:nvPr/>
        </p:nvSpPr>
        <p:spPr bwMode="auto">
          <a:xfrm>
            <a:off x="388938" y="1341438"/>
            <a:ext cx="828675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Можно «забыть» отрицание (помните, что правильный ответ – всего один!)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Можно перепутать порядок операций (скобки, «НЕ», «И», «ИЛИ», «импликация»)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Нужно помнить таблицу истинности операции «импликация», которую очень любят составители тестов.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Этот метод проверяет только заданные числа и не дает общего решения, то есть не определяет все множество значений X, при которых выражение истинно.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547813" y="765175"/>
            <a:ext cx="7416800" cy="333375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2.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Упрощение выражения)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400" b="1" smtClean="0">
                <a:solidFill>
                  <a:schemeClr val="tx1"/>
                </a:solidFill>
                <a:latin typeface="Arial" panose="020B0604020202020204" pitchFamily="34" charset="0"/>
              </a:rPr>
              <a:t>¬((X &gt; 2)→(X &gt; 3))</a:t>
            </a:r>
            <a:endParaRPr lang="ru-RU" altLang="ru-RU" sz="24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TextBox 10"/>
          <p:cNvSpPr txBox="1">
            <a:spLocks noChangeArrowheads="1"/>
          </p:cNvSpPr>
          <p:nvPr/>
        </p:nvSpPr>
        <p:spPr bwMode="auto">
          <a:xfrm>
            <a:off x="179388" y="1196975"/>
            <a:ext cx="878522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Обозначим простые высказывания буквами: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 = </a:t>
            </a: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X &gt; 2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,	</a:t>
            </a:r>
            <a:r>
              <a:rPr lang="en-US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 = </a:t>
            </a: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X &gt; </a:t>
            </a:r>
            <a:r>
              <a:rPr lang="en-US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ru-RU" altLang="ru-RU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Тогда можно записать все выражение в виде: 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	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¬(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	или 	  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Выразим импликацию через «НЕ» и «ИЛИ»: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= ¬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= ¬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B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или</a:t>
            </a:r>
            <a:endParaRPr lang="ru-RU" altLang="ru-RU" sz="28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4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Раскрывая по формуле де Моргана, получаем: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¬(¬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B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или 	 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5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данное выражение истинно только тогда, когда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истинно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(X &gt; 2)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а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– ложно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(X ≤ 3)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то есть для всех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, таких что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2 &lt;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≤ 3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b="1">
                <a:solidFill>
                  <a:srgbClr val="000099"/>
                </a:solidFill>
                <a:latin typeface="Times New Roman" panose="02020603050405020304" pitchFamily="18" charset="0"/>
              </a:rPr>
              <a:t>	Таким образом, ответ – 3.</a:t>
            </a:r>
          </a:p>
        </p:txBody>
      </p:sp>
      <p:graphicFrame>
        <p:nvGraphicFramePr>
          <p:cNvPr id="32772" name="Object 6"/>
          <p:cNvGraphicFramePr>
            <a:graphicFrameLocks noChangeAspect="1"/>
          </p:cNvGraphicFramePr>
          <p:nvPr/>
        </p:nvGraphicFramePr>
        <p:xfrm>
          <a:off x="4211638" y="2349500"/>
          <a:ext cx="1000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Формула" r:id="rId3" imgW="469696" imgH="215806" progId="Equation.3">
                  <p:embed/>
                </p:oleObj>
              </mc:Choice>
              <mc:Fallback>
                <p:oleObj name="Формула" r:id="rId3" imgW="46969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49500"/>
                        <a:ext cx="1000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5219700" y="3933825"/>
          <a:ext cx="2586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Формула" r:id="rId5" imgW="850531" imgH="215806" progId="Equation.3">
                  <p:embed/>
                </p:oleObj>
              </mc:Choice>
              <mc:Fallback>
                <p:oleObj name="Формула" r:id="rId5" imgW="85053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933825"/>
                        <a:ext cx="25860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068638"/>
            <a:ext cx="20113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643063" y="214313"/>
            <a:ext cx="7000875" cy="714375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Возможные проблемы</a:t>
            </a:r>
          </a:p>
        </p:txBody>
      </p:sp>
      <p:sp>
        <p:nvSpPr>
          <p:cNvPr id="33795" name="TextBox 10"/>
          <p:cNvSpPr txBox="1">
            <a:spLocks noChangeArrowheads="1"/>
          </p:cNvSpPr>
          <p:nvPr/>
        </p:nvSpPr>
        <p:spPr bwMode="auto">
          <a:xfrm>
            <a:off x="214313" y="1268413"/>
            <a:ext cx="875030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Нужно помнить законы логики (например, формулы де Моргана).</a:t>
            </a:r>
            <a:endParaRPr lang="en-US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None/>
            </a:pPr>
            <a:endParaRPr lang="en-US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2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При использовании формул де Моргана нужно не забыть заменить «И» на «ИЛИ» и наоборот.</a:t>
            </a:r>
            <a:endParaRPr lang="en-US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Нужно не забыть, что инверсией (отрицанием) для выражения  </a:t>
            </a: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X &gt; 3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является </a:t>
            </a: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X ≤ 3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, а не X &lt; 3</a:t>
            </a:r>
            <a:r>
              <a:rPr lang="ru-RU" altLang="ru-RU" sz="4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</a:t>
            </a:r>
            <a:endParaRPr lang="ru-RU" altLang="ru-RU" sz="4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00125" y="142875"/>
            <a:ext cx="7729538" cy="83820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Выводы</a:t>
            </a:r>
          </a:p>
        </p:txBody>
      </p:sp>
      <p:sp>
        <p:nvSpPr>
          <p:cNvPr id="34819" name="TextBox 10"/>
          <p:cNvSpPr txBox="1">
            <a:spLocks noChangeArrowheads="1"/>
          </p:cNvSpPr>
          <p:nvPr/>
        </p:nvSpPr>
        <p:spPr bwMode="auto">
          <a:xfrm>
            <a:off x="500063" y="1268413"/>
            <a:ext cx="83200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В данном случае, наверное, проще первый вариант решения (прямая подстановка всех предложенных ответов).</a:t>
            </a:r>
            <a:endParaRPr lang="en-US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2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Второй вариант позволяет не только проверить заданные значения, но и получить </a:t>
            </a:r>
            <a:r>
              <a:rPr lang="ru-RU" altLang="ru-RU" sz="2800" i="1">
                <a:solidFill>
                  <a:srgbClr val="000099"/>
                </a:solidFill>
                <a:latin typeface="Times New Roman" panose="02020603050405020304" pitchFamily="18" charset="0"/>
              </a:rPr>
              <a:t>общее решение – все множество </a:t>
            </a:r>
            <a:r>
              <a:rPr lang="en-US" altLang="ru-RU" sz="2800" i="1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, для которых выражение истинно; это более красиво для человека, обладающего математическим складом ума.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485900" y="260350"/>
            <a:ext cx="7658100" cy="693738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A</a:t>
            </a: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8 (базовый уровень, время – 1 мин)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263" y="1476365"/>
            <a:ext cx="8429625" cy="45243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>
              <a:buClrTx/>
              <a:buSzTx/>
              <a:buFontTx/>
              <a:buNone/>
              <a:defRPr/>
            </a:pPr>
            <a:r>
              <a:rPr lang="ru-RU" sz="2800" i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Укажите, какое логическое выражение равносильно выражению</a:t>
            </a:r>
          </a:p>
          <a:p>
            <a:pPr defTabSz="914400">
              <a:buClrTx/>
              <a:buSzTx/>
              <a:buFontTx/>
              <a:buNone/>
              <a:defRPr/>
            </a:pPr>
            <a:r>
              <a:rPr lang="ru-RU" sz="3600" b="1" i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                      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A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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¬(¬B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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C)</a:t>
            </a:r>
            <a:endParaRPr lang="ru-RU" sz="3600" b="1" i="1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  <a:p>
            <a:pPr algn="ctr" defTabSz="914400">
              <a:buClrTx/>
              <a:buSzTx/>
              <a:buFontTx/>
              <a:buNone/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  <a:p>
            <a:pPr marL="3257550" lvl="6" indent="-514350">
              <a:buFontTx/>
              <a:buAutoNum type="arabicParenR"/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¬A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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¬B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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¬C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	</a:t>
            </a:r>
          </a:p>
          <a:p>
            <a:pPr marL="3257550" lvl="6" indent="-514350">
              <a:buFontTx/>
              <a:buAutoNum type="arabicParenR"/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A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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¬B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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¬C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	</a:t>
            </a:r>
          </a:p>
          <a:p>
            <a:pPr marL="3257550" lvl="6" indent="-514350">
              <a:buFontTx/>
              <a:buAutoNum type="arabicParenR"/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A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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B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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¬C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	</a:t>
            </a:r>
          </a:p>
          <a:p>
            <a:pPr marL="3257550" lvl="6" indent="-514350">
              <a:buFontTx/>
              <a:buAutoNum type="arabicParenR"/>
              <a:defRPr/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A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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¬B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  <a:sym typeface="Symbol"/>
              </a:rPr>
              <a:t>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C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</a:rPr>
              <a:t> </a:t>
            </a:r>
          </a:p>
          <a:p>
            <a:pPr marL="514350" indent="-5143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514350" indent="-51435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0"/>
            <a:ext cx="8072437" cy="1125538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1. Использование законов де Моргана)</a:t>
            </a:r>
          </a:p>
        </p:txBody>
      </p:sp>
      <p:sp>
        <p:nvSpPr>
          <p:cNvPr id="36867" name="TextBox 10"/>
          <p:cNvSpPr txBox="1">
            <a:spLocks noChangeArrowheads="1"/>
          </p:cNvSpPr>
          <p:nvPr/>
        </p:nvSpPr>
        <p:spPr bwMode="auto">
          <a:xfrm>
            <a:off x="463550" y="1268413"/>
            <a:ext cx="85725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9715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заданное выражение в других обозначениях: </a:t>
            </a: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¬(¬B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C) = </a:t>
            </a:r>
            <a:endParaRPr lang="ru-RU" altLang="ru-RU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Применим формулу де Моргана, а затем закон двойного отрицания: 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endParaRPr lang="ru-RU" altLang="ru-RU" sz="1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ответы в других обозначениях: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¬A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¬B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¬C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= 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¬C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¬C  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 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C  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правильный ответ – 3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5964238" y="1682750"/>
          <a:ext cx="25415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Формула" r:id="rId3" imgW="685800" imgH="254000" progId="Equation.3">
                  <p:embed/>
                </p:oleObj>
              </mc:Choice>
              <mc:Fallback>
                <p:oleObj name="Формула" r:id="rId3" imgW="685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1682750"/>
                        <a:ext cx="25415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178300" y="4040188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Формула" r:id="rId5" imgW="672808" imgH="203112" progId="Equation.3">
                  <p:embed/>
                </p:oleObj>
              </mc:Choice>
              <mc:Fallback>
                <p:oleObj name="Формула" r:id="rId5" imgW="67280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040188"/>
                        <a:ext cx="242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178300" y="4397375"/>
          <a:ext cx="2357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Формула" r:id="rId7" imgW="660113" imgH="203112" progId="Equation.3">
                  <p:embed/>
                </p:oleObj>
              </mc:Choice>
              <mc:Fallback>
                <p:oleObj name="Формула" r:id="rId7" imgW="66011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397375"/>
                        <a:ext cx="2357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178300" y="4826000"/>
          <a:ext cx="2357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Формула" r:id="rId9" imgW="520474" imgH="203112" progId="Equation.3">
                  <p:embed/>
                </p:oleObj>
              </mc:Choice>
              <mc:Fallback>
                <p:oleObj name="Формула" r:id="rId9" imgW="52047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826000"/>
                        <a:ext cx="2357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9"/>
          <p:cNvGraphicFramePr>
            <a:graphicFrameLocks noChangeAspect="1"/>
          </p:cNvGraphicFramePr>
          <p:nvPr/>
        </p:nvGraphicFramePr>
        <p:xfrm>
          <a:off x="4178300" y="5254625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Формула" r:id="rId11" imgW="520474" imgH="203112" progId="Equation.3">
                  <p:embed/>
                </p:oleObj>
              </mc:Choice>
              <mc:Fallback>
                <p:oleObj name="Формула" r:id="rId11" imgW="520474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254625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0"/>
          <p:cNvGraphicFramePr>
            <a:graphicFrameLocks noChangeAspect="1"/>
          </p:cNvGraphicFramePr>
          <p:nvPr/>
        </p:nvGraphicFramePr>
        <p:xfrm>
          <a:off x="4643438" y="2492375"/>
          <a:ext cx="371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Формула" r:id="rId13" imgW="1320227" imgH="253890" progId="Equation.3">
                  <p:embed/>
                </p:oleObj>
              </mc:Choice>
              <mc:Fallback>
                <p:oleObj name="Формула" r:id="rId13" imgW="1320227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92375"/>
                        <a:ext cx="371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1"/>
          <p:cNvGraphicFramePr>
            <a:graphicFrameLocks noChangeAspect="1"/>
          </p:cNvGraphicFramePr>
          <p:nvPr/>
        </p:nvGraphicFramePr>
        <p:xfrm>
          <a:off x="4178300" y="3182938"/>
          <a:ext cx="39290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Формула" r:id="rId15" imgW="1219200" imgH="228600" progId="Equation.3">
                  <p:embed/>
                </p:oleObj>
              </mc:Choice>
              <mc:Fallback>
                <p:oleObj name="Формула" r:id="rId15" imgW="1219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182938"/>
                        <a:ext cx="39290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кругленный прямоугольник 14"/>
          <p:cNvSpPr/>
          <p:nvPr/>
        </p:nvSpPr>
        <p:spPr bwMode="auto">
          <a:xfrm>
            <a:off x="4178300" y="4826000"/>
            <a:ext cx="2357438" cy="500063"/>
          </a:xfrm>
          <a:prstGeom prst="round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6249988" y="3182938"/>
            <a:ext cx="2357437" cy="500062"/>
          </a:xfrm>
          <a:prstGeom prst="round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692275" y="476250"/>
            <a:ext cx="6786563" cy="500063"/>
          </a:xfrm>
        </p:spPr>
        <p:txBody>
          <a:bodyPr lIns="91440" tIns="45720" rIns="91440" bIns="45720" anchor="b"/>
          <a:lstStyle/>
          <a:p>
            <a:pPr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Возможные ловушки и проблемы</a:t>
            </a:r>
          </a:p>
        </p:txBody>
      </p:sp>
      <p:sp>
        <p:nvSpPr>
          <p:cNvPr id="37891" name="TextBox 10"/>
          <p:cNvSpPr txBox="1">
            <a:spLocks noChangeArrowheads="1"/>
          </p:cNvSpPr>
          <p:nvPr/>
        </p:nvSpPr>
        <p:spPr bwMode="auto">
          <a:xfrm>
            <a:off x="357188" y="1357313"/>
            <a:ext cx="8643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Прямоугольник 7"/>
          <p:cNvSpPr>
            <a:spLocks noChangeArrowheads="1"/>
          </p:cNvSpPr>
          <p:nvPr/>
        </p:nvSpPr>
        <p:spPr bwMode="auto">
          <a:xfrm>
            <a:off x="249238" y="1196975"/>
            <a:ext cx="864393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Серьезные сложности представляет применяемая в заданиях ЕГЭ форма записи логических выражений, поэтому рекомендуется сначала внимательно перевести их в удобный вид; потом сразу становится понятно.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При использовании законов де Моргана часто забывают, что нужно заменить «И» на «ИЛИ» и «ИЛИ» на «И».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Иногда для решения нужно упростить не только исходное выражение, но и заданные ответы, если они содержат импликацию или инверсию сложных выражений.</a:t>
            </a:r>
            <a:endParaRPr lang="ru-RU" altLang="ru-RU" sz="4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42988" y="357188"/>
            <a:ext cx="8613775" cy="839787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</a:t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2. Через таблицы истинности, </a:t>
            </a:r>
            <a:b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если забыли формулы де Моргана)</a:t>
            </a:r>
          </a:p>
        </p:txBody>
      </p:sp>
      <p:sp>
        <p:nvSpPr>
          <p:cNvPr id="38915" name="TextBox 10"/>
          <p:cNvSpPr txBox="1">
            <a:spLocks noChangeArrowheads="1"/>
          </p:cNvSpPr>
          <p:nvPr/>
        </p:nvSpPr>
        <p:spPr bwMode="auto">
          <a:xfrm>
            <a:off x="323850" y="1268413"/>
            <a:ext cx="900112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9715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заданное выражение в других обозначениях: </a:t>
            </a: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¬(¬B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C) = </a:t>
            </a:r>
            <a:endParaRPr lang="ru-RU" altLang="ru-RU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endParaRPr lang="ru-RU" altLang="ru-RU" sz="1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ответы в других обозначениях: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¬A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¬B 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¬C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= 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¬C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¬C  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 	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¬B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C  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Для доказательства равносильности двух логических выражений достаточно показать, что они принимают равные значения при всех возможных комбинациях исходных данных. 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5824538" y="1654175"/>
          <a:ext cx="25415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Формула" r:id="rId3" imgW="685800" imgH="254000" progId="Equation.3">
                  <p:embed/>
                </p:oleObj>
              </mc:Choice>
              <mc:Fallback>
                <p:oleObj name="Формула" r:id="rId3" imgW="6858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1654175"/>
                        <a:ext cx="25415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3895725" y="2709863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Формула" r:id="rId5" imgW="672808" imgH="203112" progId="Equation.3">
                  <p:embed/>
                </p:oleObj>
              </mc:Choice>
              <mc:Fallback>
                <p:oleObj name="Формула" r:id="rId5" imgW="67280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709863"/>
                        <a:ext cx="242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3895725" y="3138488"/>
          <a:ext cx="2357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Формула" r:id="rId7" imgW="660113" imgH="203112" progId="Equation.3">
                  <p:embed/>
                </p:oleObj>
              </mc:Choice>
              <mc:Fallback>
                <p:oleObj name="Формула" r:id="rId7" imgW="66011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138488"/>
                        <a:ext cx="2357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"/>
          <p:cNvGraphicFramePr>
            <a:graphicFrameLocks noChangeAspect="1"/>
          </p:cNvGraphicFramePr>
          <p:nvPr/>
        </p:nvGraphicFramePr>
        <p:xfrm>
          <a:off x="3824288" y="3567113"/>
          <a:ext cx="2357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Формула" r:id="rId9" imgW="520474" imgH="203112" progId="Equation.3">
                  <p:embed/>
                </p:oleObj>
              </mc:Choice>
              <mc:Fallback>
                <p:oleObj name="Формула" r:id="rId9" imgW="52047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567113"/>
                        <a:ext cx="2357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ChangeAspect="1"/>
          </p:cNvGraphicFramePr>
          <p:nvPr/>
        </p:nvGraphicFramePr>
        <p:xfrm>
          <a:off x="3824288" y="3995738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Формула" r:id="rId11" imgW="520474" imgH="203112" progId="Equation.3">
                  <p:embed/>
                </p:oleObj>
              </mc:Choice>
              <mc:Fallback>
                <p:oleObj name="Формула" r:id="rId11" imgW="520474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995738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0363" y="1238250"/>
            <a:ext cx="864076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/>
            <a:r>
              <a:rPr lang="ru-RU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огик</a:t>
            </a:r>
            <a:r>
              <a:rPr lang="ru-RU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а</a:t>
            </a:r>
            <a:r>
              <a:rPr lang="en-US" altLang="ru-RU" sz="2200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это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наука, изучающая законы и формы мышления.</a:t>
            </a:r>
          </a:p>
          <a:p>
            <a:pPr algn="just" eaLnBrk="1"/>
            <a:endParaRPr lang="ru-RU" altLang="ru-RU" sz="800" b="1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Алгебра логики</a:t>
            </a:r>
            <a:r>
              <a:rPr lang="en-US" altLang="ru-RU" sz="2200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это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математическ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ий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аппарат, с помощью которого записывают (кодируют), упрощают, вычисляют и преобразовывают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логи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ческие высказывания.</a:t>
            </a:r>
            <a:endParaRPr lang="en-US" altLang="ru-RU" sz="24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800" b="1">
              <a:solidFill>
                <a:srgbClr val="191966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Высказывание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—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это 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повествовательное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предложение, 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о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которо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м можно сказать,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истинно </a:t>
            </a:r>
            <a:r>
              <a:rPr lang="ru-RU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оно 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или ложно. При этом считается, что высказывание удовлетворяет закону исключенного третьего, т.е. каждое высказывание или истинно, или ложно и не может быть одновременно и истинным, и ложным. </a:t>
            </a:r>
            <a:endParaRPr lang="ru-RU" altLang="ru-RU" sz="24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Если высказывание</a:t>
            </a:r>
            <a:r>
              <a:rPr lang="ru-RU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:</a:t>
            </a:r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			</a:t>
            </a:r>
            <a:r>
              <a:rPr lang="ru-RU" altLang="ru-RU" sz="2200" u="sng">
                <a:solidFill>
                  <a:srgbClr val="FF0000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200" u="sng">
                <a:solidFill>
                  <a:srgbClr val="FF0000"/>
                </a:solidFill>
                <a:latin typeface="Times New Roman" panose="02020603050405020304" pitchFamily="18" charset="0"/>
              </a:rPr>
              <a:t>стинно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- </a:t>
            </a: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его значение равно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1 (True, T)</a:t>
            </a:r>
            <a:r>
              <a:rPr lang="ru-RU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;</a:t>
            </a:r>
            <a:endParaRPr lang="en-US" altLang="ru-RU" sz="2200" b="1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ru-RU" sz="2200" u="sng">
                <a:solidFill>
                  <a:srgbClr val="FF0000"/>
                </a:solidFill>
                <a:latin typeface="Times New Roman" panose="02020603050405020304" pitchFamily="18" charset="0"/>
              </a:rPr>
              <a:t>ложно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  -  </a:t>
            </a:r>
            <a:r>
              <a:rPr lang="en-US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0 (False, F)</a:t>
            </a:r>
            <a:r>
              <a:rPr lang="ru-RU" altLang="ru-RU" sz="2200" b="1">
                <a:solidFill>
                  <a:srgbClr val="262699"/>
                </a:solidFill>
                <a:latin typeface="Times New Roman" panose="02020603050405020304" pitchFamily="18" charset="0"/>
              </a:rPr>
              <a:t>.</a:t>
            </a:r>
            <a:endParaRPr lang="en-US" altLang="ru-RU" sz="2200" b="1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92163" y="142875"/>
            <a:ext cx="83518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ru-RU" altLang="ru-RU" sz="280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АЛГЕБРЫ </a:t>
            </a:r>
          </a:p>
          <a:p>
            <a:pPr algn="ctr" eaLnBrk="1" hangingPunct="1"/>
            <a:r>
              <a:rPr lang="ru-RU" altLang="ru-RU" sz="2800">
                <a:solidFill>
                  <a:srgbClr val="000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</a:p>
          <a:p>
            <a:pPr algn="ctr" eaLnBrk="1" hangingPunct="1"/>
            <a:endParaRPr lang="ru-RU" altLang="ru-RU" sz="2800">
              <a:solidFill>
                <a:srgbClr val="000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285750"/>
            <a:ext cx="8229600" cy="766763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2. Продолжение)</a:t>
            </a:r>
          </a:p>
        </p:txBody>
      </p:sp>
      <p:sp>
        <p:nvSpPr>
          <p:cNvPr id="39939" name="TextBox 10"/>
          <p:cNvSpPr txBox="1">
            <a:spLocks noChangeArrowheads="1"/>
          </p:cNvSpPr>
          <p:nvPr/>
        </p:nvSpPr>
        <p:spPr bwMode="auto">
          <a:xfrm>
            <a:off x="214313" y="1857375"/>
            <a:ext cx="835818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4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Поэтому можно составить таблицы истинности для исходного выражения и всех ответов и сравнить их.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4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Здесь 3 переменных, каждая из которых принимает два возможных  значения (всего 8 вариантов).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 descr="Почтовая бумага"/>
          <p:cNvSpPr>
            <a:spLocks noChangeArrowheads="1"/>
          </p:cNvSpPr>
          <p:nvPr/>
        </p:nvSpPr>
        <p:spPr bwMode="auto">
          <a:xfrm>
            <a:off x="714375" y="1384300"/>
            <a:ext cx="7715250" cy="45005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286000" y="285750"/>
            <a:ext cx="5786438" cy="696913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Решение. </a:t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1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2. Продолжение)</a:t>
            </a:r>
          </a:p>
        </p:txBody>
      </p:sp>
      <p:graphicFrame>
        <p:nvGraphicFramePr>
          <p:cNvPr id="40964" name="Object 6"/>
          <p:cNvGraphicFramePr>
            <a:graphicFrameLocks noChangeAspect="1"/>
          </p:cNvGraphicFramePr>
          <p:nvPr/>
        </p:nvGraphicFramePr>
        <p:xfrm>
          <a:off x="554038" y="1493838"/>
          <a:ext cx="8589962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Документ" r:id="rId4" imgW="7716327" imgH="4673633" progId="Word.Document.12">
                  <p:embed/>
                </p:oleObj>
              </mc:Choice>
              <mc:Fallback>
                <p:oleObj name="Документ" r:id="rId4" imgW="7716327" imgH="4673633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493838"/>
                        <a:ext cx="8589962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500313" y="48847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2500313" y="538480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2500313" y="18843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2500313" y="24225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2500313" y="292258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2500313" y="342265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2500313" y="388461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2500313" y="43846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3786188" y="538480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4" name="TextBox 13"/>
          <p:cNvSpPr txBox="1">
            <a:spLocks noChangeArrowheads="1"/>
          </p:cNvSpPr>
          <p:nvPr/>
        </p:nvSpPr>
        <p:spPr bwMode="auto">
          <a:xfrm>
            <a:off x="3786188" y="43846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5" name="TextBox 14"/>
          <p:cNvSpPr txBox="1">
            <a:spLocks noChangeArrowheads="1"/>
          </p:cNvSpPr>
          <p:nvPr/>
        </p:nvSpPr>
        <p:spPr bwMode="auto">
          <a:xfrm>
            <a:off x="3786188" y="388461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6" name="TextBox 15"/>
          <p:cNvSpPr txBox="1">
            <a:spLocks noChangeArrowheads="1"/>
          </p:cNvSpPr>
          <p:nvPr/>
        </p:nvSpPr>
        <p:spPr bwMode="auto">
          <a:xfrm>
            <a:off x="3786188" y="49228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7" name="TextBox 16"/>
          <p:cNvSpPr txBox="1">
            <a:spLocks noChangeArrowheads="1"/>
          </p:cNvSpPr>
          <p:nvPr/>
        </p:nvSpPr>
        <p:spPr bwMode="auto">
          <a:xfrm>
            <a:off x="3786188" y="338455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8" name="TextBox 17"/>
          <p:cNvSpPr txBox="1">
            <a:spLocks noChangeArrowheads="1"/>
          </p:cNvSpPr>
          <p:nvPr/>
        </p:nvSpPr>
        <p:spPr bwMode="auto">
          <a:xfrm>
            <a:off x="3786188" y="288448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9" name="TextBox 18"/>
          <p:cNvSpPr txBox="1">
            <a:spLocks noChangeArrowheads="1"/>
          </p:cNvSpPr>
          <p:nvPr/>
        </p:nvSpPr>
        <p:spPr bwMode="auto">
          <a:xfrm>
            <a:off x="3786188" y="2384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0" name="TextBox 19"/>
          <p:cNvSpPr txBox="1">
            <a:spLocks noChangeArrowheads="1"/>
          </p:cNvSpPr>
          <p:nvPr/>
        </p:nvSpPr>
        <p:spPr bwMode="auto">
          <a:xfrm>
            <a:off x="3786188" y="18843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1" name="TextBox 21"/>
          <p:cNvSpPr txBox="1">
            <a:spLocks noChangeArrowheads="1"/>
          </p:cNvSpPr>
          <p:nvPr/>
        </p:nvSpPr>
        <p:spPr bwMode="auto">
          <a:xfrm>
            <a:off x="5072063" y="338455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82" name="TextBox 22"/>
          <p:cNvSpPr txBox="1">
            <a:spLocks noChangeArrowheads="1"/>
          </p:cNvSpPr>
          <p:nvPr/>
        </p:nvSpPr>
        <p:spPr bwMode="auto">
          <a:xfrm>
            <a:off x="5072063" y="2384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3" name="TextBox 23"/>
          <p:cNvSpPr txBox="1">
            <a:spLocks noChangeArrowheads="1"/>
          </p:cNvSpPr>
          <p:nvPr/>
        </p:nvSpPr>
        <p:spPr bwMode="auto">
          <a:xfrm>
            <a:off x="5072063" y="19224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4" name="TextBox 24"/>
          <p:cNvSpPr txBox="1">
            <a:spLocks noChangeArrowheads="1"/>
          </p:cNvSpPr>
          <p:nvPr/>
        </p:nvSpPr>
        <p:spPr bwMode="auto">
          <a:xfrm>
            <a:off x="5072063" y="288448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5" name="TextBox 25"/>
          <p:cNvSpPr txBox="1">
            <a:spLocks noChangeArrowheads="1"/>
          </p:cNvSpPr>
          <p:nvPr/>
        </p:nvSpPr>
        <p:spPr bwMode="auto">
          <a:xfrm>
            <a:off x="5072063" y="388461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6" name="TextBox 26"/>
          <p:cNvSpPr txBox="1">
            <a:spLocks noChangeArrowheads="1"/>
          </p:cNvSpPr>
          <p:nvPr/>
        </p:nvSpPr>
        <p:spPr bwMode="auto">
          <a:xfrm>
            <a:off x="5072063" y="43846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7" name="TextBox 27"/>
          <p:cNvSpPr txBox="1">
            <a:spLocks noChangeArrowheads="1"/>
          </p:cNvSpPr>
          <p:nvPr/>
        </p:nvSpPr>
        <p:spPr bwMode="auto">
          <a:xfrm>
            <a:off x="5072063" y="48847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8" name="TextBox 28"/>
          <p:cNvSpPr txBox="1">
            <a:spLocks noChangeArrowheads="1"/>
          </p:cNvSpPr>
          <p:nvPr/>
        </p:nvSpPr>
        <p:spPr bwMode="auto">
          <a:xfrm>
            <a:off x="5072063" y="538480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9" name="TextBox 30"/>
          <p:cNvSpPr txBox="1">
            <a:spLocks noChangeArrowheads="1"/>
          </p:cNvSpPr>
          <p:nvPr/>
        </p:nvSpPr>
        <p:spPr bwMode="auto">
          <a:xfrm>
            <a:off x="6286500" y="48847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90" name="TextBox 31"/>
          <p:cNvSpPr txBox="1">
            <a:spLocks noChangeArrowheads="1"/>
          </p:cNvSpPr>
          <p:nvPr/>
        </p:nvSpPr>
        <p:spPr bwMode="auto">
          <a:xfrm>
            <a:off x="6286500" y="338455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1" name="TextBox 32"/>
          <p:cNvSpPr txBox="1">
            <a:spLocks noChangeArrowheads="1"/>
          </p:cNvSpPr>
          <p:nvPr/>
        </p:nvSpPr>
        <p:spPr bwMode="auto">
          <a:xfrm>
            <a:off x="6286500" y="288448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2" name="TextBox 33"/>
          <p:cNvSpPr txBox="1">
            <a:spLocks noChangeArrowheads="1"/>
          </p:cNvSpPr>
          <p:nvPr/>
        </p:nvSpPr>
        <p:spPr bwMode="auto">
          <a:xfrm>
            <a:off x="6286500" y="2384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3" name="TextBox 34"/>
          <p:cNvSpPr txBox="1">
            <a:spLocks noChangeArrowheads="1"/>
          </p:cNvSpPr>
          <p:nvPr/>
        </p:nvSpPr>
        <p:spPr bwMode="auto">
          <a:xfrm>
            <a:off x="6286500" y="19224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4" name="TextBox 35"/>
          <p:cNvSpPr txBox="1">
            <a:spLocks noChangeArrowheads="1"/>
          </p:cNvSpPr>
          <p:nvPr/>
        </p:nvSpPr>
        <p:spPr bwMode="auto">
          <a:xfrm>
            <a:off x="6286500" y="392271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5" name="TextBox 36"/>
          <p:cNvSpPr txBox="1">
            <a:spLocks noChangeArrowheads="1"/>
          </p:cNvSpPr>
          <p:nvPr/>
        </p:nvSpPr>
        <p:spPr bwMode="auto">
          <a:xfrm>
            <a:off x="6286500" y="43513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6" name="TextBox 37"/>
          <p:cNvSpPr txBox="1">
            <a:spLocks noChangeArrowheads="1"/>
          </p:cNvSpPr>
          <p:nvPr/>
        </p:nvSpPr>
        <p:spPr bwMode="auto">
          <a:xfrm>
            <a:off x="6286500" y="53514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7" name="TextBox 38"/>
          <p:cNvSpPr txBox="1">
            <a:spLocks noChangeArrowheads="1"/>
          </p:cNvSpPr>
          <p:nvPr/>
        </p:nvSpPr>
        <p:spPr bwMode="auto">
          <a:xfrm>
            <a:off x="7643813" y="438467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98" name="TextBox 39"/>
          <p:cNvSpPr txBox="1">
            <a:spLocks noChangeArrowheads="1"/>
          </p:cNvSpPr>
          <p:nvPr/>
        </p:nvSpPr>
        <p:spPr bwMode="auto">
          <a:xfrm>
            <a:off x="7643813" y="388461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9" name="TextBox 40"/>
          <p:cNvSpPr txBox="1">
            <a:spLocks noChangeArrowheads="1"/>
          </p:cNvSpPr>
          <p:nvPr/>
        </p:nvSpPr>
        <p:spPr bwMode="auto">
          <a:xfrm>
            <a:off x="7643813" y="338455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0" name="TextBox 41"/>
          <p:cNvSpPr txBox="1">
            <a:spLocks noChangeArrowheads="1"/>
          </p:cNvSpPr>
          <p:nvPr/>
        </p:nvSpPr>
        <p:spPr bwMode="auto">
          <a:xfrm>
            <a:off x="7643813" y="292258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1" name="TextBox 42"/>
          <p:cNvSpPr txBox="1">
            <a:spLocks noChangeArrowheads="1"/>
          </p:cNvSpPr>
          <p:nvPr/>
        </p:nvSpPr>
        <p:spPr bwMode="auto">
          <a:xfrm>
            <a:off x="7643813" y="2384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2" name="TextBox 43"/>
          <p:cNvSpPr txBox="1">
            <a:spLocks noChangeArrowheads="1"/>
          </p:cNvSpPr>
          <p:nvPr/>
        </p:nvSpPr>
        <p:spPr bwMode="auto">
          <a:xfrm>
            <a:off x="7643813" y="19224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3" name="TextBox 44"/>
          <p:cNvSpPr txBox="1">
            <a:spLocks noChangeArrowheads="1"/>
          </p:cNvSpPr>
          <p:nvPr/>
        </p:nvSpPr>
        <p:spPr bwMode="auto">
          <a:xfrm>
            <a:off x="7643813" y="4884738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4" name="TextBox 45"/>
          <p:cNvSpPr txBox="1">
            <a:spLocks noChangeArrowheads="1"/>
          </p:cNvSpPr>
          <p:nvPr/>
        </p:nvSpPr>
        <p:spPr bwMode="auto">
          <a:xfrm>
            <a:off x="7643813" y="5384800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" name="Скругленный прямоугольник 46"/>
          <p:cNvSpPr>
            <a:spLocks noChangeArrowheads="1"/>
          </p:cNvSpPr>
          <p:nvPr/>
        </p:nvSpPr>
        <p:spPr bwMode="auto">
          <a:xfrm>
            <a:off x="2143125" y="1312863"/>
            <a:ext cx="1214438" cy="4643437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chemeClr val="accent5">
                <a:lumMod val="50000"/>
              </a:schemeClr>
            </a:solidFill>
            <a:bevel/>
            <a:headEnd/>
            <a:tailEnd/>
          </a:ln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8" name="Скругленный прямоугольник 47"/>
          <p:cNvSpPr>
            <a:spLocks noChangeArrowheads="1"/>
          </p:cNvSpPr>
          <p:nvPr/>
        </p:nvSpPr>
        <p:spPr bwMode="auto">
          <a:xfrm>
            <a:off x="5857875" y="1312863"/>
            <a:ext cx="1285875" cy="4643437"/>
          </a:xfrm>
          <a:prstGeom prst="roundRect">
            <a:avLst>
              <a:gd name="adj" fmla="val 16667"/>
            </a:avLst>
          </a:prstGeom>
          <a:noFill/>
          <a:ln w="63500" algn="ctr">
            <a:solidFill>
              <a:schemeClr val="accent5">
                <a:lumMod val="50000"/>
              </a:schemeClr>
            </a:solidFill>
            <a:bevel/>
            <a:headEnd/>
            <a:tailEnd/>
          </a:ln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007" name="Прямоугольник 3"/>
          <p:cNvSpPr>
            <a:spLocks noChangeArrowheads="1"/>
          </p:cNvSpPr>
          <p:nvPr/>
        </p:nvSpPr>
        <p:spPr bwMode="auto">
          <a:xfrm>
            <a:off x="684213" y="5876925"/>
            <a:ext cx="497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>
                <a:solidFill>
                  <a:srgbClr val="000099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000" b="1">
                <a:solidFill>
                  <a:srgbClr val="000099"/>
                </a:solidFill>
                <a:latin typeface="Times New Roman" panose="02020603050405020304" pitchFamily="18" charset="0"/>
              </a:rPr>
              <a:t>правильный ответ – 3 </a:t>
            </a:r>
            <a:r>
              <a:rPr lang="ru-RU" altLang="ru-RU" sz="2000">
                <a:solidFill>
                  <a:srgbClr val="000099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908175" y="188913"/>
            <a:ext cx="6500813" cy="719137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(комментарий к таблице)</a:t>
            </a:r>
          </a:p>
        </p:txBody>
      </p:sp>
      <p:sp>
        <p:nvSpPr>
          <p:cNvPr id="41987" name="TextBox 10"/>
          <p:cNvSpPr txBox="1">
            <a:spLocks noChangeArrowheads="1"/>
          </p:cNvSpPr>
          <p:nvPr/>
        </p:nvSpPr>
        <p:spPr bwMode="auto">
          <a:xfrm>
            <a:off x="323850" y="1268413"/>
            <a:ext cx="83518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arenR" startAt="6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Исходное выражение                                истинно только тогда, когда            </a:t>
            </a:r>
            <a:r>
              <a:rPr lang="en-U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                , то есть только при                                    (в таблице истинности одна единица, остальные – нули)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7)   Выражение                   истинно, если хотя бы одна из переменных равна нулю, то есть, оно будет ложно только при                                    (в таблице истинности один нуль, остальные – единицы).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4572000" y="1268413"/>
          <a:ext cx="23574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Формула" r:id="rId3" imgW="685800" imgH="254000" progId="Equation.3">
                  <p:embed/>
                </p:oleObj>
              </mc:Choice>
              <mc:Fallback>
                <p:oleObj name="Формула" r:id="rId3" imgW="6858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23574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5795963" y="1773238"/>
          <a:ext cx="9286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Формула" r:id="rId5" imgW="342603" imgH="164957" progId="Equation.3">
                  <p:embed/>
                </p:oleObj>
              </mc:Choice>
              <mc:Fallback>
                <p:oleObj name="Формула" r:id="rId5" imgW="342603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773238"/>
                        <a:ext cx="9286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2627313" y="2133600"/>
          <a:ext cx="3071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Формула" r:id="rId7" imgW="1091726" imgH="203112" progId="Equation.3">
                  <p:embed/>
                </p:oleObj>
              </mc:Choice>
              <mc:Fallback>
                <p:oleObj name="Формула" r:id="rId7" imgW="109172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133600"/>
                        <a:ext cx="30718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8"/>
          <p:cNvGraphicFramePr>
            <a:graphicFrameLocks noChangeAspect="1"/>
          </p:cNvGraphicFramePr>
          <p:nvPr/>
        </p:nvGraphicFramePr>
        <p:xfrm>
          <a:off x="3852863" y="1628775"/>
          <a:ext cx="14398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Формула" r:id="rId9" imgW="647419" imgH="203112" progId="Equation.3">
                  <p:embed/>
                </p:oleObj>
              </mc:Choice>
              <mc:Fallback>
                <p:oleObj name="Формула" r:id="rId9" imgW="64741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628775"/>
                        <a:ext cx="14398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6"/>
          <p:cNvGraphicFramePr>
            <a:graphicFrameLocks noChangeAspect="1"/>
          </p:cNvGraphicFramePr>
          <p:nvPr/>
        </p:nvGraphicFramePr>
        <p:xfrm>
          <a:off x="2771775" y="2924175"/>
          <a:ext cx="1500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Формула" r:id="rId11" imgW="672808" imgH="203112" progId="Equation.3">
                  <p:embed/>
                </p:oleObj>
              </mc:Choice>
              <mc:Fallback>
                <p:oleObj name="Формула" r:id="rId11" imgW="67280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15001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3708400" y="3860800"/>
          <a:ext cx="3071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Формула" r:id="rId13" imgW="888614" imgH="177723" progId="Equation.3">
                  <p:embed/>
                </p:oleObj>
              </mc:Choice>
              <mc:Fallback>
                <p:oleObj name="Формула" r:id="rId13" imgW="888614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60800"/>
                        <a:ext cx="3071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0"/>
          <p:cNvSpPr txBox="1">
            <a:spLocks noChangeArrowheads="1"/>
          </p:cNvSpPr>
          <p:nvPr/>
        </p:nvSpPr>
        <p:spPr bwMode="auto">
          <a:xfrm>
            <a:off x="500063" y="1214438"/>
            <a:ext cx="8358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 startAt="8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Аналогично выражение                               ложно только при                          , а   в остальных случаях – истинно.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5019675" y="1196975"/>
          <a:ext cx="2647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Формула" r:id="rId3" imgW="660113" imgH="203112" progId="Equation.3">
                  <p:embed/>
                </p:oleObj>
              </mc:Choice>
              <mc:Fallback>
                <p:oleObj name="Формула" r:id="rId3" imgW="66011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196975"/>
                        <a:ext cx="26479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3225800" y="1704975"/>
          <a:ext cx="2786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Формула" r:id="rId5" imgW="1040948" imgH="203112" progId="Equation.3">
                  <p:embed/>
                </p:oleObj>
              </mc:Choice>
              <mc:Fallback>
                <p:oleObj name="Формула" r:id="rId5" imgW="104094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704975"/>
                        <a:ext cx="2786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357438" y="142875"/>
            <a:ext cx="5929312" cy="857250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(комментарий к таблице)</a:t>
            </a:r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571500" y="2643188"/>
            <a:ext cx="8358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arenR" startAt="9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Выражение                       истинно только при                                                        </a:t>
            </a:r>
            <a:b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,а  в  остальных случаях – ложно.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071813" y="2643188"/>
          <a:ext cx="1857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Формула" r:id="rId7" imgW="520474" imgH="203112" progId="Equation.3">
                  <p:embed/>
                </p:oleObj>
              </mc:Choice>
              <mc:Fallback>
                <p:oleObj name="Формула" r:id="rId7" imgW="52047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643188"/>
                        <a:ext cx="1857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000125" y="3143250"/>
          <a:ext cx="36433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Формула" r:id="rId9" imgW="1091726" imgH="203112" progId="Equation.3">
                  <p:embed/>
                </p:oleObj>
              </mc:Choice>
              <mc:Fallback>
                <p:oleObj name="Формула" r:id="rId9" imgW="109172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143250"/>
                        <a:ext cx="36433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500063" y="3929063"/>
            <a:ext cx="83581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arenR" startAt="10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Выражение                         истинно только при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, а в остальных случаях – ложно.</a:t>
            </a:r>
          </a:p>
        </p:txBody>
      </p:sp>
      <p:graphicFrame>
        <p:nvGraphicFramePr>
          <p:cNvPr id="43018" name="Object 6"/>
          <p:cNvGraphicFramePr>
            <a:graphicFrameLocks noChangeAspect="1"/>
          </p:cNvGraphicFramePr>
          <p:nvPr/>
        </p:nvGraphicFramePr>
        <p:xfrm>
          <a:off x="3132138" y="3933825"/>
          <a:ext cx="21669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Формула" r:id="rId11" imgW="545626" imgH="203024" progId="Equation.3">
                  <p:embed/>
                </p:oleObj>
              </mc:Choice>
              <mc:Fallback>
                <p:oleObj name="Формула" r:id="rId11" imgW="545626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33825"/>
                        <a:ext cx="21669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7"/>
          <p:cNvGraphicFramePr>
            <a:graphicFrameLocks noChangeAspect="1"/>
          </p:cNvGraphicFramePr>
          <p:nvPr/>
        </p:nvGraphicFramePr>
        <p:xfrm>
          <a:off x="1071563" y="4429125"/>
          <a:ext cx="29289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Формула" r:id="rId13" imgW="1155700" imgH="203200" progId="Equation.3">
                  <p:embed/>
                </p:oleObj>
              </mc:Choice>
              <mc:Fallback>
                <p:oleObj name="Формула" r:id="rId13" imgW="1155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429125"/>
                        <a:ext cx="29289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62038" y="692150"/>
            <a:ext cx="7686675" cy="474663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Возможные проблемы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Выводы</a:t>
            </a:r>
          </a:p>
        </p:txBody>
      </p:sp>
      <p:sp>
        <p:nvSpPr>
          <p:cNvPr id="44035" name="TextBox 10"/>
          <p:cNvSpPr txBox="1">
            <a:spLocks noChangeArrowheads="1"/>
          </p:cNvSpPr>
          <p:nvPr/>
        </p:nvSpPr>
        <p:spPr bwMode="auto">
          <a:xfrm>
            <a:off x="285750" y="1285875"/>
            <a:ext cx="84296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Сравнительно большой объем работы.</a:t>
            </a:r>
          </a:p>
          <a:p>
            <a:pPr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Очевидно, что </a:t>
            </a: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проще использовать первый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вариант решения (упрощение исходного выражения и, если нужно, ответов), но для этого нужно помнить формулы.</a:t>
            </a:r>
          </a:p>
          <a:p>
            <a:pPr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Если формулы забыты, всегда есть простой (хотя и более трудоемкий) вариант решения через таблицы истинности.</a:t>
            </a:r>
          </a:p>
          <a:p>
            <a:pPr defTabSz="914400" eaLnBrk="1" hangingPunct="1">
              <a:buClrTx/>
              <a:buSzTx/>
              <a:buFontTx/>
              <a:buBlip>
                <a:blip r:embed="rId2"/>
              </a:buBlip>
            </a:pPr>
            <a:endParaRPr lang="ru-RU" altLang="ru-RU" sz="4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0"/>
          <p:cNvSpPr txBox="1">
            <a:spLocks noChangeArrowheads="1"/>
          </p:cNvSpPr>
          <p:nvPr/>
        </p:nvSpPr>
        <p:spPr bwMode="auto">
          <a:xfrm>
            <a:off x="533400" y="1285875"/>
            <a:ext cx="821531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Укажите значения переменных К, L, M, N, при которых логическое выражение </a:t>
            </a:r>
          </a:p>
          <a:p>
            <a:pPr algn="ctr" defTabSz="914400" eaLnBrk="1" hangingPunct="1">
              <a:buClrTx/>
              <a:buSzTx/>
              <a:buFontTx/>
              <a:buNone/>
            </a:pP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(¬(М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L)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К)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(¬К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¬М)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N)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ложно.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Ответ запишите в виде строки из 4 символов: значений переменных К, L, М и N (в указанном порядке). Так, например, строка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1101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соответствует тому, что К=1, L=1, M=0, N=1.</a:t>
            </a:r>
          </a:p>
        </p:txBody>
      </p:sp>
      <p:sp>
        <p:nvSpPr>
          <p:cNvPr id="45059" name="Заголовок 9" descr="Large confetti"/>
          <p:cNvSpPr>
            <a:spLocks/>
          </p:cNvSpPr>
          <p:nvPr/>
        </p:nvSpPr>
        <p:spPr bwMode="auto">
          <a:xfrm>
            <a:off x="1619250" y="188913"/>
            <a:ext cx="7658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4 (высокий уровень)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428875" y="214313"/>
            <a:ext cx="5072063" cy="785812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</a:t>
            </a:r>
            <a:b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1)</a:t>
            </a:r>
            <a:r>
              <a:rPr lang="ru-RU" altLang="ru-RU" sz="32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</a:p>
        </p:txBody>
      </p:sp>
      <p:sp>
        <p:nvSpPr>
          <p:cNvPr id="46083" name="TextBox 10"/>
          <p:cNvSpPr txBox="1">
            <a:spLocks noChangeArrowheads="1"/>
          </p:cNvSpPr>
          <p:nvPr/>
        </p:nvSpPr>
        <p:spPr bwMode="auto">
          <a:xfrm>
            <a:off x="323850" y="1341438"/>
            <a:ext cx="8640763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Запишем уравнение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(¬(М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L)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К)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(¬К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¬М)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N) = 0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, используя более простые обозначения операций: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Из таблицы истинности операции «импликация» следует, что это выражение ложно тогда и только тогда, когда одновременно                                  и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9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2" name="Rectangle 42"/>
          <p:cNvSpPr>
            <a:spLocks noChangeArrowheads="1"/>
          </p:cNvSpPr>
          <p:nvPr/>
        </p:nvSpPr>
        <p:spPr bwMode="auto">
          <a:xfrm>
            <a:off x="468313" y="50720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93" name="Object 2"/>
          <p:cNvGraphicFramePr>
            <a:graphicFrameLocks noChangeAspect="1"/>
          </p:cNvGraphicFramePr>
          <p:nvPr/>
        </p:nvGraphicFramePr>
        <p:xfrm>
          <a:off x="928688" y="2713038"/>
          <a:ext cx="5165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Формула" r:id="rId3" imgW="1866900" imgH="241300" progId="Equation.3">
                  <p:embed/>
                </p:oleObj>
              </mc:Choice>
              <mc:Fallback>
                <p:oleObj name="Формула" r:id="rId3" imgW="18669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3038"/>
                        <a:ext cx="5165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3"/>
          <p:cNvGraphicFramePr>
            <a:graphicFrameLocks noChangeAspect="1"/>
          </p:cNvGraphicFramePr>
          <p:nvPr/>
        </p:nvGraphicFramePr>
        <p:xfrm>
          <a:off x="5076825" y="4005263"/>
          <a:ext cx="2643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Формула" r:id="rId5" imgW="927100" imgH="241300" progId="Equation.3">
                  <p:embed/>
                </p:oleObj>
              </mc:Choice>
              <mc:Fallback>
                <p:oleObj name="Формула" r:id="rId5" imgW="927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05263"/>
                        <a:ext cx="2643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4"/>
          <p:cNvGraphicFramePr>
            <a:graphicFrameLocks noChangeAspect="1"/>
          </p:cNvGraphicFramePr>
          <p:nvPr/>
        </p:nvGraphicFramePr>
        <p:xfrm>
          <a:off x="971550" y="4598988"/>
          <a:ext cx="228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Формула" r:id="rId7" imgW="901309" imgH="203112" progId="Equation.3">
                  <p:embed/>
                </p:oleObj>
              </mc:Choice>
              <mc:Fallback>
                <p:oleObj name="Формула" r:id="rId7" imgW="90130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8988"/>
                        <a:ext cx="2286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44450"/>
            <a:ext cx="7586662" cy="1143000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</a:t>
            </a:r>
            <a:b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1)</a:t>
            </a:r>
            <a:r>
              <a:rPr lang="ru-RU" altLang="ru-RU" sz="36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</a:p>
        </p:txBody>
      </p:sp>
      <p:sp>
        <p:nvSpPr>
          <p:cNvPr id="47107" name="TextBox 10"/>
          <p:cNvSpPr txBox="1">
            <a:spLocks noChangeArrowheads="1"/>
          </p:cNvSpPr>
          <p:nvPr/>
        </p:nvSpPr>
        <p:spPr bwMode="auto">
          <a:xfrm>
            <a:off x="395288" y="1196975"/>
            <a:ext cx="85725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Первое равенство                                    выполняется тогда и только тогда, когда   К=1   и                    .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Отсюда следует                    , что может быть только при</a:t>
            </a:r>
          </a:p>
          <a:p>
            <a:pPr algn="just"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три переменных мы уже определили:  К = 1 ,  М = 0, </a:t>
            </a:r>
            <a:r>
              <a:rPr lang="en-U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L = 0</a:t>
            </a:r>
          </a:p>
          <a:p>
            <a:pPr algn="just"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Из второго условия,                           ,  при К=1 и  М=0  получаем </a:t>
            </a:r>
            <a:r>
              <a:rPr lang="en-U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N = 0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5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правильный ответ</a:t>
            </a:r>
            <a:r>
              <a:rPr lang="en-U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для </a:t>
            </a: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К, L, М и N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соответственно –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1000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Rectangle 38"/>
          <p:cNvSpPr>
            <a:spLocks noChangeArrowheads="1"/>
          </p:cNvSpPr>
          <p:nvPr/>
        </p:nvSpPr>
        <p:spPr bwMode="auto">
          <a:xfrm>
            <a:off x="4572000" y="1268413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Rectangle 39"/>
          <p:cNvSpPr>
            <a:spLocks noChangeArrowheads="1"/>
          </p:cNvSpPr>
          <p:nvPr/>
        </p:nvSpPr>
        <p:spPr bwMode="auto">
          <a:xfrm>
            <a:off x="4572000" y="1897063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Rectangle 40"/>
          <p:cNvSpPr>
            <a:spLocks noChangeArrowheads="1"/>
          </p:cNvSpPr>
          <p:nvPr/>
        </p:nvSpPr>
        <p:spPr bwMode="auto">
          <a:xfrm>
            <a:off x="4572000" y="2525713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5" name="Rectangle 41"/>
          <p:cNvSpPr>
            <a:spLocks noChangeArrowheads="1"/>
          </p:cNvSpPr>
          <p:nvPr/>
        </p:nvSpPr>
        <p:spPr bwMode="auto">
          <a:xfrm>
            <a:off x="4572000" y="3154363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6" name="Rectangle 42"/>
          <p:cNvSpPr>
            <a:spLocks noChangeArrowheads="1"/>
          </p:cNvSpPr>
          <p:nvPr/>
        </p:nvSpPr>
        <p:spPr bwMode="auto">
          <a:xfrm>
            <a:off x="457200" y="4446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17" name="Object 5"/>
          <p:cNvGraphicFramePr>
            <a:graphicFrameLocks noChangeAspect="1"/>
          </p:cNvGraphicFramePr>
          <p:nvPr/>
        </p:nvGraphicFramePr>
        <p:xfrm>
          <a:off x="6516688" y="1560513"/>
          <a:ext cx="1500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Формула" r:id="rId3" imgW="622030" imgH="203112" progId="Equation.3">
                  <p:embed/>
                </p:oleObj>
              </mc:Choice>
              <mc:Fallback>
                <p:oleObj name="Формула" r:id="rId3" imgW="62203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560513"/>
                        <a:ext cx="15001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6"/>
          <p:cNvGraphicFramePr>
            <a:graphicFrameLocks noChangeAspect="1"/>
          </p:cNvGraphicFramePr>
          <p:nvPr/>
        </p:nvGraphicFramePr>
        <p:xfrm>
          <a:off x="3495675" y="2101850"/>
          <a:ext cx="1500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Формула" r:id="rId5" imgW="660113" imgH="177723" progId="Equation.3">
                  <p:embed/>
                </p:oleObj>
              </mc:Choice>
              <mc:Fallback>
                <p:oleObj name="Формула" r:id="rId5" imgW="660113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101850"/>
                        <a:ext cx="1500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7"/>
          <p:cNvGraphicFramePr>
            <a:graphicFrameLocks noChangeAspect="1"/>
          </p:cNvGraphicFramePr>
          <p:nvPr/>
        </p:nvGraphicFramePr>
        <p:xfrm>
          <a:off x="1763713" y="2517775"/>
          <a:ext cx="157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Формула" r:id="rId7" imgW="672516" imgH="177646" progId="Equation.3">
                  <p:embed/>
                </p:oleObj>
              </mc:Choice>
              <mc:Fallback>
                <p:oleObj name="Формула" r:id="rId7" imgW="672516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17775"/>
                        <a:ext cx="1571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3"/>
          <p:cNvGraphicFramePr>
            <a:graphicFrameLocks noChangeAspect="1"/>
          </p:cNvGraphicFramePr>
          <p:nvPr/>
        </p:nvGraphicFramePr>
        <p:xfrm>
          <a:off x="3779838" y="1196975"/>
          <a:ext cx="3214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Формула" r:id="rId9" imgW="927100" imgH="241300" progId="Equation.3">
                  <p:embed/>
                </p:oleObj>
              </mc:Choice>
              <mc:Fallback>
                <p:oleObj name="Формула" r:id="rId9" imgW="927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6975"/>
                        <a:ext cx="32146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4"/>
          <p:cNvGraphicFramePr>
            <a:graphicFrameLocks noChangeAspect="1"/>
          </p:cNvGraphicFramePr>
          <p:nvPr/>
        </p:nvGraphicFramePr>
        <p:xfrm>
          <a:off x="4643438" y="3789363"/>
          <a:ext cx="228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Формула" r:id="rId11" imgW="901309" imgH="203112" progId="Equation.3">
                  <p:embed/>
                </p:oleObj>
              </mc:Choice>
              <mc:Fallback>
                <p:oleObj name="Формула" r:id="rId11" imgW="90130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89363"/>
                        <a:ext cx="2286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Прямоугольник 7"/>
          <p:cNvSpPr>
            <a:spLocks noChangeArrowheads="1"/>
          </p:cNvSpPr>
          <p:nvPr/>
        </p:nvSpPr>
        <p:spPr bwMode="auto">
          <a:xfrm>
            <a:off x="285750" y="1428750"/>
            <a:ext cx="84296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Переменные однозначно определяются только для ситуаций «сумма = 0» (все равны 0) и «произведение = 1» (все равны 1), в остальных случаях нужно рассматривать разные варианты.</a:t>
            </a:r>
          </a:p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Не всегда выражение сразу распадается на 2 (или более) отдельных уравнения, каждое из которых однозначно определяет некоторые переменные.</a:t>
            </a:r>
            <a:endParaRPr lang="ru-RU" altLang="ru-RU" sz="15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Заголовок 9"/>
          <p:cNvSpPr txBox="1">
            <a:spLocks/>
          </p:cNvSpPr>
          <p:nvPr/>
        </p:nvSpPr>
        <p:spPr bwMode="auto">
          <a:xfrm>
            <a:off x="2500313" y="0"/>
            <a:ext cx="5037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ru-RU" altLang="ru-RU" sz="3200" b="1">
                <a:solidFill>
                  <a:srgbClr val="262699"/>
                </a:solidFill>
                <a:latin typeface="Times New Roman" panose="02020603050405020304" pitchFamily="18" charset="0"/>
              </a:rPr>
              <a:t>Возможные проблемы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-26988"/>
            <a:ext cx="7586662" cy="1143001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(вариант 2) </a:t>
            </a:r>
          </a:p>
        </p:txBody>
      </p:sp>
      <p:sp>
        <p:nvSpPr>
          <p:cNvPr id="49155" name="TextBox 10"/>
          <p:cNvSpPr txBox="1">
            <a:spLocks noChangeArrowheads="1"/>
          </p:cNvSpPr>
          <p:nvPr/>
        </p:nvSpPr>
        <p:spPr bwMode="auto">
          <a:xfrm>
            <a:off x="285750" y="1214438"/>
            <a:ext cx="8643938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Запишем уравнение  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(¬(М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L)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К) → (¬К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¬М)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N) = 0,                                                        используя более простые обозначения операций: 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1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Заменим импликацию по формуле                             :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1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Раскроем инверсию сложного выражения по формуле де Моргана:                                                   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2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3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4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65" name="Object 2"/>
          <p:cNvGraphicFramePr>
            <a:graphicFrameLocks noChangeAspect="1"/>
          </p:cNvGraphicFramePr>
          <p:nvPr/>
        </p:nvGraphicFramePr>
        <p:xfrm>
          <a:off x="900113" y="2552700"/>
          <a:ext cx="49291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Формула" r:id="rId3" imgW="2006600" imgH="241300" progId="Equation.3">
                  <p:embed/>
                </p:oleObj>
              </mc:Choice>
              <mc:Fallback>
                <p:oleObj name="Формула" r:id="rId3" imgW="2006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52700"/>
                        <a:ext cx="49291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8"/>
          <p:cNvGraphicFramePr>
            <a:graphicFrameLocks noChangeAspect="1"/>
          </p:cNvGraphicFramePr>
          <p:nvPr/>
        </p:nvGraphicFramePr>
        <p:xfrm>
          <a:off x="6429375" y="3071813"/>
          <a:ext cx="2428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Формула" r:id="rId5" imgW="990170" imgH="203112" progId="Equation.3">
                  <p:embed/>
                </p:oleObj>
              </mc:Choice>
              <mc:Fallback>
                <p:oleObj name="Формула" r:id="rId5" imgW="99017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071813"/>
                        <a:ext cx="24288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9"/>
          <p:cNvGraphicFramePr>
            <a:graphicFrameLocks noChangeAspect="1"/>
          </p:cNvGraphicFramePr>
          <p:nvPr/>
        </p:nvGraphicFramePr>
        <p:xfrm>
          <a:off x="900113" y="3616325"/>
          <a:ext cx="54292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Формула" r:id="rId7" imgW="1879600" imgH="266700" progId="Equation.3">
                  <p:embed/>
                </p:oleObj>
              </mc:Choice>
              <mc:Fallback>
                <p:oleObj name="Формула" r:id="rId7" imgW="18796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16325"/>
                        <a:ext cx="54292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0"/>
          <p:cNvGraphicFramePr>
            <a:graphicFrameLocks noChangeAspect="1"/>
          </p:cNvGraphicFramePr>
          <p:nvPr/>
        </p:nvGraphicFramePr>
        <p:xfrm>
          <a:off x="4211638" y="4741863"/>
          <a:ext cx="45497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Формула" r:id="rId9" imgW="1739900" imgH="203200" progId="Equation.3">
                  <p:embed/>
                </p:oleObj>
              </mc:Choice>
              <mc:Fallback>
                <p:oleObj name="Формула" r:id="rId9" imgW="17399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41863"/>
                        <a:ext cx="45497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900113" y="-444500"/>
            <a:ext cx="7808912" cy="206375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ОСНОВНЫЕ ПОНЯТИЯ </a:t>
            </a:r>
            <a: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АЛГЕБРЫ</a:t>
            </a:r>
            <a:b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</a:br>
            <a: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 </a:t>
            </a:r>
            <a:r>
              <a:rPr lang="ru-RU" sz="2800" kern="1200" dirty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ЛОГИКИ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39863" y="1687513"/>
            <a:ext cx="5940425" cy="4518025"/>
          </a:xfrm>
          <a:noFill/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>
              <a:latin typeface="Times New Roman" panose="02020603050405020304" pitchFamily="18" charset="0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mtClean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388" y="842963"/>
            <a:ext cx="8640762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endParaRPr lang="en-US" altLang="ru-RU" sz="2800">
              <a:solidFill>
                <a:srgbClr val="000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400" b="1" i="1">
                <a:solidFill>
                  <a:srgbClr val="000080"/>
                </a:solidFill>
                <a:latin typeface="Times New Roman" panose="02020603050405020304" pitchFamily="18" charset="0"/>
              </a:rPr>
              <a:t>Высказывание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не может быть выражено повелительным или вопросительным предложением</a:t>
            </a:r>
            <a:r>
              <a:rPr lang="en-US" altLang="ru-RU" sz="2400">
                <a:solidFill>
                  <a:srgbClr val="000080"/>
                </a:solidFill>
                <a:latin typeface="Times New Roman" panose="02020603050405020304" pitchFamily="18" charset="0"/>
              </a:rPr>
              <a:t>, так как оценка их истинности или ложности невозможна.</a:t>
            </a:r>
          </a:p>
          <a:p>
            <a:pPr algn="just" eaLnBrk="1" hangingPunct="1"/>
            <a:endParaRPr lang="en-US" altLang="ru-RU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Для образования 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сложных высказываний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наиболее часто используются базовые логические операции, выражаемые с помощью </a:t>
            </a:r>
            <a:r>
              <a:rPr lang="en-US" altLang="ru-RU" sz="2200">
                <a:solidFill>
                  <a:srgbClr val="FF0000"/>
                </a:solidFill>
                <a:latin typeface="Times New Roman" panose="02020603050405020304" pitchFamily="18" charset="0"/>
              </a:rPr>
              <a:t>логических связок  </a:t>
            </a:r>
            <a:r>
              <a:rPr lang="en-US" altLang="ru-RU" sz="2200" b="1">
                <a:solidFill>
                  <a:srgbClr val="FF0000"/>
                </a:solidFill>
                <a:latin typeface="Times New Roman" panose="02020603050405020304" pitchFamily="18" charset="0"/>
              </a:rPr>
              <a:t>И, ИЛИ и частицей НЕ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. Значение истинности  сложных высказываний  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зависит  от  истинности  входящих в них простых высказываний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и  объединяющих   их   связок.</a:t>
            </a:r>
          </a:p>
          <a:p>
            <a:pPr algn="just" eaLnBrk="1" hangingPunct="1"/>
            <a:endParaRPr lang="en-US" altLang="ru-RU" sz="22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800" i="1">
                <a:solidFill>
                  <a:srgbClr val="000080"/>
                </a:solidFill>
                <a:latin typeface="Times New Roman" panose="02020603050405020304" pitchFamily="18" charset="0"/>
              </a:rPr>
              <a:t>В математической логике не рассматривается конкретное  содержание высказывания, важно  только,</a:t>
            </a:r>
            <a:r>
              <a:rPr lang="en-US" altLang="ru-RU" sz="2800" i="1">
                <a:solidFill>
                  <a:srgbClr val="FF0000"/>
                </a:solidFill>
                <a:latin typeface="Times New Roman" panose="02020603050405020304" pitchFamily="18" charset="0"/>
              </a:rPr>
              <a:t> истинно  </a:t>
            </a:r>
            <a:r>
              <a:rPr lang="en-US" altLang="ru-RU" sz="2800" i="1">
                <a:solidFill>
                  <a:srgbClr val="000080"/>
                </a:solidFill>
                <a:latin typeface="Times New Roman" panose="02020603050405020304" pitchFamily="18" charset="0"/>
              </a:rPr>
              <a:t>оно  или </a:t>
            </a:r>
            <a:r>
              <a:rPr lang="en-US" altLang="ru-RU" sz="2800" i="1">
                <a:solidFill>
                  <a:srgbClr val="FF0000"/>
                </a:solidFill>
                <a:latin typeface="Times New Roman" panose="02020603050405020304" pitchFamily="18" charset="0"/>
              </a:rPr>
              <a:t> ложно</a:t>
            </a:r>
            <a:r>
              <a:rPr lang="en-US" altLang="ru-RU" sz="2800" i="1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en-US" altLang="ru-RU" sz="2800" i="1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143000" y="0"/>
            <a:ext cx="7586663" cy="1000125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</a:t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(вариант 2)</a:t>
            </a:r>
            <a:r>
              <a:rPr lang="ru-RU" altLang="ru-RU" sz="32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 </a:t>
            </a:r>
          </a:p>
        </p:txBody>
      </p:sp>
      <p:sp>
        <p:nvSpPr>
          <p:cNvPr id="50179" name="TextBox 10"/>
          <p:cNvSpPr txBox="1">
            <a:spLocks noChangeArrowheads="1"/>
          </p:cNvSpPr>
          <p:nvPr/>
        </p:nvSpPr>
        <p:spPr bwMode="auto">
          <a:xfrm>
            <a:off x="428625" y="1341438"/>
            <a:ext cx="8715375" cy="424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4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Упростим выражение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5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1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5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Тогда получим: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5"/>
            </a:pPr>
            <a:endParaRPr lang="ru-RU" altLang="ru-RU" sz="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6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Мы получили уравнение вида «сумма = 0», в нем все слагаемые должны быть равны нулю.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 Поэтому сразу находим                                     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7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правильный ответ для </a:t>
            </a:r>
            <a:r>
              <a:rPr lang="ru-RU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К, L, М и N</a:t>
            </a:r>
            <a:r>
              <a:rPr lang="en-US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соответственно –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1000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116013" y="1844675"/>
          <a:ext cx="3844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Формула" r:id="rId3" imgW="1727200" imgH="228600" progId="Equation.3">
                  <p:embed/>
                </p:oleObj>
              </mc:Choice>
              <mc:Fallback>
                <p:oleObj name="Формула" r:id="rId3" imgW="1727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3844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924300" y="2420938"/>
          <a:ext cx="30384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Формула" r:id="rId5" imgW="1218671" imgH="203112" progId="Equation.3">
                  <p:embed/>
                </p:oleObj>
              </mc:Choice>
              <mc:Fallback>
                <p:oleObj name="Формула" r:id="rId5" imgW="121867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20938"/>
                        <a:ext cx="30384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148263" y="3789363"/>
          <a:ext cx="36179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Формула" r:id="rId7" imgW="1371600" imgH="203200" progId="Equation.3">
                  <p:embed/>
                </p:oleObj>
              </mc:Choice>
              <mc:Fallback>
                <p:oleObj name="Формула" r:id="rId7" imgW="1371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89363"/>
                        <a:ext cx="36179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4572000" y="1341438"/>
          <a:ext cx="4406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Формула" r:id="rId9" imgW="1739900" imgH="203200" progId="Equation.3">
                  <p:embed/>
                </p:oleObj>
              </mc:Choice>
              <mc:Fallback>
                <p:oleObj name="Формула" r:id="rId9" imgW="17399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1438"/>
                        <a:ext cx="44069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Левая фигурная скобка 7"/>
          <p:cNvSpPr>
            <a:spLocks/>
          </p:cNvSpPr>
          <p:nvPr/>
        </p:nvSpPr>
        <p:spPr bwMode="auto">
          <a:xfrm rot="-5400000">
            <a:off x="6797675" y="987426"/>
            <a:ext cx="142875" cy="1714500"/>
          </a:xfrm>
          <a:prstGeom prst="leftBrace">
            <a:avLst>
              <a:gd name="adj1" fmla="val 118111"/>
              <a:gd name="adj2" fmla="val 4839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Прямоугольник 7"/>
          <p:cNvSpPr>
            <a:spLocks noChangeArrowheads="1"/>
          </p:cNvSpPr>
          <p:nvPr/>
        </p:nvSpPr>
        <p:spPr bwMode="auto">
          <a:xfrm>
            <a:off x="142875" y="1628775"/>
            <a:ext cx="85725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	Этот </a:t>
            </a:r>
            <a:r>
              <a:rPr lang="ru-RU" altLang="ru-RU" sz="2800">
                <a:solidFill>
                  <a:srgbClr val="000099"/>
                </a:solidFill>
                <a:latin typeface="Times New Roman" panose="02020603050405020304" pitchFamily="18" charset="0"/>
              </a:rPr>
              <a:t>способ работает всегда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и дает более общее решение; в частности, можно легко обнаружить, что уравнение имеет несколько решений (тогда оно не сведется к форме «сумма = 0» или «произведение = 1»).</a:t>
            </a:r>
          </a:p>
        </p:txBody>
      </p:sp>
      <p:sp>
        <p:nvSpPr>
          <p:cNvPr id="51203" name="Заголовок 9"/>
          <p:cNvSpPr txBox="1">
            <a:spLocks/>
          </p:cNvSpPr>
          <p:nvPr/>
        </p:nvSpPr>
        <p:spPr bwMode="auto">
          <a:xfrm>
            <a:off x="3214688" y="0"/>
            <a:ext cx="3284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>
              <a:buClrTx/>
              <a:buSzTx/>
              <a:buFontTx/>
              <a:buNone/>
            </a:pPr>
            <a:r>
              <a:rPr lang="ru-RU" altLang="ru-RU" sz="3200" b="1">
                <a:solidFill>
                  <a:srgbClr val="262699"/>
                </a:solidFill>
                <a:latin typeface="Times New Roman" panose="02020603050405020304" pitchFamily="18" charset="0"/>
              </a:rPr>
              <a:t>Замечание</a:t>
            </a:r>
          </a:p>
        </p:txBody>
      </p:sp>
      <p:sp>
        <p:nvSpPr>
          <p:cNvPr id="51204" name="Прямоугольник 7"/>
          <p:cNvSpPr>
            <a:spLocks noChangeArrowheads="1"/>
          </p:cNvSpPr>
          <p:nvPr/>
        </p:nvSpPr>
        <p:spPr bwMode="auto">
          <a:xfrm>
            <a:off x="142875" y="4173538"/>
            <a:ext cx="85725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	Нужно помнить правила преобразования логических выражений и хорошо владеть этой техникой.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0"/>
          <p:cNvSpPr txBox="1">
            <a:spLocks noChangeArrowheads="1"/>
          </p:cNvSpPr>
          <p:nvPr/>
        </p:nvSpPr>
        <p:spPr bwMode="auto">
          <a:xfrm>
            <a:off x="250825" y="1196975"/>
            <a:ext cx="871378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/>
            <a:r>
              <a:rPr lang="ru-RU" altLang="ru-RU" sz="2400">
                <a:solidFill>
                  <a:schemeClr val="tx1"/>
                </a:solidFill>
              </a:rPr>
              <a:t>Сколько различных решений имеет уравнение </a:t>
            </a:r>
            <a:endParaRPr lang="ru-RU" altLang="ru-RU" sz="2400" b="1">
              <a:solidFill>
                <a:schemeClr val="tx1"/>
              </a:solidFill>
            </a:endParaRPr>
          </a:p>
          <a:p>
            <a:pPr algn="ctr" defTabSz="914400" eaLnBrk="1" hangingPunct="1"/>
            <a:endParaRPr lang="ru-RU" altLang="ru-RU" sz="2400" b="1">
              <a:solidFill>
                <a:schemeClr val="tx1"/>
              </a:solidFill>
            </a:endParaRPr>
          </a:p>
          <a:p>
            <a:pPr algn="ctr" defTabSz="914400" eaLnBrk="1" hangingPunct="1"/>
            <a:r>
              <a:rPr lang="ru-RU" altLang="ru-RU" sz="2400" b="1">
                <a:solidFill>
                  <a:schemeClr val="tx1"/>
                </a:solidFill>
              </a:rPr>
              <a:t>((K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ru-RU" altLang="ru-RU" sz="2400" b="1">
                <a:solidFill>
                  <a:schemeClr val="tx1"/>
                </a:solidFill>
              </a:rPr>
              <a:t> L) </a:t>
            </a:r>
            <a:r>
              <a:rPr lang="ru-RU" altLang="ru-RU" sz="2400">
                <a:solidFill>
                  <a:schemeClr val="tx1"/>
                </a:solidFill>
              </a:rPr>
              <a:t>→</a:t>
            </a:r>
            <a:r>
              <a:rPr lang="ru-RU" altLang="ru-RU" sz="2400" b="1">
                <a:solidFill>
                  <a:schemeClr val="tx1"/>
                </a:solidFill>
              </a:rPr>
              <a:t> (L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ru-RU" altLang="ru-RU" sz="2400" b="1">
                <a:solidFill>
                  <a:schemeClr val="tx1"/>
                </a:solidFill>
              </a:rPr>
              <a:t> M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ru-RU" altLang="ru-RU" sz="2400" b="1">
                <a:solidFill>
                  <a:schemeClr val="tx1"/>
                </a:solidFill>
              </a:rPr>
              <a:t> N)) = 0</a:t>
            </a:r>
          </a:p>
          <a:p>
            <a:pPr algn="ctr" defTabSz="914400" eaLnBrk="1" hangingPunct="1"/>
            <a:endParaRPr lang="ru-RU" altLang="ru-RU" sz="2400">
              <a:solidFill>
                <a:schemeClr val="tx1"/>
              </a:solidFill>
            </a:endParaRPr>
          </a:p>
          <a:p>
            <a:pPr defTabSz="914400" eaLnBrk="1" hangingPunct="1"/>
            <a:r>
              <a:rPr lang="ru-RU" altLang="ru-RU" sz="2400">
                <a:solidFill>
                  <a:schemeClr val="tx1"/>
                </a:solidFill>
              </a:rPr>
              <a:t>	где K, L, M, N – логические переменные? </a:t>
            </a:r>
          </a:p>
          <a:p>
            <a:pPr algn="ctr" defTabSz="914400" eaLnBrk="1" hangingPunct="1"/>
            <a:endParaRPr lang="ru-RU" altLang="ru-RU" sz="2400">
              <a:solidFill>
                <a:schemeClr val="tx1"/>
              </a:solidFill>
            </a:endParaRPr>
          </a:p>
          <a:p>
            <a:pPr defTabSz="914400" eaLnBrk="1" hangingPunct="1"/>
            <a:r>
              <a:rPr lang="ru-RU" altLang="ru-RU" sz="2400">
                <a:solidFill>
                  <a:schemeClr val="tx1"/>
                </a:solidFill>
              </a:rPr>
              <a:t>В ответе не нужно перечислять все различные наборы значений K, L, M и N, при которых выполнено данное равенство.</a:t>
            </a:r>
            <a:r>
              <a:rPr lang="ru-RU" altLang="ru-RU" sz="2400"/>
              <a:t> </a:t>
            </a:r>
            <a:r>
              <a:rPr lang="ru-RU" altLang="ru-RU" sz="2400">
                <a:solidFill>
                  <a:srgbClr val="FF0000"/>
                </a:solidFill>
              </a:rPr>
              <a:t>В качестве ответа Вам нужно указать количество таких наборов.</a:t>
            </a:r>
          </a:p>
        </p:txBody>
      </p:sp>
      <p:sp>
        <p:nvSpPr>
          <p:cNvPr id="52227" name="Заголовок 9" descr="Large confetti"/>
          <p:cNvSpPr>
            <a:spLocks/>
          </p:cNvSpPr>
          <p:nvPr/>
        </p:nvSpPr>
        <p:spPr bwMode="auto">
          <a:xfrm>
            <a:off x="1619250" y="188913"/>
            <a:ext cx="727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4 (высокий уровень)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214313"/>
            <a:ext cx="7658100" cy="693737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endParaRPr lang="ru-RU" altLang="ru-RU" sz="2800" smtClean="0"/>
          </a:p>
        </p:txBody>
      </p:sp>
      <p:sp>
        <p:nvSpPr>
          <p:cNvPr id="53251" name="TextBox 10"/>
          <p:cNvSpPr txBox="1">
            <a:spLocks noChangeArrowheads="1"/>
          </p:cNvSpPr>
          <p:nvPr/>
        </p:nvSpPr>
        <p:spPr bwMode="auto">
          <a:xfrm>
            <a:off x="427038" y="1476375"/>
            <a:ext cx="864393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Font typeface="Times New Roman" panose="02020603050405020304" pitchFamily="18" charset="0"/>
              <a:buAutoNum type="arabicPeriod"/>
            </a:pPr>
            <a:r>
              <a:rPr lang="ru-RU" altLang="ru-RU" sz="2000">
                <a:solidFill>
                  <a:schemeClr val="tx1"/>
                </a:solidFill>
              </a:rPr>
              <a:t>Перепишем уравнение, используя более простые обозначения операций:</a:t>
            </a:r>
            <a:endParaRPr lang="ru-RU" altLang="ru-RU" sz="2000" b="1">
              <a:solidFill>
                <a:schemeClr val="tx1"/>
              </a:solidFill>
            </a:endParaRPr>
          </a:p>
          <a:p>
            <a:pPr defTabSz="914400" eaLnBrk="1" hangingPunct="1"/>
            <a:r>
              <a:rPr lang="ru-RU" altLang="ru-RU" sz="2400" b="1">
                <a:solidFill>
                  <a:schemeClr val="tx1"/>
                </a:solidFill>
              </a:rPr>
              <a:t>					((K + L) </a:t>
            </a:r>
            <a:r>
              <a:rPr lang="ru-RU" altLang="ru-RU" sz="2400">
                <a:solidFill>
                  <a:schemeClr val="tx1"/>
                </a:solidFill>
              </a:rPr>
              <a:t>→</a:t>
            </a:r>
            <a:r>
              <a:rPr lang="ru-RU" altLang="ru-RU" sz="2400" b="1">
                <a:solidFill>
                  <a:schemeClr val="tx1"/>
                </a:solidFill>
              </a:rPr>
              <a:t> (L · M · N)) = 0.</a:t>
            </a:r>
          </a:p>
          <a:p>
            <a:pPr defTabSz="914400" eaLnBrk="1" hangingPunct="1"/>
            <a:endParaRPr lang="ru-RU" altLang="ru-RU" sz="2400">
              <a:solidFill>
                <a:schemeClr val="tx1"/>
              </a:solidFill>
            </a:endParaRPr>
          </a:p>
          <a:p>
            <a:pPr defTabSz="914400" eaLnBrk="1" hangingPunct="1">
              <a:buFont typeface="Times New Roman" panose="02020603050405020304" pitchFamily="18" charset="0"/>
              <a:buAutoNum type="arabicPeriod" startAt="2"/>
            </a:pPr>
            <a:r>
              <a:rPr lang="ru-RU" altLang="ru-RU" sz="2000">
                <a:solidFill>
                  <a:schemeClr val="tx1"/>
                </a:solidFill>
              </a:rPr>
              <a:t>Из таблицы истинности операции «импликация» следует, что это равенство верно тогда и только тогда, когда одновременно</a:t>
            </a:r>
            <a:endParaRPr lang="ru-RU" altLang="ru-RU" sz="2000" b="1">
              <a:solidFill>
                <a:schemeClr val="tx1"/>
              </a:solidFill>
            </a:endParaRPr>
          </a:p>
          <a:p>
            <a:pPr defTabSz="914400" eaLnBrk="1" hangingPunct="1"/>
            <a:r>
              <a:rPr lang="ru-RU" altLang="ru-RU" sz="2400" b="1">
                <a:solidFill>
                  <a:schemeClr val="tx1"/>
                </a:solidFill>
              </a:rPr>
              <a:t>				K + L = 1      </a:t>
            </a:r>
            <a:r>
              <a:rPr lang="ru-RU" altLang="ru-RU" sz="2400">
                <a:solidFill>
                  <a:schemeClr val="tx1"/>
                </a:solidFill>
              </a:rPr>
              <a:t>и</a:t>
            </a:r>
            <a:r>
              <a:rPr lang="ru-RU" altLang="ru-RU" sz="2400" b="1">
                <a:solidFill>
                  <a:schemeClr val="tx1"/>
                </a:solidFill>
              </a:rPr>
              <a:t>     L · M · N = 0.</a:t>
            </a:r>
          </a:p>
          <a:p>
            <a:pPr defTabSz="914400" eaLnBrk="1" hangingPunct="1"/>
            <a:endParaRPr lang="ru-RU" altLang="ru-RU" sz="2400">
              <a:solidFill>
                <a:schemeClr val="tx1"/>
              </a:solidFill>
            </a:endParaRPr>
          </a:p>
          <a:p>
            <a:pPr defTabSz="914400" eaLnBrk="1" hangingPunct="1">
              <a:buFont typeface="Times New Roman" panose="02020603050405020304" pitchFamily="18" charset="0"/>
              <a:buAutoNum type="arabicPeriod" startAt="3"/>
            </a:pPr>
            <a:r>
              <a:rPr lang="ru-RU" altLang="ru-RU" sz="2000">
                <a:solidFill>
                  <a:schemeClr val="tx1"/>
                </a:solidFill>
              </a:rPr>
              <a:t>Из уравнения следует, что хотя бы одна из переменных, </a:t>
            </a:r>
            <a:r>
              <a:rPr lang="en-US" altLang="ru-RU" sz="2000">
                <a:solidFill>
                  <a:schemeClr val="tx1"/>
                </a:solidFill>
              </a:rPr>
              <a:t>K</a:t>
            </a:r>
            <a:r>
              <a:rPr lang="ru-RU" altLang="ru-RU" sz="2000">
                <a:solidFill>
                  <a:schemeClr val="tx1"/>
                </a:solidFill>
              </a:rPr>
              <a:t> или </a:t>
            </a:r>
            <a:r>
              <a:rPr lang="en-US" altLang="ru-RU" sz="2000">
                <a:solidFill>
                  <a:schemeClr val="tx1"/>
                </a:solidFill>
              </a:rPr>
              <a:t>L </a:t>
            </a:r>
            <a:r>
              <a:rPr lang="ru-RU" altLang="ru-RU" sz="2000">
                <a:solidFill>
                  <a:schemeClr val="tx1"/>
                </a:solidFill>
              </a:rPr>
              <a:t>равна 1 или обе вместе; поэтому рассмотрим три случая. </a:t>
            </a:r>
          </a:p>
          <a:p>
            <a:pPr defTabSz="914400" eaLnBrk="1" hangingPunct="1"/>
            <a:r>
              <a:rPr lang="ru-RU" altLang="ru-RU" b="1">
                <a:solidFill>
                  <a:srgbClr val="FF0000"/>
                </a:solidFill>
              </a:rPr>
              <a:t>			</a:t>
            </a:r>
            <a:r>
              <a:rPr lang="ru-RU" altLang="ru-RU" sz="2000" b="1">
                <a:solidFill>
                  <a:srgbClr val="FF0000"/>
                </a:solidFill>
              </a:rPr>
              <a:t>K = 1 и L = 0;	 K = 1 и L = 1;	 K = 0 и L = 1.</a:t>
            </a:r>
          </a:p>
        </p:txBody>
      </p:sp>
      <p:sp>
        <p:nvSpPr>
          <p:cNvPr id="53252" name="Rectangle 34"/>
          <p:cNvSpPr>
            <a:spLocks noChangeArrowheads="1"/>
          </p:cNvSpPr>
          <p:nvPr/>
        </p:nvSpPr>
        <p:spPr bwMode="auto">
          <a:xfrm>
            <a:off x="1476375" y="18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6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7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8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9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0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0"/>
          <p:cNvSpPr txBox="1">
            <a:spLocks noChangeArrowheads="1"/>
          </p:cNvSpPr>
          <p:nvPr/>
        </p:nvSpPr>
        <p:spPr bwMode="auto">
          <a:xfrm>
            <a:off x="468313" y="1268413"/>
            <a:ext cx="8501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arenR"/>
            </a:pPr>
            <a:r>
              <a:rPr lang="ru-RU" altLang="ru-RU" sz="2400" b="1">
                <a:solidFill>
                  <a:srgbClr val="FF0000"/>
                </a:solidFill>
              </a:rPr>
              <a:t>Если K = 1 и L = 0</a:t>
            </a:r>
            <a:r>
              <a:rPr lang="ru-RU" altLang="ru-RU" sz="2400">
                <a:solidFill>
                  <a:schemeClr val="tx1"/>
                </a:solidFill>
              </a:rPr>
              <a:t>, то второе равенство </a:t>
            </a:r>
            <a:r>
              <a:rPr lang="ru-RU" altLang="ru-RU" sz="2400" b="1">
                <a:solidFill>
                  <a:schemeClr val="tx1"/>
                </a:solidFill>
              </a:rPr>
              <a:t>L · M · N = 0</a:t>
            </a:r>
            <a:r>
              <a:rPr lang="ru-RU" altLang="ru-RU" b="1">
                <a:solidFill>
                  <a:schemeClr val="tx1"/>
                </a:solidFill>
              </a:rPr>
              <a:t> </a:t>
            </a:r>
            <a:r>
              <a:rPr lang="ru-RU" altLang="ru-RU" sz="2400">
                <a:solidFill>
                  <a:schemeClr val="tx1"/>
                </a:solidFill>
              </a:rPr>
              <a:t>выполняется при любых М и N; поскольку существует 4 комбинации двух логических переменных (00, 01, 10 и 11), </a:t>
            </a:r>
            <a:r>
              <a:rPr lang="ru-RU" altLang="ru-RU" sz="2400">
                <a:solidFill>
                  <a:srgbClr val="FF0000"/>
                </a:solidFill>
              </a:rPr>
              <a:t>имеем </a:t>
            </a:r>
            <a:r>
              <a:rPr lang="ru-RU" altLang="ru-RU" sz="2400" b="1">
                <a:solidFill>
                  <a:srgbClr val="FF0000"/>
                </a:solidFill>
              </a:rPr>
              <a:t>4 </a:t>
            </a:r>
            <a:r>
              <a:rPr lang="ru-RU" altLang="ru-RU" sz="2400">
                <a:solidFill>
                  <a:srgbClr val="FF0000"/>
                </a:solidFill>
              </a:rPr>
              <a:t>разных решения.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03350" y="3357563"/>
          <a:ext cx="6572250" cy="2286000"/>
        </p:xfrm>
        <a:graphic>
          <a:graphicData uri="http://schemas.openxmlformats.org/drawingml/2006/table">
            <a:tbl>
              <a:tblPr/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64C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3.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4.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</a:tbl>
          </a:graphicData>
        </a:graphic>
      </p:graphicFrame>
      <p:sp>
        <p:nvSpPr>
          <p:cNvPr id="54313" name="Заголовок 9" descr="Large confetti"/>
          <p:cNvSpPr>
            <a:spLocks/>
          </p:cNvSpPr>
          <p:nvPr/>
        </p:nvSpPr>
        <p:spPr bwMode="auto">
          <a:xfrm>
            <a:off x="1071563" y="214313"/>
            <a:ext cx="76581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endParaRPr lang="ru-RU" altLang="ru-RU" sz="2800">
              <a:solidFill>
                <a:srgbClr val="000000"/>
              </a:solidFill>
              <a:latin typeface="Bitstream Vera Serif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0"/>
          <p:cNvSpPr txBox="1">
            <a:spLocks noChangeArrowheads="1"/>
          </p:cNvSpPr>
          <p:nvPr/>
        </p:nvSpPr>
        <p:spPr bwMode="auto">
          <a:xfrm>
            <a:off x="250825" y="1412875"/>
            <a:ext cx="8501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arenR" startAt="2"/>
            </a:pPr>
            <a:r>
              <a:rPr lang="ru-RU" altLang="ru-RU" sz="2400" b="1">
                <a:solidFill>
                  <a:srgbClr val="FF0000"/>
                </a:solidFill>
              </a:rPr>
              <a:t>Если K = 1 и L = 1</a:t>
            </a:r>
            <a:r>
              <a:rPr lang="ru-RU" altLang="ru-RU" sz="2400">
                <a:solidFill>
                  <a:schemeClr val="tx1"/>
                </a:solidFill>
              </a:rPr>
              <a:t>, то второе равенство </a:t>
            </a:r>
            <a:r>
              <a:rPr lang="ru-RU" altLang="ru-RU" sz="2400" b="1">
                <a:solidFill>
                  <a:schemeClr val="tx1"/>
                </a:solidFill>
              </a:rPr>
              <a:t>L · M · N = 0</a:t>
            </a:r>
            <a:r>
              <a:rPr lang="ru-RU" altLang="ru-RU"/>
              <a:t> </a:t>
            </a:r>
            <a:r>
              <a:rPr lang="ru-RU" altLang="ru-RU" sz="2400">
                <a:solidFill>
                  <a:schemeClr val="tx1"/>
                </a:solidFill>
              </a:rPr>
              <a:t>выполняется при М </a:t>
            </a:r>
            <a:r>
              <a:rPr lang="ru-RU" altLang="ru-RU" sz="2400" b="1">
                <a:solidFill>
                  <a:schemeClr val="tx1"/>
                </a:solidFill>
              </a:rPr>
              <a:t>·</a:t>
            </a:r>
            <a:r>
              <a:rPr lang="ru-RU" altLang="ru-RU" sz="2400">
                <a:solidFill>
                  <a:schemeClr val="tx1"/>
                </a:solidFill>
              </a:rPr>
              <a:t> N = 0; существует 3 таких комбинации (00, 01 и 10), имеем </a:t>
            </a:r>
            <a:r>
              <a:rPr lang="ru-RU" altLang="ru-RU" sz="2400">
                <a:solidFill>
                  <a:srgbClr val="FF0000"/>
                </a:solidFill>
              </a:rPr>
              <a:t>еще </a:t>
            </a:r>
            <a:r>
              <a:rPr lang="ru-RU" altLang="ru-RU" sz="2400" b="1">
                <a:solidFill>
                  <a:srgbClr val="FF0000"/>
                </a:solidFill>
              </a:rPr>
              <a:t>3 </a:t>
            </a:r>
            <a:r>
              <a:rPr lang="ru-RU" altLang="ru-RU" sz="2400">
                <a:solidFill>
                  <a:srgbClr val="FF0000"/>
                </a:solidFill>
              </a:rPr>
              <a:t>решения.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00113" y="3357563"/>
          <a:ext cx="7143750" cy="2214562"/>
        </p:xfrm>
        <a:graphic>
          <a:graphicData uri="http://schemas.openxmlformats.org/drawingml/2006/table">
            <a:tbl>
              <a:tblPr/>
              <a:tblGrid>
                <a:gridCol w="1428750"/>
                <a:gridCol w="1428750"/>
                <a:gridCol w="1428750"/>
                <a:gridCol w="1428750"/>
                <a:gridCol w="1428750"/>
              </a:tblGrid>
              <a:tr h="554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64C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3.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</a:tbl>
          </a:graphicData>
        </a:graphic>
      </p:graphicFrame>
      <p:sp>
        <p:nvSpPr>
          <p:cNvPr id="55331" name="Заголовок 9" descr="Large confetti"/>
          <p:cNvSpPr>
            <a:spLocks/>
          </p:cNvSpPr>
          <p:nvPr/>
        </p:nvSpPr>
        <p:spPr bwMode="auto">
          <a:xfrm>
            <a:off x="1071563" y="214313"/>
            <a:ext cx="76581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endParaRPr lang="ru-RU" altLang="ru-RU" sz="2800">
              <a:solidFill>
                <a:srgbClr val="000000"/>
              </a:solidFill>
              <a:latin typeface="Bitstream Vera Serif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0"/>
          <p:cNvSpPr txBox="1">
            <a:spLocks noChangeArrowheads="1"/>
          </p:cNvSpPr>
          <p:nvPr/>
        </p:nvSpPr>
        <p:spPr bwMode="auto">
          <a:xfrm>
            <a:off x="250825" y="1125538"/>
            <a:ext cx="85010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arenR" startAt="3"/>
            </a:pPr>
            <a:r>
              <a:rPr lang="ru-RU" altLang="ru-RU" sz="2400" b="1">
                <a:solidFill>
                  <a:srgbClr val="FF0000"/>
                </a:solidFill>
              </a:rPr>
              <a:t>Если K = 0 и L = 1</a:t>
            </a:r>
            <a:r>
              <a:rPr lang="ru-RU" altLang="ru-RU" sz="2400">
                <a:solidFill>
                  <a:schemeClr val="tx1"/>
                </a:solidFill>
              </a:rPr>
              <a:t> (из первого уравнения); при этом второе равенство </a:t>
            </a:r>
            <a:r>
              <a:rPr lang="ru-RU" altLang="ru-RU" sz="2400" b="1">
                <a:solidFill>
                  <a:schemeClr val="tx1"/>
                </a:solidFill>
              </a:rPr>
              <a:t>L · M · N = 0</a:t>
            </a:r>
            <a:r>
              <a:rPr lang="ru-RU" altLang="ru-RU" sz="2400"/>
              <a:t> </a:t>
            </a:r>
            <a:r>
              <a:rPr lang="ru-RU" altLang="ru-RU" sz="2400">
                <a:solidFill>
                  <a:schemeClr val="tx1"/>
                </a:solidFill>
              </a:rPr>
              <a:t>выполняется при </a:t>
            </a:r>
            <a:br>
              <a:rPr lang="ru-RU" altLang="ru-RU" sz="2400">
                <a:solidFill>
                  <a:schemeClr val="tx1"/>
                </a:solidFill>
              </a:rPr>
            </a:br>
            <a:r>
              <a:rPr lang="ru-RU" altLang="ru-RU" sz="2400">
                <a:solidFill>
                  <a:schemeClr val="tx1"/>
                </a:solidFill>
              </a:rPr>
              <a:t>М </a:t>
            </a:r>
            <a:r>
              <a:rPr lang="ru-RU" altLang="ru-RU" sz="2400" b="1">
                <a:solidFill>
                  <a:schemeClr val="tx1"/>
                </a:solidFill>
              </a:rPr>
              <a:t>·</a:t>
            </a:r>
            <a:r>
              <a:rPr lang="ru-RU" altLang="ru-RU" sz="2400">
                <a:solidFill>
                  <a:schemeClr val="tx1"/>
                </a:solidFill>
              </a:rPr>
              <a:t> N = 0; существует 3 таких комбинации (00, 01 и 10), имеем еще </a:t>
            </a:r>
            <a:r>
              <a:rPr lang="ru-RU" altLang="ru-RU" sz="2400" b="1">
                <a:solidFill>
                  <a:schemeClr val="tx1"/>
                </a:solidFill>
              </a:rPr>
              <a:t>3 </a:t>
            </a:r>
            <a:r>
              <a:rPr lang="ru-RU" altLang="ru-RU" sz="2400">
                <a:solidFill>
                  <a:schemeClr val="tx1"/>
                </a:solidFill>
              </a:rPr>
              <a:t>решения. </a:t>
            </a:r>
          </a:p>
        </p:txBody>
      </p:sp>
      <p:graphicFrame>
        <p:nvGraphicFramePr>
          <p:cNvPr id="255014" name="Group 38"/>
          <p:cNvGraphicFramePr>
            <a:graphicFrameLocks noGrp="1"/>
          </p:cNvGraphicFramePr>
          <p:nvPr/>
        </p:nvGraphicFramePr>
        <p:xfrm>
          <a:off x="1042988" y="3141663"/>
          <a:ext cx="7143750" cy="2109787"/>
        </p:xfrm>
        <a:graphic>
          <a:graphicData uri="http://schemas.openxmlformats.org/drawingml/2006/table">
            <a:tbl>
              <a:tblPr/>
              <a:tblGrid>
                <a:gridCol w="1428750"/>
                <a:gridCol w="1428750"/>
                <a:gridCol w="1428750"/>
                <a:gridCol w="1428750"/>
                <a:gridCol w="1428750"/>
              </a:tblGrid>
              <a:tr h="449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64C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K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L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553836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  <a:tr h="552248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4F2"/>
                    </a:solidFill>
                  </a:tcPr>
                </a:tc>
              </a:tr>
              <a:tr h="553836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138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3.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64C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8E4"/>
                    </a:solidFill>
                  </a:tcPr>
                </a:tc>
              </a:tr>
            </a:tbl>
          </a:graphicData>
        </a:graphic>
      </p:graphicFrame>
      <p:sp>
        <p:nvSpPr>
          <p:cNvPr id="56355" name="TextBox 10"/>
          <p:cNvSpPr txBox="1">
            <a:spLocks noChangeArrowheads="1"/>
          </p:cNvSpPr>
          <p:nvPr/>
        </p:nvSpPr>
        <p:spPr bwMode="auto">
          <a:xfrm>
            <a:off x="642938" y="5734050"/>
            <a:ext cx="850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000">
                <a:solidFill>
                  <a:schemeClr val="tx1"/>
                </a:solidFill>
              </a:rPr>
              <a:t>Всего получаем: </a:t>
            </a:r>
            <a:r>
              <a:rPr lang="en-US" altLang="ru-RU" sz="2000">
                <a:solidFill>
                  <a:schemeClr val="tx1"/>
                </a:solidFill>
              </a:rPr>
              <a:t>	</a:t>
            </a:r>
            <a:r>
              <a:rPr lang="ru-RU" altLang="ru-RU" sz="2000">
                <a:solidFill>
                  <a:schemeClr val="tx1"/>
                </a:solidFill>
              </a:rPr>
              <a:t>4 + 3 + 3 = </a:t>
            </a:r>
            <a:r>
              <a:rPr lang="ru-RU" altLang="ru-RU" sz="2000">
                <a:solidFill>
                  <a:srgbClr val="FF0000"/>
                </a:solidFill>
              </a:rPr>
              <a:t>10 решений.</a:t>
            </a:r>
            <a:r>
              <a:rPr lang="ru-RU" altLang="ru-RU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356" name="Заголовок 9" descr="Large confetti"/>
          <p:cNvSpPr>
            <a:spLocks/>
          </p:cNvSpPr>
          <p:nvPr/>
        </p:nvSpPr>
        <p:spPr bwMode="auto">
          <a:xfrm>
            <a:off x="1071563" y="214313"/>
            <a:ext cx="76581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endParaRPr lang="ru-RU" altLang="ru-RU" sz="2800">
              <a:solidFill>
                <a:srgbClr val="000000"/>
              </a:solidFill>
              <a:latin typeface="Bitstream Vera Serif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611188" y="1412875"/>
            <a:ext cx="7927975" cy="484188"/>
          </a:xfrm>
        </p:spPr>
        <p:txBody>
          <a:bodyPr lIns="91440" tIns="45720" rIns="91440" bIns="45720" anchor="b"/>
          <a:lstStyle/>
          <a:p>
            <a:r>
              <a:rPr lang="ru-RU" altLang="ru-RU" sz="2400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Совет</a:t>
            </a:r>
          </a:p>
        </p:txBody>
      </p:sp>
      <p:sp>
        <p:nvSpPr>
          <p:cNvPr id="57347" name="TextBox 10"/>
          <p:cNvSpPr txBox="1">
            <a:spLocks noChangeArrowheads="1"/>
          </p:cNvSpPr>
          <p:nvPr/>
        </p:nvSpPr>
        <p:spPr bwMode="auto">
          <a:xfrm>
            <a:off x="500063" y="333375"/>
            <a:ext cx="8643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Прямоугольник 7"/>
          <p:cNvSpPr>
            <a:spLocks noChangeArrowheads="1"/>
          </p:cNvSpPr>
          <p:nvPr/>
        </p:nvSpPr>
        <p:spPr bwMode="auto">
          <a:xfrm>
            <a:off x="611188" y="1989138"/>
            <a:ext cx="80010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400">
                <a:solidFill>
                  <a:schemeClr val="tx1"/>
                </a:solidFill>
              </a:rPr>
              <a:t>Лучше начинать с того уравнения, где меньше переменных. </a:t>
            </a:r>
          </a:p>
        </p:txBody>
      </p:sp>
      <p:sp>
        <p:nvSpPr>
          <p:cNvPr id="57349" name="Прямоугольник 7"/>
          <p:cNvSpPr>
            <a:spLocks noChangeArrowheads="1"/>
          </p:cNvSpPr>
          <p:nvPr/>
        </p:nvSpPr>
        <p:spPr bwMode="auto">
          <a:xfrm>
            <a:off x="642938" y="4500563"/>
            <a:ext cx="80010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400">
                <a:solidFill>
                  <a:schemeClr val="tx1"/>
                </a:solidFill>
              </a:rPr>
              <a:t>Есть риск потерять какие-то решения при переборе вариантов. </a:t>
            </a:r>
          </a:p>
        </p:txBody>
      </p:sp>
      <p:sp>
        <p:nvSpPr>
          <p:cNvPr id="57350" name="Заголовок 9"/>
          <p:cNvSpPr txBox="1">
            <a:spLocks/>
          </p:cNvSpPr>
          <p:nvPr/>
        </p:nvSpPr>
        <p:spPr bwMode="auto">
          <a:xfrm>
            <a:off x="1042988" y="3068638"/>
            <a:ext cx="73580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>
              <a:buClrTx/>
              <a:buSzTx/>
              <a:buFontTx/>
              <a:buNone/>
            </a:pPr>
            <a:r>
              <a:rPr lang="ru-RU" altLang="ru-RU" sz="2800" b="1">
                <a:solidFill>
                  <a:srgbClr val="000099"/>
                </a:solidFill>
                <a:latin typeface="Times New Roman" panose="02020603050405020304" pitchFamily="18" charset="0"/>
              </a:rPr>
              <a:t>Возможные проблемы</a:t>
            </a:r>
            <a:endParaRPr lang="ru-RU" altLang="ru-RU" sz="28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857375" y="357188"/>
            <a:ext cx="6951663" cy="571500"/>
          </a:xfrm>
        </p:spPr>
        <p:txBody>
          <a:bodyPr lIns="90000" tIns="46800" rIns="90000" bIns="46800"/>
          <a:lstStyle/>
          <a:p>
            <a:pPr algn="l"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ЗАКОНЫ ЛОГИКИ</a:t>
            </a:r>
            <a:r>
              <a:rPr lang="en-US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/>
            </a:r>
            <a:br>
              <a:rPr lang="en-US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Задание А</a:t>
            </a:r>
            <a:r>
              <a:rPr lang="en-US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7.</a:t>
            </a:r>
            <a:r>
              <a:rPr lang="ru-RU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  </a:t>
            </a:r>
            <a:r>
              <a:rPr lang="ru-RU" sz="2000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Вариант 1</a:t>
            </a:r>
            <a:r>
              <a:rPr lang="ru-RU" sz="2000" b="1" dirty="0" smtClean="0"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/>
            </a:r>
            <a:br>
              <a:rPr lang="ru-RU" sz="2000" b="1" dirty="0" smtClean="0">
                <a:latin typeface="Times New Roman" pitchFamily="18" charset="0"/>
                <a:ea typeface="MS Gothic" pitchFamily="49" charset="-128"/>
                <a:cs typeface="Times New Roman" pitchFamily="18" charset="0"/>
              </a:rPr>
            </a:br>
            <a:endParaRPr lang="ru-RU" sz="1600" kern="1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MS Gothic" charset="-128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5750" y="1214438"/>
            <a:ext cx="8643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Логическое выражение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((X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Y)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максимально упрощается до выражения:  </a:t>
            </a:r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	1)  X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^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		2) 	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Y			3)	X		4) 1</a:t>
            </a: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Y ) ^ ¬ Y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^¬ Y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Y ^¬ Y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^¬ Y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^¬ Y)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¬Y)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Y)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^X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Y) ^X ^ ¬ Y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^X ^ ¬ Y 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Y ^X ^ ¬ Y)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(0^ ¬ Y 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 ^ 0)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¬ Y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4938" y="585787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2</a:t>
            </a:r>
            <a:endParaRPr lang="ru-RU" altLang="ru-RU" sz="2400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857375" y="142875"/>
            <a:ext cx="6951663" cy="857250"/>
          </a:xfrm>
        </p:spPr>
        <p:txBody>
          <a:bodyPr lIns="90000" tIns="46800" rIns="90000" bIns="46800"/>
          <a:lstStyle/>
          <a:p>
            <a:pPr algn="l"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ЗАКОНЫ ЛОГИКИ</a:t>
            </a:r>
            <a:r>
              <a:rPr lang="en-US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/>
            </a:r>
            <a:br>
              <a:rPr lang="en-US" sz="20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Задание А</a:t>
            </a:r>
            <a:r>
              <a:rPr lang="en-US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7.</a:t>
            </a:r>
            <a:r>
              <a:rPr lang="ru-RU" sz="2000" b="1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  </a:t>
            </a:r>
            <a:r>
              <a:rPr lang="ru-RU" sz="2000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Вариант </a:t>
            </a:r>
            <a:r>
              <a:rPr lang="en-US" sz="2000" dirty="0" smtClean="0">
                <a:solidFill>
                  <a:srgbClr val="262699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2</a:t>
            </a:r>
            <a:r>
              <a:rPr lang="ru-RU" sz="2000" b="1" dirty="0" smtClean="0"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/>
            </a:r>
            <a:br>
              <a:rPr lang="ru-RU" sz="2000" b="1" dirty="0" smtClean="0">
                <a:latin typeface="Times New Roman" pitchFamily="18" charset="0"/>
                <a:ea typeface="MS Gothic" pitchFamily="49" charset="-128"/>
                <a:cs typeface="Times New Roman" pitchFamily="18" charset="0"/>
              </a:rPr>
            </a:br>
            <a:endParaRPr lang="ru-RU" sz="1600" kern="1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MS Gothic" charset="-128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5750" y="1214438"/>
            <a:ext cx="8643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Логическое выражение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¬ (X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максимально упрощается до выражения:  </a:t>
            </a:r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	1)	0 		2) 	1			3)	X		4) 	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^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(X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Y )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¬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^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¬X ^ Y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 (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Y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Y)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^ 1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¬ X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 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en-US" altLang="ru-RU" sz="24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ru-RU" sz="2400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Y =</a:t>
            </a:r>
            <a:endParaRPr lang="ru-RU" altLang="ru-RU" sz="24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1</a:t>
            </a:r>
            <a:r>
              <a:rPr lang="en-US" altLang="ru-RU" sz="2400" b="1">
                <a:solidFill>
                  <a:srgbClr val="FF0000"/>
                </a:solidFill>
                <a:sym typeface="Symbol" panose="05050102010706020507" pitchFamily="18" charset="2"/>
              </a:rPr>
              <a:t> </a:t>
            </a:r>
            <a:r>
              <a:rPr lang="en-US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Y = 1 </a:t>
            </a:r>
          </a:p>
          <a:p>
            <a:pPr algn="just" eaLnBrk="1"/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14938" y="585787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2</a:t>
            </a:r>
            <a:endParaRPr lang="ru-RU" altLang="ru-RU" sz="2400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011238" y="-444500"/>
            <a:ext cx="7808912" cy="206375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ОСНОВНЫЕ ПОНЯТИЯ </a:t>
            </a:r>
            <a: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АЛГЕБРЫ</a:t>
            </a:r>
            <a:b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</a:br>
            <a:r>
              <a:rPr lang="ru-RU" sz="2800" kern="1200" dirty="0" smtClean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 </a:t>
            </a:r>
            <a:r>
              <a:rPr lang="ru-RU" sz="2800" kern="1200" dirty="0">
                <a:solidFill>
                  <a:srgbClr val="00007A"/>
                </a:solidFill>
                <a:latin typeface="Times New Roman" pitchFamily="18" charset="0"/>
                <a:ea typeface="MS Gothic" pitchFamily="49" charset="-128"/>
                <a:cs typeface="Times New Roman" pitchFamily="18" charset="0"/>
              </a:rPr>
              <a:t>ЛОГИКИ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0363" y="720725"/>
            <a:ext cx="8640762" cy="707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endParaRPr lang="en-US" altLang="ru-RU" sz="24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2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Поэтому высказывание можно  представить  некоторой   переменной   величиной, 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значением которой может быть </a:t>
            </a:r>
            <a:r>
              <a:rPr lang="en-US" altLang="ru-RU" sz="22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  или </a:t>
            </a:r>
            <a:r>
              <a:rPr lang="en-US" altLang="ru-RU" sz="22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Если высказывание</a:t>
            </a:r>
            <a:r>
              <a:rPr lang="ru-RU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: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	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ru-RU" sz="2200" u="sng">
                <a:solidFill>
                  <a:srgbClr val="FF0000"/>
                </a:solidFill>
                <a:latin typeface="Times New Roman" panose="02020603050405020304" pitchFamily="18" charset="0"/>
              </a:rPr>
              <a:t>истинно</a:t>
            </a:r>
            <a:r>
              <a:rPr lang="ru-RU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его значение равно 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1 (True, T)</a:t>
            </a:r>
            <a:r>
              <a:rPr lang="ru-RU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,</a:t>
            </a:r>
            <a:endParaRPr lang="en-US" altLang="ru-RU" sz="2200" b="1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ru-RU" sz="2200" u="sng">
                <a:solidFill>
                  <a:srgbClr val="FF0000"/>
                </a:solidFill>
                <a:latin typeface="Times New Roman" panose="02020603050405020304" pitchFamily="18" charset="0"/>
              </a:rPr>
              <a:t>ложно</a:t>
            </a:r>
            <a:r>
              <a:rPr lang="en-US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  -  0 (False, F)</a:t>
            </a:r>
            <a:r>
              <a:rPr lang="ru-RU" altLang="ru-RU" sz="2200" b="1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  <a:endParaRPr lang="en-US" altLang="ru-RU" sz="2200" b="1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ru-RU" sz="2200" u="sng">
              <a:solidFill>
                <a:srgbClr val="000080"/>
              </a:solidFill>
            </a:endParaRPr>
          </a:p>
          <a:p>
            <a:pPr algn="just" eaLnBrk="1" hangingPunct="1"/>
            <a:r>
              <a:rPr lang="en-US" altLang="ru-RU" sz="2200" b="1" u="sng">
                <a:solidFill>
                  <a:srgbClr val="000080"/>
                </a:solidFill>
                <a:latin typeface="Times New Roman" panose="02020603050405020304" pitchFamily="18" charset="0"/>
              </a:rPr>
              <a:t>Простые высказывания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 назвали </a:t>
            </a:r>
            <a:r>
              <a:rPr lang="en-US" altLang="ru-RU" sz="2200" b="1" u="sng">
                <a:solidFill>
                  <a:srgbClr val="000080"/>
                </a:solidFill>
                <a:latin typeface="Times New Roman" panose="02020603050405020304" pitchFamily="18" charset="0"/>
              </a:rPr>
              <a:t>логическими переменными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, а </a:t>
            </a:r>
            <a:r>
              <a:rPr lang="en-US" altLang="ru-RU" sz="2200" b="1" u="sng">
                <a:solidFill>
                  <a:srgbClr val="000080"/>
                </a:solidFill>
                <a:latin typeface="Times New Roman" panose="02020603050405020304" pitchFamily="18" charset="0"/>
              </a:rPr>
              <a:t>сложные высказывания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ru-RU" sz="2200" b="1" u="sng">
                <a:solidFill>
                  <a:srgbClr val="000080"/>
                </a:solidFill>
                <a:latin typeface="Times New Roman" panose="02020603050405020304" pitchFamily="18" charset="0"/>
              </a:rPr>
              <a:t>логическими функциями</a:t>
            </a:r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. Значения логической функции также только 0 или 1. Для простоты записи   высказывания  обозначаются  латинскими  буквами А, В, С.</a:t>
            </a:r>
          </a:p>
          <a:p>
            <a:pPr eaLnBrk="1" hangingPunct="1"/>
            <a:endParaRPr lang="en-US" altLang="ru-RU" sz="2200">
              <a:solidFill>
                <a:srgbClr val="00008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Пример простых высказыв</a:t>
            </a:r>
            <a:r>
              <a:rPr lang="ru-RU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а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ний: </a:t>
            </a:r>
          </a:p>
          <a:p>
            <a:pPr eaLnBrk="1" hangingPunct="1"/>
            <a:r>
              <a:rPr lang="en-US" altLang="ru-RU" sz="2200" u="sng">
                <a:solidFill>
                  <a:srgbClr val="000080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A =  “2+2=4”		 – </a:t>
            </a:r>
            <a:r>
              <a:rPr lang="ru-RU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истинно, </a:t>
            </a:r>
          </a:p>
          <a:p>
            <a:pPr eaLnBrk="1" hangingPunct="1"/>
            <a:r>
              <a:rPr lang="en-US" altLang="ru-RU" sz="2200">
                <a:solidFill>
                  <a:srgbClr val="000080"/>
                </a:solidFill>
                <a:latin typeface="Times New Roman" panose="02020603050405020304" pitchFamily="18" charset="0"/>
              </a:rPr>
              <a:t>		B = “Земля не вертится” 	– ложно.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КРУГИ ЭЙЛЕРА-ВЕННА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39750" y="1260475"/>
            <a:ext cx="8099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</a:rPr>
              <a:t>Покажем области, определяемые выражениями:</a:t>
            </a:r>
          </a:p>
          <a:p>
            <a:pPr eaLnBrk="1" hangingPunct="1"/>
            <a:endParaRPr lang="en-US" altLang="ru-RU" sz="2400">
              <a:solidFill>
                <a:srgbClr val="000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57375"/>
            <a:ext cx="20399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700338"/>
            <a:ext cx="3597275" cy="3057525"/>
            <a:chOff x="340" y="1701"/>
            <a:chExt cx="2266" cy="1926"/>
          </a:xfrm>
        </p:grpSpPr>
        <p:sp>
          <p:nvSpPr>
            <p:cNvPr id="60434" name="Text Box 5"/>
            <p:cNvSpPr txBox="1">
              <a:spLocks noChangeArrowheads="1"/>
            </p:cNvSpPr>
            <p:nvPr/>
          </p:nvSpPr>
          <p:spPr bwMode="auto">
            <a:xfrm>
              <a:off x="340" y="1701"/>
              <a:ext cx="179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200" b="1">
                  <a:solidFill>
                    <a:srgbClr val="000000"/>
                  </a:solidFill>
                  <a:latin typeface="Calibri;Century Gothic" pitchFamily="32" charset="0"/>
                </a:rPr>
                <a:t>A</a:t>
              </a:r>
            </a:p>
          </p:txBody>
        </p:sp>
        <p:grpSp>
          <p:nvGrpSpPr>
            <p:cNvPr id="60435" name="Group 6"/>
            <p:cNvGrpSpPr>
              <a:grpSpLocks/>
            </p:cNvGrpSpPr>
            <p:nvPr/>
          </p:nvGrpSpPr>
          <p:grpSpPr bwMode="auto">
            <a:xfrm>
              <a:off x="460" y="1805"/>
              <a:ext cx="2146" cy="1822"/>
              <a:chOff x="460" y="1805"/>
              <a:chExt cx="2146" cy="1822"/>
            </a:xfrm>
          </p:grpSpPr>
          <p:sp>
            <p:nvSpPr>
              <p:cNvPr id="60436" name="Text Box 7"/>
              <p:cNvSpPr txBox="1">
                <a:spLocks noChangeArrowheads="1"/>
              </p:cNvSpPr>
              <p:nvPr/>
            </p:nvSpPr>
            <p:spPr bwMode="auto">
              <a:xfrm>
                <a:off x="2370" y="1911"/>
                <a:ext cx="237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2200" b="1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grpSp>
            <p:nvGrpSpPr>
              <p:cNvPr id="60437" name="Group 8"/>
              <p:cNvGrpSpPr>
                <a:grpSpLocks/>
              </p:cNvGrpSpPr>
              <p:nvPr/>
            </p:nvGrpSpPr>
            <p:grpSpPr bwMode="auto">
              <a:xfrm>
                <a:off x="460" y="1805"/>
                <a:ext cx="1831" cy="1822"/>
                <a:chOff x="460" y="1805"/>
                <a:chExt cx="1831" cy="1822"/>
              </a:xfrm>
            </p:grpSpPr>
            <p:sp>
              <p:nvSpPr>
                <p:cNvPr id="60439" name="Oval 9"/>
                <p:cNvSpPr>
                  <a:spLocks noChangeArrowheads="1"/>
                </p:cNvSpPr>
                <p:nvPr/>
              </p:nvSpPr>
              <p:spPr bwMode="auto">
                <a:xfrm>
                  <a:off x="460" y="1805"/>
                  <a:ext cx="1237" cy="121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  <p:sp>
              <p:nvSpPr>
                <p:cNvPr id="60440" name="Oval 10"/>
                <p:cNvSpPr>
                  <a:spLocks noChangeArrowheads="1"/>
                </p:cNvSpPr>
                <p:nvPr/>
              </p:nvSpPr>
              <p:spPr bwMode="auto">
                <a:xfrm>
                  <a:off x="732" y="2414"/>
                  <a:ext cx="1237" cy="121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  <p:sp>
              <p:nvSpPr>
                <p:cNvPr id="60441" name="Oval 11"/>
                <p:cNvSpPr>
                  <a:spLocks noChangeArrowheads="1"/>
                </p:cNvSpPr>
                <p:nvPr/>
              </p:nvSpPr>
              <p:spPr bwMode="auto">
                <a:xfrm>
                  <a:off x="1055" y="1805"/>
                  <a:ext cx="1236" cy="121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</p:grpSp>
          <p:sp>
            <p:nvSpPr>
              <p:cNvPr id="60438" name="Text Box 12"/>
              <p:cNvSpPr txBox="1">
                <a:spLocks noChangeArrowheads="1"/>
              </p:cNvSpPr>
              <p:nvPr/>
            </p:nvSpPr>
            <p:spPr bwMode="auto">
              <a:xfrm>
                <a:off x="518" y="3215"/>
                <a:ext cx="311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2200" b="1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</p:grpSp>
      </p:grp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833813"/>
            <a:ext cx="10572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040313" y="2624138"/>
            <a:ext cx="3729037" cy="3082925"/>
            <a:chOff x="3175" y="1653"/>
            <a:chExt cx="2349" cy="1942"/>
          </a:xfrm>
        </p:grpSpPr>
        <p:sp>
          <p:nvSpPr>
            <p:cNvPr id="60426" name="Text Box 15"/>
            <p:cNvSpPr txBox="1">
              <a:spLocks noChangeArrowheads="1"/>
            </p:cNvSpPr>
            <p:nvPr/>
          </p:nvSpPr>
          <p:spPr bwMode="auto">
            <a:xfrm>
              <a:off x="3175" y="1653"/>
              <a:ext cx="18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200" b="1">
                  <a:solidFill>
                    <a:srgbClr val="000000"/>
                  </a:solidFill>
                  <a:latin typeface="Calibri;Century Gothic" pitchFamily="32" charset="0"/>
                </a:rPr>
                <a:t>A</a:t>
              </a:r>
            </a:p>
          </p:txBody>
        </p:sp>
        <p:grpSp>
          <p:nvGrpSpPr>
            <p:cNvPr id="60427" name="Group 16"/>
            <p:cNvGrpSpPr>
              <a:grpSpLocks/>
            </p:cNvGrpSpPr>
            <p:nvPr/>
          </p:nvGrpSpPr>
          <p:grpSpPr bwMode="auto">
            <a:xfrm>
              <a:off x="3299" y="1759"/>
              <a:ext cx="2225" cy="1836"/>
              <a:chOff x="3299" y="1759"/>
              <a:chExt cx="2225" cy="1836"/>
            </a:xfrm>
          </p:grpSpPr>
          <p:sp>
            <p:nvSpPr>
              <p:cNvPr id="60428" name="Text Box 17"/>
              <p:cNvSpPr txBox="1">
                <a:spLocks noChangeArrowheads="1"/>
              </p:cNvSpPr>
              <p:nvPr/>
            </p:nvSpPr>
            <p:spPr bwMode="auto">
              <a:xfrm>
                <a:off x="5280" y="1865"/>
                <a:ext cx="245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2200" b="1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grpSp>
            <p:nvGrpSpPr>
              <p:cNvPr id="60429" name="Group 18"/>
              <p:cNvGrpSpPr>
                <a:grpSpLocks/>
              </p:cNvGrpSpPr>
              <p:nvPr/>
            </p:nvGrpSpPr>
            <p:grpSpPr bwMode="auto">
              <a:xfrm>
                <a:off x="3299" y="1759"/>
                <a:ext cx="1899" cy="1836"/>
                <a:chOff x="3299" y="1759"/>
                <a:chExt cx="1899" cy="1836"/>
              </a:xfrm>
            </p:grpSpPr>
            <p:sp>
              <p:nvSpPr>
                <p:cNvPr id="60431" name="Oval 19"/>
                <p:cNvSpPr>
                  <a:spLocks noChangeArrowheads="1"/>
                </p:cNvSpPr>
                <p:nvPr/>
              </p:nvSpPr>
              <p:spPr bwMode="auto">
                <a:xfrm>
                  <a:off x="3299" y="1759"/>
                  <a:ext cx="1283" cy="122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  <p:sp>
              <p:nvSpPr>
                <p:cNvPr id="60432" name="Oval 20"/>
                <p:cNvSpPr>
                  <a:spLocks noChangeArrowheads="1"/>
                </p:cNvSpPr>
                <p:nvPr/>
              </p:nvSpPr>
              <p:spPr bwMode="auto">
                <a:xfrm>
                  <a:off x="3582" y="2372"/>
                  <a:ext cx="1284" cy="122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  <p:sp>
              <p:nvSpPr>
                <p:cNvPr id="60433" name="Oval 21"/>
                <p:cNvSpPr>
                  <a:spLocks noChangeArrowheads="1"/>
                </p:cNvSpPr>
                <p:nvPr/>
              </p:nvSpPr>
              <p:spPr bwMode="auto">
                <a:xfrm>
                  <a:off x="3916" y="1759"/>
                  <a:ext cx="1283" cy="122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u-RU" altLang="ru-RU"/>
                </a:p>
              </p:txBody>
            </p:sp>
          </p:grpSp>
          <p:sp>
            <p:nvSpPr>
              <p:cNvPr id="60430" name="Text Box 22"/>
              <p:cNvSpPr txBox="1">
                <a:spLocks noChangeArrowheads="1"/>
              </p:cNvSpPr>
              <p:nvPr/>
            </p:nvSpPr>
            <p:spPr bwMode="auto">
              <a:xfrm>
                <a:off x="3359" y="3180"/>
                <a:ext cx="322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2200" b="1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</p:grpSp>
      </p:grpSp>
      <p:pic>
        <p:nvPicPr>
          <p:cNvPr id="3176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2879725"/>
            <a:ext cx="1219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1768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800225"/>
            <a:ext cx="16192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КРУГИ ЭЙЛЕРА-ВЕННА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39750" y="1260475"/>
            <a:ext cx="8099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</a:rPr>
              <a:t>Покажем области, определяемые выражениями:</a:t>
            </a:r>
          </a:p>
          <a:p>
            <a:pPr eaLnBrk="1" hangingPunct="1"/>
            <a:endParaRPr lang="en-US" altLang="ru-RU" sz="2400">
              <a:solidFill>
                <a:srgbClr val="00000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928813"/>
            <a:ext cx="1771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979613"/>
            <a:ext cx="18002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0313" y="2624138"/>
            <a:ext cx="3729037" cy="3133725"/>
            <a:chOff x="3175" y="1653"/>
            <a:chExt cx="2349" cy="1974"/>
          </a:xfrm>
        </p:grpSpPr>
        <p:grpSp>
          <p:nvGrpSpPr>
            <p:cNvPr id="61454" name="Group 6"/>
            <p:cNvGrpSpPr>
              <a:grpSpLocks/>
            </p:cNvGrpSpPr>
            <p:nvPr/>
          </p:nvGrpSpPr>
          <p:grpSpPr bwMode="auto">
            <a:xfrm>
              <a:off x="3175" y="1653"/>
              <a:ext cx="2349" cy="1940"/>
              <a:chOff x="3175" y="1653"/>
              <a:chExt cx="2349" cy="1940"/>
            </a:xfrm>
          </p:grpSpPr>
          <p:sp>
            <p:nvSpPr>
              <p:cNvPr id="61456" name="Text Box 7"/>
              <p:cNvSpPr txBox="1">
                <a:spLocks noChangeArrowheads="1"/>
              </p:cNvSpPr>
              <p:nvPr/>
            </p:nvSpPr>
            <p:spPr bwMode="auto">
              <a:xfrm>
                <a:off x="3175" y="1653"/>
                <a:ext cx="185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2200" b="1">
                    <a:solidFill>
                      <a:srgbClr val="000000"/>
                    </a:solidFill>
                    <a:latin typeface="Calibri;Century Gothic" pitchFamily="32" charset="0"/>
                  </a:rPr>
                  <a:t>A</a:t>
                </a:r>
              </a:p>
            </p:txBody>
          </p:sp>
          <p:grpSp>
            <p:nvGrpSpPr>
              <p:cNvPr id="61457" name="Group 8"/>
              <p:cNvGrpSpPr>
                <a:grpSpLocks/>
              </p:cNvGrpSpPr>
              <p:nvPr/>
            </p:nvGrpSpPr>
            <p:grpSpPr bwMode="auto">
              <a:xfrm>
                <a:off x="3299" y="1759"/>
                <a:ext cx="2225" cy="1834"/>
                <a:chOff x="3299" y="1759"/>
                <a:chExt cx="2225" cy="1834"/>
              </a:xfrm>
            </p:grpSpPr>
            <p:sp>
              <p:nvSpPr>
                <p:cNvPr id="6145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280" y="1865"/>
                  <a:ext cx="245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altLang="ru-RU" sz="2200" b="1">
                      <a:solidFill>
                        <a:srgbClr val="000000"/>
                      </a:solidFill>
                      <a:latin typeface="Calibri;Century Gothic" pitchFamily="32" charset="0"/>
                    </a:rPr>
                    <a:t>B</a:t>
                  </a:r>
                </a:p>
              </p:txBody>
            </p:sp>
            <p:grpSp>
              <p:nvGrpSpPr>
                <p:cNvPr id="61459" name="Group 10"/>
                <p:cNvGrpSpPr>
                  <a:grpSpLocks/>
                </p:cNvGrpSpPr>
                <p:nvPr/>
              </p:nvGrpSpPr>
              <p:grpSpPr bwMode="auto">
                <a:xfrm>
                  <a:off x="3299" y="1759"/>
                  <a:ext cx="1899" cy="1834"/>
                  <a:chOff x="3299" y="1759"/>
                  <a:chExt cx="1899" cy="1834"/>
                </a:xfrm>
              </p:grpSpPr>
              <p:sp>
                <p:nvSpPr>
                  <p:cNvPr id="6146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299" y="1759"/>
                    <a:ext cx="1283" cy="1223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  <p:sp>
                <p:nvSpPr>
                  <p:cNvPr id="614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582" y="2371"/>
                    <a:ext cx="1284" cy="1223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  <p:sp>
                <p:nvSpPr>
                  <p:cNvPr id="6146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916" y="1759"/>
                    <a:ext cx="1283" cy="1223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</p:grpSp>
            <p:sp>
              <p:nvSpPr>
                <p:cNvPr id="614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359" y="3179"/>
                  <a:ext cx="322" cy="3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 anchor="ctr"/>
                <a:lstStyle>
                  <a:lvl1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ru-RU" altLang="ru-RU" sz="2200" b="1">
                      <a:solidFill>
                        <a:srgbClr val="000000"/>
                      </a:solidFill>
                      <a:latin typeface="Calibri;Century Gothic" pitchFamily="32" charset="0"/>
                    </a:rPr>
                    <a:t>С</a:t>
                  </a:r>
                </a:p>
              </p:txBody>
            </p:sp>
          </p:grpSp>
        </p:grpSp>
        <p:pic>
          <p:nvPicPr>
            <p:cNvPr id="6145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701"/>
              <a:ext cx="1928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54025" y="2879725"/>
            <a:ext cx="3503613" cy="3178175"/>
            <a:chOff x="286" y="1814"/>
            <a:chExt cx="2207" cy="2002"/>
          </a:xfrm>
        </p:grpSpPr>
        <p:grpSp>
          <p:nvGrpSpPr>
            <p:cNvPr id="61448" name="Group 17"/>
            <p:cNvGrpSpPr>
              <a:grpSpLocks/>
            </p:cNvGrpSpPr>
            <p:nvPr/>
          </p:nvGrpSpPr>
          <p:grpSpPr bwMode="auto">
            <a:xfrm>
              <a:off x="340" y="1814"/>
              <a:ext cx="1925" cy="1925"/>
              <a:chOff x="340" y="1814"/>
              <a:chExt cx="1925" cy="1925"/>
            </a:xfrm>
          </p:grpSpPr>
          <p:sp>
            <p:nvSpPr>
              <p:cNvPr id="61452" name="Oval 18"/>
              <p:cNvSpPr>
                <a:spLocks noChangeArrowheads="1"/>
              </p:cNvSpPr>
              <p:nvPr/>
            </p:nvSpPr>
            <p:spPr bwMode="auto">
              <a:xfrm>
                <a:off x="622" y="2386"/>
                <a:ext cx="1284" cy="135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pic>
            <p:nvPicPr>
              <p:cNvPr id="61453" name="Picture 1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1814"/>
                <a:ext cx="1926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sp>
          <p:nvSpPr>
            <p:cNvPr id="61449" name="Text Box 20"/>
            <p:cNvSpPr txBox="1">
              <a:spLocks noChangeArrowheads="1"/>
            </p:cNvSpPr>
            <p:nvPr/>
          </p:nvSpPr>
          <p:spPr bwMode="auto">
            <a:xfrm>
              <a:off x="475" y="3459"/>
              <a:ext cx="1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200" b="1">
                  <a:solidFill>
                    <a:srgbClr val="000000"/>
                  </a:solidFill>
                  <a:latin typeface="Calibri;Century Gothic" pitchFamily="32" charset="0"/>
                </a:rPr>
                <a:t>C</a:t>
              </a:r>
            </a:p>
          </p:txBody>
        </p:sp>
        <p:sp>
          <p:nvSpPr>
            <p:cNvPr id="61450" name="Text Box 21"/>
            <p:cNvSpPr txBox="1">
              <a:spLocks noChangeArrowheads="1"/>
            </p:cNvSpPr>
            <p:nvPr/>
          </p:nvSpPr>
          <p:spPr bwMode="auto">
            <a:xfrm>
              <a:off x="286" y="1814"/>
              <a:ext cx="16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200" b="1">
                  <a:solidFill>
                    <a:srgbClr val="000000"/>
                  </a:solidFill>
                  <a:latin typeface="Calibri;Century Gothic" pitchFamily="32" charset="0"/>
                </a:rPr>
                <a:t>A</a:t>
              </a:r>
            </a:p>
          </p:txBody>
        </p:sp>
        <p:sp>
          <p:nvSpPr>
            <p:cNvPr id="61451" name="Text Box 22"/>
            <p:cNvSpPr txBox="1">
              <a:spLocks noChangeArrowheads="1"/>
            </p:cNvSpPr>
            <p:nvPr/>
          </p:nvSpPr>
          <p:spPr bwMode="auto">
            <a:xfrm>
              <a:off x="2267" y="1858"/>
              <a:ext cx="22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200" b="1">
                  <a:solidFill>
                    <a:srgbClr val="000000"/>
                  </a:solidFill>
                  <a:latin typeface="Calibri;Century Gothic" pitchFamily="32" charset="0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КРУГИ ЭЙЛЕРА-ВЕННА</a:t>
            </a:r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0" y="2286000"/>
            <a:ext cx="9177338" cy="2643188"/>
            <a:chOff x="85" y="1217"/>
            <a:chExt cx="5781" cy="1812"/>
          </a:xfrm>
        </p:grpSpPr>
        <p:sp>
          <p:nvSpPr>
            <p:cNvPr id="62468" name="AutoShape 3"/>
            <p:cNvSpPr>
              <a:spLocks noChangeArrowheads="1"/>
            </p:cNvSpPr>
            <p:nvPr/>
          </p:nvSpPr>
          <p:spPr bwMode="auto">
            <a:xfrm>
              <a:off x="85" y="1217"/>
              <a:ext cx="5782" cy="1813"/>
            </a:xfrm>
            <a:prstGeom prst="roundRect">
              <a:avLst>
                <a:gd name="adj" fmla="val 5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 altLang="ru-RU"/>
            </a:p>
          </p:txBody>
        </p:sp>
        <p:grpSp>
          <p:nvGrpSpPr>
            <p:cNvPr id="62469" name="Group 4"/>
            <p:cNvGrpSpPr>
              <a:grpSpLocks/>
            </p:cNvGrpSpPr>
            <p:nvPr/>
          </p:nvGrpSpPr>
          <p:grpSpPr bwMode="auto">
            <a:xfrm>
              <a:off x="85" y="1266"/>
              <a:ext cx="1369" cy="1626"/>
              <a:chOff x="85" y="1266"/>
              <a:chExt cx="1369" cy="1626"/>
            </a:xfrm>
          </p:grpSpPr>
          <p:sp>
            <p:nvSpPr>
              <p:cNvPr id="62498" name="Oval 5"/>
              <p:cNvSpPr>
                <a:spLocks noChangeArrowheads="1"/>
              </p:cNvSpPr>
              <p:nvPr/>
            </p:nvSpPr>
            <p:spPr bwMode="auto">
              <a:xfrm>
                <a:off x="248" y="1625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99" name="Oval 6"/>
              <p:cNvSpPr>
                <a:spLocks noChangeArrowheads="1"/>
              </p:cNvSpPr>
              <p:nvPr/>
            </p:nvSpPr>
            <p:spPr bwMode="auto">
              <a:xfrm>
                <a:off x="589" y="1625"/>
                <a:ext cx="709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500" name="Oval 7"/>
              <p:cNvSpPr>
                <a:spLocks noChangeArrowheads="1"/>
              </p:cNvSpPr>
              <p:nvPr/>
            </p:nvSpPr>
            <p:spPr bwMode="auto">
              <a:xfrm>
                <a:off x="405" y="2048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501" name="Text Box 8"/>
              <p:cNvSpPr txBox="1">
                <a:spLocks noChangeArrowheads="1"/>
              </p:cNvSpPr>
              <p:nvPr/>
            </p:nvSpPr>
            <p:spPr bwMode="auto">
              <a:xfrm>
                <a:off x="85" y="1536"/>
                <a:ext cx="28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A</a:t>
                </a:r>
              </a:p>
            </p:txBody>
          </p:sp>
          <p:sp>
            <p:nvSpPr>
              <p:cNvPr id="62502" name="Text Box 9"/>
              <p:cNvSpPr txBox="1">
                <a:spLocks noChangeArrowheads="1"/>
              </p:cNvSpPr>
              <p:nvPr/>
            </p:nvSpPr>
            <p:spPr bwMode="auto">
              <a:xfrm>
                <a:off x="1176" y="1536"/>
                <a:ext cx="27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sp>
            <p:nvSpPr>
              <p:cNvPr id="62503" name="Text Box 10"/>
              <p:cNvSpPr txBox="1">
                <a:spLocks noChangeArrowheads="1"/>
              </p:cNvSpPr>
              <p:nvPr/>
            </p:nvSpPr>
            <p:spPr bwMode="auto">
              <a:xfrm>
                <a:off x="179" y="2566"/>
                <a:ext cx="2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  <p:pic>
            <p:nvPicPr>
              <p:cNvPr id="62504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" y="1266"/>
                <a:ext cx="89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70" name="Group 12"/>
            <p:cNvGrpSpPr>
              <a:grpSpLocks/>
            </p:cNvGrpSpPr>
            <p:nvPr/>
          </p:nvGrpSpPr>
          <p:grpSpPr bwMode="auto">
            <a:xfrm>
              <a:off x="1491" y="1266"/>
              <a:ext cx="1320" cy="1675"/>
              <a:chOff x="1491" y="1266"/>
              <a:chExt cx="1320" cy="1675"/>
            </a:xfrm>
          </p:grpSpPr>
          <p:sp>
            <p:nvSpPr>
              <p:cNvPr id="62491" name="Oval 13"/>
              <p:cNvSpPr>
                <a:spLocks noChangeArrowheads="1"/>
              </p:cNvSpPr>
              <p:nvPr/>
            </p:nvSpPr>
            <p:spPr bwMode="auto">
              <a:xfrm>
                <a:off x="1626" y="1673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92" name="Oval 14"/>
              <p:cNvSpPr>
                <a:spLocks noChangeArrowheads="1"/>
              </p:cNvSpPr>
              <p:nvPr/>
            </p:nvSpPr>
            <p:spPr bwMode="auto">
              <a:xfrm>
                <a:off x="1970" y="1673"/>
                <a:ext cx="709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93" name="Oval 15"/>
              <p:cNvSpPr>
                <a:spLocks noChangeArrowheads="1"/>
              </p:cNvSpPr>
              <p:nvPr/>
            </p:nvSpPr>
            <p:spPr bwMode="auto">
              <a:xfrm>
                <a:off x="1783" y="2097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94" name="Text Box 16"/>
              <p:cNvSpPr txBox="1">
                <a:spLocks noChangeArrowheads="1"/>
              </p:cNvSpPr>
              <p:nvPr/>
            </p:nvSpPr>
            <p:spPr bwMode="auto">
              <a:xfrm>
                <a:off x="1491" y="1549"/>
                <a:ext cx="27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A</a:t>
                </a:r>
              </a:p>
            </p:txBody>
          </p:sp>
          <p:sp>
            <p:nvSpPr>
              <p:cNvPr id="62495" name="Text Box 17"/>
              <p:cNvSpPr txBox="1">
                <a:spLocks noChangeArrowheads="1"/>
              </p:cNvSpPr>
              <p:nvPr/>
            </p:nvSpPr>
            <p:spPr bwMode="auto">
              <a:xfrm>
                <a:off x="2533" y="1576"/>
                <a:ext cx="27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sp>
            <p:nvSpPr>
              <p:cNvPr id="62496" name="Text Box 18"/>
              <p:cNvSpPr txBox="1">
                <a:spLocks noChangeArrowheads="1"/>
              </p:cNvSpPr>
              <p:nvPr/>
            </p:nvSpPr>
            <p:spPr bwMode="auto">
              <a:xfrm>
                <a:off x="1557" y="2616"/>
                <a:ext cx="280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  <p:pic>
            <p:nvPicPr>
              <p:cNvPr id="62497" name="Picture 1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" y="1266"/>
                <a:ext cx="89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2471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" y="1718"/>
              <a:ext cx="381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62472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" y="2049"/>
              <a:ext cx="36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62473" name="Group 22"/>
            <p:cNvGrpSpPr>
              <a:grpSpLocks/>
            </p:cNvGrpSpPr>
            <p:nvPr/>
          </p:nvGrpSpPr>
          <p:grpSpPr bwMode="auto">
            <a:xfrm>
              <a:off x="2912" y="1266"/>
              <a:ext cx="1319" cy="1675"/>
              <a:chOff x="2912" y="1266"/>
              <a:chExt cx="1319" cy="1675"/>
            </a:xfrm>
          </p:grpSpPr>
          <p:sp>
            <p:nvSpPr>
              <p:cNvPr id="62484" name="Oval 23"/>
              <p:cNvSpPr>
                <a:spLocks noChangeArrowheads="1"/>
              </p:cNvSpPr>
              <p:nvPr/>
            </p:nvSpPr>
            <p:spPr bwMode="auto">
              <a:xfrm>
                <a:off x="3047" y="1673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85" name="Oval 24"/>
              <p:cNvSpPr>
                <a:spLocks noChangeArrowheads="1"/>
              </p:cNvSpPr>
              <p:nvPr/>
            </p:nvSpPr>
            <p:spPr bwMode="auto">
              <a:xfrm>
                <a:off x="3389" y="1673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86" name="Oval 25"/>
              <p:cNvSpPr>
                <a:spLocks noChangeArrowheads="1"/>
              </p:cNvSpPr>
              <p:nvPr/>
            </p:nvSpPr>
            <p:spPr bwMode="auto">
              <a:xfrm>
                <a:off x="3204" y="2097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87" name="Text Box 26"/>
              <p:cNvSpPr txBox="1">
                <a:spLocks noChangeArrowheads="1"/>
              </p:cNvSpPr>
              <p:nvPr/>
            </p:nvSpPr>
            <p:spPr bwMode="auto">
              <a:xfrm>
                <a:off x="2912" y="1549"/>
                <a:ext cx="28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A</a:t>
                </a:r>
              </a:p>
            </p:txBody>
          </p:sp>
          <p:sp>
            <p:nvSpPr>
              <p:cNvPr id="62488" name="Text Box 27"/>
              <p:cNvSpPr txBox="1">
                <a:spLocks noChangeArrowheads="1"/>
              </p:cNvSpPr>
              <p:nvPr/>
            </p:nvSpPr>
            <p:spPr bwMode="auto">
              <a:xfrm>
                <a:off x="3951" y="1576"/>
                <a:ext cx="28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sp>
            <p:nvSpPr>
              <p:cNvPr id="62489" name="Text Box 28"/>
              <p:cNvSpPr txBox="1">
                <a:spLocks noChangeArrowheads="1"/>
              </p:cNvSpPr>
              <p:nvPr/>
            </p:nvSpPr>
            <p:spPr bwMode="auto">
              <a:xfrm>
                <a:off x="2978" y="2616"/>
                <a:ext cx="27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  <p:pic>
            <p:nvPicPr>
              <p:cNvPr id="62490" name="Picture 2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" y="1266"/>
                <a:ext cx="89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2474" name="Picture 3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666"/>
              <a:ext cx="1075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62475" name="Group 31"/>
            <p:cNvGrpSpPr>
              <a:grpSpLocks/>
            </p:cNvGrpSpPr>
            <p:nvPr/>
          </p:nvGrpSpPr>
          <p:grpSpPr bwMode="auto">
            <a:xfrm>
              <a:off x="4398" y="1266"/>
              <a:ext cx="1321" cy="1675"/>
              <a:chOff x="4398" y="1266"/>
              <a:chExt cx="1321" cy="1675"/>
            </a:xfrm>
          </p:grpSpPr>
          <p:sp>
            <p:nvSpPr>
              <p:cNvPr id="62477" name="Oval 32"/>
              <p:cNvSpPr>
                <a:spLocks noChangeArrowheads="1"/>
              </p:cNvSpPr>
              <p:nvPr/>
            </p:nvSpPr>
            <p:spPr bwMode="auto">
              <a:xfrm>
                <a:off x="4537" y="1673"/>
                <a:ext cx="710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78" name="Oval 33"/>
              <p:cNvSpPr>
                <a:spLocks noChangeArrowheads="1"/>
              </p:cNvSpPr>
              <p:nvPr/>
            </p:nvSpPr>
            <p:spPr bwMode="auto">
              <a:xfrm>
                <a:off x="4879" y="1673"/>
                <a:ext cx="709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79" name="Oval 34"/>
              <p:cNvSpPr>
                <a:spLocks noChangeArrowheads="1"/>
              </p:cNvSpPr>
              <p:nvPr/>
            </p:nvSpPr>
            <p:spPr bwMode="auto">
              <a:xfrm>
                <a:off x="4693" y="2097"/>
                <a:ext cx="711" cy="845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62480" name="Text Box 35"/>
              <p:cNvSpPr txBox="1">
                <a:spLocks noChangeArrowheads="1"/>
              </p:cNvSpPr>
              <p:nvPr/>
            </p:nvSpPr>
            <p:spPr bwMode="auto">
              <a:xfrm>
                <a:off x="4398" y="1549"/>
                <a:ext cx="28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A</a:t>
                </a:r>
              </a:p>
            </p:txBody>
          </p:sp>
          <p:sp>
            <p:nvSpPr>
              <p:cNvPr id="62481" name="Text Box 36"/>
              <p:cNvSpPr txBox="1">
                <a:spLocks noChangeArrowheads="1"/>
              </p:cNvSpPr>
              <p:nvPr/>
            </p:nvSpPr>
            <p:spPr bwMode="auto">
              <a:xfrm>
                <a:off x="5440" y="1576"/>
                <a:ext cx="28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B</a:t>
                </a:r>
              </a:p>
            </p:txBody>
          </p:sp>
          <p:sp>
            <p:nvSpPr>
              <p:cNvPr id="62482" name="Text Box 37"/>
              <p:cNvSpPr txBox="1">
                <a:spLocks noChangeArrowheads="1"/>
              </p:cNvSpPr>
              <p:nvPr/>
            </p:nvSpPr>
            <p:spPr bwMode="auto">
              <a:xfrm>
                <a:off x="4468" y="2616"/>
                <a:ext cx="27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altLang="ru-RU" sz="1100">
                    <a:solidFill>
                      <a:srgbClr val="000000"/>
                    </a:solidFill>
                    <a:latin typeface="Calibri;Century Gothic" pitchFamily="32" charset="0"/>
                  </a:rPr>
                  <a:t>С</a:t>
                </a:r>
              </a:p>
            </p:txBody>
          </p:sp>
          <p:pic>
            <p:nvPicPr>
              <p:cNvPr id="62483" name="Picture 3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2" y="1266"/>
                <a:ext cx="89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2476" name="Picture 3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" y="1671"/>
              <a:ext cx="1109" cy="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500063" y="3500438"/>
            <a:ext cx="3857625" cy="2357437"/>
          </a:xfrm>
          <a:prstGeom prst="rect">
            <a:avLst/>
          </a:prstGeom>
          <a:solidFill>
            <a:srgbClr val="9BF48C">
              <a:alpha val="5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35" name="Овал 34"/>
          <p:cNvSpPr>
            <a:spLocks noChangeArrowheads="1"/>
          </p:cNvSpPr>
          <p:nvPr/>
        </p:nvSpPr>
        <p:spPr bwMode="auto">
          <a:xfrm>
            <a:off x="785813" y="3714750"/>
            <a:ext cx="2071687" cy="2000250"/>
          </a:xfrm>
          <a:prstGeom prst="ellipse">
            <a:avLst/>
          </a:prstGeom>
          <a:solidFill>
            <a:schemeClr val="bg1">
              <a:alpha val="7097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36" name="Овал 35"/>
          <p:cNvSpPr>
            <a:spLocks noChangeArrowheads="1"/>
          </p:cNvSpPr>
          <p:nvPr/>
        </p:nvSpPr>
        <p:spPr bwMode="auto">
          <a:xfrm>
            <a:off x="1714500" y="3714750"/>
            <a:ext cx="2071688" cy="2000250"/>
          </a:xfrm>
          <a:prstGeom prst="ellipse">
            <a:avLst/>
          </a:prstGeom>
          <a:solidFill>
            <a:srgbClr val="FF66CC">
              <a:alpha val="5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КРУГИ ЭЙЛЕРА-ВЕННА</a:t>
            </a:r>
          </a:p>
        </p:txBody>
      </p:sp>
      <p:sp>
        <p:nvSpPr>
          <p:cNvPr id="63494" name="Text Box 2"/>
          <p:cNvSpPr txBox="1">
            <a:spLocks noChangeArrowheads="1"/>
          </p:cNvSpPr>
          <p:nvPr/>
        </p:nvSpPr>
        <p:spPr bwMode="auto">
          <a:xfrm>
            <a:off x="642938" y="1214438"/>
            <a:ext cx="8099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</a:rPr>
              <a:t>Покажем области, определяемые выражениями:</a:t>
            </a:r>
          </a:p>
          <a:p>
            <a:pPr eaLnBrk="1" hangingPunct="1"/>
            <a:endParaRPr lang="en-US" altLang="ru-RU" sz="240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72125" y="2143125"/>
            <a:ext cx="2546350" cy="857250"/>
            <a:chOff x="443" y="1232"/>
            <a:chExt cx="1020" cy="340"/>
          </a:xfrm>
        </p:grpSpPr>
        <p:sp>
          <p:nvSpPr>
            <p:cNvPr id="635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3" y="1232"/>
              <a:ext cx="10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26" name="Rectangle 5"/>
            <p:cNvSpPr>
              <a:spLocks noChangeArrowheads="1"/>
            </p:cNvSpPr>
            <p:nvPr/>
          </p:nvSpPr>
          <p:spPr bwMode="auto">
            <a:xfrm>
              <a:off x="1273" y="1260"/>
              <a:ext cx="12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ru-RU" altLang="ru-RU" b="1"/>
            </a:p>
          </p:txBody>
        </p:sp>
        <p:sp>
          <p:nvSpPr>
            <p:cNvPr id="63527" name="Rectangle 6"/>
            <p:cNvSpPr>
              <a:spLocks noChangeArrowheads="1"/>
            </p:cNvSpPr>
            <p:nvPr/>
          </p:nvSpPr>
          <p:spPr bwMode="auto">
            <a:xfrm>
              <a:off x="959" y="1260"/>
              <a:ext cx="2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¬ </a:t>
              </a:r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ru-RU" altLang="ru-RU" b="1"/>
            </a:p>
          </p:txBody>
        </p:sp>
        <p:sp>
          <p:nvSpPr>
            <p:cNvPr id="63528" name="Rectangle 7"/>
            <p:cNvSpPr>
              <a:spLocks noChangeArrowheads="1"/>
            </p:cNvSpPr>
            <p:nvPr/>
          </p:nvSpPr>
          <p:spPr bwMode="auto">
            <a:xfrm>
              <a:off x="730" y="1272"/>
              <a:ext cx="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ru-RU" altLang="ru-RU" b="1"/>
            </a:p>
          </p:txBody>
        </p:sp>
        <p:sp>
          <p:nvSpPr>
            <p:cNvPr id="63529" name="Rectangle 8"/>
            <p:cNvSpPr>
              <a:spLocks noChangeArrowheads="1"/>
            </p:cNvSpPr>
            <p:nvPr/>
          </p:nvSpPr>
          <p:spPr bwMode="auto">
            <a:xfrm>
              <a:off x="1188" y="1260"/>
              <a:ext cx="21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ru-RU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∙</a:t>
              </a:r>
              <a:r>
                <a:rPr lang="en-US" altLang="ru-RU" sz="2800">
                  <a:solidFill>
                    <a:srgbClr val="000000"/>
                  </a:solidFill>
                  <a:latin typeface="Symbol" panose="05050102010706020507" pitchFamily="18" charset="2"/>
                </a:rPr>
                <a:t>  </a:t>
              </a:r>
              <a:endParaRPr lang="ru-RU" altLang="ru-RU"/>
            </a:p>
          </p:txBody>
        </p:sp>
        <p:sp>
          <p:nvSpPr>
            <p:cNvPr id="63530" name="Rectangle 9"/>
            <p:cNvSpPr>
              <a:spLocks noChangeArrowheads="1"/>
            </p:cNvSpPr>
            <p:nvPr/>
          </p:nvSpPr>
          <p:spPr bwMode="auto">
            <a:xfrm>
              <a:off x="873" y="1260"/>
              <a:ext cx="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ru-RU" altLang="ru-RU"/>
            </a:p>
          </p:txBody>
        </p:sp>
        <p:sp>
          <p:nvSpPr>
            <p:cNvPr id="63531" name="Rectangle 10"/>
            <p:cNvSpPr>
              <a:spLocks noChangeArrowheads="1"/>
            </p:cNvSpPr>
            <p:nvPr/>
          </p:nvSpPr>
          <p:spPr bwMode="auto">
            <a:xfrm>
              <a:off x="804" y="1395"/>
              <a:ext cx="4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ru-RU" altLang="ru-RU"/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00125" y="2143125"/>
            <a:ext cx="2546350" cy="857250"/>
            <a:chOff x="472" y="1260"/>
            <a:chExt cx="1020" cy="340"/>
          </a:xfrm>
        </p:grpSpPr>
        <p:sp>
          <p:nvSpPr>
            <p:cNvPr id="635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2" y="1260"/>
              <a:ext cx="10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19" name="Rectangle 5"/>
            <p:cNvSpPr>
              <a:spLocks noChangeArrowheads="1"/>
            </p:cNvSpPr>
            <p:nvPr/>
          </p:nvSpPr>
          <p:spPr bwMode="auto">
            <a:xfrm>
              <a:off x="1302" y="1260"/>
              <a:ext cx="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ru-RU" altLang="ru-RU" b="1"/>
            </a:p>
          </p:txBody>
        </p:sp>
        <p:sp>
          <p:nvSpPr>
            <p:cNvPr id="63520" name="Rectangle 6"/>
            <p:cNvSpPr>
              <a:spLocks noChangeArrowheads="1"/>
            </p:cNvSpPr>
            <p:nvPr/>
          </p:nvSpPr>
          <p:spPr bwMode="auto">
            <a:xfrm>
              <a:off x="959" y="1260"/>
              <a:ext cx="2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¬ </a:t>
              </a:r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ru-RU" altLang="ru-RU" b="1"/>
            </a:p>
          </p:txBody>
        </p:sp>
        <p:sp>
          <p:nvSpPr>
            <p:cNvPr id="63521" name="Rectangle 7"/>
            <p:cNvSpPr>
              <a:spLocks noChangeArrowheads="1"/>
            </p:cNvSpPr>
            <p:nvPr/>
          </p:nvSpPr>
          <p:spPr bwMode="auto">
            <a:xfrm>
              <a:off x="730" y="1272"/>
              <a:ext cx="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ru-RU" altLang="ru-RU" b="1"/>
            </a:p>
          </p:txBody>
        </p:sp>
        <p:sp>
          <p:nvSpPr>
            <p:cNvPr id="63522" name="Rectangle 8"/>
            <p:cNvSpPr>
              <a:spLocks noChangeArrowheads="1"/>
            </p:cNvSpPr>
            <p:nvPr/>
          </p:nvSpPr>
          <p:spPr bwMode="auto">
            <a:xfrm>
              <a:off x="1188" y="1260"/>
              <a:ext cx="2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ru-RU" sz="28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ru-RU" sz="2800">
                  <a:solidFill>
                    <a:srgbClr val="000000"/>
                  </a:solidFill>
                  <a:latin typeface="Symbol" panose="05050102010706020507" pitchFamily="18" charset="2"/>
                </a:rPr>
                <a:t>  </a:t>
              </a:r>
              <a:endParaRPr lang="ru-RU" altLang="ru-RU"/>
            </a:p>
          </p:txBody>
        </p:sp>
        <p:sp>
          <p:nvSpPr>
            <p:cNvPr id="63523" name="Rectangle 9"/>
            <p:cNvSpPr>
              <a:spLocks noChangeArrowheads="1"/>
            </p:cNvSpPr>
            <p:nvPr/>
          </p:nvSpPr>
          <p:spPr bwMode="auto">
            <a:xfrm>
              <a:off x="873" y="1260"/>
              <a:ext cx="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ru-RU" altLang="ru-RU"/>
            </a:p>
          </p:txBody>
        </p:sp>
        <p:sp>
          <p:nvSpPr>
            <p:cNvPr id="63524" name="Rectangle 10"/>
            <p:cNvSpPr>
              <a:spLocks noChangeArrowheads="1"/>
            </p:cNvSpPr>
            <p:nvPr/>
          </p:nvSpPr>
          <p:spPr bwMode="auto">
            <a:xfrm>
              <a:off x="804" y="1395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ru-RU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ru-RU" altLang="ru-RU"/>
            </a:p>
          </p:txBody>
        </p:sp>
      </p:grpSp>
      <p:sp>
        <p:nvSpPr>
          <p:cNvPr id="162839" name="Text Box 21"/>
          <p:cNvSpPr txBox="1">
            <a:spLocks noChangeArrowheads="1"/>
          </p:cNvSpPr>
          <p:nvPr/>
        </p:nvSpPr>
        <p:spPr bwMode="auto">
          <a:xfrm>
            <a:off x="1000125" y="4000500"/>
            <a:ext cx="5715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</a:pPr>
            <a:r>
              <a:rPr lang="en-US" altLang="ru-RU" sz="2400" b="1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162840" name="Text Box 22"/>
          <p:cNvSpPr txBox="1">
            <a:spLocks noChangeArrowheads="1"/>
          </p:cNvSpPr>
          <p:nvPr/>
        </p:nvSpPr>
        <p:spPr bwMode="auto">
          <a:xfrm>
            <a:off x="2786063" y="4000500"/>
            <a:ext cx="4286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</a:pPr>
            <a:r>
              <a:rPr lang="en-US" altLang="ru-RU" sz="2400" b="1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62841" name="Прямоугольник 44"/>
          <p:cNvSpPr>
            <a:spLocks noChangeArrowheads="1"/>
          </p:cNvSpPr>
          <p:nvPr/>
        </p:nvSpPr>
        <p:spPr bwMode="auto">
          <a:xfrm>
            <a:off x="3929063" y="3714750"/>
            <a:ext cx="3190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b="1">
                <a:solidFill>
                  <a:schemeClr val="tx1"/>
                </a:solidFill>
                <a:cs typeface="Arial" panose="020B0604020202020204" pitchFamily="34" charset="0"/>
              </a:rPr>
              <a:t>Ā</a:t>
            </a:r>
            <a:endParaRPr lang="ru-RU" altLang="ru-RU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4" name="Группа 33"/>
          <p:cNvGrpSpPr>
            <a:grpSpLocks/>
          </p:cNvGrpSpPr>
          <p:nvPr/>
        </p:nvGrpSpPr>
        <p:grpSpPr bwMode="auto">
          <a:xfrm>
            <a:off x="428625" y="3429000"/>
            <a:ext cx="4191000" cy="2886075"/>
            <a:chOff x="428596" y="3071810"/>
            <a:chExt cx="4191000" cy="2886075"/>
          </a:xfrm>
        </p:grpSpPr>
        <p:pic>
          <p:nvPicPr>
            <p:cNvPr id="635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3071810"/>
              <a:ext cx="4191000" cy="288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514" name="Группа 32"/>
            <p:cNvGrpSpPr>
              <a:grpSpLocks/>
            </p:cNvGrpSpPr>
            <p:nvPr/>
          </p:nvGrpSpPr>
          <p:grpSpPr bwMode="auto">
            <a:xfrm>
              <a:off x="1285875" y="3357563"/>
              <a:ext cx="2819400" cy="1071562"/>
              <a:chOff x="1285875" y="3357563"/>
              <a:chExt cx="2819400" cy="1071562"/>
            </a:xfrm>
          </p:grpSpPr>
          <p:sp>
            <p:nvSpPr>
              <p:cNvPr id="63515" name="Text Box 21"/>
              <p:cNvSpPr txBox="1">
                <a:spLocks noChangeArrowheads="1"/>
              </p:cNvSpPr>
              <p:nvPr/>
            </p:nvSpPr>
            <p:spPr bwMode="auto">
              <a:xfrm>
                <a:off x="1285875" y="3643313"/>
                <a:ext cx="571500" cy="78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2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63516" name="Text Box 22"/>
              <p:cNvSpPr txBox="1">
                <a:spLocks noChangeArrowheads="1"/>
              </p:cNvSpPr>
              <p:nvPr/>
            </p:nvSpPr>
            <p:spPr bwMode="auto">
              <a:xfrm>
                <a:off x="2571750" y="3714750"/>
                <a:ext cx="428625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ru-RU" sz="2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3517" name="Прямоугольник 44"/>
              <p:cNvSpPr>
                <a:spLocks noChangeArrowheads="1"/>
              </p:cNvSpPr>
              <p:nvPr/>
            </p:nvSpPr>
            <p:spPr bwMode="auto">
              <a:xfrm>
                <a:off x="3786188" y="3357563"/>
                <a:ext cx="31908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ru-RU" sz="24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Ā</a:t>
                </a:r>
                <a:endParaRPr lang="ru-RU" altLang="ru-RU" sz="2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Группа 62"/>
          <p:cNvGrpSpPr>
            <a:grpSpLocks/>
          </p:cNvGrpSpPr>
          <p:nvPr/>
        </p:nvGrpSpPr>
        <p:grpSpPr bwMode="auto">
          <a:xfrm>
            <a:off x="4857750" y="3571875"/>
            <a:ext cx="3857625" cy="2357438"/>
            <a:chOff x="500034" y="3500438"/>
            <a:chExt cx="3857652" cy="2357454"/>
          </a:xfrm>
        </p:grpSpPr>
        <p:sp>
          <p:nvSpPr>
            <p:cNvPr id="63507" name="Прямоугольник 63"/>
            <p:cNvSpPr>
              <a:spLocks noChangeArrowheads="1"/>
            </p:cNvSpPr>
            <p:nvPr/>
          </p:nvSpPr>
          <p:spPr bwMode="auto">
            <a:xfrm>
              <a:off x="500034" y="3500438"/>
              <a:ext cx="3857652" cy="2357454"/>
            </a:xfrm>
            <a:prstGeom prst="rect">
              <a:avLst/>
            </a:prstGeom>
            <a:solidFill>
              <a:srgbClr val="9BF48C">
                <a:alpha val="59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63508" name="Овал 64"/>
            <p:cNvSpPr>
              <a:spLocks noChangeArrowheads="1"/>
            </p:cNvSpPr>
            <p:nvPr/>
          </p:nvSpPr>
          <p:spPr bwMode="auto">
            <a:xfrm>
              <a:off x="785786" y="3714752"/>
              <a:ext cx="2071702" cy="2000264"/>
            </a:xfrm>
            <a:prstGeom prst="ellipse">
              <a:avLst/>
            </a:prstGeom>
            <a:solidFill>
              <a:schemeClr val="bg1">
                <a:alpha val="70979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63509" name="Овал 65"/>
            <p:cNvSpPr>
              <a:spLocks noChangeArrowheads="1"/>
            </p:cNvSpPr>
            <p:nvPr/>
          </p:nvSpPr>
          <p:spPr bwMode="auto">
            <a:xfrm>
              <a:off x="1714480" y="3714752"/>
              <a:ext cx="2071702" cy="2000264"/>
            </a:xfrm>
            <a:prstGeom prst="ellipse">
              <a:avLst/>
            </a:prstGeom>
            <a:solidFill>
              <a:srgbClr val="FF66CC">
                <a:alpha val="5686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63510" name="Text Box 21"/>
            <p:cNvSpPr txBox="1">
              <a:spLocks noChangeArrowheads="1"/>
            </p:cNvSpPr>
            <p:nvPr/>
          </p:nvSpPr>
          <p:spPr bwMode="auto">
            <a:xfrm>
              <a:off x="1000100" y="4000504"/>
              <a:ext cx="571500" cy="564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400" b="1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511" name="Text Box 22"/>
            <p:cNvSpPr txBox="1">
              <a:spLocks noChangeArrowheads="1"/>
            </p:cNvSpPr>
            <p:nvPr/>
          </p:nvSpPr>
          <p:spPr bwMode="auto">
            <a:xfrm>
              <a:off x="2786050" y="4000504"/>
              <a:ext cx="428625" cy="39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400" b="1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3512" name="Прямоугольник 44"/>
            <p:cNvSpPr>
              <a:spLocks noChangeArrowheads="1"/>
            </p:cNvSpPr>
            <p:nvPr/>
          </p:nvSpPr>
          <p:spPr bwMode="auto">
            <a:xfrm>
              <a:off x="3929058" y="3714752"/>
              <a:ext cx="319087" cy="33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2400" b="1">
                  <a:solidFill>
                    <a:schemeClr val="tx1"/>
                  </a:solidFill>
                  <a:cs typeface="Arial" panose="020B0604020202020204" pitchFamily="34" charset="0"/>
                </a:rPr>
                <a:t>Ā</a:t>
              </a:r>
              <a:endParaRPr lang="ru-RU" altLang="ru-RU" sz="24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Группа 34"/>
          <p:cNvGrpSpPr>
            <a:grpSpLocks/>
          </p:cNvGrpSpPr>
          <p:nvPr/>
        </p:nvGrpSpPr>
        <p:grpSpPr bwMode="auto">
          <a:xfrm>
            <a:off x="4643438" y="3286125"/>
            <a:ext cx="4294187" cy="3071813"/>
            <a:chOff x="4849610" y="2928934"/>
            <a:chExt cx="4294390" cy="3071834"/>
          </a:xfrm>
        </p:grpSpPr>
        <p:pic>
          <p:nvPicPr>
            <p:cNvPr id="63503" name="Picture 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610" y="2928934"/>
              <a:ext cx="4294390" cy="307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4" name="Text Box 7"/>
            <p:cNvSpPr txBox="1">
              <a:spLocks noChangeArrowheads="1"/>
            </p:cNvSpPr>
            <p:nvPr/>
          </p:nvSpPr>
          <p:spPr bwMode="auto">
            <a:xfrm>
              <a:off x="5786446" y="4000504"/>
              <a:ext cx="293687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400" b="1">
                  <a:solidFill>
                    <a:srgbClr val="000000"/>
                  </a:solidFill>
                  <a:ea typeface="msmincho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505" name="Text Box 9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388938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ru-RU" sz="2400" b="1">
                  <a:solidFill>
                    <a:srgbClr val="000000"/>
                  </a:solidFill>
                  <a:ea typeface="msmincho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3506" name="Прямоугольник 44"/>
            <p:cNvSpPr>
              <a:spLocks noChangeArrowheads="1"/>
            </p:cNvSpPr>
            <p:nvPr/>
          </p:nvSpPr>
          <p:spPr bwMode="auto">
            <a:xfrm>
              <a:off x="7786710" y="3357562"/>
              <a:ext cx="3190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2400" b="1">
                  <a:solidFill>
                    <a:schemeClr val="tx1"/>
                  </a:solidFill>
                  <a:cs typeface="Arial" panose="020B0604020202020204" pitchFamily="34" charset="0"/>
                </a:rPr>
                <a:t>Ā</a:t>
              </a:r>
              <a:endParaRPr lang="ru-RU" altLang="ru-RU" sz="24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162839" grpId="0"/>
      <p:bldP spid="162840" grpId="0"/>
      <p:bldP spid="1628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1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214313" y="1214438"/>
            <a:ext cx="864393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643188"/>
            <a:ext cx="34099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214313" y="1214438"/>
            <a:ext cx="864393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1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1196975"/>
            <a:ext cx="8751888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69875" algn="just" hangingPunct="0">
              <a:lnSpc>
                <a:spcPct val="88000"/>
              </a:lnSpc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/>
            </a:pPr>
            <a:endParaRPr lang="ru-RU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540" name="Овал 9"/>
          <p:cNvSpPr>
            <a:spLocks noChangeArrowheads="1"/>
          </p:cNvSpPr>
          <p:nvPr/>
        </p:nvSpPr>
        <p:spPr bwMode="auto">
          <a:xfrm>
            <a:off x="500063" y="1357313"/>
            <a:ext cx="571500" cy="571500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5541" name="Равнобедренный треугольник 10"/>
          <p:cNvSpPr>
            <a:spLocks noChangeArrowheads="1"/>
          </p:cNvSpPr>
          <p:nvPr/>
        </p:nvSpPr>
        <p:spPr bwMode="auto">
          <a:xfrm>
            <a:off x="500063" y="2071688"/>
            <a:ext cx="642937" cy="5715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5542" name="Прямоугольник 11"/>
          <p:cNvSpPr>
            <a:spLocks noChangeArrowheads="1"/>
          </p:cNvSpPr>
          <p:nvPr/>
        </p:nvSpPr>
        <p:spPr bwMode="auto">
          <a:xfrm>
            <a:off x="500063" y="2786063"/>
            <a:ext cx="642937" cy="395287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13573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8" y="2071688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38" y="27146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ru-RU" sz="2800" dirty="0"/>
          </a:p>
        </p:txBody>
      </p:sp>
      <p:pic>
        <p:nvPicPr>
          <p:cNvPr id="655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00188"/>
            <a:ext cx="2214563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57188" y="4143375"/>
            <a:ext cx="3143250" cy="1714500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8" name="Овал 17"/>
          <p:cNvSpPr>
            <a:spLocks noChangeArrowheads="1"/>
          </p:cNvSpPr>
          <p:nvPr/>
        </p:nvSpPr>
        <p:spPr bwMode="auto">
          <a:xfrm>
            <a:off x="642938" y="3786188"/>
            <a:ext cx="2500312" cy="2500312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86313" y="3786188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1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86313" y="4286250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2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endParaRPr lang="ru-RU" altLang="ru-RU" sz="2400"/>
          </a:p>
        </p:txBody>
      </p:sp>
      <p:sp>
        <p:nvSpPr>
          <p:cNvPr id="65551" name="TextBox 22"/>
          <p:cNvSpPr txBox="1">
            <a:spLocks noChangeArrowheads="1"/>
          </p:cNvSpPr>
          <p:nvPr/>
        </p:nvSpPr>
        <p:spPr bwMode="auto">
          <a:xfrm>
            <a:off x="2500313" y="1214438"/>
            <a:ext cx="315118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457200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Варианты ответа: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14875" y="55721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2</a:t>
            </a:r>
            <a:endParaRPr lang="ru-RU" altLang="ru-RU" sz="2400"/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37242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Равнобедренный треугольник 21"/>
          <p:cNvSpPr>
            <a:spLocks noChangeArrowheads="1"/>
          </p:cNvSpPr>
          <p:nvPr/>
        </p:nvSpPr>
        <p:spPr bwMode="auto">
          <a:xfrm rot="10800000">
            <a:off x="857250" y="3571875"/>
            <a:ext cx="2357438" cy="22860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2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6563" name="Rectangle 2"/>
          <p:cNvSpPr txBox="1">
            <a:spLocks noChangeArrowheads="1"/>
          </p:cNvSpPr>
          <p:nvPr/>
        </p:nvSpPr>
        <p:spPr bwMode="auto">
          <a:xfrm>
            <a:off x="357188" y="1214438"/>
            <a:ext cx="84296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не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714625"/>
            <a:ext cx="3619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2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1196975"/>
            <a:ext cx="8751888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69875" algn="just" hangingPunct="0">
              <a:lnSpc>
                <a:spcPct val="88000"/>
              </a:lnSpc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/>
            </a:pPr>
            <a:endParaRPr lang="ru-RU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7588" name="Овал 9"/>
          <p:cNvSpPr>
            <a:spLocks noChangeArrowheads="1"/>
          </p:cNvSpPr>
          <p:nvPr/>
        </p:nvSpPr>
        <p:spPr bwMode="auto">
          <a:xfrm>
            <a:off x="500063" y="1357313"/>
            <a:ext cx="571500" cy="571500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7589" name="Равнобедренный треугольник 10"/>
          <p:cNvSpPr>
            <a:spLocks noChangeArrowheads="1"/>
          </p:cNvSpPr>
          <p:nvPr/>
        </p:nvSpPr>
        <p:spPr bwMode="auto">
          <a:xfrm>
            <a:off x="500063" y="2071688"/>
            <a:ext cx="642937" cy="5715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7590" name="Прямоугольник 11"/>
          <p:cNvSpPr>
            <a:spLocks noChangeArrowheads="1"/>
          </p:cNvSpPr>
          <p:nvPr/>
        </p:nvSpPr>
        <p:spPr bwMode="auto">
          <a:xfrm>
            <a:off x="500063" y="2786063"/>
            <a:ext cx="642937" cy="395287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13573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8" y="2071688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38" y="27146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ru-RU" sz="2800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285750" y="4143375"/>
            <a:ext cx="3143250" cy="1714500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86313" y="3786188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1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86313" y="428625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2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endParaRPr lang="ru-RU" altLang="ru-RU" sz="2400"/>
          </a:p>
        </p:txBody>
      </p:sp>
      <p:sp>
        <p:nvSpPr>
          <p:cNvPr id="67597" name="TextBox 22"/>
          <p:cNvSpPr txBox="1">
            <a:spLocks noChangeArrowheads="1"/>
          </p:cNvSpPr>
          <p:nvPr/>
        </p:nvSpPr>
        <p:spPr bwMode="auto">
          <a:xfrm>
            <a:off x="2500313" y="1214438"/>
            <a:ext cx="35115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457200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Варианты ответа: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не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857750" y="585787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</a:t>
            </a:r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ru-RU" altLang="ru-RU" sz="2400"/>
          </a:p>
        </p:txBody>
      </p:sp>
      <p:sp>
        <p:nvSpPr>
          <p:cNvPr id="22" name="Равнобедренный треугольник 21"/>
          <p:cNvSpPr>
            <a:spLocks noChangeArrowheads="1"/>
          </p:cNvSpPr>
          <p:nvPr/>
        </p:nvSpPr>
        <p:spPr bwMode="auto">
          <a:xfrm rot="10800000">
            <a:off x="714375" y="3571875"/>
            <a:ext cx="2357438" cy="22860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676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357313"/>
            <a:ext cx="25447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14875" y="4714875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шаг.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или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ru-RU" altLang="ru-RU" sz="24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14875" y="514350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ru-RU" altLang="ru-RU" sz="2400"/>
          </a:p>
        </p:txBody>
      </p:sp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86125"/>
            <a:ext cx="35528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357563"/>
            <a:ext cx="3667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3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8611" name="Rectangle 2"/>
          <p:cNvSpPr txBox="1">
            <a:spLocks noChangeArrowheads="1"/>
          </p:cNvSpPr>
          <p:nvPr/>
        </p:nvSpPr>
        <p:spPr bwMode="auto">
          <a:xfrm>
            <a:off x="357188" y="1214438"/>
            <a:ext cx="84296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не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571750"/>
            <a:ext cx="3810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3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1196975"/>
            <a:ext cx="8751888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69875" algn="just" hangingPunct="0">
              <a:lnSpc>
                <a:spcPct val="88000"/>
              </a:lnSpc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/>
            </a:pPr>
            <a:endParaRPr lang="ru-RU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636" name="Овал 9"/>
          <p:cNvSpPr>
            <a:spLocks noChangeArrowheads="1"/>
          </p:cNvSpPr>
          <p:nvPr/>
        </p:nvSpPr>
        <p:spPr bwMode="auto">
          <a:xfrm>
            <a:off x="500063" y="1357313"/>
            <a:ext cx="571500" cy="571500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9637" name="Равнобедренный треугольник 10"/>
          <p:cNvSpPr>
            <a:spLocks noChangeArrowheads="1"/>
          </p:cNvSpPr>
          <p:nvPr/>
        </p:nvSpPr>
        <p:spPr bwMode="auto">
          <a:xfrm>
            <a:off x="500063" y="2071688"/>
            <a:ext cx="642937" cy="5715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69638" name="Прямоугольник 11"/>
          <p:cNvSpPr>
            <a:spLocks noChangeArrowheads="1"/>
          </p:cNvSpPr>
          <p:nvPr/>
        </p:nvSpPr>
        <p:spPr bwMode="auto">
          <a:xfrm>
            <a:off x="500063" y="2786063"/>
            <a:ext cx="642937" cy="395287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13573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8" y="2071688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38" y="27146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ru-RU" sz="2800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285750" y="4143375"/>
            <a:ext cx="3143250" cy="1714500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86313" y="3857625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1 шаг.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86313" y="428625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2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/>
          </a:p>
        </p:txBody>
      </p:sp>
      <p:sp>
        <p:nvSpPr>
          <p:cNvPr id="69645" name="TextBox 22"/>
          <p:cNvSpPr txBox="1">
            <a:spLocks noChangeArrowheads="1"/>
          </p:cNvSpPr>
          <p:nvPr/>
        </p:nvSpPr>
        <p:spPr bwMode="auto">
          <a:xfrm>
            <a:off x="1908175" y="1268413"/>
            <a:ext cx="38163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457200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Варианты ответа: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не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 и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857750" y="5715000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</a:t>
            </a:r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ru-RU" altLang="ru-RU" sz="24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14875" y="4786313"/>
            <a:ext cx="442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шаг.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(не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или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С)</a:t>
            </a:r>
            <a:endParaRPr lang="ru-RU" altLang="ru-RU" sz="2400"/>
          </a:p>
        </p:txBody>
      </p:sp>
      <p:pic>
        <p:nvPicPr>
          <p:cNvPr id="69648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357313"/>
            <a:ext cx="2609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Овал 11"/>
          <p:cNvSpPr>
            <a:spLocks noChangeArrowheads="1"/>
          </p:cNvSpPr>
          <p:nvPr/>
        </p:nvSpPr>
        <p:spPr bwMode="auto">
          <a:xfrm>
            <a:off x="571500" y="3714750"/>
            <a:ext cx="2500313" cy="2500313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3279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34575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Равнобедренный треугольник 21"/>
          <p:cNvSpPr>
            <a:spLocks noChangeArrowheads="1"/>
          </p:cNvSpPr>
          <p:nvPr/>
        </p:nvSpPr>
        <p:spPr bwMode="auto">
          <a:xfrm rot="10800000">
            <a:off x="500063" y="3571875"/>
            <a:ext cx="2500312" cy="22860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32796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48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335088" y="214313"/>
            <a:ext cx="7808912" cy="785812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</a:t>
            </a:r>
            <a:r>
              <a:rPr lang="en-US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ЛОГИЧЕСКИЕ ОПЕРАЦИИ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60363" y="1136650"/>
            <a:ext cx="8783637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431800" indent="-431800" eaLnBrk="0" hangingPunct="0"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4975" algn="l"/>
                <a:tab pos="882650" algn="l"/>
                <a:tab pos="1331913" algn="l"/>
                <a:tab pos="1781175" algn="l"/>
                <a:tab pos="2230438" algn="l"/>
                <a:tab pos="2679700" algn="l"/>
                <a:tab pos="3128963" algn="l"/>
                <a:tab pos="3578225" algn="l"/>
                <a:tab pos="4027488" algn="l"/>
                <a:tab pos="4476750" algn="l"/>
                <a:tab pos="4926013" algn="l"/>
                <a:tab pos="5375275" algn="l"/>
                <a:tab pos="5824538" algn="l"/>
                <a:tab pos="6273800" algn="l"/>
                <a:tab pos="6723063" algn="l"/>
                <a:tab pos="7172325" algn="l"/>
                <a:tab pos="7621588" algn="l"/>
                <a:tab pos="8070850" algn="l"/>
                <a:tab pos="8520113" algn="l"/>
                <a:tab pos="8969375" algn="l"/>
                <a:tab pos="94186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В основе булевой алгебры лежат 16 основных функций. Наиболее часто применяемые из них:</a:t>
            </a:r>
          </a:p>
          <a:p>
            <a:pPr lvl="1" eaLnBrk="1"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огическое отрицание (инверсия) – 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«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не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»;  ¬  ;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¯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огическое умножение (конъюнкция) –  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«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»;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;	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000" b="1">
                <a:solidFill>
                  <a:srgbClr val="00007A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 ;</a:t>
            </a:r>
          </a:p>
          <a:p>
            <a:pPr eaLnBrk="1"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огическое сложение (дизъюнкция) – 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«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или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»;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+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000" b="1">
                <a:solidFill>
                  <a:srgbClr val="00007A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огическое следование (импликация) –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ru-RU" sz="2400" b="1">
                <a:solidFill>
                  <a:srgbClr val="00007A"/>
                </a:solidFill>
                <a:latin typeface="Symbol" panose="05050102010706020507" pitchFamily="18" charset="2"/>
              </a:rPr>
              <a:t></a:t>
            </a:r>
            <a:r>
              <a:rPr lang="en-US" altLang="ru-RU" sz="2400">
                <a:solidFill>
                  <a:srgbClr val="262699"/>
                </a:solidFill>
                <a:latin typeface="Symbol" panose="05050102010706020507" pitchFamily="18" charset="2"/>
              </a:rPr>
              <a:t>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огическая операция эквивалентности – </a:t>
            </a:r>
            <a:r>
              <a:rPr lang="en-US" altLang="ru-RU" sz="2400" b="1">
                <a:solidFill>
                  <a:srgbClr val="191966"/>
                </a:solidFill>
              </a:rPr>
              <a:t>~  </a:t>
            </a:r>
            <a:r>
              <a:rPr lang="en-US" altLang="ru-RU" sz="2400">
                <a:solidFill>
                  <a:srgbClr val="191966"/>
                </a:solidFill>
                <a:latin typeface="Times New Roman" panose="02020603050405020304" pitchFamily="18" charset="0"/>
              </a:rPr>
              <a:t>;</a:t>
            </a:r>
            <a:r>
              <a:rPr lang="en-US" altLang="ru-RU" sz="2400" b="1">
                <a:solidFill>
                  <a:srgbClr val="191966"/>
                </a:solidFill>
              </a:rPr>
              <a:t> </a:t>
            </a:r>
            <a:r>
              <a:rPr lang="en-US" altLang="ru-RU" sz="2400" b="1">
                <a:solidFill>
                  <a:srgbClr val="191966"/>
                </a:solidFill>
                <a:latin typeface="Symbol" panose="05050102010706020507" pitchFamily="18" charset="2"/>
              </a:rPr>
              <a:t></a:t>
            </a:r>
            <a:r>
              <a:rPr lang="en-US" altLang="ru-RU" sz="2400">
                <a:solidFill>
                  <a:srgbClr val="191966"/>
                </a:solidFill>
              </a:rPr>
              <a:t> ;</a:t>
            </a:r>
            <a:r>
              <a:rPr lang="en-US" altLang="ru-RU" sz="2400" b="1">
                <a:solidFill>
                  <a:srgbClr val="191966"/>
                </a:solidFill>
              </a:rPr>
              <a:t> </a:t>
            </a:r>
            <a:r>
              <a:rPr lang="en-US" altLang="ru-RU" sz="2400" b="1">
                <a:solidFill>
                  <a:srgbClr val="191966"/>
                </a:solidFill>
                <a:latin typeface="Symbol" panose="05050102010706020507" pitchFamily="18" charset="2"/>
              </a:rPr>
              <a:t></a:t>
            </a:r>
            <a:r>
              <a:rPr lang="en-US" altLang="ru-RU" sz="2400">
                <a:solidFill>
                  <a:srgbClr val="191966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ф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ункция Вебба (отрицание дизъюнкции) –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ИЛИ-НЕ</a:t>
            </a:r>
            <a:r>
              <a:rPr lang="en-US" altLang="ru-RU" sz="2400">
                <a:solidFill>
                  <a:srgbClr val="00007A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ф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ункция Шеффера (отрицание конъюнкции) – </a:t>
            </a:r>
            <a:r>
              <a:rPr lang="en-US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И-НЕ</a:t>
            </a:r>
            <a:r>
              <a:rPr lang="en-US" altLang="ru-RU" sz="2400">
                <a:solidFill>
                  <a:srgbClr val="262699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с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ложение по модулю 2 </a:t>
            </a:r>
            <a:r>
              <a:rPr lang="en-US" altLang="ru-RU" sz="2400" b="1">
                <a:solidFill>
                  <a:srgbClr val="00007A"/>
                </a:solidFill>
                <a:latin typeface="Arial Unicode MS" panose="020B0604020202020204" pitchFamily="34" charset="-128"/>
              </a:rPr>
              <a:t>(М2)</a:t>
            </a:r>
            <a:r>
              <a:rPr lang="ru-RU" altLang="ru-RU" sz="2400" b="1">
                <a:solidFill>
                  <a:srgbClr val="00007A"/>
                </a:solidFill>
                <a:latin typeface="Arial Unicode MS" panose="020B0604020202020204" pitchFamily="34" charset="-128"/>
              </a:rPr>
              <a:t>.</a:t>
            </a:r>
            <a:endParaRPr lang="en-US" altLang="ru-RU" sz="2400" b="1">
              <a:solidFill>
                <a:srgbClr val="00007A"/>
              </a:solidFill>
              <a:latin typeface="Arial Unicode MS" panose="020B0604020202020204" pitchFamily="34" charset="-128"/>
            </a:endParaRPr>
          </a:p>
          <a:p>
            <a:pPr eaLnBrk="1" hangingPunct="1">
              <a:lnSpc>
                <a:spcPct val="150000"/>
              </a:lnSpc>
              <a:spcBef>
                <a:spcPts val="288"/>
              </a:spcBef>
              <a:buSzPct val="45000"/>
              <a:buFont typeface="Symbol" panose="05050102010706020507" pitchFamily="18" charset="2"/>
              <a:buNone/>
            </a:pPr>
            <a:endParaRPr lang="en-US" altLang="ru-RU" sz="2400" b="1">
              <a:solidFill>
                <a:srgbClr val="00007A"/>
              </a:solidFill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4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0659" name="Rectangle 2"/>
          <p:cNvSpPr txBox="1">
            <a:spLocks noChangeArrowheads="1"/>
          </p:cNvSpPr>
          <p:nvPr/>
        </p:nvSpPr>
        <p:spPr bwMode="auto">
          <a:xfrm>
            <a:off x="357188" y="1214438"/>
            <a:ext cx="84296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3352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4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1196975"/>
            <a:ext cx="8751888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69875" algn="just" hangingPunct="0">
              <a:lnSpc>
                <a:spcPct val="88000"/>
              </a:lnSpc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/>
            </a:pPr>
            <a:endParaRPr lang="ru-RU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1684" name="Овал 9"/>
          <p:cNvSpPr>
            <a:spLocks noChangeArrowheads="1"/>
          </p:cNvSpPr>
          <p:nvPr/>
        </p:nvSpPr>
        <p:spPr bwMode="auto">
          <a:xfrm>
            <a:off x="500063" y="1357313"/>
            <a:ext cx="571500" cy="571500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71685" name="Равнобедренный треугольник 10"/>
          <p:cNvSpPr>
            <a:spLocks noChangeArrowheads="1"/>
          </p:cNvSpPr>
          <p:nvPr/>
        </p:nvSpPr>
        <p:spPr bwMode="auto">
          <a:xfrm>
            <a:off x="500063" y="2071688"/>
            <a:ext cx="642937" cy="5715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71686" name="Прямоугольник 11"/>
          <p:cNvSpPr>
            <a:spLocks noChangeArrowheads="1"/>
          </p:cNvSpPr>
          <p:nvPr/>
        </p:nvSpPr>
        <p:spPr bwMode="auto">
          <a:xfrm>
            <a:off x="500063" y="2786063"/>
            <a:ext cx="642937" cy="395287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13573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8" y="2071688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38" y="27146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ru-RU" sz="2800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428625" y="4143375"/>
            <a:ext cx="3143250" cy="1714500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86313" y="3857625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1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86313" y="428625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2 шаг.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altLang="ru-RU" sz="2400"/>
          </a:p>
        </p:txBody>
      </p:sp>
      <p:sp>
        <p:nvSpPr>
          <p:cNvPr id="71693" name="TextBox 22"/>
          <p:cNvSpPr txBox="1">
            <a:spLocks noChangeArrowheads="1"/>
          </p:cNvSpPr>
          <p:nvPr/>
        </p:nvSpPr>
        <p:spPr bwMode="auto">
          <a:xfrm>
            <a:off x="2500313" y="1214438"/>
            <a:ext cx="35718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457200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Варианты ответа: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857750" y="5715000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2</a:t>
            </a:r>
            <a:endParaRPr lang="ru-RU" altLang="ru-RU" sz="24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14875" y="4786313"/>
            <a:ext cx="442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шаг.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или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endParaRPr lang="ru-RU" altLang="ru-RU" sz="2400"/>
          </a:p>
        </p:txBody>
      </p:sp>
      <p:sp>
        <p:nvSpPr>
          <p:cNvPr id="22" name="Равнобедренный треугольник 21"/>
          <p:cNvSpPr>
            <a:spLocks noChangeArrowheads="1"/>
          </p:cNvSpPr>
          <p:nvPr/>
        </p:nvSpPr>
        <p:spPr bwMode="auto">
          <a:xfrm rot="10800000">
            <a:off x="785813" y="3571875"/>
            <a:ext cx="2500312" cy="22860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716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285875"/>
            <a:ext cx="239871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0" y="3214688"/>
            <a:ext cx="44767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Овал 11"/>
          <p:cNvSpPr>
            <a:spLocks noChangeArrowheads="1"/>
          </p:cNvSpPr>
          <p:nvPr/>
        </p:nvSpPr>
        <p:spPr bwMode="auto">
          <a:xfrm>
            <a:off x="785813" y="3714750"/>
            <a:ext cx="2500312" cy="2500313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00438"/>
            <a:ext cx="3400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5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2707" name="Rectangle 2"/>
          <p:cNvSpPr txBox="1">
            <a:spLocks noChangeArrowheads="1"/>
          </p:cNvSpPr>
          <p:nvPr/>
        </p:nvSpPr>
        <p:spPr bwMode="auto">
          <a:xfrm>
            <a:off x="214313" y="1214438"/>
            <a:ext cx="864393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9875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Высказывания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A, B,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истинны для точек, принадлежащих соответственно для круга, треугольника и прямоугольника. Для всех точек выделенной на рисунке области истинно высказывание:</a:t>
            </a: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B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не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150000"/>
              </a:lnSpc>
              <a:buFont typeface="Times New Roman" panose="02020603050405020304" pitchFamily="18" charset="0"/>
              <a:buAutoNum type="arabicParenR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C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/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lnSpc>
                <a:spcPct val="88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43188"/>
            <a:ext cx="3990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0"/>
            <a:ext cx="7285038" cy="123825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КРУГИ ЭЙЛЕРА-ВЕННА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8</a:t>
            </a:r>
            <a:r>
              <a:rPr lang="en-US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Вариант 5</a:t>
            </a:r>
            <a: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3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1196975"/>
            <a:ext cx="8751888" cy="542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269875" algn="just" hangingPunct="0">
              <a:lnSpc>
                <a:spcPct val="88000"/>
              </a:lnSpc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/>
            </a:pPr>
            <a:endParaRPr lang="ru-RU" sz="2000" kern="0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3732" name="Овал 9"/>
          <p:cNvSpPr>
            <a:spLocks noChangeArrowheads="1"/>
          </p:cNvSpPr>
          <p:nvPr/>
        </p:nvSpPr>
        <p:spPr bwMode="auto">
          <a:xfrm>
            <a:off x="500063" y="1357313"/>
            <a:ext cx="571500" cy="571500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73733" name="Равнобедренный треугольник 10"/>
          <p:cNvSpPr>
            <a:spLocks noChangeArrowheads="1"/>
          </p:cNvSpPr>
          <p:nvPr/>
        </p:nvSpPr>
        <p:spPr bwMode="auto">
          <a:xfrm>
            <a:off x="500063" y="2071688"/>
            <a:ext cx="642937" cy="5715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73734" name="Прямоугольник 11"/>
          <p:cNvSpPr>
            <a:spLocks noChangeArrowheads="1"/>
          </p:cNvSpPr>
          <p:nvPr/>
        </p:nvSpPr>
        <p:spPr bwMode="auto">
          <a:xfrm>
            <a:off x="500063" y="2786063"/>
            <a:ext cx="642937" cy="395287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3" name="TextBox 12"/>
          <p:cNvSpPr txBox="1"/>
          <p:nvPr/>
        </p:nvSpPr>
        <p:spPr>
          <a:xfrm>
            <a:off x="1143000" y="13573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38" y="2071688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38" y="27146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kern="0" dirty="0">
                <a:solidFill>
                  <a:srgbClr val="000000"/>
                </a:solidFill>
                <a:latin typeface="Times New Roman" pitchFamily="18" charset="0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ru-RU" sz="2800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357188" y="4143375"/>
            <a:ext cx="3143250" cy="1714500"/>
          </a:xfrm>
          <a:prstGeom prst="rect">
            <a:avLst/>
          </a:prstGeom>
          <a:solidFill>
            <a:srgbClr val="D2FCFE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72000" y="3789363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1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0" y="4292600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2 шаг.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400"/>
          </a:p>
        </p:txBody>
      </p:sp>
      <p:sp>
        <p:nvSpPr>
          <p:cNvPr id="73741" name="TextBox 22"/>
          <p:cNvSpPr txBox="1">
            <a:spLocks noChangeArrowheads="1"/>
          </p:cNvSpPr>
          <p:nvPr/>
        </p:nvSpPr>
        <p:spPr bwMode="auto">
          <a:xfrm>
            <a:off x="2500313" y="1214438"/>
            <a:ext cx="35845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457200"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Варианты ответа:</a:t>
            </a: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B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или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не (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 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>
              <a:buFont typeface="Times New Roman" panose="02020603050405020304" pitchFamily="18" charset="0"/>
              <a:buAutoNum type="arabicParenR"/>
            </a:pP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C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или не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14875" y="55721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Правильный ответ – 2</a:t>
            </a:r>
            <a:endParaRPr lang="ru-RU" altLang="ru-RU" sz="2400"/>
          </a:p>
        </p:txBody>
      </p:sp>
      <p:sp>
        <p:nvSpPr>
          <p:cNvPr id="22" name="Равнобедренный треугольник 21"/>
          <p:cNvSpPr>
            <a:spLocks noChangeArrowheads="1"/>
          </p:cNvSpPr>
          <p:nvPr/>
        </p:nvSpPr>
        <p:spPr bwMode="auto">
          <a:xfrm rot="10800000">
            <a:off x="714375" y="3571875"/>
            <a:ext cx="2357438" cy="2286000"/>
          </a:xfrm>
          <a:prstGeom prst="triangle">
            <a:avLst>
              <a:gd name="adj" fmla="val 50417"/>
            </a:avLst>
          </a:prstGeom>
          <a:solidFill>
            <a:schemeClr val="bg1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737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428750"/>
            <a:ext cx="2714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286125"/>
            <a:ext cx="3457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Овал 17"/>
          <p:cNvSpPr>
            <a:spLocks noChangeArrowheads="1"/>
          </p:cNvSpPr>
          <p:nvPr/>
        </p:nvSpPr>
        <p:spPr bwMode="auto">
          <a:xfrm>
            <a:off x="642938" y="3714750"/>
            <a:ext cx="2500312" cy="2500313"/>
          </a:xfrm>
          <a:prstGeom prst="ellipse">
            <a:avLst/>
          </a:prstGeom>
          <a:solidFill>
            <a:srgbClr val="FDBBE7">
              <a:alpha val="4705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286125"/>
            <a:ext cx="33337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05338" y="4724400"/>
            <a:ext cx="453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i="1">
                <a:solidFill>
                  <a:srgbClr val="000000"/>
                </a:solidFill>
                <a:latin typeface="Times New Roman" panose="02020603050405020304" pitchFamily="18" charset="0"/>
              </a:rPr>
              <a:t>3 шаг.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 или (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и не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ru-RU" altLang="ru-RU" sz="2400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608138" y="549275"/>
            <a:ext cx="7535862" cy="500063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B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10 (повышенный уровень, время – 5 мин)</a:t>
            </a:r>
            <a:r>
              <a:rPr lang="en-US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  <a:endParaRPr lang="ru-RU" altLang="ru-RU" sz="2800" b="1" smtClean="0">
              <a:solidFill>
                <a:srgbClr val="262699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74755" name="TextBox 10"/>
          <p:cNvSpPr txBox="1">
            <a:spLocks noChangeArrowheads="1"/>
          </p:cNvSpPr>
          <p:nvPr/>
        </p:nvSpPr>
        <p:spPr bwMode="auto">
          <a:xfrm>
            <a:off x="357188" y="1285875"/>
            <a:ext cx="85725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В таблице приведены запросы к поисковому серверу. Расположите номера запросов в порядке возрастания количества страниц, которые найдет поисковый сервер по каждому запросу. Для обозначения логической операции «ИЛИ» в запросе используется символ 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, а для логической операции «И» – &amp;.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&amp; сканеры &amp;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2)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&amp;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3)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|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4)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| сканеры | продажа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000250" y="142875"/>
            <a:ext cx="5429250" cy="8572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(вариант 1) </a:t>
            </a:r>
          </a:p>
        </p:txBody>
      </p:sp>
      <p:sp>
        <p:nvSpPr>
          <p:cNvPr id="75779" name="TextBox 10"/>
          <p:cNvSpPr txBox="1">
            <a:spLocks noChangeArrowheads="1"/>
          </p:cNvSpPr>
          <p:nvPr/>
        </p:nvSpPr>
        <p:spPr bwMode="auto">
          <a:xfrm>
            <a:off x="390525" y="1143000"/>
            <a:ext cx="8358188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</a:pPr>
            <a:r>
              <a:rPr lang="en-US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1)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&amp; сканеры &amp;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2)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&amp;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3) 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| продажа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</a:pPr>
            <a:r>
              <a:rPr lang="en-US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4)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принтеры | сканеры | продажа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AutoNum type="arabicPeriod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Bitstream Vera Serif" pitchFamily="16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Меньше всего результатов выдаст запрос с наибольшими ограничениями – первый (нужны одновременно принтеры, сканеры и продажа).</a:t>
            </a:r>
          </a:p>
          <a:p>
            <a:pPr algn="just" defTabSz="914400" eaLnBrk="1" hangingPunct="1">
              <a:buClrTx/>
              <a:buSzTx/>
              <a:buFont typeface="Bitstream Vera Serif" pitchFamily="16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На втором месте – второй запрос (одновременно принтеры и сканеры).</a:t>
            </a:r>
          </a:p>
          <a:p>
            <a:pPr algn="just" defTabSz="914400" eaLnBrk="1" hangingPunct="1">
              <a:buClrTx/>
              <a:buSzTx/>
              <a:buFont typeface="Bitstream Vera Serif" pitchFamily="16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Далее – третий запрос (принтеры или сканеры).</a:t>
            </a:r>
          </a:p>
          <a:p>
            <a:pPr algn="just" defTabSz="914400" eaLnBrk="1" hangingPunct="1">
              <a:buClrTx/>
              <a:buSzTx/>
              <a:buFont typeface="Bitstream Vera Serif" pitchFamily="16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Четвертый запрос дает наибольшее количество результатов (принтеры или сканеры или продажа).</a:t>
            </a:r>
          </a:p>
          <a:p>
            <a:pPr algn="just" defTabSz="914400" eaLnBrk="1" hangingPunct="1">
              <a:buClrTx/>
              <a:buSzTx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верный ответ – 1234 .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</a:endParaRPr>
          </a:p>
        </p:txBody>
      </p:sp>
      <p:sp>
        <p:nvSpPr>
          <p:cNvPr id="7578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Rectangle 35"/>
          <p:cNvSpPr>
            <a:spLocks noChangeArrowheads="1"/>
          </p:cNvSpPr>
          <p:nvPr/>
        </p:nvSpPr>
        <p:spPr bwMode="auto">
          <a:xfrm>
            <a:off x="502920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2" name="Rectangle 36"/>
          <p:cNvSpPr>
            <a:spLocks noChangeArrowheads="1"/>
          </p:cNvSpPr>
          <p:nvPr/>
        </p:nvSpPr>
        <p:spPr bwMode="auto">
          <a:xfrm>
            <a:off x="4572000" y="6286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3" name="Rectangle 37"/>
          <p:cNvSpPr>
            <a:spLocks noChangeArrowheads="1"/>
          </p:cNvSpPr>
          <p:nvPr/>
        </p:nvSpPr>
        <p:spPr bwMode="auto">
          <a:xfrm>
            <a:off x="4572000" y="124777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Rectangle 38"/>
          <p:cNvSpPr>
            <a:spLocks noChangeArrowheads="1"/>
          </p:cNvSpPr>
          <p:nvPr/>
        </p:nvSpPr>
        <p:spPr bwMode="auto">
          <a:xfrm>
            <a:off x="4572000" y="18669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Rectangle 39"/>
          <p:cNvSpPr>
            <a:spLocks noChangeArrowheads="1"/>
          </p:cNvSpPr>
          <p:nvPr/>
        </p:nvSpPr>
        <p:spPr bwMode="auto">
          <a:xfrm>
            <a:off x="4572000" y="24955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Rectangle 40"/>
          <p:cNvSpPr>
            <a:spLocks noChangeArrowheads="1"/>
          </p:cNvSpPr>
          <p:nvPr/>
        </p:nvSpPr>
        <p:spPr bwMode="auto">
          <a:xfrm>
            <a:off x="4572000" y="312420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Rectangle 41"/>
          <p:cNvSpPr>
            <a:spLocks noChangeArrowheads="1"/>
          </p:cNvSpPr>
          <p:nvPr/>
        </p:nvSpPr>
        <p:spPr bwMode="auto">
          <a:xfrm>
            <a:off x="4572000" y="3752850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8" name="Rectangle 42"/>
          <p:cNvSpPr>
            <a:spLocks noChangeArrowheads="1"/>
          </p:cNvSpPr>
          <p:nvPr/>
        </p:nvSpPr>
        <p:spPr bwMode="auto">
          <a:xfrm>
            <a:off x="457200" y="527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000250" y="285750"/>
            <a:ext cx="6572250" cy="688975"/>
          </a:xfrm>
        </p:spPr>
        <p:txBody>
          <a:bodyPr lIns="91440" tIns="45720" rIns="91440" bIns="45720" anchor="b"/>
          <a:lstStyle/>
          <a:p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Возможные проблемы</a:t>
            </a:r>
          </a:p>
        </p:txBody>
      </p:sp>
      <p:sp>
        <p:nvSpPr>
          <p:cNvPr id="76803" name="Прямоугольник 7"/>
          <p:cNvSpPr>
            <a:spLocks noChangeArrowheads="1"/>
          </p:cNvSpPr>
          <p:nvPr/>
        </p:nvSpPr>
        <p:spPr bwMode="auto">
          <a:xfrm>
            <a:off x="285750" y="1476375"/>
            <a:ext cx="857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Нужно внимательно читать условие, так как в некоторых задачах требуется перечислить запросы в порядке убывания количества результатов, а в некоторых – в порядке возрастания.</a:t>
            </a:r>
          </a:p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Можно ошибиться в непривычных значках: «И» = &amp;, «ИЛИ» = |.</a:t>
            </a:r>
          </a:p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Можно перепутать значение операций «И» и «ИЛИ», а также порядок выполнения цепочки операций (сначала – «И», потом – «ИЛИ»).</a:t>
            </a:r>
          </a:p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Для сложных запросов не всегда удается так просто расположить запросы по возрастанию (или убыванию) ограничений.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42988" y="260350"/>
            <a:ext cx="7586662" cy="766763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Решение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(вариант 2) </a:t>
            </a:r>
          </a:p>
        </p:txBody>
      </p:sp>
      <p:sp>
        <p:nvSpPr>
          <p:cNvPr id="77827" name="TextBox 10"/>
          <p:cNvSpPr txBox="1">
            <a:spLocks noChangeArrowheads="1"/>
          </p:cNvSpPr>
          <p:nvPr/>
        </p:nvSpPr>
        <p:spPr bwMode="auto">
          <a:xfrm>
            <a:off x="214313" y="1196975"/>
            <a:ext cx="89296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Запишем все ответы  через логические операции.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2.    Покажем области, определяемые этими выражениями, на   диаграмме с тремя областями:</a:t>
            </a: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2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Times New Roman" panose="02020603050405020304" pitchFamily="18" charset="0"/>
              <a:buAutoNum type="arabicPeriod" startAt="3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Сравнивая диаграммы, находим последовательность областей в порядке увеличения. Таким образом, верный ответ –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1234.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82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Rectangle 38"/>
          <p:cNvSpPr>
            <a:spLocks noChangeArrowheads="1"/>
          </p:cNvSpPr>
          <p:nvPr/>
        </p:nvSpPr>
        <p:spPr bwMode="auto">
          <a:xfrm>
            <a:off x="4567238" y="1484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Rectangle 39"/>
          <p:cNvSpPr>
            <a:spLocks noChangeArrowheads="1"/>
          </p:cNvSpPr>
          <p:nvPr/>
        </p:nvSpPr>
        <p:spPr bwMode="auto">
          <a:xfrm>
            <a:off x="4567238" y="2070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Rectangle 40"/>
          <p:cNvSpPr>
            <a:spLocks noChangeArrowheads="1"/>
          </p:cNvSpPr>
          <p:nvPr/>
        </p:nvSpPr>
        <p:spPr bwMode="auto">
          <a:xfrm>
            <a:off x="4567238" y="2654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2" name="Rectangle 41"/>
          <p:cNvSpPr>
            <a:spLocks noChangeArrowheads="1"/>
          </p:cNvSpPr>
          <p:nvPr/>
        </p:nvSpPr>
        <p:spPr bwMode="auto">
          <a:xfrm>
            <a:off x="4567238" y="3236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7833" name="Group 52"/>
          <p:cNvGrpSpPr>
            <a:grpSpLocks/>
          </p:cNvGrpSpPr>
          <p:nvPr/>
        </p:nvGrpSpPr>
        <p:grpSpPr bwMode="auto">
          <a:xfrm>
            <a:off x="395288" y="2565400"/>
            <a:ext cx="8280400" cy="2355850"/>
            <a:chOff x="567" y="1785"/>
            <a:chExt cx="4720" cy="1315"/>
          </a:xfrm>
        </p:grpSpPr>
        <p:grpSp>
          <p:nvGrpSpPr>
            <p:cNvPr id="77834" name="Группа 42"/>
            <p:cNvGrpSpPr>
              <a:grpSpLocks/>
            </p:cNvGrpSpPr>
            <p:nvPr/>
          </p:nvGrpSpPr>
          <p:grpSpPr bwMode="auto">
            <a:xfrm>
              <a:off x="567" y="1785"/>
              <a:ext cx="1170" cy="1296"/>
              <a:chOff x="214282" y="3429000"/>
              <a:chExt cx="1785950" cy="1857388"/>
            </a:xfrm>
          </p:grpSpPr>
          <p:grpSp>
            <p:nvGrpSpPr>
              <p:cNvPr id="77865" name="Group 3"/>
              <p:cNvGrpSpPr>
                <a:grpSpLocks/>
              </p:cNvGrpSpPr>
              <p:nvPr/>
            </p:nvGrpSpPr>
            <p:grpSpPr bwMode="auto">
              <a:xfrm>
                <a:off x="214282" y="3429000"/>
                <a:ext cx="1785950" cy="1857388"/>
                <a:chOff x="1854" y="5657"/>
                <a:chExt cx="2036" cy="2030"/>
              </a:xfrm>
            </p:grpSpPr>
            <p:sp>
              <p:nvSpPr>
                <p:cNvPr id="77867" name="Oval 4"/>
                <p:cNvSpPr>
                  <a:spLocks noChangeArrowheads="1"/>
                </p:cNvSpPr>
                <p:nvPr/>
              </p:nvSpPr>
              <p:spPr bwMode="auto">
                <a:xfrm>
                  <a:off x="2095" y="6105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8" name="Oval 5"/>
                <p:cNvSpPr>
                  <a:spLocks noChangeArrowheads="1"/>
                </p:cNvSpPr>
                <p:nvPr/>
              </p:nvSpPr>
              <p:spPr bwMode="auto">
                <a:xfrm>
                  <a:off x="2603" y="6105"/>
                  <a:ext cx="1054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9" name="Oval 6"/>
                <p:cNvSpPr>
                  <a:spLocks noChangeArrowheads="1"/>
                </p:cNvSpPr>
                <p:nvPr/>
              </p:nvSpPr>
              <p:spPr bwMode="auto">
                <a:xfrm>
                  <a:off x="2328" y="6633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70" name="Rectangle 7"/>
                <p:cNvSpPr>
                  <a:spLocks noChangeArrowheads="1"/>
                </p:cNvSpPr>
                <p:nvPr/>
              </p:nvSpPr>
              <p:spPr bwMode="auto">
                <a:xfrm>
                  <a:off x="1854" y="5995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71" name="Rectangle 8"/>
                <p:cNvSpPr>
                  <a:spLocks noChangeArrowheads="1"/>
                </p:cNvSpPr>
                <p:nvPr/>
              </p:nvSpPr>
              <p:spPr bwMode="auto">
                <a:xfrm>
                  <a:off x="3475" y="5995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B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72" name="Rectangle 9"/>
                <p:cNvSpPr>
                  <a:spLocks noChangeArrowheads="1"/>
                </p:cNvSpPr>
                <p:nvPr/>
              </p:nvSpPr>
              <p:spPr bwMode="auto">
                <a:xfrm>
                  <a:off x="1993" y="7282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ru-RU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С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7873" name="Object 10"/>
                <p:cNvGraphicFramePr>
                  <a:graphicFrameLocks noChangeAspect="1"/>
                </p:cNvGraphicFramePr>
                <p:nvPr/>
              </p:nvGraphicFramePr>
              <p:xfrm>
                <a:off x="2269" y="5657"/>
                <a:ext cx="1323" cy="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878" name="Формула" r:id="rId3" imgW="825142" imgH="215806" progId="Equation.3">
                        <p:embed/>
                      </p:oleObj>
                    </mc:Choice>
                    <mc:Fallback>
                      <p:oleObj name="Формула" r:id="rId3" imgW="825142" imgH="215806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9" y="5657"/>
                              <a:ext cx="1323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77866" name="Picture 19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224" y="4286256"/>
                <a:ext cx="500066" cy="500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7835" name="Группа 41"/>
            <p:cNvGrpSpPr>
              <a:grpSpLocks/>
            </p:cNvGrpSpPr>
            <p:nvPr/>
          </p:nvGrpSpPr>
          <p:grpSpPr bwMode="auto">
            <a:xfrm>
              <a:off x="1701" y="1804"/>
              <a:ext cx="1325" cy="1296"/>
              <a:chOff x="2071670" y="3500438"/>
              <a:chExt cx="1714512" cy="1714512"/>
            </a:xfrm>
          </p:grpSpPr>
          <p:grpSp>
            <p:nvGrpSpPr>
              <p:cNvPr id="77856" name="Group 11"/>
              <p:cNvGrpSpPr>
                <a:grpSpLocks/>
              </p:cNvGrpSpPr>
              <p:nvPr/>
            </p:nvGrpSpPr>
            <p:grpSpPr bwMode="auto">
              <a:xfrm>
                <a:off x="2071670" y="3500438"/>
                <a:ext cx="1714512" cy="1714512"/>
                <a:chOff x="4356" y="5657"/>
                <a:chExt cx="1962" cy="2091"/>
              </a:xfrm>
            </p:grpSpPr>
            <p:sp>
              <p:nvSpPr>
                <p:cNvPr id="77858" name="Oval 12"/>
                <p:cNvSpPr>
                  <a:spLocks noChangeArrowheads="1"/>
                </p:cNvSpPr>
                <p:nvPr/>
              </p:nvSpPr>
              <p:spPr bwMode="auto">
                <a:xfrm>
                  <a:off x="4558" y="6166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9" name="Oval 13"/>
                <p:cNvSpPr>
                  <a:spLocks noChangeArrowheads="1"/>
                </p:cNvSpPr>
                <p:nvPr/>
              </p:nvSpPr>
              <p:spPr bwMode="auto">
                <a:xfrm>
                  <a:off x="5066" y="6166"/>
                  <a:ext cx="1054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0" name="Oval 14"/>
                <p:cNvSpPr>
                  <a:spLocks noChangeArrowheads="1"/>
                </p:cNvSpPr>
                <p:nvPr/>
              </p:nvSpPr>
              <p:spPr bwMode="auto">
                <a:xfrm>
                  <a:off x="4791" y="6694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56" y="6011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2" name="Rectangle 16"/>
                <p:cNvSpPr>
                  <a:spLocks noChangeArrowheads="1"/>
                </p:cNvSpPr>
                <p:nvPr/>
              </p:nvSpPr>
              <p:spPr bwMode="auto">
                <a:xfrm>
                  <a:off x="5903" y="6045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B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63" name="Rectangle 17"/>
                <p:cNvSpPr>
                  <a:spLocks noChangeArrowheads="1"/>
                </p:cNvSpPr>
                <p:nvPr/>
              </p:nvSpPr>
              <p:spPr bwMode="auto">
                <a:xfrm>
                  <a:off x="4456" y="7343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ru-RU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С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7864" name="Object 18"/>
                <p:cNvGraphicFramePr>
                  <a:graphicFrameLocks noChangeAspect="1"/>
                </p:cNvGraphicFramePr>
                <p:nvPr/>
              </p:nvGraphicFramePr>
              <p:xfrm>
                <a:off x="4732" y="5657"/>
                <a:ext cx="1323" cy="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879" name="Формула" r:id="rId6" imgW="660113" imgH="215806" progId="Equation.3">
                        <p:embed/>
                      </p:oleObj>
                    </mc:Choice>
                    <mc:Fallback>
                      <p:oleObj name="Формула" r:id="rId6" imgW="660113" imgH="21580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2" y="5657"/>
                              <a:ext cx="1323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77857" name="Picture 20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3174" y="3929066"/>
                <a:ext cx="571504" cy="838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7836" name="Группа 40"/>
            <p:cNvGrpSpPr>
              <a:grpSpLocks/>
            </p:cNvGrpSpPr>
            <p:nvPr/>
          </p:nvGrpSpPr>
          <p:grpSpPr bwMode="auto">
            <a:xfrm>
              <a:off x="3016" y="1823"/>
              <a:ext cx="1169" cy="1254"/>
              <a:chOff x="4057650" y="4302125"/>
              <a:chExt cx="1246188" cy="1327150"/>
            </a:xfrm>
          </p:grpSpPr>
          <p:grpSp>
            <p:nvGrpSpPr>
              <p:cNvPr id="77847" name="Group 21"/>
              <p:cNvGrpSpPr>
                <a:grpSpLocks/>
              </p:cNvGrpSpPr>
              <p:nvPr/>
            </p:nvGrpSpPr>
            <p:grpSpPr bwMode="auto">
              <a:xfrm>
                <a:off x="4057650" y="4302125"/>
                <a:ext cx="1246188" cy="1327150"/>
                <a:chOff x="4356" y="5657"/>
                <a:chExt cx="1962" cy="2091"/>
              </a:xfrm>
            </p:grpSpPr>
            <p:sp>
              <p:nvSpPr>
                <p:cNvPr id="77849" name="Oval 22"/>
                <p:cNvSpPr>
                  <a:spLocks noChangeArrowheads="1"/>
                </p:cNvSpPr>
                <p:nvPr/>
              </p:nvSpPr>
              <p:spPr bwMode="auto">
                <a:xfrm>
                  <a:off x="4558" y="6166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0" name="Oval 23"/>
                <p:cNvSpPr>
                  <a:spLocks noChangeArrowheads="1"/>
                </p:cNvSpPr>
                <p:nvPr/>
              </p:nvSpPr>
              <p:spPr bwMode="auto">
                <a:xfrm>
                  <a:off x="5066" y="6166"/>
                  <a:ext cx="1054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1" name="Oval 24"/>
                <p:cNvSpPr>
                  <a:spLocks noChangeArrowheads="1"/>
                </p:cNvSpPr>
                <p:nvPr/>
              </p:nvSpPr>
              <p:spPr bwMode="auto">
                <a:xfrm>
                  <a:off x="4791" y="6694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2" name="Rectangle 25"/>
                <p:cNvSpPr>
                  <a:spLocks noChangeArrowheads="1"/>
                </p:cNvSpPr>
                <p:nvPr/>
              </p:nvSpPr>
              <p:spPr bwMode="auto">
                <a:xfrm>
                  <a:off x="4356" y="6011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3" name="Rectangle 26"/>
                <p:cNvSpPr>
                  <a:spLocks noChangeArrowheads="1"/>
                </p:cNvSpPr>
                <p:nvPr/>
              </p:nvSpPr>
              <p:spPr bwMode="auto">
                <a:xfrm>
                  <a:off x="5903" y="6045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B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56" y="7343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ru-RU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С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7855" name="Object 28"/>
                <p:cNvGraphicFramePr>
                  <a:graphicFrameLocks noChangeAspect="1"/>
                </p:cNvGraphicFramePr>
                <p:nvPr/>
              </p:nvGraphicFramePr>
              <p:xfrm>
                <a:off x="4732" y="5657"/>
                <a:ext cx="1323" cy="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880" name="Формула" r:id="rId9" imgW="723586" imgH="228501" progId="Equation.3">
                        <p:embed/>
                      </p:oleObj>
                    </mc:Choice>
                    <mc:Fallback>
                      <p:oleObj name="Формула" r:id="rId9" imgW="723586" imgH="228501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2" y="5657"/>
                              <a:ext cx="1323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77848" name="Picture 29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5125" y="4619625"/>
                <a:ext cx="101282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7837" name="Группа 61"/>
            <p:cNvGrpSpPr>
              <a:grpSpLocks/>
            </p:cNvGrpSpPr>
            <p:nvPr/>
          </p:nvGrpSpPr>
          <p:grpSpPr bwMode="auto">
            <a:xfrm>
              <a:off x="4195" y="1842"/>
              <a:ext cx="1092" cy="1254"/>
              <a:chOff x="5461000" y="4286257"/>
              <a:chExt cx="1246188" cy="1363656"/>
            </a:xfrm>
          </p:grpSpPr>
          <p:grpSp>
            <p:nvGrpSpPr>
              <p:cNvPr id="77838" name="Group 39"/>
              <p:cNvGrpSpPr>
                <a:grpSpLocks/>
              </p:cNvGrpSpPr>
              <p:nvPr/>
            </p:nvGrpSpPr>
            <p:grpSpPr bwMode="auto">
              <a:xfrm>
                <a:off x="5461000" y="4286257"/>
                <a:ext cx="1246188" cy="1343017"/>
                <a:chOff x="4356" y="5632"/>
                <a:chExt cx="1962" cy="2116"/>
              </a:xfrm>
            </p:grpSpPr>
            <p:sp>
              <p:nvSpPr>
                <p:cNvPr id="77840" name="Oval 40"/>
                <p:cNvSpPr>
                  <a:spLocks noChangeArrowheads="1"/>
                </p:cNvSpPr>
                <p:nvPr/>
              </p:nvSpPr>
              <p:spPr bwMode="auto">
                <a:xfrm>
                  <a:off x="4558" y="6166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41" name="Oval 41"/>
                <p:cNvSpPr>
                  <a:spLocks noChangeArrowheads="1"/>
                </p:cNvSpPr>
                <p:nvPr/>
              </p:nvSpPr>
              <p:spPr bwMode="auto">
                <a:xfrm>
                  <a:off x="5066" y="6166"/>
                  <a:ext cx="1054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42" name="Oval 42"/>
                <p:cNvSpPr>
                  <a:spLocks noChangeArrowheads="1"/>
                </p:cNvSpPr>
                <p:nvPr/>
              </p:nvSpPr>
              <p:spPr bwMode="auto">
                <a:xfrm>
                  <a:off x="4791" y="6694"/>
                  <a:ext cx="1055" cy="105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buClrTx/>
                    <a:buSzTx/>
                    <a:buFontTx/>
                    <a:buNone/>
                  </a:pP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43" name="Rectangle 43"/>
                <p:cNvSpPr>
                  <a:spLocks noChangeArrowheads="1"/>
                </p:cNvSpPr>
                <p:nvPr/>
              </p:nvSpPr>
              <p:spPr bwMode="auto">
                <a:xfrm>
                  <a:off x="4356" y="6011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44" name="Rectangle 44"/>
                <p:cNvSpPr>
                  <a:spLocks noChangeArrowheads="1"/>
                </p:cNvSpPr>
                <p:nvPr/>
              </p:nvSpPr>
              <p:spPr bwMode="auto">
                <a:xfrm>
                  <a:off x="5903" y="6045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B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845" name="Rectangle 45"/>
                <p:cNvSpPr>
                  <a:spLocks noChangeArrowheads="1"/>
                </p:cNvSpPr>
                <p:nvPr/>
              </p:nvSpPr>
              <p:spPr bwMode="auto">
                <a:xfrm>
                  <a:off x="4456" y="7343"/>
                  <a:ext cx="415" cy="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1pPr>
                  <a:lvl2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2pPr>
                  <a:lvl3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3pPr>
                  <a:lvl4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4pPr>
                  <a:lvl5pPr eaLnBrk="0" hangingPunct="0"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MS Gothic" panose="020B0609070205080204" pitchFamily="49" charset="-128"/>
                    </a:defRPr>
                  </a:lvl9pPr>
                </a:lstStyle>
                <a:p>
                  <a:pPr defTabSz="914400" eaLnBrk="1" hangingPunct="1"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ru-RU" altLang="ru-RU" sz="11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С</a:t>
                  </a:r>
                  <a:endParaRPr lang="ru-RU" altLang="ru-RU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7846" name="Object 46"/>
                <p:cNvGraphicFramePr>
                  <a:graphicFrameLocks noChangeAspect="1"/>
                </p:cNvGraphicFramePr>
                <p:nvPr/>
              </p:nvGraphicFramePr>
              <p:xfrm>
                <a:off x="4643" y="5632"/>
                <a:ext cx="1323" cy="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881" name="Формула" r:id="rId12" imgW="964781" imgH="215806" progId="Equation.3">
                        <p:embed/>
                      </p:oleObj>
                    </mc:Choice>
                    <mc:Fallback>
                      <p:oleObj name="Формула" r:id="rId12" imgW="964781" imgH="215806" progId="Equation.3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3" y="5632"/>
                              <a:ext cx="1323" cy="3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77839" name="Picture 47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8475" y="4592638"/>
                <a:ext cx="1044575" cy="1057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Прямоугольник 7"/>
          <p:cNvSpPr>
            <a:spLocks noChangeArrowheads="1"/>
          </p:cNvSpPr>
          <p:nvPr/>
        </p:nvSpPr>
        <p:spPr bwMode="auto">
          <a:xfrm>
            <a:off x="285750" y="2428875"/>
            <a:ext cx="8572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Blip>
                <a:blip r:embed="rId2"/>
              </a:buBlip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Получается громоздкий рисунок, если используется более трех переменных (более трех кругов).</a:t>
            </a:r>
          </a:p>
        </p:txBody>
      </p:sp>
      <p:sp>
        <p:nvSpPr>
          <p:cNvPr id="78851" name="Заголовок 9" descr="Large confetti"/>
          <p:cNvSpPr>
            <a:spLocks/>
          </p:cNvSpPr>
          <p:nvPr/>
        </p:nvSpPr>
        <p:spPr bwMode="auto">
          <a:xfrm>
            <a:off x="2000250" y="285750"/>
            <a:ext cx="65722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Возможные проблемы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29500" cy="928688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ru-RU" altLang="ru-RU" sz="24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ЛОГИЧЕСКИЕ ОСНОВЫ УСТРОЙСТВА КОМПЬЮТЕРА</a:t>
            </a:r>
          </a:p>
        </p:txBody>
      </p:sp>
      <p:grpSp>
        <p:nvGrpSpPr>
          <p:cNvPr id="79875" name="Group 2"/>
          <p:cNvGrpSpPr>
            <a:grpSpLocks/>
          </p:cNvGrpSpPr>
          <p:nvPr/>
        </p:nvGrpSpPr>
        <p:grpSpPr bwMode="auto">
          <a:xfrm>
            <a:off x="1071563" y="2357438"/>
            <a:ext cx="2432050" cy="1289050"/>
            <a:chOff x="621" y="1474"/>
            <a:chExt cx="1532" cy="812"/>
          </a:xfrm>
        </p:grpSpPr>
        <p:sp>
          <p:nvSpPr>
            <p:cNvPr id="79897" name="Text Box 3"/>
            <p:cNvSpPr txBox="1">
              <a:spLocks noChangeArrowheads="1"/>
            </p:cNvSpPr>
            <p:nvPr/>
          </p:nvSpPr>
          <p:spPr bwMode="auto">
            <a:xfrm>
              <a:off x="1132" y="1474"/>
              <a:ext cx="307" cy="81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98" name="Line 4"/>
            <p:cNvSpPr>
              <a:spLocks noChangeShapeType="1"/>
            </p:cNvSpPr>
            <p:nvPr/>
          </p:nvSpPr>
          <p:spPr bwMode="auto">
            <a:xfrm>
              <a:off x="621" y="1636"/>
              <a:ext cx="51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899" name="Line 5"/>
            <p:cNvSpPr>
              <a:spLocks noChangeShapeType="1"/>
            </p:cNvSpPr>
            <p:nvPr/>
          </p:nvSpPr>
          <p:spPr bwMode="auto">
            <a:xfrm>
              <a:off x="621" y="2124"/>
              <a:ext cx="511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900" name="Line 6"/>
            <p:cNvSpPr>
              <a:spLocks noChangeShapeType="1"/>
            </p:cNvSpPr>
            <p:nvPr/>
          </p:nvSpPr>
          <p:spPr bwMode="auto">
            <a:xfrm>
              <a:off x="1438" y="1961"/>
              <a:ext cx="71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9876" name="Text Box 7"/>
          <p:cNvSpPr txBox="1">
            <a:spLocks noChangeArrowheads="1"/>
          </p:cNvSpPr>
          <p:nvPr/>
        </p:nvSpPr>
        <p:spPr bwMode="auto">
          <a:xfrm>
            <a:off x="539750" y="2160588"/>
            <a:ext cx="161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А(0,0,1,1) </a:t>
            </a:r>
          </a:p>
        </p:txBody>
      </p:sp>
      <p:sp>
        <p:nvSpPr>
          <p:cNvPr id="79877" name="Text Box 8"/>
          <p:cNvSpPr txBox="1">
            <a:spLocks noChangeArrowheads="1"/>
          </p:cNvSpPr>
          <p:nvPr/>
        </p:nvSpPr>
        <p:spPr bwMode="auto">
          <a:xfrm>
            <a:off x="4859338" y="2844800"/>
            <a:ext cx="18002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B(0,1,0,1) </a:t>
            </a:r>
          </a:p>
        </p:txBody>
      </p:sp>
      <p:sp>
        <p:nvSpPr>
          <p:cNvPr id="79878" name="Text Box 9"/>
          <p:cNvSpPr txBox="1">
            <a:spLocks noChangeArrowheads="1"/>
          </p:cNvSpPr>
          <p:nvPr/>
        </p:nvSpPr>
        <p:spPr bwMode="auto">
          <a:xfrm>
            <a:off x="2339975" y="2519363"/>
            <a:ext cx="18002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F(0,0,0,1) </a:t>
            </a:r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142875" y="1785938"/>
            <a:ext cx="3500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80"/>
                </a:solidFill>
              </a:rPr>
              <a:t>Логический элемент  «И»</a:t>
            </a:r>
          </a:p>
        </p:txBody>
      </p:sp>
      <p:sp>
        <p:nvSpPr>
          <p:cNvPr id="79880" name="Text Box 11"/>
          <p:cNvSpPr txBox="1">
            <a:spLocks noChangeArrowheads="1"/>
          </p:cNvSpPr>
          <p:nvPr/>
        </p:nvSpPr>
        <p:spPr bwMode="auto">
          <a:xfrm>
            <a:off x="5286375" y="1785938"/>
            <a:ext cx="3286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80"/>
                </a:solidFill>
              </a:rPr>
              <a:t>Логический элемент  «ИЛИ»</a:t>
            </a:r>
          </a:p>
        </p:txBody>
      </p:sp>
      <p:grpSp>
        <p:nvGrpSpPr>
          <p:cNvPr id="79881" name="Group 12"/>
          <p:cNvGrpSpPr>
            <a:grpSpLocks/>
          </p:cNvGrpSpPr>
          <p:nvPr/>
        </p:nvGrpSpPr>
        <p:grpSpPr bwMode="auto">
          <a:xfrm>
            <a:off x="5580063" y="2309813"/>
            <a:ext cx="2432050" cy="1289050"/>
            <a:chOff x="3515" y="1455"/>
            <a:chExt cx="1532" cy="812"/>
          </a:xfrm>
        </p:grpSpPr>
        <p:sp>
          <p:nvSpPr>
            <p:cNvPr id="79893" name="Text Box 13"/>
            <p:cNvSpPr txBox="1">
              <a:spLocks noChangeArrowheads="1"/>
            </p:cNvSpPr>
            <p:nvPr/>
          </p:nvSpPr>
          <p:spPr bwMode="auto">
            <a:xfrm>
              <a:off x="4025" y="1455"/>
              <a:ext cx="307" cy="81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94" name="Line 14"/>
            <p:cNvSpPr>
              <a:spLocks noChangeShapeType="1"/>
            </p:cNvSpPr>
            <p:nvPr/>
          </p:nvSpPr>
          <p:spPr bwMode="auto">
            <a:xfrm>
              <a:off x="3515" y="1616"/>
              <a:ext cx="51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895" name="Line 15"/>
            <p:cNvSpPr>
              <a:spLocks noChangeShapeType="1"/>
            </p:cNvSpPr>
            <p:nvPr/>
          </p:nvSpPr>
          <p:spPr bwMode="auto">
            <a:xfrm>
              <a:off x="3515" y="2105"/>
              <a:ext cx="51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896" name="Line 16"/>
            <p:cNvSpPr>
              <a:spLocks noChangeShapeType="1"/>
            </p:cNvSpPr>
            <p:nvPr/>
          </p:nvSpPr>
          <p:spPr bwMode="auto">
            <a:xfrm>
              <a:off x="4332" y="1942"/>
              <a:ext cx="71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9882" name="Text Box 17"/>
          <p:cNvSpPr txBox="1">
            <a:spLocks noChangeArrowheads="1"/>
          </p:cNvSpPr>
          <p:nvPr/>
        </p:nvSpPr>
        <p:spPr bwMode="auto">
          <a:xfrm>
            <a:off x="4859338" y="2160588"/>
            <a:ext cx="161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А(0,0,1,1) </a:t>
            </a:r>
          </a:p>
        </p:txBody>
      </p:sp>
      <p:sp>
        <p:nvSpPr>
          <p:cNvPr id="79883" name="Text Box 18"/>
          <p:cNvSpPr txBox="1">
            <a:spLocks noChangeArrowheads="1"/>
          </p:cNvSpPr>
          <p:nvPr/>
        </p:nvSpPr>
        <p:spPr bwMode="auto">
          <a:xfrm>
            <a:off x="539750" y="2844800"/>
            <a:ext cx="18002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B(0,1,0,1) </a:t>
            </a:r>
          </a:p>
        </p:txBody>
      </p:sp>
      <p:sp>
        <p:nvSpPr>
          <p:cNvPr id="79884" name="Text Box 19"/>
          <p:cNvSpPr txBox="1">
            <a:spLocks noChangeArrowheads="1"/>
          </p:cNvSpPr>
          <p:nvPr/>
        </p:nvSpPr>
        <p:spPr bwMode="auto">
          <a:xfrm>
            <a:off x="6840538" y="2665413"/>
            <a:ext cx="18002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F(0,1,1,1) </a:t>
            </a:r>
          </a:p>
        </p:txBody>
      </p:sp>
      <p:sp>
        <p:nvSpPr>
          <p:cNvPr id="79885" name="Text Box 20"/>
          <p:cNvSpPr txBox="1">
            <a:spLocks noChangeArrowheads="1"/>
          </p:cNvSpPr>
          <p:nvPr/>
        </p:nvSpPr>
        <p:spPr bwMode="auto">
          <a:xfrm>
            <a:off x="571500" y="4214813"/>
            <a:ext cx="4500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80"/>
                </a:solidFill>
              </a:rPr>
              <a:t>Логический элемент  «НЕ»</a:t>
            </a:r>
          </a:p>
        </p:txBody>
      </p:sp>
      <p:sp>
        <p:nvSpPr>
          <p:cNvPr id="79886" name="Text Box 21"/>
          <p:cNvSpPr txBox="1">
            <a:spLocks noChangeArrowheads="1"/>
          </p:cNvSpPr>
          <p:nvPr/>
        </p:nvSpPr>
        <p:spPr bwMode="auto">
          <a:xfrm>
            <a:off x="428625" y="1143000"/>
            <a:ext cx="871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Каждой элементарной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ой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операции можно поставить в соответствие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элементарную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логическ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ую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схему, или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вентиль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Text Box 22"/>
          <p:cNvSpPr txBox="1">
            <a:spLocks noChangeArrowheads="1"/>
          </p:cNvSpPr>
          <p:nvPr/>
        </p:nvSpPr>
        <p:spPr bwMode="auto">
          <a:xfrm>
            <a:off x="6840538" y="5040313"/>
            <a:ext cx="360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9888" name="Rectangle 23"/>
          <p:cNvSpPr>
            <a:spLocks noChangeArrowheads="1"/>
          </p:cNvSpPr>
          <p:nvPr/>
        </p:nvSpPr>
        <p:spPr bwMode="auto">
          <a:xfrm>
            <a:off x="4500563" y="5006975"/>
            <a:ext cx="201612" cy="573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79889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643438"/>
            <a:ext cx="21812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9890" name="Text Box 25"/>
          <p:cNvSpPr txBox="1">
            <a:spLocks noChangeArrowheads="1"/>
          </p:cNvSpPr>
          <p:nvPr/>
        </p:nvSpPr>
        <p:spPr bwMode="auto">
          <a:xfrm>
            <a:off x="500063" y="4929188"/>
            <a:ext cx="1619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А(0,1)</a:t>
            </a:r>
          </a:p>
        </p:txBody>
      </p:sp>
      <p:sp>
        <p:nvSpPr>
          <p:cNvPr id="79891" name="Text Box 26"/>
          <p:cNvSpPr txBox="1">
            <a:spLocks noChangeArrowheads="1"/>
          </p:cNvSpPr>
          <p:nvPr/>
        </p:nvSpPr>
        <p:spPr bwMode="auto">
          <a:xfrm>
            <a:off x="2571750" y="5000625"/>
            <a:ext cx="1800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000">
                <a:solidFill>
                  <a:srgbClr val="000000"/>
                </a:solidFill>
              </a:rPr>
              <a:t>F(1,0) </a:t>
            </a:r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4500563" y="3929063"/>
            <a:ext cx="40719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На входе и выходе вентиля мы имеем физические сигналы двух видов, что можно ассоциировать с </a:t>
            </a:r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логическим 0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000" i="1">
                <a:solidFill>
                  <a:srgbClr val="191966"/>
                </a:solidFill>
                <a:latin typeface="Times New Roman" panose="02020603050405020304" pitchFamily="18" charset="0"/>
              </a:rPr>
              <a:t>логическ</a:t>
            </a:r>
            <a:r>
              <a:rPr lang="ru-RU" altLang="ru-RU" sz="2000" i="1">
                <a:solidFill>
                  <a:srgbClr val="191966"/>
                </a:solidFill>
                <a:latin typeface="Times New Roman" panose="02020603050405020304" pitchFamily="18" charset="0"/>
              </a:rPr>
              <a:t>ой 1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928688" y="285750"/>
            <a:ext cx="8215312" cy="57150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</a:t>
            </a:r>
            <a:r>
              <a:rPr lang="en-US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 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ЛОГИЧЕСКИЕ ОПЕРАЦИИ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60363" y="1260475"/>
            <a:ext cx="8640762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>
                <a:solidFill>
                  <a:srgbClr val="00007A"/>
                </a:solidFill>
                <a:latin typeface="Times New Roman" panose="02020603050405020304" pitchFamily="18" charset="0"/>
              </a:rPr>
              <a:t>Приведенные функции можно свести в  таблицу истинности:</a:t>
            </a:r>
          </a:p>
          <a:p>
            <a:pPr algn="just" eaLnBrk="1" hangingPunct="1"/>
            <a:endParaRPr lang="en-US" altLang="ru-RU" sz="2200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2153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  <p:graphicFrame>
        <p:nvGraphicFramePr>
          <p:cNvPr id="35923" name="Group 83"/>
          <p:cNvGraphicFramePr>
            <a:graphicFrameLocks noGrp="1"/>
          </p:cNvGraphicFramePr>
          <p:nvPr/>
        </p:nvGraphicFramePr>
        <p:xfrm>
          <a:off x="214313" y="1785938"/>
          <a:ext cx="8715375" cy="4286251"/>
        </p:xfrm>
        <a:graphic>
          <a:graphicData uri="http://schemas.openxmlformats.org/drawingml/2006/table">
            <a:tbl>
              <a:tblPr/>
              <a:tblGrid>
                <a:gridCol w="566737"/>
                <a:gridCol w="638175"/>
                <a:gridCol w="1171575"/>
                <a:gridCol w="552450"/>
                <a:gridCol w="1031875"/>
                <a:gridCol w="828675"/>
                <a:gridCol w="863600"/>
                <a:gridCol w="919163"/>
                <a:gridCol w="857250"/>
                <a:gridCol w="647700"/>
                <a:gridCol w="638175"/>
              </a:tblGrid>
              <a:tr h="1133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Аргументы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Функции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¬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¬B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^B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66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66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Symbol" pitchFamily="18" charset="2"/>
                          <a:ea typeface="MS Gothic" pitchFamily="49" charset="-128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66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Symbol" pitchFamily="18" charset="2"/>
                          <a:ea typeface="MS Gothic" pitchFamily="49" charset="-128"/>
                        </a:rPr>
                        <a:t>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66"/>
                        </a:solidFill>
                        <a:effectLst/>
                        <a:latin typeface="Times New Roman" pitchFamily="18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ИЛИ-НЕ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И-НЕ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М2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90625" y="0"/>
            <a:ext cx="7808913" cy="123825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600" dirty="0" smtClean="0">
                <a:solidFill>
                  <a:srgbClr val="000080"/>
                </a:solidFill>
              </a:rPr>
              <a:t> </a:t>
            </a: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ЛОГИЧЕСКИЕ СХЕМЫ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57188" y="1071563"/>
            <a:ext cx="86407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ru-RU" altLang="ru-RU" sz="2400" b="1" i="1">
                <a:solidFill>
                  <a:srgbClr val="262699"/>
                </a:solidFill>
                <a:latin typeface="Times New Roman" panose="02020603050405020304" pitchFamily="18" charset="0"/>
              </a:rPr>
              <a:t>Построение логических схем по булеву выражению.</a:t>
            </a:r>
            <a:endParaRPr lang="en-US" altLang="ru-RU" sz="2400" b="1" i="1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Определить число переменных.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Определить количество логических операций и их порядок.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Построить для каждой логической операции свою схему (если это возможно).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Объединить логические схеме в порядке выполнения логических операций.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None/>
            </a:pPr>
            <a:r>
              <a:rPr lang="ru-RU" altLang="ru-RU" sz="2400" b="1" i="1">
                <a:solidFill>
                  <a:srgbClr val="262699"/>
                </a:solidFill>
                <a:latin typeface="Times New Roman" panose="02020603050405020304" pitchFamily="18" charset="0"/>
              </a:rPr>
              <a:t>Построение булева выражения по логической схеме.</a:t>
            </a:r>
            <a:endParaRPr lang="en-US" altLang="ru-RU" sz="2400" b="1" i="1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На выходе каждого логического элемента записать результат логической операции.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Записать получившуюся формулу на выходе последнего элемента.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Упростить получившуюся формулу.</a:t>
            </a: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9072563" cy="1023938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ПОСТРОЕНИЕ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ЛОГИЧЕСКОЙ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СХЕМЫ</a:t>
            </a:r>
            <a: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ПО БУЛЕВУ ВЫРАЖЕНИЮ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88" y="1143000"/>
            <a:ext cx="86407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Пример.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F=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^(A ^ 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^C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 B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¬C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  <a:endParaRPr lang="en-US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Число переменных (входы) – 4 (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A, B, C, D)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ru-RU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Количество логических операций (количество вентилей) – 7.</a:t>
            </a:r>
          </a:p>
          <a:p>
            <a:pPr algn="just" eaLnBrk="1" hangingPunct="1">
              <a:buFont typeface="Bitstream Vera Serif" pitchFamily="16" charset="0"/>
              <a:buAutoNum type="arabicParenR"/>
            </a:pP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Определяем порядок выполнения логических операций.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						</a:t>
            </a:r>
          </a:p>
          <a:p>
            <a:pPr algn="just" eaLnBrk="1" hangingPunct="1"/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										</a:t>
            </a:r>
            <a:endParaRPr lang="ru-RU" altLang="ru-RU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8643938" y="35004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ru-RU" altLang="ru-RU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 flipH="1">
            <a:off x="287338" y="26431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endParaRPr lang="ru-RU" altLang="ru-RU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85750" y="3214688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endParaRPr lang="ru-RU" altLang="ru-RU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85750" y="37147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C</a:t>
            </a:r>
            <a:endParaRPr lang="ru-RU" alt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285750" y="57150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ru-RU" altLang="ru-RU"/>
          </a:p>
        </p:txBody>
      </p:sp>
      <p:sp>
        <p:nvSpPr>
          <p:cNvPr id="99" name="Прямоугольник 98"/>
          <p:cNvSpPr>
            <a:spLocks noChangeArrowheads="1"/>
          </p:cNvSpPr>
          <p:nvPr/>
        </p:nvSpPr>
        <p:spPr bwMode="auto">
          <a:xfrm>
            <a:off x="2643188" y="4714875"/>
            <a:ext cx="63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endParaRPr lang="ru-RU" altLang="ru-RU" sz="2000"/>
          </a:p>
        </p:txBody>
      </p:sp>
      <p:sp>
        <p:nvSpPr>
          <p:cNvPr id="101" name="Прямоугольник 100"/>
          <p:cNvSpPr>
            <a:spLocks noChangeArrowheads="1"/>
          </p:cNvSpPr>
          <p:nvPr/>
        </p:nvSpPr>
        <p:spPr bwMode="auto">
          <a:xfrm>
            <a:off x="2714625" y="5357813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¬C</a:t>
            </a:r>
            <a:endParaRPr lang="ru-RU" altLang="ru-RU" sz="2000"/>
          </a:p>
        </p:txBody>
      </p:sp>
      <p:sp>
        <p:nvSpPr>
          <p:cNvPr id="102" name="Прямоугольник 101"/>
          <p:cNvSpPr>
            <a:spLocks noChangeArrowheads="1"/>
          </p:cNvSpPr>
          <p:nvPr/>
        </p:nvSpPr>
        <p:spPr bwMode="auto">
          <a:xfrm>
            <a:off x="2571750" y="3214688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 ^ 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ru-RU" altLang="ru-RU"/>
          </a:p>
        </p:txBody>
      </p:sp>
      <p:sp>
        <p:nvSpPr>
          <p:cNvPr id="105" name="Прямоугольник 104"/>
          <p:cNvSpPr>
            <a:spLocks noChangeArrowheads="1"/>
          </p:cNvSpPr>
          <p:nvPr/>
        </p:nvSpPr>
        <p:spPr bwMode="auto">
          <a:xfrm>
            <a:off x="4214813" y="335756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 ^ 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^C</a:t>
            </a:r>
            <a:r>
              <a:rPr lang="en-US" altLang="ru-RU">
                <a:latin typeface="Times New Roman" panose="02020603050405020304" pitchFamily="18" charset="0"/>
              </a:rPr>
              <a:t> </a:t>
            </a:r>
            <a:endParaRPr lang="ru-RU" altLang="ru-RU"/>
          </a:p>
        </p:txBody>
      </p:sp>
      <p:sp>
        <p:nvSpPr>
          <p:cNvPr id="122" name="Прямоугольник 121"/>
          <p:cNvSpPr>
            <a:spLocks noChangeArrowheads="1"/>
          </p:cNvSpPr>
          <p:nvPr/>
        </p:nvSpPr>
        <p:spPr bwMode="auto">
          <a:xfrm>
            <a:off x="4214813" y="4857750"/>
            <a:ext cx="1071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 B</a:t>
            </a:r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 </a:t>
            </a:r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¬C</a:t>
            </a:r>
            <a:endParaRPr lang="ru-RU" altLang="ru-RU"/>
          </a:p>
        </p:txBody>
      </p:sp>
      <p:grpSp>
        <p:nvGrpSpPr>
          <p:cNvPr id="2" name="Группа 199"/>
          <p:cNvGrpSpPr>
            <a:grpSpLocks/>
          </p:cNvGrpSpPr>
          <p:nvPr/>
        </p:nvGrpSpPr>
        <p:grpSpPr bwMode="auto">
          <a:xfrm>
            <a:off x="357188" y="2857500"/>
            <a:ext cx="3286125" cy="1143000"/>
            <a:chOff x="357158" y="2857496"/>
            <a:chExt cx="3286148" cy="1143008"/>
          </a:xfrm>
        </p:grpSpPr>
        <p:cxnSp>
          <p:nvCxnSpPr>
            <p:cNvPr id="81992" name="Прямая соединительная линия 28"/>
            <p:cNvCxnSpPr>
              <a:cxnSpLocks noChangeShapeType="1"/>
            </p:cNvCxnSpPr>
            <p:nvPr/>
          </p:nvCxnSpPr>
          <p:spPr bwMode="auto">
            <a:xfrm>
              <a:off x="2357422" y="3643314"/>
              <a:ext cx="128588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93" name="Группа 196"/>
            <p:cNvGrpSpPr>
              <a:grpSpLocks/>
            </p:cNvGrpSpPr>
            <p:nvPr/>
          </p:nvGrpSpPr>
          <p:grpSpPr bwMode="auto">
            <a:xfrm>
              <a:off x="357158" y="2857496"/>
              <a:ext cx="2143140" cy="1143008"/>
              <a:chOff x="357158" y="2857496"/>
              <a:chExt cx="2143140" cy="1143008"/>
            </a:xfrm>
          </p:grpSpPr>
          <p:cxnSp>
            <p:nvCxnSpPr>
              <p:cNvPr id="81994" name="Прямая соединительная линия 5"/>
              <p:cNvCxnSpPr>
                <a:cxnSpLocks noChangeShapeType="1"/>
              </p:cNvCxnSpPr>
              <p:nvPr/>
            </p:nvCxnSpPr>
            <p:spPr bwMode="auto">
              <a:xfrm>
                <a:off x="357158" y="3643314"/>
                <a:ext cx="1857388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95" name="Прямая соединительная линия 6"/>
              <p:cNvCxnSpPr>
                <a:cxnSpLocks noChangeShapeType="1"/>
              </p:cNvCxnSpPr>
              <p:nvPr/>
            </p:nvCxnSpPr>
            <p:spPr bwMode="auto">
              <a:xfrm>
                <a:off x="357158" y="3143248"/>
                <a:ext cx="171451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96" name="Text Box 3"/>
              <p:cNvSpPr txBox="1">
                <a:spLocks noChangeArrowheads="1"/>
              </p:cNvSpPr>
              <p:nvPr/>
            </p:nvSpPr>
            <p:spPr bwMode="auto">
              <a:xfrm>
                <a:off x="2000232" y="2857496"/>
                <a:ext cx="500066" cy="11430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r" eaLnBrk="1" hangingPunct="1"/>
                <a:r>
                  <a:rPr lang="ru-RU" altLang="ru-RU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Группа 198"/>
          <p:cNvGrpSpPr>
            <a:grpSpLocks/>
          </p:cNvGrpSpPr>
          <p:nvPr/>
        </p:nvGrpSpPr>
        <p:grpSpPr bwMode="auto">
          <a:xfrm>
            <a:off x="357188" y="3286125"/>
            <a:ext cx="5143500" cy="1143000"/>
            <a:chOff x="357158" y="3286124"/>
            <a:chExt cx="5143536" cy="1143008"/>
          </a:xfrm>
        </p:grpSpPr>
        <p:cxnSp>
          <p:nvCxnSpPr>
            <p:cNvPr id="81988" name="Прямая соединительная линия 4"/>
            <p:cNvCxnSpPr>
              <a:cxnSpLocks noChangeShapeType="1"/>
            </p:cNvCxnSpPr>
            <p:nvPr/>
          </p:nvCxnSpPr>
          <p:spPr bwMode="auto">
            <a:xfrm>
              <a:off x="357158" y="4143380"/>
              <a:ext cx="328614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89" name="Группа 197"/>
            <p:cNvGrpSpPr>
              <a:grpSpLocks/>
            </p:cNvGrpSpPr>
            <p:nvPr/>
          </p:nvGrpSpPr>
          <p:grpSpPr bwMode="auto">
            <a:xfrm>
              <a:off x="3643306" y="3286124"/>
              <a:ext cx="1857388" cy="1143008"/>
              <a:chOff x="3643306" y="3286124"/>
              <a:chExt cx="1857388" cy="1143008"/>
            </a:xfrm>
          </p:grpSpPr>
          <p:cxnSp>
            <p:nvCxnSpPr>
              <p:cNvPr id="81990" name="Прямая соединительная линия 118"/>
              <p:cNvCxnSpPr>
                <a:cxnSpLocks noChangeShapeType="1"/>
              </p:cNvCxnSpPr>
              <p:nvPr/>
            </p:nvCxnSpPr>
            <p:spPr bwMode="auto">
              <a:xfrm>
                <a:off x="4143372" y="3786190"/>
                <a:ext cx="135732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91" name="Text Box 3"/>
              <p:cNvSpPr txBox="1">
                <a:spLocks noChangeArrowheads="1"/>
              </p:cNvSpPr>
              <p:nvPr/>
            </p:nvSpPr>
            <p:spPr bwMode="auto">
              <a:xfrm>
                <a:off x="3643306" y="3286124"/>
                <a:ext cx="500066" cy="11430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r" eaLnBrk="1" hangingPunct="1"/>
                <a:r>
                  <a:rPr lang="ru-RU" altLang="ru-RU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Группа 202"/>
          <p:cNvGrpSpPr>
            <a:grpSpLocks/>
          </p:cNvGrpSpPr>
          <p:nvPr/>
        </p:nvGrpSpPr>
        <p:grpSpPr bwMode="auto">
          <a:xfrm>
            <a:off x="4143375" y="3500438"/>
            <a:ext cx="1857375" cy="1787525"/>
            <a:chOff x="4143372" y="3500438"/>
            <a:chExt cx="1857388" cy="1787538"/>
          </a:xfrm>
        </p:grpSpPr>
        <p:grpSp>
          <p:nvGrpSpPr>
            <p:cNvPr id="81981" name="Группа 201"/>
            <p:cNvGrpSpPr>
              <a:grpSpLocks/>
            </p:cNvGrpSpPr>
            <p:nvPr/>
          </p:nvGrpSpPr>
          <p:grpSpPr bwMode="auto">
            <a:xfrm>
              <a:off x="5500694" y="3500438"/>
              <a:ext cx="500066" cy="1143008"/>
              <a:chOff x="5500694" y="3500438"/>
              <a:chExt cx="500066" cy="1143008"/>
            </a:xfrm>
          </p:grpSpPr>
          <p:sp>
            <p:nvSpPr>
              <p:cNvPr id="81986" name="Text Box 3"/>
              <p:cNvSpPr txBox="1">
                <a:spLocks noChangeArrowheads="1"/>
              </p:cNvSpPr>
              <p:nvPr/>
            </p:nvSpPr>
            <p:spPr bwMode="auto">
              <a:xfrm>
                <a:off x="5500694" y="3500438"/>
                <a:ext cx="500066" cy="11430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r" eaLnBrk="1" hangingPunct="1"/>
                <a:endPara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7" name="TextBox 134"/>
              <p:cNvSpPr txBox="1">
                <a:spLocks noChangeArrowheads="1"/>
              </p:cNvSpPr>
              <p:nvPr/>
            </p:nvSpPr>
            <p:spPr bwMode="auto">
              <a:xfrm>
                <a:off x="5715008" y="3500438"/>
                <a:ext cx="214314" cy="36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ru-RU" altLang="ru-RU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81982" name="Группа 143"/>
            <p:cNvGrpSpPr>
              <a:grpSpLocks/>
            </p:cNvGrpSpPr>
            <p:nvPr/>
          </p:nvGrpSpPr>
          <p:grpSpPr bwMode="auto">
            <a:xfrm>
              <a:off x="4143372" y="4214818"/>
              <a:ext cx="1357322" cy="1073158"/>
              <a:chOff x="4143372" y="4214818"/>
              <a:chExt cx="1357322" cy="1073158"/>
            </a:xfrm>
          </p:grpSpPr>
          <p:cxnSp>
            <p:nvCxnSpPr>
              <p:cNvPr id="81983" name="Прямая соединительная линия 120"/>
              <p:cNvCxnSpPr>
                <a:cxnSpLocks noChangeShapeType="1"/>
                <a:stCxn id="81955" idx="3"/>
              </p:cNvCxnSpPr>
              <p:nvPr/>
            </p:nvCxnSpPr>
            <p:spPr bwMode="auto">
              <a:xfrm>
                <a:off x="4143372" y="5286388"/>
                <a:ext cx="107157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84" name="Прямая соединительная линия 137"/>
              <p:cNvCxnSpPr>
                <a:cxnSpLocks noChangeShapeType="1"/>
              </p:cNvCxnSpPr>
              <p:nvPr/>
            </p:nvCxnSpPr>
            <p:spPr bwMode="auto">
              <a:xfrm rot="5400000">
                <a:off x="4678363" y="4750603"/>
                <a:ext cx="1072364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85" name="Прямая соединительная линия 140"/>
              <p:cNvCxnSpPr>
                <a:cxnSpLocks noChangeShapeType="1"/>
              </p:cNvCxnSpPr>
              <p:nvPr/>
            </p:nvCxnSpPr>
            <p:spPr bwMode="auto">
              <a:xfrm>
                <a:off x="5214942" y="4214818"/>
                <a:ext cx="28575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48" name="Прямая соединительная линия 147"/>
          <p:cNvCxnSpPr>
            <a:cxnSpLocks noChangeShapeType="1"/>
            <a:stCxn id="81986" idx="3"/>
            <a:endCxn id="81975" idx="1"/>
          </p:cNvCxnSpPr>
          <p:nvPr/>
        </p:nvCxnSpPr>
        <p:spPr bwMode="auto">
          <a:xfrm>
            <a:off x="6000750" y="4071938"/>
            <a:ext cx="2071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Прямоугольник 149"/>
          <p:cNvSpPr>
            <a:spLocks noChangeArrowheads="1"/>
          </p:cNvSpPr>
          <p:nvPr/>
        </p:nvSpPr>
        <p:spPr bwMode="auto">
          <a:xfrm>
            <a:off x="5929313" y="3643313"/>
            <a:ext cx="2224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 ^ 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^C</a:t>
            </a:r>
            <a:r>
              <a:rPr lang="en-US" altLang="ru-RU"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pitchFamily="18" charset="0"/>
              </a:rPr>
              <a:t> B</a:t>
            </a:r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 </a:t>
            </a:r>
            <a:r>
              <a:rPr lang="en-US" altLang="ru-RU">
                <a:solidFill>
                  <a:srgbClr val="000000"/>
                </a:solidFill>
                <a:latin typeface="Times New Roman" panose="02020603050405020304" pitchFamily="18" charset="0"/>
              </a:rPr>
              <a:t>¬C</a:t>
            </a:r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Группа 203"/>
          <p:cNvGrpSpPr>
            <a:grpSpLocks/>
          </p:cNvGrpSpPr>
          <p:nvPr/>
        </p:nvGrpSpPr>
        <p:grpSpPr bwMode="auto">
          <a:xfrm>
            <a:off x="357188" y="3500438"/>
            <a:ext cx="8572500" cy="2644775"/>
            <a:chOff x="357158" y="3500438"/>
            <a:chExt cx="8572560" cy="2644794"/>
          </a:xfrm>
        </p:grpSpPr>
        <p:sp>
          <p:nvSpPr>
            <p:cNvPr id="81975" name="Text Box 3"/>
            <p:cNvSpPr txBox="1">
              <a:spLocks noChangeArrowheads="1"/>
            </p:cNvSpPr>
            <p:nvPr/>
          </p:nvSpPr>
          <p:spPr bwMode="auto">
            <a:xfrm>
              <a:off x="8072462" y="3500438"/>
              <a:ext cx="500066" cy="1143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976" name="Прямая соединительная линия 155"/>
            <p:cNvCxnSpPr>
              <a:cxnSpLocks noChangeShapeType="1"/>
              <a:stCxn id="81975" idx="3"/>
            </p:cNvCxnSpPr>
            <p:nvPr/>
          </p:nvCxnSpPr>
          <p:spPr bwMode="auto">
            <a:xfrm>
              <a:off x="8572528" y="4071942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77" name="Группа 164"/>
            <p:cNvGrpSpPr>
              <a:grpSpLocks/>
            </p:cNvGrpSpPr>
            <p:nvPr/>
          </p:nvGrpSpPr>
          <p:grpSpPr bwMode="auto">
            <a:xfrm>
              <a:off x="357158" y="4357694"/>
              <a:ext cx="7715304" cy="1787538"/>
              <a:chOff x="500034" y="4357694"/>
              <a:chExt cx="7572428" cy="1787538"/>
            </a:xfrm>
          </p:grpSpPr>
          <p:cxnSp>
            <p:nvCxnSpPr>
              <p:cNvPr id="81978" name="Прямая соединительная линия 9"/>
              <p:cNvCxnSpPr>
                <a:cxnSpLocks noChangeShapeType="1"/>
              </p:cNvCxnSpPr>
              <p:nvPr/>
            </p:nvCxnSpPr>
            <p:spPr bwMode="auto">
              <a:xfrm>
                <a:off x="500034" y="6143644"/>
                <a:ext cx="692948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79" name="Прямая соединительная линия 1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537339" y="5250669"/>
                <a:ext cx="178515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980" name="Прямая соединительная линия 159"/>
              <p:cNvCxnSpPr>
                <a:cxnSpLocks noChangeShapeType="1"/>
              </p:cNvCxnSpPr>
              <p:nvPr/>
            </p:nvCxnSpPr>
            <p:spPr bwMode="auto">
              <a:xfrm>
                <a:off x="7429520" y="4357694"/>
                <a:ext cx="64294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2" name="Группа 64"/>
          <p:cNvGrpSpPr>
            <a:grpSpLocks/>
          </p:cNvGrpSpPr>
          <p:nvPr/>
        </p:nvGrpSpPr>
        <p:grpSpPr bwMode="auto">
          <a:xfrm>
            <a:off x="357188" y="3643313"/>
            <a:ext cx="3286125" cy="1714500"/>
            <a:chOff x="357188" y="3643313"/>
            <a:chExt cx="3286125" cy="1714500"/>
          </a:xfrm>
        </p:grpSpPr>
        <p:grpSp>
          <p:nvGrpSpPr>
            <p:cNvPr id="81966" name="Группа 107"/>
            <p:cNvGrpSpPr>
              <a:grpSpLocks/>
            </p:cNvGrpSpPr>
            <p:nvPr/>
          </p:nvGrpSpPr>
          <p:grpSpPr bwMode="auto">
            <a:xfrm>
              <a:off x="1571625" y="4929188"/>
              <a:ext cx="1000125" cy="428625"/>
              <a:chOff x="5000628" y="4071942"/>
              <a:chExt cx="1428760" cy="714380"/>
            </a:xfrm>
          </p:grpSpPr>
          <p:sp>
            <p:nvSpPr>
              <p:cNvPr id="81973" name="Прямоугольник 105"/>
              <p:cNvSpPr>
                <a:spLocks noChangeArrowheads="1"/>
              </p:cNvSpPr>
              <p:nvPr/>
            </p:nvSpPr>
            <p:spPr bwMode="auto">
              <a:xfrm>
                <a:off x="5000628" y="4071942"/>
                <a:ext cx="1357322" cy="7143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 altLang="ru-RU"/>
              </a:p>
            </p:txBody>
          </p:sp>
          <p:sp>
            <p:nvSpPr>
              <p:cNvPr id="107" name="Овал 106"/>
              <p:cNvSpPr/>
              <p:nvPr/>
            </p:nvSpPr>
            <p:spPr bwMode="auto">
              <a:xfrm>
                <a:off x="6286513" y="4357694"/>
                <a:ext cx="142875" cy="142876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ru-RU" dirty="0">
                  <a:latin typeface="Arial" charset="0"/>
                  <a:ea typeface="MS Gothic" charset="-128"/>
                </a:endParaRPr>
              </a:p>
            </p:txBody>
          </p:sp>
        </p:grpSp>
        <p:cxnSp>
          <p:nvCxnSpPr>
            <p:cNvPr id="81967" name="Прямая соединительная линия 115"/>
            <p:cNvCxnSpPr>
              <a:cxnSpLocks noChangeShapeType="1"/>
              <a:stCxn id="107" idx="6"/>
            </p:cNvCxnSpPr>
            <p:nvPr/>
          </p:nvCxnSpPr>
          <p:spPr bwMode="auto">
            <a:xfrm>
              <a:off x="2571750" y="5143501"/>
              <a:ext cx="107156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68" name="Группа 188"/>
            <p:cNvGrpSpPr>
              <a:grpSpLocks/>
            </p:cNvGrpSpPr>
            <p:nvPr/>
          </p:nvGrpSpPr>
          <p:grpSpPr bwMode="auto">
            <a:xfrm>
              <a:off x="357188" y="3643313"/>
              <a:ext cx="1214438" cy="1501973"/>
              <a:chOff x="5430050" y="4357694"/>
              <a:chExt cx="1214446" cy="1501984"/>
            </a:xfrm>
          </p:grpSpPr>
          <p:grpSp>
            <p:nvGrpSpPr>
              <p:cNvPr id="81969" name="Группа 92"/>
              <p:cNvGrpSpPr>
                <a:grpSpLocks/>
              </p:cNvGrpSpPr>
              <p:nvPr/>
            </p:nvGrpSpPr>
            <p:grpSpPr bwMode="auto">
              <a:xfrm>
                <a:off x="6429388" y="4358488"/>
                <a:ext cx="215108" cy="1501190"/>
                <a:chOff x="1355699" y="3145100"/>
                <a:chExt cx="215905" cy="2000264"/>
              </a:xfrm>
            </p:grpSpPr>
            <p:cxnSp>
              <p:nvCxnSpPr>
                <p:cNvPr id="81971" name="Прямая соединительная линия 82"/>
                <p:cNvCxnSpPr>
                  <a:cxnSpLocks noChangeShapeType="1"/>
                </p:cNvCxnSpPr>
                <p:nvPr/>
              </p:nvCxnSpPr>
              <p:spPr bwMode="auto">
                <a:xfrm>
                  <a:off x="1357290" y="5143512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972" name="Прямая соединительная линия 8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56364" y="4144435"/>
                  <a:ext cx="2000264" cy="1594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1970" name="Прямая соединительная линия 179"/>
              <p:cNvCxnSpPr>
                <a:cxnSpLocks noChangeShapeType="1"/>
              </p:cNvCxnSpPr>
              <p:nvPr/>
            </p:nvCxnSpPr>
            <p:spPr bwMode="auto">
              <a:xfrm>
                <a:off x="5430050" y="4357694"/>
                <a:ext cx="100013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" name="Группа 65"/>
          <p:cNvGrpSpPr>
            <a:grpSpLocks/>
          </p:cNvGrpSpPr>
          <p:nvPr/>
        </p:nvGrpSpPr>
        <p:grpSpPr bwMode="auto">
          <a:xfrm>
            <a:off x="642938" y="4143375"/>
            <a:ext cx="3000375" cy="1785938"/>
            <a:chOff x="642938" y="4143376"/>
            <a:chExt cx="3000375" cy="1785937"/>
          </a:xfrm>
        </p:grpSpPr>
        <p:grpSp>
          <p:nvGrpSpPr>
            <p:cNvPr id="81957" name="Группа 108"/>
            <p:cNvGrpSpPr>
              <a:grpSpLocks/>
            </p:cNvGrpSpPr>
            <p:nvPr/>
          </p:nvGrpSpPr>
          <p:grpSpPr bwMode="auto">
            <a:xfrm>
              <a:off x="1571625" y="5500688"/>
              <a:ext cx="1000125" cy="428625"/>
              <a:chOff x="5000628" y="4071942"/>
              <a:chExt cx="1428760" cy="714380"/>
            </a:xfrm>
          </p:grpSpPr>
          <p:sp>
            <p:nvSpPr>
              <p:cNvPr id="81964" name="Прямоугольник 109"/>
              <p:cNvSpPr>
                <a:spLocks noChangeArrowheads="1"/>
              </p:cNvSpPr>
              <p:nvPr/>
            </p:nvSpPr>
            <p:spPr bwMode="auto">
              <a:xfrm>
                <a:off x="5000628" y="4071942"/>
                <a:ext cx="1357322" cy="7143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 altLang="ru-RU"/>
              </a:p>
            </p:txBody>
          </p:sp>
          <p:sp>
            <p:nvSpPr>
              <p:cNvPr id="111" name="Овал 110"/>
              <p:cNvSpPr/>
              <p:nvPr/>
            </p:nvSpPr>
            <p:spPr bwMode="auto">
              <a:xfrm>
                <a:off x="6286513" y="4357694"/>
                <a:ext cx="142875" cy="142876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ru-RU" dirty="0">
                  <a:latin typeface="Arial" charset="0"/>
                  <a:ea typeface="MS Gothic" charset="-128"/>
                </a:endParaRPr>
              </a:p>
            </p:txBody>
          </p:sp>
        </p:grpSp>
        <p:cxnSp>
          <p:nvCxnSpPr>
            <p:cNvPr id="81958" name="Прямая соединительная линия 116"/>
            <p:cNvCxnSpPr>
              <a:cxnSpLocks noChangeShapeType="1"/>
            </p:cNvCxnSpPr>
            <p:nvPr/>
          </p:nvCxnSpPr>
          <p:spPr bwMode="auto">
            <a:xfrm>
              <a:off x="2571750" y="5715001"/>
              <a:ext cx="107156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59" name="Группа 191"/>
            <p:cNvGrpSpPr>
              <a:grpSpLocks/>
            </p:cNvGrpSpPr>
            <p:nvPr/>
          </p:nvGrpSpPr>
          <p:grpSpPr bwMode="auto">
            <a:xfrm>
              <a:off x="642938" y="4143376"/>
              <a:ext cx="928688" cy="1571625"/>
              <a:chOff x="6072198" y="4429132"/>
              <a:chExt cx="928694" cy="1571636"/>
            </a:xfrm>
          </p:grpSpPr>
          <p:grpSp>
            <p:nvGrpSpPr>
              <p:cNvPr id="81960" name="Группа 94"/>
              <p:cNvGrpSpPr>
                <a:grpSpLocks/>
              </p:cNvGrpSpPr>
              <p:nvPr/>
            </p:nvGrpSpPr>
            <p:grpSpPr bwMode="auto">
              <a:xfrm>
                <a:off x="6429388" y="4429132"/>
                <a:ext cx="571504" cy="1571636"/>
                <a:chOff x="1356496" y="3144042"/>
                <a:chExt cx="215108" cy="2001058"/>
              </a:xfrm>
            </p:grpSpPr>
            <p:cxnSp>
              <p:nvCxnSpPr>
                <p:cNvPr id="81962" name="Прямая соединительная линия 95"/>
                <p:cNvCxnSpPr>
                  <a:cxnSpLocks noChangeShapeType="1"/>
                </p:cNvCxnSpPr>
                <p:nvPr/>
              </p:nvCxnSpPr>
              <p:spPr bwMode="auto">
                <a:xfrm>
                  <a:off x="1357290" y="5143512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963" name="Прямая соединительная линия 9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57158" y="4143380"/>
                  <a:ext cx="200026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1961" name="Прямая соединительная линия 190"/>
              <p:cNvCxnSpPr>
                <a:cxnSpLocks noChangeShapeType="1"/>
              </p:cNvCxnSpPr>
              <p:nvPr/>
            </p:nvCxnSpPr>
            <p:spPr bwMode="auto">
              <a:xfrm>
                <a:off x="6072198" y="4429132"/>
                <a:ext cx="35719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Группа 195"/>
          <p:cNvGrpSpPr>
            <a:grpSpLocks/>
          </p:cNvGrpSpPr>
          <p:nvPr/>
        </p:nvGrpSpPr>
        <p:grpSpPr bwMode="auto">
          <a:xfrm>
            <a:off x="3643313" y="4714875"/>
            <a:ext cx="1571625" cy="1143000"/>
            <a:chOff x="3643306" y="4714884"/>
            <a:chExt cx="1571636" cy="1143008"/>
          </a:xfrm>
        </p:grpSpPr>
        <p:sp>
          <p:nvSpPr>
            <p:cNvPr id="81955" name="Text Box 3"/>
            <p:cNvSpPr txBox="1">
              <a:spLocks noChangeArrowheads="1"/>
            </p:cNvSpPr>
            <p:nvPr/>
          </p:nvSpPr>
          <p:spPr bwMode="auto">
            <a:xfrm>
              <a:off x="3643306" y="4714884"/>
              <a:ext cx="500066" cy="114300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956" name="Прямая соединительная линия 194"/>
            <p:cNvCxnSpPr>
              <a:cxnSpLocks noChangeShapeType="1"/>
              <a:stCxn id="81955" idx="3"/>
            </p:cNvCxnSpPr>
            <p:nvPr/>
          </p:nvCxnSpPr>
          <p:spPr bwMode="auto">
            <a:xfrm>
              <a:off x="4143372" y="5286388"/>
              <a:ext cx="107157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1" name="Прямоугольник 200"/>
          <p:cNvSpPr>
            <a:spLocks noChangeArrowheads="1"/>
          </p:cNvSpPr>
          <p:nvPr/>
        </p:nvSpPr>
        <p:spPr bwMode="auto">
          <a:xfrm>
            <a:off x="2714625" y="2428875"/>
            <a:ext cx="4141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F=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7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(A ^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3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4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C</a:t>
            </a:r>
            <a:r>
              <a:rPr lang="en-US" altLang="ru-RU" sz="20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˅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6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1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5</a:t>
            </a:r>
            <a:r>
              <a:rPr lang="en-US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 baseline="30000">
                <a:solidFill>
                  <a:srgbClr val="FF0000"/>
                </a:solidFill>
                <a:cs typeface="Lucida Sans Unicode" panose="020B0602030504020204" pitchFamily="34" charset="0"/>
              </a:rPr>
              <a:t>2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	</a:t>
            </a:r>
            <a:endParaRPr lang="ru-RU" altLang="ru-RU"/>
          </a:p>
        </p:txBody>
      </p:sp>
      <p:grpSp>
        <p:nvGrpSpPr>
          <p:cNvPr id="26" name="Группа 64"/>
          <p:cNvGrpSpPr>
            <a:grpSpLocks/>
          </p:cNvGrpSpPr>
          <p:nvPr/>
        </p:nvGrpSpPr>
        <p:grpSpPr bwMode="auto">
          <a:xfrm>
            <a:off x="357188" y="3643313"/>
            <a:ext cx="3286125" cy="1714500"/>
            <a:chOff x="357188" y="3643313"/>
            <a:chExt cx="3286125" cy="1714500"/>
          </a:xfrm>
        </p:grpSpPr>
        <p:grpSp>
          <p:nvGrpSpPr>
            <p:cNvPr id="81946" name="Группа 107"/>
            <p:cNvGrpSpPr>
              <a:grpSpLocks/>
            </p:cNvGrpSpPr>
            <p:nvPr/>
          </p:nvGrpSpPr>
          <p:grpSpPr bwMode="auto">
            <a:xfrm>
              <a:off x="1571625" y="4929188"/>
              <a:ext cx="1000125" cy="428625"/>
              <a:chOff x="5000628" y="4071942"/>
              <a:chExt cx="1428760" cy="714380"/>
            </a:xfrm>
          </p:grpSpPr>
          <p:sp>
            <p:nvSpPr>
              <p:cNvPr id="81953" name="Прямоугольник 105"/>
              <p:cNvSpPr>
                <a:spLocks noChangeArrowheads="1"/>
              </p:cNvSpPr>
              <p:nvPr/>
            </p:nvSpPr>
            <p:spPr bwMode="auto">
              <a:xfrm>
                <a:off x="5000628" y="4071942"/>
                <a:ext cx="1357322" cy="7143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 altLang="ru-RU"/>
              </a:p>
            </p:txBody>
          </p:sp>
          <p:sp>
            <p:nvSpPr>
              <p:cNvPr id="75" name="Овал 74"/>
              <p:cNvSpPr/>
              <p:nvPr/>
            </p:nvSpPr>
            <p:spPr bwMode="auto">
              <a:xfrm>
                <a:off x="6286513" y="4357694"/>
                <a:ext cx="142875" cy="142876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ru-RU" dirty="0">
                  <a:latin typeface="Arial" charset="0"/>
                  <a:ea typeface="MS Gothic" charset="-128"/>
                </a:endParaRPr>
              </a:p>
            </p:txBody>
          </p:sp>
        </p:grpSp>
        <p:cxnSp>
          <p:nvCxnSpPr>
            <p:cNvPr id="81947" name="Прямая соединительная линия 115"/>
            <p:cNvCxnSpPr>
              <a:cxnSpLocks noChangeShapeType="1"/>
              <a:stCxn id="75" idx="6"/>
            </p:cNvCxnSpPr>
            <p:nvPr/>
          </p:nvCxnSpPr>
          <p:spPr bwMode="auto">
            <a:xfrm>
              <a:off x="2571750" y="5143501"/>
              <a:ext cx="107156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1948" name="Группа 188"/>
            <p:cNvGrpSpPr>
              <a:grpSpLocks/>
            </p:cNvGrpSpPr>
            <p:nvPr/>
          </p:nvGrpSpPr>
          <p:grpSpPr bwMode="auto">
            <a:xfrm>
              <a:off x="357197" y="3643313"/>
              <a:ext cx="1214440" cy="1502662"/>
              <a:chOff x="5430050" y="4357694"/>
              <a:chExt cx="1214446" cy="1502673"/>
            </a:xfrm>
          </p:grpSpPr>
          <p:grpSp>
            <p:nvGrpSpPr>
              <p:cNvPr id="81949" name="Группа 92"/>
              <p:cNvGrpSpPr>
                <a:grpSpLocks/>
              </p:cNvGrpSpPr>
              <p:nvPr/>
            </p:nvGrpSpPr>
            <p:grpSpPr bwMode="auto">
              <a:xfrm>
                <a:off x="6429388" y="4358909"/>
                <a:ext cx="215108" cy="1501458"/>
                <a:chOff x="1355699" y="3145100"/>
                <a:chExt cx="215905" cy="2000264"/>
              </a:xfrm>
            </p:grpSpPr>
            <p:cxnSp>
              <p:nvCxnSpPr>
                <p:cNvPr id="81951" name="Прямая соединительная линия 82"/>
                <p:cNvCxnSpPr>
                  <a:cxnSpLocks noChangeShapeType="1"/>
                </p:cNvCxnSpPr>
                <p:nvPr/>
              </p:nvCxnSpPr>
              <p:spPr bwMode="auto">
                <a:xfrm>
                  <a:off x="1357290" y="5143512"/>
                  <a:ext cx="214314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952" name="Прямая соединительная линия 8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56364" y="4144435"/>
                  <a:ext cx="2000264" cy="1594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1950" name="Прямая соединительная линия 179"/>
              <p:cNvCxnSpPr>
                <a:cxnSpLocks noChangeShapeType="1"/>
              </p:cNvCxnSpPr>
              <p:nvPr/>
            </p:nvCxnSpPr>
            <p:spPr bwMode="auto">
              <a:xfrm>
                <a:off x="5430050" y="4357694"/>
                <a:ext cx="1000132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6" name="Прямоугольник 85"/>
          <p:cNvSpPr>
            <a:spLocks noChangeArrowheads="1"/>
          </p:cNvSpPr>
          <p:nvPr/>
        </p:nvSpPr>
        <p:spPr bwMode="auto">
          <a:xfrm flipH="1">
            <a:off x="287338" y="2643188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99" grpId="0"/>
      <p:bldP spid="102" grpId="0"/>
      <p:bldP spid="105" grpId="0"/>
      <p:bldP spid="122" grpId="0"/>
      <p:bldP spid="150" grpId="0"/>
      <p:bldP spid="201" grpId="0"/>
      <p:bldP spid="8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8424862" cy="1023938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ПОСТРОЕНИЕ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БУЛЕВА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ВЫРАЖЕНИЯ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ПО ЛОГИЧЕСКОЙ СХЕМЕ</a:t>
            </a:r>
            <a:r>
              <a:rPr lang="ru-RU" altLang="ru-RU" sz="28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42875" y="1143000"/>
            <a:ext cx="84978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en-US" altLang="ru-RU" sz="2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Пример.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Дана логическая схема. Построить логическое выражение, описывающее эту схему.</a:t>
            </a:r>
          </a:p>
          <a:p>
            <a:pPr algn="just" eaLnBrk="1" hangingPunct="1"/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Запишем значения на выходах элементов:</a:t>
            </a:r>
          </a:p>
          <a:p>
            <a:pPr algn="just" eaLnBrk="1" hangingPunct="1">
              <a:buFont typeface="Bitstream Vera Serif" pitchFamily="16" charset="0"/>
              <a:buAutoNum type="arabicPeriod"/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  <a:p>
            <a:pPr algn="just" eaLnBrk="1" hangingPunct="1">
              <a:buFont typeface="Bitstream Vera Serif" pitchFamily="16" charset="0"/>
              <a:buAutoNum type="arabicPeriod"/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 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99000"/>
              <a:buFont typeface="Bitstream Vera Serif" pitchFamily="16" charset="0"/>
              <a:buAutoNum type="arabicPeriod"/>
            </a:pP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 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ru-RU"/>
              <a:t> 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 ^ 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eriod"/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¬B</a:t>
            </a:r>
          </a:p>
          <a:p>
            <a:pPr algn="just" eaLnBrk="1" hangingPunct="1">
              <a:buFont typeface="Bitstream Vera Serif" pitchFamily="16" charset="0"/>
              <a:buAutoNum type="arabicPeriod"/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^(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en-US" altLang="ru-RU"/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A ^ </a:t>
            </a:r>
            <a:r>
              <a:rPr lang="ru-RU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</a:p>
          <a:p>
            <a:pPr eaLnBrk="1" hangingPunct="1"/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  <a:ea typeface="msmincho" charset="0"/>
                <a:cs typeface="Lucida Sans Unicode" panose="020B0602030504020204" pitchFamily="34" charset="0"/>
              </a:rPr>
              <a:t>То есть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ea typeface="msmincho" charset="0"/>
                <a:cs typeface="Lucida Sans Unicode" panose="020B0602030504020204" pitchFamily="34" charset="0"/>
              </a:rPr>
              <a:t>F=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^(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b="1">
                <a:solidFill>
                  <a:srgbClr val="262699"/>
                </a:solidFill>
                <a:sym typeface="Symbol" panose="05050102010706020507" pitchFamily="18" charset="2"/>
              </a:rPr>
              <a:t></a:t>
            </a:r>
            <a:r>
              <a:rPr lang="en-US" altLang="ru-RU"/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^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</a:p>
          <a:p>
            <a:pPr algn="just" eaLnBrk="1" hangingPunct="1"/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eriod"/>
            </a:pPr>
            <a:endParaRPr lang="en-US" altLang="ru-RU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eriod"/>
            </a:pPr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eriod"/>
            </a:pPr>
            <a:endParaRPr lang="en-US" altLang="ru-RU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000"/>
          </a:p>
          <a:p>
            <a:pPr algn="just" eaLnBrk="1" hangingPunct="1">
              <a:buFont typeface="Bitstream Vera Serif" pitchFamily="16" charset="0"/>
              <a:buAutoNum type="arabicPeriod"/>
            </a:pPr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Группа 95"/>
          <p:cNvGrpSpPr>
            <a:grpSpLocks/>
          </p:cNvGrpSpPr>
          <p:nvPr/>
        </p:nvGrpSpPr>
        <p:grpSpPr bwMode="auto">
          <a:xfrm>
            <a:off x="500063" y="2000250"/>
            <a:ext cx="7786687" cy="1857375"/>
            <a:chOff x="500034" y="2000240"/>
            <a:chExt cx="7786742" cy="2000261"/>
          </a:xfrm>
        </p:grpSpPr>
        <p:grpSp>
          <p:nvGrpSpPr>
            <p:cNvPr id="82950" name="Группа 36"/>
            <p:cNvGrpSpPr>
              <a:grpSpLocks/>
            </p:cNvGrpSpPr>
            <p:nvPr/>
          </p:nvGrpSpPr>
          <p:grpSpPr bwMode="auto">
            <a:xfrm>
              <a:off x="500034" y="2357430"/>
              <a:ext cx="2928944" cy="428625"/>
              <a:chOff x="785786" y="3357562"/>
              <a:chExt cx="2928944" cy="428625"/>
            </a:xfrm>
          </p:grpSpPr>
          <p:grpSp>
            <p:nvGrpSpPr>
              <p:cNvPr id="82980" name="Группа 107"/>
              <p:cNvGrpSpPr>
                <a:grpSpLocks/>
              </p:cNvGrpSpPr>
              <p:nvPr/>
            </p:nvGrpSpPr>
            <p:grpSpPr bwMode="auto">
              <a:xfrm>
                <a:off x="1643042" y="3357562"/>
                <a:ext cx="1000125" cy="428625"/>
                <a:chOff x="5000628" y="4071942"/>
                <a:chExt cx="1428760" cy="714380"/>
              </a:xfrm>
            </p:grpSpPr>
            <p:sp>
              <p:nvSpPr>
                <p:cNvPr id="82983" name="Прямоугольник 105"/>
                <p:cNvSpPr>
                  <a:spLocks noChangeArrowheads="1"/>
                </p:cNvSpPr>
                <p:nvPr/>
              </p:nvSpPr>
              <p:spPr bwMode="auto">
                <a:xfrm>
                  <a:off x="5000628" y="4071942"/>
                  <a:ext cx="1357322" cy="71438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 alt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 bwMode="auto">
                <a:xfrm>
                  <a:off x="6286520" y="4357084"/>
                  <a:ext cx="142878" cy="145318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Times New Roman" pitchFamily="16" charset="0"/>
                    <a:buNone/>
                    <a:defRPr/>
                  </a:pPr>
                  <a:endParaRPr lang="ru-RU" dirty="0">
                    <a:latin typeface="Arial" charset="0"/>
                    <a:ea typeface="MS Gothic" charset="-128"/>
                  </a:endParaRPr>
                </a:p>
              </p:txBody>
            </p:sp>
          </p:grpSp>
          <p:cxnSp>
            <p:nvCxnSpPr>
              <p:cNvPr id="82981" name="Прямая соединительная линия 115"/>
              <p:cNvCxnSpPr>
                <a:cxnSpLocks noChangeShapeType="1"/>
                <a:stCxn id="13" idx="6"/>
              </p:cNvCxnSpPr>
              <p:nvPr/>
            </p:nvCxnSpPr>
            <p:spPr bwMode="auto">
              <a:xfrm>
                <a:off x="2643167" y="3571875"/>
                <a:ext cx="1071563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82" name="Прямая соединительная линия 14"/>
              <p:cNvCxnSpPr>
                <a:cxnSpLocks noChangeShapeType="1"/>
                <a:endCxn id="82983" idx="1"/>
              </p:cNvCxnSpPr>
              <p:nvPr/>
            </p:nvCxnSpPr>
            <p:spPr bwMode="auto">
              <a:xfrm flipV="1">
                <a:off x="785786" y="3571875"/>
                <a:ext cx="857256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951" name="Группа 28"/>
            <p:cNvGrpSpPr>
              <a:grpSpLocks/>
            </p:cNvGrpSpPr>
            <p:nvPr/>
          </p:nvGrpSpPr>
          <p:grpSpPr bwMode="auto">
            <a:xfrm>
              <a:off x="1142976" y="2214554"/>
              <a:ext cx="4000528" cy="357190"/>
              <a:chOff x="1142182" y="2571744"/>
              <a:chExt cx="4287074" cy="1000926"/>
            </a:xfrm>
          </p:grpSpPr>
          <p:cxnSp>
            <p:nvCxnSpPr>
              <p:cNvPr id="82978" name="Прямая соединительная линия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2116" y="3071810"/>
                <a:ext cx="100092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9" name="Прямая соединительная линия 18"/>
              <p:cNvCxnSpPr>
                <a:cxnSpLocks noChangeShapeType="1"/>
              </p:cNvCxnSpPr>
              <p:nvPr/>
            </p:nvCxnSpPr>
            <p:spPr bwMode="auto">
              <a:xfrm>
                <a:off x="1142976" y="2571744"/>
                <a:ext cx="428628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2952" name="Прямая соединительная линия 28"/>
            <p:cNvCxnSpPr>
              <a:cxnSpLocks noChangeShapeType="1"/>
            </p:cNvCxnSpPr>
            <p:nvPr/>
          </p:nvCxnSpPr>
          <p:spPr bwMode="auto">
            <a:xfrm>
              <a:off x="3929058" y="2928934"/>
              <a:ext cx="12858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Прямая соединительная линия 5"/>
            <p:cNvCxnSpPr>
              <a:cxnSpLocks noChangeShapeType="1"/>
            </p:cNvCxnSpPr>
            <p:nvPr/>
          </p:nvCxnSpPr>
          <p:spPr bwMode="auto">
            <a:xfrm>
              <a:off x="7072330" y="2714620"/>
              <a:ext cx="121444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4" name="Прямая соединительная линия 6"/>
            <p:cNvCxnSpPr>
              <a:cxnSpLocks noChangeShapeType="1"/>
            </p:cNvCxnSpPr>
            <p:nvPr/>
          </p:nvCxnSpPr>
          <p:spPr bwMode="auto">
            <a:xfrm>
              <a:off x="500034" y="3286124"/>
              <a:ext cx="292895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5" name="Text Box 3"/>
            <p:cNvSpPr txBox="1">
              <a:spLocks noChangeArrowheads="1"/>
            </p:cNvSpPr>
            <p:nvPr/>
          </p:nvSpPr>
          <p:spPr bwMode="auto">
            <a:xfrm>
              <a:off x="3428992" y="2357430"/>
              <a:ext cx="500063" cy="1143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56" name="Прямоугольник 35"/>
            <p:cNvSpPr>
              <a:spLocks noChangeArrowheads="1"/>
            </p:cNvSpPr>
            <p:nvPr/>
          </p:nvSpPr>
          <p:spPr bwMode="auto">
            <a:xfrm flipH="1">
              <a:off x="501622" y="2143848"/>
              <a:ext cx="357190" cy="49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2400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A</a:t>
              </a:r>
              <a:endParaRPr lang="ru-RU" altLang="ru-RU"/>
            </a:p>
          </p:txBody>
        </p:sp>
        <p:grpSp>
          <p:nvGrpSpPr>
            <p:cNvPr id="82957" name="Группа 37"/>
            <p:cNvGrpSpPr>
              <a:grpSpLocks/>
            </p:cNvGrpSpPr>
            <p:nvPr/>
          </p:nvGrpSpPr>
          <p:grpSpPr bwMode="auto">
            <a:xfrm flipV="1">
              <a:off x="1071538" y="3286124"/>
              <a:ext cx="285752" cy="500066"/>
              <a:chOff x="1142182" y="2571744"/>
              <a:chExt cx="4287074" cy="1000926"/>
            </a:xfrm>
          </p:grpSpPr>
          <p:cxnSp>
            <p:nvCxnSpPr>
              <p:cNvPr id="82976" name="Прямая соединительная линия 3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2116" y="3071810"/>
                <a:ext cx="1000926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977" name="Прямая соединительная линия 39"/>
              <p:cNvCxnSpPr>
                <a:cxnSpLocks noChangeShapeType="1"/>
              </p:cNvCxnSpPr>
              <p:nvPr/>
            </p:nvCxnSpPr>
            <p:spPr bwMode="auto">
              <a:xfrm>
                <a:off x="1142976" y="2571744"/>
                <a:ext cx="428628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2958" name="Прямоугольник 40"/>
            <p:cNvSpPr>
              <a:spLocks noChangeArrowheads="1"/>
            </p:cNvSpPr>
            <p:nvPr/>
          </p:nvSpPr>
          <p:spPr bwMode="auto">
            <a:xfrm>
              <a:off x="500034" y="2856762"/>
              <a:ext cx="428628" cy="49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ru-RU" sz="2400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/>
            </a:p>
          </p:txBody>
        </p:sp>
        <p:grpSp>
          <p:nvGrpSpPr>
            <p:cNvPr id="82959" name="Группа 107"/>
            <p:cNvGrpSpPr>
              <a:grpSpLocks/>
            </p:cNvGrpSpPr>
            <p:nvPr/>
          </p:nvGrpSpPr>
          <p:grpSpPr bwMode="auto">
            <a:xfrm>
              <a:off x="1357290" y="3571876"/>
              <a:ext cx="1000125" cy="428625"/>
              <a:chOff x="5000628" y="4071942"/>
              <a:chExt cx="1428760" cy="714380"/>
            </a:xfrm>
          </p:grpSpPr>
          <p:sp>
            <p:nvSpPr>
              <p:cNvPr id="82974" name="Прямоугольник 105"/>
              <p:cNvSpPr>
                <a:spLocks noChangeArrowheads="1"/>
              </p:cNvSpPr>
              <p:nvPr/>
            </p:nvSpPr>
            <p:spPr bwMode="auto">
              <a:xfrm>
                <a:off x="5000628" y="4071942"/>
                <a:ext cx="1357322" cy="7143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 altLang="ru-RU"/>
              </a:p>
            </p:txBody>
          </p:sp>
          <p:sp>
            <p:nvSpPr>
              <p:cNvPr id="47" name="Овал 46"/>
              <p:cNvSpPr/>
              <p:nvPr/>
            </p:nvSpPr>
            <p:spPr bwMode="auto">
              <a:xfrm>
                <a:off x="6286520" y="4356065"/>
                <a:ext cx="142878" cy="145318"/>
              </a:xfrm>
              <a:prstGeom prst="ellipse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Times New Roman" pitchFamily="16" charset="0"/>
                  <a:buNone/>
                  <a:defRPr/>
                </a:pPr>
                <a:endParaRPr lang="ru-RU" dirty="0">
                  <a:latin typeface="Arial" charset="0"/>
                  <a:ea typeface="MS Gothic" charset="-128"/>
                </a:endParaRPr>
              </a:p>
            </p:txBody>
          </p:sp>
        </p:grpSp>
        <p:cxnSp>
          <p:nvCxnSpPr>
            <p:cNvPr id="82960" name="Прямая соединительная линия 115"/>
            <p:cNvCxnSpPr>
              <a:cxnSpLocks noChangeShapeType="1"/>
            </p:cNvCxnSpPr>
            <p:nvPr/>
          </p:nvCxnSpPr>
          <p:spPr bwMode="auto">
            <a:xfrm>
              <a:off x="5572132" y="2571744"/>
              <a:ext cx="107156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1" name="Прямая соединительная линия 44"/>
            <p:cNvCxnSpPr>
              <a:cxnSpLocks noChangeShapeType="1"/>
            </p:cNvCxnSpPr>
            <p:nvPr/>
          </p:nvCxnSpPr>
          <p:spPr bwMode="auto">
            <a:xfrm flipV="1">
              <a:off x="2357422" y="3786190"/>
              <a:ext cx="3714776" cy="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62" name="Прямоугольник 70"/>
            <p:cNvSpPr>
              <a:spLocks noChangeArrowheads="1"/>
            </p:cNvSpPr>
            <p:nvPr/>
          </p:nvSpPr>
          <p:spPr bwMode="auto">
            <a:xfrm>
              <a:off x="2285984" y="2213943"/>
              <a:ext cx="355602" cy="39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 b="1"/>
            </a:p>
          </p:txBody>
        </p:sp>
        <p:sp>
          <p:nvSpPr>
            <p:cNvPr id="82963" name="Прямоугольник 71"/>
            <p:cNvSpPr>
              <a:spLocks noChangeArrowheads="1"/>
            </p:cNvSpPr>
            <p:nvPr/>
          </p:nvSpPr>
          <p:spPr bwMode="auto">
            <a:xfrm>
              <a:off x="2285984" y="3429486"/>
              <a:ext cx="357190" cy="39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 b="1"/>
            </a:p>
          </p:txBody>
        </p:sp>
        <p:grpSp>
          <p:nvGrpSpPr>
            <p:cNvPr id="82964" name="Группа 201"/>
            <p:cNvGrpSpPr>
              <a:grpSpLocks/>
            </p:cNvGrpSpPr>
            <p:nvPr/>
          </p:nvGrpSpPr>
          <p:grpSpPr bwMode="auto">
            <a:xfrm>
              <a:off x="5072066" y="2000240"/>
              <a:ext cx="500063" cy="1143000"/>
              <a:chOff x="5500694" y="3500438"/>
              <a:chExt cx="500066" cy="1143008"/>
            </a:xfrm>
          </p:grpSpPr>
          <p:sp>
            <p:nvSpPr>
              <p:cNvPr id="82972" name="Text Box 3"/>
              <p:cNvSpPr txBox="1">
                <a:spLocks noChangeArrowheads="1"/>
              </p:cNvSpPr>
              <p:nvPr/>
            </p:nvSpPr>
            <p:spPr bwMode="auto">
              <a:xfrm>
                <a:off x="5500694" y="3500438"/>
                <a:ext cx="500066" cy="11430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r" eaLnBrk="1" hangingPunct="1"/>
                <a:endPara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endParaRPr lang="ru-RU" altLang="ru-RU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3" name="TextBox 134"/>
              <p:cNvSpPr txBox="1">
                <a:spLocks noChangeArrowheads="1"/>
              </p:cNvSpPr>
              <p:nvPr/>
            </p:nvSpPr>
            <p:spPr bwMode="auto">
              <a:xfrm>
                <a:off x="5715008" y="3500438"/>
                <a:ext cx="214314" cy="394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ru-RU" altLang="ru-RU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82965" name="Прямоугольник 80"/>
            <p:cNvSpPr>
              <a:spLocks noChangeArrowheads="1"/>
            </p:cNvSpPr>
            <p:nvPr/>
          </p:nvSpPr>
          <p:spPr bwMode="auto">
            <a:xfrm>
              <a:off x="3929058" y="2571255"/>
              <a:ext cx="355602" cy="39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 b="1"/>
            </a:p>
          </p:txBody>
        </p:sp>
        <p:sp>
          <p:nvSpPr>
            <p:cNvPr id="82966" name="Text Box 3"/>
            <p:cNvSpPr txBox="1">
              <a:spLocks noChangeArrowheads="1"/>
            </p:cNvSpPr>
            <p:nvPr/>
          </p:nvSpPr>
          <p:spPr bwMode="auto">
            <a:xfrm>
              <a:off x="6643702" y="2143116"/>
              <a:ext cx="500063" cy="1143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r" eaLnBrk="1" hangingPunct="1"/>
              <a:r>
                <a:rPr lang="ru-RU" altLang="ru-RU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ru-RU" altLang="ru-RU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67" name="Прямая соединительная линия 85"/>
            <p:cNvCxnSpPr>
              <a:cxnSpLocks noChangeShapeType="1"/>
            </p:cNvCxnSpPr>
            <p:nvPr/>
          </p:nvCxnSpPr>
          <p:spPr bwMode="auto">
            <a:xfrm rot="5400000" flipH="1" flipV="1">
              <a:off x="5715802" y="3428206"/>
              <a:ext cx="713586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8" name="Прямая соединительная линия 87"/>
            <p:cNvCxnSpPr>
              <a:cxnSpLocks noChangeShapeType="1"/>
            </p:cNvCxnSpPr>
            <p:nvPr/>
          </p:nvCxnSpPr>
          <p:spPr bwMode="auto">
            <a:xfrm>
              <a:off x="6072198" y="3071810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69" name="Прямоугольник 89"/>
            <p:cNvSpPr>
              <a:spLocks noChangeArrowheads="1"/>
            </p:cNvSpPr>
            <p:nvPr/>
          </p:nvSpPr>
          <p:spPr bwMode="auto">
            <a:xfrm>
              <a:off x="5572132" y="2213943"/>
              <a:ext cx="355602" cy="39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 b="1"/>
            </a:p>
          </p:txBody>
        </p:sp>
        <p:sp>
          <p:nvSpPr>
            <p:cNvPr id="82970" name="Прямоугольник 90"/>
            <p:cNvSpPr>
              <a:spLocks noChangeArrowheads="1"/>
            </p:cNvSpPr>
            <p:nvPr/>
          </p:nvSpPr>
          <p:spPr bwMode="auto">
            <a:xfrm>
              <a:off x="7143768" y="2357552"/>
              <a:ext cx="355602" cy="394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rPr>
                <a:t> </a:t>
              </a:r>
              <a:endParaRPr lang="ru-RU" altLang="ru-RU" b="1"/>
            </a:p>
          </p:txBody>
        </p:sp>
        <p:sp>
          <p:nvSpPr>
            <p:cNvPr id="82971" name="Прямоугольник 92"/>
            <p:cNvSpPr>
              <a:spLocks noChangeArrowheads="1"/>
            </p:cNvSpPr>
            <p:nvPr/>
          </p:nvSpPr>
          <p:spPr bwMode="auto">
            <a:xfrm>
              <a:off x="7715272" y="2214554"/>
              <a:ext cx="371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ru-RU" altLang="ru-RU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ru-RU" altLang="ru-RU"/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57813" y="4000500"/>
            <a:ext cx="35718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36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000" i="1">
                <a:solidFill>
                  <a:srgbClr val="262699"/>
                </a:solidFill>
                <a:latin typeface="Times New Roman" panose="02020603050405020304" pitchFamily="18" charset="0"/>
              </a:rPr>
              <a:t>Полученную функцию можно сократить:</a:t>
            </a:r>
            <a:endParaRPr lang="en-US" altLang="ru-RU" sz="2000" i="1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ea typeface="msmincho" charset="0"/>
                <a:cs typeface="Lucida Sans Unicode" panose="020B0602030504020204" pitchFamily="34" charset="0"/>
              </a:rPr>
              <a:t>F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  <a:ea typeface="msmincho" charset="0"/>
                <a:cs typeface="Lucida Sans Unicode" panose="020B0602030504020204" pitchFamily="34" charset="0"/>
              </a:rPr>
              <a:t>   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ea typeface="msmincho" charset="0"/>
                <a:cs typeface="Lucida Sans Unicode" panose="020B0602030504020204" pitchFamily="34" charset="0"/>
              </a:rPr>
              <a:t>=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b="1">
                <a:solidFill>
                  <a:srgbClr val="262699"/>
                </a:solidFill>
                <a:sym typeface="Symbol" panose="05050102010706020507" pitchFamily="18" charset="2"/>
              </a:rPr>
              <a:t></a:t>
            </a:r>
            <a:r>
              <a:rPr lang="en-US" altLang="ru-RU"/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^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) = </a:t>
            </a:r>
            <a:b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</a:b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=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^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</a:t>
            </a:r>
            <a:r>
              <a:rPr lang="en-US" altLang="ru-RU" b="1">
                <a:solidFill>
                  <a:srgbClr val="262699"/>
                </a:solidFill>
                <a:sym typeface="Symbol" panose="05050102010706020507" pitchFamily="18" charset="2"/>
              </a:rPr>
              <a:t>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¬B ^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 ^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=</a:t>
            </a:r>
            <a:endParaRPr lang="ru-RU" altLang="ru-RU" sz="2000" b="1">
              <a:solidFill>
                <a:srgbClr val="191966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1" hangingPunct="1"/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	=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¬B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rgbClr val="262699"/>
                </a:solidFill>
                <a:sym typeface="Symbol" panose="05050102010706020507" pitchFamily="18" charset="2"/>
              </a:rPr>
              <a:t>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A^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^ ¬B=</a:t>
            </a:r>
            <a:endParaRPr lang="ru-RU" altLang="ru-RU" sz="2000" b="1">
              <a:solidFill>
                <a:srgbClr val="191966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	=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¬B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b="1">
                <a:solidFill>
                  <a:srgbClr val="262699"/>
                </a:solidFill>
                <a:sym typeface="Symbol" panose="05050102010706020507" pitchFamily="18" charset="2"/>
              </a:rPr>
              <a:t>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¬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A^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0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=</a:t>
            </a:r>
          </a:p>
          <a:p>
            <a:pPr eaLnBrk="1" hangingPunct="1"/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= 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^</a:t>
            </a:r>
            <a:r>
              <a:rPr lang="en-US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 ¬B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allAtOnce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808913" cy="785812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ПОСТРОЕНИЕ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БУЛЕВА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ВЫРАЖЕНИЯ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ПО ТАБЛИЦЕ ИСТИННОСТИ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640763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Bitstream Vera Serif" pitchFamily="16" charset="0"/>
              <a:buAutoNum type="arabicParenR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Для каждой строки таблицы с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единичным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значением функции построить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минтерм</a:t>
            </a:r>
            <a:r>
              <a:rPr lang="ru-RU" altLang="ru-RU" sz="2000">
                <a:solidFill>
                  <a:srgbClr val="191966"/>
                </a:solidFill>
                <a:latin typeface="Times New Roman" panose="02020603050405020304" pitchFamily="18" charset="0"/>
              </a:rPr>
              <a:t>.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(Минтермом называется терм-произведение, в котором каждая переменная встречается только один раз – либо с отрицанием, либо без него). Переменные, имеющие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нулевые</a:t>
            </a:r>
            <a:r>
              <a:rPr lang="ru-RU" altLang="ru-RU" sz="2000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значения</a:t>
            </a:r>
            <a:r>
              <a:rPr lang="ru-RU" altLang="ru-RU" sz="2000">
                <a:solidFill>
                  <a:srgbClr val="1919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в строке, входят в минтерм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с отрицанием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, а переменные со значением </a:t>
            </a:r>
            <a:r>
              <a:rPr lang="ru-RU" altLang="ru-RU" sz="2000" b="1">
                <a:solidFill>
                  <a:srgbClr val="191966"/>
                </a:solidFill>
                <a:latin typeface="Times New Roman" panose="02020603050405020304" pitchFamily="18" charset="0"/>
              </a:rPr>
              <a:t>1 – без отрицания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Bitstream Vera Serif" pitchFamily="16" charset="0"/>
              <a:buAutoNum type="arabicParenR"/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Bitstream Vera Serif" pitchFamily="16" charset="0"/>
              <a:buAutoNum type="arabicParenR"/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Объединить все минтермы операцией </a:t>
            </a:r>
            <a:r>
              <a:rPr lang="ru-RU" altLang="ru-RU" sz="2000">
                <a:solidFill>
                  <a:srgbClr val="FF0000"/>
                </a:solidFill>
                <a:latin typeface="Times New Roman" panose="02020603050405020304" pitchFamily="18" charset="0"/>
              </a:rPr>
              <a:t>дизьюнкция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, что даст стандартную сумму произведений для заданной таблицы истинности.</a:t>
            </a:r>
          </a:p>
          <a:p>
            <a:pPr algn="just" eaLnBrk="1" hangingPunct="1"/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None/>
            </a:pP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Bitstream Vera Serif" pitchFamily="16" charset="0"/>
              <a:buAutoNum type="arabicParenR"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7808913" cy="785812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ПОСТРОЕНИЕ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БУЛЕВА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ВЫРАЖЕНИЯ 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ПО ТАБЛИЦЕ ИСТИННОСТИ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357563" y="1143000"/>
            <a:ext cx="564038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Пример.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Дана таблица истинности. Построим булево выражение для 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F.</a:t>
            </a:r>
          </a:p>
          <a:p>
            <a:pPr algn="just" eaLnBrk="1" hangingPunct="1"/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Найдем строки, в которых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F=1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Это 2, 3, 6 строки.</a:t>
            </a:r>
            <a:endParaRPr lang="en-US" altLang="ru-RU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Для второй строки: 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A=0,B=0, C=1.</a:t>
            </a:r>
          </a:p>
          <a:p>
            <a:pPr algn="just" eaLnBrk="1" hangingPunct="1"/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Минтерм: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¬ 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^C</a:t>
            </a:r>
            <a:endParaRPr lang="ru-RU" altLang="ru-RU" sz="20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Для третьей строки: 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A=0,B=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, C=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Минтерм: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¬ 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Для шестой строки: 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,B=0, C=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ru-RU" altLang="ru-RU" sz="2000" i="1">
                <a:solidFill>
                  <a:srgbClr val="000000"/>
                </a:solidFill>
                <a:latin typeface="Times New Roman" panose="02020603050405020304" pitchFamily="18" charset="0"/>
              </a:rPr>
              <a:t>Минтерм: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ru-RU" altLang="ru-RU" sz="2000" i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Объединяя термы, получим булево выражение для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(A,B,C) =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^C</a:t>
            </a:r>
            <a:r>
              <a:rPr lang="en-US" altLang="ru-RU" sz="20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ru-RU" sz="2000" b="1">
                <a:solidFill>
                  <a:schemeClr val="tx1"/>
                </a:solidFill>
                <a:sym typeface="Symbol" panose="05050102010706020507" pitchFamily="18" charset="2"/>
              </a:rPr>
              <a:t> 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 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¬ B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^</a:t>
            </a:r>
            <a:r>
              <a:rPr lang="en-US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  <a:p>
            <a:pPr algn="just" eaLnBrk="1" hangingPunct="1">
              <a:lnSpc>
                <a:spcPct val="150000"/>
              </a:lnSpc>
            </a:pP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6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88" y="1214438"/>
          <a:ext cx="2714625" cy="51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56"/>
                <a:gridCol w="678656"/>
                <a:gridCol w="678656"/>
                <a:gridCol w="678656"/>
              </a:tblGrid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6588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  <a:tr h="5635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ru-RU" sz="20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913"/>
            <a:ext cx="7808913" cy="785812"/>
          </a:xfrm>
        </p:spPr>
        <p:txBody>
          <a:bodyPr lIns="90000" tIns="46800" rIns="90000" bIns="4680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600" smtClean="0">
                <a:solidFill>
                  <a:srgbClr val="000080"/>
                </a:solidFill>
              </a:rPr>
              <a:t> 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A11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Вариант </a:t>
            </a:r>
            <a:r>
              <a:rPr lang="ru-RU" altLang="ru-RU" sz="2400" b="1" smtClean="0">
                <a:latin typeface="Arial" panose="020B0604020202020204" pitchFamily="34" charset="0"/>
                <a:ea typeface="MS Gothic" panose="020B0609070205080204" pitchFamily="49" charset="-128"/>
              </a:rPr>
              <a:t>2008_04_30</a:t>
            </a:r>
            <a:r>
              <a:rPr lang="en-US" altLang="ru-RU" sz="2400" b="1" smtClean="0"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US" altLang="ru-RU" sz="2400" b="1" smtClean="0">
                <a:latin typeface="Arial" panose="020B0604020202020204" pitchFamily="34" charset="0"/>
                <a:ea typeface="MS Gothic" panose="020B0609070205080204" pitchFamily="49" charset="-128"/>
              </a:rPr>
            </a:br>
            <a:endParaRPr lang="ru-RU" altLang="ru-RU" sz="2000" smtClean="0">
              <a:solidFill>
                <a:srgbClr val="262699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357563" y="1143000"/>
            <a:ext cx="564038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29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Дана таблица истинности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выражения </a:t>
            </a:r>
            <a:r>
              <a:rPr lang="en-US" altLang="ru-RU" sz="2000">
                <a:solidFill>
                  <a:schemeClr val="tx1"/>
                </a:solidFill>
                <a:latin typeface="Times New Roman" panose="02020603050405020304" pitchFamily="18" charset="0"/>
              </a:rPr>
              <a:t>F.</a:t>
            </a:r>
          </a:p>
          <a:p>
            <a:pPr algn="just" eaLnBrk="1" hangingPunct="1"/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Какое выражение соответствует </a:t>
            </a:r>
            <a:r>
              <a:rPr lang="en-US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algn="just" eaLnBrk="1" hangingPunct="1">
              <a:buFont typeface="Times New Roman" panose="02020603050405020304" pitchFamily="18" charset="0"/>
              <a:buAutoNum type="arabicParenR"/>
            </a:pP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 </a:t>
            </a:r>
            <a:r>
              <a:rPr lang="en-US" altLang="ru-RU" b="1">
                <a:solidFill>
                  <a:schemeClr val="tx1"/>
                </a:solidFill>
              </a:rPr>
              <a:t>Z </a:t>
            </a:r>
          </a:p>
          <a:p>
            <a:pPr algn="just" eaLnBrk="1" hangingPunct="1">
              <a:buFont typeface="Times New Roman" panose="02020603050405020304" pitchFamily="18" charset="0"/>
              <a:buAutoNum type="arabicParenR"/>
            </a:pP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 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 </a:t>
            </a:r>
            <a:r>
              <a:rPr lang="en-US" altLang="ru-RU" b="1">
                <a:solidFill>
                  <a:schemeClr val="tx1"/>
                </a:solidFill>
              </a:rPr>
              <a:t>Z </a:t>
            </a:r>
          </a:p>
          <a:p>
            <a:pPr algn="just" eaLnBrk="1" hangingPunct="1">
              <a:buFont typeface="Times New Roman" panose="02020603050405020304" pitchFamily="18" charset="0"/>
              <a:buAutoNum type="arabicParenR"/>
            </a:pP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 </a:t>
            </a:r>
            <a:r>
              <a:rPr lang="en-US" altLang="ru-RU" b="1">
                <a:solidFill>
                  <a:schemeClr val="tx1"/>
                </a:solidFill>
              </a:rPr>
              <a:t>^ Z </a:t>
            </a:r>
          </a:p>
          <a:p>
            <a:pPr algn="just" eaLnBrk="1" hangingPunct="1">
              <a:buFont typeface="Times New Roman" panose="02020603050405020304" pitchFamily="18" charset="0"/>
              <a:buAutoNum type="arabicParenR"/>
            </a:pP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/>
              <a:t> </a:t>
            </a:r>
            <a:r>
              <a:rPr lang="en-US" altLang="ru-RU" b="1">
                <a:solidFill>
                  <a:schemeClr val="tx1"/>
                </a:solidFill>
              </a:rPr>
              <a:t>Z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 Z 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1600" i="1">
                <a:solidFill>
                  <a:srgbClr val="00007A"/>
                </a:solidFill>
                <a:latin typeface="Times New Roman" panose="02020603050405020304" pitchFamily="18" charset="0"/>
              </a:rPr>
              <a:t>Построим булево выражение для данной таблицы истинности:</a:t>
            </a:r>
            <a:endParaRPr lang="en-US" altLang="ru-RU" sz="1600" i="1">
              <a:solidFill>
                <a:srgbClr val="00007A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>
                <a:solidFill>
                  <a:schemeClr val="tx1"/>
                </a:solidFill>
              </a:rPr>
              <a:t>Найдем строки, в которых </a:t>
            </a:r>
            <a:r>
              <a:rPr lang="en-US" altLang="ru-RU" b="1">
                <a:solidFill>
                  <a:schemeClr val="tx1"/>
                </a:solidFill>
              </a:rPr>
              <a:t>F=1</a:t>
            </a:r>
            <a:r>
              <a:rPr lang="en-US" altLang="ru-RU">
                <a:solidFill>
                  <a:schemeClr val="tx1"/>
                </a:solidFill>
              </a:rPr>
              <a:t>. </a:t>
            </a:r>
            <a:r>
              <a:rPr lang="ru-RU" altLang="ru-RU">
                <a:solidFill>
                  <a:schemeClr val="tx1"/>
                </a:solidFill>
              </a:rPr>
              <a:t>Это 1, 4, 7 строки.</a:t>
            </a:r>
            <a:endParaRPr lang="en-US" altLang="ru-RU">
              <a:solidFill>
                <a:schemeClr val="tx1"/>
              </a:solidFill>
            </a:endParaRPr>
          </a:p>
          <a:p>
            <a:pPr eaLnBrk="1" hangingPunct="1"/>
            <a:r>
              <a:rPr lang="ru-RU" altLang="ru-RU" sz="1600" i="1">
                <a:solidFill>
                  <a:srgbClr val="000000"/>
                </a:solidFill>
              </a:rPr>
              <a:t>Для первой строки  минтерм:</a:t>
            </a:r>
            <a:endParaRPr lang="en-US" altLang="ru-RU" sz="1600" i="1">
              <a:solidFill>
                <a:srgbClr val="000000"/>
              </a:solidFill>
            </a:endParaRPr>
          </a:p>
          <a:p>
            <a:pPr eaLnBrk="1" hangingPunct="1"/>
            <a:r>
              <a:rPr lang="en-US" altLang="ru-RU" i="1">
                <a:solidFill>
                  <a:srgbClr val="000000"/>
                </a:solidFill>
              </a:rPr>
              <a:t>				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/>
              <a:t> </a:t>
            </a:r>
            <a:r>
              <a:rPr lang="en-US" altLang="ru-RU" b="1">
                <a:solidFill>
                  <a:schemeClr val="tx1"/>
                </a:solidFill>
              </a:rPr>
              <a:t>Z</a:t>
            </a:r>
            <a:r>
              <a:rPr lang="en-US" altLang="ru-RU"/>
              <a:t> </a:t>
            </a:r>
            <a:endParaRPr lang="ru-RU" altLang="ru-RU"/>
          </a:p>
          <a:p>
            <a:pPr eaLnBrk="1" hangingPunct="1"/>
            <a:r>
              <a:rPr lang="ru-RU" altLang="ru-RU" sz="1600" i="1">
                <a:solidFill>
                  <a:srgbClr val="000000"/>
                </a:solidFill>
              </a:rPr>
              <a:t>Для четвертой строки минтерм:</a:t>
            </a:r>
            <a:endParaRPr lang="en-US" altLang="ru-RU" sz="1600" i="1">
              <a:solidFill>
                <a:srgbClr val="000000"/>
              </a:solidFill>
            </a:endParaRPr>
          </a:p>
          <a:p>
            <a:pPr eaLnBrk="1" hangingPunct="1"/>
            <a:r>
              <a:rPr lang="ru-RU" altLang="ru-RU" b="1">
                <a:solidFill>
                  <a:srgbClr val="000000"/>
                </a:solidFill>
              </a:rPr>
              <a:t>				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endParaRPr lang="en-US" altLang="ru-RU" i="1">
              <a:solidFill>
                <a:srgbClr val="000000"/>
              </a:solidFill>
            </a:endParaRPr>
          </a:p>
          <a:p>
            <a:pPr eaLnBrk="1" hangingPunct="1"/>
            <a:r>
              <a:rPr lang="ru-RU" altLang="ru-RU" sz="1600" i="1">
                <a:solidFill>
                  <a:srgbClr val="000000"/>
                </a:solidFill>
              </a:rPr>
              <a:t>Для седьмой строки минтерм:</a:t>
            </a:r>
            <a:endParaRPr lang="en-US" altLang="ru-RU" sz="1600" i="1">
              <a:solidFill>
                <a:srgbClr val="000000"/>
              </a:solidFill>
            </a:endParaRPr>
          </a:p>
          <a:p>
            <a:pPr algn="just" eaLnBrk="1" hangingPunct="1"/>
            <a:r>
              <a:rPr lang="ru-RU" altLang="ru-RU" b="1">
                <a:solidFill>
                  <a:schemeClr val="tx1"/>
                </a:solidFill>
              </a:rPr>
              <a:t>				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 Z 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ru-RU" altLang="ru-RU" sz="1600">
                <a:solidFill>
                  <a:srgbClr val="000000"/>
                </a:solidFill>
              </a:rPr>
              <a:t>Объединяя термы, получим булево выражение для </a:t>
            </a:r>
            <a:r>
              <a:rPr lang="en-US" altLang="ru-RU" sz="1600" b="1">
                <a:solidFill>
                  <a:srgbClr val="000000"/>
                </a:solidFill>
              </a:rPr>
              <a:t>F</a:t>
            </a:r>
            <a:r>
              <a:rPr lang="ru-RU" altLang="ru-RU" sz="1600" b="1">
                <a:solidFill>
                  <a:srgbClr val="000000"/>
                </a:solidFill>
              </a:rPr>
              <a:t>:</a:t>
            </a:r>
          </a:p>
          <a:p>
            <a:pPr algn="just" eaLnBrk="1" hangingPunct="1"/>
            <a:r>
              <a:rPr lang="en-US" altLang="ru-RU" b="1">
                <a:solidFill>
                  <a:srgbClr val="000000"/>
                </a:solidFill>
                <a:latin typeface="Times New Roman" panose="02020603050405020304" pitchFamily="18" charset="0"/>
              </a:rPr>
              <a:t>F =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¬ Y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/>
              <a:t> </a:t>
            </a:r>
            <a:r>
              <a:rPr lang="en-US" altLang="ru-RU" b="1">
                <a:solidFill>
                  <a:schemeClr val="tx1"/>
                </a:solidFill>
              </a:rPr>
              <a:t>Z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^Z </a:t>
            </a:r>
            <a:r>
              <a:rPr lang="en-US" altLang="ru-RU" b="1">
                <a:solidFill>
                  <a:srgbClr val="000000"/>
                </a:solidFill>
              </a:rPr>
              <a:t> </a:t>
            </a:r>
            <a:r>
              <a:rPr lang="en-US" altLang="ru-RU" b="1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altLang="ru-RU" b="1">
                <a:solidFill>
                  <a:schemeClr val="tx1"/>
                </a:solidFill>
              </a:rPr>
              <a:t>X ^</a:t>
            </a:r>
            <a:r>
              <a:rPr lang="en-US" altLang="ru-RU" b="1">
                <a:solidFill>
                  <a:srgbClr val="000000"/>
                </a:solidFill>
              </a:rPr>
              <a:t> Y </a:t>
            </a:r>
            <a:r>
              <a:rPr lang="en-US" altLang="ru-RU" b="1">
                <a:solidFill>
                  <a:schemeClr val="tx1"/>
                </a:solidFill>
              </a:rPr>
              <a:t>^ </a:t>
            </a:r>
            <a:r>
              <a:rPr lang="en-US" altLang="ru-RU" b="1">
                <a:solidFill>
                  <a:srgbClr val="000000"/>
                </a:solidFill>
              </a:rPr>
              <a:t>¬</a:t>
            </a:r>
            <a:r>
              <a:rPr lang="en-US" altLang="ru-RU" b="1">
                <a:solidFill>
                  <a:schemeClr val="tx1"/>
                </a:solidFill>
              </a:rPr>
              <a:t> Z </a:t>
            </a:r>
            <a:endParaRPr lang="ru-RU" altLang="ru-RU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i="1">
                <a:solidFill>
                  <a:srgbClr val="00007A"/>
                </a:solidFill>
                <a:latin typeface="Times New Roman" panose="02020603050405020304" pitchFamily="18" charset="0"/>
              </a:rPr>
              <a:t>Таким образом, правильный ответ: </a:t>
            </a:r>
            <a:r>
              <a:rPr lang="ru-RU" altLang="ru-RU" sz="2000" b="1">
                <a:solidFill>
                  <a:srgbClr val="00007A"/>
                </a:solidFill>
                <a:latin typeface="Times New Roman" panose="02020603050405020304" pitchFamily="18" charset="0"/>
              </a:rPr>
              <a:t>4</a:t>
            </a:r>
            <a:endParaRPr lang="en-US" altLang="ru-RU" sz="2000" b="1">
              <a:solidFill>
                <a:srgbClr val="00007A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88" y="1214438"/>
          <a:ext cx="2714625" cy="5167312"/>
        </p:xfrm>
        <a:graphic>
          <a:graphicData uri="http://schemas.openxmlformats.org/drawingml/2006/table">
            <a:tbl>
              <a:tblPr/>
              <a:tblGrid>
                <a:gridCol w="679450"/>
                <a:gridCol w="677862"/>
                <a:gridCol w="679450"/>
                <a:gridCol w="677863"/>
              </a:tblGrid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X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Y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Z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F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 charset="0"/>
                          <a:cs typeface="msmincho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tstream Vera Serif" pitchFamily="16" charset="0"/>
                        <a:ea typeface="msmincho" charset="0"/>
                        <a:cs typeface="msmincho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 descr="Почтовая бумага"/>
          <p:cNvSpPr>
            <a:spLocks noChangeArrowheads="1"/>
          </p:cNvSpPr>
          <p:nvPr/>
        </p:nvSpPr>
        <p:spPr bwMode="auto">
          <a:xfrm>
            <a:off x="6465888" y="2541588"/>
            <a:ext cx="2214562" cy="1857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141413" y="115888"/>
            <a:ext cx="8002587" cy="857250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A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9 (базовый уровень, время – 2 мин)</a:t>
            </a:r>
          </a:p>
        </p:txBody>
      </p:sp>
      <p:sp>
        <p:nvSpPr>
          <p:cNvPr id="87044" name="TextBox 10"/>
          <p:cNvSpPr txBox="1">
            <a:spLocks noChangeArrowheads="1"/>
          </p:cNvSpPr>
          <p:nvPr/>
        </p:nvSpPr>
        <p:spPr bwMode="auto">
          <a:xfrm>
            <a:off x="179388" y="1196975"/>
            <a:ext cx="878681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8859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Символом F обозначено одно из указанных ниже логических выражений от трех аргументов: X, Y, Z. 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Дан фрагмент таблицы</a:t>
            </a:r>
            <a:b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истинности выражения F: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Какое выражение соответствует F?</a:t>
            </a:r>
            <a:r>
              <a:rPr lang="en-US" altLang="ru-RU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ru-RU" altLang="ru-RU" sz="28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6427788" y="2492375"/>
          <a:ext cx="2716212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Документ" r:id="rId4" imgW="1442620" imgH="2181163" progId="Word.Document.12">
                  <p:embed/>
                </p:oleObj>
              </mc:Choice>
              <mc:Fallback>
                <p:oleObj name="Документ" r:id="rId4" imgW="1442620" imgH="2181163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2492375"/>
                        <a:ext cx="2716212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214313"/>
            <a:ext cx="7658100" cy="714375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 </a:t>
            </a:r>
            <a:b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(О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сновной вариант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88067" name="TextBox 10"/>
          <p:cNvSpPr txBox="1">
            <a:spLocks noChangeArrowheads="1"/>
          </p:cNvSpPr>
          <p:nvPr/>
        </p:nvSpPr>
        <p:spPr bwMode="auto">
          <a:xfrm>
            <a:off x="179388" y="1268413"/>
            <a:ext cx="8715375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Нужно для каждой строчки подставить заданные значения X, Y и Z во все функции, заданные в ответах, и сравнить результаты с соответствующими значениями F для этих данных.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Если для какой-нибудь комбинации X, Y и Z результат не совпадает с соответствующим значением </a:t>
            </a:r>
            <a:r>
              <a:rPr lang="en-U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, оставшиеся строчки можно не рассматривать, поскольку для правильного ответа все три результата должны совпасть со значениями функции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-26988"/>
            <a:ext cx="7658100" cy="1027113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Решение 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(О</a:t>
            </a:r>
            <a:r>
              <a:rPr lang="en-US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сновной вариант</a:t>
            </a: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)</a:t>
            </a:r>
          </a:p>
        </p:txBody>
      </p:sp>
      <p:sp>
        <p:nvSpPr>
          <p:cNvPr id="89091" name="TextBox 10"/>
          <p:cNvSpPr txBox="1">
            <a:spLocks noChangeArrowheads="1"/>
          </p:cNvSpPr>
          <p:nvPr/>
        </p:nvSpPr>
        <p:spPr bwMode="auto">
          <a:xfrm>
            <a:off x="684213" y="1268413"/>
            <a:ext cx="87153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8859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AutoNum type="arabicPeriod" startAt="3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ответы в других обозначениях: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endParaRPr lang="ru-RU" altLang="ru-RU" sz="1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 typeface="Calibri" panose="020F0502020204030204" pitchFamily="34" charset="0"/>
              <a:buAutoNum type="arabicParenR" startAt="2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= </a:t>
            </a:r>
            <a:endParaRPr lang="ru-RU" altLang="ru-RU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 typeface="Calibri" panose="020F0502020204030204" pitchFamily="34" charset="0"/>
              <a:buAutoNum type="arabicParenR" startAt="3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=</a:t>
            </a:r>
            <a:endParaRPr lang="ru-RU" altLang="ru-RU" sz="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3"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lvl="3" algn="just" defTabSz="914400" eaLnBrk="1" hangingPunct="1">
              <a:buClrTx/>
              <a:buSzTx/>
              <a:buFont typeface="Calibri" panose="020F0502020204030204" pitchFamily="34" charset="0"/>
              <a:buAutoNum type="arabicParenR" startAt="4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=  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3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/>
        </p:nvGraphicFramePr>
        <p:xfrm>
          <a:off x="5364163" y="2060575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Формула" r:id="rId3" imgW="571252" imgH="190417" progId="Equation.3">
                  <p:embed/>
                </p:oleObj>
              </mc:Choice>
              <mc:Fallback>
                <p:oleObj name="Формула" r:id="rId3" imgW="571252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060575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3"/>
          <p:cNvGraphicFramePr>
            <a:graphicFrameLocks noChangeAspect="1"/>
          </p:cNvGraphicFramePr>
          <p:nvPr/>
        </p:nvGraphicFramePr>
        <p:xfrm>
          <a:off x="5651500" y="2997200"/>
          <a:ext cx="17859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Формула" r:id="rId5" imgW="545626" imgH="164957" progId="Equation.3">
                  <p:embed/>
                </p:oleObj>
              </mc:Choice>
              <mc:Fallback>
                <p:oleObj name="Формула" r:id="rId5" imgW="545626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7200"/>
                        <a:ext cx="17859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4"/>
          <p:cNvGraphicFramePr>
            <a:graphicFrameLocks noChangeAspect="1"/>
          </p:cNvGraphicFramePr>
          <p:nvPr/>
        </p:nvGraphicFramePr>
        <p:xfrm>
          <a:off x="5508625" y="3789363"/>
          <a:ext cx="1857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Формула" r:id="rId7" imgW="672808" imgH="165028" progId="Equation.3">
                  <p:embed/>
                </p:oleObj>
              </mc:Choice>
              <mc:Fallback>
                <p:oleObj name="Формула" r:id="rId7" imgW="672808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789363"/>
                        <a:ext cx="1857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6"/>
          <p:cNvGraphicFramePr>
            <a:graphicFrameLocks noChangeAspect="1"/>
          </p:cNvGraphicFramePr>
          <p:nvPr/>
        </p:nvGraphicFramePr>
        <p:xfrm>
          <a:off x="5580063" y="4652963"/>
          <a:ext cx="2000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Формула" r:id="rId9" imgW="698500" imgH="190500" progId="Equation.3">
                  <p:embed/>
                </p:oleObj>
              </mc:Choice>
              <mc:Fallback>
                <p:oleObj name="Формула" r:id="rId9" imgW="6985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652963"/>
                        <a:ext cx="2000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 descr="Почтовая бумага"/>
          <p:cNvSpPr>
            <a:spLocks noChangeArrowheads="1"/>
          </p:cNvSpPr>
          <p:nvPr/>
        </p:nvSpPr>
        <p:spPr bwMode="auto">
          <a:xfrm>
            <a:off x="6072188" y="3929063"/>
            <a:ext cx="2214562" cy="1857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TextBox 10"/>
          <p:cNvSpPr txBox="1">
            <a:spLocks noChangeArrowheads="1"/>
          </p:cNvSpPr>
          <p:nvPr/>
        </p:nvSpPr>
        <p:spPr bwMode="auto">
          <a:xfrm>
            <a:off x="285750" y="2214563"/>
            <a:ext cx="87153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4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Первое выражение,                       , равно 1 только при                                   , поэтому это неверный ответ (первая строка таблицы не подходит).</a:t>
            </a: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3940175" y="2133600"/>
          <a:ext cx="2071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Формула" r:id="rId4" imgW="545863" imgH="190417" progId="Equation.3">
                  <p:embed/>
                </p:oleObj>
              </mc:Choice>
              <mc:Fallback>
                <p:oleObj name="Формула" r:id="rId4" imgW="545863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133600"/>
                        <a:ext cx="20716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3"/>
          <p:cNvGraphicFramePr>
            <a:graphicFrameLocks noChangeAspect="1"/>
          </p:cNvGraphicFramePr>
          <p:nvPr/>
        </p:nvGraphicFramePr>
        <p:xfrm>
          <a:off x="1785938" y="2690813"/>
          <a:ext cx="27860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Формула" r:id="rId6" imgW="939392" imgH="177723" progId="Equation.3">
                  <p:embed/>
                </p:oleObj>
              </mc:Choice>
              <mc:Fallback>
                <p:oleObj name="Формула" r:id="rId6" imgW="939392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690813"/>
                        <a:ext cx="27860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4"/>
          <p:cNvGraphicFramePr>
            <a:graphicFrameLocks noChangeAspect="1"/>
          </p:cNvGraphicFramePr>
          <p:nvPr/>
        </p:nvGraphicFramePr>
        <p:xfrm>
          <a:off x="6084888" y="3933825"/>
          <a:ext cx="2716212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Документ" r:id="rId8" imgW="1442620" imgH="2181163" progId="Word.Document.12">
                  <p:embed/>
                </p:oleObj>
              </mc:Choice>
              <mc:Fallback>
                <p:oleObj name="Документ" r:id="rId8" imgW="1442620" imgH="2181163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33825"/>
                        <a:ext cx="2716212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Скругленный прямоугольник 6"/>
          <p:cNvSpPr>
            <a:spLocks noChangeArrowheads="1"/>
          </p:cNvSpPr>
          <p:nvPr/>
        </p:nvSpPr>
        <p:spPr bwMode="auto">
          <a:xfrm>
            <a:off x="5929313" y="4429125"/>
            <a:ext cx="2428875" cy="4286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42988" y="-26988"/>
            <a:ext cx="7658100" cy="1027113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Решение</a:t>
            </a:r>
            <a:b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(О</a:t>
            </a:r>
            <a:r>
              <a:rPr lang="en-US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сновной вариант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285875" y="357188"/>
            <a:ext cx="7858125" cy="571500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ОПЕРАЦИИ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60363" y="1260475"/>
            <a:ext cx="8640762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Логическое отрицание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(инверсия):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естественном языке соответствует словам </a:t>
            </a:r>
          </a:p>
          <a:p>
            <a:pPr lvl="1" eaLnBrk="1" hangingPunct="1"/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неверно, что...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и частице</a:t>
            </a:r>
            <a:r>
              <a:rPr lang="en-US" altLang="ru-RU" sz="2400" i="1">
                <a:solidFill>
                  <a:srgbClr val="00007A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 i="1">
                <a:solidFill>
                  <a:srgbClr val="00007A"/>
                </a:solidFill>
                <a:latin typeface="Times New Roman" panose="02020603050405020304" pitchFamily="18" charset="0"/>
              </a:rPr>
              <a:t>не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языках программирования </a:t>
            </a:r>
            <a:r>
              <a:rPr lang="en-US" altLang="ru-RU" sz="2400" b="1">
                <a:solidFill>
                  <a:srgbClr val="000000"/>
                </a:solidFill>
                <a:latin typeface="Arial Unicode MS" panose="020B0604020202020204" pitchFamily="34" charset="-128"/>
              </a:rPr>
              <a:t>Not</a:t>
            </a:r>
            <a:r>
              <a:rPr lang="ru-RU" altLang="ru-RU" sz="2400" b="1">
                <a:solidFill>
                  <a:srgbClr val="000000"/>
                </a:solidFill>
                <a:latin typeface="Arial Unicode MS" panose="020B0604020202020204" pitchFamily="34" charset="-128"/>
              </a:rPr>
              <a:t>.</a:t>
            </a:r>
            <a:endParaRPr lang="en-US" altLang="ru-RU" sz="2400" b="1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Обозначение ¬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Ā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Таблица истинности: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28"/>
          <p:cNvSpPr txBox="1">
            <a:spLocks noChangeArrowheads="1"/>
          </p:cNvSpPr>
          <p:nvPr/>
        </p:nvSpPr>
        <p:spPr bwMode="auto">
          <a:xfrm>
            <a:off x="5127625" y="3240088"/>
            <a:ext cx="32527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Эйлера-Венна</a:t>
            </a:r>
          </a:p>
        </p:txBody>
      </p:sp>
      <p:grpSp>
        <p:nvGrpSpPr>
          <p:cNvPr id="17413" name="Группа 12"/>
          <p:cNvGrpSpPr>
            <a:grpSpLocks/>
          </p:cNvGrpSpPr>
          <p:nvPr/>
        </p:nvGrpSpPr>
        <p:grpSpPr bwMode="auto">
          <a:xfrm>
            <a:off x="5357813" y="3857625"/>
            <a:ext cx="2928937" cy="2071688"/>
            <a:chOff x="5000628" y="3857628"/>
            <a:chExt cx="3500462" cy="2286016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5000628" y="3857628"/>
              <a:ext cx="3500462" cy="2286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ru-RU" dirty="0">
                <a:latin typeface="Arial" charset="0"/>
                <a:ea typeface="MS Gothic" charset="-128"/>
              </a:endParaRPr>
            </a:p>
          </p:txBody>
        </p:sp>
        <p:sp>
          <p:nvSpPr>
            <p:cNvPr id="12" name="Овал 11"/>
            <p:cNvSpPr/>
            <p:nvPr/>
          </p:nvSpPr>
          <p:spPr bwMode="auto">
            <a:xfrm>
              <a:off x="5786098" y="4174693"/>
              <a:ext cx="1705645" cy="161159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Times New Roman" pitchFamily="16" charset="0"/>
                <a:buNone/>
                <a:defRPr/>
              </a:pPr>
              <a:endParaRPr lang="ru-RU" dirty="0">
                <a:latin typeface="Arial" charset="0"/>
                <a:ea typeface="MS Gothic" charset="-128"/>
              </a:endParaRPr>
            </a:p>
          </p:txBody>
        </p:sp>
        <p:grpSp>
          <p:nvGrpSpPr>
            <p:cNvPr id="17430" name="Group 29"/>
            <p:cNvGrpSpPr>
              <a:grpSpLocks/>
            </p:cNvGrpSpPr>
            <p:nvPr/>
          </p:nvGrpSpPr>
          <p:grpSpPr bwMode="auto">
            <a:xfrm>
              <a:off x="6572253" y="4071939"/>
              <a:ext cx="1690688" cy="1214438"/>
              <a:chOff x="4140" y="2565"/>
              <a:chExt cx="1065" cy="765"/>
            </a:xfrm>
          </p:grpSpPr>
          <p:sp>
            <p:nvSpPr>
              <p:cNvPr id="17431" name="Text Box 31"/>
              <p:cNvSpPr txBox="1">
                <a:spLocks noChangeArrowheads="1"/>
              </p:cNvSpPr>
              <p:nvPr/>
            </p:nvSpPr>
            <p:spPr bwMode="auto">
              <a:xfrm>
                <a:off x="4905" y="2565"/>
                <a:ext cx="300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 eaLnBrk="1" hangingPunct="1"/>
                <a:r>
                  <a:rPr lang="en-US" altLang="ru-RU" sz="2800" b="1" i="1">
                    <a:solidFill>
                      <a:srgbClr val="000080"/>
                    </a:solidFill>
                    <a:latin typeface="Times New Roman" panose="02020603050405020304" pitchFamily="18" charset="0"/>
                  </a:rPr>
                  <a:t>Ā</a:t>
                </a:r>
              </a:p>
            </p:txBody>
          </p:sp>
          <p:sp>
            <p:nvSpPr>
              <p:cNvPr id="17432" name="Text Box 32"/>
              <p:cNvSpPr txBox="1">
                <a:spLocks noChangeArrowheads="1"/>
              </p:cNvSpPr>
              <p:nvPr/>
            </p:nvSpPr>
            <p:spPr bwMode="auto">
              <a:xfrm>
                <a:off x="4140" y="3060"/>
                <a:ext cx="25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algn="ctr" eaLnBrk="1" hangingPunct="1"/>
                <a:r>
                  <a:rPr lang="en-US" altLang="ru-RU" sz="2800" b="1" i="1">
                    <a:solidFill>
                      <a:srgbClr val="00008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071563" y="4000500"/>
          <a:ext cx="2571750" cy="1685925"/>
        </p:xfrm>
        <a:graphic>
          <a:graphicData uri="http://schemas.openxmlformats.org/drawingml/2006/table">
            <a:tbl>
              <a:tblPr/>
              <a:tblGrid>
                <a:gridCol w="1285875"/>
                <a:gridCol w="1285875"/>
              </a:tblGrid>
              <a:tr h="81625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A</a:t>
                      </a:r>
                    </a:p>
                  </a:txBody>
                  <a:tcPr marL="90000" marR="90000" marT="524424" marB="46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 Gothic" pitchFamily="49" charset="-128"/>
                        </a:rPr>
                        <a:t>Ā</a:t>
                      </a:r>
                    </a:p>
                  </a:txBody>
                  <a:tcPr marL="90000" marR="90000" marT="524424" marB="46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 descr="Почтовая бумага"/>
          <p:cNvSpPr>
            <a:spLocks noChangeArrowheads="1"/>
          </p:cNvSpPr>
          <p:nvPr/>
        </p:nvSpPr>
        <p:spPr bwMode="auto">
          <a:xfrm>
            <a:off x="6000750" y="3786188"/>
            <a:ext cx="2214563" cy="1857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TextBox 10"/>
          <p:cNvSpPr txBox="1">
            <a:spLocks noChangeArrowheads="1"/>
          </p:cNvSpPr>
          <p:nvPr/>
        </p:nvSpPr>
        <p:spPr bwMode="auto">
          <a:xfrm>
            <a:off x="357188" y="2286000"/>
            <a:ext cx="8786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5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Второе выражение,                           , равно 1 только при                           , поэтому это неверный ответ (первая и вторая строки таблицы не подходят)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214813" y="2220913"/>
          <a:ext cx="20716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Формула" r:id="rId4" imgW="545626" imgH="164957" progId="Equation.3">
                  <p:embed/>
                </p:oleObj>
              </mc:Choice>
              <mc:Fallback>
                <p:oleObj name="Формула" r:id="rId4" imgW="545626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220913"/>
                        <a:ext cx="20716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619250" y="2781300"/>
          <a:ext cx="2216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Формула" r:id="rId6" imgW="914400" imgH="165100" progId="Equation.3">
                  <p:embed/>
                </p:oleObj>
              </mc:Choice>
              <mc:Fallback>
                <p:oleObj name="Формула" r:id="rId6" imgW="9144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2216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000750" y="3786188"/>
          <a:ext cx="2716213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Документ" r:id="rId8" imgW="1442620" imgH="2181163" progId="Word.Document.12">
                  <p:embed/>
                </p:oleObj>
              </mc:Choice>
              <mc:Fallback>
                <p:oleObj name="Документ" r:id="rId8" imgW="1442620" imgH="2181163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786188"/>
                        <a:ext cx="2716213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Скругленный прямоугольник 7"/>
          <p:cNvSpPr>
            <a:spLocks noChangeArrowheads="1"/>
          </p:cNvSpPr>
          <p:nvPr/>
        </p:nvSpPr>
        <p:spPr bwMode="auto">
          <a:xfrm>
            <a:off x="5929313" y="4214813"/>
            <a:ext cx="2357437" cy="10001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4" name="Заголовок 9" descr="Large confetti"/>
          <p:cNvSpPr>
            <a:spLocks/>
          </p:cNvSpPr>
          <p:nvPr/>
        </p:nvSpPr>
        <p:spPr bwMode="auto">
          <a:xfrm>
            <a:off x="1042988" y="-26988"/>
            <a:ext cx="7658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(О</a:t>
            </a:r>
            <a:r>
              <a:rPr lang="en-US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сновной вариант</a:t>
            </a: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 descr="Почтовая бумага"/>
          <p:cNvSpPr>
            <a:spLocks noChangeArrowheads="1"/>
          </p:cNvSpPr>
          <p:nvPr/>
        </p:nvSpPr>
        <p:spPr bwMode="auto">
          <a:xfrm>
            <a:off x="6072188" y="3857625"/>
            <a:ext cx="2214562" cy="1857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TextBox 10"/>
          <p:cNvSpPr txBox="1">
            <a:spLocks noChangeArrowheads="1"/>
          </p:cNvSpPr>
          <p:nvPr/>
        </p:nvSpPr>
        <p:spPr bwMode="auto">
          <a:xfrm>
            <a:off x="142875" y="1928813"/>
            <a:ext cx="87868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6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Третье выражение,                            , равно нулю при                                  </a:t>
            </a:r>
            <a:b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, поэтому это неверный ответ (третья строка таблицы не подходит)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140200" y="1989138"/>
          <a:ext cx="2143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Формула" r:id="rId4" imgW="672808" imgH="165028" progId="Equation.3">
                  <p:embed/>
                </p:oleObj>
              </mc:Choice>
              <mc:Fallback>
                <p:oleObj name="Формула" r:id="rId4" imgW="672808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89138"/>
                        <a:ext cx="2143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468313" y="2349500"/>
          <a:ext cx="3367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Формула" r:id="rId6" imgW="939392" imgH="177723" progId="Equation.3">
                  <p:embed/>
                </p:oleObj>
              </mc:Choice>
              <mc:Fallback>
                <p:oleObj name="Формула" r:id="rId6" imgW="939392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33670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6072188" y="3857625"/>
          <a:ext cx="2716212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Документ" r:id="rId8" imgW="1442620" imgH="2181163" progId="Word.Document.12">
                  <p:embed/>
                </p:oleObj>
              </mc:Choice>
              <mc:Fallback>
                <p:oleObj name="Документ" r:id="rId8" imgW="1442620" imgH="2181163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857625"/>
                        <a:ext cx="2716212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Скругленный прямоугольник 7"/>
          <p:cNvSpPr>
            <a:spLocks noChangeArrowheads="1"/>
          </p:cNvSpPr>
          <p:nvPr/>
        </p:nvSpPr>
        <p:spPr bwMode="auto">
          <a:xfrm>
            <a:off x="6000750" y="5286375"/>
            <a:ext cx="2357438" cy="4286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8" name="Заголовок 9" descr="Large confetti"/>
          <p:cNvSpPr>
            <a:spLocks/>
          </p:cNvSpPr>
          <p:nvPr/>
        </p:nvSpPr>
        <p:spPr bwMode="auto">
          <a:xfrm>
            <a:off x="1042988" y="-26988"/>
            <a:ext cx="7658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(О</a:t>
            </a:r>
            <a:r>
              <a:rPr lang="en-US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сновной вариант</a:t>
            </a: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 descr="Почтовая бумага"/>
          <p:cNvSpPr>
            <a:spLocks noChangeArrowheads="1"/>
          </p:cNvSpPr>
          <p:nvPr/>
        </p:nvSpPr>
        <p:spPr bwMode="auto">
          <a:xfrm>
            <a:off x="5929313" y="3357563"/>
            <a:ext cx="2214562" cy="1857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TextBox 10"/>
          <p:cNvSpPr txBox="1">
            <a:spLocks noChangeArrowheads="1"/>
          </p:cNvSpPr>
          <p:nvPr/>
        </p:nvSpPr>
        <p:spPr bwMode="auto">
          <a:xfrm>
            <a:off x="285750" y="1341438"/>
            <a:ext cx="85010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7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Четвертое выражение,                             равно нулю только тогда, когда                             , а в остальных случаях равно 1, что совпадает с приведенной частью таблицы истинности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7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7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7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7"/>
            </a:pP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8"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правильный ответ – 4.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4446588" y="1223963"/>
          <a:ext cx="2286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Формула" r:id="rId4" imgW="698500" imgH="190500" progId="Equation.3">
                  <p:embed/>
                </p:oleObj>
              </mc:Choice>
              <mc:Fallback>
                <p:oleObj name="Формула" r:id="rId4" imgW="6985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223963"/>
                        <a:ext cx="2286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798888" y="1773238"/>
          <a:ext cx="2428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Формула" r:id="rId6" imgW="914400" imgH="165100" progId="Equation.3">
                  <p:embed/>
                </p:oleObj>
              </mc:Choice>
              <mc:Fallback>
                <p:oleObj name="Формула" r:id="rId6" imgW="9144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773238"/>
                        <a:ext cx="2428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5940425" y="3284538"/>
          <a:ext cx="2716213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Документ" r:id="rId8" imgW="1442620" imgH="2181163" progId="Word.Document.12">
                  <p:embed/>
                </p:oleObj>
              </mc:Choice>
              <mc:Fallback>
                <p:oleObj name="Документ" r:id="rId8" imgW="1442620" imgH="2181163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84538"/>
                        <a:ext cx="2716213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ый прямоугольник 7"/>
          <p:cNvSpPr/>
          <p:nvPr/>
        </p:nvSpPr>
        <p:spPr bwMode="auto">
          <a:xfrm>
            <a:off x="5867400" y="3789363"/>
            <a:ext cx="2286000" cy="857250"/>
          </a:xfrm>
          <a:prstGeom prst="round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defTabSz="914400">
              <a:buClrTx/>
              <a:buSzTx/>
              <a:buFontTx/>
              <a:buNone/>
              <a:defRPr/>
            </a:pP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3192" name="Заголовок 9" descr="Large confetti"/>
          <p:cNvSpPr>
            <a:spLocks/>
          </p:cNvSpPr>
          <p:nvPr/>
        </p:nvSpPr>
        <p:spPr bwMode="auto">
          <a:xfrm>
            <a:off x="1042988" y="-26988"/>
            <a:ext cx="76581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Решение</a:t>
            </a:r>
            <a:b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(О</a:t>
            </a:r>
            <a:r>
              <a:rPr lang="en-US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сновной вариант</a:t>
            </a:r>
            <a:r>
              <a:rPr lang="ru-RU" altLang="ru-RU" sz="2400" b="1">
                <a:solidFill>
                  <a:srgbClr val="26269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 descr="Почтовая бумага"/>
          <p:cNvSpPr>
            <a:spLocks noChangeArrowheads="1"/>
          </p:cNvSpPr>
          <p:nvPr/>
        </p:nvSpPr>
        <p:spPr bwMode="auto">
          <a:xfrm>
            <a:off x="457200" y="1484313"/>
            <a:ext cx="8072438" cy="257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666875" y="115888"/>
            <a:ext cx="7477125" cy="1035050"/>
          </a:xfrm>
        </p:spPr>
        <p:txBody>
          <a:bodyPr lIns="91440" tIns="45720" rIns="91440" bIns="45720" anchor="b"/>
          <a:lstStyle/>
          <a:p>
            <a:pPr marL="838200" indent="-838200" algn="l"/>
            <a:r>
              <a:rPr lang="ru-RU" altLang="ru-RU" sz="2400" smtClean="0">
                <a:solidFill>
                  <a:srgbClr val="000099"/>
                </a:solidFill>
                <a:latin typeface="Arial" panose="020B0604020202020204" pitchFamily="34" charset="0"/>
              </a:rPr>
              <a:t>Частичная  таблица истинности для всех выражений имеет следующий вид:</a:t>
            </a:r>
          </a:p>
        </p:txBody>
      </p:sp>
      <p:sp>
        <p:nvSpPr>
          <p:cNvPr id="94212" name="Прямоугольник 7"/>
          <p:cNvSpPr>
            <a:spLocks noChangeArrowheads="1"/>
          </p:cNvSpPr>
          <p:nvPr/>
        </p:nvSpPr>
        <p:spPr bwMode="auto">
          <a:xfrm>
            <a:off x="-114300" y="4198938"/>
            <a:ext cx="90725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Красный крестик показывает, что значение функции не совпадает с F, а знак «–» означает, что вычислять оставшиеся значения не обязательно.</a:t>
            </a:r>
            <a:endParaRPr lang="ru-RU" altLang="ru-RU" sz="4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4213" name="Object 2"/>
          <p:cNvGraphicFramePr>
            <a:graphicFrameLocks noChangeAspect="1"/>
          </p:cNvGraphicFramePr>
          <p:nvPr/>
        </p:nvGraphicFramePr>
        <p:xfrm>
          <a:off x="100013" y="1519238"/>
          <a:ext cx="100885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Документ" r:id="rId4" imgW="9049720" imgH="2749747" progId="Word.Document.12">
                  <p:embed/>
                </p:oleObj>
              </mc:Choice>
              <mc:Fallback>
                <p:oleObj name="Документ" r:id="rId4" imgW="9049720" imgH="2749747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519238"/>
                        <a:ext cx="10088562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619250" y="333375"/>
            <a:ext cx="6572250" cy="642938"/>
          </a:xfrm>
        </p:spPr>
        <p:txBody>
          <a:bodyPr lIns="91440" tIns="45720" rIns="91440" bIns="45720" anchor="b"/>
          <a:lstStyle/>
          <a:p>
            <a:pPr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Возможные ловушки и проблемы</a:t>
            </a:r>
          </a:p>
        </p:txBody>
      </p:sp>
      <p:sp>
        <p:nvSpPr>
          <p:cNvPr id="95235" name="TextBox 10"/>
          <p:cNvSpPr txBox="1">
            <a:spLocks noChangeArrowheads="1"/>
          </p:cNvSpPr>
          <p:nvPr/>
        </p:nvSpPr>
        <p:spPr bwMode="auto">
          <a:xfrm>
            <a:off x="357188" y="1357313"/>
            <a:ext cx="8643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5236" name="Прямоугольник 7"/>
          <p:cNvSpPr>
            <a:spLocks noChangeArrowheads="1"/>
          </p:cNvSpPr>
          <p:nvPr/>
        </p:nvSpPr>
        <p:spPr bwMode="auto">
          <a:xfrm>
            <a:off x="357188" y="1285875"/>
            <a:ext cx="8358187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Серьезные сложности представляет применяемая в заданиях ЕГЭ форма записи логических выражений, поэтому рекомендуется сначала внимательно перевести их в удобный вид.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Расчет на то, что ученик перепутает значки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и </a:t>
            </a:r>
            <a:r>
              <a:rPr lang="en-US" altLang="ru-RU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 некоторых случаях заданные выражения-ответы лучше сначала упростить, особенно если они содержат импликацию или инверсию сложных выражений.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785938" y="142875"/>
            <a:ext cx="6286500" cy="911225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Решение </a:t>
            </a:r>
            <a:b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</a:b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(</a:t>
            </a:r>
            <a:r>
              <a:rPr lang="en-US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вариант</a:t>
            </a: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  <a:cs typeface="+mn-cs"/>
              </a:rPr>
              <a:t> 2)</a:t>
            </a:r>
          </a:p>
        </p:txBody>
      </p:sp>
      <p:sp>
        <p:nvSpPr>
          <p:cNvPr id="96259" name="TextBox 10"/>
          <p:cNvSpPr txBox="1">
            <a:spLocks noChangeArrowheads="1"/>
          </p:cNvSpPr>
          <p:nvPr/>
        </p:nvSpPr>
        <p:spPr bwMode="auto">
          <a:xfrm>
            <a:off x="320675" y="1268413"/>
            <a:ext cx="8643938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Часто правильный ответ – это самая простая функция, удовлетворяющая частичной таблице истинности, то есть, имеющая 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единственный нуль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или 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единственную единицу</a:t>
            </a: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в полной таблице истинности.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 этом случае можно найти такую функцию и проверить, есть ли она среди данных ответов.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 приведенной задаче в столбце F есть единственный нуль для комбинации                        .</a:t>
            </a:r>
          </a:p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Выражение, которое имеет единственный нуль для этой комбинации, это                        , оно есть среди приведенных ответов 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ответ 4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96260" name="Object 9"/>
          <p:cNvGraphicFramePr>
            <a:graphicFrameLocks noChangeAspect="1"/>
          </p:cNvGraphicFramePr>
          <p:nvPr/>
        </p:nvGraphicFramePr>
        <p:xfrm>
          <a:off x="3203575" y="3860800"/>
          <a:ext cx="1857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Формула" r:id="rId3" imgW="875920" imgH="165028" progId="Equation.3">
                  <p:embed/>
                </p:oleObj>
              </mc:Choice>
              <mc:Fallback>
                <p:oleObj name="Формула" r:id="rId3" imgW="875920" imgH="16502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18573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0"/>
          <p:cNvGraphicFramePr>
            <a:graphicFrameLocks noChangeAspect="1"/>
          </p:cNvGraphicFramePr>
          <p:nvPr/>
        </p:nvGraphicFramePr>
        <p:xfrm>
          <a:off x="3203575" y="4581525"/>
          <a:ext cx="1643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Формула" r:id="rId5" imgW="672808" imgH="190417" progId="Equation.3">
                  <p:embed/>
                </p:oleObj>
              </mc:Choice>
              <mc:Fallback>
                <p:oleObj name="Формула" r:id="rId5" imgW="672808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81525"/>
                        <a:ext cx="1643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 descr="Почтовая бумага"/>
          <p:cNvSpPr>
            <a:spLocks noChangeArrowheads="1"/>
          </p:cNvSpPr>
          <p:nvPr/>
        </p:nvSpPr>
        <p:spPr bwMode="auto">
          <a:xfrm>
            <a:off x="6321425" y="2698750"/>
            <a:ext cx="2286000" cy="19288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714500" y="214313"/>
            <a:ext cx="6572250" cy="785812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/>
            </a:r>
            <a:b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</a:br>
            <a:r>
              <a:rPr lang="en-US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A</a:t>
            </a:r>
            <a:r>
              <a:rPr lang="ru-RU" altLang="ru-RU" sz="28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</a:rPr>
              <a:t>9 (базовый уровень, время – 2 мин)</a:t>
            </a:r>
          </a:p>
        </p:txBody>
      </p:sp>
      <p:sp>
        <p:nvSpPr>
          <p:cNvPr id="97284" name="TextBox 10"/>
          <p:cNvSpPr txBox="1">
            <a:spLocks noChangeArrowheads="1"/>
          </p:cNvSpPr>
          <p:nvPr/>
        </p:nvSpPr>
        <p:spPr bwMode="auto">
          <a:xfrm>
            <a:off x="357188" y="1285875"/>
            <a:ext cx="85725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Символом F обозначено одно из указанных ниже логических выражений от трех аргументов: X, Y, Z. </a:t>
            </a: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Дан фрагмент таблицы </a:t>
            </a:r>
            <a:b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истинности выражения F:</a:t>
            </a: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endParaRPr lang="ru-RU" altLang="ru-RU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400" i="1">
                <a:solidFill>
                  <a:schemeClr val="tx1"/>
                </a:solidFill>
                <a:latin typeface="Times New Roman" panose="02020603050405020304" pitchFamily="18" charset="0"/>
              </a:rPr>
              <a:t>Какое выражение соответствует F?</a:t>
            </a: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1) 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 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2)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3)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400" eaLnBrk="1" hangingPunct="1">
              <a:buClrTx/>
              <a:buSzTx/>
              <a:buFontTx/>
              <a:buNone/>
            </a:pPr>
            <a:r>
              <a:rPr lang="ru-RU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s-ES" altLang="ru-RU" sz="2800">
                <a:solidFill>
                  <a:schemeClr val="tx1"/>
                </a:solidFill>
                <a:latin typeface="Times New Roman" panose="02020603050405020304" pitchFamily="18" charset="0"/>
              </a:rPr>
              <a:t>4)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endParaRPr lang="ru-RU" altLang="ru-RU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85" name="Object 3"/>
          <p:cNvGraphicFramePr>
            <a:graphicFrameLocks noChangeAspect="1"/>
          </p:cNvGraphicFramePr>
          <p:nvPr/>
        </p:nvGraphicFramePr>
        <p:xfrm>
          <a:off x="6300788" y="2708275"/>
          <a:ext cx="25717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Документ" r:id="rId4" imgW="2280700" imgH="2066327" progId="Word.Document.12">
                  <p:embed/>
                </p:oleObj>
              </mc:Choice>
              <mc:Fallback>
                <p:oleObj name="Документ" r:id="rId4" imgW="2280700" imgH="206632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708275"/>
                        <a:ext cx="25717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 descr="Почтовая бумага"/>
          <p:cNvSpPr>
            <a:spLocks noChangeArrowheads="1"/>
          </p:cNvSpPr>
          <p:nvPr/>
        </p:nvSpPr>
        <p:spPr bwMode="auto">
          <a:xfrm>
            <a:off x="6107113" y="1855788"/>
            <a:ext cx="2286000" cy="19288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defTabSz="914400" eaLnBrk="1" hangingPunct="1">
              <a:buClrTx/>
              <a:buSzTx/>
              <a:buFontTx/>
              <a:buNone/>
            </a:pPr>
            <a:endParaRPr lang="ru-RU" altLang="ru-RU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23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1071563" y="141288"/>
            <a:ext cx="7658100" cy="766762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 </a:t>
            </a:r>
          </a:p>
        </p:txBody>
      </p:sp>
      <p:sp>
        <p:nvSpPr>
          <p:cNvPr id="98308" name="TextBox 10"/>
          <p:cNvSpPr txBox="1">
            <a:spLocks noChangeArrowheads="1"/>
          </p:cNvSpPr>
          <p:nvPr/>
        </p:nvSpPr>
        <p:spPr bwMode="auto">
          <a:xfrm>
            <a:off x="249238" y="1268413"/>
            <a:ext cx="871537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971550" indent="-5143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 typeface="Calibri" panose="020F0502020204030204" pitchFamily="34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Перепишем ответы в других обозначениях:</a:t>
            </a:r>
          </a:p>
          <a:p>
            <a:pPr algn="just" defTabSz="914400" eaLnBrk="1" hangingPunct="1">
              <a:buClrTx/>
              <a:buSzTx/>
              <a:buFontTx/>
              <a:buNone/>
            </a:pPr>
            <a:endParaRPr lang="ru-RU" altLang="ru-RU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= 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endParaRPr lang="ru-RU" altLang="ru-RU" sz="1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= 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endParaRPr lang="ru-RU" altLang="ru-RU" sz="1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= </a:t>
            </a: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endParaRPr lang="ru-RU" altLang="ru-RU" sz="1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defTabSz="914400" eaLnBrk="1" hangingPunct="1">
              <a:buClrTx/>
              <a:buSzTx/>
              <a:buFont typeface="Calibri" panose="020F0502020204030204" pitchFamily="34" charset="0"/>
              <a:buAutoNum type="arabicParenR"/>
            </a:pP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¬Y 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s-ES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¬Z</a:t>
            </a:r>
            <a:r>
              <a:rPr lang="ru-RU" altLang="ru-RU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= 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2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В столбце F есть единственная единица для комбинации  </a:t>
            </a:r>
            <a:b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, простейшая функция, истинная (только) для этого случая,  имеет вид                            , она есть среди приведенных ответов.</a:t>
            </a:r>
          </a:p>
          <a:p>
            <a:pPr defTabSz="914400" eaLnBrk="1" hangingPunct="1">
              <a:buClrTx/>
              <a:buSzTx/>
              <a:buFont typeface="Calibri" panose="020F0502020204030204" pitchFamily="34" charset="0"/>
              <a:buAutoNum type="arabicPeriod" startAt="2"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Таким образом, </a:t>
            </a:r>
            <a:r>
              <a:rPr lang="ru-RU" altLang="ru-RU" sz="2400" b="1">
                <a:solidFill>
                  <a:srgbClr val="FF0000"/>
                </a:solidFill>
                <a:latin typeface="Times New Roman" panose="02020603050405020304" pitchFamily="18" charset="0"/>
              </a:rPr>
              <a:t>правильный ответ – 3.</a:t>
            </a:r>
            <a:endParaRPr lang="ru-RU" altLang="ru-RU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8309" name="Object 6"/>
          <p:cNvGraphicFramePr>
            <a:graphicFrameLocks noChangeAspect="1"/>
          </p:cNvGraphicFramePr>
          <p:nvPr/>
        </p:nvGraphicFramePr>
        <p:xfrm>
          <a:off x="3779838" y="2060575"/>
          <a:ext cx="2357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Формула" r:id="rId4" imgW="545863" imgH="190417" progId="Equation.3">
                  <p:embed/>
                </p:oleObj>
              </mc:Choice>
              <mc:Fallback>
                <p:oleObj name="Формула" r:id="rId4" imgW="545863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23574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7"/>
          <p:cNvGraphicFramePr>
            <a:graphicFrameLocks noChangeAspect="1"/>
          </p:cNvGraphicFramePr>
          <p:nvPr/>
        </p:nvGraphicFramePr>
        <p:xfrm>
          <a:off x="3779838" y="2565400"/>
          <a:ext cx="2057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Формула" r:id="rId6" imgW="545626" imgH="164957" progId="Equation.3">
                  <p:embed/>
                </p:oleObj>
              </mc:Choice>
              <mc:Fallback>
                <p:oleObj name="Формула" r:id="rId6" imgW="545626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565400"/>
                        <a:ext cx="2057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8"/>
          <p:cNvGraphicFramePr>
            <a:graphicFrameLocks noChangeAspect="1"/>
          </p:cNvGraphicFramePr>
          <p:nvPr/>
        </p:nvGraphicFramePr>
        <p:xfrm>
          <a:off x="3995738" y="3068638"/>
          <a:ext cx="1643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Формула" r:id="rId8" imgW="545863" imgH="190417" progId="Equation.3">
                  <p:embed/>
                </p:oleObj>
              </mc:Choice>
              <mc:Fallback>
                <p:oleObj name="Формула" r:id="rId8" imgW="545863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68638"/>
                        <a:ext cx="16430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9"/>
          <p:cNvGraphicFramePr>
            <a:graphicFrameLocks noChangeAspect="1"/>
          </p:cNvGraphicFramePr>
          <p:nvPr/>
        </p:nvGraphicFramePr>
        <p:xfrm>
          <a:off x="3851275" y="3716338"/>
          <a:ext cx="1714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Формула" r:id="rId10" imgW="698500" imgH="190500" progId="Equation.3">
                  <p:embed/>
                </p:oleObj>
              </mc:Choice>
              <mc:Fallback>
                <p:oleObj name="Формула" r:id="rId10" imgW="6985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16338"/>
                        <a:ext cx="1714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10"/>
          <p:cNvGraphicFramePr>
            <a:graphicFrameLocks noChangeAspect="1"/>
          </p:cNvGraphicFramePr>
          <p:nvPr/>
        </p:nvGraphicFramePr>
        <p:xfrm>
          <a:off x="6107113" y="1855788"/>
          <a:ext cx="25717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Документ" r:id="rId12" imgW="2280700" imgH="2066327" progId="Word.Document.12">
                  <p:embed/>
                </p:oleObj>
              </mc:Choice>
              <mc:Fallback>
                <p:oleObj name="Документ" r:id="rId12" imgW="2280700" imgH="2066327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1855788"/>
                        <a:ext cx="25717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1"/>
          <p:cNvGraphicFramePr>
            <a:graphicFrameLocks noChangeAspect="1"/>
          </p:cNvGraphicFramePr>
          <p:nvPr/>
        </p:nvGraphicFramePr>
        <p:xfrm>
          <a:off x="755650" y="4529138"/>
          <a:ext cx="2286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Формула" r:id="rId14" imgW="1054100" imgH="203200" progId="Equation.3">
                  <p:embed/>
                </p:oleObj>
              </mc:Choice>
              <mc:Fallback>
                <p:oleObj name="Формула" r:id="rId14" imgW="10541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29138"/>
                        <a:ext cx="2286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2"/>
          <p:cNvGraphicFramePr>
            <a:graphicFrameLocks noChangeAspect="1"/>
          </p:cNvGraphicFramePr>
          <p:nvPr/>
        </p:nvGraphicFramePr>
        <p:xfrm>
          <a:off x="4633913" y="4868863"/>
          <a:ext cx="2000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Формула" r:id="rId16" imgW="545863" imgH="190417" progId="Equation.3">
                  <p:embed/>
                </p:oleObj>
              </mc:Choice>
              <mc:Fallback>
                <p:oleObj name="Формула" r:id="rId16" imgW="545863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4868863"/>
                        <a:ext cx="2000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142875"/>
            <a:ext cx="8113713" cy="1143000"/>
          </a:xfrm>
        </p:spPr>
        <p:txBody>
          <a:bodyPr lIns="90000" tIns="46800" rIns="90000" bIns="46800"/>
          <a:lstStyle/>
          <a:p>
            <a:pPr algn="l"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Задание </a:t>
            </a:r>
            <a:r>
              <a:rPr lang="ru-RU" altLang="ru-RU" sz="24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А11</a:t>
            </a:r>
            <a:r>
              <a:rPr lang="ru-RU" altLang="ru-RU" sz="2000" b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.</a:t>
            </a:r>
            <a:r>
              <a:rPr lang="ru-RU" altLang="ru-RU" sz="2000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Вариант 10</a:t>
            </a:r>
            <a:r>
              <a:rPr lang="ru-RU" altLang="ru-RU" sz="20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20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1600" i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Источник: «Информатика: готовимся к ЕГЭ», Зеленко Л.С., Сопченко Е.В.,</a:t>
            </a:r>
            <a:r>
              <a:rPr lang="en-US" altLang="ru-RU" sz="1600" i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ru-RU" sz="1600" i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ru-RU" altLang="ru-RU" sz="1600" i="1" smtClean="0">
                <a:solidFill>
                  <a:srgbClr val="262699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Самара, 2008</a:t>
            </a:r>
            <a:r>
              <a:rPr lang="ru-RU" altLang="ru-RU" sz="1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ru-RU" altLang="ru-RU" sz="1600" b="1" smtClean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ru-RU" altLang="ru-RU" sz="1600" smtClean="0">
              <a:solidFill>
                <a:srgbClr val="262699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260475"/>
            <a:ext cx="8496300" cy="5264150"/>
          </a:xfrm>
        </p:spPr>
        <p:txBody>
          <a:bodyPr tIns="0" anchor="ctr"/>
          <a:lstStyle/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База данных «Книги», наряду с другими, имеет поля с названиями «возраст» и «год издания». В базе данных находятся 33 записи о книгах для детей младшего, среднего и старшего школьного возраста. Количество записей </a:t>
            </a:r>
            <a:r>
              <a:rPr lang="en-US" altLang="ru-RU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, удовлетворяющих различным запросам, приведено в следующей </a:t>
            </a:r>
            <a:r>
              <a:rPr lang="ru-RU" altLang="ru-RU" sz="2400" smtClean="0">
                <a:latin typeface="Times New Roman" panose="02020603050405020304" pitchFamily="18" charset="0"/>
              </a:rPr>
              <a:t>таблице:</a:t>
            </a: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Количество записей, удовлетворяющих запросу </a:t>
            </a:r>
            <a:br>
              <a:rPr lang="ru-RU" altLang="ru-RU" sz="2000" smtClean="0">
                <a:latin typeface="Times New Roman" panose="02020603050405020304" pitchFamily="18" charset="0"/>
              </a:rPr>
            </a:br>
            <a:r>
              <a:rPr lang="ru-RU" altLang="ru-RU" sz="2000" smtClean="0">
                <a:latin typeface="Times New Roman" panose="02020603050405020304" pitchFamily="18" charset="0"/>
              </a:rPr>
              <a:t>						«возраст = старший и год издания </a:t>
            </a:r>
            <a:r>
              <a:rPr lang="en-US" altLang="ru-RU" sz="2000" smtClean="0">
                <a:latin typeface="Times New Roman" panose="02020603050405020304" pitchFamily="18" charset="0"/>
              </a:rPr>
              <a:t>&gt;=2000</a:t>
            </a:r>
            <a:r>
              <a:rPr lang="ru-RU" altLang="ru-RU" sz="2000" smtClean="0">
                <a:latin typeface="Times New Roman" panose="02020603050405020304" pitchFamily="18" charset="0"/>
              </a:rPr>
              <a:t>», равно: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				1) 	8			2) 	6			3)	3			4)	14	</a:t>
            </a: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</a:t>
            </a:r>
            <a:endParaRPr lang="ru-RU" altLang="ru-RU" sz="24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65" name="Group 25"/>
          <p:cNvGraphicFramePr>
            <a:graphicFrameLocks noGrp="1"/>
          </p:cNvGraphicFramePr>
          <p:nvPr/>
        </p:nvGraphicFramePr>
        <p:xfrm>
          <a:off x="395288" y="3500438"/>
          <a:ext cx="8358187" cy="1601787"/>
        </p:xfrm>
        <a:graphic>
          <a:graphicData uri="http://schemas.openxmlformats.org/drawingml/2006/table">
            <a:tbl>
              <a:tblPr/>
              <a:tblGrid>
                <a:gridCol w="7164387"/>
                <a:gridCol w="1193800"/>
              </a:tblGrid>
              <a:tr h="397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Запрос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 charset="0"/>
                          <a:cs typeface="Arial" pitchFamily="34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mincho" charset="0"/>
                        <a:cs typeface="Arial" pitchFamily="34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</a:tr>
              <a:tr h="396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 2000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 возраст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средний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/>
                    </a:solidFill>
                  </a:tcPr>
                </a:tc>
              </a:tr>
              <a:tr h="411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Неверно, что (возраст = средний или возраст = младший)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97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 возраст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младший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57188" y="1285875"/>
            <a:ext cx="8429625" cy="5429250"/>
          </a:xfrm>
        </p:spPr>
        <p:txBody>
          <a:bodyPr tIns="0" anchor="ctr"/>
          <a:lstStyle/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b="1" i="1" smtClean="0">
              <a:latin typeface="Times New Roman" panose="02020603050405020304" pitchFamily="18" charset="0"/>
            </a:endParaRPr>
          </a:p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en-US" altLang="ru-RU" sz="2000" b="1" i="1" smtClean="0">
                <a:latin typeface="Times New Roman" panose="02020603050405020304" pitchFamily="18" charset="0"/>
              </a:rPr>
              <a:t>1 </a:t>
            </a:r>
            <a:r>
              <a:rPr lang="ru-RU" altLang="ru-RU" sz="2000" b="1" i="1" smtClean="0">
                <a:latin typeface="Times New Roman" panose="02020603050405020304" pitchFamily="18" charset="0"/>
              </a:rPr>
              <a:t>шаг.	 </a:t>
            </a:r>
            <a:r>
              <a:rPr lang="ru-RU" altLang="ru-RU" sz="2000" smtClean="0">
                <a:latin typeface="Times New Roman" panose="02020603050405020304" pitchFamily="18" charset="0"/>
              </a:rPr>
              <a:t>Обращаем внимание на логические операции и операции отношения.</a:t>
            </a:r>
          </a:p>
          <a:p>
            <a:pPr marL="0" indent="0" algn="just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1600" smtClean="0">
                <a:latin typeface="Times New Roman" panose="02020603050405020304" pitchFamily="18" charset="0"/>
              </a:rPr>
              <a:t>Запрос	«возраст = старший и год издания </a:t>
            </a:r>
            <a:r>
              <a:rPr lang="en-US" altLang="ru-RU" sz="1600" smtClean="0">
                <a:latin typeface="Times New Roman" panose="02020603050405020304" pitchFamily="18" charset="0"/>
              </a:rPr>
              <a:t>&gt;=2000</a:t>
            </a: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2 шаг.</a:t>
            </a:r>
            <a:r>
              <a:rPr lang="ru-RU" altLang="ru-RU" sz="2400" b="1" i="1" smtClean="0">
                <a:latin typeface="Times New Roman" panose="02020603050405020304" pitchFamily="18" charset="0"/>
              </a:rPr>
              <a:t>	</a:t>
            </a:r>
            <a:r>
              <a:rPr lang="ru-RU" altLang="ru-RU" sz="2000" smtClean="0">
                <a:latin typeface="Times New Roman" panose="02020603050405020304" pitchFamily="18" charset="0"/>
              </a:rPr>
              <a:t>По закону де Моргана преобразуем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вторую</a:t>
            </a:r>
            <a:r>
              <a:rPr lang="ru-RU" altLang="ru-RU" sz="2000" smtClean="0">
                <a:latin typeface="Times New Roman" panose="02020603050405020304" pitchFamily="18" charset="0"/>
              </a:rPr>
              <a:t> строку:</a:t>
            </a:r>
          </a:p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(СРЕД </a:t>
            </a: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МЛ) = </a:t>
            </a: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</a:t>
            </a: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 </a:t>
            </a: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 =9, 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следовательно старших (СТ) = 9 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</a:t>
            </a: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lnSpc>
                <a:spcPct val="88000"/>
              </a:lnSpc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49" name="Group 37"/>
          <p:cNvGraphicFramePr>
            <a:graphicFrameLocks noGrp="1"/>
          </p:cNvGraphicFramePr>
          <p:nvPr/>
        </p:nvGraphicFramePr>
        <p:xfrm>
          <a:off x="357188" y="1989138"/>
          <a:ext cx="8353425" cy="1431925"/>
        </p:xfrm>
        <a:graphic>
          <a:graphicData uri="http://schemas.openxmlformats.org/drawingml/2006/table">
            <a:tbl>
              <a:tblPr/>
              <a:tblGrid>
                <a:gridCol w="6907212"/>
                <a:gridCol w="1446213"/>
              </a:tblGrid>
              <a:tr h="335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Запрос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 charset="0"/>
                          <a:cs typeface="Arial" pitchFamily="34" charset="0"/>
                        </a:rPr>
                        <a:t>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mincho" charset="0"/>
                        <a:cs typeface="Arial" pitchFamily="34" charset="0"/>
                      </a:endParaRP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</a:tr>
              <a:tr h="36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2000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средний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36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Неверно, что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= средний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возраст = младший)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6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2000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младший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95288" y="5084763"/>
          <a:ext cx="8358187" cy="1174750"/>
        </p:xfrm>
        <a:graphic>
          <a:graphicData uri="http://schemas.openxmlformats.org/drawingml/2006/table">
            <a:tbl>
              <a:tblPr/>
              <a:tblGrid>
                <a:gridCol w="7215187"/>
                <a:gridCol w="11430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= средний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возраст = младший)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= средний)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= младший)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</a:tbl>
          </a:graphicData>
        </a:graphic>
      </p:graphicFrame>
      <p:sp>
        <p:nvSpPr>
          <p:cNvPr id="100386" name="Rectangle 1"/>
          <p:cNvSpPr>
            <a:spLocks noChangeArrowheads="1"/>
          </p:cNvSpPr>
          <p:nvPr/>
        </p:nvSpPr>
        <p:spPr bwMode="auto">
          <a:xfrm>
            <a:off x="1714500" y="142875"/>
            <a:ext cx="81137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А</a:t>
            </a:r>
            <a:r>
              <a:rPr lang="ru-RU" altLang="ru-RU" sz="2000" b="1">
                <a:solidFill>
                  <a:srgbClr val="262699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11</a:t>
            </a: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 10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«Информатика: готовимся к ЕГЭ», Зеленко Л.С., Сопченко Е.В., </a:t>
            </a:r>
            <a:endParaRPr lang="en-US" altLang="ru-RU" sz="1600" i="1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Самара, 2008</a:t>
            </a:r>
            <a: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14500" y="285750"/>
            <a:ext cx="7007225" cy="714375"/>
          </a:xfrm>
        </p:spPr>
        <p:txBody>
          <a:bodyPr lIns="90000" tIns="46800" rIns="90000" bIns="46800"/>
          <a:lstStyle/>
          <a:p>
            <a:pPr eaLnBrk="1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charset="-128"/>
                <a:cs typeface="Times New Roman" pitchFamily="18" charset="0"/>
              </a:rPr>
              <a:t>ОСНОВНЫЕ ЛОГИЧЕСКИЕ ОПЕРАЦИИ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60363" y="1214438"/>
            <a:ext cx="864076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en-US" altLang="ru-RU" sz="2600" b="1" i="1">
                <a:solidFill>
                  <a:srgbClr val="262699"/>
                </a:solidFill>
                <a:latin typeface="Times New Roman" panose="02020603050405020304" pitchFamily="18" charset="0"/>
              </a:rPr>
              <a:t>Логическое сложение</a:t>
            </a:r>
            <a:r>
              <a:rPr lang="en-US" altLang="ru-RU" sz="2600" b="1">
                <a:solidFill>
                  <a:srgbClr val="2626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(дизъюнкция):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6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естественном языке соответствует союзу </a:t>
            </a:r>
            <a:r>
              <a:rPr lang="en-US" altLang="ru-RU" sz="2400" b="1">
                <a:solidFill>
                  <a:srgbClr val="00007A"/>
                </a:solidFill>
                <a:latin typeface="Times New Roman" panose="02020603050405020304" pitchFamily="18" charset="0"/>
              </a:rPr>
              <a:t>или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Times New Roman" panose="02020603050405020304" pitchFamily="18" charset="0"/>
              <a:buChar char="•"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языках программирования </a:t>
            </a:r>
            <a:r>
              <a:rPr lang="en-US" altLang="ru-RU" sz="2400" b="1">
                <a:solidFill>
                  <a:srgbClr val="000000"/>
                </a:solidFill>
                <a:latin typeface="Arial Unicode MS" panose="020B0604020202020204" pitchFamily="34" charset="-128"/>
              </a:rPr>
              <a:t>Or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>
              <a:buClrTx/>
              <a:buSzTx/>
              <a:buFontTx/>
              <a:buNone/>
            </a:pP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Обозначение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ru-RU" altLang="ru-RU">
                <a:solidFill>
                  <a:schemeClr val="tx1"/>
                </a:solidFill>
              </a:rPr>
              <a:t>v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ru-RU" sz="2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Таблица истинности: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ru-RU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2153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792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  <a:p>
            <a:pPr>
              <a:spcBef>
                <a:spcPts val="400"/>
              </a:spcBef>
            </a:pPr>
            <a:endParaRPr lang="ru-RU" altLang="ru-RU" sz="3200">
              <a:solidFill>
                <a:srgbClr val="000000"/>
              </a:solidFill>
              <a:latin typeface="Bitstream Vera Serif" pitchFamily="16" charset="0"/>
            </a:endParaRPr>
          </a:p>
        </p:txBody>
      </p:sp>
      <p:sp>
        <p:nvSpPr>
          <p:cNvPr id="18437" name="Text Box 58"/>
          <p:cNvSpPr txBox="1">
            <a:spLocks noChangeArrowheads="1"/>
          </p:cNvSpPr>
          <p:nvPr/>
        </p:nvSpPr>
        <p:spPr bwMode="auto">
          <a:xfrm>
            <a:off x="5214938" y="3143250"/>
            <a:ext cx="32527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Эйлера-Венна</a:t>
            </a:r>
          </a:p>
        </p:txBody>
      </p:sp>
      <p:grpSp>
        <p:nvGrpSpPr>
          <p:cNvPr id="18438" name="Group 59"/>
          <p:cNvGrpSpPr>
            <a:grpSpLocks/>
          </p:cNvGrpSpPr>
          <p:nvPr/>
        </p:nvGrpSpPr>
        <p:grpSpPr bwMode="auto">
          <a:xfrm>
            <a:off x="4929188" y="3714750"/>
            <a:ext cx="3429000" cy="2357438"/>
            <a:chOff x="3327" y="2494"/>
            <a:chExt cx="2001" cy="1372"/>
          </a:xfrm>
        </p:grpSpPr>
        <p:pic>
          <p:nvPicPr>
            <p:cNvPr id="18465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" y="2494"/>
              <a:ext cx="200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8466" name="Text Box 61"/>
            <p:cNvSpPr txBox="1">
              <a:spLocks noChangeArrowheads="1"/>
            </p:cNvSpPr>
            <p:nvPr/>
          </p:nvSpPr>
          <p:spPr bwMode="auto">
            <a:xfrm>
              <a:off x="4462" y="2948"/>
              <a:ext cx="75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en-US" altLang="ru-RU" sz="2800" b="1" i="1">
                  <a:solidFill>
                    <a:srgbClr val="00008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67" name="Text Box 62"/>
            <p:cNvSpPr txBox="1">
              <a:spLocks noChangeArrowheads="1"/>
            </p:cNvSpPr>
            <p:nvPr/>
          </p:nvSpPr>
          <p:spPr bwMode="auto">
            <a:xfrm>
              <a:off x="3830" y="2948"/>
              <a:ext cx="25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en-US" altLang="ru-RU" sz="2800" b="1" i="1">
                  <a:solidFill>
                    <a:srgbClr val="00008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857250" y="3571875"/>
          <a:ext cx="3000375" cy="2641600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  <a:gridCol w="1000125"/>
              </a:tblGrid>
              <a:tr h="9017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mincho"/>
                          <a:cs typeface="msmincho"/>
                        </a:rPr>
                        <a:t>A</a:t>
                      </a:r>
                    </a:p>
                  </a:txBody>
                  <a:tcPr marL="90000" marR="90000" marT="52459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mincho"/>
                          <a:cs typeface="msmincho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mincho"/>
                          <a:cs typeface="msmincho"/>
                        </a:rPr>
                        <a:t>B</a:t>
                      </a:r>
                    </a:p>
                  </a:txBody>
                  <a:tcPr marL="90000" marR="90000" marT="52459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67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mincho"/>
                          <a:cs typeface="msmincho"/>
                        </a:rPr>
                        <a:t>A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66"/>
                          </a:solidFill>
                          <a:effectLst/>
                          <a:latin typeface="Times New Roman" pitchFamily="18" charset="0"/>
                          <a:ea typeface="msmincho"/>
                          <a:cs typeface="msmincho"/>
                        </a:rPr>
                        <a:t>B</a:t>
                      </a:r>
                    </a:p>
                  </a:txBody>
                  <a:tcPr marL="90000" marR="90000" marT="52459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mincho"/>
                          <a:cs typeface="msmincho"/>
                        </a:rPr>
                        <a:t>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mincho"/>
                        <a:cs typeface="msminch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28625" y="1214438"/>
            <a:ext cx="8358188" cy="5000625"/>
          </a:xfrm>
        </p:spPr>
        <p:txBody>
          <a:bodyPr tIns="0" anchor="ctr"/>
          <a:lstStyle/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rgbClr val="00664D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8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1800" smtClean="0">
                <a:latin typeface="Times New Roman" panose="02020603050405020304" pitchFamily="18" charset="0"/>
              </a:rPr>
              <a:t>Запрос	«возраст = старший и год издания </a:t>
            </a:r>
            <a:r>
              <a:rPr lang="en-US" altLang="ru-RU" sz="1800" smtClean="0">
                <a:latin typeface="Times New Roman" panose="02020603050405020304" pitchFamily="18" charset="0"/>
              </a:rPr>
              <a:t>&gt;=2000</a:t>
            </a:r>
            <a:endParaRPr lang="ru-RU" altLang="ru-RU" sz="18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800" b="1" i="1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3</a:t>
            </a:r>
            <a:r>
              <a:rPr lang="en-US" altLang="ru-RU" sz="2000" b="1" i="1" smtClean="0">
                <a:latin typeface="Times New Roman" panose="02020603050405020304" pitchFamily="18" charset="0"/>
              </a:rPr>
              <a:t> </a:t>
            </a:r>
            <a:r>
              <a:rPr lang="ru-RU" altLang="ru-RU" sz="2000" b="1" i="1" smtClean="0">
                <a:latin typeface="Times New Roman" panose="02020603050405020304" pitchFamily="18" charset="0"/>
              </a:rPr>
              <a:t>шаг.	 </a:t>
            </a:r>
            <a:r>
              <a:rPr lang="ru-RU" altLang="ru-RU" sz="2000" smtClean="0">
                <a:latin typeface="Times New Roman" panose="02020603050405020304" pitchFamily="18" charset="0"/>
              </a:rPr>
              <a:t>По законам де Моргана и двойного отрицания преобразуем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первую</a:t>
            </a:r>
            <a:r>
              <a:rPr lang="ru-RU" altLang="ru-RU" sz="2000" smtClean="0">
                <a:latin typeface="Times New Roman" panose="02020603050405020304" pitchFamily="18" charset="0"/>
              </a:rPr>
              <a:t> строку: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</a:t>
            </a: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927" name="Group 39"/>
          <p:cNvGraphicFramePr>
            <a:graphicFrameLocks noGrp="1"/>
          </p:cNvGraphicFramePr>
          <p:nvPr/>
        </p:nvGraphicFramePr>
        <p:xfrm>
          <a:off x="395288" y="1268413"/>
          <a:ext cx="8286750" cy="1638300"/>
        </p:xfrm>
        <a:graphic>
          <a:graphicData uri="http://schemas.openxmlformats.org/drawingml/2006/table">
            <a:tbl>
              <a:tblPr/>
              <a:tblGrid>
                <a:gridCol w="7031037"/>
                <a:gridCol w="1255713"/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Запрос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 charset="0"/>
                          <a:cs typeface="Arial" pitchFamily="34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mincho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2000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средний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2000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младший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67" name="Group 39"/>
          <p:cNvGraphicFramePr>
            <a:graphicFrameLocks noGrp="1"/>
          </p:cNvGraphicFramePr>
          <p:nvPr/>
        </p:nvGraphicFramePr>
        <p:xfrm>
          <a:off x="468313" y="4149725"/>
          <a:ext cx="8215312" cy="1755775"/>
        </p:xfrm>
        <a:graphic>
          <a:graphicData uri="http://schemas.openxmlformats.org/drawingml/2006/table">
            <a:tbl>
              <a:tblPr/>
              <a:tblGrid>
                <a:gridCol w="7000875"/>
                <a:gridCol w="1214437"/>
              </a:tblGrid>
              <a:tr h="396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 2000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средний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3970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 2000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или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средний))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33-25=8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481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 2000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НЕ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(возраст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средний)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8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481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средний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8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</a:tbl>
          </a:graphicData>
        </a:graphic>
      </p:graphicFrame>
      <p:sp>
        <p:nvSpPr>
          <p:cNvPr id="101413" name="Rectangle 1"/>
          <p:cNvSpPr>
            <a:spLocks noChangeArrowheads="1"/>
          </p:cNvSpPr>
          <p:nvPr/>
        </p:nvSpPr>
        <p:spPr bwMode="auto">
          <a:xfrm>
            <a:off x="1643063" y="142875"/>
            <a:ext cx="72151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А</a:t>
            </a:r>
            <a:r>
              <a:rPr lang="ru-RU" altLang="ru-RU" sz="2000" b="1">
                <a:solidFill>
                  <a:srgbClr val="262699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11</a:t>
            </a: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 10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«Информатика: готовимся к ЕГЭ», Зеленко Л.С., Сопченко Е.В.,</a:t>
            </a:r>
            <a:endParaRPr lang="en-US" altLang="ru-RU" sz="1600" i="1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Самара, 2008</a:t>
            </a:r>
            <a: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85750" y="1214438"/>
            <a:ext cx="8358188" cy="5000625"/>
          </a:xfrm>
        </p:spPr>
        <p:txBody>
          <a:bodyPr tIns="0" anchor="ctr"/>
          <a:lstStyle/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rgbClr val="00664D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8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Запрос: «возраст = старший и год издания </a:t>
            </a:r>
            <a:r>
              <a:rPr lang="en-US" altLang="ru-RU" sz="2000" smtClean="0">
                <a:latin typeface="Times New Roman" panose="02020603050405020304" pitchFamily="18" charset="0"/>
              </a:rPr>
              <a:t>&gt;=2000</a:t>
            </a:r>
            <a:r>
              <a:rPr lang="ru-RU" altLang="ru-RU" sz="2000" smtClean="0">
                <a:latin typeface="Times New Roman" panose="02020603050405020304" pitchFamily="18" charset="0"/>
              </a:rPr>
              <a:t>»</a:t>
            </a:r>
            <a:endParaRPr lang="ru-RU" altLang="ru-RU" sz="2000" b="1" i="1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b="1" i="1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4</a:t>
            </a:r>
            <a:r>
              <a:rPr lang="en-US" altLang="ru-RU" sz="2000" b="1" i="1" smtClean="0">
                <a:latin typeface="Times New Roman" panose="02020603050405020304" pitchFamily="18" charset="0"/>
              </a:rPr>
              <a:t> </a:t>
            </a:r>
            <a:r>
              <a:rPr lang="ru-RU" altLang="ru-RU" sz="2000" b="1" i="1" smtClean="0">
                <a:latin typeface="Times New Roman" panose="02020603050405020304" pitchFamily="18" charset="0"/>
              </a:rPr>
              <a:t>шаг.	 </a:t>
            </a:r>
            <a:r>
              <a:rPr lang="ru-RU" altLang="ru-RU" sz="2000" smtClean="0">
                <a:latin typeface="Times New Roman" panose="02020603050405020304" pitchFamily="18" charset="0"/>
              </a:rPr>
              <a:t>Запрос </a:t>
            </a:r>
            <a:r>
              <a:rPr lang="ru-RU" altLang="ru-RU" sz="2000" smtClean="0">
                <a:solidFill>
                  <a:srgbClr val="00664D"/>
                </a:solidFill>
              </a:rPr>
              <a:t>возраст </a:t>
            </a:r>
            <a:r>
              <a:rPr lang="en-US" altLang="ru-RU" sz="2000" b="1" smtClean="0">
                <a:solidFill>
                  <a:srgbClr val="00664D"/>
                </a:solidFill>
              </a:rPr>
              <a:t>&lt;&gt;</a:t>
            </a:r>
            <a:r>
              <a:rPr lang="en-US" altLang="ru-RU" sz="2000" smtClean="0">
                <a:solidFill>
                  <a:srgbClr val="00664D"/>
                </a:solidFill>
              </a:rPr>
              <a:t> </a:t>
            </a:r>
            <a:r>
              <a:rPr lang="ru-RU" altLang="ru-RU" sz="2000" smtClean="0">
                <a:solidFill>
                  <a:srgbClr val="00664D"/>
                </a:solidFill>
              </a:rPr>
              <a:t>младший</a:t>
            </a:r>
            <a:r>
              <a:rPr lang="ru-RU" altLang="ru-RU" sz="2000" smtClean="0">
                <a:latin typeface="Times New Roman" panose="02020603050405020304" pitchFamily="18" charset="0"/>
              </a:rPr>
              <a:t> соответствует запросу</a:t>
            </a:r>
            <a:br>
              <a:rPr lang="ru-RU" altLang="ru-RU" sz="2000" smtClean="0">
                <a:latin typeface="Times New Roman" panose="02020603050405020304" pitchFamily="18" charset="0"/>
              </a:rPr>
            </a:br>
            <a:r>
              <a:rPr lang="ru-RU" altLang="ru-RU" sz="2000" smtClean="0">
                <a:latin typeface="Times New Roman" panose="02020603050405020304" pitchFamily="18" charset="0"/>
              </a:rPr>
              <a:t>					      </a:t>
            </a:r>
            <a:r>
              <a:rPr lang="ru-RU" altLang="ru-RU" sz="2000" smtClean="0">
                <a:solidFill>
                  <a:srgbClr val="00664D"/>
                </a:solidFill>
              </a:rPr>
              <a:t>возраст = старший </a:t>
            </a:r>
            <a:r>
              <a:rPr lang="ru-RU" altLang="ru-RU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altLang="ru-RU" sz="2000" smtClean="0">
                <a:latin typeface="Times New Roman" panose="02020603050405020304" pitchFamily="18" charset="0"/>
              </a:rPr>
              <a:t> </a:t>
            </a:r>
            <a:r>
              <a:rPr lang="ru-RU" altLang="ru-RU" sz="2000" smtClean="0">
                <a:solidFill>
                  <a:srgbClr val="00664D"/>
                </a:solidFill>
              </a:rPr>
              <a:t>возраст = средний</a:t>
            </a:r>
            <a:r>
              <a:rPr lang="ru-RU" altLang="ru-RU" sz="2000" smtClean="0">
                <a:latin typeface="Times New Roman" panose="02020603050405020304" pitchFamily="18" charset="0"/>
              </a:rPr>
              <a:t>.  </a:t>
            </a: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Преобразуем </a:t>
            </a:r>
            <a:r>
              <a:rPr lang="ru-RU" altLang="ru-RU" sz="2000" b="1" smtClean="0">
                <a:latin typeface="Times New Roman" panose="02020603050405020304" pitchFamily="18" charset="0"/>
              </a:rPr>
              <a:t>третью</a:t>
            </a:r>
            <a:r>
              <a:rPr lang="ru-RU" altLang="ru-RU" sz="2000" smtClean="0">
                <a:latin typeface="Times New Roman" panose="02020603050405020304" pitchFamily="18" charset="0"/>
              </a:rPr>
              <a:t> строку: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</a:t>
            </a: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45" name="Group 33"/>
          <p:cNvGraphicFramePr>
            <a:graphicFrameLocks noGrp="1"/>
          </p:cNvGraphicFramePr>
          <p:nvPr/>
        </p:nvGraphicFramePr>
        <p:xfrm>
          <a:off x="428625" y="1285875"/>
          <a:ext cx="8286750" cy="1638300"/>
        </p:xfrm>
        <a:graphic>
          <a:graphicData uri="http://schemas.openxmlformats.org/drawingml/2006/table">
            <a:tbl>
              <a:tblPr/>
              <a:tblGrid>
                <a:gridCol w="7031038"/>
                <a:gridCol w="1255712"/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Запрос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 charset="0"/>
                          <a:cs typeface="Arial" pitchFamily="34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mincho" charset="0"/>
                        <a:cs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средний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449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2000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младший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337" name="Group 33"/>
          <p:cNvGraphicFramePr>
            <a:graphicFrameLocks noGrp="1"/>
          </p:cNvGraphicFramePr>
          <p:nvPr/>
        </p:nvGraphicFramePr>
        <p:xfrm>
          <a:off x="395288" y="4652963"/>
          <a:ext cx="8215312" cy="1096962"/>
        </p:xfrm>
        <a:graphic>
          <a:graphicData uri="http://schemas.openxmlformats.org/drawingml/2006/table">
            <a:tbl>
              <a:tblPr/>
              <a:tblGrid>
                <a:gridCol w="7000875"/>
                <a:gridCol w="1214437"/>
              </a:tblGrid>
              <a:tr h="396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&lt;&gt;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4D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младший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</a:tr>
              <a:tr h="700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(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ли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b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</a:b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средний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  <p:sp>
        <p:nvSpPr>
          <p:cNvPr id="102431" name="Rectangle 1"/>
          <p:cNvSpPr>
            <a:spLocks noChangeArrowheads="1"/>
          </p:cNvSpPr>
          <p:nvPr/>
        </p:nvSpPr>
        <p:spPr bwMode="auto">
          <a:xfrm>
            <a:off x="1714500" y="142875"/>
            <a:ext cx="7072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А</a:t>
            </a:r>
            <a:r>
              <a:rPr lang="ru-RU" altLang="ru-RU" sz="2000" b="1">
                <a:solidFill>
                  <a:srgbClr val="262699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11</a:t>
            </a: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 10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«Информатика: готовимся к ЕГЭ», Зеленко Л.С., Сопченко Е.В.,</a:t>
            </a:r>
            <a:endParaRPr lang="en-US" altLang="ru-RU" sz="1600" i="1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Самара, 2008</a:t>
            </a:r>
            <a: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000125"/>
            <a:ext cx="8501063" cy="5857875"/>
          </a:xfrm>
        </p:spPr>
        <p:txBody>
          <a:bodyPr tIns="0" anchor="ctr"/>
          <a:lstStyle/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rgbClr val="00664D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just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16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i="1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Запрос	«возраст = старший и год издания </a:t>
            </a:r>
            <a:r>
              <a:rPr lang="en-US" altLang="ru-RU" sz="2000" smtClean="0">
                <a:latin typeface="Times New Roman" panose="02020603050405020304" pitchFamily="18" charset="0"/>
              </a:rPr>
              <a:t>&gt;=2000</a:t>
            </a:r>
            <a:r>
              <a:rPr lang="ru-RU" altLang="ru-RU" sz="2000" smtClean="0">
                <a:latin typeface="Times New Roman" panose="02020603050405020304" pitchFamily="18" charset="0"/>
              </a:rPr>
              <a:t>»</a:t>
            </a:r>
            <a:endParaRPr lang="en-US" altLang="ru-RU" sz="20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Варианты ответа:	1) 	8		2)	6		3)	3		4)	14	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5 шаг.	 </a:t>
            </a:r>
            <a:r>
              <a:rPr lang="ru-RU" altLang="ru-RU" sz="2000" smtClean="0">
                <a:latin typeface="Times New Roman" panose="02020603050405020304" pitchFamily="18" charset="0"/>
              </a:rPr>
              <a:t>Сравнивая первую и третью строки, делаем вывод, что  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6 шаг.	 </a:t>
            </a:r>
            <a:r>
              <a:rPr lang="ru-RU" altLang="ru-RU" sz="2000" smtClean="0">
                <a:latin typeface="Times New Roman" panose="02020603050405020304" pitchFamily="18" charset="0"/>
              </a:rPr>
              <a:t>Из второй строки известно сколько всего </a:t>
            </a:r>
            <a:r>
              <a:rPr lang="ru-RU" altLang="ru-RU" sz="1800" b="1" smtClean="0">
                <a:solidFill>
                  <a:schemeClr val="tx1"/>
                </a:solidFill>
              </a:rPr>
              <a:t>возраст = старший (9).</a:t>
            </a:r>
            <a:endParaRPr lang="ru-RU" altLang="ru-RU" sz="1800" smtClean="0">
              <a:solidFill>
                <a:schemeClr val="tx1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smtClean="0">
                <a:latin typeface="Times New Roman" panose="02020603050405020304" pitchFamily="18" charset="0"/>
              </a:rPr>
              <a:t>Делаем вывод, что  </a:t>
            </a: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b="1" i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000" b="1" i="1" smtClean="0">
                <a:latin typeface="Times New Roman" panose="02020603050405020304" pitchFamily="18" charset="0"/>
              </a:rPr>
              <a:t>Правильный ответ: 	</a:t>
            </a:r>
            <a:r>
              <a:rPr lang="ru-RU" altLang="ru-RU" sz="2000" b="1" smtClean="0">
                <a:latin typeface="Times New Roman" panose="02020603050405020304" pitchFamily="18" charset="0"/>
              </a:rPr>
              <a:t>3</a:t>
            </a:r>
            <a:endParaRPr lang="ru-RU" altLang="ru-RU" sz="2000" b="1" smtClean="0">
              <a:solidFill>
                <a:schemeClr val="tx1"/>
              </a:solidFill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solidFill>
                <a:schemeClr val="tx1"/>
              </a:solidFill>
            </a:endParaRPr>
          </a:p>
          <a:p>
            <a:pPr marL="0" indent="0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0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r>
              <a:rPr lang="ru-RU" altLang="ru-RU" sz="2400" smtClean="0">
                <a:latin typeface="Times New Roman" panose="02020603050405020304" pitchFamily="18" charset="0"/>
              </a:rPr>
              <a:t>	</a:t>
            </a: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smtClean="0">
              <a:latin typeface="Times New Roman" panose="02020603050405020304" pitchFamily="18" charset="0"/>
            </a:endParaRPr>
          </a:p>
          <a:p>
            <a:pPr marL="0" indent="0" algn="ctr" eaLnBrk="1">
              <a:spcAft>
                <a:spcPct val="0"/>
              </a:spcAft>
              <a:buFont typeface="Times New Roman" pitchFamily="18" charset="0"/>
              <a:buNone/>
              <a:tabLst>
                <a:tab pos="0" algn="l"/>
                <a:tab pos="341313" algn="l"/>
                <a:tab pos="6762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9125" algn="l"/>
                <a:tab pos="10780713" algn="l"/>
              </a:tabLst>
            </a:pPr>
            <a:endParaRPr lang="ru-RU" altLang="ru-RU" sz="24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66" name="Group 38"/>
          <p:cNvGraphicFramePr>
            <a:graphicFrameLocks noGrp="1"/>
          </p:cNvGraphicFramePr>
          <p:nvPr/>
        </p:nvGraphicFramePr>
        <p:xfrm>
          <a:off x="395288" y="1214438"/>
          <a:ext cx="8391525" cy="1943100"/>
        </p:xfrm>
        <a:graphic>
          <a:graphicData uri="http://schemas.openxmlformats.org/drawingml/2006/table">
            <a:tbl>
              <a:tblPr/>
              <a:tblGrid>
                <a:gridCol w="7234237"/>
                <a:gridCol w="1157288"/>
              </a:tblGrid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Запрос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mincho" charset="0"/>
                          <a:cs typeface="Arial" pitchFamily="34" charset="0"/>
                        </a:rPr>
                        <a:t>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mincho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2CA"/>
                    </a:solidFill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средний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FCFE"/>
                    </a:solidFill>
                  </a:tcPr>
                </a:tc>
              </a:tr>
              <a:tr h="449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itstream Vera Serif" pitchFamily="16" charset="0"/>
                        <a:ea typeface="MS Gothic" pitchFamily="49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8F7"/>
                    </a:solidFill>
                  </a:tcPr>
                </a:tc>
              </a:tr>
              <a:tr h="701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(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ли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b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</a:b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средний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Gothic" pitchFamily="49" charset="-128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Gothic" pitchFamily="49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3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95288" y="4149725"/>
          <a:ext cx="8286750" cy="428625"/>
        </p:xfrm>
        <a:graphic>
          <a:graphicData uri="http://schemas.openxmlformats.org/drawingml/2006/table">
            <a:tbl>
              <a:tblPr/>
              <a:tblGrid>
                <a:gridCol w="7143750"/>
                <a:gridCol w="11430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&lt; 2000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14-8=6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95288" y="5373688"/>
          <a:ext cx="8280400" cy="428625"/>
        </p:xfrm>
        <a:graphic>
          <a:graphicData uri="http://schemas.openxmlformats.org/drawingml/2006/table">
            <a:tbl>
              <a:tblPr/>
              <a:tblGrid>
                <a:gridCol w="7138987"/>
                <a:gridCol w="1141413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Год издания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&gt;= 2000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и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возраст = старший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Vera Serif" pitchFamily="16" charset="0"/>
                          <a:ea typeface="MS Gothic" pitchFamily="49" charset="-128"/>
                        </a:rPr>
                        <a:t>9-6=3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60" name="Rectangle 1"/>
          <p:cNvSpPr>
            <a:spLocks noChangeArrowheads="1"/>
          </p:cNvSpPr>
          <p:nvPr/>
        </p:nvSpPr>
        <p:spPr bwMode="auto">
          <a:xfrm>
            <a:off x="1714500" y="142875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А</a:t>
            </a:r>
            <a:r>
              <a:rPr lang="ru-RU" altLang="ru-RU" sz="2000" b="1">
                <a:solidFill>
                  <a:srgbClr val="262699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11</a:t>
            </a:r>
            <a:r>
              <a:rPr lang="ru-RU" altLang="ru-RU" sz="2000" b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 10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«Информатика: готовимся к ЕГЭ», Зеленко Л.С., Сопченко Е.В., </a:t>
            </a:r>
            <a:endParaRPr lang="en-US" altLang="ru-RU" sz="1600" i="1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ru-RU" altLang="ru-RU" sz="1600" i="1">
                <a:solidFill>
                  <a:srgbClr val="262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Самара, 2008</a:t>
            </a:r>
            <a: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1600">
              <a:solidFill>
                <a:srgbClr val="262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9" descr="Large confetti"/>
          <p:cNvSpPr>
            <a:spLocks/>
          </p:cNvSpPr>
          <p:nvPr/>
        </p:nvSpPr>
        <p:spPr bwMode="auto">
          <a:xfrm>
            <a:off x="1320800" y="115888"/>
            <a:ext cx="8004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Алгоритм решения логических задач</a:t>
            </a:r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500063" y="1214438"/>
            <a:ext cx="850106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spcBef>
                <a:spcPct val="55000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</a:rPr>
              <a:t>внимательно изучить условие;</a:t>
            </a:r>
          </a:p>
          <a:p>
            <a:pPr eaLnBrk="1" hangingPunct="1">
              <a:spcBef>
                <a:spcPct val="55000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</a:rPr>
              <a:t>выделить простые высказывания и обозначить их латинскими буквами;</a:t>
            </a:r>
          </a:p>
          <a:p>
            <a:pPr eaLnBrk="1" hangingPunct="1">
              <a:spcBef>
                <a:spcPct val="55000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</a:rPr>
              <a:t>записать условие задачи на языке алгебры логики;</a:t>
            </a:r>
          </a:p>
          <a:p>
            <a:pPr eaLnBrk="1" hangingPunct="1">
              <a:spcBef>
                <a:spcPct val="55000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</a:rPr>
              <a:t>составить конечную формулу, для этого объединить логическим умножением формулы каждого утверждения, приравнять произведение единице;</a:t>
            </a:r>
          </a:p>
          <a:p>
            <a:pPr eaLnBrk="1" hangingPunct="1">
              <a:spcBef>
                <a:spcPct val="55000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400">
                <a:solidFill>
                  <a:schemeClr val="tx1"/>
                </a:solidFill>
              </a:rPr>
              <a:t>упростить формулу, проанализировать полученный результат </a:t>
            </a:r>
            <a:r>
              <a:rPr lang="ru-RU" altLang="ru-RU" sz="2400" i="1">
                <a:solidFill>
                  <a:schemeClr val="tx1"/>
                </a:solidFill>
              </a:rPr>
              <a:t>или </a:t>
            </a:r>
            <a:r>
              <a:rPr lang="ru-RU" altLang="ru-RU" sz="2400">
                <a:solidFill>
                  <a:schemeClr val="tx1"/>
                </a:solidFill>
              </a:rPr>
              <a:t>составить таблицу истинности, найти по таблице значения переменных, для которых </a:t>
            </a:r>
            <a:r>
              <a:rPr lang="ru-RU" altLang="ru-RU" sz="2400" i="1">
                <a:solidFill>
                  <a:schemeClr val="tx1"/>
                </a:solidFill>
              </a:rPr>
              <a:t>Р = </a:t>
            </a:r>
            <a:r>
              <a:rPr lang="ru-RU" altLang="ru-RU" sz="2400">
                <a:solidFill>
                  <a:schemeClr val="tx1"/>
                </a:solidFill>
              </a:rPr>
              <a:t>1, проанализировать результаты.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10"/>
          <p:cNvSpPr txBox="1">
            <a:spLocks noChangeArrowheads="1"/>
          </p:cNvSpPr>
          <p:nvPr/>
        </p:nvSpPr>
        <p:spPr bwMode="auto">
          <a:xfrm>
            <a:off x="214313" y="1557338"/>
            <a:ext cx="8786812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defTabSz="914400" eaLnBrk="1" hangingPunct="1"/>
            <a:r>
              <a:rPr lang="ru-RU" altLang="ru-RU"/>
              <a:t>В школьном первенстве по настольному теннису в четверку лучших вошли девушки: Наташа, Маша, Люда и Рита. Самые горячие болельщики высказали свои предположения о распределении мест в дальнейших состязаниях.</a:t>
            </a:r>
          </a:p>
          <a:p>
            <a:pPr defTabSz="914400" eaLnBrk="1" hangingPunct="1"/>
            <a:r>
              <a:rPr lang="ru-RU" altLang="ru-RU"/>
              <a:t>Один считает, что первой будет Наташа, а Маша будет второй. </a:t>
            </a:r>
          </a:p>
          <a:p>
            <a:pPr defTabSz="914400" eaLnBrk="1" hangingPunct="1"/>
            <a:r>
              <a:rPr lang="ru-RU" altLang="ru-RU"/>
              <a:t>Другой болельщик на второе место прочит Люду, а Рита, по его мнению, займет четвертое место.</a:t>
            </a:r>
          </a:p>
          <a:p>
            <a:pPr defTabSz="914400" eaLnBrk="1" hangingPunct="1"/>
            <a:r>
              <a:rPr lang="ru-RU" altLang="ru-RU"/>
              <a:t>Третий любитель тенниса с ними не согласился. Он считает, что Рита займет третье место, а Наташа будет второй.</a:t>
            </a:r>
          </a:p>
          <a:p>
            <a:pPr defTabSz="914400" eaLnBrk="1" hangingPunct="1"/>
            <a:r>
              <a:rPr lang="ru-RU" altLang="ru-RU"/>
              <a:t>Когда соревнования закончились, оказалось, что каждый из болельщиков был прав только в одном из своих прогнозов.</a:t>
            </a:r>
          </a:p>
          <a:p>
            <a:pPr defTabSz="914400" eaLnBrk="1" hangingPunct="1"/>
            <a:r>
              <a:rPr lang="ru-RU" altLang="ru-RU"/>
              <a:t>Какое место на чемпионате заняли Наташа, Маша, Люда, Рита?</a:t>
            </a:r>
          </a:p>
          <a:p>
            <a:pPr defTabSz="914400" eaLnBrk="1" hangingPunct="1"/>
            <a:r>
              <a:rPr lang="ru-RU" altLang="ru-RU"/>
              <a:t>(В ответе перечислите подряд без пробелов числа, соответствующие местам девочек в указанном порядке имен.)</a:t>
            </a: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179388" y="1196975"/>
            <a:ext cx="8677275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1463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В школьном первенстве по настольному теннису в четверку лучших вошли девушки: Наташа, Маша, Люда и Рита. Самые горячие болельщики высказали свои предположения о распределении мест в дальнейших состязаниях.</a:t>
            </a:r>
          </a:p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Один считает, что </a:t>
            </a:r>
            <a:r>
              <a:rPr lang="ru-RU" altLang="ru-RU" sz="2100" b="1" i="1">
                <a:solidFill>
                  <a:schemeClr val="tx1"/>
                </a:solidFill>
              </a:rPr>
              <a:t>первой будет Наташа, а Маша будет второй</a:t>
            </a:r>
            <a:r>
              <a:rPr lang="ru-RU" altLang="ru-RU" sz="2100">
                <a:solidFill>
                  <a:schemeClr val="tx1"/>
                </a:solidFill>
              </a:rPr>
              <a:t>. </a:t>
            </a:r>
          </a:p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Другой болельщик </a:t>
            </a:r>
            <a:r>
              <a:rPr lang="ru-RU" altLang="ru-RU" sz="2100" b="1" i="1">
                <a:solidFill>
                  <a:schemeClr val="tx1"/>
                </a:solidFill>
              </a:rPr>
              <a:t>на второе место прочит Люду, а Рита, по его мнению, займет четвертое место</a:t>
            </a:r>
            <a:r>
              <a:rPr lang="ru-RU" altLang="ru-RU" sz="2100">
                <a:solidFill>
                  <a:schemeClr val="tx1"/>
                </a:solidFill>
              </a:rPr>
              <a:t>.</a:t>
            </a:r>
          </a:p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Третий любитель тенниса с ними не согласился. Он считает, что </a:t>
            </a:r>
            <a:r>
              <a:rPr lang="ru-RU" altLang="ru-RU" sz="2100" b="1" i="1">
                <a:solidFill>
                  <a:schemeClr val="tx1"/>
                </a:solidFill>
              </a:rPr>
              <a:t>Рита займет третье место, а Наташа будет второй</a:t>
            </a:r>
            <a:r>
              <a:rPr lang="ru-RU" altLang="ru-RU" sz="2100" b="1">
                <a:solidFill>
                  <a:schemeClr val="tx1"/>
                </a:solidFill>
              </a:rPr>
              <a:t>.</a:t>
            </a:r>
          </a:p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Когда соревнования закончились, оказалось, что каждый из болельщиков был </a:t>
            </a:r>
            <a:r>
              <a:rPr lang="ru-RU" altLang="ru-RU" sz="2100" b="1">
                <a:solidFill>
                  <a:schemeClr val="tx1"/>
                </a:solidFill>
              </a:rPr>
              <a:t>прав только в одном из своих прогнозов</a:t>
            </a:r>
            <a:r>
              <a:rPr lang="ru-RU" altLang="ru-RU" sz="2100">
                <a:solidFill>
                  <a:schemeClr val="tx1"/>
                </a:solidFill>
              </a:rPr>
              <a:t>.</a:t>
            </a:r>
            <a:br>
              <a:rPr lang="ru-RU" altLang="ru-RU" sz="2100">
                <a:solidFill>
                  <a:schemeClr val="tx1"/>
                </a:solidFill>
              </a:rPr>
            </a:br>
            <a:r>
              <a:rPr lang="ru-RU" altLang="ru-RU" sz="2100">
                <a:solidFill>
                  <a:schemeClr val="tx1"/>
                </a:solidFill>
              </a:rPr>
              <a:t>Какое место на чемпионате заняли </a:t>
            </a:r>
            <a:r>
              <a:rPr lang="ru-RU" altLang="ru-RU" sz="2100" b="1">
                <a:solidFill>
                  <a:schemeClr val="tx1"/>
                </a:solidFill>
              </a:rPr>
              <a:t>Наташа, Маша, Люда, Рита</a:t>
            </a:r>
            <a:r>
              <a:rPr lang="ru-RU" altLang="ru-RU" sz="2100">
                <a:solidFill>
                  <a:schemeClr val="tx1"/>
                </a:solidFill>
              </a:rPr>
              <a:t>?</a:t>
            </a:r>
          </a:p>
          <a:p>
            <a:pPr algn="just" eaLnBrk="1" hangingPunct="1"/>
            <a:r>
              <a:rPr lang="ru-RU" altLang="ru-RU" sz="2100">
                <a:solidFill>
                  <a:schemeClr val="tx1"/>
                </a:solidFill>
              </a:rPr>
              <a:t>(В ответе перечислите подряд без пробелов числа, соответствующие местам девочек в указанном порядке имен.)</a:t>
            </a:r>
          </a:p>
        </p:txBody>
      </p:sp>
      <p:sp>
        <p:nvSpPr>
          <p:cNvPr id="105476" name="Заголовок 9" descr="Large confetti"/>
          <p:cNvSpPr>
            <a:spLocks/>
          </p:cNvSpPr>
          <p:nvPr/>
        </p:nvSpPr>
        <p:spPr bwMode="auto">
          <a:xfrm>
            <a:off x="1498600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1 (2007)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1587500" y="1268413"/>
            <a:ext cx="5937250" cy="1298575"/>
            <a:chOff x="1000" y="799"/>
            <a:chExt cx="3740" cy="818"/>
          </a:xfrm>
        </p:grpSpPr>
        <p:grpSp>
          <p:nvGrpSpPr>
            <p:cNvPr id="106543" name="Group 3"/>
            <p:cNvGrpSpPr>
              <a:grpSpLocks/>
            </p:cNvGrpSpPr>
            <p:nvPr/>
          </p:nvGrpSpPr>
          <p:grpSpPr bwMode="auto">
            <a:xfrm>
              <a:off x="1000" y="799"/>
              <a:ext cx="3740" cy="818"/>
              <a:chOff x="340" y="1117"/>
              <a:chExt cx="3740" cy="818"/>
            </a:xfrm>
          </p:grpSpPr>
          <p:sp>
            <p:nvSpPr>
              <p:cNvPr id="106550" name="Text Box 4"/>
              <p:cNvSpPr txBox="1">
                <a:spLocks noChangeArrowheads="1"/>
              </p:cNvSpPr>
              <p:nvPr/>
            </p:nvSpPr>
            <p:spPr bwMode="auto">
              <a:xfrm>
                <a:off x="340" y="1117"/>
                <a:ext cx="1067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Н1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М2</a:t>
                </a:r>
              </a:p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Л2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Р4</a:t>
                </a:r>
                <a:endParaRPr lang="ru-RU" altLang="ru-RU" sz="2400" b="1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Р3  Н2</a:t>
                </a:r>
              </a:p>
            </p:txBody>
          </p:sp>
          <p:sp>
            <p:nvSpPr>
              <p:cNvPr id="106551" name="Text Box 5"/>
              <p:cNvSpPr txBox="1">
                <a:spLocks noChangeArrowheads="1"/>
              </p:cNvSpPr>
              <p:nvPr/>
            </p:nvSpPr>
            <p:spPr bwMode="auto">
              <a:xfrm>
                <a:off x="1994" y="1117"/>
                <a:ext cx="2086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Н1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М2 v Н1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М2	=1 </a:t>
                </a:r>
              </a:p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Л2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Р4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v Л2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Р4 	=1</a:t>
                </a:r>
              </a:p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Р3  Н2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v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Р3  Н2 	=1</a:t>
                </a:r>
              </a:p>
            </p:txBody>
          </p:sp>
          <p:sp>
            <p:nvSpPr>
              <p:cNvPr id="106552" name="AutoShape 6"/>
              <p:cNvSpPr>
                <a:spLocks/>
              </p:cNvSpPr>
              <p:nvPr/>
            </p:nvSpPr>
            <p:spPr bwMode="auto">
              <a:xfrm>
                <a:off x="1927" y="1117"/>
                <a:ext cx="46" cy="816"/>
              </a:xfrm>
              <a:prstGeom prst="leftBrace">
                <a:avLst>
                  <a:gd name="adj1" fmla="val 14782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106553" name="Text Box 7"/>
              <p:cNvSpPr txBox="1">
                <a:spLocks noChangeArrowheads="1"/>
              </p:cNvSpPr>
              <p:nvPr/>
            </p:nvSpPr>
            <p:spPr bwMode="auto">
              <a:xfrm>
                <a:off x="1507" y="1341"/>
                <a:ext cx="36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3200" b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</a:t>
                </a:r>
              </a:p>
            </p:txBody>
          </p:sp>
        </p:grpSp>
        <p:sp>
          <p:nvSpPr>
            <p:cNvPr id="106544" name="Line 8"/>
            <p:cNvSpPr>
              <a:spLocks noChangeShapeType="1"/>
            </p:cNvSpPr>
            <p:nvPr/>
          </p:nvSpPr>
          <p:spPr bwMode="auto">
            <a:xfrm>
              <a:off x="2699" y="84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5" name="Line 9"/>
            <p:cNvSpPr>
              <a:spLocks noChangeShapeType="1"/>
            </p:cNvSpPr>
            <p:nvPr/>
          </p:nvSpPr>
          <p:spPr bwMode="auto">
            <a:xfrm>
              <a:off x="4114" y="84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6" name="Line 10"/>
            <p:cNvSpPr>
              <a:spLocks noChangeShapeType="1"/>
            </p:cNvSpPr>
            <p:nvPr/>
          </p:nvSpPr>
          <p:spPr bwMode="auto">
            <a:xfrm>
              <a:off x="2708" y="10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7" name="Line 11"/>
            <p:cNvSpPr>
              <a:spLocks noChangeShapeType="1"/>
            </p:cNvSpPr>
            <p:nvPr/>
          </p:nvSpPr>
          <p:spPr bwMode="auto">
            <a:xfrm>
              <a:off x="4060" y="10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8" name="Line 12"/>
            <p:cNvSpPr>
              <a:spLocks noChangeShapeType="1"/>
            </p:cNvSpPr>
            <p:nvPr/>
          </p:nvSpPr>
          <p:spPr bwMode="auto">
            <a:xfrm>
              <a:off x="2699" y="135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9" name="Line 13"/>
            <p:cNvSpPr>
              <a:spLocks noChangeShapeType="1"/>
            </p:cNvSpPr>
            <p:nvPr/>
          </p:nvSpPr>
          <p:spPr bwMode="auto">
            <a:xfrm>
              <a:off x="4060" y="135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6499" name="Group 14"/>
          <p:cNvGrpSpPr>
            <a:grpSpLocks/>
          </p:cNvGrpSpPr>
          <p:nvPr/>
        </p:nvGrpSpPr>
        <p:grpSpPr bwMode="auto">
          <a:xfrm>
            <a:off x="144463" y="2708275"/>
            <a:ext cx="8964612" cy="2943225"/>
            <a:chOff x="91" y="1706"/>
            <a:chExt cx="5647" cy="1854"/>
          </a:xfrm>
        </p:grpSpPr>
        <p:sp>
          <p:nvSpPr>
            <p:cNvPr id="106505" name="Text Box 15"/>
            <p:cNvSpPr txBox="1">
              <a:spLocks noChangeArrowheads="1"/>
            </p:cNvSpPr>
            <p:nvPr/>
          </p:nvSpPr>
          <p:spPr bwMode="auto">
            <a:xfrm>
              <a:off x="91" y="1706"/>
              <a:ext cx="5647" cy="1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tx1"/>
                  </a:solidFill>
                </a:rPr>
                <a:t>(Н1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 </a:t>
              </a:r>
              <a:r>
                <a:rPr lang="ru-RU" altLang="ru-RU" sz="2200">
                  <a:solidFill>
                    <a:schemeClr val="tx1"/>
                  </a:solidFill>
                </a:rPr>
                <a:t>М2 v Н1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 </a:t>
              </a:r>
              <a:r>
                <a:rPr lang="ru-RU" altLang="ru-RU" sz="2200">
                  <a:solidFill>
                    <a:schemeClr val="tx1"/>
                  </a:solidFill>
                </a:rPr>
                <a:t>М2)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 </a:t>
              </a:r>
              <a:r>
                <a:rPr lang="ru-RU" altLang="ru-RU" sz="2200">
                  <a:solidFill>
                    <a:schemeClr val="tx1"/>
                  </a:solidFill>
                </a:rPr>
                <a:t>(Л2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 Р4 </a:t>
              </a:r>
              <a:r>
                <a:rPr lang="ru-RU" altLang="ru-RU" sz="2200">
                  <a:solidFill>
                    <a:schemeClr val="tx1"/>
                  </a:solidFill>
                </a:rPr>
                <a:t>v Л2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 Р4 </a:t>
              </a:r>
              <a:r>
                <a:rPr lang="ru-RU" altLang="ru-RU" sz="2200">
                  <a:solidFill>
                    <a:schemeClr val="tx1"/>
                  </a:solidFill>
                </a:rPr>
                <a:t>)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</a:t>
              </a:r>
              <a:r>
                <a:rPr lang="ru-RU" altLang="ru-RU" sz="2200">
                  <a:solidFill>
                    <a:schemeClr val="tx1"/>
                  </a:solidFill>
                </a:rPr>
                <a:t> (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  Н2 </a:t>
              </a:r>
              <a:r>
                <a:rPr lang="ru-RU" altLang="ru-RU" sz="2200">
                  <a:solidFill>
                    <a:schemeClr val="tx1"/>
                  </a:solidFill>
                </a:rPr>
                <a:t>v 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  Н2 </a:t>
              </a:r>
              <a:r>
                <a:rPr lang="ru-RU" altLang="ru-RU" sz="2200">
                  <a:solidFill>
                    <a:schemeClr val="tx1"/>
                  </a:solidFill>
                </a:rPr>
                <a:t>) =</a:t>
              </a:r>
            </a:p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tx1"/>
                  </a:solidFill>
                </a:rPr>
                <a:t>(Н1</a:t>
              </a:r>
              <a:r>
                <a:rPr lang="ru-RU" altLang="ru-RU" sz="2200">
                  <a:solidFill>
                    <a:schemeClr val="tx1"/>
                  </a:solidFill>
                  <a:cs typeface="Arial" panose="020B0604020202020204" pitchFamily="34" charset="0"/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</a:rPr>
                <a:t>М2 + Н1•М2) •</a:t>
              </a:r>
            </a:p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tx1"/>
                  </a:solidFill>
                </a:rPr>
                <a:t>(Л2•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 +</a:t>
              </a:r>
              <a:r>
                <a:rPr lang="ru-RU" altLang="ru-RU" sz="2200">
                  <a:solidFill>
                    <a:schemeClr val="tx1"/>
                  </a:solidFill>
                </a:rPr>
                <a:t>Л2•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 + </a:t>
              </a:r>
              <a:r>
                <a:rPr lang="ru-RU" altLang="ru-RU" sz="2200">
                  <a:solidFill>
                    <a:schemeClr val="tx1"/>
                  </a:solidFill>
                </a:rPr>
                <a:t>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 + </a:t>
              </a:r>
              <a:r>
                <a:rPr lang="ru-RU" altLang="ru-RU" sz="2200">
                  <a:solidFill>
                    <a:schemeClr val="tx1"/>
                  </a:solidFill>
                </a:rPr>
                <a:t>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</a:t>
              </a:r>
              <a:r>
                <a:rPr lang="ru-RU" altLang="ru-RU" sz="2200">
                  <a:solidFill>
                    <a:schemeClr val="tx1"/>
                  </a:solidFill>
                </a:rPr>
                <a:t>) =</a:t>
              </a:r>
            </a:p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tx1"/>
                  </a:solidFill>
                </a:rPr>
                <a:t>Н1•</a:t>
              </a:r>
              <a:r>
                <a:rPr lang="ru-RU" altLang="ru-RU" sz="2200">
                  <a:solidFill>
                    <a:schemeClr val="accent2"/>
                  </a:solidFill>
                </a:rPr>
                <a:t>М2</a:t>
              </a:r>
              <a:r>
                <a:rPr lang="ru-RU" altLang="ru-RU" sz="2200">
                  <a:solidFill>
                    <a:schemeClr val="tx1"/>
                  </a:solidFill>
                </a:rPr>
                <a:t>•Л2•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Н2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 + </a:t>
              </a:r>
              <a:r>
                <a:rPr lang="ru-RU" altLang="ru-RU" sz="2200">
                  <a:solidFill>
                    <a:schemeClr val="tx1"/>
                  </a:solidFill>
                </a:rPr>
                <a:t>Н1•</a:t>
              </a:r>
              <a:r>
                <a:rPr lang="ru-RU" altLang="ru-RU" sz="2200">
                  <a:solidFill>
                    <a:schemeClr val="accent2"/>
                  </a:solidFill>
                </a:rPr>
                <a:t>М2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</a:rPr>
                <a:t>Л2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Н2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 +</a:t>
              </a:r>
              <a:r>
                <a:rPr lang="ru-RU" altLang="ru-RU" sz="2200">
                  <a:sym typeface="Symbol" panose="05050102010706020507" pitchFamily="18" charset="2"/>
                </a:rPr>
                <a:t> </a:t>
              </a:r>
              <a:r>
                <a:rPr lang="ru-RU" altLang="ru-RU" sz="2200">
                  <a:solidFill>
                    <a:schemeClr val="tx1"/>
                  </a:solidFill>
                </a:rPr>
                <a:t>Н1•</a:t>
              </a:r>
              <a:r>
                <a:rPr lang="ru-RU" altLang="ru-RU" sz="2200">
                  <a:solidFill>
                    <a:schemeClr val="accent2"/>
                  </a:solidFill>
                </a:rPr>
                <a:t>М2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</a:rPr>
                <a:t>Л2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 +</a:t>
              </a:r>
            </a:p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accent2"/>
                  </a:solidFill>
                </a:rPr>
                <a:t>Н1</a:t>
              </a:r>
              <a:r>
                <a:rPr lang="ru-RU" altLang="ru-RU" sz="2200">
                  <a:solidFill>
                    <a:schemeClr val="tx1"/>
                  </a:solidFill>
                </a:rPr>
                <a:t>•М2•Л2•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Н2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 + </a:t>
              </a:r>
              <a:r>
                <a:rPr lang="ru-RU" altLang="ru-RU" sz="2200">
                  <a:solidFill>
                    <a:schemeClr val="tx1"/>
                  </a:solidFill>
                </a:rPr>
                <a:t>Н1•М2•</a:t>
              </a:r>
              <a:r>
                <a:rPr lang="ru-RU" altLang="ru-RU" sz="2200">
                  <a:solidFill>
                    <a:schemeClr val="accent2"/>
                  </a:solidFill>
                </a:rPr>
                <a:t>Л2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accent2"/>
                  </a:solidFill>
                  <a:sym typeface="Symbol" panose="05050102010706020507" pitchFamily="18" charset="2"/>
                </a:rPr>
                <a:t>Н2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 + </a:t>
              </a:r>
              <a:r>
                <a:rPr lang="ru-RU" altLang="ru-RU" sz="2200">
                  <a:solidFill>
                    <a:schemeClr val="tx1"/>
                  </a:solidFill>
                </a:rPr>
                <a:t>Н1•М2•Л2•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 =</a:t>
              </a:r>
              <a:r>
                <a:rPr lang="ru-RU" altLang="ru-RU" sz="2200">
                  <a:sym typeface="Symbol" panose="05050102010706020507" pitchFamily="18" charset="2"/>
                </a:rPr>
                <a:t> </a:t>
              </a:r>
              <a:endParaRPr lang="ru-RU" altLang="ru-RU" sz="22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ru-RU" altLang="ru-RU" sz="2200">
                  <a:solidFill>
                    <a:schemeClr val="tx1"/>
                  </a:solidFill>
                </a:rPr>
                <a:t>= Н1•М2•Л2•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Р4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Р3</a:t>
              </a:r>
              <a:r>
                <a:rPr lang="ru-RU" altLang="ru-RU" sz="2200">
                  <a:solidFill>
                    <a:schemeClr val="tx1"/>
                  </a:solidFill>
                </a:rPr>
                <a:t>•</a:t>
              </a:r>
              <a:r>
                <a:rPr lang="ru-RU" altLang="ru-RU" sz="2200">
                  <a:solidFill>
                    <a:schemeClr val="tx1"/>
                  </a:solidFill>
                  <a:sym typeface="Symbol" panose="05050102010706020507" pitchFamily="18" charset="2"/>
                </a:rPr>
                <a:t>Н2</a:t>
              </a:r>
              <a:endParaRPr lang="ru-RU" altLang="ru-RU" sz="2200">
                <a:sym typeface="Symbol" panose="05050102010706020507" pitchFamily="18" charset="2"/>
              </a:endParaRPr>
            </a:p>
          </p:txBody>
        </p:sp>
        <p:sp>
          <p:nvSpPr>
            <p:cNvPr id="106506" name="Line 16"/>
            <p:cNvSpPr>
              <a:spLocks noChangeShapeType="1"/>
            </p:cNvSpPr>
            <p:nvPr/>
          </p:nvSpPr>
          <p:spPr bwMode="auto">
            <a:xfrm>
              <a:off x="204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07" name="Line 17"/>
            <p:cNvSpPr>
              <a:spLocks noChangeShapeType="1"/>
            </p:cNvSpPr>
            <p:nvPr/>
          </p:nvSpPr>
          <p:spPr bwMode="auto">
            <a:xfrm>
              <a:off x="1520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08" name="Line 18"/>
            <p:cNvSpPr>
              <a:spLocks noChangeShapeType="1"/>
            </p:cNvSpPr>
            <p:nvPr/>
          </p:nvSpPr>
          <p:spPr bwMode="auto">
            <a:xfrm>
              <a:off x="2064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09" name="Line 19"/>
            <p:cNvSpPr>
              <a:spLocks noChangeShapeType="1"/>
            </p:cNvSpPr>
            <p:nvPr/>
          </p:nvSpPr>
          <p:spPr bwMode="auto">
            <a:xfrm>
              <a:off x="3288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0" name="Line 20"/>
            <p:cNvSpPr>
              <a:spLocks noChangeShapeType="1"/>
            </p:cNvSpPr>
            <p:nvPr/>
          </p:nvSpPr>
          <p:spPr bwMode="auto">
            <a:xfrm>
              <a:off x="3879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1" name="Line 21"/>
            <p:cNvSpPr>
              <a:spLocks noChangeShapeType="1"/>
            </p:cNvSpPr>
            <p:nvPr/>
          </p:nvSpPr>
          <p:spPr bwMode="auto">
            <a:xfrm>
              <a:off x="5139" y="17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2" name="Line 22"/>
            <p:cNvSpPr>
              <a:spLocks noChangeShapeType="1"/>
            </p:cNvSpPr>
            <p:nvPr/>
          </p:nvSpPr>
          <p:spPr bwMode="auto">
            <a:xfrm>
              <a:off x="187" y="205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3" name="Line 23"/>
            <p:cNvSpPr>
              <a:spLocks noChangeShapeType="1"/>
            </p:cNvSpPr>
            <p:nvPr/>
          </p:nvSpPr>
          <p:spPr bwMode="auto">
            <a:xfrm>
              <a:off x="1248" y="205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4" name="Line 24"/>
            <p:cNvSpPr>
              <a:spLocks noChangeShapeType="1"/>
            </p:cNvSpPr>
            <p:nvPr/>
          </p:nvSpPr>
          <p:spPr bwMode="auto">
            <a:xfrm>
              <a:off x="204" y="236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5" name="Line 25"/>
            <p:cNvSpPr>
              <a:spLocks noChangeShapeType="1"/>
            </p:cNvSpPr>
            <p:nvPr/>
          </p:nvSpPr>
          <p:spPr bwMode="auto">
            <a:xfrm>
              <a:off x="767" y="23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6" name="Line 26"/>
            <p:cNvSpPr>
              <a:spLocks noChangeShapeType="1"/>
            </p:cNvSpPr>
            <p:nvPr/>
          </p:nvSpPr>
          <p:spPr bwMode="auto">
            <a:xfrm>
              <a:off x="1411" y="23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7" name="Line 27"/>
            <p:cNvSpPr>
              <a:spLocks noChangeShapeType="1"/>
            </p:cNvSpPr>
            <p:nvPr/>
          </p:nvSpPr>
          <p:spPr bwMode="auto">
            <a:xfrm>
              <a:off x="2246" y="236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8" name="Line 28"/>
            <p:cNvSpPr>
              <a:spLocks noChangeShapeType="1"/>
            </p:cNvSpPr>
            <p:nvPr/>
          </p:nvSpPr>
          <p:spPr bwMode="auto">
            <a:xfrm>
              <a:off x="2954" y="23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19" name="Line 29"/>
            <p:cNvSpPr>
              <a:spLocks noChangeShapeType="1"/>
            </p:cNvSpPr>
            <p:nvPr/>
          </p:nvSpPr>
          <p:spPr bwMode="auto">
            <a:xfrm>
              <a:off x="3244" y="23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0" name="Line 30"/>
            <p:cNvSpPr>
              <a:spLocks noChangeShapeType="1"/>
            </p:cNvSpPr>
            <p:nvPr/>
          </p:nvSpPr>
          <p:spPr bwMode="auto">
            <a:xfrm>
              <a:off x="4196" y="23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1" name="Line 31"/>
            <p:cNvSpPr>
              <a:spLocks noChangeShapeType="1"/>
            </p:cNvSpPr>
            <p:nvPr/>
          </p:nvSpPr>
          <p:spPr bwMode="auto">
            <a:xfrm>
              <a:off x="4759" y="236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2" name="Line 32"/>
            <p:cNvSpPr>
              <a:spLocks noChangeShapeType="1"/>
            </p:cNvSpPr>
            <p:nvPr/>
          </p:nvSpPr>
          <p:spPr bwMode="auto">
            <a:xfrm>
              <a:off x="131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3" name="Line 33"/>
            <p:cNvSpPr>
              <a:spLocks noChangeShapeType="1"/>
            </p:cNvSpPr>
            <p:nvPr/>
          </p:nvSpPr>
          <p:spPr bwMode="auto">
            <a:xfrm>
              <a:off x="749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4" name="Line 34"/>
            <p:cNvSpPr>
              <a:spLocks noChangeShapeType="1"/>
            </p:cNvSpPr>
            <p:nvPr/>
          </p:nvSpPr>
          <p:spPr bwMode="auto">
            <a:xfrm>
              <a:off x="1293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5" name="Line 35"/>
            <p:cNvSpPr>
              <a:spLocks noChangeShapeType="1"/>
            </p:cNvSpPr>
            <p:nvPr/>
          </p:nvSpPr>
          <p:spPr bwMode="auto">
            <a:xfrm>
              <a:off x="1982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6" name="Line 36"/>
            <p:cNvSpPr>
              <a:spLocks noChangeShapeType="1"/>
            </p:cNvSpPr>
            <p:nvPr/>
          </p:nvSpPr>
          <p:spPr bwMode="auto">
            <a:xfrm>
              <a:off x="2881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7" name="Line 37"/>
            <p:cNvSpPr>
              <a:spLocks noChangeShapeType="1"/>
            </p:cNvSpPr>
            <p:nvPr/>
          </p:nvSpPr>
          <p:spPr bwMode="auto">
            <a:xfrm>
              <a:off x="3153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8" name="Line 38"/>
            <p:cNvSpPr>
              <a:spLocks noChangeShapeType="1"/>
            </p:cNvSpPr>
            <p:nvPr/>
          </p:nvSpPr>
          <p:spPr bwMode="auto">
            <a:xfrm>
              <a:off x="3842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29" name="Line 39"/>
            <p:cNvSpPr>
              <a:spLocks noChangeShapeType="1"/>
            </p:cNvSpPr>
            <p:nvPr/>
          </p:nvSpPr>
          <p:spPr bwMode="auto">
            <a:xfrm>
              <a:off x="4723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0" name="Line 40"/>
            <p:cNvSpPr>
              <a:spLocks noChangeShapeType="1"/>
            </p:cNvSpPr>
            <p:nvPr/>
          </p:nvSpPr>
          <p:spPr bwMode="auto">
            <a:xfrm>
              <a:off x="5267" y="267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1" name="Line 41"/>
            <p:cNvSpPr>
              <a:spLocks noChangeShapeType="1"/>
            </p:cNvSpPr>
            <p:nvPr/>
          </p:nvSpPr>
          <p:spPr bwMode="auto">
            <a:xfrm>
              <a:off x="431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2" name="Line 42"/>
            <p:cNvSpPr>
              <a:spLocks noChangeShapeType="1"/>
            </p:cNvSpPr>
            <p:nvPr/>
          </p:nvSpPr>
          <p:spPr bwMode="auto">
            <a:xfrm>
              <a:off x="749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3" name="Line 43"/>
            <p:cNvSpPr>
              <a:spLocks noChangeShapeType="1"/>
            </p:cNvSpPr>
            <p:nvPr/>
          </p:nvSpPr>
          <p:spPr bwMode="auto">
            <a:xfrm>
              <a:off x="1293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4" name="Line 44"/>
            <p:cNvSpPr>
              <a:spLocks noChangeShapeType="1"/>
            </p:cNvSpPr>
            <p:nvPr/>
          </p:nvSpPr>
          <p:spPr bwMode="auto">
            <a:xfrm>
              <a:off x="2291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5" name="Line 45"/>
            <p:cNvSpPr>
              <a:spLocks noChangeShapeType="1"/>
            </p:cNvSpPr>
            <p:nvPr/>
          </p:nvSpPr>
          <p:spPr bwMode="auto">
            <a:xfrm>
              <a:off x="2881" y="29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6" name="Line 46"/>
            <p:cNvSpPr>
              <a:spLocks noChangeShapeType="1"/>
            </p:cNvSpPr>
            <p:nvPr/>
          </p:nvSpPr>
          <p:spPr bwMode="auto">
            <a:xfrm>
              <a:off x="3153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7" name="Line 47"/>
            <p:cNvSpPr>
              <a:spLocks noChangeShapeType="1"/>
            </p:cNvSpPr>
            <p:nvPr/>
          </p:nvSpPr>
          <p:spPr bwMode="auto">
            <a:xfrm>
              <a:off x="4151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8" name="Line 48"/>
            <p:cNvSpPr>
              <a:spLocks noChangeShapeType="1"/>
            </p:cNvSpPr>
            <p:nvPr/>
          </p:nvSpPr>
          <p:spPr bwMode="auto">
            <a:xfrm>
              <a:off x="4723" y="29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39" name="Line 49"/>
            <p:cNvSpPr>
              <a:spLocks noChangeShapeType="1"/>
            </p:cNvSpPr>
            <p:nvPr/>
          </p:nvSpPr>
          <p:spPr bwMode="auto">
            <a:xfrm>
              <a:off x="5267" y="299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0" name="Line 50"/>
            <p:cNvSpPr>
              <a:spLocks noChangeShapeType="1"/>
            </p:cNvSpPr>
            <p:nvPr/>
          </p:nvSpPr>
          <p:spPr bwMode="auto">
            <a:xfrm>
              <a:off x="612" y="331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1" name="Line 51"/>
            <p:cNvSpPr>
              <a:spLocks noChangeShapeType="1"/>
            </p:cNvSpPr>
            <p:nvPr/>
          </p:nvSpPr>
          <p:spPr bwMode="auto">
            <a:xfrm>
              <a:off x="1176" y="331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42" name="Line 52"/>
            <p:cNvSpPr>
              <a:spLocks noChangeShapeType="1"/>
            </p:cNvSpPr>
            <p:nvPr/>
          </p:nvSpPr>
          <p:spPr bwMode="auto">
            <a:xfrm>
              <a:off x="1728" y="3312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6500" name="Text Box 53"/>
          <p:cNvSpPr txBox="1">
            <a:spLocks noChangeArrowheads="1"/>
          </p:cNvSpPr>
          <p:nvPr/>
        </p:nvSpPr>
        <p:spPr bwMode="auto">
          <a:xfrm>
            <a:off x="4251325" y="5200650"/>
            <a:ext cx="1400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b="1">
                <a:solidFill>
                  <a:schemeClr val="tx1"/>
                </a:solidFill>
              </a:rPr>
              <a:t>Наташа	– 1</a:t>
            </a:r>
          </a:p>
          <a:p>
            <a:r>
              <a:rPr lang="ru-RU" altLang="ru-RU" b="1">
                <a:solidFill>
                  <a:schemeClr val="tx1"/>
                </a:solidFill>
              </a:rPr>
              <a:t>Маша	– 4</a:t>
            </a:r>
          </a:p>
          <a:p>
            <a:r>
              <a:rPr lang="ru-RU" altLang="ru-RU" b="1">
                <a:solidFill>
                  <a:schemeClr val="tx1"/>
                </a:solidFill>
              </a:rPr>
              <a:t>Люда	– 2</a:t>
            </a:r>
          </a:p>
          <a:p>
            <a:r>
              <a:rPr lang="ru-RU" altLang="ru-RU" b="1">
                <a:solidFill>
                  <a:schemeClr val="tx1"/>
                </a:solidFill>
              </a:rPr>
              <a:t>Рита	– 3</a:t>
            </a:r>
          </a:p>
        </p:txBody>
      </p:sp>
      <p:sp>
        <p:nvSpPr>
          <p:cNvPr id="106501" name="Text Box 54"/>
          <p:cNvSpPr txBox="1">
            <a:spLocks noChangeArrowheads="1"/>
          </p:cNvSpPr>
          <p:nvPr/>
        </p:nvSpPr>
        <p:spPr bwMode="auto">
          <a:xfrm>
            <a:off x="3348038" y="5084763"/>
            <a:ext cx="53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b="1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06502" name="Text Box 55"/>
          <p:cNvSpPr txBox="1">
            <a:spLocks noChangeArrowheads="1"/>
          </p:cNvSpPr>
          <p:nvPr/>
        </p:nvSpPr>
        <p:spPr bwMode="auto">
          <a:xfrm>
            <a:off x="5867400" y="5502275"/>
            <a:ext cx="53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800" b="1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106503" name="Text Box 56"/>
          <p:cNvSpPr txBox="1">
            <a:spLocks noChangeArrowheads="1"/>
          </p:cNvSpPr>
          <p:nvPr/>
        </p:nvSpPr>
        <p:spPr bwMode="auto">
          <a:xfrm>
            <a:off x="6662738" y="5564188"/>
            <a:ext cx="194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>
                <a:solidFill>
                  <a:schemeClr val="tx1"/>
                </a:solidFill>
              </a:rPr>
              <a:t>Ответ: 1423</a:t>
            </a:r>
          </a:p>
        </p:txBody>
      </p:sp>
      <p:sp>
        <p:nvSpPr>
          <p:cNvPr id="106504" name="Заголовок 9" descr="Large confetti"/>
          <p:cNvSpPr>
            <a:spLocks/>
          </p:cNvSpPr>
          <p:nvPr/>
        </p:nvSpPr>
        <p:spPr bwMode="auto">
          <a:xfrm>
            <a:off x="1571625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1 (2007)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Box 10"/>
          <p:cNvSpPr txBox="1">
            <a:spLocks noChangeArrowheads="1"/>
          </p:cNvSpPr>
          <p:nvPr/>
        </p:nvSpPr>
        <p:spPr bwMode="auto">
          <a:xfrm>
            <a:off x="323850" y="1125538"/>
            <a:ext cx="864393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Перед началом Турнира Четырех болельщики высказали следующие предположения по поводу своих кумиров: </a:t>
            </a:r>
          </a:p>
          <a:p>
            <a:pPr algn="just" defTabSz="914400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	А) Макс победит, Билл – второй; </a:t>
            </a:r>
          </a:p>
          <a:p>
            <a:pPr algn="just" defTabSz="914400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	В) Билл – третий, Ник – первый; </a:t>
            </a:r>
          </a:p>
          <a:p>
            <a:pPr algn="just" defTabSz="914400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	С) Макс – последний, а первый – Джон. </a:t>
            </a:r>
          </a:p>
          <a:p>
            <a:pPr algn="just" defTabSz="914400"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chemeClr val="tx1"/>
                </a:solidFill>
                <a:latin typeface="Times New Roman" panose="02020603050405020304" pitchFamily="18" charset="0"/>
              </a:rPr>
              <a:t>Когда соревнования закончились, оказалось, что каждый из болельщиков был прав только в одном из своих прогнозов. Какое место на турнире заняли Джон, Ник, Билл, Макс? (В ответе перечислите подряд без пробелов места участников в указанном порядке имен.)</a:t>
            </a:r>
          </a:p>
        </p:txBody>
      </p:sp>
      <p:sp>
        <p:nvSpPr>
          <p:cNvPr id="107523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</a:t>
            </a: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 (200</a:t>
            </a: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8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643188" y="142875"/>
            <a:ext cx="4500562" cy="642938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</a:p>
        </p:txBody>
      </p:sp>
      <p:sp>
        <p:nvSpPr>
          <p:cNvPr id="108547" name="TextBox 10"/>
          <p:cNvSpPr txBox="1">
            <a:spLocks noChangeArrowheads="1"/>
          </p:cNvSpPr>
          <p:nvPr/>
        </p:nvSpPr>
        <p:spPr bwMode="auto">
          <a:xfrm>
            <a:off x="357188" y="1143000"/>
            <a:ext cx="83915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179388" eaLnBrk="0" hangingPunct="0"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358775" eaLnBrk="0" hangingPunct="0"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71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lvl="1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Применим к этой задаче формальный аппарат математической логики.</a:t>
            </a:r>
          </a:p>
          <a:p>
            <a:pPr lvl="1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Каждый из трех болельщиков высказал два утверждения, всего получилось 6; обозначим их так:</a:t>
            </a:r>
          </a:p>
          <a:p>
            <a:pPr lvl="2" indent="0" defTabSz="914400" eaLnBrk="1" hangingPunct="1"/>
            <a:r>
              <a:rPr lang="en-US" altLang="ru-RU" sz="2000" b="1">
                <a:solidFill>
                  <a:schemeClr val="tx1"/>
                </a:solidFill>
              </a:rPr>
              <a:t>A</a:t>
            </a:r>
            <a:r>
              <a:rPr lang="ru-RU" altLang="ru-RU" sz="2000" b="1">
                <a:solidFill>
                  <a:schemeClr val="tx1"/>
                </a:solidFill>
              </a:rPr>
              <a:t>: </a:t>
            </a:r>
            <a:r>
              <a:rPr lang="ru-RU" altLang="ru-RU" sz="2000" b="1">
                <a:solidFill>
                  <a:srgbClr val="00007A"/>
                </a:solidFill>
              </a:rPr>
              <a:t>М1</a:t>
            </a:r>
            <a:r>
              <a:rPr lang="ru-RU" altLang="ru-RU" sz="2000" b="1">
                <a:solidFill>
                  <a:schemeClr val="tx1"/>
                </a:solidFill>
              </a:rPr>
              <a:t> = «Макс – первый», </a:t>
            </a:r>
            <a:r>
              <a:rPr lang="ru-RU" altLang="ru-RU" sz="2000" b="1">
                <a:solidFill>
                  <a:srgbClr val="00007A"/>
                </a:solidFill>
              </a:rPr>
              <a:t>Б2 </a:t>
            </a:r>
            <a:r>
              <a:rPr lang="ru-RU" altLang="ru-RU" sz="2000" b="1">
                <a:solidFill>
                  <a:schemeClr val="tx1"/>
                </a:solidFill>
              </a:rPr>
              <a:t>= «Билл – второй»</a:t>
            </a:r>
          </a:p>
          <a:p>
            <a:pPr lvl="2" indent="0" defTabSz="914400" eaLnBrk="1" hangingPunct="1"/>
            <a:r>
              <a:rPr lang="en-US" altLang="ru-RU" sz="2000" b="1">
                <a:solidFill>
                  <a:schemeClr val="tx1"/>
                </a:solidFill>
              </a:rPr>
              <a:t>B</a:t>
            </a:r>
            <a:r>
              <a:rPr lang="ru-RU" altLang="ru-RU" sz="2000" b="1">
                <a:solidFill>
                  <a:schemeClr val="tx1"/>
                </a:solidFill>
              </a:rPr>
              <a:t>: </a:t>
            </a:r>
            <a:r>
              <a:rPr lang="ru-RU" altLang="ru-RU" sz="2000" b="1">
                <a:solidFill>
                  <a:srgbClr val="00007A"/>
                </a:solidFill>
              </a:rPr>
              <a:t>Н1 </a:t>
            </a:r>
            <a:r>
              <a:rPr lang="ru-RU" altLang="ru-RU" sz="2000" b="1">
                <a:solidFill>
                  <a:schemeClr val="tx1"/>
                </a:solidFill>
              </a:rPr>
              <a:t>= «Ник – первый», </a:t>
            </a:r>
            <a:r>
              <a:rPr lang="ru-RU" altLang="ru-RU" sz="2000" b="1">
                <a:solidFill>
                  <a:srgbClr val="00007A"/>
                </a:solidFill>
              </a:rPr>
              <a:t>Б3 </a:t>
            </a:r>
            <a:r>
              <a:rPr lang="ru-RU" altLang="ru-RU" sz="2000" b="1">
                <a:solidFill>
                  <a:schemeClr val="tx1"/>
                </a:solidFill>
              </a:rPr>
              <a:t>= «Билл – третий»</a:t>
            </a:r>
          </a:p>
          <a:p>
            <a:pPr lvl="2" indent="0" defTabSz="914400" eaLnBrk="1" hangingPunct="1"/>
            <a:r>
              <a:rPr lang="en-US" altLang="ru-RU" sz="2000" b="1">
                <a:solidFill>
                  <a:schemeClr val="tx1"/>
                </a:solidFill>
              </a:rPr>
              <a:t>C</a:t>
            </a:r>
            <a:r>
              <a:rPr lang="ru-RU" altLang="ru-RU" sz="2000" b="1">
                <a:solidFill>
                  <a:schemeClr val="tx1"/>
                </a:solidFill>
              </a:rPr>
              <a:t>: </a:t>
            </a:r>
            <a:r>
              <a:rPr lang="ru-RU" altLang="ru-RU" sz="2000" b="1">
                <a:solidFill>
                  <a:srgbClr val="00007A"/>
                </a:solidFill>
              </a:rPr>
              <a:t>Д1 </a:t>
            </a:r>
            <a:r>
              <a:rPr lang="ru-RU" altLang="ru-RU" sz="2000" b="1">
                <a:solidFill>
                  <a:schemeClr val="tx1"/>
                </a:solidFill>
              </a:rPr>
              <a:t>= «Джон – первый», </a:t>
            </a:r>
            <a:r>
              <a:rPr lang="ru-RU" altLang="ru-RU" sz="2000" b="1">
                <a:solidFill>
                  <a:srgbClr val="00007A"/>
                </a:solidFill>
              </a:rPr>
              <a:t>М4</a:t>
            </a:r>
            <a:r>
              <a:rPr lang="ru-RU" altLang="ru-RU" sz="2000" b="1">
                <a:solidFill>
                  <a:schemeClr val="tx1"/>
                </a:solidFill>
              </a:rPr>
              <a:t> = «Макс – четвертый»</a:t>
            </a:r>
          </a:p>
          <a:p>
            <a:pPr lvl="1" indent="0" defTabSz="914400" eaLnBrk="1" hangingPunct="1"/>
            <a:r>
              <a:rPr lang="ru-RU" altLang="ru-RU" sz="2000" b="1" i="1">
                <a:solidFill>
                  <a:schemeClr val="tx1"/>
                </a:solidFill>
              </a:rPr>
              <a:t>Теперь нужно записать, что у каждого одно высказывание верно, а второе неверно:</a:t>
            </a:r>
            <a:endParaRPr lang="ru-RU" altLang="ru-RU" sz="2400" b="1">
              <a:solidFill>
                <a:srgbClr val="00007A"/>
              </a:solidFill>
            </a:endParaRPr>
          </a:p>
        </p:txBody>
      </p:sp>
      <p:grpSp>
        <p:nvGrpSpPr>
          <p:cNvPr id="108548" name="Group 8"/>
          <p:cNvGrpSpPr>
            <a:grpSpLocks/>
          </p:cNvGrpSpPr>
          <p:nvPr/>
        </p:nvGrpSpPr>
        <p:grpSpPr bwMode="auto">
          <a:xfrm>
            <a:off x="1619250" y="4292600"/>
            <a:ext cx="5937250" cy="1298575"/>
            <a:chOff x="1000" y="799"/>
            <a:chExt cx="3740" cy="818"/>
          </a:xfrm>
        </p:grpSpPr>
        <p:grpSp>
          <p:nvGrpSpPr>
            <p:cNvPr id="108549" name="Group 9"/>
            <p:cNvGrpSpPr>
              <a:grpSpLocks/>
            </p:cNvGrpSpPr>
            <p:nvPr/>
          </p:nvGrpSpPr>
          <p:grpSpPr bwMode="auto">
            <a:xfrm>
              <a:off x="1000" y="799"/>
              <a:ext cx="3740" cy="818"/>
              <a:chOff x="340" y="1117"/>
              <a:chExt cx="3740" cy="818"/>
            </a:xfrm>
          </p:grpSpPr>
          <p:sp>
            <p:nvSpPr>
              <p:cNvPr id="108556" name="Text Box 10"/>
              <p:cNvSpPr txBox="1">
                <a:spLocks noChangeArrowheads="1"/>
              </p:cNvSpPr>
              <p:nvPr/>
            </p:nvSpPr>
            <p:spPr bwMode="auto">
              <a:xfrm>
                <a:off x="340" y="1117"/>
                <a:ext cx="1058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М1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Б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2</a:t>
                </a:r>
              </a:p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Б3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Н1</a:t>
                </a:r>
                <a:endParaRPr lang="ru-RU" altLang="ru-RU" sz="2400" b="1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5000"/>
                  </a:spcBef>
                  <a:buFont typeface="Times New Roman" panose="02020603050405020304" pitchFamily="18" charset="0"/>
                  <a:buAutoNum type="arabicParenR"/>
                </a:pP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М4  Д2</a:t>
                </a:r>
              </a:p>
            </p:txBody>
          </p:sp>
          <p:sp>
            <p:nvSpPr>
              <p:cNvPr id="108557" name="Text Box 11"/>
              <p:cNvSpPr txBox="1">
                <a:spLocks noChangeArrowheads="1"/>
              </p:cNvSpPr>
              <p:nvPr/>
            </p:nvSpPr>
            <p:spPr bwMode="auto">
              <a:xfrm>
                <a:off x="1994" y="1117"/>
                <a:ext cx="2086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1pPr>
                <a:lvl2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eaLnBrk="0" hangingPunct="0"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М1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Б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2 v М1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Б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2	=1 </a:t>
                </a:r>
              </a:p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</a:rPr>
                  <a:t>Б3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Н1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v Б3 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 Н1 	=1</a:t>
                </a:r>
              </a:p>
              <a:p>
                <a:pPr eaLnBrk="1" hangingPunct="1">
                  <a:spcBef>
                    <a:spcPct val="15000"/>
                  </a:spcBef>
                </a:pP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М4  Д2 </a:t>
                </a:r>
                <a:r>
                  <a:rPr lang="ru-RU" altLang="ru-RU" sz="2400">
                    <a:solidFill>
                      <a:schemeClr val="tx1"/>
                    </a:solidFill>
                  </a:rPr>
                  <a:t>v М4</a:t>
                </a:r>
                <a:r>
                  <a:rPr lang="ru-RU" altLang="ru-RU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  Д2	=1</a:t>
                </a:r>
              </a:p>
            </p:txBody>
          </p:sp>
          <p:sp>
            <p:nvSpPr>
              <p:cNvPr id="108558" name="AutoShape 12"/>
              <p:cNvSpPr>
                <a:spLocks/>
              </p:cNvSpPr>
              <p:nvPr/>
            </p:nvSpPr>
            <p:spPr bwMode="auto">
              <a:xfrm>
                <a:off x="1927" y="1117"/>
                <a:ext cx="46" cy="816"/>
              </a:xfrm>
              <a:prstGeom prst="leftBrace">
                <a:avLst>
                  <a:gd name="adj1" fmla="val 14782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108559" name="Text Box 13"/>
              <p:cNvSpPr txBox="1">
                <a:spLocks noChangeArrowheads="1"/>
              </p:cNvSpPr>
              <p:nvPr/>
            </p:nvSpPr>
            <p:spPr bwMode="auto">
              <a:xfrm>
                <a:off x="1507" y="1341"/>
                <a:ext cx="36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altLang="ru-RU" sz="3200" b="1">
                    <a:solidFill>
                      <a:schemeClr val="tx1"/>
                    </a:solidFill>
                    <a:sym typeface="Symbol" panose="05050102010706020507" pitchFamily="18" charset="2"/>
                  </a:rPr>
                  <a:t></a:t>
                </a:r>
              </a:p>
            </p:txBody>
          </p:sp>
        </p:grpSp>
        <p:sp>
          <p:nvSpPr>
            <p:cNvPr id="108550" name="Line 14"/>
            <p:cNvSpPr>
              <a:spLocks noChangeShapeType="1"/>
            </p:cNvSpPr>
            <p:nvPr/>
          </p:nvSpPr>
          <p:spPr bwMode="auto">
            <a:xfrm>
              <a:off x="2699" y="84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1" name="Line 15"/>
            <p:cNvSpPr>
              <a:spLocks noChangeShapeType="1"/>
            </p:cNvSpPr>
            <p:nvPr/>
          </p:nvSpPr>
          <p:spPr bwMode="auto">
            <a:xfrm>
              <a:off x="4114" y="84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2" name="Line 16"/>
            <p:cNvSpPr>
              <a:spLocks noChangeShapeType="1"/>
            </p:cNvSpPr>
            <p:nvPr/>
          </p:nvSpPr>
          <p:spPr bwMode="auto">
            <a:xfrm>
              <a:off x="2708" y="10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3" name="Line 17"/>
            <p:cNvSpPr>
              <a:spLocks noChangeShapeType="1"/>
            </p:cNvSpPr>
            <p:nvPr/>
          </p:nvSpPr>
          <p:spPr bwMode="auto">
            <a:xfrm>
              <a:off x="4060" y="10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4" name="Line 18"/>
            <p:cNvSpPr>
              <a:spLocks noChangeShapeType="1"/>
            </p:cNvSpPr>
            <p:nvPr/>
          </p:nvSpPr>
          <p:spPr bwMode="auto">
            <a:xfrm>
              <a:off x="2699" y="135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555" name="Line 19"/>
            <p:cNvSpPr>
              <a:spLocks noChangeShapeType="1"/>
            </p:cNvSpPr>
            <p:nvPr/>
          </p:nvSpPr>
          <p:spPr bwMode="auto">
            <a:xfrm>
              <a:off x="4060" y="135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9" descr="Large confetti"/>
          <p:cNvSpPr>
            <a:spLocks noGrp="1"/>
          </p:cNvSpPr>
          <p:nvPr>
            <p:ph type="title" idx="4294967295"/>
          </p:nvPr>
        </p:nvSpPr>
        <p:spPr>
          <a:xfrm>
            <a:off x="2643188" y="142875"/>
            <a:ext cx="4500562" cy="642938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ru-RU" sz="2800" b="1" kern="1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MS Gothic" pitchFamily="49" charset="-128"/>
              </a:rPr>
              <a:t>Решение</a:t>
            </a:r>
          </a:p>
        </p:txBody>
      </p:sp>
      <p:sp>
        <p:nvSpPr>
          <p:cNvPr id="109571" name="TextBox 10"/>
          <p:cNvSpPr txBox="1">
            <a:spLocks noChangeArrowheads="1"/>
          </p:cNvSpPr>
          <p:nvPr/>
        </p:nvSpPr>
        <p:spPr bwMode="auto">
          <a:xfrm>
            <a:off x="-396875" y="1125538"/>
            <a:ext cx="9361488" cy="734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22300" indent="-442913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801688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(</a:t>
            </a:r>
            <a:r>
              <a:rPr lang="ru-RU" altLang="ru-RU" sz="2000" b="1">
                <a:solidFill>
                  <a:srgbClr val="FF0000"/>
                </a:solidFill>
              </a:rPr>
              <a:t>М1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</a:t>
            </a:r>
            <a:r>
              <a:rPr lang="ru-RU" altLang="ru-RU" sz="2000" b="1">
                <a:solidFill>
                  <a:schemeClr val="tx1"/>
                </a:solidFill>
              </a:rPr>
              <a:t> + </a:t>
            </a:r>
            <a:r>
              <a:rPr lang="es-ES" altLang="ru-RU" sz="2000" b="1">
                <a:solidFill>
                  <a:srgbClr val="000099"/>
                </a:solidFill>
              </a:rPr>
              <a:t>¬</a:t>
            </a:r>
            <a:r>
              <a:rPr lang="ru-RU" altLang="ru-RU" sz="2000">
                <a:solidFill>
                  <a:srgbClr val="000099"/>
                </a:solidFill>
              </a:rPr>
              <a:t> </a:t>
            </a:r>
            <a:r>
              <a:rPr lang="ru-RU" altLang="ru-RU" sz="2000" b="1">
                <a:solidFill>
                  <a:srgbClr val="000099"/>
                </a:solidFill>
              </a:rPr>
              <a:t>М1 · Б2</a:t>
            </a:r>
            <a:r>
              <a:rPr lang="ru-RU" altLang="ru-RU" sz="2000" b="1">
                <a:solidFill>
                  <a:schemeClr val="tx1"/>
                </a:solidFill>
              </a:rPr>
              <a:t>) · (Б3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Н1+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Б3 · Н1) ·(М4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Д1+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М4 · Д1)</a:t>
            </a:r>
            <a:endParaRPr lang="en-US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en-US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 =(</a:t>
            </a:r>
            <a:r>
              <a:rPr lang="ru-RU" altLang="ru-RU" sz="2000" b="1">
                <a:solidFill>
                  <a:srgbClr val="FF0000"/>
                </a:solidFill>
              </a:rPr>
              <a:t>М1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</a:t>
            </a:r>
            <a:r>
              <a:rPr lang="ru-RU" altLang="ru-RU" sz="2000" b="1">
                <a:solidFill>
                  <a:schemeClr val="tx1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ru-RU" altLang="ru-RU" sz="2000" b="1">
                <a:solidFill>
                  <a:schemeClr val="tx1"/>
                </a:solidFill>
              </a:rPr>
              <a:t>Б3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Н1 +  </a:t>
            </a:r>
            <a:r>
              <a:rPr lang="ru-RU" altLang="ru-RU" sz="2000" b="1" u="sng">
                <a:solidFill>
                  <a:srgbClr val="FF0000"/>
                </a:solidFill>
              </a:rPr>
              <a:t>М1</a:t>
            </a:r>
            <a:r>
              <a:rPr lang="ru-RU" altLang="ru-RU" sz="2000" b="1">
                <a:solidFill>
                  <a:srgbClr val="FF0000"/>
                </a:solidFill>
              </a:rPr>
              <a:t>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</a:t>
            </a:r>
            <a:r>
              <a:rPr lang="ru-RU" altLang="ru-RU" sz="2000" b="1">
                <a:solidFill>
                  <a:schemeClr val="tx1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Б3 · </a:t>
            </a:r>
            <a:r>
              <a:rPr lang="ru-RU" altLang="ru-RU" sz="2000" b="1" u="sng">
                <a:solidFill>
                  <a:schemeClr val="tx1"/>
                </a:solidFill>
              </a:rPr>
              <a:t>Н1</a:t>
            </a:r>
            <a:r>
              <a:rPr lang="ru-RU" altLang="ru-RU" sz="2000" b="1">
                <a:solidFill>
                  <a:schemeClr val="tx1"/>
                </a:solidFill>
              </a:rPr>
              <a:t> +  </a:t>
            </a:r>
            <a:r>
              <a:rPr lang="es-ES" altLang="ru-RU" sz="2000" b="1">
                <a:solidFill>
                  <a:srgbClr val="000099"/>
                </a:solidFill>
              </a:rPr>
              <a:t>¬</a:t>
            </a:r>
            <a:r>
              <a:rPr lang="ru-RU" altLang="ru-RU" sz="2000">
                <a:solidFill>
                  <a:srgbClr val="000099"/>
                </a:solidFill>
              </a:rPr>
              <a:t> </a:t>
            </a:r>
            <a:r>
              <a:rPr lang="ru-RU" altLang="ru-RU" sz="2000" b="1">
                <a:solidFill>
                  <a:srgbClr val="000099"/>
                </a:solidFill>
              </a:rPr>
              <a:t>М1 · </a:t>
            </a:r>
            <a:r>
              <a:rPr lang="ru-RU" altLang="ru-RU" sz="2000" b="1" u="sng">
                <a:solidFill>
                  <a:srgbClr val="000099"/>
                </a:solidFill>
              </a:rPr>
              <a:t>Б2</a:t>
            </a:r>
            <a:r>
              <a:rPr lang="ru-RU" altLang="ru-RU" sz="2000" b="1">
                <a:solidFill>
                  <a:srgbClr val="000099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ru-RU" altLang="ru-RU" sz="2000" b="1" u="sng">
                <a:solidFill>
                  <a:schemeClr val="tx1"/>
                </a:solidFill>
              </a:rPr>
              <a:t>Б3</a:t>
            </a:r>
            <a:r>
              <a:rPr lang="ru-RU" altLang="ru-RU" sz="2000" b="1">
                <a:solidFill>
                  <a:schemeClr val="tx1"/>
                </a:solidFill>
              </a:rPr>
              <a:t>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Н1 </a:t>
            </a:r>
            <a:r>
              <a:rPr lang="en-US" altLang="ru-RU" sz="2000" b="1">
                <a:solidFill>
                  <a:schemeClr val="tx1"/>
                </a:solidFill>
              </a:rPr>
              <a:t>+</a:t>
            </a:r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+ </a:t>
            </a:r>
            <a:r>
              <a:rPr lang="es-ES" altLang="ru-RU" sz="2000" b="1">
                <a:solidFill>
                  <a:srgbClr val="000099"/>
                </a:solidFill>
              </a:rPr>
              <a:t>¬</a:t>
            </a:r>
            <a:r>
              <a:rPr lang="ru-RU" altLang="ru-RU" sz="2000">
                <a:solidFill>
                  <a:srgbClr val="000099"/>
                </a:solidFill>
              </a:rPr>
              <a:t> </a:t>
            </a:r>
            <a:r>
              <a:rPr lang="ru-RU" altLang="ru-RU" sz="2000" b="1">
                <a:solidFill>
                  <a:srgbClr val="000099"/>
                </a:solidFill>
              </a:rPr>
              <a:t>М1 · Б2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Б3 · Н1) </a:t>
            </a:r>
            <a:r>
              <a:rPr lang="ru-RU" altLang="ru-RU" b="1">
                <a:solidFill>
                  <a:schemeClr val="tx1"/>
                </a:solidFill>
              </a:rPr>
              <a:t>·</a:t>
            </a:r>
            <a:r>
              <a:rPr lang="ru-RU" altLang="ru-RU" sz="2000" b="1">
                <a:solidFill>
                  <a:schemeClr val="tx1"/>
                </a:solidFill>
              </a:rPr>
              <a:t>(М4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Д1+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М4 · Д1) =</a:t>
            </a: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=(</a:t>
            </a:r>
            <a:r>
              <a:rPr lang="ru-RU" altLang="ru-RU" sz="2000" b="1">
                <a:solidFill>
                  <a:srgbClr val="FF0000"/>
                </a:solidFill>
              </a:rPr>
              <a:t>М1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 </a:t>
            </a:r>
            <a:r>
              <a:rPr lang="ru-RU" altLang="ru-RU" b="1">
                <a:solidFill>
                  <a:srgbClr val="FF0000"/>
                </a:solidFill>
              </a:rPr>
              <a:t>· </a:t>
            </a:r>
            <a:r>
              <a:rPr lang="ru-RU" altLang="ru-RU" sz="2000" b="1">
                <a:solidFill>
                  <a:srgbClr val="FF0000"/>
                </a:solidFill>
              </a:rPr>
              <a:t>Б3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 b="1">
                <a:solidFill>
                  <a:srgbClr val="FF0000"/>
                </a:solidFill>
              </a:rPr>
              <a:t>Н1</a:t>
            </a:r>
            <a:r>
              <a:rPr lang="ru-RU" altLang="ru-RU" sz="2000" b="1">
                <a:solidFill>
                  <a:schemeClr val="tx1"/>
                </a:solidFill>
              </a:rPr>
              <a:t>+  </a:t>
            </a:r>
            <a:r>
              <a:rPr lang="es-ES" altLang="ru-RU" sz="2000" b="1">
                <a:solidFill>
                  <a:srgbClr val="000099"/>
                </a:solidFill>
              </a:rPr>
              <a:t>¬</a:t>
            </a:r>
            <a:r>
              <a:rPr lang="ru-RU" altLang="ru-RU" sz="2000">
                <a:solidFill>
                  <a:schemeClr val="accent2"/>
                </a:solidFill>
              </a:rPr>
              <a:t> </a:t>
            </a:r>
            <a:r>
              <a:rPr lang="ru-RU" altLang="ru-RU" sz="2000" b="1">
                <a:solidFill>
                  <a:srgbClr val="000099"/>
                </a:solidFill>
              </a:rPr>
              <a:t>М1 · Б2</a:t>
            </a:r>
            <a:r>
              <a:rPr lang="ru-RU" altLang="ru-RU" sz="2000" b="1">
                <a:solidFill>
                  <a:schemeClr val="accent2"/>
                </a:solidFill>
              </a:rPr>
              <a:t> </a:t>
            </a:r>
            <a:r>
              <a:rPr lang="ru-RU" altLang="ru-RU" b="1">
                <a:solidFill>
                  <a:schemeClr val="accent2"/>
                </a:solidFill>
              </a:rPr>
              <a:t>·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Б3 · Н1) </a:t>
            </a:r>
            <a:r>
              <a:rPr lang="ru-RU" altLang="ru-RU" b="1">
                <a:solidFill>
                  <a:schemeClr val="tx1"/>
                </a:solidFill>
              </a:rPr>
              <a:t>·</a:t>
            </a:r>
            <a:r>
              <a:rPr lang="ru-RU" altLang="ru-RU" sz="2000" b="1">
                <a:solidFill>
                  <a:schemeClr val="tx1"/>
                </a:solidFill>
              </a:rPr>
              <a:t>(М4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Д1+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М4 · Д1) </a:t>
            </a: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= </a:t>
            </a:r>
            <a:r>
              <a:rPr lang="ru-RU" altLang="ru-RU" sz="2000" b="1" u="sng">
                <a:solidFill>
                  <a:srgbClr val="FF0000"/>
                </a:solidFill>
              </a:rPr>
              <a:t>М1</a:t>
            </a:r>
            <a:r>
              <a:rPr lang="ru-RU" altLang="ru-RU" sz="2000" b="1">
                <a:solidFill>
                  <a:srgbClr val="FF0000"/>
                </a:solidFill>
              </a:rPr>
              <a:t>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 </a:t>
            </a:r>
            <a:r>
              <a:rPr lang="ru-RU" altLang="ru-RU" b="1">
                <a:solidFill>
                  <a:srgbClr val="FF0000"/>
                </a:solidFill>
              </a:rPr>
              <a:t>· </a:t>
            </a:r>
            <a:r>
              <a:rPr lang="ru-RU" altLang="ru-RU" sz="2000" b="1">
                <a:solidFill>
                  <a:srgbClr val="FF0000"/>
                </a:solidFill>
              </a:rPr>
              <a:t>Б3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 b="1">
                <a:solidFill>
                  <a:srgbClr val="FF0000"/>
                </a:solidFill>
              </a:rPr>
              <a:t>Н1</a:t>
            </a:r>
            <a:r>
              <a:rPr lang="ru-RU" altLang="ru-RU" sz="2000" b="1">
                <a:solidFill>
                  <a:schemeClr val="tx1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ru-RU" altLang="ru-RU" sz="2000" b="1" u="sng">
                <a:solidFill>
                  <a:schemeClr val="tx1"/>
                </a:solidFill>
              </a:rPr>
              <a:t>М4</a:t>
            </a:r>
            <a:r>
              <a:rPr lang="ru-RU" altLang="ru-RU" sz="2000" b="1">
                <a:solidFill>
                  <a:schemeClr val="tx1"/>
                </a:solidFill>
              </a:rPr>
              <a:t>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Д1+ </a:t>
            </a:r>
            <a:r>
              <a:rPr lang="ru-RU" altLang="ru-RU" sz="2000" b="1" u="sng">
                <a:solidFill>
                  <a:srgbClr val="FF0000"/>
                </a:solidFill>
              </a:rPr>
              <a:t>М1</a:t>
            </a:r>
            <a:r>
              <a:rPr lang="ru-RU" altLang="ru-RU" sz="2000" b="1">
                <a:solidFill>
                  <a:srgbClr val="FF0000"/>
                </a:solidFill>
              </a:rPr>
              <a:t>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>
                <a:solidFill>
                  <a:srgbClr val="FF0000"/>
                </a:solidFill>
              </a:rPr>
              <a:t> </a:t>
            </a:r>
            <a:r>
              <a:rPr lang="ru-RU" altLang="ru-RU" sz="2000" b="1">
                <a:solidFill>
                  <a:srgbClr val="FF0000"/>
                </a:solidFill>
              </a:rPr>
              <a:t>Б2 </a:t>
            </a:r>
            <a:r>
              <a:rPr lang="ru-RU" altLang="ru-RU" b="1">
                <a:solidFill>
                  <a:srgbClr val="FF0000"/>
                </a:solidFill>
              </a:rPr>
              <a:t>· </a:t>
            </a:r>
            <a:r>
              <a:rPr lang="ru-RU" altLang="ru-RU" sz="2000" b="1">
                <a:solidFill>
                  <a:srgbClr val="FF0000"/>
                </a:solidFill>
              </a:rPr>
              <a:t>Б3 · </a:t>
            </a:r>
            <a:r>
              <a:rPr lang="es-ES" altLang="ru-RU" sz="2000" b="1">
                <a:solidFill>
                  <a:srgbClr val="FF0000"/>
                </a:solidFill>
              </a:rPr>
              <a:t>¬</a:t>
            </a:r>
            <a:r>
              <a:rPr lang="ru-RU" altLang="ru-RU" sz="2000" b="1">
                <a:solidFill>
                  <a:srgbClr val="FF0000"/>
                </a:solidFill>
              </a:rPr>
              <a:t>Н1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М4 · </a:t>
            </a:r>
            <a:r>
              <a:rPr lang="ru-RU" altLang="ru-RU" sz="2000" b="1" u="sng">
                <a:solidFill>
                  <a:schemeClr val="tx1"/>
                </a:solidFill>
              </a:rPr>
              <a:t>Д1</a:t>
            </a:r>
            <a:r>
              <a:rPr lang="ru-RU" altLang="ru-RU" sz="2000" b="1">
                <a:solidFill>
                  <a:schemeClr val="tx1"/>
                </a:solidFill>
              </a:rPr>
              <a:t>+</a:t>
            </a: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+ </a:t>
            </a:r>
            <a:r>
              <a:rPr lang="es-ES" altLang="ru-RU" sz="2000" b="1">
                <a:solidFill>
                  <a:schemeClr val="accent2"/>
                </a:solidFill>
              </a:rPr>
              <a:t>¬</a:t>
            </a:r>
            <a:r>
              <a:rPr lang="ru-RU" altLang="ru-RU" sz="2000">
                <a:solidFill>
                  <a:schemeClr val="accent2"/>
                </a:solidFill>
              </a:rPr>
              <a:t> </a:t>
            </a:r>
            <a:r>
              <a:rPr lang="ru-RU" altLang="ru-RU" sz="2000" b="1">
                <a:solidFill>
                  <a:schemeClr val="accent2"/>
                </a:solidFill>
              </a:rPr>
              <a:t>М1 · Б2 </a:t>
            </a:r>
            <a:r>
              <a:rPr lang="ru-RU" altLang="ru-RU" b="1">
                <a:solidFill>
                  <a:schemeClr val="accent2"/>
                </a:solidFill>
              </a:rPr>
              <a:t>· </a:t>
            </a:r>
            <a:r>
              <a:rPr lang="es-ES" altLang="ru-RU" sz="2000" b="1">
                <a:solidFill>
                  <a:schemeClr val="accent2"/>
                </a:solidFill>
              </a:rPr>
              <a:t>¬ </a:t>
            </a:r>
            <a:r>
              <a:rPr lang="ru-RU" altLang="ru-RU" sz="2000" b="1">
                <a:solidFill>
                  <a:schemeClr val="accent2"/>
                </a:solidFill>
              </a:rPr>
              <a:t>Б3 · Н1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ru-RU" altLang="ru-RU" sz="2000" b="1">
                <a:solidFill>
                  <a:schemeClr val="tx1"/>
                </a:solidFill>
              </a:rPr>
              <a:t>М4 · </a:t>
            </a:r>
            <a:r>
              <a:rPr lang="es-ES" altLang="ru-RU" sz="2000" b="1">
                <a:solidFill>
                  <a:schemeClr val="tx1"/>
                </a:solidFill>
              </a:rPr>
              <a:t>¬</a:t>
            </a:r>
            <a:r>
              <a:rPr lang="ru-RU" altLang="ru-RU" sz="2000" b="1">
                <a:solidFill>
                  <a:schemeClr val="tx1"/>
                </a:solidFill>
              </a:rPr>
              <a:t>Д1+ </a:t>
            </a:r>
            <a:r>
              <a:rPr lang="es-ES" altLang="ru-RU" sz="2000" b="1">
                <a:solidFill>
                  <a:schemeClr val="accent2"/>
                </a:solidFill>
              </a:rPr>
              <a:t>¬</a:t>
            </a:r>
            <a:r>
              <a:rPr lang="ru-RU" altLang="ru-RU" sz="2000">
                <a:solidFill>
                  <a:schemeClr val="accent2"/>
                </a:solidFill>
              </a:rPr>
              <a:t> </a:t>
            </a:r>
            <a:r>
              <a:rPr lang="ru-RU" altLang="ru-RU" sz="2000" b="1">
                <a:solidFill>
                  <a:schemeClr val="accent2"/>
                </a:solidFill>
              </a:rPr>
              <a:t>М1 · Б2 </a:t>
            </a:r>
            <a:r>
              <a:rPr lang="ru-RU" altLang="ru-RU" b="1">
                <a:solidFill>
                  <a:schemeClr val="accent2"/>
                </a:solidFill>
              </a:rPr>
              <a:t>· </a:t>
            </a:r>
            <a:r>
              <a:rPr lang="es-ES" altLang="ru-RU" sz="2000" b="1">
                <a:solidFill>
                  <a:schemeClr val="accent2"/>
                </a:solidFill>
              </a:rPr>
              <a:t>¬ </a:t>
            </a:r>
            <a:r>
              <a:rPr lang="ru-RU" altLang="ru-RU" sz="2000" b="1">
                <a:solidFill>
                  <a:schemeClr val="accent2"/>
                </a:solidFill>
              </a:rPr>
              <a:t>Б3 · </a:t>
            </a:r>
            <a:r>
              <a:rPr lang="ru-RU" altLang="ru-RU" sz="2000" b="1" u="sng">
                <a:solidFill>
                  <a:schemeClr val="accent2"/>
                </a:solidFill>
              </a:rPr>
              <a:t>Н1</a:t>
            </a:r>
            <a:r>
              <a:rPr lang="ru-RU" altLang="ru-RU" sz="2000" b="1">
                <a:solidFill>
                  <a:schemeClr val="accent2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</a:t>
            </a:r>
            <a:r>
              <a:rPr lang="ru-RU" altLang="ru-RU" sz="2000" b="1">
                <a:solidFill>
                  <a:schemeClr val="accent2"/>
                </a:solidFill>
              </a:rPr>
              <a:t> </a:t>
            </a:r>
            <a:r>
              <a:rPr lang="es-ES" altLang="ru-RU" sz="2000" b="1">
                <a:solidFill>
                  <a:schemeClr val="tx1"/>
                </a:solidFill>
              </a:rPr>
              <a:t>¬ </a:t>
            </a:r>
            <a:r>
              <a:rPr lang="ru-RU" altLang="ru-RU" sz="2000" b="1">
                <a:solidFill>
                  <a:schemeClr val="tx1"/>
                </a:solidFill>
              </a:rPr>
              <a:t>М4 ·</a:t>
            </a:r>
            <a:r>
              <a:rPr lang="ru-RU" altLang="ru-RU" sz="2000" b="1" u="sng">
                <a:solidFill>
                  <a:schemeClr val="tx1"/>
                </a:solidFill>
              </a:rPr>
              <a:t> Д1</a:t>
            </a:r>
            <a:r>
              <a:rPr lang="ru-RU" altLang="ru-RU" sz="2000" b="1">
                <a:solidFill>
                  <a:schemeClr val="tx1"/>
                </a:solidFill>
              </a:rPr>
              <a:t> = </a:t>
            </a: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r>
              <a:rPr lang="ru-RU" altLang="ru-RU" sz="2000" b="1">
                <a:solidFill>
                  <a:schemeClr val="tx1"/>
                </a:solidFill>
              </a:rPr>
              <a:t>= </a:t>
            </a:r>
            <a:r>
              <a:rPr lang="es-ES" altLang="ru-RU" sz="2000" b="1">
                <a:solidFill>
                  <a:schemeClr val="accent2"/>
                </a:solidFill>
              </a:rPr>
              <a:t>¬</a:t>
            </a:r>
            <a:r>
              <a:rPr lang="ru-RU" altLang="ru-RU" sz="2000">
                <a:solidFill>
                  <a:schemeClr val="accent2"/>
                </a:solidFill>
              </a:rPr>
              <a:t> </a:t>
            </a:r>
            <a:r>
              <a:rPr lang="ru-RU" altLang="ru-RU" sz="2000" b="1">
                <a:solidFill>
                  <a:schemeClr val="accent2"/>
                </a:solidFill>
              </a:rPr>
              <a:t>М1 · </a:t>
            </a:r>
            <a:r>
              <a:rPr lang="ru-RU" altLang="ru-RU" sz="2000" b="1">
                <a:solidFill>
                  <a:srgbClr val="008000"/>
                </a:solidFill>
              </a:rPr>
              <a:t>Б2 </a:t>
            </a:r>
            <a:r>
              <a:rPr lang="ru-RU" altLang="ru-RU" b="1">
                <a:solidFill>
                  <a:schemeClr val="accent2"/>
                </a:solidFill>
              </a:rPr>
              <a:t>· </a:t>
            </a:r>
            <a:r>
              <a:rPr lang="es-ES" altLang="ru-RU" sz="2000" b="1">
                <a:solidFill>
                  <a:schemeClr val="accent2"/>
                </a:solidFill>
              </a:rPr>
              <a:t>¬ </a:t>
            </a:r>
            <a:r>
              <a:rPr lang="ru-RU" altLang="ru-RU" sz="2000" b="1">
                <a:solidFill>
                  <a:schemeClr val="accent2"/>
                </a:solidFill>
              </a:rPr>
              <a:t>Б3 · </a:t>
            </a:r>
            <a:r>
              <a:rPr lang="ru-RU" altLang="ru-RU" sz="2000" b="1" u="sng">
                <a:solidFill>
                  <a:schemeClr val="accent2"/>
                </a:solidFill>
              </a:rPr>
              <a:t>Н1</a:t>
            </a:r>
            <a:r>
              <a:rPr lang="ru-RU" altLang="ru-RU" sz="2000" b="1">
                <a:solidFill>
                  <a:schemeClr val="accent2"/>
                </a:solidFill>
              </a:rPr>
              <a:t> </a:t>
            </a:r>
            <a:r>
              <a:rPr lang="ru-RU" altLang="ru-RU" b="1">
                <a:solidFill>
                  <a:schemeClr val="tx1"/>
                </a:solidFill>
              </a:rPr>
              <a:t>· </a:t>
            </a:r>
            <a:r>
              <a:rPr lang="ru-RU" altLang="ru-RU" sz="2000" b="1">
                <a:solidFill>
                  <a:schemeClr val="tx1"/>
                </a:solidFill>
              </a:rPr>
              <a:t>М4 , </a:t>
            </a:r>
            <a:r>
              <a:rPr lang="ru-RU" altLang="ru-RU" sz="2000" i="1">
                <a:solidFill>
                  <a:schemeClr val="tx1"/>
                </a:solidFill>
              </a:rPr>
              <a:t>следовательно	</a:t>
            </a:r>
            <a:r>
              <a:rPr lang="ru-RU" altLang="ru-RU" sz="2000" b="1">
                <a:solidFill>
                  <a:schemeClr val="tx1"/>
                </a:solidFill>
              </a:rPr>
              <a:t>	</a:t>
            </a:r>
          </a:p>
          <a:p>
            <a:pPr lvl="2" indent="0" defTabSz="914400" eaLnBrk="1" hangingPunct="1"/>
            <a:endParaRPr lang="ru-RU" altLang="ru-RU" sz="1600">
              <a:solidFill>
                <a:schemeClr val="accent2"/>
              </a:solidFill>
            </a:endParaRPr>
          </a:p>
          <a:p>
            <a:pPr lvl="2" indent="0" defTabSz="914400" eaLnBrk="1" hangingPunct="1"/>
            <a:r>
              <a:rPr lang="ru-RU" altLang="ru-RU" sz="1600" b="1">
                <a:solidFill>
                  <a:schemeClr val="accent2"/>
                </a:solidFill>
              </a:rPr>
              <a:t>Ник – первый,</a:t>
            </a:r>
            <a:r>
              <a:rPr lang="ru-RU" altLang="ru-RU" sz="1600" b="1">
                <a:solidFill>
                  <a:schemeClr val="tx1"/>
                </a:solidFill>
              </a:rPr>
              <a:t>	</a:t>
            </a:r>
            <a:r>
              <a:rPr lang="ru-RU" altLang="ru-RU" sz="1600" b="1">
                <a:solidFill>
                  <a:srgbClr val="008000"/>
                </a:solidFill>
              </a:rPr>
              <a:t>Билл – второй,</a:t>
            </a:r>
            <a:r>
              <a:rPr lang="ru-RU" altLang="ru-RU" sz="1600" b="1">
                <a:solidFill>
                  <a:schemeClr val="tx1"/>
                </a:solidFill>
              </a:rPr>
              <a:t>	Макс четвертый 	Джон – третий</a:t>
            </a:r>
            <a:r>
              <a:rPr lang="ru-RU" altLang="ru-RU"/>
              <a:t> </a:t>
            </a:r>
            <a:endParaRPr lang="ru-RU" altLang="ru-RU">
              <a:solidFill>
                <a:schemeClr val="tx1"/>
              </a:solidFill>
            </a:endParaRPr>
          </a:p>
          <a:p>
            <a:pPr defTabSz="914400" eaLnBrk="1" hangingPunct="1"/>
            <a:r>
              <a:rPr lang="ru-RU" altLang="ru-RU">
                <a:solidFill>
                  <a:schemeClr val="tx1"/>
                </a:solidFill>
              </a:rPr>
              <a:t>	</a:t>
            </a:r>
          </a:p>
          <a:p>
            <a:pPr defTabSz="914400" eaLnBrk="1" hangingPunct="1"/>
            <a:r>
              <a:rPr lang="ru-RU" altLang="ru-RU">
                <a:solidFill>
                  <a:schemeClr val="tx1"/>
                </a:solidFill>
              </a:rPr>
              <a:t>							</a:t>
            </a:r>
            <a:r>
              <a:rPr lang="ru-RU" altLang="ru-RU" sz="2000">
                <a:solidFill>
                  <a:schemeClr val="tx1"/>
                </a:solidFill>
              </a:rPr>
              <a:t>Ответ: </a:t>
            </a:r>
            <a:r>
              <a:rPr lang="ru-RU" altLang="ru-RU" sz="2000" b="1">
                <a:solidFill>
                  <a:schemeClr val="tx1"/>
                </a:solidFill>
              </a:rPr>
              <a:t>3124</a:t>
            </a: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chemeClr val="tx1"/>
              </a:solidFill>
            </a:endParaRPr>
          </a:p>
          <a:p>
            <a:pPr lvl="2" indent="0" defTabSz="914400" eaLnBrk="1" hangingPunct="1"/>
            <a:endParaRPr lang="ru-RU" altLang="ru-RU" sz="2000" b="1">
              <a:solidFill>
                <a:srgbClr val="000099"/>
              </a:solidFill>
            </a:endParaRPr>
          </a:p>
          <a:p>
            <a:pPr lvl="1" defTabSz="914400" eaLnBrk="1" hangingPunct="1"/>
            <a:endParaRPr lang="ru-RU" altLang="ru-RU" sz="2400" b="1">
              <a:solidFill>
                <a:schemeClr val="tx1"/>
              </a:solidFill>
            </a:endParaRPr>
          </a:p>
        </p:txBody>
      </p:sp>
      <p:sp>
        <p:nvSpPr>
          <p:cNvPr id="109572" name="AutoShape 6"/>
          <p:cNvSpPr>
            <a:spLocks/>
          </p:cNvSpPr>
          <p:nvPr/>
        </p:nvSpPr>
        <p:spPr bwMode="auto">
          <a:xfrm rot="-5400000">
            <a:off x="4716463" y="836612"/>
            <a:ext cx="71438" cy="2519363"/>
          </a:xfrm>
          <a:prstGeom prst="leftBrace">
            <a:avLst>
              <a:gd name="adj1" fmla="val 2938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ru-RU" altLang="ru-RU" b="1">
              <a:solidFill>
                <a:schemeClr val="accent1"/>
              </a:solidFill>
            </a:endParaRPr>
          </a:p>
        </p:txBody>
      </p:sp>
      <p:sp>
        <p:nvSpPr>
          <p:cNvPr id="109573" name="AutoShape 7"/>
          <p:cNvSpPr>
            <a:spLocks/>
          </p:cNvSpPr>
          <p:nvPr/>
        </p:nvSpPr>
        <p:spPr bwMode="auto">
          <a:xfrm rot="-5400000">
            <a:off x="7525544" y="908844"/>
            <a:ext cx="71438" cy="2520950"/>
          </a:xfrm>
          <a:prstGeom prst="leftBrace">
            <a:avLst>
              <a:gd name="adj1" fmla="val 2940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r>
              <a:rPr lang="ru-RU" altLang="ru-RU"/>
              <a:t>Ё</a:t>
            </a:r>
          </a:p>
        </p:txBody>
      </p:sp>
      <p:sp>
        <p:nvSpPr>
          <p:cNvPr id="109574" name="Text Box 10"/>
          <p:cNvSpPr txBox="1">
            <a:spLocks noChangeArrowheads="1"/>
          </p:cNvSpPr>
          <p:nvPr/>
        </p:nvSpPr>
        <p:spPr bwMode="auto">
          <a:xfrm>
            <a:off x="7164388" y="22050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solidFill>
                  <a:srgbClr val="990033"/>
                </a:solidFill>
              </a:rPr>
              <a:t>0</a:t>
            </a:r>
          </a:p>
        </p:txBody>
      </p:sp>
      <p:sp>
        <p:nvSpPr>
          <p:cNvPr id="109575" name="Text Box 11"/>
          <p:cNvSpPr txBox="1">
            <a:spLocks noChangeArrowheads="1"/>
          </p:cNvSpPr>
          <p:nvPr/>
        </p:nvSpPr>
        <p:spPr bwMode="auto">
          <a:xfrm>
            <a:off x="4572000" y="2095500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solidFill>
                  <a:srgbClr val="990033"/>
                </a:solidFill>
              </a:rPr>
              <a:t>0</a:t>
            </a:r>
          </a:p>
        </p:txBody>
      </p:sp>
      <p:sp>
        <p:nvSpPr>
          <p:cNvPr id="109576" name="AutoShape 13"/>
          <p:cNvSpPr>
            <a:spLocks/>
          </p:cNvSpPr>
          <p:nvPr/>
        </p:nvSpPr>
        <p:spPr bwMode="auto">
          <a:xfrm rot="-5400000">
            <a:off x="2484438" y="2205037"/>
            <a:ext cx="71438" cy="3529013"/>
          </a:xfrm>
          <a:prstGeom prst="leftBrace">
            <a:avLst>
              <a:gd name="adj1" fmla="val 411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r>
              <a:rPr lang="ru-RU" altLang="ru-RU"/>
              <a:t>Ё</a:t>
            </a:r>
          </a:p>
        </p:txBody>
      </p:sp>
      <p:sp>
        <p:nvSpPr>
          <p:cNvPr id="109577" name="AutoShape 16"/>
          <p:cNvSpPr>
            <a:spLocks/>
          </p:cNvSpPr>
          <p:nvPr/>
        </p:nvSpPr>
        <p:spPr bwMode="auto">
          <a:xfrm rot="-5400000">
            <a:off x="6192044" y="2169319"/>
            <a:ext cx="71438" cy="3600450"/>
          </a:xfrm>
          <a:prstGeom prst="leftBrace">
            <a:avLst>
              <a:gd name="adj1" fmla="val 4199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r>
              <a:rPr lang="ru-RU" altLang="ru-RU"/>
              <a:t>Ё</a:t>
            </a:r>
          </a:p>
        </p:txBody>
      </p:sp>
      <p:sp>
        <p:nvSpPr>
          <p:cNvPr id="109578" name="Text Box 17"/>
          <p:cNvSpPr txBox="1">
            <a:spLocks noChangeArrowheads="1"/>
          </p:cNvSpPr>
          <p:nvPr/>
        </p:nvSpPr>
        <p:spPr bwMode="auto">
          <a:xfrm>
            <a:off x="6083300" y="39338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solidFill>
                  <a:srgbClr val="990033"/>
                </a:solidFill>
              </a:rPr>
              <a:t>0</a:t>
            </a:r>
          </a:p>
        </p:txBody>
      </p:sp>
      <p:sp>
        <p:nvSpPr>
          <p:cNvPr id="109579" name="AutoShape 18"/>
          <p:cNvSpPr>
            <a:spLocks/>
          </p:cNvSpPr>
          <p:nvPr/>
        </p:nvSpPr>
        <p:spPr bwMode="auto">
          <a:xfrm rot="-5400000">
            <a:off x="6480969" y="2888457"/>
            <a:ext cx="71437" cy="3600450"/>
          </a:xfrm>
          <a:prstGeom prst="leftBrace">
            <a:avLst>
              <a:gd name="adj1" fmla="val 4200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r>
              <a:rPr lang="ru-RU" altLang="ru-RU"/>
              <a:t>Ё</a:t>
            </a:r>
          </a:p>
        </p:txBody>
      </p:sp>
      <p:sp>
        <p:nvSpPr>
          <p:cNvPr id="109580" name="Text Box 19"/>
          <p:cNvSpPr txBox="1">
            <a:spLocks noChangeArrowheads="1"/>
          </p:cNvSpPr>
          <p:nvPr/>
        </p:nvSpPr>
        <p:spPr bwMode="auto">
          <a:xfrm>
            <a:off x="6588125" y="47244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solidFill>
                  <a:srgbClr val="990033"/>
                </a:solidFill>
              </a:rPr>
              <a:t>0</a:t>
            </a:r>
          </a:p>
        </p:txBody>
      </p:sp>
      <p:sp>
        <p:nvSpPr>
          <p:cNvPr id="109581" name="Text Box 20"/>
          <p:cNvSpPr txBox="1">
            <a:spLocks noChangeArrowheads="1"/>
          </p:cNvSpPr>
          <p:nvPr/>
        </p:nvSpPr>
        <p:spPr bwMode="auto">
          <a:xfrm>
            <a:off x="2411413" y="396875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 b="1">
                <a:solidFill>
                  <a:srgbClr val="990033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Box 10"/>
          <p:cNvSpPr txBox="1">
            <a:spLocks noChangeArrowheads="1"/>
          </p:cNvSpPr>
          <p:nvPr/>
        </p:nvSpPr>
        <p:spPr bwMode="auto">
          <a:xfrm>
            <a:off x="214313" y="1196975"/>
            <a:ext cx="871537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defTabSz="914400" eaLnBrk="1" hangingPunct="1">
              <a:buClrTx/>
              <a:buSzTx/>
              <a:buFontTx/>
              <a:buNone/>
            </a:pPr>
            <a:r>
              <a:rPr lang="ru-RU" altLang="ru-RU" sz="2200" i="1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200">
                <a:solidFill>
                  <a:schemeClr val="tx1"/>
                </a:solidFill>
                <a:latin typeface="Times New Roman" panose="02020603050405020304" pitchFamily="18" charset="0"/>
              </a:rPr>
              <a:t>Классный руководитель пожаловался директору, что у него в классе появилась компания из 3-х учеников, один из которых всегда говорит правду, другой всегда лжет, а третий говорит через раз то ложь, то правду. Директор знает, что их зовут Коля, Саша и Миша, но не знает, кто из них правдив, а кто – нет. Однажды все трое прогуляли урок астрономии. Директор знает, что никогда раньше никто из них не прогуливал астрономию. Он вызвал всех троих в кабинет и поговорил с мальчиками. Коля сказал: «Я всегда прогуливаю астрономию. Не верьте тому, что скажет Саша». Саша сказал: «Это был мой первый прогул этого предмета». Миша сказал: «Все, что говорит Коля, – правда». Директор понял, кто из них кто. Расположите первые буквы имен мальчиков в порядке: «говорит всегда правду», «всегда лжет», «говорит правду через раз». </a:t>
            </a:r>
            <a:r>
              <a:rPr lang="ru-RU" altLang="ru-RU" sz="2000" i="1">
                <a:solidFill>
                  <a:schemeClr val="tx1"/>
                </a:solidFill>
                <a:latin typeface="Times New Roman" panose="02020603050405020304" pitchFamily="18" charset="0"/>
              </a:rPr>
              <a:t>(Пример: если бы имена мальчиков были Рома, Толя и Вася, ответ мог бы быть: РТВ).</a:t>
            </a:r>
          </a:p>
        </p:txBody>
      </p:sp>
      <p:sp>
        <p:nvSpPr>
          <p:cNvPr id="110595" name="Заголовок 9" descr="Large confetti"/>
          <p:cNvSpPr>
            <a:spLocks/>
          </p:cNvSpPr>
          <p:nvPr/>
        </p:nvSpPr>
        <p:spPr bwMode="auto">
          <a:xfrm>
            <a:off x="1331913" y="188913"/>
            <a:ext cx="753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8000"/>
              </a:lnSpc>
            </a:pPr>
            <a:r>
              <a:rPr lang="en-US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B</a:t>
            </a: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6 (повышенный уровень, время – 8 мин)</a:t>
            </a:r>
            <a:b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</a:br>
            <a:r>
              <a:rPr lang="ru-RU" altLang="ru-RU" sz="2800" b="1">
                <a:solidFill>
                  <a:srgbClr val="262699"/>
                </a:solidFill>
                <a:latin typeface="Times New Roman" panose="02020603050405020304" pitchFamily="18" charset="0"/>
              </a:rPr>
              <a:t>Пример 3 (2009)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0dc5fb01c2cf78aeb083d9c474ef73305f3a64"/>
</p:tagLst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Lucida Sans Unicode"/>
        <a:ea typeface="MS Gothic"/>
        <a:cs typeface=""/>
      </a:majorFont>
      <a:minorFont>
        <a:latin typeface="Lucida Sans Unicode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Bitstream Vera Serif"/>
        <a:ea typeface="msmincho"/>
        <a:cs typeface="msmincho"/>
      </a:majorFont>
      <a:minorFont>
        <a:latin typeface="Bitstream Vera Serif"/>
        <a:ea typeface="msmincho"/>
        <a:cs typeface="msmincho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Тема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6750</Words>
  <Application>Microsoft Office PowerPoint</Application>
  <PresentationFormat>Экран (4:3)</PresentationFormat>
  <Paragraphs>2001</Paragraphs>
  <Slides>112</Slides>
  <Notes>47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9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112</vt:i4>
      </vt:variant>
    </vt:vector>
  </HeadingPairs>
  <TitlesOfParts>
    <vt:vector size="134" baseType="lpstr">
      <vt:lpstr>Arial</vt:lpstr>
      <vt:lpstr>MS Gothic</vt:lpstr>
      <vt:lpstr>Times New Roman</vt:lpstr>
      <vt:lpstr>Lucida Sans Unicode</vt:lpstr>
      <vt:lpstr>Bitstream Vera Serif</vt:lpstr>
      <vt:lpstr>msmincho</vt:lpstr>
      <vt:lpstr>Symbol</vt:lpstr>
      <vt:lpstr>Arial Unicode MS</vt:lpstr>
      <vt:lpstr>Calibri</vt:lpstr>
      <vt:lpstr>+mj-lt</vt:lpstr>
      <vt:lpstr>Calibri;Century Gothic</vt:lpstr>
      <vt:lpstr>Тема Office</vt:lpstr>
      <vt:lpstr>1_Тема Office</vt:lpstr>
      <vt:lpstr>2_Тема Office</vt:lpstr>
      <vt:lpstr>3_Тема Office</vt:lpstr>
      <vt:lpstr>4_Тема Office</vt:lpstr>
      <vt:lpstr>5_Тема Office</vt:lpstr>
      <vt:lpstr>6_Тема Office</vt:lpstr>
      <vt:lpstr>7_Тема Office</vt:lpstr>
      <vt:lpstr>8_Тема Office</vt:lpstr>
      <vt:lpstr>Документ Microsoft Office Word</vt:lpstr>
      <vt:lpstr>Microsoft Equation 3.0</vt:lpstr>
      <vt:lpstr>Презентация PowerPoint</vt:lpstr>
      <vt:lpstr>  ОСНОВНЫЕ ПОНЯТИЯ АЛГЕБРЫ ЛОГИКИ</vt:lpstr>
      <vt:lpstr>Презентация PowerPoint</vt:lpstr>
      <vt:lpstr>ОСНОВНЫЕ ПОНЯТИЯ АЛГЕБРЫ  ЛОГИКИ</vt:lpstr>
      <vt:lpstr>ОСНОВНЫЕ ПОНЯТИЯ АЛГЕБРЫ  ЛОГИКИ</vt:lpstr>
      <vt:lpstr>ОСНОВНЫЕ  ЛОГИЧЕСКИЕ ОПЕРАЦИИ</vt:lpstr>
      <vt:lpstr>ОСНОВНЫЕ   ЛОГИЧЕСКИЕ ОПЕРАЦИИ</vt:lpstr>
      <vt:lpstr>ОСНОВНЫЕ ЛОГИЧЕСКИЕ ОПЕРАЦИИ</vt:lpstr>
      <vt:lpstr>ОСНОВНЫЕ ЛОГИЧЕСКИЕ ОПЕРАЦИИ</vt:lpstr>
      <vt:lpstr>ОСНОВНЫЕ ЛОГИЧЕСКИЕ ОПЕРАЦИИ</vt:lpstr>
      <vt:lpstr>ОСНОВНЫЕ ЛОГИЧЕСКИЕ  ОПЕРАЦИИ</vt:lpstr>
      <vt:lpstr>ОСНОВНЫЕ ЛОГИЧЕСКИЕ ОПЕРАЦИИ</vt:lpstr>
      <vt:lpstr>ОСНОВНЫЕ ЛОГИЧЕСКИЕ  ОПЕРАЦИИ</vt:lpstr>
      <vt:lpstr>ПРИОРИТЕТ  ВЫПОЛНЕНИЯ ЛОГИЧЕСКИХ ОПЕРАЦИЙ</vt:lpstr>
      <vt:lpstr>  ТАБЛИЦЫ  ИСТИННОСТИ</vt:lpstr>
      <vt:lpstr>  ТАБЛИЦЫ   ИСТИННОСТИ</vt:lpstr>
      <vt:lpstr>  ТАБЛИЦА    ИСТИННОСТИ F=((C  B) B) ^ (A ^ B) B</vt:lpstr>
      <vt:lpstr>ЗАКОНЫ ЛОГИКИ</vt:lpstr>
      <vt:lpstr>A7 (повышенный уровень, время – 3 мин)</vt:lpstr>
      <vt:lpstr>Презентация PowerPoint</vt:lpstr>
      <vt:lpstr>Презентация PowerPoint</vt:lpstr>
      <vt:lpstr>Возможные ловушки и проблемы</vt:lpstr>
      <vt:lpstr>Решение  (Вариант 2. Упрощение выражения) ¬((X &gt; 2)→(X &gt; 3))</vt:lpstr>
      <vt:lpstr>Возможные проблемы</vt:lpstr>
      <vt:lpstr>Выводы</vt:lpstr>
      <vt:lpstr>A8 (базовый уровень, время – 1 мин)</vt:lpstr>
      <vt:lpstr>Решение  (Вариант 1. Использование законов де Моргана)</vt:lpstr>
      <vt:lpstr>Возможные ловушки и проблемы</vt:lpstr>
      <vt:lpstr>Решение (Вариант 2. Через таблицы истинности,  если забыли формулы де Моргана)</vt:lpstr>
      <vt:lpstr>Решение  (Вариант 2. Продолжение)</vt:lpstr>
      <vt:lpstr>Решение.  (Вариант 2. Продолжение)</vt:lpstr>
      <vt:lpstr>Решение  (комментарий к таблице)</vt:lpstr>
      <vt:lpstr>Решение  (комментарий к таблице)</vt:lpstr>
      <vt:lpstr>Возможные проблемы Выводы</vt:lpstr>
      <vt:lpstr>Презентация PowerPoint</vt:lpstr>
      <vt:lpstr>Решение (вариант 1) </vt:lpstr>
      <vt:lpstr>Решение (вариант 1) </vt:lpstr>
      <vt:lpstr>Презентация PowerPoint</vt:lpstr>
      <vt:lpstr>Решение (вариант 2) </vt:lpstr>
      <vt:lpstr>Решение (вариант 2)  </vt:lpstr>
      <vt:lpstr>Презентация PowerPoint</vt:lpstr>
      <vt:lpstr>Презентация PowerPoint</vt:lpstr>
      <vt:lpstr>Решение</vt:lpstr>
      <vt:lpstr>Презентация PowerPoint</vt:lpstr>
      <vt:lpstr>Презентация PowerPoint</vt:lpstr>
      <vt:lpstr>Презентация PowerPoint</vt:lpstr>
      <vt:lpstr>Совет</vt:lpstr>
      <vt:lpstr>ЗАКОНЫ ЛОГИКИ Задание А7.  Вариант 1 </vt:lpstr>
      <vt:lpstr>ЗАКОНЫ ЛОГИКИ Задание А7.  Вариант 2 </vt:lpstr>
      <vt:lpstr>  КРУГИ ЭЙЛЕРА-ВЕННА</vt:lpstr>
      <vt:lpstr>  КРУГИ ЭЙЛЕРА-ВЕННА</vt:lpstr>
      <vt:lpstr>  КРУГИ ЭЙЛЕРА-ВЕННА</vt:lpstr>
      <vt:lpstr>  КРУГИ ЭЙЛЕРА-ВЕННА</vt:lpstr>
      <vt:lpstr>КРУГИ ЭЙЛЕРА-ВЕННА  Задание А8.  Вариант 1 </vt:lpstr>
      <vt:lpstr>КРУГИ ЭЙЛЕРА-ВЕННА  Задание А8.  Вариант 1 </vt:lpstr>
      <vt:lpstr>КРУГИ ЭЙЛЕРА-ВЕННА  Задание А8.  Вариант 2 </vt:lpstr>
      <vt:lpstr>КРУГИ ЭЙЛЕРА-ВЕННА  Задание А8.  Вариант 2 </vt:lpstr>
      <vt:lpstr>КРУГИ ЭЙЛЕРА-ВЕННА  Задание А8.  Вариант 3 </vt:lpstr>
      <vt:lpstr>КРУГИ ЭЙЛЕРА-ВЕННА  Задание А8.  Вариант 3 </vt:lpstr>
      <vt:lpstr>КРУГИ ЭЙЛЕРА-ВЕННА  Задание А8.  Вариант 4 </vt:lpstr>
      <vt:lpstr>КРУГИ ЭЙЛЕРА-ВЕННА  Задание А8.  Вариант 4 </vt:lpstr>
      <vt:lpstr>КРУГИ ЭЙЛЕРА-ВЕННА  Задание А8.  Вариант 5 </vt:lpstr>
      <vt:lpstr>КРУГИ ЭЙЛЕРА-ВЕННА  Задание А8.  Вариант 5 </vt:lpstr>
      <vt:lpstr>B10 (повышенный уровень, время – 5 мин) </vt:lpstr>
      <vt:lpstr>Решение (вариант 1) </vt:lpstr>
      <vt:lpstr>Возможные проблемы</vt:lpstr>
      <vt:lpstr>Решение (вариант 2) </vt:lpstr>
      <vt:lpstr>Презентация PowerPoint</vt:lpstr>
      <vt:lpstr> ЛОГИЧЕСКИЕ ОСНОВЫ УСТРОЙСТВА КОМПЬЮТЕРА</vt:lpstr>
      <vt:lpstr> ЛОГИЧЕСКИЕ СХЕМЫ</vt:lpstr>
      <vt:lpstr> ПОСТРОЕНИЕ   ЛОГИЧЕСКОЙ  СХЕМЫ  ПО БУЛЕВУ ВЫРАЖЕНИЮ</vt:lpstr>
      <vt:lpstr> ПОСТРОЕНИЕ БУЛЕВА  ВЫРАЖЕНИЯ  ПО ЛОГИЧЕСКОЙ СХЕМЕ </vt:lpstr>
      <vt:lpstr> ПОСТРОЕНИЕ БУЛЕВА  ВЫРАЖЕНИЯ  ПО ТАБЛИЦЕ ИСТИННОСТИ</vt:lpstr>
      <vt:lpstr> ПОСТРОЕНИЕ БУЛЕВА  ВЫРАЖЕНИЯ  ПО ТАБЛИЦЕ ИСТИННОСТИ</vt:lpstr>
      <vt:lpstr> A11 Вариант 2008_04_30 </vt:lpstr>
      <vt:lpstr>A9 (базовый уровень, время – 2 мин)</vt:lpstr>
      <vt:lpstr>Решение  (Основной вариант)</vt:lpstr>
      <vt:lpstr>Решение  (Основной вариант)</vt:lpstr>
      <vt:lpstr>Решение (Основной вариант)</vt:lpstr>
      <vt:lpstr>Презентация PowerPoint</vt:lpstr>
      <vt:lpstr>Презентация PowerPoint</vt:lpstr>
      <vt:lpstr>Презентация PowerPoint</vt:lpstr>
      <vt:lpstr>Частичная  таблица истинности для всех выражений имеет следующий вид:</vt:lpstr>
      <vt:lpstr>Возможные ловушки и проблемы</vt:lpstr>
      <vt:lpstr>Решение  (вариант 2)</vt:lpstr>
      <vt:lpstr> A9 (базовый уровень, время – 2 мин)</vt:lpstr>
      <vt:lpstr>Решение </vt:lpstr>
      <vt:lpstr>Задание А11. Вариант 10 Источник: «Информатика: готовимся к ЕГЭ», Зеленко Л.С., Сопченко Е.В.,  Самара, 2008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</vt:lpstr>
      <vt:lpstr>Решение</vt:lpstr>
      <vt:lpstr>Презентация PowerPoint</vt:lpstr>
      <vt:lpstr>Решение (вариант 1) </vt:lpstr>
      <vt:lpstr>Решение  (вариант 1) </vt:lpstr>
      <vt:lpstr>Решение  (вариант 1) </vt:lpstr>
      <vt:lpstr>Возможные проблемы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Сергей Васильев</cp:lastModifiedBy>
  <cp:revision>252</cp:revision>
  <cp:lastPrinted>1601-01-01T00:00:00Z</cp:lastPrinted>
  <dcterms:created xsi:type="dcterms:W3CDTF">2009-10-01T12:44:01Z</dcterms:created>
  <dcterms:modified xsi:type="dcterms:W3CDTF">2020-09-21T07:29:01Z</dcterms:modified>
</cp:coreProperties>
</file>