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562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585" r:id="rId11"/>
    <p:sldId id="586" r:id="rId12"/>
    <p:sldId id="587" r:id="rId13"/>
    <p:sldId id="588" r:id="rId14"/>
    <p:sldId id="615" r:id="rId15"/>
    <p:sldId id="614" r:id="rId16"/>
    <p:sldId id="616" r:id="rId17"/>
    <p:sldId id="592" r:id="rId18"/>
    <p:sldId id="593" r:id="rId19"/>
    <p:sldId id="590" r:id="rId20"/>
    <p:sldId id="591" r:id="rId21"/>
    <p:sldId id="596" r:id="rId22"/>
    <p:sldId id="628" r:id="rId23"/>
    <p:sldId id="597" r:id="rId24"/>
    <p:sldId id="598" r:id="rId25"/>
    <p:sldId id="629" r:id="rId26"/>
    <p:sldId id="599" r:id="rId27"/>
    <p:sldId id="602" r:id="rId28"/>
    <p:sldId id="603" r:id="rId29"/>
    <p:sldId id="604" r:id="rId30"/>
    <p:sldId id="605" r:id="rId31"/>
    <p:sldId id="621" r:id="rId32"/>
    <p:sldId id="609" r:id="rId33"/>
    <p:sldId id="610" r:id="rId34"/>
    <p:sldId id="611" r:id="rId35"/>
  </p:sldIdLst>
  <p:sldSz cx="9144000" cy="6858000" type="screen4x3"/>
  <p:notesSz cx="6858000" cy="9144000"/>
  <p:custDataLst>
    <p:tags r:id="rId37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5FF"/>
    <a:srgbClr val="E6E6FF"/>
    <a:srgbClr val="FFFF99"/>
    <a:srgbClr val="3333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9386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FC5E23-85BD-4270-829C-62B7AAD338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D59FD5-3328-495A-84E8-AD70A218A5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A232C6A-A911-44ED-8DD3-A2FA7667EC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1CB3E44-D46C-4FAE-87CC-263B227691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FCB66A5-00A2-4771-906A-A3954F2FAE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052A995-3FAE-47AF-8F93-2378DF855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705FA02-1F25-43B4-95B8-75814F3553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2D03AC-5ECE-4248-B10E-E883567EE835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DE2AD-CD7A-424C-BB5F-A16BC737D8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69588-8548-41AA-BA45-309268987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987096-306E-4A3F-9678-93E6BC3324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A6CAC-58F2-4013-AADB-0CDF5CEF47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2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B53553-46AD-488B-8533-3F7CBE156470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0401E-1DBC-48BD-9EC1-71F9EE897A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4A341-D351-4D14-9AA7-179EEEE38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FDC10-F5FD-4127-914B-1A98A956EC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22076-9868-4228-8641-52F3420D0F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89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DFF4388-5649-46B2-BE02-F0B966554110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998DC5-7398-4371-9C65-0F1CAAF9EE06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85D9C6F5-3B63-4874-9065-B559B587C11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3D0DED-6FCD-4486-86C2-CB7F307EE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0DAC0E-ADB9-488A-8526-5B45D9491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999DC71-4640-4558-A906-D37223CD6C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AABB-93FC-4953-9526-2BA169C7163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90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B20653-FE83-4EEF-AA30-22F3E8C26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0817D6-ECB5-4A16-8DB3-6DEDBB91B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A302D8-046E-4FDE-88E2-94C4CF4901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73BBC8C-AA93-49DA-A26E-DE0097E635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4FDCA41-0B16-462E-BFD8-320FAA4FDB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fld id="{04175033-350D-4E05-98C5-B575634EBA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>
            <a:extLst>
              <a:ext uri="{FF2B5EF4-FFF2-40B4-BE49-F238E27FC236}">
                <a16:creationId xmlns:a16="http://schemas.microsoft.com/office/drawing/2014/main" id="{7F406DF9-221E-4DFF-9D21-A6A87F7E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979F2-74D3-4B0D-985F-38D9F3AB720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1F49098-B084-40CE-B7C9-E4A2D038B6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227013"/>
            <a:ext cx="8723313" cy="2271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6000" b="1">
                <a:solidFill>
                  <a:schemeClr val="accent2"/>
                </a:solidFill>
              </a:rPr>
              <a:t>Программирование на языке </a:t>
            </a:r>
            <a:r>
              <a:rPr lang="en-US" altLang="ru-RU" sz="6000" b="1">
                <a:solidFill>
                  <a:schemeClr val="accent2"/>
                </a:solidFill>
              </a:rPr>
              <a:t>Python</a:t>
            </a:r>
            <a:endParaRPr lang="ru-RU" altLang="ru-RU" sz="6000" b="1">
              <a:solidFill>
                <a:schemeClr val="accent2"/>
              </a:solidFill>
            </a:endParaRPr>
          </a:p>
        </p:txBody>
      </p:sp>
      <p:sp>
        <p:nvSpPr>
          <p:cNvPr id="6148" name="Rectangle 135">
            <a:extLst>
              <a:ext uri="{FF2B5EF4-FFF2-40B4-BE49-F238E27FC236}">
                <a16:creationId xmlns:a16="http://schemas.microsoft.com/office/drawing/2014/main" id="{E06D2B1A-D87F-4E66-B9DF-E9AA379AC8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33625" y="2408238"/>
            <a:ext cx="4664075" cy="1492250"/>
          </a:xfrm>
        </p:spPr>
        <p:txBody>
          <a:bodyPr/>
          <a:lstStyle/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 dirty="0">
                <a:solidFill>
                  <a:srgbClr val="7030A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Символьные строки</a:t>
            </a:r>
            <a:endParaRPr lang="en-US" altLang="ru-RU" sz="2800" b="1" dirty="0">
              <a:solidFill>
                <a:srgbClr val="7030A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Массивы (списки)</a:t>
            </a:r>
            <a:endParaRPr lang="ru-RU" altLang="ru-RU" sz="2800" b="1" dirty="0">
              <a:solidFill>
                <a:srgbClr val="7030A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r>
              <a:rPr lang="ru-RU" altLang="ru-RU" sz="2800" b="1" dirty="0">
                <a:solidFill>
                  <a:srgbClr val="7030A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Поиск в массиве</a:t>
            </a:r>
            <a:endParaRPr lang="ru-RU" altLang="ru-RU" sz="2800" b="1" dirty="0">
              <a:solidFill>
                <a:srgbClr val="7030A0"/>
              </a:solidFill>
            </a:endParaRPr>
          </a:p>
          <a:p>
            <a:pPr marL="901700" indent="-901700" algn="l" eaLnBrk="1" hangingPunct="1">
              <a:lnSpc>
                <a:spcPct val="90000"/>
              </a:lnSpc>
            </a:pPr>
            <a:endParaRPr lang="ru-RU" altLang="ru-RU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C993C98-DEF4-49A8-B507-98F43339DE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0CC0CEDA-A6D6-4B61-9EBF-3BF7953AB9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5088" y="4359275"/>
            <a:ext cx="64738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Массивы (списки)</a:t>
            </a:r>
          </a:p>
        </p:txBody>
      </p:sp>
      <p:sp>
        <p:nvSpPr>
          <p:cNvPr id="15364" name="Номер слайда 5">
            <a:extLst>
              <a:ext uri="{FF2B5EF4-FFF2-40B4-BE49-F238E27FC236}">
                <a16:creationId xmlns:a16="http://schemas.microsoft.com/office/drawing/2014/main" id="{E7EE2C67-B887-4101-9B5C-BDB79617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628A2-A5DF-4A1D-BF7F-B977D09EEA92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4">
            <a:extLst>
              <a:ext uri="{FF2B5EF4-FFF2-40B4-BE49-F238E27FC236}">
                <a16:creationId xmlns:a16="http://schemas.microsoft.com/office/drawing/2014/main" id="{7F14A21A-4383-40AD-B0FF-F975D366E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массив?</a:t>
            </a:r>
          </a:p>
        </p:txBody>
      </p:sp>
      <p:sp>
        <p:nvSpPr>
          <p:cNvPr id="16387" name="Номер слайда 3">
            <a:extLst>
              <a:ext uri="{FF2B5EF4-FFF2-40B4-BE49-F238E27FC236}">
                <a16:creationId xmlns:a16="http://schemas.microsoft.com/office/drawing/2014/main" id="{8EDE3D98-68F4-4096-9F6D-A25B47F2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97EC0-38B7-47CF-9257-CE9F3BB4030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F34DD9E-BAB2-49CA-B98F-94E28B428FF5}"/>
              </a:ext>
            </a:extLst>
          </p:cNvPr>
          <p:cNvSpPr/>
          <p:nvPr/>
        </p:nvSpPr>
        <p:spPr>
          <a:xfrm>
            <a:off x="384175" y="1778000"/>
            <a:ext cx="8423275" cy="1570038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58775" indent="-358775" eaLnBrk="1" hangingPunct="1">
              <a:defRPr/>
            </a:pPr>
            <a:r>
              <a:rPr lang="ru-RU" sz="2400" b="1" dirty="0"/>
              <a:t>Массив</a:t>
            </a:r>
            <a:r>
              <a:rPr lang="ru-RU" sz="2400" dirty="0"/>
              <a:t> – это группа переменных одного типа, расположенных в памяти рядом (в соседних ячейках) и имеющих общее имя. Каждая ячейка в массиве имеет уникальный номер</a:t>
            </a:r>
            <a:r>
              <a:rPr lang="en-US" sz="2400" dirty="0"/>
              <a:t> (</a:t>
            </a:r>
            <a:r>
              <a:rPr lang="ru-RU" sz="2400" dirty="0"/>
              <a:t>индекс).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14F0DD9-6B54-41A2-B48E-CD4E4306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354388"/>
            <a:ext cx="688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  <a:cs typeface="Times New Roman" panose="02020603050405020304" pitchFamily="18" charset="0"/>
              </a:rPr>
              <a:t>Надо</a:t>
            </a:r>
            <a:r>
              <a:rPr lang="ru-RU" altLang="ru-RU" sz="2800"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82C4C40A-464A-43A7-96BA-2D537F91D59D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900113"/>
            <a:ext cx="5470525" cy="663575"/>
            <a:chOff x="433" y="3902"/>
            <a:chExt cx="3445" cy="418"/>
          </a:xfrm>
        </p:grpSpPr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6AA74897-C660-4684-9A8D-E17B2881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15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ввести 10000 переменных?</a:t>
              </a:r>
            </a:p>
          </p:txBody>
        </p:sp>
        <p:sp>
          <p:nvSpPr>
            <p:cNvPr id="16393" name="Oval 57">
              <a:extLst>
                <a:ext uri="{FF2B5EF4-FFF2-40B4-BE49-F238E27FC236}">
                  <a16:creationId xmlns:a16="http://schemas.microsoft.com/office/drawing/2014/main" id="{627D3670-680D-48C3-A4D6-49FED771A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AA5AFD-892A-4AC8-A400-5DC9531BC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778250"/>
            <a:ext cx="7199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выделять память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записывать данные в нужную ячейку</a:t>
            </a:r>
            <a:endParaRPr lang="ru-RU" altLang="ru-RU" sz="280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читать данные из ячейки</a:t>
            </a:r>
            <a:endParaRPr lang="ru-RU" alt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796C4E2A-24E9-4BEF-9121-258BEE9B4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такое массив?</a:t>
            </a:r>
          </a:p>
        </p:txBody>
      </p:sp>
      <p:sp>
        <p:nvSpPr>
          <p:cNvPr id="17411" name="Номер слайда 2">
            <a:extLst>
              <a:ext uri="{FF2B5EF4-FFF2-40B4-BE49-F238E27FC236}">
                <a16:creationId xmlns:a16="http://schemas.microsoft.com/office/drawing/2014/main" id="{9A4A9B9E-8DF1-4A56-BBDE-8AD7EA19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F8363D-7119-4DD5-82AC-FB61788F7075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3054F556-8853-4442-948F-42A38597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400175"/>
            <a:ext cx="6731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000"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65">
            <a:extLst>
              <a:ext uri="{FF2B5EF4-FFF2-40B4-BE49-F238E27FC236}">
                <a16:creationId xmlns:a16="http://schemas.microsoft.com/office/drawing/2014/main" id="{4C887864-3C0F-4768-9DC6-5678BF1326CC}"/>
              </a:ext>
            </a:extLst>
          </p:cNvPr>
          <p:cNvGraphicFramePr>
            <a:graphicFrameLocks noGrp="1"/>
          </p:cNvGraphicFramePr>
          <p:nvPr/>
        </p:nvGraphicFramePr>
        <p:xfrm>
          <a:off x="1228725" y="2566988"/>
          <a:ext cx="6096000" cy="520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90000" marR="90000" marT="46834" marB="4683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0CE9B82-E4B1-41A0-B9D4-BEBBCFAC08FE}"/>
              </a:ext>
            </a:extLst>
          </p:cNvPr>
          <p:cNvGraphicFramePr>
            <a:graphicFrameLocks noGrp="1"/>
          </p:cNvGraphicFramePr>
          <p:nvPr/>
        </p:nvGraphicFramePr>
        <p:xfrm>
          <a:off x="1249363" y="2160588"/>
          <a:ext cx="6096000" cy="50641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53">
            <a:extLst>
              <a:ext uri="{FF2B5EF4-FFF2-40B4-BE49-F238E27FC236}">
                <a16:creationId xmlns:a16="http://schemas.microsoft.com/office/drawing/2014/main" id="{B5A7BCB5-D4DE-49F7-B818-7A71CF3F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028825"/>
            <a:ext cx="6880225" cy="15668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6E0244A1-ED15-4F64-8C78-1CE6C483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701800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D7D4EC2D-5793-4F5F-A0B1-1913DDD4F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06563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массив</a:t>
            </a: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6A56DE1E-6A7C-402D-A6D7-2924517EE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1982788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3600" dirty="0"/>
              <a:t>2</a:t>
            </a:r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EF205C5B-3478-4483-9879-AE444BB4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2441575"/>
            <a:ext cx="1404937" cy="7731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3600"/>
              <a:t>15</a:t>
            </a:r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16CEB0B5-5C21-437C-84CE-FF231B32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047750"/>
            <a:ext cx="2459038" cy="998538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НОМЕР </a:t>
            </a:r>
            <a:br>
              <a:rPr lang="ru-RU"/>
            </a:br>
            <a:r>
              <a:rPr lang="ru-RU"/>
              <a:t>элемента массива</a:t>
            </a:r>
          </a:p>
          <a:p>
            <a:pPr algn="ctr" eaLnBrk="1" hangingPunct="1">
              <a:defRPr/>
            </a:pPr>
            <a:r>
              <a:rPr lang="ru-RU"/>
              <a:t>(ИНДЕКС)</a:t>
            </a:r>
          </a:p>
        </p:txBody>
      </p:sp>
      <p:sp>
        <p:nvSpPr>
          <p:cNvPr id="13" name="AutoShape 60">
            <a:extLst>
              <a:ext uri="{FF2B5EF4-FFF2-40B4-BE49-F238E27FC236}">
                <a16:creationId xmlns:a16="http://schemas.microsoft.com/office/drawing/2014/main" id="{D76C7BE4-49FB-4F2E-A92B-DD66B6B4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3714750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4" name="AutoShape 61">
            <a:extLst>
              <a:ext uri="{FF2B5EF4-FFF2-40B4-BE49-F238E27FC236}">
                <a16:creationId xmlns:a16="http://schemas.microsoft.com/office/drawing/2014/main" id="{A0C53AE7-A222-4B25-B0C7-5278634C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714750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AutoShape 62">
            <a:extLst>
              <a:ext uri="{FF2B5EF4-FFF2-40B4-BE49-F238E27FC236}">
                <a16:creationId xmlns:a16="http://schemas.microsoft.com/office/drawing/2014/main" id="{20F32CEA-B3D8-4723-BF0C-86E7B415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3714750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6" name="AutoShape 63">
            <a:extLst>
              <a:ext uri="{FF2B5EF4-FFF2-40B4-BE49-F238E27FC236}">
                <a16:creationId xmlns:a16="http://schemas.microsoft.com/office/drawing/2014/main" id="{A32A22F3-3275-40C4-8BF6-248CC0EA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3714750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7" name="AutoShape 64">
            <a:extLst>
              <a:ext uri="{FF2B5EF4-FFF2-40B4-BE49-F238E27FC236}">
                <a16:creationId xmlns:a16="http://schemas.microsoft.com/office/drawing/2014/main" id="{00954BAE-C6A8-427D-8A7F-44094474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3714750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 b="1" dirty="0">
                <a:latin typeface="Courier New" pitchFamily="49" charset="0"/>
              </a:rPr>
              <a:t>A[</a:t>
            </a:r>
            <a:r>
              <a:rPr lang="ru-RU" sz="2400" b="1" dirty="0"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AutoShape 57">
            <a:extLst>
              <a:ext uri="{FF2B5EF4-FFF2-40B4-BE49-F238E27FC236}">
                <a16:creationId xmlns:a16="http://schemas.microsoft.com/office/drawing/2014/main" id="{D14E475F-773D-42BF-A922-1E9C6AF3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629025"/>
            <a:ext cx="2352675" cy="714375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ЗНАЧЕНИЕ</a:t>
            </a:r>
            <a:r>
              <a:rPr lang="ru-RU"/>
              <a:t> элемента массива</a:t>
            </a: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99916F1F-201B-4B67-82E1-5FC21FBB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5197475"/>
            <a:ext cx="168751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4000" b="1">
                <a:latin typeface="Courier New" panose="02070309020205020404" pitchFamily="49" charset="0"/>
              </a:rPr>
              <a:t>A[2]</a:t>
            </a:r>
            <a:endParaRPr lang="ru-RU" altLang="ru-RU" sz="4000" b="1">
              <a:latin typeface="Courier New" panose="02070309020205020404" pitchFamily="49" charset="0"/>
            </a:endParaRPr>
          </a:p>
        </p:txBody>
      </p:sp>
      <p:sp>
        <p:nvSpPr>
          <p:cNvPr id="20" name="AutoShape 67">
            <a:extLst>
              <a:ext uri="{FF2B5EF4-FFF2-40B4-BE49-F238E27FC236}">
                <a16:creationId xmlns:a16="http://schemas.microsoft.com/office/drawing/2014/main" id="{D7624FAA-FEFC-4D14-A8AD-3E5CD285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4579938"/>
            <a:ext cx="2840038" cy="801687"/>
          </a:xfrm>
          <a:prstGeom prst="wedgeRoundRectCallout">
            <a:avLst>
              <a:gd name="adj1" fmla="val -116352"/>
              <a:gd name="adj2" fmla="val 8980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НОМЕР (ИНДЕКС) </a:t>
            </a:r>
            <a:br>
              <a:rPr lang="ru-RU"/>
            </a:br>
            <a:r>
              <a:rPr lang="ru-RU"/>
              <a:t>элемента массива</a:t>
            </a:r>
            <a:r>
              <a:rPr lang="en-US"/>
              <a:t>: 2</a:t>
            </a:r>
            <a:endParaRPr lang="ru-RU"/>
          </a:p>
        </p:txBody>
      </p:sp>
      <p:sp>
        <p:nvSpPr>
          <p:cNvPr id="21" name="AutoShape 68">
            <a:extLst>
              <a:ext uri="{FF2B5EF4-FFF2-40B4-BE49-F238E27FC236}">
                <a16:creationId xmlns:a16="http://schemas.microsoft.com/office/drawing/2014/main" id="{D3CEEC16-C86D-4A4D-B5BF-2AE4962A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5656263"/>
            <a:ext cx="2941638" cy="714375"/>
          </a:xfrm>
          <a:prstGeom prst="wedgeRoundRectCallout">
            <a:avLst>
              <a:gd name="adj1" fmla="val -95770"/>
              <a:gd name="adj2" fmla="val -1287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dirty="0"/>
              <a:t>ЗНАЧЕНИЕ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элемента массива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Oval 69">
            <a:extLst>
              <a:ext uri="{FF2B5EF4-FFF2-40B4-BE49-F238E27FC236}">
                <a16:creationId xmlns:a16="http://schemas.microsoft.com/office/drawing/2014/main" id="{7B686D22-449D-4088-8311-6FD61A62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51863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23" name="Oval 70">
            <a:extLst>
              <a:ext uri="{FF2B5EF4-FFF2-40B4-BE49-F238E27FC236}">
                <a16:creationId xmlns:a16="http://schemas.microsoft.com/office/drawing/2014/main" id="{792B8888-E90A-4C4C-BBBE-EDE8C6F75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545941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B1F500D9-5C79-401F-9485-162EC8C524DC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900113"/>
            <a:ext cx="3676650" cy="663575"/>
            <a:chOff x="433" y="3902"/>
            <a:chExt cx="2316" cy="418"/>
          </a:xfrm>
        </p:grpSpPr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99B47A8A-899E-4F78-BAA5-6599D6459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02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Массив = </a:t>
              </a:r>
              <a:r>
                <a:rPr lang="ru-RU" sz="2400" b="1" dirty="0">
                  <a:latin typeface="Arial" charset="0"/>
                </a:rPr>
                <a:t>таблица</a:t>
              </a:r>
              <a:r>
                <a:rPr lang="ru-RU" sz="2400" dirty="0">
                  <a:latin typeface="Arial" charset="0"/>
                </a:rPr>
                <a:t>!</a:t>
              </a:r>
            </a:p>
          </p:txBody>
        </p:sp>
        <p:sp>
          <p:nvSpPr>
            <p:cNvPr id="17452" name="Oval 57">
              <a:extLst>
                <a:ext uri="{FF2B5EF4-FFF2-40B4-BE49-F238E27FC236}">
                  <a16:creationId xmlns:a16="http://schemas.microsoft.com/office/drawing/2014/main" id="{24726B3F-92E4-4B77-B906-1E11BFD2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/>
      <p:bldP spid="20" grpId="0" animBg="1"/>
      <p:bldP spid="21" grpId="0" animBg="1"/>
      <p:bldP spid="22" grpId="0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52768058-F41B-4879-99DD-E079FBFF0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Массивы в </a:t>
            </a:r>
            <a:r>
              <a:rPr lang="en-US" altLang="ru-RU"/>
              <a:t>Python</a:t>
            </a:r>
            <a:r>
              <a:rPr lang="ru-RU" altLang="ru-RU"/>
              <a:t>:</a:t>
            </a:r>
            <a:r>
              <a:rPr lang="en-US" altLang="ru-RU"/>
              <a:t> </a:t>
            </a:r>
            <a:r>
              <a:rPr lang="ru-RU" altLang="ru-RU">
                <a:solidFill>
                  <a:srgbClr val="333399"/>
                </a:solidFill>
              </a:rPr>
              <a:t>списки</a:t>
            </a:r>
          </a:p>
        </p:txBody>
      </p:sp>
      <p:sp>
        <p:nvSpPr>
          <p:cNvPr id="18435" name="Номер слайда 2">
            <a:extLst>
              <a:ext uri="{FF2B5EF4-FFF2-40B4-BE49-F238E27FC236}">
                <a16:creationId xmlns:a16="http://schemas.microsoft.com/office/drawing/2014/main" id="{0B386AF5-852D-49DB-935E-1A2FCDC6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4EBB8-442F-4CBB-9C8F-05E9AAA9260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95125134-3837-4F55-8825-1FEA5B3F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968375"/>
            <a:ext cx="4972050" cy="5222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256664E4-30FC-4DB9-9D67-8AFA559E2D39}"/>
              </a:ext>
            </a:extLst>
          </p:cNvPr>
          <p:cNvGrpSpPr>
            <a:grpSpLocks/>
          </p:cNvGrpSpPr>
          <p:nvPr/>
        </p:nvGrpSpPr>
        <p:grpSpPr bwMode="auto">
          <a:xfrm>
            <a:off x="5575300" y="2674938"/>
            <a:ext cx="2578100" cy="663575"/>
            <a:chOff x="433" y="3902"/>
            <a:chExt cx="1624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20A14041-7E7B-4ED8-B3E1-62EC255FC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3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будет?</a:t>
              </a:r>
            </a:p>
          </p:txBody>
        </p:sp>
        <p:sp>
          <p:nvSpPr>
            <p:cNvPr id="18445" name="Oval 57">
              <a:extLst>
                <a:ext uri="{FF2B5EF4-FFF2-40B4-BE49-F238E27FC236}">
                  <a16:creationId xmlns:a16="http://schemas.microsoft.com/office/drawing/2014/main" id="{374F77B4-5D6C-4B3F-8F52-AAF2A40B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B7574D01-2387-432D-BBB7-36C8C51C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646238"/>
            <a:ext cx="4972050" cy="5222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ru-RU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23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1BE96C4-C8E8-485A-BEA3-5A6FECE0C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201863"/>
            <a:ext cx="3271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sz="180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8A80B02-3A86-4870-860D-BD2B814C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763838"/>
            <a:ext cx="49498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800" b="1" dirty="0">
                <a:latin typeface="Courier New"/>
                <a:ea typeface="Times New Roman"/>
              </a:rPr>
              <a:t>]*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95287AE-0063-4970-B2C8-77A8F3C97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330575"/>
            <a:ext cx="576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sz="180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458DE5D-4746-4ED5-9301-F01E3C66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932238"/>
            <a:ext cx="7337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 из </a:t>
            </a:r>
            <a:r>
              <a:rPr lang="en-US" altLang="ru-RU" sz="2800" b="1">
                <a:solidFill>
                  <a:srgbClr val="333399"/>
                </a:solidFill>
              </a:rPr>
              <a:t>N </a:t>
            </a:r>
            <a:r>
              <a:rPr lang="ru-RU" altLang="ru-RU" sz="2800" b="1">
                <a:solidFill>
                  <a:srgbClr val="333399"/>
                </a:solidFill>
              </a:rPr>
              <a:t>элементов: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800" b="1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800" b="1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400" b="1">
              <a:solidFill>
                <a:srgbClr val="333399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9EE3014-30AA-4390-A852-DF7FD7CE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4460875"/>
            <a:ext cx="351155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animBg="1"/>
      <p:bldP spid="19" grpId="0" animBg="1"/>
      <p:bldP spid="20" grpId="0"/>
      <p:bldP spid="21" grpId="0" animBg="1"/>
      <p:bldP spid="22" grpId="0"/>
      <p:bldP spid="15" grpId="0" build="p" bldLvl="2"/>
      <p:bldP spid="1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31995498-E6E3-40F5-A632-DE9E8F14E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Заполнение массива</a:t>
            </a:r>
            <a:endParaRPr lang="ru-RU" altLang="ru-RU">
              <a:solidFill>
                <a:srgbClr val="333399"/>
              </a:solidFill>
            </a:endParaRPr>
          </a:p>
        </p:txBody>
      </p:sp>
      <p:sp>
        <p:nvSpPr>
          <p:cNvPr id="19459" name="Номер слайда 2">
            <a:extLst>
              <a:ext uri="{FF2B5EF4-FFF2-40B4-BE49-F238E27FC236}">
                <a16:creationId xmlns:a16="http://schemas.microsoft.com/office/drawing/2014/main" id="{4F90CC1D-CE5A-4F9A-AECC-F3E17544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A295F-CCE8-41C9-B8B9-902DA17CE2A8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E387B210-2ED3-4B69-A341-FA805562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309688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i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5E3713D3-06C5-4603-A77A-FFFC59D5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222625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 краткой форме:</a:t>
            </a:r>
            <a:endParaRPr lang="ru-RU" altLang="ru-RU" sz="1800" b="1">
              <a:solidFill>
                <a:srgbClr val="333399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DAFD1240-1338-48A3-89B9-4BC6A24B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760788"/>
            <a:ext cx="69945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 ]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5010E8-C9FD-4273-9CE1-6C818CB7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822325"/>
            <a:ext cx="5129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Целыми числами (начиная с 0!):</a:t>
            </a:r>
            <a:endParaRPr lang="ru-RU" altLang="ru-RU" sz="1800" b="1">
              <a:solidFill>
                <a:srgbClr val="3333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CA5314-8A50-4556-B584-380E9F5F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2597150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ru-RU" sz="180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AD871D-F30A-4611-B2D7-23D567A5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184650"/>
            <a:ext cx="400050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ru-RU" altLang="ru-RU" sz="180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509C5571-1AA4-4AD6-9437-9C59E0B5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857500"/>
            <a:ext cx="1436688" cy="1435100"/>
          </a:xfrm>
          <a:custGeom>
            <a:avLst/>
            <a:gdLst>
              <a:gd name="T0" fmla="*/ 615464 w 1437217"/>
              <a:gd name="T1" fmla="*/ 0 h 1866900"/>
              <a:gd name="T2" fmla="*/ 1318854 w 1437217"/>
              <a:gd name="T3" fmla="*/ 161 h 1866900"/>
              <a:gd name="T4" fmla="*/ 0 w 1437217"/>
              <a:gd name="T5" fmla="*/ 537 h 1866900"/>
              <a:gd name="T6" fmla="*/ 0 60000 65536"/>
              <a:gd name="T7" fmla="*/ 0 60000 65536"/>
              <a:gd name="T8" fmla="*/ 0 60000 65536"/>
              <a:gd name="T9" fmla="*/ 0 w 1437217"/>
              <a:gd name="T10" fmla="*/ 0 h 1866900"/>
              <a:gd name="T11" fmla="*/ 1437217 w 1437217"/>
              <a:gd name="T12" fmla="*/ 1866900 h 1866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7217" h="1866900">
                <a:moveTo>
                  <a:pt x="622300" y="0"/>
                </a:moveTo>
                <a:cubicBezTo>
                  <a:pt x="1029758" y="17991"/>
                  <a:pt x="1437217" y="247650"/>
                  <a:pt x="1333500" y="558800"/>
                </a:cubicBezTo>
                <a:cubicBezTo>
                  <a:pt x="1229783" y="869950"/>
                  <a:pt x="614891" y="1347258"/>
                  <a:pt x="0" y="18669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68A8C7E9-2FD7-4873-954C-A71F22CF4F21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4833938"/>
            <a:ext cx="4953000" cy="663575"/>
            <a:chOff x="433" y="3902"/>
            <a:chExt cx="312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DD22063F-1275-4326-AD49-00390598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82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заполнить, начиная с 1?</a:t>
              </a:r>
            </a:p>
          </p:txBody>
        </p:sp>
        <p:sp>
          <p:nvSpPr>
            <p:cNvPr id="19472" name="Oval 57">
              <a:extLst>
                <a:ext uri="{FF2B5EF4-FFF2-40B4-BE49-F238E27FC236}">
                  <a16:creationId xmlns:a16="http://schemas.microsoft.com/office/drawing/2014/main" id="{3A03DEFE-DDAD-4D04-B177-489D8FCE0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71E3ACA5-6057-4EA9-B6D7-CA89BA5D490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608638"/>
            <a:ext cx="5778500" cy="663575"/>
            <a:chOff x="433" y="3902"/>
            <a:chExt cx="3640" cy="418"/>
          </a:xfrm>
        </p:grpSpPr>
        <p:sp>
          <p:nvSpPr>
            <p:cNvPr id="15" name="Text Box 56">
              <a:extLst>
                <a:ext uri="{FF2B5EF4-FFF2-40B4-BE49-F238E27FC236}">
                  <a16:creationId xmlns:a16="http://schemas.microsoft.com/office/drawing/2014/main" id="{B7E768C4-628D-4B2F-8258-0F5D74D6C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34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 заполнить квадратами чисел?</a:t>
              </a:r>
            </a:p>
          </p:txBody>
        </p:sp>
        <p:sp>
          <p:nvSpPr>
            <p:cNvPr id="19470" name="Oval 57">
              <a:extLst>
                <a:ext uri="{FF2B5EF4-FFF2-40B4-BE49-F238E27FC236}">
                  <a16:creationId xmlns:a16="http://schemas.microsoft.com/office/drawing/2014/main" id="{138EE2E3-6A0D-40C9-9A8C-2218F3F0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974DE06E-F99A-460D-8AF9-BFD136EF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Заполнение случайными числами</a:t>
            </a:r>
            <a:endParaRPr lang="ru-RU" altLang="ru-RU">
              <a:solidFill>
                <a:srgbClr val="333399"/>
              </a:solidFill>
            </a:endParaRPr>
          </a:p>
        </p:txBody>
      </p:sp>
      <p:sp>
        <p:nvSpPr>
          <p:cNvPr id="20483" name="Номер слайда 2">
            <a:extLst>
              <a:ext uri="{FF2B5EF4-FFF2-40B4-BE49-F238E27FC236}">
                <a16:creationId xmlns:a16="http://schemas.microsoft.com/office/drawing/2014/main" id="{1EB60133-A905-4E64-91AD-3C0C1907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78CAFC-F296-4211-8489-74D830DF492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E6365F2-1F8A-4A2F-AC36-CBA89084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728788"/>
            <a:ext cx="6994525" cy="2246312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from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random </a:t>
            </a:r>
            <a:r>
              <a:rPr lang="ru-RU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randint</a:t>
            </a: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N = 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   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размер массива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800" b="1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]*N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ru-RU" sz="2800" b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выделить память</a:t>
            </a:r>
            <a:endParaRPr lang="en-US" sz="2800" b="1">
              <a:solidFill>
                <a:srgbClr val="008000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  A[i] = randint(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8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100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Прямоугольник 6">
            <a:extLst>
              <a:ext uri="{FF2B5EF4-FFF2-40B4-BE49-F238E27FC236}">
                <a16:creationId xmlns:a16="http://schemas.microsoft.com/office/drawing/2014/main" id="{620FBB88-2AB1-47C6-A34C-8CC5EB5C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4048125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 краткой форме:</a:t>
            </a:r>
            <a:endParaRPr lang="ru-RU" altLang="ru-RU" sz="1800" b="1">
              <a:solidFill>
                <a:srgbClr val="333399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232A788-D862-453C-866B-EF0DB075C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459288"/>
            <a:ext cx="6994525" cy="18161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from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random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import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randint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N = </a:t>
            </a:r>
            <a:r>
              <a:rPr lang="en-US" sz="2800" b="1" dirty="0">
                <a:solidFill>
                  <a:srgbClr val="0095FF"/>
                </a:solidFill>
                <a:latin typeface="Courier New"/>
                <a:ea typeface="Times New Roman"/>
              </a:rPr>
              <a:t>10</a:t>
            </a:r>
            <a:endParaRPr lang="en-US" sz="2800" b="1" dirty="0">
              <a:solidFill>
                <a:srgbClr val="008000"/>
              </a:solidFill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 = [ </a:t>
            </a:r>
            <a:r>
              <a:rPr lang="en-US" sz="2800" b="1" dirty="0" err="1">
                <a:latin typeface="Courier New"/>
                <a:ea typeface="Times New Roman"/>
              </a:rPr>
              <a:t>randint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20</a:t>
            </a:r>
            <a:r>
              <a:rPr lang="en-US" sz="2800" b="1" dirty="0">
                <a:latin typeface="Courier New"/>
                <a:ea typeface="Times New Roman"/>
              </a:rPr>
              <a:t>,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100</a:t>
            </a:r>
            <a:r>
              <a:rPr lang="en-US" sz="2800" b="1" dirty="0">
                <a:latin typeface="Courier New"/>
                <a:ea typeface="Times New Roman"/>
              </a:rPr>
              <a:t>) </a:t>
            </a: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en-US" sz="2800" b="1" dirty="0">
                <a:latin typeface="Courier New"/>
                <a:ea typeface="Times New Roman"/>
              </a:rPr>
              <a:t>(N) ]</a:t>
            </a:r>
          </a:p>
        </p:txBody>
      </p:sp>
      <p:sp>
        <p:nvSpPr>
          <p:cNvPr id="21" name="AutoShape 59">
            <a:extLst>
              <a:ext uri="{FF2B5EF4-FFF2-40B4-BE49-F238E27FC236}">
                <a16:creationId xmlns:a16="http://schemas.microsoft.com/office/drawing/2014/main" id="{AD5D21A6-E589-40B6-95A8-2DDA1797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33450"/>
            <a:ext cx="30861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dirty="0"/>
              <a:t>из библиотеки (модуля) </a:t>
            </a:r>
            <a:r>
              <a:rPr lang="en-US" sz="2000" dirty="0"/>
              <a:t>random</a:t>
            </a:r>
            <a:endParaRPr lang="ru-RU" dirty="0"/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628DD79C-7FB3-4387-95D3-995BEDBB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933450"/>
            <a:ext cx="3759200" cy="679450"/>
          </a:xfrm>
          <a:prstGeom prst="wedgeRoundRectCallout">
            <a:avLst>
              <a:gd name="adj1" fmla="val -2690"/>
              <a:gd name="adj2" fmla="val 876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/>
              <a:t>взять функцию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randint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19" grpId="0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>
            <a:extLst>
              <a:ext uri="{FF2B5EF4-FFF2-40B4-BE49-F238E27FC236}">
                <a16:creationId xmlns:a16="http://schemas.microsoft.com/office/drawing/2014/main" id="{B7CF19DA-2070-42F1-8E13-BC7CF7265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Вывод массива на экран</a:t>
            </a:r>
          </a:p>
        </p:txBody>
      </p:sp>
      <p:sp>
        <p:nvSpPr>
          <p:cNvPr id="21507" name="Номер слайда 2">
            <a:extLst>
              <a:ext uri="{FF2B5EF4-FFF2-40B4-BE49-F238E27FC236}">
                <a16:creationId xmlns:a16="http://schemas.microsoft.com/office/drawing/2014/main" id="{C774CAA2-FB72-426C-99C4-AA7A4D48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18896D-9E88-49CE-942A-FCACD10D8E8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A04848E-AE36-4D39-9D6B-0DC27AAD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Как список: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3BEA-834B-4211-81C4-DB06E2A9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73175"/>
            <a:ext cx="2497138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A )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6E81531-A505-4A96-826A-1D836CD5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1300163"/>
            <a:ext cx="364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5415C81-3B8D-4EAF-93D5-845C03FA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751013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В строчку через пробел: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4E0F2DE-4959-4C02-A90D-17A9E184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2284413"/>
            <a:ext cx="56927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A[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],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6043C38-2946-47C6-9136-D997AD88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633663"/>
            <a:ext cx="213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53C7B2DD-7124-40BE-AF84-603CCB9D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2591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318508EE-5451-47FC-83F0-288D58A5F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784600"/>
            <a:ext cx="49831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x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x, end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/>
                <a:ea typeface="Times New Roman"/>
              </a:rPr>
              <a:t>" "</a:t>
            </a:r>
            <a:r>
              <a:rPr lang="en-US" sz="2800" b="1" dirty="0">
                <a:latin typeface="Courier New"/>
                <a:ea typeface="Times New Roman"/>
              </a:rPr>
              <a:t>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4332A473-5224-4854-8EC4-A63F3E017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3992563"/>
            <a:ext cx="2297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1 2 3 4 5</a:t>
            </a:r>
            <a:endParaRPr lang="ru-RU" altLang="ru-RU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AutoShape 59">
            <a:extLst>
              <a:ext uri="{FF2B5EF4-FFF2-40B4-BE49-F238E27FC236}">
                <a16:creationId xmlns:a16="http://schemas.microsoft.com/office/drawing/2014/main" id="{F72DE923-4FB4-4AF4-B659-4E36D6153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94050"/>
            <a:ext cx="3035300" cy="998538"/>
          </a:xfrm>
          <a:prstGeom prst="wedgeRoundRectCallout">
            <a:avLst>
              <a:gd name="adj1" fmla="val -66173"/>
              <a:gd name="adj2" fmla="val -622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пробел после вывода очередного числа</a:t>
            </a:r>
            <a:endParaRPr lang="ru-RU" sz="20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08F921CC-4FCC-4507-B269-CCF9AAEE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7577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A773457D-F00B-49AF-91F2-C384ADF2C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5283200"/>
            <a:ext cx="2843213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</a:t>
            </a:r>
            <a:r>
              <a:rPr lang="ru-RU" sz="2800" b="1" dirty="0">
                <a:latin typeface="Courier New"/>
                <a:ea typeface="Times New Roman"/>
              </a:rPr>
              <a:t>*</a:t>
            </a:r>
            <a:r>
              <a:rPr lang="en-US" sz="2800" b="1" dirty="0">
                <a:latin typeface="Courier New"/>
                <a:ea typeface="Times New Roman"/>
              </a:rPr>
              <a:t>A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AutoShape 59">
            <a:extLst>
              <a:ext uri="{FF2B5EF4-FFF2-40B4-BE49-F238E27FC236}">
                <a16:creationId xmlns:a16="http://schemas.microsoft.com/office/drawing/2014/main" id="{57F30E16-3672-49B2-A615-E3A6DCBA2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5970588"/>
            <a:ext cx="2798763" cy="704850"/>
          </a:xfrm>
          <a:prstGeom prst="wedgeRoundRectCallout">
            <a:avLst>
              <a:gd name="adj1" fmla="val -40140"/>
              <a:gd name="adj2" fmla="val -897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разбить список на элементы</a:t>
            </a:r>
            <a:endParaRPr lang="ru-RU" sz="20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E738ACA2-0A83-4EE9-B428-8B7D60DAC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5283200"/>
            <a:ext cx="4672012" cy="52546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r>
              <a:rPr lang="en-US" sz="2800" b="1" dirty="0">
                <a:latin typeface="Courier New"/>
                <a:ea typeface="Times New Roman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4" name="Двойная стрелка влево/вправо 23">
            <a:extLst>
              <a:ext uri="{FF2B5EF4-FFF2-40B4-BE49-F238E27FC236}">
                <a16:creationId xmlns:a16="http://schemas.microsoft.com/office/drawing/2014/main" id="{B1350062-A7BB-46B8-9D5D-F8624B2B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497513"/>
            <a:ext cx="441325" cy="209550"/>
          </a:xfrm>
          <a:prstGeom prst="leftRightArrow">
            <a:avLst>
              <a:gd name="adj1" fmla="val 50000"/>
              <a:gd name="adj2" fmla="val 50019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13" grpId="0" build="p" bldLvl="2"/>
      <p:bldP spid="14" grpId="0" build="p" bldLvl="2"/>
      <p:bldP spid="16" grpId="0" build="p" animBg="1"/>
      <p:bldP spid="17" grpId="0" build="p" bldLvl="2"/>
      <p:bldP spid="18" grpId="0" build="p" bldLvl="2"/>
      <p:bldP spid="19" grpId="0" build="p" animBg="1"/>
      <p:bldP spid="20" grpId="0" build="p" bldLvl="2"/>
      <p:bldP spid="25" grpId="0" animBg="1"/>
      <p:bldP spid="25" grpId="1" animBg="1"/>
      <p:bldP spid="15" grpId="0" build="p" bldLvl="2"/>
      <p:bldP spid="21" grpId="0" build="p" animBg="1"/>
      <p:bldP spid="22" grpId="0" animBg="1"/>
      <p:bldP spid="23" grpId="0" build="p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7F8F16DC-21B0-4FD6-869F-0FE0C27A3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массива с клавиатуры</a:t>
            </a:r>
          </a:p>
        </p:txBody>
      </p:sp>
      <p:sp>
        <p:nvSpPr>
          <p:cNvPr id="22531" name="Номер слайда 2">
            <a:extLst>
              <a:ext uri="{FF2B5EF4-FFF2-40B4-BE49-F238E27FC236}">
                <a16:creationId xmlns:a16="http://schemas.microsoft.com/office/drawing/2014/main" id="{CEBB6513-B235-40BD-A268-1F494080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3CFDB-131F-47BE-B5C6-2BE49B0F282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41D92CB-8B98-4CBD-970E-5566C9D38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CDE7-BE65-4809-AB80-20EB1CAC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73175"/>
            <a:ext cx="351155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ru-RU" sz="28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endParaRPr lang="pt-BR" sz="28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/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/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225AD-0765-45B7-8ED0-9530D866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700338"/>
            <a:ext cx="5638800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800" b="1" dirty="0">
                <a:latin typeface="Courier New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range</a:t>
            </a:r>
            <a:r>
              <a:rPr lang="ru-RU" sz="2800" b="1" dirty="0">
                <a:latin typeface="Courier New"/>
                <a:ea typeface="Times New Roman"/>
              </a:rPr>
              <a:t>(N):</a:t>
            </a: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  A[</a:t>
            </a:r>
            <a:r>
              <a:rPr lang="ru-RU" sz="2800" b="1" dirty="0" err="1">
                <a:latin typeface="Courier New"/>
                <a:ea typeface="Times New Roman"/>
              </a:rPr>
              <a:t>i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ru-RU" sz="2800" b="1" dirty="0">
                <a:latin typeface="Courier New"/>
                <a:ea typeface="Times New Roman"/>
              </a:rPr>
              <a:t>() 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E171F5E-6777-4DE5-AF21-57DB974A7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541713"/>
            <a:ext cx="463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или кратко: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A49957C-DB79-4F1C-8C3F-F66E4C93A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059238"/>
            <a:ext cx="5959475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588" indent="-15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[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())</a:t>
            </a:r>
            <a:r>
              <a:rPr lang="en-US" sz="2800" b="1" dirty="0">
                <a:latin typeface="Calibri"/>
                <a:ea typeface="Times New Roman"/>
              </a:rPr>
              <a:t> </a:t>
            </a:r>
            <a:endParaRPr lang="ru-RU" sz="2800" b="1" dirty="0">
              <a:latin typeface="Calibri"/>
              <a:ea typeface="Times New Roman"/>
            </a:endParaRPr>
          </a:p>
          <a:p>
            <a:pPr marL="1588" indent="-1588" algn="just" eaLnBrk="1" hangingPunct="1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000CC"/>
                </a:solidFill>
                <a:latin typeface="Calibri"/>
                <a:ea typeface="Times New Roman"/>
              </a:rPr>
              <a:t>                   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for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 err="1">
                <a:latin typeface="Courier New"/>
                <a:ea typeface="Times New Roman"/>
              </a:rPr>
              <a:t>i</a:t>
            </a:r>
            <a:r>
              <a:rPr lang="en-US" sz="2800" b="1" dirty="0">
                <a:latin typeface="Courier New"/>
                <a:ea typeface="Times New Roman"/>
              </a:rPr>
              <a:t> </a:t>
            </a:r>
            <a:r>
              <a:rPr lang="en-US" sz="2800" b="1" dirty="0">
                <a:solidFill>
                  <a:srgbClr val="0000CC"/>
                </a:solidFill>
                <a:latin typeface="Courier New"/>
                <a:ea typeface="Times New Roman"/>
              </a:rPr>
              <a:t>in</a:t>
            </a:r>
            <a:r>
              <a:rPr lang="en-US" sz="2800" b="1" dirty="0">
                <a:latin typeface="Courier New"/>
                <a:ea typeface="Times New Roman"/>
              </a:rPr>
              <a:t> range(N)]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7CB93E0-82E4-4151-B878-4F320D14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154238"/>
            <a:ext cx="722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Ввод по одному элементу</a:t>
            </a:r>
            <a:r>
              <a:rPr lang="en-US" altLang="ru-RU" sz="2800" b="1">
                <a:solidFill>
                  <a:srgbClr val="333399"/>
                </a:solidFill>
              </a:rPr>
              <a:t> </a:t>
            </a:r>
            <a:r>
              <a:rPr lang="ru-RU" altLang="ru-RU" sz="2800" b="1">
                <a:solidFill>
                  <a:srgbClr val="333399"/>
                </a:solidFill>
              </a:rPr>
              <a:t>в строке: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build="p" animBg="1"/>
      <p:bldP spid="7" grpId="0" build="p" animBg="1"/>
      <p:bldP spid="15" grpId="0"/>
      <p:bldP spid="18" grpId="0" build="p" animBg="1"/>
      <p:bldP spid="20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CEA583B8-0703-4807-A17D-60201A642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Ввод массива с клавиатуры</a:t>
            </a:r>
          </a:p>
        </p:txBody>
      </p:sp>
      <p:sp>
        <p:nvSpPr>
          <p:cNvPr id="23555" name="Номер слайда 2">
            <a:extLst>
              <a:ext uri="{FF2B5EF4-FFF2-40B4-BE49-F238E27FC236}">
                <a16:creationId xmlns:a16="http://schemas.microsoft.com/office/drawing/2014/main" id="{42E2EC36-07FB-4FC5-876E-800A5718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C97515-3DF0-4148-ABD6-39716184ABE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A7C2DB4-7F3E-429E-B497-8DB0DD5F3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630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Ввод всех чисел в одной строке: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2348C-883D-4FC4-974A-076F11F4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1239838"/>
            <a:ext cx="7823200" cy="15716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936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"1 2 3 4 5"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data.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split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()  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["1","2","3","4","5"]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[ </a:t>
            </a: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(x) </a:t>
            </a:r>
            <a:r>
              <a:rPr lang="en-US" altLang="ru-RU" sz="2400" b="1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ru-RU" sz="2400" b="1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s </a:t>
            </a:r>
            <a:r>
              <a:rPr lang="en-US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[1,2,3,4,5]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8B4549-51F5-4E50-9BE9-5E635D83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1958975"/>
            <a:ext cx="134937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 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8605834-E805-4D8A-B1E3-E5049966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847975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44FBCF7-6D71-4CA1-8CC1-51244715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3306763"/>
            <a:ext cx="7305675" cy="463550"/>
          </a:xfrm>
          <a:prstGeom prst="rect">
            <a:avLst/>
          </a:prstGeom>
          <a:solidFill>
            <a:srgbClr val="99FF66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(x)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x </a:t>
            </a: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()</a:t>
            </a:r>
            <a:r>
              <a:rPr lang="en-US" sz="2400" dirty="0">
                <a:latin typeface="Calibri"/>
                <a:ea typeface="Times New Roman"/>
                <a:cs typeface="Times New Roman"/>
              </a:rPr>
              <a:t>] </a:t>
            </a:r>
            <a:endParaRPr lang="ru-RU" sz="2400" b="1" dirty="0">
              <a:solidFill>
                <a:srgbClr val="008000"/>
              </a:solidFill>
              <a:latin typeface="Courier New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 build="p" animBg="1"/>
      <p:bldP spid="18" grpId="0" animBg="1"/>
      <p:bldP spid="19" grpId="0"/>
      <p:bldP spid="1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4EF75DCB-4E96-46A2-A22A-DF07FF526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обработать все элементы массива?</a:t>
            </a:r>
          </a:p>
        </p:txBody>
      </p:sp>
      <p:sp>
        <p:nvSpPr>
          <p:cNvPr id="24579" name="Номер слайда 2">
            <a:extLst>
              <a:ext uri="{FF2B5EF4-FFF2-40B4-BE49-F238E27FC236}">
                <a16:creationId xmlns:a16="http://schemas.microsoft.com/office/drawing/2014/main" id="{C831C628-7FDA-4E5A-A71E-EDDB5D03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93490C-7D58-4552-AFE6-ACDC5478F64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18626DD-7BB4-4DDC-B35F-36CE37DB4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458628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Создание массива</a:t>
            </a:r>
            <a:r>
              <a:rPr lang="ru-RU" altLang="ru-RU" sz="2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800" b="1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800" b="1">
              <a:solidFill>
                <a:srgbClr val="3333F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ru-RU" altLang="ru-RU" sz="2800" b="1">
                <a:solidFill>
                  <a:srgbClr val="333399"/>
                </a:solidFill>
              </a:rPr>
              <a:t>Обработка</a:t>
            </a:r>
            <a:r>
              <a:rPr lang="ru-RU" altLang="ru-RU" sz="2800"/>
              <a:t>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094B56-F530-4ECA-81B3-C338B5AB0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09675"/>
            <a:ext cx="3192463" cy="9556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N</a:t>
            </a:r>
            <a:r>
              <a:rPr lang="pt-BR" sz="2800" b="1" dirty="0"/>
              <a:t> </a:t>
            </a:r>
            <a:r>
              <a:rPr lang="pt-BR" sz="2800" b="1" dirty="0">
                <a:latin typeface="Courier New" pitchFamily="49" charset="0"/>
              </a:rPr>
              <a:t>=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0095FF"/>
                </a:solidFill>
                <a:latin typeface="Courier New" pitchFamily="49" charset="0"/>
              </a:rPr>
              <a:t>5</a:t>
            </a:r>
            <a:endParaRPr lang="pt-BR" sz="28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800" b="1" dirty="0">
                <a:latin typeface="Courier New" pitchFamily="49" charset="0"/>
              </a:rPr>
              <a:t>A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>
                <a:latin typeface="Courier New" pitchFamily="49" charset="0"/>
              </a:rPr>
              <a:t>=</a:t>
            </a:r>
            <a:r>
              <a:rPr lang="ru-RU" sz="2800" b="1" dirty="0">
                <a:latin typeface="+mn-lt"/>
              </a:rPr>
              <a:t> </a:t>
            </a:r>
            <a:r>
              <a:rPr lang="en-US" sz="2800" b="1" dirty="0">
                <a:latin typeface="Courier New" pitchFamily="49" charset="0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</a:rPr>
              <a:t>]*</a:t>
            </a:r>
            <a:r>
              <a:rPr lang="pt-BR" sz="2800" b="1" dirty="0">
                <a:latin typeface="Courier New" pitchFamily="49" charset="0"/>
              </a:rPr>
              <a:t>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CBAC04-15FE-48E1-AF67-0066ABCD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2765425"/>
            <a:ext cx="6021387" cy="22494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A[0]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A[1]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A[2]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A[3]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A[4]</a:t>
            </a:r>
            <a:endParaRPr lang="es-ES" sz="28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840BD42-5C84-4030-849F-575431DA61CA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5265738"/>
            <a:ext cx="8485187" cy="1014412"/>
            <a:chOff x="338" y="3641"/>
            <a:chExt cx="5345" cy="639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6BB4DE16-8B8E-4A9D-AED9-3198D5D55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3708"/>
              <a:ext cx="5051" cy="5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ru-RU" sz="2400" dirty="0"/>
                <a:t>  </a:t>
              </a:r>
              <a:r>
                <a:rPr lang="en-US" sz="2400" dirty="0"/>
                <a:t>1) </a:t>
              </a:r>
              <a:r>
                <a:rPr lang="ru-RU" sz="2400" dirty="0"/>
                <a:t>если </a:t>
              </a:r>
              <a:r>
                <a:rPr lang="en-US" sz="2400" dirty="0"/>
                <a:t>N </a:t>
              </a:r>
              <a:r>
                <a:rPr lang="ru-RU" sz="2400" dirty="0"/>
                <a:t>велико (1000, 1000000)?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ru-RU" sz="2400" dirty="0"/>
                <a:t>  2) при изменении </a:t>
              </a:r>
              <a:r>
                <a:rPr lang="en-US" sz="2400" dirty="0"/>
                <a:t>N </a:t>
              </a:r>
              <a:r>
                <a:rPr lang="ru-RU" sz="2400" dirty="0"/>
                <a:t>программа не должна меняться!</a:t>
              </a:r>
            </a:p>
          </p:txBody>
        </p:sp>
        <p:sp>
          <p:nvSpPr>
            <p:cNvPr id="24585" name="Oval 8">
              <a:extLst>
                <a:ext uri="{FF2B5EF4-FFF2-40B4-BE49-F238E27FC236}">
                  <a16:creationId xmlns:a16="http://schemas.microsoft.com/office/drawing/2014/main" id="{72833C7D-70A4-4624-A342-B3F772F5A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364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 b="1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0560944-503F-418C-971A-1FE00E4719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Программирование на языке </a:t>
            </a:r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Python</a:t>
            </a:r>
            <a:endParaRPr lang="ru-RU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E18E8B7-FB4F-453C-A449-1C3A1B79A4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0" y="4359275"/>
            <a:ext cx="69850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Символьные строки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172" name="Номер слайда 5">
            <a:extLst>
              <a:ext uri="{FF2B5EF4-FFF2-40B4-BE49-F238E27FC236}">
                <a16:creationId xmlns:a16="http://schemas.microsoft.com/office/drawing/2014/main" id="{B6A5BC9D-6CD0-48A5-8B13-44D95D0E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C50EC4-0E56-4805-9179-50F0ABB8CEE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90481CF1-32EA-4558-BF0A-F7D03982D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обработать все элементы массива?</a:t>
            </a:r>
          </a:p>
        </p:txBody>
      </p:sp>
      <p:sp>
        <p:nvSpPr>
          <p:cNvPr id="25603" name="Номер слайда 2">
            <a:extLst>
              <a:ext uri="{FF2B5EF4-FFF2-40B4-BE49-F238E27FC236}">
                <a16:creationId xmlns:a16="http://schemas.microsoft.com/office/drawing/2014/main" id="{F18C4C7E-788B-424F-9ED0-063FD2A4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98215B-71FB-46FC-B53A-8C1B0DB97AD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BEDB8B-558A-4D7A-B940-53F2D9ED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795338"/>
            <a:ext cx="3811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 b="1">
                <a:solidFill>
                  <a:srgbClr val="333399"/>
                </a:solidFill>
              </a:rPr>
              <a:t>Обработка с переменной: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9472EB5-33C4-412C-89B5-33B29747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292225"/>
            <a:ext cx="3214687" cy="34798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  <a:endParaRPr lang="es-ES" sz="22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9115C4E-1BC9-4437-BF24-D84F4564CA3B}"/>
              </a:ext>
            </a:extLst>
          </p:cNvPr>
          <p:cNvSpPr/>
          <p:nvPr/>
        </p:nvSpPr>
        <p:spPr>
          <a:xfrm>
            <a:off x="485775" y="4794250"/>
            <a:ext cx="3228975" cy="430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C99C5501-94F4-4790-9EF3-9B836633C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674813"/>
            <a:ext cx="3494088" cy="69373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55F4AB8-4AE7-4A42-8FB5-8FD8172A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795338"/>
            <a:ext cx="38115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 b="1">
                <a:solidFill>
                  <a:srgbClr val="333399"/>
                </a:solidFill>
              </a:rPr>
              <a:t>Обработка в цикле: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96AC6A6-AAA6-4A9B-9C77-30796EF8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1292225"/>
            <a:ext cx="4129087" cy="144938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N: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2200" b="1" dirty="0">
                <a:latin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</a:rPr>
              <a:t>+=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2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1E3B0E7D-61A6-4989-8A88-D9F69F7C4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1925638"/>
            <a:ext cx="385763" cy="211137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 b="1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DBD1AF21-4CB2-4C63-BD45-F3658DC1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2813050"/>
            <a:ext cx="38115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200" b="1">
                <a:solidFill>
                  <a:srgbClr val="333399"/>
                </a:solidFill>
              </a:rPr>
              <a:t>Цикл с переменной: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5ABCDFB-F68F-4931-ADFE-5E40AF719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3271838"/>
            <a:ext cx="4129087" cy="7715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/>
              <a:t>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in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sz="2200" b="1" dirty="0">
                <a:latin typeface="Courier New" pitchFamily="49" charset="0"/>
              </a:rPr>
              <a:t>(N)</a:t>
            </a:r>
            <a:r>
              <a:rPr lang="en-US" sz="2200" b="1" dirty="0"/>
              <a:t>:</a:t>
            </a:r>
            <a:endParaRPr lang="en-US" sz="22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  # </a:t>
            </a:r>
            <a:r>
              <a:rPr lang="ru-RU" sz="2200" b="1" dirty="0">
                <a:solidFill>
                  <a:srgbClr val="008000"/>
                </a:solidFill>
                <a:latin typeface="Courier New" pitchFamily="49" charset="0"/>
              </a:rPr>
              <a:t>обработать 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A[</a:t>
            </a:r>
            <a:r>
              <a:rPr lang="en-US" sz="2200" b="1" dirty="0" err="1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rgbClr val="0080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0FC22F1-A017-48A3-A7F3-0E401EB46F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90644" y="2882107"/>
            <a:ext cx="384175" cy="211137"/>
          </a:xfrm>
          <a:prstGeom prst="rightArrow">
            <a:avLst>
              <a:gd name="adj1" fmla="val 50000"/>
              <a:gd name="adj2" fmla="val 50038"/>
            </a:avLst>
          </a:prstGeom>
          <a:solidFill>
            <a:schemeClr val="bg1">
              <a:lumMod val="65000"/>
            </a:schemeClr>
          </a:solidFill>
          <a:ln w="12700" algn="ctr">
            <a:noFill/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  <p:bldP spid="11" grpId="0" build="p" animBg="1"/>
      <p:bldP spid="12" grpId="0" animBg="1"/>
      <p:bldP spid="13" grpId="0" animBg="1"/>
      <p:bldP spid="14" grpId="0" build="p" bldLvl="2"/>
      <p:bldP spid="15" grpId="0" build="p" animBg="1"/>
      <p:bldP spid="16" grpId="0" animBg="1"/>
      <p:bldP spid="17" grpId="0" build="p" bldLvl="2"/>
      <p:bldP spid="18" grpId="0" build="p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53A32300-91E4-4D20-9236-05BB4431E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Перебор элементов</a:t>
            </a:r>
          </a:p>
        </p:txBody>
      </p:sp>
      <p:sp>
        <p:nvSpPr>
          <p:cNvPr id="26627" name="Номер слайда 2">
            <a:extLst>
              <a:ext uri="{FF2B5EF4-FFF2-40B4-BE49-F238E27FC236}">
                <a16:creationId xmlns:a16="http://schemas.microsoft.com/office/drawing/2014/main" id="{51CDDAA2-D8C1-4FA4-95FA-51E1712B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05902-6F52-44A3-8714-61F794279375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AD57B3-5049-4C0D-ABD4-580EA9F7D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9625"/>
            <a:ext cx="594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Общая схема</a:t>
            </a:r>
            <a:r>
              <a:rPr lang="en-US" altLang="ru-RU" sz="2400" b="1">
                <a:solidFill>
                  <a:srgbClr val="333399"/>
                </a:solidFill>
              </a:rPr>
              <a:t> (</a:t>
            </a:r>
            <a:r>
              <a:rPr lang="ru-RU" altLang="ru-RU" sz="2400" b="1">
                <a:solidFill>
                  <a:srgbClr val="333399"/>
                </a:solidFill>
              </a:rPr>
              <a:t>можно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ru-RU" sz="2400" b="1">
                <a:solidFill>
                  <a:srgbClr val="333399"/>
                </a:solidFill>
              </a:rPr>
              <a:t>)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0E2A2-3DAC-4728-AE05-17D78E69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016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A[i]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393917D-1601-42EE-A16E-519212824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52813"/>
            <a:ext cx="4873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Если не нужно изменять </a:t>
            </a:r>
            <a:r>
              <a:rPr lang="en-US" altLang="ru-RU" sz="2400" b="1"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1F938AB-7056-41D5-905C-7E347F12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943350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...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>
                <a:solidFill>
                  <a:srgbClr val="008000"/>
                </a:solidFill>
                <a:latin typeface="Courier New" pitchFamily="49" charset="0"/>
              </a:rPr>
              <a:t>сделать что-то с 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x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66828F8-B21F-40FA-B5C8-00F34E93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413000"/>
            <a:ext cx="6089650" cy="833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(N)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A[i]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+=</a:t>
            </a:r>
            <a:r>
              <a:rPr lang="en-US" sz="2400" b="1"/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</a:rPr>
              <a:t>1</a:t>
            </a:r>
            <a:endParaRPr lang="ru-RU" sz="2400" b="1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156C472-24C8-4025-972A-F6EE7251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811713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= A[0], A[1], ..., A[N-1]</a:t>
            </a:r>
            <a:endParaRPr lang="ru-RU" altLang="ru-RU" sz="18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C76B489-6E30-404C-B493-3C509A4D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38003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>
                <a:solidFill>
                  <a:srgbClr val="3333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179388" algn="just" eaLnBrk="1" hangingPunct="1">
              <a:defRPr/>
            </a:pP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( x )</a:t>
            </a:r>
            <a:endParaRPr lang="ru-RU" sz="24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  <p:bldP spid="10" grpId="0"/>
      <p:bldP spid="11" grpId="0" build="p" animBg="1"/>
      <p:bldP spid="12" grpId="0" build="p" animBg="1"/>
      <p:bldP spid="13" grpId="0"/>
      <p:bldP spid="1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E93C924D-861A-4D65-A478-0DB673523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Что выведет программа?</a:t>
            </a:r>
          </a:p>
        </p:txBody>
      </p:sp>
      <p:sp>
        <p:nvSpPr>
          <p:cNvPr id="27651" name="Номер слайда 2">
            <a:extLst>
              <a:ext uri="{FF2B5EF4-FFF2-40B4-BE49-F238E27FC236}">
                <a16:creationId xmlns:a16="http://schemas.microsoft.com/office/drawing/2014/main" id="{0CBAF65C-DC19-4661-9019-EF66D3C5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C1BE68-2648-4DD2-96D9-FB96E84D4A5D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C319915-ECAB-46F9-8926-D7CCE631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892175"/>
            <a:ext cx="6089650" cy="4651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 = 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3FC876-2ABA-4F5F-8A83-5635B4AF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1554163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DDB6-1799-4E20-ADE8-63651FB6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178050"/>
            <a:ext cx="6089650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A[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FAB2E9-9CDA-4FBB-9711-73C18170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884488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+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0726474-C418-4907-BE15-0016A990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55416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4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ECB8950-3D25-416A-A480-C8BDF94C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178050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37C3710-CCC1-478E-ABE0-387784DA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89401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7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BD8D30D-78D1-4625-9102-146DD8D7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325596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DB37E96-123B-4EEA-B032-064344F6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3979863"/>
            <a:ext cx="60896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= 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179388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54B77EE-E114-4C07-90C6-3D247779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3989388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18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7C0D988-20CA-4E4E-A7AC-D6F5CBBC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341813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004C015-2777-405D-B52A-1B5FBBFC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5065713"/>
            <a:ext cx="6089650" cy="12033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6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1793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A[k] +=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</a:p>
          <a:p>
            <a:pPr marL="179388" indent="-179388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*A[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4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 )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A7B9EBF-BE53-42B6-9242-8BC9052F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791200"/>
            <a:ext cx="985837" cy="463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36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2F0FC08-8768-4CFD-9F25-203F5560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5373688"/>
            <a:ext cx="2995612" cy="4651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[4,5,3,6,8,7]</a:t>
            </a:r>
            <a:endParaRPr lang="ru-RU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>
            <a:extLst>
              <a:ext uri="{FF2B5EF4-FFF2-40B4-BE49-F238E27FC236}">
                <a16:creationId xmlns:a16="http://schemas.microsoft.com/office/drawing/2014/main" id="{7D59A3F6-FC02-4E2C-B162-D3F4BC42D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Подсчёт нужных элементов</a:t>
            </a:r>
          </a:p>
        </p:txBody>
      </p:sp>
      <p:sp>
        <p:nvSpPr>
          <p:cNvPr id="28675" name="Номер слайда 2">
            <a:extLst>
              <a:ext uri="{FF2B5EF4-FFF2-40B4-BE49-F238E27FC236}">
                <a16:creationId xmlns:a16="http://schemas.microsoft.com/office/drawing/2014/main" id="{92589228-528B-4815-ADBA-1C366BE7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4F8298-BB4C-4755-B4AC-9B89A3AD93D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28676" name="Прямоугольник 7">
            <a:extLst>
              <a:ext uri="{FF2B5EF4-FFF2-40B4-BE49-F238E27FC236}">
                <a16:creationId xmlns:a16="http://schemas.microsoft.com/office/drawing/2014/main" id="{4E8AA5C6-D126-4887-B81A-D7C518F7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В массиве записаны данные о росте баскетболистов. Сколько из них имеет рост больше </a:t>
            </a:r>
            <a:br>
              <a:rPr lang="ru-RU" altLang="ru-RU" sz="2400">
                <a:solidFill>
                  <a:srgbClr val="000000"/>
                </a:solidFill>
              </a:rPr>
            </a:br>
            <a:r>
              <a:rPr lang="ru-RU" altLang="ru-RU" sz="2400">
                <a:solidFill>
                  <a:srgbClr val="000000"/>
                </a:solidFill>
              </a:rPr>
              <a:t>180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r>
              <a:rPr lang="ru-RU" altLang="ru-RU" sz="2400">
                <a:solidFill>
                  <a:srgbClr val="000000"/>
                </a:solidFill>
              </a:rPr>
              <a:t>см, но меньше 190 см?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FAEB31F-9E06-4ECE-A6FC-06DCE8CB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078163"/>
            <a:ext cx="4881562" cy="15732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180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190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A4B1BD7E-2F81-44D9-84A1-577DB963D45E}"/>
              </a:ext>
            </a:extLst>
          </p:cNvPr>
          <p:cNvGrpSpPr>
            <a:grpSpLocks/>
          </p:cNvGrpSpPr>
          <p:nvPr/>
        </p:nvGrpSpPr>
        <p:grpSpPr bwMode="auto">
          <a:xfrm>
            <a:off x="758825" y="2168525"/>
            <a:ext cx="2746375" cy="663575"/>
            <a:chOff x="433" y="3902"/>
            <a:chExt cx="1730" cy="418"/>
          </a:xfrm>
        </p:grpSpPr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1798FE62-2594-4CBA-8093-70D4CA893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43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решать?</a:t>
              </a:r>
            </a:p>
          </p:txBody>
        </p:sp>
        <p:sp>
          <p:nvSpPr>
            <p:cNvPr id="28680" name="Oval 57">
              <a:extLst>
                <a:ext uri="{FF2B5EF4-FFF2-40B4-BE49-F238E27FC236}">
                  <a16:creationId xmlns:a16="http://schemas.microsoft.com/office/drawing/2014/main" id="{4CEEEE20-D9E5-4024-8373-2D9928BD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947E4D14-943E-44A0-84CE-158545E53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Перебор элементов</a:t>
            </a:r>
          </a:p>
        </p:txBody>
      </p:sp>
      <p:sp>
        <p:nvSpPr>
          <p:cNvPr id="29699" name="Номер слайда 2">
            <a:extLst>
              <a:ext uri="{FF2B5EF4-FFF2-40B4-BE49-F238E27FC236}">
                <a16:creationId xmlns:a16="http://schemas.microsoft.com/office/drawing/2014/main" id="{57B81BF1-96DE-40A6-AF3C-A35BA148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DB1342-3BA5-4F01-A9B8-11CF3E026FE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9A00DD-A577-40B9-B38F-816FB0797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92238"/>
            <a:ext cx="43862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C0E0A03-6976-45CA-906F-B518FD11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854450"/>
            <a:ext cx="44497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 = [x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175" name="Прямоугольник 3">
            <a:extLst>
              <a:ext uri="{FF2B5EF4-FFF2-40B4-BE49-F238E27FC236}">
                <a16:creationId xmlns:a16="http://schemas.microsoft.com/office/drawing/2014/main" id="{CE11D43F-D007-4779-8889-D1C1851B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4115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29703" name="Прямоугольник 7">
            <a:extLst>
              <a:ext uri="{FF2B5EF4-FFF2-40B4-BE49-F238E27FC236}">
                <a16:creationId xmlns:a16="http://schemas.microsoft.com/office/drawing/2014/main" id="{D91ED150-3E88-4A9C-B06D-F09F9EDC7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Найти сумму чётных элементов массива.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5374EC7-028A-4ACF-BC95-B449C1F68C7D}"/>
              </a:ext>
            </a:extLst>
          </p:cNvPr>
          <p:cNvGrpSpPr>
            <a:grpSpLocks/>
          </p:cNvGrpSpPr>
          <p:nvPr/>
        </p:nvGrpSpPr>
        <p:grpSpPr bwMode="auto">
          <a:xfrm>
            <a:off x="4505325" y="1355725"/>
            <a:ext cx="3825875" cy="936625"/>
            <a:chOff x="433" y="3902"/>
            <a:chExt cx="2410" cy="590"/>
          </a:xfrm>
        </p:grpSpPr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D8E77EC3-5948-4383-930A-4E9B534B4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16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элемент чётный?</a:t>
              </a:r>
            </a:p>
          </p:txBody>
        </p:sp>
        <p:sp>
          <p:nvSpPr>
            <p:cNvPr id="29707" name="Oval 57">
              <a:extLst>
                <a:ext uri="{FF2B5EF4-FFF2-40B4-BE49-F238E27FC236}">
                  <a16:creationId xmlns:a16="http://schemas.microsoft.com/office/drawing/2014/main" id="{6E216321-36E4-452D-8D89-4728BACC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AutoShape 59">
            <a:extLst>
              <a:ext uri="{FF2B5EF4-FFF2-40B4-BE49-F238E27FC236}">
                <a16:creationId xmlns:a16="http://schemas.microsoft.com/office/drawing/2014/main" id="{08110077-DE99-4FDF-A9EF-17B6CED7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5365750"/>
            <a:ext cx="2951162" cy="654050"/>
          </a:xfrm>
          <a:prstGeom prst="wedgeRoundRectCallout">
            <a:avLst>
              <a:gd name="adj1" fmla="val -51228"/>
              <a:gd name="adj2" fmla="val -1209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сумма массива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build="p" animBg="1"/>
      <p:bldP spid="717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>
            <a:extLst>
              <a:ext uri="{FF2B5EF4-FFF2-40B4-BE49-F238E27FC236}">
                <a16:creationId xmlns:a16="http://schemas.microsoft.com/office/drawing/2014/main" id="{EA209A1F-D727-4E21-91B5-39D979546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Как работает цикл?</a:t>
            </a:r>
          </a:p>
        </p:txBody>
      </p:sp>
      <p:sp>
        <p:nvSpPr>
          <p:cNvPr id="30723" name="Номер слайда 2">
            <a:extLst>
              <a:ext uri="{FF2B5EF4-FFF2-40B4-BE49-F238E27FC236}">
                <a16:creationId xmlns:a16="http://schemas.microsoft.com/office/drawing/2014/main" id="{312C6BBF-50C6-4EDC-AB43-BD96FB7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8829CF-5B63-4BCC-A543-B920402D063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A33412-CEE0-4D38-B0C0-CCFEE94A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896938"/>
            <a:ext cx="3654425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%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14E5879-9F62-4D4F-BF6D-540C5905F24A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2817813"/>
          <a:ext cx="6096000" cy="51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39" name="Прямоугольник 5">
            <a:extLst>
              <a:ext uri="{FF2B5EF4-FFF2-40B4-BE49-F238E27FC236}">
                <a16:creationId xmlns:a16="http://schemas.microsoft.com/office/drawing/2014/main" id="{BBC580FC-EFC4-4AEE-83DA-D497494C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833688"/>
            <a:ext cx="36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endParaRPr lang="ru-RU" altLang="ru-RU" sz="1800"/>
          </a:p>
        </p:txBody>
      </p:sp>
      <p:sp>
        <p:nvSpPr>
          <p:cNvPr id="30740" name="Прямоугольник 6">
            <a:extLst>
              <a:ext uri="{FF2B5EF4-FFF2-40B4-BE49-F238E27FC236}">
                <a16:creationId xmlns:a16="http://schemas.microsoft.com/office/drawing/2014/main" id="{2DDD8C57-59BB-474B-8301-0F3D4F4E9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614738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endParaRPr lang="ru-RU" altLang="ru-RU" sz="180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17E1253-B62A-4D92-A087-C9BAA852540E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3567113"/>
          <a:ext cx="1219200" cy="51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7" name="Прямоугольник 8">
            <a:extLst>
              <a:ext uri="{FF2B5EF4-FFF2-40B4-BE49-F238E27FC236}">
                <a16:creationId xmlns:a16="http://schemas.microsoft.com/office/drawing/2014/main" id="{262E43D8-8529-40A8-BE5E-B4ED276D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42989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summa</a:t>
            </a:r>
            <a:endParaRPr lang="ru-RU" altLang="ru-RU" sz="180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B8206C91-DDE6-4CD1-BCDC-A0E9E3DD6577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4249738"/>
          <a:ext cx="1219200" cy="51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49" marB="455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51D98B5-87A7-4733-BC18-385A1D73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EDB8168-A142-46F9-9493-0484E47A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981B5DA-81BA-4649-B71C-BB8963B5F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7C5DFD1-68AD-4402-8882-7850C582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866ED9-982C-4D37-A292-F3307E442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3571875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210728C-A1C4-4A62-88E9-AA8CFE91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423386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1A397DD-16DE-4F67-A6A1-90BB2E86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4233863"/>
            <a:ext cx="400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99108A4-4CE7-482A-91B1-4C4A5F95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23386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EC0FD9F-E940-45CA-9631-49A32EE4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4233863"/>
            <a:ext cx="614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altLang="ru-RU" sz="28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C6EAD8CF-9183-4786-A020-EF43C1B03321}"/>
              </a:ext>
            </a:extLst>
          </p:cNvPr>
          <p:cNvSpPr>
            <a:spLocks/>
          </p:cNvSpPr>
          <p:nvPr/>
        </p:nvSpPr>
        <p:spPr bwMode="auto">
          <a:xfrm>
            <a:off x="1906588" y="3227388"/>
            <a:ext cx="0" cy="468312"/>
          </a:xfrm>
          <a:custGeom>
            <a:avLst/>
            <a:gdLst>
              <a:gd name="T0" fmla="*/ 0 h 561860"/>
              <a:gd name="T1" fmla="*/ 36555 h 561860"/>
              <a:gd name="T2" fmla="*/ 0 60000 65536"/>
              <a:gd name="T3" fmla="*/ 0 60000 65536"/>
              <a:gd name="T4" fmla="*/ 0 h 561860"/>
              <a:gd name="T5" fmla="*/ 561860 h 5618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561860">
                <a:moveTo>
                  <a:pt x="0" y="0"/>
                </a:moveTo>
                <a:lnTo>
                  <a:pt x="0" y="56186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3016B03C-6920-47F2-B485-E36127358519}"/>
              </a:ext>
            </a:extLst>
          </p:cNvPr>
          <p:cNvSpPr>
            <a:spLocks/>
          </p:cNvSpPr>
          <p:nvPr/>
        </p:nvSpPr>
        <p:spPr bwMode="auto">
          <a:xfrm>
            <a:off x="2266950" y="3219450"/>
            <a:ext cx="730250" cy="482600"/>
          </a:xfrm>
          <a:custGeom>
            <a:avLst/>
            <a:gdLst>
              <a:gd name="T0" fmla="*/ 730250 w 730250"/>
              <a:gd name="T1" fmla="*/ 0 h 482600"/>
              <a:gd name="T2" fmla="*/ 0 w 730250"/>
              <a:gd name="T3" fmla="*/ 482600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706B0FEC-E3CF-4DAD-9499-147E9BD18300}"/>
              </a:ext>
            </a:extLst>
          </p:cNvPr>
          <p:cNvSpPr>
            <a:spLocks/>
          </p:cNvSpPr>
          <p:nvPr/>
        </p:nvSpPr>
        <p:spPr bwMode="auto">
          <a:xfrm>
            <a:off x="2292350" y="3175000"/>
            <a:ext cx="1930400" cy="558800"/>
          </a:xfrm>
          <a:custGeom>
            <a:avLst/>
            <a:gdLst>
              <a:gd name="T0" fmla="*/ 2147483646 w 730250"/>
              <a:gd name="T1" fmla="*/ 0 h 482600"/>
              <a:gd name="T2" fmla="*/ 0 w 730250"/>
              <a:gd name="T3" fmla="*/ 4351348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2B536179-93C4-40D6-86B8-3EB2E70BE170}"/>
              </a:ext>
            </a:extLst>
          </p:cNvPr>
          <p:cNvSpPr>
            <a:spLocks/>
          </p:cNvSpPr>
          <p:nvPr/>
        </p:nvSpPr>
        <p:spPr bwMode="auto">
          <a:xfrm>
            <a:off x="2324100" y="3175000"/>
            <a:ext cx="3070225" cy="587375"/>
          </a:xfrm>
          <a:custGeom>
            <a:avLst/>
            <a:gdLst>
              <a:gd name="T0" fmla="*/ 2147483646 w 730250"/>
              <a:gd name="T1" fmla="*/ 0 h 482600"/>
              <a:gd name="T2" fmla="*/ 0 w 730250"/>
              <a:gd name="T3" fmla="*/ 9194107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53DAB7D1-6503-47C6-B1CB-C1BA5D5F4765}"/>
              </a:ext>
            </a:extLst>
          </p:cNvPr>
          <p:cNvSpPr>
            <a:spLocks/>
          </p:cNvSpPr>
          <p:nvPr/>
        </p:nvSpPr>
        <p:spPr bwMode="auto">
          <a:xfrm>
            <a:off x="2371725" y="3175000"/>
            <a:ext cx="4241800" cy="625475"/>
          </a:xfrm>
          <a:custGeom>
            <a:avLst/>
            <a:gdLst>
              <a:gd name="T0" fmla="*/ 2147483646 w 730250"/>
              <a:gd name="T1" fmla="*/ 0 h 482600"/>
              <a:gd name="T2" fmla="*/ 0 w 730250"/>
              <a:gd name="T3" fmla="*/ 23600861 h 482600"/>
              <a:gd name="T4" fmla="*/ 0 60000 65536"/>
              <a:gd name="T5" fmla="*/ 0 60000 65536"/>
              <a:gd name="T6" fmla="*/ 0 w 730250"/>
              <a:gd name="T7" fmla="*/ 0 h 482600"/>
              <a:gd name="T8" fmla="*/ 730250 w 730250"/>
              <a:gd name="T9" fmla="*/ 482600 h 482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0250" h="482600">
                <a:moveTo>
                  <a:pt x="730250" y="0"/>
                </a:moveTo>
                <a:lnTo>
                  <a:pt x="0" y="48260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" name="Группа 30">
            <a:extLst>
              <a:ext uri="{FF2B5EF4-FFF2-40B4-BE49-F238E27FC236}">
                <a16:creationId xmlns:a16="http://schemas.microsoft.com/office/drawing/2014/main" id="{5E5C795A-1834-4309-AD4D-0A4EFA3407A2}"/>
              </a:ext>
            </a:extLst>
          </p:cNvPr>
          <p:cNvGrpSpPr>
            <a:grpSpLocks/>
          </p:cNvGrpSpPr>
          <p:nvPr/>
        </p:nvGrpSpPr>
        <p:grpSpPr bwMode="auto">
          <a:xfrm>
            <a:off x="2128838" y="3875088"/>
            <a:ext cx="200025" cy="561975"/>
            <a:chOff x="2128838" y="3875642"/>
            <a:chExt cx="200025" cy="561860"/>
          </a:xfrm>
        </p:grpSpPr>
        <p:sp>
          <p:nvSpPr>
            <p:cNvPr id="30769" name="Полилиния 26">
              <a:extLst>
                <a:ext uri="{FF2B5EF4-FFF2-40B4-BE49-F238E27FC236}">
                  <a16:creationId xmlns:a16="http://schemas.microsoft.com/office/drawing/2014/main" id="{960C8B32-8B5C-4827-B4B5-8205D9A32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006" y="3875642"/>
              <a:ext cx="0" cy="561860"/>
            </a:xfrm>
            <a:custGeom>
              <a:avLst/>
              <a:gdLst>
                <a:gd name="T0" fmla="*/ 0 h 561860"/>
                <a:gd name="T1" fmla="*/ 561860 h 561860"/>
                <a:gd name="T2" fmla="*/ 0 60000 65536"/>
                <a:gd name="T3" fmla="*/ 0 60000 65536"/>
                <a:gd name="T4" fmla="*/ 0 h 561860"/>
                <a:gd name="T5" fmla="*/ 561860 h 561860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T4" r="0" b="T5"/>
              <a:pathLst>
                <a:path h="561860">
                  <a:moveTo>
                    <a:pt x="0" y="0"/>
                  </a:moveTo>
                  <a:lnTo>
                    <a:pt x="0" y="561860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0770" name="Группа 29">
              <a:extLst>
                <a:ext uri="{FF2B5EF4-FFF2-40B4-BE49-F238E27FC236}">
                  <a16:creationId xmlns:a16="http://schemas.microsoft.com/office/drawing/2014/main" id="{2FE42505-D7CE-4249-8DF4-98288F667A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8838" y="4021930"/>
              <a:ext cx="200025" cy="200025"/>
              <a:chOff x="2938463" y="4021930"/>
              <a:chExt cx="200025" cy="200025"/>
            </a:xfrm>
          </p:grpSpPr>
          <p:sp>
            <p:nvSpPr>
              <p:cNvPr id="30771" name="Овал 28">
                <a:extLst>
                  <a:ext uri="{FF2B5EF4-FFF2-40B4-BE49-F238E27FC236}">
                    <a16:creationId xmlns:a16="http://schemas.microsoft.com/office/drawing/2014/main" id="{E2996B0A-90F9-4CF5-AE2D-6645A50A9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463" y="4021930"/>
                <a:ext cx="200025" cy="200025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 type="triangle" w="lg" len="lg"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28" name="Плюс 27">
                <a:extLst>
                  <a:ext uri="{FF2B5EF4-FFF2-40B4-BE49-F238E27FC236}">
                    <a16:creationId xmlns:a16="http://schemas.microsoft.com/office/drawing/2014/main" id="{74EF6950-3DAA-4D08-A8F9-B4DB9DF8F8EA}"/>
                  </a:ext>
                </a:extLst>
              </p:cNvPr>
              <p:cNvSpPr/>
              <p:nvPr/>
            </p:nvSpPr>
            <p:spPr bwMode="auto">
              <a:xfrm>
                <a:off x="2943225" y="4026423"/>
                <a:ext cx="190500" cy="190461"/>
              </a:xfrm>
              <a:prstGeom prst="mathPlus">
                <a:avLst>
                  <a:gd name="adj1" fmla="val 11417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>
            <a:extLst>
              <a:ext uri="{FF2B5EF4-FFF2-40B4-BE49-F238E27FC236}">
                <a16:creationId xmlns:a16="http://schemas.microsoft.com/office/drawing/2014/main" id="{6A2C593A-48A8-4C00-ADC0-26FF247CC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Среднее арифметическое</a:t>
            </a:r>
          </a:p>
        </p:txBody>
      </p:sp>
      <p:sp>
        <p:nvSpPr>
          <p:cNvPr id="31747" name="Номер слайда 2">
            <a:extLst>
              <a:ext uri="{FF2B5EF4-FFF2-40B4-BE49-F238E27FC236}">
                <a16:creationId xmlns:a16="http://schemas.microsoft.com/office/drawing/2014/main" id="{F86F30A9-B57C-45A1-ACD3-FDF5CD9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9185A-4237-45E7-B424-808FFF27E03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DE6D2C-C0DC-44E4-99B7-70264E21E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697038"/>
            <a:ext cx="7286625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count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summa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count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 dirty="0">
              <a:solidFill>
                <a:srgbClr val="0095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summa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summa/count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88A946DD-E644-4A08-A8D7-C45A5D0A1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3254375"/>
            <a:ext cx="2900363" cy="1014413"/>
          </a:xfrm>
          <a:prstGeom prst="wedgeRoundRectCallout">
            <a:avLst>
              <a:gd name="adj1" fmla="val -83296"/>
              <a:gd name="adj2" fmla="val 282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/>
              <a:t>среднее арифметическое</a:t>
            </a:r>
            <a:endParaRPr lang="ru-RU" sz="20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CBA86A3-35B5-4E5C-9246-C3E004F9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44450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или так: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F576958-0758-4292-866D-C8FE7DA2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919663"/>
            <a:ext cx="7286625" cy="12017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[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 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x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%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ru-RU" sz="24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(B)/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len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(B)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5F05FD-42F5-4F92-A106-3C48ABB9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4987925"/>
            <a:ext cx="327025" cy="350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9DAE3F0D-0D12-460C-98A8-F01BE8BE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4435475"/>
            <a:ext cx="2955925" cy="606425"/>
          </a:xfrm>
          <a:prstGeom prst="wedgeRoundRectCallout">
            <a:avLst>
              <a:gd name="adj1" fmla="val -47638"/>
              <a:gd name="adj2" fmla="val 9112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/>
              <a:t>отбираем нужные</a:t>
            </a:r>
            <a:endParaRPr lang="ru-RU" sz="2000" dirty="0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2197ED8-63EC-433E-8035-AB05B984CB76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1609725"/>
            <a:ext cx="3800475" cy="936625"/>
            <a:chOff x="433" y="3902"/>
            <a:chExt cx="2394" cy="590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1836B879-4A04-4C40-93DF-80B163E9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100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/>
                <a:t>  Как определить, что </a:t>
              </a:r>
              <a:br>
                <a:rPr lang="ru-RU" sz="2400" dirty="0"/>
              </a:br>
              <a:r>
                <a:rPr lang="ru-RU" sz="2400" dirty="0"/>
                <a:t>  оканчивается на 5?</a:t>
              </a:r>
            </a:p>
          </p:txBody>
        </p:sp>
        <p:sp>
          <p:nvSpPr>
            <p:cNvPr id="31757" name="Oval 57">
              <a:extLst>
                <a:ext uri="{FF2B5EF4-FFF2-40B4-BE49-F238E27FC236}">
                  <a16:creationId xmlns:a16="http://schemas.microsoft.com/office/drawing/2014/main" id="{DFF1CB22-5DA7-49C1-94EC-16B4CCDF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1755" name="Прямоугольник 15">
            <a:extLst>
              <a:ext uri="{FF2B5EF4-FFF2-40B4-BE49-F238E27FC236}">
                <a16:creationId xmlns:a16="http://schemas.microsoft.com/office/drawing/2014/main" id="{24F9FA10-A0B1-4D96-AF51-5C5F9C07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41375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i="1">
                <a:solidFill>
                  <a:srgbClr val="000000"/>
                </a:solidFill>
              </a:rPr>
              <a:t>Задача</a:t>
            </a:r>
            <a:r>
              <a:rPr lang="ru-RU" altLang="ru-RU" sz="2400">
                <a:solidFill>
                  <a:srgbClr val="000000"/>
                </a:solidFill>
              </a:rPr>
              <a:t>. Найти среднее арифметическое элементов массива, которые оканчиваются на цифру 5.</a:t>
            </a:r>
            <a:r>
              <a:rPr lang="en-US" altLang="ru-RU" sz="2400">
                <a:solidFill>
                  <a:srgbClr val="000000"/>
                </a:solidFill>
              </a:rPr>
              <a:t> 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0" grpId="0"/>
      <p:bldP spid="11" grpId="0" build="p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60385C-4302-4048-A071-C9B27F112B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/>
            <a:r>
              <a:rPr lang="ru-RU" altLang="ru-RU" sz="6000">
                <a:solidFill>
                  <a:srgbClr val="CECEEF"/>
                </a:solidFill>
              </a:rPr>
              <a:t>Программирование на языке Си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CDAE518-97AD-48B0-B348-36C88DFE96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60388" y="4359275"/>
            <a:ext cx="80232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/>
              <a:t>Поиск в массиве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2772" name="Номер слайда 5">
            <a:extLst>
              <a:ext uri="{FF2B5EF4-FFF2-40B4-BE49-F238E27FC236}">
                <a16:creationId xmlns:a16="http://schemas.microsoft.com/office/drawing/2014/main" id="{28B603B9-84F0-4671-8B5F-50434320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54D44-C413-49D0-A2F1-A2A00F479903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4">
            <a:extLst>
              <a:ext uri="{FF2B5EF4-FFF2-40B4-BE49-F238E27FC236}">
                <a16:creationId xmlns:a16="http://schemas.microsoft.com/office/drawing/2014/main" id="{D6A515C4-88D1-48CA-96BF-80C4296D1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33795" name="Номер слайда 3">
            <a:extLst>
              <a:ext uri="{FF2B5EF4-FFF2-40B4-BE49-F238E27FC236}">
                <a16:creationId xmlns:a16="http://schemas.microsoft.com/office/drawing/2014/main" id="{35E1F101-3583-4615-B4EF-C481CA78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79FF99-4E1F-4A92-B637-6DD14747FCA2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/>
          </a:p>
        </p:txBody>
      </p:sp>
      <p:sp>
        <p:nvSpPr>
          <p:cNvPr id="33796" name="Прямоугольник 5">
            <a:extLst>
              <a:ext uri="{FF2B5EF4-FFF2-40B4-BE49-F238E27FC236}">
                <a16:creationId xmlns:a16="http://schemas.microsoft.com/office/drawing/2014/main" id="{AE24EAA6-E262-4310-A3D0-27197D658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417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Найти элемент, равный </a:t>
            </a:r>
            <a:r>
              <a:rPr lang="en-US" altLang="ru-RU" sz="2400" b="1">
                <a:solidFill>
                  <a:srgbClr val="333399"/>
                </a:solidFill>
              </a:rPr>
              <a:t>X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1DEE5-A20E-495D-A4BC-6F96DE8B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3338"/>
            <a:ext cx="76120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60E0227-2B7B-4110-9B73-93DF6D8AE57D}"/>
              </a:ext>
            </a:extLst>
          </p:cNvPr>
          <p:cNvGrpSpPr>
            <a:grpSpLocks/>
          </p:cNvGrpSpPr>
          <p:nvPr/>
        </p:nvGrpSpPr>
        <p:grpSpPr bwMode="auto">
          <a:xfrm>
            <a:off x="5521325" y="1577975"/>
            <a:ext cx="2486025" cy="663575"/>
            <a:chOff x="433" y="3902"/>
            <a:chExt cx="1566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BC59F2EE-1B4E-4838-9CA1-0D161687D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272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Что плохо?</a:t>
              </a:r>
            </a:p>
          </p:txBody>
        </p:sp>
        <p:sp>
          <p:nvSpPr>
            <p:cNvPr id="33806" name="Oval 57">
              <a:extLst>
                <a:ext uri="{FF2B5EF4-FFF2-40B4-BE49-F238E27FC236}">
                  <a16:creationId xmlns:a16="http://schemas.microsoft.com/office/drawing/2014/main" id="{3260C84E-72F5-46A3-AA1A-F23459C7C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Плюс 10">
            <a:extLst>
              <a:ext uri="{FF2B5EF4-FFF2-40B4-BE49-F238E27FC236}">
                <a16:creationId xmlns:a16="http://schemas.microsoft.com/office/drawing/2014/main" id="{C6EF4240-45A8-4282-9474-1D263C695B82}"/>
              </a:ext>
            </a:extLst>
          </p:cNvPr>
          <p:cNvSpPr/>
          <p:nvPr/>
        </p:nvSpPr>
        <p:spPr bwMode="auto">
          <a:xfrm rot="18932128">
            <a:off x="1573213" y="1390650"/>
            <a:ext cx="1481137" cy="1481138"/>
          </a:xfrm>
          <a:prstGeom prst="mathPlus">
            <a:avLst>
              <a:gd name="adj1" fmla="val 8705"/>
            </a:avLst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B26571E-22C8-44F9-8243-D2B00A7A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397250"/>
            <a:ext cx="7662862" cy="26797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!=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+=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N: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i,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ru-RU" sz="2400" b="1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 eaLnBrk="1" hangingPunct="1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0BBCAA06-C182-4511-B368-AA62BDF17A91}"/>
              </a:ext>
            </a:extLst>
          </p:cNvPr>
          <p:cNvGrpSpPr>
            <a:grpSpLocks/>
          </p:cNvGrpSpPr>
          <p:nvPr/>
        </p:nvGrpSpPr>
        <p:grpSpPr bwMode="auto">
          <a:xfrm>
            <a:off x="4783138" y="4210050"/>
            <a:ext cx="3984625" cy="663575"/>
            <a:chOff x="433" y="3902"/>
            <a:chExt cx="2510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F3DDDFC7-8EAE-4AA5-A957-F4480A680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21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Что если такого нет?</a:t>
              </a:r>
            </a:p>
          </p:txBody>
        </p:sp>
        <p:sp>
          <p:nvSpPr>
            <p:cNvPr id="33804" name="Oval 57">
              <a:extLst>
                <a:ext uri="{FF2B5EF4-FFF2-40B4-BE49-F238E27FC236}">
                  <a16:creationId xmlns:a16="http://schemas.microsoft.com/office/drawing/2014/main" id="{FE7F36EF-5EA3-45FB-9B19-DCE8F033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7788060-A667-4799-8AF7-E05EF4DF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3751263"/>
            <a:ext cx="904875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ru-RU" altLang="ru-RU" sz="2400" b="1">
                <a:solidFill>
                  <a:srgbClr val="000000"/>
                </a:solidFill>
              </a:rPr>
              <a:t> 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2" grpId="0" build="p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6B39AD8C-07BF-4F77-9E0C-DF9827EE3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34819" name="Номер слайда 2">
            <a:extLst>
              <a:ext uri="{FF2B5EF4-FFF2-40B4-BE49-F238E27FC236}">
                <a16:creationId xmlns:a16="http://schemas.microsoft.com/office/drawing/2014/main" id="{25DE3E6E-BB4A-4D33-BAE3-AD06F40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1F92C-5169-4EC1-AB72-259C03D793F5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96F36-07EA-471C-871C-486EB9B6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211388"/>
            <a:ext cx="7700962" cy="341788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-1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X:</a:t>
            </a:r>
          </a:p>
          <a:p>
            <a:pPr marL="179388" indent="-90488" algn="just" eaLnBrk="1" hangingPunct="1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nX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i</a:t>
            </a:r>
          </a:p>
          <a:p>
            <a:pPr marL="179388" indent="-90488" algn="just" eaLnBrk="1" hangingPunct="1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nX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&gt;=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: 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nX, "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X, sep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 eaLnBrk="1" hangingPunct="1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34821" name="Прямоугольник 5">
            <a:extLst>
              <a:ext uri="{FF2B5EF4-FFF2-40B4-BE49-F238E27FC236}">
                <a16:creationId xmlns:a16="http://schemas.microsoft.com/office/drawing/2014/main" id="{7418F61B-7E24-4D54-B0C8-E0F51BAC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5376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Вариант с досрочным выходом: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B1B41C-448F-4FF0-9387-3466231F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3695700"/>
            <a:ext cx="110648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endParaRPr lang="ru-RU" altLang="ru-RU" sz="1800"/>
          </a:p>
        </p:txBody>
      </p:sp>
      <p:sp>
        <p:nvSpPr>
          <p:cNvPr id="8" name="AutoShape 59">
            <a:extLst>
              <a:ext uri="{FF2B5EF4-FFF2-40B4-BE49-F238E27FC236}">
                <a16:creationId xmlns:a16="http://schemas.microsoft.com/office/drawing/2014/main" id="{4E1BF55D-496A-499F-BFB5-C4E56F1B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3455988"/>
            <a:ext cx="2670175" cy="722312"/>
          </a:xfrm>
          <a:prstGeom prst="wedgeRoundRectCallout">
            <a:avLst>
              <a:gd name="adj1" fmla="val -91488"/>
              <a:gd name="adj2" fmla="val 1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/>
              <a:t>досрочный выход из цикла</a:t>
            </a:r>
            <a:endParaRPr lang="ru-RU" sz="2000"/>
          </a:p>
        </p:txBody>
      </p:sp>
      <p:sp>
        <p:nvSpPr>
          <p:cNvPr id="9" name="AutoShape 59">
            <a:extLst>
              <a:ext uri="{FF2B5EF4-FFF2-40B4-BE49-F238E27FC236}">
                <a16:creationId xmlns:a16="http://schemas.microsoft.com/office/drawing/2014/main" id="{425CFA7B-B783-4BF6-B340-1F7D863F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398588"/>
            <a:ext cx="3063875" cy="798512"/>
          </a:xfrm>
          <a:prstGeom prst="wedgeRoundRectCallout">
            <a:avLst>
              <a:gd name="adj1" fmla="val -63529"/>
              <a:gd name="adj2" fmla="val 597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/>
              <a:t>номер найденного элемента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29DAB681-67BF-432D-AA69-39DA0D0AF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8195" name="Номер слайда 2">
            <a:extLst>
              <a:ext uri="{FF2B5EF4-FFF2-40B4-BE49-F238E27FC236}">
                <a16:creationId xmlns:a16="http://schemas.microsoft.com/office/drawing/2014/main" id="{CB469341-B5FF-4322-BB09-43FE9DB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172AF-271D-45F8-9F76-DB050BCD77D3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FCE33-B3E3-4FA5-949F-3F3E8785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01688"/>
            <a:ext cx="3532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Начальное значение</a:t>
            </a:r>
            <a:r>
              <a:rPr lang="ru-RU" altLang="ru-RU" sz="2400" b="1"/>
              <a:t>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BEA974-CC55-4542-A3D1-C5F4AECB0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606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Сложение</a:t>
            </a:r>
            <a:r>
              <a:rPr lang="ru-RU" altLang="ru-RU" sz="2400" b="1"/>
              <a:t>: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BFC091DB-51F8-48B2-8D79-E697ED10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306513"/>
            <a:ext cx="5180012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Привет!"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D405BB03-5CD2-4157-A304-8EBA07425DAA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1090613"/>
            <a:ext cx="4403725" cy="1463675"/>
            <a:chOff x="2325" y="3072"/>
            <a:chExt cx="2773" cy="922"/>
          </a:xfrm>
        </p:grpSpPr>
        <p:sp>
          <p:nvSpPr>
            <p:cNvPr id="27" name="Text Box 69">
              <a:extLst>
                <a:ext uri="{FF2B5EF4-FFF2-40B4-BE49-F238E27FC236}">
                  <a16:creationId xmlns:a16="http://schemas.microsoft.com/office/drawing/2014/main" id="{E801E885-F7B1-4834-B872-AC07E014C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2465" cy="87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</a:t>
              </a:r>
            </a:p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последовательность </a:t>
              </a:r>
            </a:p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символов!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8212" name="Oval 70">
              <a:extLst>
                <a:ext uri="{FF2B5EF4-FFF2-40B4-BE49-F238E27FC236}">
                  <a16:creationId xmlns:a16="http://schemas.microsoft.com/office/drawing/2014/main" id="{2701DDF9-E58A-419D-9D24-6B9F650A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8340EBD-390A-4ACB-B459-8671AAE8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04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Вывод на экран</a:t>
            </a:r>
            <a:r>
              <a:rPr lang="ru-RU" altLang="ru-RU" sz="2400" b="1"/>
              <a:t>: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919F5AF1-DE3C-4B0B-8491-20E63609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279650"/>
            <a:ext cx="3116262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04DC01B-84B4-4D73-A930-1B12E404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298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Умножение</a:t>
            </a:r>
            <a:r>
              <a:rPr lang="ru-RU" altLang="ru-RU" sz="2400" b="1"/>
              <a:t>: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B9B5BA6C-01C9-4C2E-AAEC-10995379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5353050"/>
            <a:ext cx="3925887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АУ"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s5 </a:t>
            </a:r>
            <a:r>
              <a:rPr lang="ru-RU" sz="2800" b="1" dirty="0">
                <a:latin typeface="Courier New"/>
                <a:ea typeface="Times New Roman"/>
              </a:rPr>
              <a:t>= </a:t>
            </a:r>
            <a:r>
              <a:rPr lang="en-US" sz="2800" b="1" dirty="0">
                <a:latin typeface="Courier New"/>
                <a:ea typeface="Times New Roman"/>
              </a:rPr>
              <a:t>s*5</a:t>
            </a:r>
            <a:endParaRPr lang="ru-RU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DFD3B2D-9CBB-4268-BCED-99AC8A2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73738"/>
            <a:ext cx="314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  <a:cs typeface="Courier New" panose="02070309020205020404" pitchFamily="49" charset="0"/>
              </a:rPr>
              <a:t>АУАУАУАУАУ</a:t>
            </a:r>
          </a:p>
        </p:txBody>
      </p:sp>
      <p:grpSp>
        <p:nvGrpSpPr>
          <p:cNvPr id="3" name="Group 71">
            <a:extLst>
              <a:ext uri="{FF2B5EF4-FFF2-40B4-BE49-F238E27FC236}">
                <a16:creationId xmlns:a16="http://schemas.microsoft.com/office/drawing/2014/main" id="{7F8FC83C-DC92-4BA6-9E8E-13414ECD1B43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6018213"/>
            <a:ext cx="3316287" cy="663575"/>
            <a:chOff x="2325" y="3072"/>
            <a:chExt cx="2088" cy="418"/>
          </a:xfrm>
        </p:grpSpPr>
        <p:sp>
          <p:nvSpPr>
            <p:cNvPr id="33" name="Text Box 69">
              <a:extLst>
                <a:ext uri="{FF2B5EF4-FFF2-40B4-BE49-F238E27FC236}">
                  <a16:creationId xmlns:a16="http://schemas.microsoft.com/office/drawing/2014/main" id="{3646ED6D-B4EC-4716-8ED5-697858707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1780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Что получим?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8210" name="Oval 70">
              <a:extLst>
                <a:ext uri="{FF2B5EF4-FFF2-40B4-BE49-F238E27FC236}">
                  <a16:creationId xmlns:a16="http://schemas.microsoft.com/office/drawing/2014/main" id="{4440DDB9-195A-4096-ADB4-DA8D1217A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5" name="AutoShape 17">
            <a:extLst>
              <a:ext uri="{FF2B5EF4-FFF2-40B4-BE49-F238E27FC236}">
                <a16:creationId xmlns:a16="http://schemas.microsoft.com/office/drawing/2014/main" id="{69FE55F2-3875-4EED-97C7-BCA31B09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5003800"/>
            <a:ext cx="5126037" cy="642938"/>
          </a:xfrm>
          <a:prstGeom prst="wedgeRoundRectCallout">
            <a:avLst>
              <a:gd name="adj1" fmla="val -62013"/>
              <a:gd name="adj2" fmla="val 9582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s5 = s + s + s + s + s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959BC0A0-65B4-4F72-9084-EF38A46C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422650"/>
            <a:ext cx="5711825" cy="138430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Привет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Вася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s1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", "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s2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"!"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7" name="Скругленная прямоугольная выноска 36">
            <a:extLst>
              <a:ext uri="{FF2B5EF4-FFF2-40B4-BE49-F238E27FC236}">
                <a16:creationId xmlns:a16="http://schemas.microsoft.com/office/drawing/2014/main" id="{965D7558-8047-4B3C-9075-3D6A8020BFDE}"/>
              </a:ext>
            </a:extLst>
          </p:cNvPr>
          <p:cNvSpPr/>
          <p:nvPr/>
        </p:nvSpPr>
        <p:spPr>
          <a:xfrm>
            <a:off x="4891088" y="3449638"/>
            <a:ext cx="3465512" cy="544512"/>
          </a:xfrm>
          <a:prstGeom prst="wedgeRoundRectCallout">
            <a:avLst>
              <a:gd name="adj1" fmla="val -47543"/>
              <a:gd name="adj2" fmla="val 115192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"Привет, Вася!" 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 animBg="1"/>
      <p:bldP spid="19" grpId="0"/>
      <p:bldP spid="20" grpId="0" animBg="1"/>
      <p:bldP spid="22" grpId="0"/>
      <p:bldP spid="26" grpId="0" animBg="1"/>
      <p:bldP spid="28" grpId="0"/>
      <p:bldP spid="35" grpId="0" animBg="1"/>
      <p:bldP spid="36" grpId="0" build="p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0B3062E-7315-44B1-8488-D81089F2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309688"/>
            <a:ext cx="7700962" cy="23098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N ):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A[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]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"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]="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X,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sep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break</a:t>
            </a:r>
            <a:endParaRPr lang="ru-RU" sz="2400" b="1" dirty="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  <p:sp>
        <p:nvSpPr>
          <p:cNvPr id="35843" name="Заголовок 1">
            <a:extLst>
              <a:ext uri="{FF2B5EF4-FFF2-40B4-BE49-F238E27FC236}">
                <a16:creationId xmlns:a16="http://schemas.microsoft.com/office/drawing/2014/main" id="{CA4D5FF9-7518-491F-94C4-5AFAF25C7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Поиск в массиве</a:t>
            </a:r>
          </a:p>
        </p:txBody>
      </p:sp>
      <p:sp>
        <p:nvSpPr>
          <p:cNvPr id="35844" name="Номер слайда 2">
            <a:extLst>
              <a:ext uri="{FF2B5EF4-FFF2-40B4-BE49-F238E27FC236}">
                <a16:creationId xmlns:a16="http://schemas.microsoft.com/office/drawing/2014/main" id="{8A41EE66-8437-42C6-A28D-5AD4AB2A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5ABD2-C4DF-45FD-86A5-9DB6BEB3B1E5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/>
          </a:p>
        </p:txBody>
      </p:sp>
      <p:sp>
        <p:nvSpPr>
          <p:cNvPr id="35845" name="Прямоугольник 5">
            <a:extLst>
              <a:ext uri="{FF2B5EF4-FFF2-40B4-BE49-F238E27FC236}">
                <a16:creationId xmlns:a16="http://schemas.microsoft.com/office/drawing/2014/main" id="{07B62AD0-1887-41AD-A346-C87A73AA8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06450"/>
            <a:ext cx="418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Варианты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1">
            <a:extLst>
              <a:ext uri="{FF2B5EF4-FFF2-40B4-BE49-F238E27FC236}">
                <a16:creationId xmlns:a16="http://schemas.microsoft.com/office/drawing/2014/main" id="{29A88821-28E7-4CD1-9E55-CBA235E2876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035300"/>
            <a:ext cx="6988175" cy="1320800"/>
            <a:chOff x="352424" y="3175000"/>
            <a:chExt cx="6988176" cy="1320800"/>
          </a:xfrm>
        </p:grpSpPr>
        <p:sp>
          <p:nvSpPr>
            <p:cNvPr id="11" name="Равнобедренный треугольник 10">
              <a:extLst>
                <a:ext uri="{FF2B5EF4-FFF2-40B4-BE49-F238E27FC236}">
                  <a16:creationId xmlns:a16="http://schemas.microsoft.com/office/drawing/2014/main" id="{CCADB1D7-0A82-4CE1-9DC5-946677BD8ABD}"/>
                </a:ext>
              </a:extLst>
            </p:cNvPr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:a16="http://schemas.microsoft.com/office/drawing/2014/main" id="{7604E583-2EE3-4FB1-BC19-7A874000A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4" y="3875088"/>
              <a:ext cx="6988176" cy="6207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ru-RU" sz="2400"/>
                <a:t>если не было досрочного выхода из цикла</a:t>
              </a:r>
              <a:endParaRPr lang="ru-RU" sz="2000"/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824F66A7-9C2F-4BFD-AE8E-F7187CA0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484688"/>
            <a:ext cx="7700962" cy="19415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X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A:</a:t>
            </a:r>
          </a:p>
          <a:p>
            <a:pPr marL="179388" indent="-904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nX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(X)  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nX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X,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sep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0488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"Не нашли!"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4B5E825A-7DBC-419C-B0A0-B5F02E640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</a:t>
            </a:r>
          </a:p>
        </p:txBody>
      </p:sp>
      <p:sp>
        <p:nvSpPr>
          <p:cNvPr id="36867" name="Номер слайда 2">
            <a:extLst>
              <a:ext uri="{FF2B5EF4-FFF2-40B4-BE49-F238E27FC236}">
                <a16:creationId xmlns:a16="http://schemas.microsoft.com/office/drawing/2014/main" id="{23ACC93C-3AE8-443E-A658-0DD58A84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7F1D90-E9FE-4546-8E92-158C45BEA82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E291262-8EA3-4EC8-B5A1-9A232E26D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 i="1">
                <a:solidFill>
                  <a:srgbClr val="3333FF"/>
                </a:solidFill>
              </a:rPr>
              <a:t>Задача</a:t>
            </a:r>
            <a:r>
              <a:rPr lang="ru-RU" altLang="ru-RU" sz="2400">
                <a:solidFill>
                  <a:srgbClr val="3333FF"/>
                </a:solidFill>
              </a:rPr>
              <a:t>: </a:t>
            </a:r>
            <a:r>
              <a:rPr lang="ru-RU" altLang="ru-RU" sz="2400"/>
              <a:t>найти в массиве максимальный элемент.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FF"/>
                </a:solidFill>
              </a:rPr>
              <a:t>Алгоритм</a:t>
            </a:r>
            <a:r>
              <a:rPr lang="ru-RU" altLang="ru-RU" sz="2400">
                <a:solidFill>
                  <a:srgbClr val="3333FF"/>
                </a:solidFill>
              </a:rPr>
              <a:t>: </a:t>
            </a:r>
            <a:endParaRPr lang="en-US" altLang="ru-RU" sz="2400">
              <a:solidFill>
                <a:srgbClr val="3333FF"/>
              </a:solidFill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2E2BFE51-FD71-4228-9FD4-CAD5F46F14D1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1784350"/>
            <a:ext cx="1452562" cy="1889125"/>
            <a:chOff x="448" y="1283"/>
            <a:chExt cx="777" cy="1010"/>
          </a:xfrm>
        </p:grpSpPr>
        <p:pic>
          <p:nvPicPr>
            <p:cNvPr id="36908" name="Picture 5" descr="Ученица">
              <a:extLst>
                <a:ext uri="{FF2B5EF4-FFF2-40B4-BE49-F238E27FC236}">
                  <a16:creationId xmlns:a16="http://schemas.microsoft.com/office/drawing/2014/main" id="{DF2D535C-2010-4515-9CE9-4B9ACF2B8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8" y="1283"/>
              <a:ext cx="777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909" name="Picture 8">
              <a:extLst>
                <a:ext uri="{FF2B5EF4-FFF2-40B4-BE49-F238E27FC236}">
                  <a16:creationId xmlns:a16="http://schemas.microsoft.com/office/drawing/2014/main" id="{E803CCD2-CA7D-490A-A102-7549B4EE5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1735"/>
              <a:ext cx="4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CA9F4971-8720-4CAA-9123-CF34D3D1767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19275"/>
            <a:ext cx="1452563" cy="1889125"/>
            <a:chOff x="350" y="2766"/>
            <a:chExt cx="915" cy="1190"/>
          </a:xfrm>
        </p:grpSpPr>
        <p:grpSp>
          <p:nvGrpSpPr>
            <p:cNvPr id="36904" name="Group 24">
              <a:extLst>
                <a:ext uri="{FF2B5EF4-FFF2-40B4-BE49-F238E27FC236}">
                  <a16:creationId xmlns:a16="http://schemas.microsoft.com/office/drawing/2014/main" id="{DEA4EFE9-F217-40C6-9429-04A8BCC78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" y="2766"/>
              <a:ext cx="915" cy="1190"/>
              <a:chOff x="448" y="1283"/>
              <a:chExt cx="777" cy="1010"/>
            </a:xfrm>
          </p:grpSpPr>
          <p:pic>
            <p:nvPicPr>
              <p:cNvPr id="36906" name="Picture 25" descr="Ученица">
                <a:extLst>
                  <a:ext uri="{FF2B5EF4-FFF2-40B4-BE49-F238E27FC236}">
                    <a16:creationId xmlns:a16="http://schemas.microsoft.com/office/drawing/2014/main" id="{3090EFBC-7EDA-4F2E-A779-F1BC8395D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07" name="Picture 26">
                <a:extLst>
                  <a:ext uri="{FF2B5EF4-FFF2-40B4-BE49-F238E27FC236}">
                    <a16:creationId xmlns:a16="http://schemas.microsoft.com/office/drawing/2014/main" id="{DB67F4C5-2C45-4FDD-8A64-B985B90C2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905" name="Picture 27" descr="Ананас">
              <a:extLst>
                <a:ext uri="{FF2B5EF4-FFF2-40B4-BE49-F238E27FC236}">
                  <a16:creationId xmlns:a16="http://schemas.microsoft.com/office/drawing/2014/main" id="{999FCDF9-76D3-4870-946B-E1F008512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638" y="3167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1">
            <a:extLst>
              <a:ext uri="{FF2B5EF4-FFF2-40B4-BE49-F238E27FC236}">
                <a16:creationId xmlns:a16="http://schemas.microsoft.com/office/drawing/2014/main" id="{D76978D7-FEBA-4BB1-826C-86B6EB7C3331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1812925"/>
            <a:ext cx="1452563" cy="1889125"/>
            <a:chOff x="3553" y="2813"/>
            <a:chExt cx="915" cy="1190"/>
          </a:xfrm>
        </p:grpSpPr>
        <p:grpSp>
          <p:nvGrpSpPr>
            <p:cNvPr id="36900" name="Group 35">
              <a:extLst>
                <a:ext uri="{FF2B5EF4-FFF2-40B4-BE49-F238E27FC236}">
                  <a16:creationId xmlns:a16="http://schemas.microsoft.com/office/drawing/2014/main" id="{41C1641D-D786-4D24-B7DC-8E87E69B2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36902" name="Picture 36" descr="Ученица">
                <a:extLst>
                  <a:ext uri="{FF2B5EF4-FFF2-40B4-BE49-F238E27FC236}">
                    <a16:creationId xmlns:a16="http://schemas.microsoft.com/office/drawing/2014/main" id="{DD00836D-356E-41A9-BCED-2696850685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03" name="Picture 37">
                <a:extLst>
                  <a:ext uri="{FF2B5EF4-FFF2-40B4-BE49-F238E27FC236}">
                    <a16:creationId xmlns:a16="http://schemas.microsoft.com/office/drawing/2014/main" id="{F9731BA9-DBFE-48E0-BA59-45A11C4616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901" name="Picture 38" descr="Ананас">
              <a:extLst>
                <a:ext uri="{FF2B5EF4-FFF2-40B4-BE49-F238E27FC236}">
                  <a16:creationId xmlns:a16="http://schemas.microsoft.com/office/drawing/2014/main" id="{58C7AA3F-BEA5-4FC8-9339-3765973A1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155DE1AE-DAAD-44BA-B7DF-93D78811B3C6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1798638"/>
            <a:ext cx="1452562" cy="1889125"/>
            <a:chOff x="1501" y="2813"/>
            <a:chExt cx="915" cy="1190"/>
          </a:xfrm>
        </p:grpSpPr>
        <p:grpSp>
          <p:nvGrpSpPr>
            <p:cNvPr id="36896" name="Group 29">
              <a:extLst>
                <a:ext uri="{FF2B5EF4-FFF2-40B4-BE49-F238E27FC236}">
                  <a16:creationId xmlns:a16="http://schemas.microsoft.com/office/drawing/2014/main" id="{6132AA63-B4E5-4CB4-B8A1-A2319628A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" y="2813"/>
              <a:ext cx="915" cy="1190"/>
              <a:chOff x="448" y="1283"/>
              <a:chExt cx="777" cy="1010"/>
            </a:xfrm>
          </p:grpSpPr>
          <p:pic>
            <p:nvPicPr>
              <p:cNvPr id="36898" name="Picture 30" descr="Ученица">
                <a:extLst>
                  <a:ext uri="{FF2B5EF4-FFF2-40B4-BE49-F238E27FC236}">
                    <a16:creationId xmlns:a16="http://schemas.microsoft.com/office/drawing/2014/main" id="{133BFA12-FF57-4EAE-9FE3-F59EF99E3A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99" name="Picture 31">
                <a:extLst>
                  <a:ext uri="{FF2B5EF4-FFF2-40B4-BE49-F238E27FC236}">
                    <a16:creationId xmlns:a16="http://schemas.microsoft.com/office/drawing/2014/main" id="{CD559376-F045-4FF7-A400-D9562A47AC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897" name="Picture 39" descr="Ананас">
              <a:extLst>
                <a:ext uri="{FF2B5EF4-FFF2-40B4-BE49-F238E27FC236}">
                  <a16:creationId xmlns:a16="http://schemas.microsoft.com/office/drawing/2014/main" id="{2CAC959C-971A-4DE8-98E0-93553EACB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1719" y="3151"/>
              <a:ext cx="29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id="{4D20BC47-722D-487C-B319-9D1F6CD6216E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1804988"/>
            <a:ext cx="1452562" cy="1889125"/>
            <a:chOff x="2495" y="2819"/>
            <a:chExt cx="915" cy="1190"/>
          </a:xfrm>
        </p:grpSpPr>
        <p:grpSp>
          <p:nvGrpSpPr>
            <p:cNvPr id="36892" name="Group 32">
              <a:extLst>
                <a:ext uri="{FF2B5EF4-FFF2-40B4-BE49-F238E27FC236}">
                  <a16:creationId xmlns:a16="http://schemas.microsoft.com/office/drawing/2014/main" id="{947F5220-BA35-43E8-B100-6F5008CCA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" y="2819"/>
              <a:ext cx="915" cy="1190"/>
              <a:chOff x="448" y="1283"/>
              <a:chExt cx="777" cy="1010"/>
            </a:xfrm>
          </p:grpSpPr>
          <p:pic>
            <p:nvPicPr>
              <p:cNvPr id="36894" name="Picture 33" descr="Ученица">
                <a:extLst>
                  <a:ext uri="{FF2B5EF4-FFF2-40B4-BE49-F238E27FC236}">
                    <a16:creationId xmlns:a16="http://schemas.microsoft.com/office/drawing/2014/main" id="{67B9A04F-4EB9-4A7E-8D0A-2C66532F34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95" name="Picture 34">
                <a:extLst>
                  <a:ext uri="{FF2B5EF4-FFF2-40B4-BE49-F238E27FC236}">
                    <a16:creationId xmlns:a16="http://schemas.microsoft.com/office/drawing/2014/main" id="{75E7FBD0-3E37-4226-A6AB-53429A303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893" name="Picture 40" descr="Ананас">
              <a:extLst>
                <a:ext uri="{FF2B5EF4-FFF2-40B4-BE49-F238E27FC236}">
                  <a16:creationId xmlns:a16="http://schemas.microsoft.com/office/drawing/2014/main" id="{A9980FE6-3623-469F-85B4-277CE9089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2693" y="3110"/>
              <a:ext cx="337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14F31ECD-CB68-40E9-B5FB-7FC726EFEA2A}"/>
              </a:ext>
            </a:extLst>
          </p:cNvPr>
          <p:cNvGrpSpPr>
            <a:grpSpLocks/>
          </p:cNvGrpSpPr>
          <p:nvPr/>
        </p:nvGrpSpPr>
        <p:grpSpPr bwMode="auto">
          <a:xfrm>
            <a:off x="7375525" y="1798638"/>
            <a:ext cx="1452563" cy="1889125"/>
            <a:chOff x="3553" y="2813"/>
            <a:chExt cx="915" cy="1190"/>
          </a:xfrm>
        </p:grpSpPr>
        <p:grpSp>
          <p:nvGrpSpPr>
            <p:cNvPr id="36888" name="Group 45">
              <a:extLst>
                <a:ext uri="{FF2B5EF4-FFF2-40B4-BE49-F238E27FC236}">
                  <a16:creationId xmlns:a16="http://schemas.microsoft.com/office/drawing/2014/main" id="{0D95926D-FFD6-455B-80A6-6664D3729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813"/>
              <a:ext cx="915" cy="1190"/>
              <a:chOff x="448" y="1283"/>
              <a:chExt cx="777" cy="1010"/>
            </a:xfrm>
          </p:grpSpPr>
          <p:pic>
            <p:nvPicPr>
              <p:cNvPr id="36890" name="Picture 46" descr="Ученица">
                <a:extLst>
                  <a:ext uri="{FF2B5EF4-FFF2-40B4-BE49-F238E27FC236}">
                    <a16:creationId xmlns:a16="http://schemas.microsoft.com/office/drawing/2014/main" id="{D94A288F-CECD-4191-B2CD-CAC0432686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8" y="1283"/>
                <a:ext cx="777" cy="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91" name="Picture 47">
                <a:extLst>
                  <a:ext uri="{FF2B5EF4-FFF2-40B4-BE49-F238E27FC236}">
                    <a16:creationId xmlns:a16="http://schemas.microsoft.com/office/drawing/2014/main" id="{147455B3-C417-4069-89C0-2A3B1ED3DB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00FF"/>
                  </a:clrFrom>
                  <a:clrTo>
                    <a:srgbClr val="FF00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" y="1735"/>
                <a:ext cx="4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889" name="Picture 48" descr="Ананас">
              <a:extLst>
                <a:ext uri="{FF2B5EF4-FFF2-40B4-BE49-F238E27FC236}">
                  <a16:creationId xmlns:a16="http://schemas.microsoft.com/office/drawing/2014/main" id="{A34B5071-BF94-4167-ADDC-2598B5BF1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1" t="3693" r="7114" b="8769"/>
            <a:stretch>
              <a:fillRect/>
            </a:stretch>
          </p:blipFill>
          <p:spPr bwMode="auto">
            <a:xfrm rot="-5400000">
              <a:off x="3691" y="3011"/>
              <a:ext cx="42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10" descr="Ананас">
            <a:extLst>
              <a:ext uri="{FF2B5EF4-FFF2-40B4-BE49-F238E27FC236}">
                <a16:creationId xmlns:a16="http://schemas.microsoft.com/office/drawing/2014/main" id="{15B8D2A4-8666-4867-8762-EF6DF679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6157913" y="2741613"/>
            <a:ext cx="6667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6" descr="Ананас">
            <a:extLst>
              <a:ext uri="{FF2B5EF4-FFF2-40B4-BE49-F238E27FC236}">
                <a16:creationId xmlns:a16="http://schemas.microsoft.com/office/drawing/2014/main" id="{5C0A5C64-2BA4-46D9-BBF2-2564D305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3279775" y="3019425"/>
            <a:ext cx="460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7" descr="Ананас">
            <a:extLst>
              <a:ext uri="{FF2B5EF4-FFF2-40B4-BE49-F238E27FC236}">
                <a16:creationId xmlns:a16="http://schemas.microsoft.com/office/drawing/2014/main" id="{DE0E8C8B-D216-4F6B-AD8C-13897502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4657725" y="2919413"/>
            <a:ext cx="534988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8" descr="Ананас">
            <a:extLst>
              <a:ext uri="{FF2B5EF4-FFF2-40B4-BE49-F238E27FC236}">
                <a16:creationId xmlns:a16="http://schemas.microsoft.com/office/drawing/2014/main" id="{D06EE5A5-DE22-4BCA-AF0D-3D2B2913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1901825" y="312102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9" descr="Ананас">
            <a:extLst>
              <a:ext uri="{FF2B5EF4-FFF2-40B4-BE49-F238E27FC236}">
                <a16:creationId xmlns:a16="http://schemas.microsoft.com/office/drawing/2014/main" id="{AC02FE2E-2BD1-4C8E-9A4B-7E382B8D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3693" r="7114" b="8769"/>
          <a:stretch>
            <a:fillRect/>
          </a:stretch>
        </p:blipFill>
        <p:spPr bwMode="auto">
          <a:xfrm>
            <a:off x="7642225" y="2955925"/>
            <a:ext cx="508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9" descr="Ананас">
            <a:extLst>
              <a:ext uri="{FF2B5EF4-FFF2-40B4-BE49-F238E27FC236}">
                <a16:creationId xmlns:a16="http://schemas.microsoft.com/office/drawing/2014/main" id="{F5AEA297-1CC1-4938-880D-C44B91E10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4070350" y="3175000"/>
            <a:ext cx="62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Ананас">
            <a:extLst>
              <a:ext uri="{FF2B5EF4-FFF2-40B4-BE49-F238E27FC236}">
                <a16:creationId xmlns:a16="http://schemas.microsoft.com/office/drawing/2014/main" id="{F6D7FA2F-64DB-4755-86E5-5638BFEC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5468938" y="3098800"/>
            <a:ext cx="7254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1" descr="Ананас">
            <a:extLst>
              <a:ext uri="{FF2B5EF4-FFF2-40B4-BE49-F238E27FC236}">
                <a16:creationId xmlns:a16="http://schemas.microsoft.com/office/drawing/2014/main" id="{062FF489-F685-42A3-AED1-1B5A03DA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7114" r="8769" b="7521"/>
          <a:stretch>
            <a:fillRect/>
          </a:stretch>
        </p:blipFill>
        <p:spPr bwMode="auto">
          <a:xfrm>
            <a:off x="2811463" y="3265488"/>
            <a:ext cx="5238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AutoShape 20">
            <a:extLst>
              <a:ext uri="{FF2B5EF4-FFF2-40B4-BE49-F238E27FC236}">
                <a16:creationId xmlns:a16="http://schemas.microsoft.com/office/drawing/2014/main" id="{AAD75CD2-A2A7-4F9A-B321-8DB264CAB74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70213" y="1782763"/>
            <a:ext cx="568166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3" name="AutoShape 21">
            <a:extLst>
              <a:ext uri="{FF2B5EF4-FFF2-40B4-BE49-F238E27FC236}">
                <a16:creationId xmlns:a16="http://schemas.microsoft.com/office/drawing/2014/main" id="{FF135C93-DCFA-45B1-B31D-3D7E3967A5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65613" y="1782763"/>
            <a:ext cx="4384675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" name="AutoShape 22">
            <a:extLst>
              <a:ext uri="{FF2B5EF4-FFF2-40B4-BE49-F238E27FC236}">
                <a16:creationId xmlns:a16="http://schemas.microsoft.com/office/drawing/2014/main" id="{89A42E98-7CE3-44A3-A2FC-3CBB08690A4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665788" y="1782763"/>
            <a:ext cx="2984500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5" name="AutoShape 23">
            <a:extLst>
              <a:ext uri="{FF2B5EF4-FFF2-40B4-BE49-F238E27FC236}">
                <a16:creationId xmlns:a16="http://schemas.microsoft.com/office/drawing/2014/main" id="{D3B67F04-5CCC-4A99-ABA4-F365AB5F33C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45363" y="1782763"/>
            <a:ext cx="1306512" cy="185578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036100F-CB7F-40B6-AD38-A97FBBDF5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797300"/>
            <a:ext cx="85217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600" b="1">
                <a:solidFill>
                  <a:srgbClr val="3333FF"/>
                </a:solidFill>
              </a:rPr>
              <a:t>Решение</a:t>
            </a:r>
            <a:r>
              <a:rPr lang="ru-RU" altLang="ru-RU" sz="2600">
                <a:solidFill>
                  <a:srgbClr val="3333FF"/>
                </a:solidFill>
              </a:rPr>
              <a:t>:</a:t>
            </a:r>
            <a:endParaRPr lang="en-US" altLang="ru-RU" sz="260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считаем, что первый элемент – максимальный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просмотреть остальные элементы массива:</a:t>
            </a:r>
            <a:br>
              <a:rPr lang="ru-RU" altLang="ru-RU" sz="2600">
                <a:solidFill>
                  <a:srgbClr val="000000"/>
                </a:solidFill>
              </a:rPr>
            </a:br>
            <a:r>
              <a:rPr lang="en-US" altLang="ru-RU" sz="2600">
                <a:solidFill>
                  <a:srgbClr val="000000"/>
                </a:solidFill>
              </a:rPr>
              <a:t>  </a:t>
            </a:r>
            <a:r>
              <a:rPr lang="ru-RU" altLang="ru-RU" sz="2600">
                <a:solidFill>
                  <a:srgbClr val="000000"/>
                </a:solidFill>
              </a:rPr>
              <a:t>если очередной элемент </a:t>
            </a:r>
            <a:r>
              <a:rPr lang="en-US" altLang="ru-RU" sz="2600">
                <a:solidFill>
                  <a:srgbClr val="000000"/>
                </a:solidFill>
              </a:rPr>
              <a:t>&gt;</a:t>
            </a:r>
            <a:r>
              <a:rPr lang="ru-RU" altLang="ru-RU" sz="2600">
                <a:solidFill>
                  <a:srgbClr val="000000"/>
                </a:solidFill>
              </a:rPr>
              <a:t>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600">
                <a:solidFill>
                  <a:srgbClr val="000000"/>
                </a:solidFill>
              </a:rPr>
              <a:t>, </a:t>
            </a:r>
            <a:br>
              <a:rPr lang="ru-RU" altLang="ru-RU" sz="2600">
                <a:solidFill>
                  <a:srgbClr val="000000"/>
                </a:solidFill>
              </a:rPr>
            </a:br>
            <a:r>
              <a:rPr lang="ru-RU" altLang="ru-RU" sz="2600">
                <a:solidFill>
                  <a:srgbClr val="000000"/>
                </a:solidFill>
              </a:rPr>
              <a:t>  то записать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в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6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ru-RU" altLang="ru-RU" sz="2600">
                <a:solidFill>
                  <a:srgbClr val="000000"/>
                </a:solidFill>
              </a:rPr>
              <a:t>вывести значение</a:t>
            </a:r>
            <a:r>
              <a:rPr lang="en-US" altLang="ru-RU" sz="2600">
                <a:solidFill>
                  <a:srgbClr val="000000"/>
                </a:solidFill>
              </a:rPr>
              <a:t> </a:t>
            </a:r>
            <a:r>
              <a:rPr lang="en-US" altLang="ru-RU" sz="27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ru-RU" altLang="ru-RU" sz="27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DC8DE451-5620-422A-8943-638FA44AF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</a:t>
            </a:r>
          </a:p>
        </p:txBody>
      </p:sp>
      <p:sp>
        <p:nvSpPr>
          <p:cNvPr id="37891" name="Номер слайда 2">
            <a:extLst>
              <a:ext uri="{FF2B5EF4-FFF2-40B4-BE49-F238E27FC236}">
                <a16:creationId xmlns:a16="http://schemas.microsoft.com/office/drawing/2014/main" id="{A527EA09-ACA7-46A8-91AC-EC3FA432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1EA73-4329-4795-93B0-5757B261A8C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D1C501-5652-4AB7-88E4-5F3322AB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936625"/>
            <a:ext cx="4708525" cy="19415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]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,N):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A[i]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M: 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    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A[i]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M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5DE210-1A0F-4652-B0B1-DF7BDA60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433763"/>
            <a:ext cx="4729162" cy="1571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A[</a:t>
            </a:r>
            <a:r>
              <a:rPr lang="ru-RU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ru-RU" sz="2400" b="1" dirty="0">
                <a:latin typeface="Courier New"/>
                <a:ea typeface="Times New Roman"/>
              </a:rPr>
              <a:t>]</a:t>
            </a: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400" b="1" dirty="0">
                <a:latin typeface="Courier New"/>
                <a:ea typeface="Times New Roman"/>
              </a:rPr>
              <a:t> A:</a:t>
            </a: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&gt;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M: </a:t>
            </a:r>
          </a:p>
          <a:p>
            <a:pPr marL="179388" indent="-90488" algn="just" eaLnBrk="1" hangingPunct="1">
              <a:spcAft>
                <a:spcPts val="0"/>
              </a:spcAft>
              <a:defRPr/>
            </a:pPr>
            <a:r>
              <a:rPr lang="ru-RU" sz="2400" b="1" dirty="0">
                <a:latin typeface="Courier New"/>
                <a:ea typeface="Times New Roman"/>
              </a:rPr>
              <a:t>    M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113ABDD5-619F-4B3F-8697-C82240912819}"/>
              </a:ext>
            </a:extLst>
          </p:cNvPr>
          <p:cNvGrpSpPr>
            <a:grpSpLocks/>
          </p:cNvGrpSpPr>
          <p:nvPr/>
        </p:nvGrpSpPr>
        <p:grpSpPr bwMode="auto">
          <a:xfrm>
            <a:off x="4516438" y="3983038"/>
            <a:ext cx="4149725" cy="663575"/>
            <a:chOff x="433" y="3902"/>
            <a:chExt cx="2614" cy="418"/>
          </a:xfrm>
        </p:grpSpPr>
        <p:sp>
          <p:nvSpPr>
            <p:cNvPr id="14" name="Text Box 56">
              <a:extLst>
                <a:ext uri="{FF2B5EF4-FFF2-40B4-BE49-F238E27FC236}">
                  <a16:creationId xmlns:a16="http://schemas.microsoft.com/office/drawing/2014/main" id="{E62C6C97-68B4-4869-8802-5E4B5DA28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320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Как найти его номер?</a:t>
              </a:r>
            </a:p>
          </p:txBody>
        </p:sp>
        <p:sp>
          <p:nvSpPr>
            <p:cNvPr id="37901" name="Oval 57">
              <a:extLst>
                <a:ext uri="{FF2B5EF4-FFF2-40B4-BE49-F238E27FC236}">
                  <a16:creationId xmlns:a16="http://schemas.microsoft.com/office/drawing/2014/main" id="{778FABF1-1C69-4683-9CAF-433885C54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D4340CC0-AF91-4328-A86D-02A63ADF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52750"/>
            <a:ext cx="418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Варианты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BC280B7-9BC5-4AAF-9856-AC8028A99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5135563"/>
            <a:ext cx="4729162" cy="4635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ru-RU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A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EA00F83D-75AC-43B8-B9ED-3531E186B56E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887538"/>
            <a:ext cx="3357562" cy="663575"/>
            <a:chOff x="433" y="3902"/>
            <a:chExt cx="2115" cy="418"/>
          </a:xfrm>
        </p:grpSpPr>
        <p:sp>
          <p:nvSpPr>
            <p:cNvPr id="18" name="Text Box 56">
              <a:extLst>
                <a:ext uri="{FF2B5EF4-FFF2-40B4-BE49-F238E27FC236}">
                  <a16:creationId xmlns:a16="http://schemas.microsoft.com/office/drawing/2014/main" id="{DD9F3A6E-31DE-4D97-971C-130C98654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82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Если </a:t>
              </a: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range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(N)</a:t>
              </a:r>
              <a:r>
                <a:rPr lang="ru-RU" sz="2400" dirty="0">
                  <a:latin typeface="Arial" charset="0"/>
                </a:rPr>
                <a:t>?</a:t>
              </a:r>
            </a:p>
          </p:txBody>
        </p:sp>
        <p:sp>
          <p:nvSpPr>
            <p:cNvPr id="37899" name="Oval 57">
              <a:extLst>
                <a:ext uri="{FF2B5EF4-FFF2-40B4-BE49-F238E27FC236}">
                  <a16:creationId xmlns:a16="http://schemas.microsoft.com/office/drawing/2014/main" id="{482CA7F8-5250-4974-8D40-F9DF95E7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15" grpId="0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>
            <a:extLst>
              <a:ext uri="{FF2B5EF4-FFF2-40B4-BE49-F238E27FC236}">
                <a16:creationId xmlns:a16="http://schemas.microsoft.com/office/drawing/2014/main" id="{77E6588D-44E9-4830-9B2C-A615DAF17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 и его номер</a:t>
            </a:r>
          </a:p>
        </p:txBody>
      </p:sp>
      <p:sp>
        <p:nvSpPr>
          <p:cNvPr id="38915" name="Номер слайда 2">
            <a:extLst>
              <a:ext uri="{FF2B5EF4-FFF2-40B4-BE49-F238E27FC236}">
                <a16:creationId xmlns:a16="http://schemas.microsoft.com/office/drawing/2014/main" id="{58D1C4DB-51B1-4DA5-8558-74910B2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07244-77C0-4B6C-9332-724679D7CA2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/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075DDBB9-4074-4E6F-A5C6-52E30A3F7853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1020763"/>
            <a:ext cx="7980362" cy="2309812"/>
            <a:chOff x="271794" y="3598231"/>
            <a:chExt cx="6156440" cy="2311508"/>
          </a:xfrm>
        </p:grpSpPr>
        <p:sp>
          <p:nvSpPr>
            <p:cNvPr id="38924" name="Rectangle 6">
              <a:extLst>
                <a:ext uri="{FF2B5EF4-FFF2-40B4-BE49-F238E27FC236}">
                  <a16:creationId xmlns:a16="http://schemas.microsoft.com/office/drawing/2014/main" id="{FAF242F5-DE04-4B17-ACC3-BC5E58145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94" y="3598231"/>
              <a:ext cx="6156440" cy="231150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179388" indent="-904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M</a:t>
              </a:r>
              <a:r>
                <a:rPr lang="ru-RU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ru-RU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A[</a:t>
              </a:r>
              <a:r>
                <a:rPr lang="ru-RU" altLang="ru-RU" sz="2400" b="1">
                  <a:solidFill>
                    <a:srgbClr val="00B0F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0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]; nMax</a:t>
              </a:r>
              <a:r>
                <a:rPr lang="ru-RU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ru-RU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>
                  <a:solidFill>
                    <a:srgbClr val="00B0F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0</a:t>
              </a:r>
              <a:endPara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 b="1">
                  <a:solidFill>
                    <a:srgbClr val="0000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for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i </a:t>
              </a:r>
              <a:r>
                <a:rPr lang="ru-RU" altLang="ru-RU" sz="2400" b="1">
                  <a:solidFill>
                    <a:srgbClr val="0000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>
                  <a:solidFill>
                    <a:srgbClr val="0070C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range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(</a:t>
              </a:r>
              <a:r>
                <a:rPr lang="ru-RU" altLang="ru-RU" sz="2400" b="1">
                  <a:solidFill>
                    <a:srgbClr val="00B0F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  <a:r>
                <a:rPr lang="ru-RU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,N):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</a:t>
              </a:r>
              <a:r>
                <a:rPr lang="en-US" altLang="ru-RU" sz="2400" b="1">
                  <a:solidFill>
                    <a:srgbClr val="0000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if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A[i]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&gt;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M: </a:t>
              </a:r>
              <a:endPara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  M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A[i]</a:t>
              </a:r>
              <a:endPara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  nMax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i</a:t>
              </a:r>
              <a:endPara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solidFill>
                    <a:srgbClr val="0070C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print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( </a:t>
              </a:r>
              <a:r>
                <a:rPr lang="en-US" altLang="ru-RU" sz="2400" b="1">
                  <a:solidFill>
                    <a:srgbClr val="C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"A["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, nMax, </a:t>
              </a:r>
              <a:r>
                <a:rPr lang="en-US" altLang="ru-RU" sz="2400" b="1">
                  <a:solidFill>
                    <a:srgbClr val="C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"]="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, M, sep</a:t>
              </a:r>
              <a:r>
                <a:rPr lang="en-US" altLang="ru-RU" sz="2400" b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en-US" altLang="ru-RU" sz="2400" b="1">
                  <a:latin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>
                  <a:solidFill>
                    <a:srgbClr val="C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""</a:t>
              </a:r>
              <a:r>
                <a:rPr lang="en-US" altLang="ru-RU" sz="2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)</a:t>
              </a:r>
              <a:endPara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8925" name="Прямоугольник 6">
              <a:extLst>
                <a:ext uri="{FF2B5EF4-FFF2-40B4-BE49-F238E27FC236}">
                  <a16:creationId xmlns:a16="http://schemas.microsoft.com/office/drawing/2014/main" id="{5162FC6F-02E9-4130-AAF2-4638376B0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174" y="3625230"/>
              <a:ext cx="1386984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B0F0"/>
                  </a:solidFill>
                  <a:latin typeface="Courier New" panose="02070309020205020404" pitchFamily="49" charset="0"/>
                </a:rPr>
                <a:t>0</a:t>
              </a:r>
              <a:endParaRPr lang="ru-RU" altLang="ru-RU" sz="1800"/>
            </a:p>
          </p:txBody>
        </p:sp>
        <p:sp>
          <p:nvSpPr>
            <p:cNvPr id="38926" name="Прямоугольник 7">
              <a:extLst>
                <a:ext uri="{FF2B5EF4-FFF2-40B4-BE49-F238E27FC236}">
                  <a16:creationId xmlns:a16="http://schemas.microsoft.com/office/drawing/2014/main" id="{2B2079F2-A2EB-4721-A6A8-1A2561A0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22" y="5100659"/>
              <a:ext cx="1388323" cy="3694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nMax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ru-RU" sz="2400" b="1">
                  <a:solidFill>
                    <a:srgbClr val="000000"/>
                  </a:solidFill>
                </a:rPr>
                <a:t> </a:t>
              </a:r>
              <a:r>
                <a:rPr lang="en-US" altLang="ru-RU" sz="2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endParaRPr lang="ru-RU" altLang="ru-RU" sz="1800"/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F4C6DFB2-D977-402B-ABBD-F562ED463659}"/>
              </a:ext>
            </a:extLst>
          </p:cNvPr>
          <p:cNvGrpSpPr>
            <a:grpSpLocks/>
          </p:cNvGrpSpPr>
          <p:nvPr/>
        </p:nvGrpSpPr>
        <p:grpSpPr bwMode="auto">
          <a:xfrm>
            <a:off x="4516438" y="1925638"/>
            <a:ext cx="3976687" cy="663575"/>
            <a:chOff x="433" y="3902"/>
            <a:chExt cx="2505" cy="418"/>
          </a:xfrm>
        </p:grpSpPr>
        <p:sp>
          <p:nvSpPr>
            <p:cNvPr id="11" name="Text Box 56">
              <a:extLst>
                <a:ext uri="{FF2B5EF4-FFF2-40B4-BE49-F238E27FC236}">
                  <a16:creationId xmlns:a16="http://schemas.microsoft.com/office/drawing/2014/main" id="{46491296-A30D-4E61-9B78-AF1D7FE4E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211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Что можно улучшить?</a:t>
              </a:r>
            </a:p>
          </p:txBody>
        </p:sp>
        <p:sp>
          <p:nvSpPr>
            <p:cNvPr id="38923" name="Oval 57">
              <a:extLst>
                <a:ext uri="{FF2B5EF4-FFF2-40B4-BE49-F238E27FC236}">
                  <a16:creationId xmlns:a16="http://schemas.microsoft.com/office/drawing/2014/main" id="{9D70F8B5-5B4B-4AF9-AA01-3698F4391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508AE630-DFFA-4B4D-AF23-1919ED5B99AF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3468688"/>
            <a:ext cx="7267575" cy="663575"/>
            <a:chOff x="433" y="3902"/>
            <a:chExt cx="4578" cy="418"/>
          </a:xfrm>
        </p:grpSpPr>
        <p:sp>
          <p:nvSpPr>
            <p:cNvPr id="16" name="Text Box 56">
              <a:extLst>
                <a:ext uri="{FF2B5EF4-FFF2-40B4-BE49-F238E27FC236}">
                  <a16:creationId xmlns:a16="http://schemas.microsoft.com/office/drawing/2014/main" id="{91FCC498-34DF-4C96-B6B6-E63BF4C2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284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/>
                <a:t>  По номеру элемента можно найти значение!</a:t>
              </a:r>
            </a:p>
          </p:txBody>
        </p:sp>
        <p:sp>
          <p:nvSpPr>
            <p:cNvPr id="38921" name="Oval 57">
              <a:extLst>
                <a:ext uri="{FF2B5EF4-FFF2-40B4-BE49-F238E27FC236}">
                  <a16:creationId xmlns:a16="http://schemas.microsoft.com/office/drawing/2014/main" id="{16DAA3C7-8F72-4238-B5D0-ACAE9027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5" name="Группа 7">
            <a:extLst>
              <a:ext uri="{FF2B5EF4-FFF2-40B4-BE49-F238E27FC236}">
                <a16:creationId xmlns:a16="http://schemas.microsoft.com/office/drawing/2014/main" id="{38E5FE8F-7D41-4919-A29A-2BE715FBC4A3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4308475"/>
            <a:ext cx="8388350" cy="1941173"/>
            <a:chOff x="909232" y="3598236"/>
            <a:chExt cx="7608459" cy="19409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A17734A-B1D5-4941-B082-72226F90D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232" y="3598236"/>
              <a:ext cx="7608459" cy="194093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90000" tIns="46800" rIns="90000" bIns="46800">
              <a:spAutoFit/>
            </a:bodyPr>
            <a:lstStyle/>
            <a:p>
              <a:pPr marL="179388" indent="-90488" algn="just" eaLnBrk="1" hangingPunct="1">
                <a:spcAft>
                  <a:spcPts val="0"/>
                </a:spcAft>
                <a:defRPr/>
              </a:pPr>
              <a:r>
                <a:rPr lang="ru-RU" sz="2400" b="1" dirty="0" err="1">
                  <a:latin typeface="Courier New"/>
                  <a:ea typeface="Times New Roman"/>
                </a:rPr>
                <a:t>nMax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latin typeface="Courier New"/>
                  <a:ea typeface="Times New Roman"/>
                </a:rPr>
                <a:t>=</a:t>
              </a:r>
              <a:r>
                <a:rPr lang="ru-RU" sz="2400" b="1" dirty="0">
                  <a:latin typeface="Calibri"/>
                  <a:ea typeface="Times New Roman"/>
                </a:rPr>
                <a:t> 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0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 eaLnBrk="1" hangingPunct="1">
                <a:spcAft>
                  <a:spcPts val="0"/>
                </a:spcAft>
                <a:defRPr/>
              </a:pP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for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latin typeface="Courier New"/>
                  <a:ea typeface="Times New Roman"/>
                </a:rPr>
                <a:t>i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0099"/>
                  </a:solidFill>
                  <a:latin typeface="Courier New"/>
                  <a:ea typeface="Times New Roman"/>
                </a:rPr>
                <a:t>in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ru-RU" sz="2400" b="1" dirty="0" err="1">
                  <a:solidFill>
                    <a:srgbClr val="0070C0"/>
                  </a:solidFill>
                  <a:latin typeface="Courier New"/>
                  <a:ea typeface="Times New Roman"/>
                </a:rPr>
                <a:t>range</a:t>
              </a:r>
              <a:r>
                <a:rPr lang="ru-RU" sz="2400" b="1" dirty="0">
                  <a:latin typeface="Courier New"/>
                  <a:ea typeface="Times New Roman"/>
                </a:rPr>
                <a:t>(</a:t>
              </a:r>
              <a:r>
                <a:rPr lang="ru-RU" sz="2400" b="1" dirty="0">
                  <a:solidFill>
                    <a:srgbClr val="00B0F0"/>
                  </a:solidFill>
                  <a:latin typeface="Courier New"/>
                  <a:ea typeface="Times New Roman"/>
                </a:rPr>
                <a:t>1</a:t>
              </a:r>
              <a:r>
                <a:rPr lang="ru-RU" sz="2400" b="1" dirty="0">
                  <a:latin typeface="Courier New"/>
                  <a:ea typeface="Times New Roman"/>
                </a:rPr>
                <a:t>,N):</a:t>
              </a:r>
            </a:p>
            <a:p>
              <a:pPr marL="179388" indent="-90488" algn="just" eaLnBrk="1" hangingPunct="1">
                <a:spcAft>
                  <a:spcPts val="0"/>
                </a:spcAft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</a:t>
              </a:r>
              <a:r>
                <a:rPr lang="en-US" sz="2400" b="1" dirty="0">
                  <a:solidFill>
                    <a:srgbClr val="000099"/>
                  </a:solidFill>
                  <a:latin typeface="Courier New"/>
                  <a:ea typeface="Times New Roman"/>
                </a:rPr>
                <a:t>if</a:t>
              </a:r>
              <a:r>
                <a:rPr lang="en-US" sz="2400" b="1" dirty="0">
                  <a:latin typeface="Courier New"/>
                  <a:ea typeface="Times New Roman"/>
                </a:rPr>
                <a:t> A[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r>
                <a:rPr lang="en-US" sz="2400" b="1" dirty="0">
                  <a:latin typeface="Courier New"/>
                  <a:ea typeface="Times New Roman"/>
                </a:rPr>
                <a:t>]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&gt;</a:t>
              </a:r>
              <a:r>
                <a:rPr lang="ru-RU" sz="2400" b="1" dirty="0">
                  <a:latin typeface="Courier New"/>
                  <a:ea typeface="Times New Roman"/>
                </a:rPr>
                <a:t> 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]: 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 eaLnBrk="1" hangingPunct="1">
                <a:spcAft>
                  <a:spcPts val="0"/>
                </a:spcAft>
                <a:defRPr/>
              </a:pPr>
              <a:r>
                <a:rPr lang="en-US" sz="2400" b="1" dirty="0">
                  <a:latin typeface="Courier New"/>
                  <a:ea typeface="Times New Roman"/>
                </a:rPr>
                <a:t>   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 err="1">
                  <a:latin typeface="Courier New"/>
                  <a:ea typeface="Times New Roman"/>
                </a:rPr>
                <a:t>i</a:t>
              </a:r>
              <a:endParaRPr lang="ru-RU" sz="2400" b="1" dirty="0">
                <a:latin typeface="Courier New"/>
                <a:ea typeface="Times New Roman"/>
              </a:endParaRPr>
            </a:p>
            <a:p>
              <a:pPr marL="179388" indent="-90488" algn="just" eaLnBrk="1" hangingPunct="1"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0070C0"/>
                  </a:solidFill>
                  <a:latin typeface="Courier New"/>
                  <a:ea typeface="Times New Roman"/>
                </a:rPr>
                <a:t>print</a:t>
              </a:r>
              <a:r>
                <a:rPr lang="en-US" sz="2400" b="1" dirty="0">
                  <a:latin typeface="Calibri"/>
                  <a:ea typeface="Times New Roman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(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"A["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,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"]="</a:t>
              </a:r>
              <a:r>
                <a:rPr lang="en-US" sz="2400" b="1" dirty="0">
                  <a:latin typeface="Courier New"/>
                  <a:ea typeface="Times New Roman"/>
                </a:rPr>
                <a:t>, A[</a:t>
              </a:r>
              <a:r>
                <a:rPr lang="en-US" sz="2400" b="1" dirty="0" err="1">
                  <a:latin typeface="Courier New"/>
                  <a:ea typeface="Times New Roman"/>
                </a:rPr>
                <a:t>nMax</a:t>
              </a:r>
              <a:r>
                <a:rPr lang="en-US" sz="2400" b="1" dirty="0">
                  <a:latin typeface="Courier New"/>
                  <a:ea typeface="Times New Roman"/>
                </a:rPr>
                <a:t>], sep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latin typeface="Courier New"/>
                  <a:ea typeface="Times New Roman"/>
                </a:rPr>
                <a:t>=</a:t>
              </a:r>
              <a:r>
                <a:rPr lang="en-US" sz="2400" b="1" dirty="0">
                  <a:latin typeface="Calibri"/>
                  <a:ea typeface="Times New Roman"/>
                  <a:cs typeface="Calibri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/>
                  <a:ea typeface="Times New Roman"/>
                </a:rPr>
                <a:t>""</a:t>
              </a:r>
              <a:r>
                <a:rPr lang="en-US" sz="2400" b="1" dirty="0">
                  <a:latin typeface="Courier New"/>
                  <a:ea typeface="Times New Roman"/>
                </a:rPr>
                <a:t> )</a:t>
              </a:r>
              <a:endParaRPr lang="ru-RU" sz="2400" b="1" dirty="0">
                <a:latin typeface="Courier New"/>
                <a:ea typeface="Times New Roman"/>
              </a:endParaRPr>
            </a:p>
          </p:txBody>
        </p:sp>
        <p:sp>
          <p:nvSpPr>
            <p:cNvPr id="20" name="Прямоугольник 10">
              <a:extLst>
                <a:ext uri="{FF2B5EF4-FFF2-40B4-BE49-F238E27FC236}">
                  <a16:creationId xmlns:a16="http://schemas.microsoft.com/office/drawing/2014/main" id="{F2828AEA-771B-4F32-B72B-53CAFAD67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72" y="4374124"/>
              <a:ext cx="1466726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A[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nMax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]</a:t>
              </a:r>
              <a:endParaRPr lang="ru-RU" dirty="0">
                <a:latin typeface="Arial" charset="0"/>
              </a:endParaRPr>
            </a:p>
          </p:txBody>
        </p:sp>
        <p:sp>
          <p:nvSpPr>
            <p:cNvPr id="21" name="Прямоугольник 11">
              <a:extLst>
                <a:ext uri="{FF2B5EF4-FFF2-40B4-BE49-F238E27FC236}">
                  <a16:creationId xmlns:a16="http://schemas.microsoft.com/office/drawing/2014/main" id="{45037F99-C48B-469E-9026-3574C6E56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062" y="5116180"/>
              <a:ext cx="1337941" cy="3692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pPr eaLnBrk="1" hangingPunct="1">
                <a:defRPr/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A[nMax]</a:t>
              </a:r>
              <a:endParaRPr lang="ru-RU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56F1F6A4-EEA3-4CE7-A3B7-30E4B8025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Максимальный элемент и его номер</a:t>
            </a:r>
          </a:p>
        </p:txBody>
      </p:sp>
      <p:sp>
        <p:nvSpPr>
          <p:cNvPr id="39939" name="Номер слайда 2">
            <a:extLst>
              <a:ext uri="{FF2B5EF4-FFF2-40B4-BE49-F238E27FC236}">
                <a16:creationId xmlns:a16="http://schemas.microsoft.com/office/drawing/2014/main" id="{60643F3B-80D5-48AE-A54C-0E7D873C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6E4B7-9439-4D37-8371-369EE760F288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2077C19-40C9-47CB-B65D-165189198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279525"/>
            <a:ext cx="8272462" cy="12017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M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max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(A)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latin typeface="Courier New" pitchFamily="49" charset="0"/>
                <a:cs typeface="Times New Roman" pitchFamily="18" charset="0"/>
              </a:rPr>
              <a:t>nMax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A.</a:t>
            </a: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index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(M)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  <a:p>
            <a:pPr marL="179388" indent="-90488" algn="just" eaLnBrk="1" hangingPunct="1">
              <a:defRPr/>
            </a:pPr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"A["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nMax,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"]="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, M, sep</a:t>
            </a:r>
            <a:r>
              <a:rPr lang="en-US" sz="2400" b="1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400" b="1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9941" name="Прямоугольник 5">
            <a:extLst>
              <a:ext uri="{FF2B5EF4-FFF2-40B4-BE49-F238E27FC236}">
                <a16:creationId xmlns:a16="http://schemas.microsoft.com/office/drawing/2014/main" id="{DBED5DC4-AA48-48E7-9BA1-177A9650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831850"/>
            <a:ext cx="392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Вариант в стиле </a:t>
            </a:r>
            <a:r>
              <a:rPr lang="en-US" altLang="ru-RU" sz="2400" b="1">
                <a:solidFill>
                  <a:srgbClr val="333399"/>
                </a:solidFill>
              </a:rPr>
              <a:t>Python</a:t>
            </a:r>
            <a:r>
              <a:rPr lang="ru-RU" altLang="ru-RU" sz="2400" b="1">
                <a:solidFill>
                  <a:srgbClr val="333399"/>
                </a:solidFill>
              </a:rPr>
              <a:t>:</a:t>
            </a:r>
          </a:p>
        </p:txBody>
      </p:sp>
      <p:grpSp>
        <p:nvGrpSpPr>
          <p:cNvPr id="2" name="Группа 12">
            <a:extLst>
              <a:ext uri="{FF2B5EF4-FFF2-40B4-BE49-F238E27FC236}">
                <a16:creationId xmlns:a16="http://schemas.microsoft.com/office/drawing/2014/main" id="{C56BE7BB-E645-4D49-A2FC-A2814A181F7D}"/>
              </a:ext>
            </a:extLst>
          </p:cNvPr>
          <p:cNvGrpSpPr>
            <a:grpSpLocks/>
          </p:cNvGrpSpPr>
          <p:nvPr/>
        </p:nvGrpSpPr>
        <p:grpSpPr bwMode="auto">
          <a:xfrm>
            <a:off x="2270125" y="1993900"/>
            <a:ext cx="3940175" cy="1485900"/>
            <a:chOff x="352424" y="3175000"/>
            <a:chExt cx="3940176" cy="1485900"/>
          </a:xfrm>
        </p:grpSpPr>
        <p:sp>
          <p:nvSpPr>
            <p:cNvPr id="14" name="Равнобедренный треугольник 13">
              <a:extLst>
                <a:ext uri="{FF2B5EF4-FFF2-40B4-BE49-F238E27FC236}">
                  <a16:creationId xmlns:a16="http://schemas.microsoft.com/office/drawing/2014/main" id="{3E01D0EA-AACD-4F76-8ADF-D6426072A74C}"/>
                </a:ext>
              </a:extLst>
            </p:cNvPr>
            <p:cNvSpPr/>
            <p:nvPr/>
          </p:nvSpPr>
          <p:spPr bwMode="auto">
            <a:xfrm>
              <a:off x="901699" y="3175000"/>
              <a:ext cx="266700" cy="736600"/>
            </a:xfrm>
            <a:prstGeom prst="triangle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ru-RU" sz="2400"/>
            </a:p>
          </p:txBody>
        </p:sp>
        <p:sp>
          <p:nvSpPr>
            <p:cNvPr id="15" name="AutoShape 59">
              <a:extLst>
                <a:ext uri="{FF2B5EF4-FFF2-40B4-BE49-F238E27FC236}">
                  <a16:creationId xmlns:a16="http://schemas.microsoft.com/office/drawing/2014/main" id="{651B0831-A71B-4E81-A639-812AD1E9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4" y="3875088"/>
              <a:ext cx="3940176" cy="785812"/>
            </a:xfrm>
            <a:prstGeom prst="wedgeRoundRectCallout">
              <a:avLst>
                <a:gd name="adj1" fmla="val -26623"/>
                <a:gd name="adj2" fmla="val -50973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ru-RU" sz="2400"/>
                <a:t>номер заданного элемента (первого из…)</a:t>
              </a:r>
              <a:endParaRPr lang="ru-RU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207E55AC-A233-4491-8B77-7FED59365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9219" name="Номер слайда 2">
            <a:extLst>
              <a:ext uri="{FF2B5EF4-FFF2-40B4-BE49-F238E27FC236}">
                <a16:creationId xmlns:a16="http://schemas.microsoft.com/office/drawing/2014/main" id="{4F9F9677-8679-45C1-A43B-EC742884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B248D-EBC8-46E6-9C4C-0BFC1914E133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1F9903-6FC6-46CA-9603-628372E2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27088"/>
            <a:ext cx="435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Вывод символа на экран</a:t>
            </a:r>
            <a:r>
              <a:rPr lang="ru-RU" altLang="ru-RU" sz="2400" b="1"/>
              <a:t>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6A12A8-DB4E-4588-8314-C6216771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3693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Длина строки</a:t>
            </a:r>
            <a:r>
              <a:rPr lang="ru-RU" altLang="ru-RU" sz="2400" b="1"/>
              <a:t>: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01A8618-6F0A-4ED1-912D-ED2E573E8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937000"/>
            <a:ext cx="274478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n</a:t>
            </a:r>
            <a:r>
              <a:rPr lang="en-US" sz="2800" b="1" dirty="0"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+mn-lt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len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F0B382C2-A017-4613-BBFF-4DAFC97F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331913"/>
            <a:ext cx="3106737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5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7FB236A4-A4BA-4809-B281-743F37758420}"/>
              </a:ext>
            </a:extLst>
          </p:cNvPr>
          <p:cNvGraphicFramePr>
            <a:graphicFrameLocks noGrp="1"/>
          </p:cNvGraphicFramePr>
          <p:nvPr/>
        </p:nvGraphicFramePr>
        <p:xfrm>
          <a:off x="885825" y="2071688"/>
          <a:ext cx="5216525" cy="128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91431" marR="91431" marT="45727" marB="45727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8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П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err="1">
                          <a:latin typeface="Courier New" pitchFamily="49" charset="0"/>
                          <a:cs typeface="Courier New" pitchFamily="49" charset="0"/>
                        </a:rPr>
                        <a:t>р</a:t>
                      </a:r>
                      <a:endParaRPr lang="ru-RU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и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в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е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т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</a:p>
                  </a:txBody>
                  <a:tcPr marL="91431" marR="91431" marT="45727" marB="45727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s[4]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s[5]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s[6]</a:t>
                      </a:r>
                      <a:endParaRPr lang="ru-RU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3600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FBBD4871-B56E-4B6E-BA88-940FF57C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738313"/>
            <a:ext cx="1349375" cy="776287"/>
          </a:xfrm>
          <a:custGeom>
            <a:avLst/>
            <a:gdLst>
              <a:gd name="T0" fmla="*/ 2147483646 w 723014"/>
              <a:gd name="T1" fmla="*/ 319614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DCB31D-E315-477A-A998-B55C2B88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1331913"/>
            <a:ext cx="34893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( s[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en-US" sz="2800" b="1" dirty="0">
                <a:latin typeface="Courier New"/>
                <a:ea typeface="Times New Roman"/>
              </a:rPr>
              <a:t>]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FC44549-EAD9-4F5D-88B9-E0A3CCFE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903413"/>
            <a:ext cx="254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s[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ru-RU" altLang="ru-RU" sz="28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-2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ru-RU" altLang="ru-RU" sz="1800"/>
          </a:p>
        </p:txBody>
      </p:sp>
      <p:sp>
        <p:nvSpPr>
          <p:cNvPr id="31" name="Полилиния 30">
            <a:extLst>
              <a:ext uri="{FF2B5EF4-FFF2-40B4-BE49-F238E27FC236}">
                <a16:creationId xmlns:a16="http://schemas.microsoft.com/office/drawing/2014/main" id="{62611563-AFFD-48BA-B7BF-D6500D64A1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56200" y="1770063"/>
            <a:ext cx="1744663" cy="744537"/>
          </a:xfrm>
          <a:custGeom>
            <a:avLst/>
            <a:gdLst>
              <a:gd name="T0" fmla="*/ 2147483646 w 723014"/>
              <a:gd name="T1" fmla="*/ 77252 h 797442"/>
              <a:gd name="T2" fmla="*/ 0 w 723014"/>
              <a:gd name="T3" fmla="*/ 0 h 797442"/>
              <a:gd name="T4" fmla="*/ 0 60000 65536"/>
              <a:gd name="T5" fmla="*/ 0 60000 65536"/>
              <a:gd name="T6" fmla="*/ 0 w 723014"/>
              <a:gd name="T7" fmla="*/ 0 h 797442"/>
              <a:gd name="T8" fmla="*/ 723014 w 723014"/>
              <a:gd name="T9" fmla="*/ 797442 h 7974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3014" h="797442">
                <a:moveTo>
                  <a:pt x="723014" y="797442"/>
                </a:moveTo>
                <a:cubicBezTo>
                  <a:pt x="652130" y="180753"/>
                  <a:pt x="241005" y="265814"/>
                  <a:pt x="0" y="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 animBg="1"/>
      <p:bldP spid="23" grpId="0" animBg="1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02014466-DFA9-428F-BE24-639923708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Символьные строки</a:t>
            </a:r>
          </a:p>
        </p:txBody>
      </p:sp>
      <p:sp>
        <p:nvSpPr>
          <p:cNvPr id="10243" name="Номер слайда 2">
            <a:extLst>
              <a:ext uri="{FF2B5EF4-FFF2-40B4-BE49-F238E27FC236}">
                <a16:creationId xmlns:a16="http://schemas.microsoft.com/office/drawing/2014/main" id="{AFB8B1DD-9D7C-4247-B3CF-CE8F7271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CA439-6867-488C-9685-4BD03371D7B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10244" name="Прямоугольник 6">
            <a:extLst>
              <a:ext uri="{FF2B5EF4-FFF2-40B4-BE49-F238E27FC236}">
                <a16:creationId xmlns:a16="http://schemas.microsoft.com/office/drawing/2014/main" id="{EBBB7143-B2E4-4939-A5D8-D41673658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28675"/>
            <a:ext cx="3328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Ввод с клавиатуры</a:t>
            </a:r>
            <a:r>
              <a:rPr lang="ru-RU" altLang="ru-RU" sz="2400" b="1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F300A2E-9ACE-4ECF-998E-37BB6BE5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274763"/>
            <a:ext cx="6019800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defRPr/>
            </a:pPr>
            <a:r>
              <a:rPr lang="en-US" sz="2800" b="1">
                <a:latin typeface="Courier New" pitchFamily="49" charset="0"/>
                <a:cs typeface="Times New Roman" pitchFamily="18" charset="0"/>
              </a:rPr>
              <a:t>s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>
                <a:latin typeface="Arial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Введите имя: </a:t>
            </a:r>
            <a:r>
              <a:rPr lang="en-US" sz="2800" b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800" b="1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34D052-0B8F-4DC6-92C3-2391F0D8D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6425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Изменение строки</a:t>
            </a:r>
            <a:r>
              <a:rPr lang="ru-RU" altLang="ru-RU" sz="2400" b="1"/>
              <a:t>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3069822-C0DA-4DCF-8978-A4705715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2359025"/>
            <a:ext cx="221297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600" b="1" dirty="0">
                <a:latin typeface="Arial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latin typeface="+mn-lt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4EB1B63E-9163-4DDD-835F-7C775C15A9B5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3175000"/>
            <a:ext cx="7072312" cy="663575"/>
            <a:chOff x="2325" y="3072"/>
            <a:chExt cx="4454" cy="418"/>
          </a:xfrm>
        </p:grpSpPr>
        <p:sp>
          <p:nvSpPr>
            <p:cNvPr id="25" name="Text Box 69">
              <a:extLst>
                <a:ext uri="{FF2B5EF4-FFF2-40B4-BE49-F238E27FC236}">
                  <a16:creationId xmlns:a16="http://schemas.microsoft.com/office/drawing/2014/main" id="{42A44669-EE73-4BDF-8FB3-F015155A7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4146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cs typeface="Courier New" pitchFamily="49" charset="0"/>
                </a:rPr>
                <a:t>  Строка – это неизменяемый объект!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10256" name="Oval 70">
              <a:extLst>
                <a:ext uri="{FF2B5EF4-FFF2-40B4-BE49-F238E27FC236}">
                  <a16:creationId xmlns:a16="http://schemas.microsoft.com/office/drawing/2014/main" id="{8CB9307D-D013-4299-B869-90F6E61AF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7" name="Плюс 26">
            <a:extLst>
              <a:ext uri="{FF2B5EF4-FFF2-40B4-BE49-F238E27FC236}">
                <a16:creationId xmlns:a16="http://schemas.microsoft.com/office/drawing/2014/main" id="{DB806EC5-68E3-453F-8B0B-316D59DE0F59}"/>
              </a:ext>
            </a:extLst>
          </p:cNvPr>
          <p:cNvSpPr/>
          <p:nvPr/>
        </p:nvSpPr>
        <p:spPr bwMode="auto">
          <a:xfrm rot="2700000">
            <a:off x="1423988" y="2200275"/>
            <a:ext cx="819150" cy="819150"/>
          </a:xfrm>
          <a:prstGeom prst="mathPlus">
            <a:avLst>
              <a:gd name="adj1" fmla="val 7936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FA72228-63D3-4F43-A4D0-E7B018B1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3838"/>
            <a:ext cx="593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333399"/>
                </a:solidFill>
              </a:rPr>
              <a:t>... </a:t>
            </a:r>
            <a:r>
              <a:rPr lang="ru-RU" altLang="ru-RU" sz="2400" b="1">
                <a:solidFill>
                  <a:srgbClr val="333399"/>
                </a:solidFill>
              </a:rPr>
              <a:t>но можно составить новую строку</a:t>
            </a:r>
            <a:r>
              <a:rPr lang="ru-RU" altLang="ru-RU" sz="2400" b="1"/>
              <a:t>: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DE5180E-9012-4CCA-ACB0-A2EB87F2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538663"/>
            <a:ext cx="3032125" cy="4921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s1 = s +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DBE005D-A51D-4E54-A227-DF77B7D3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76425"/>
            <a:ext cx="523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Изменение строки запрещено!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E593989-666A-4BD2-95DE-909239AF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5243513"/>
            <a:ext cx="5019675" cy="8921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ru-RU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"информатика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]+s[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])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F60B0520-3A60-40FF-B05B-655835D9E600}"/>
              </a:ext>
            </a:extLst>
          </p:cNvPr>
          <p:cNvSpPr/>
          <p:nvPr/>
        </p:nvSpPr>
        <p:spPr bwMode="auto">
          <a:xfrm>
            <a:off x="4857750" y="4724400"/>
            <a:ext cx="3133725" cy="628650"/>
          </a:xfrm>
          <a:prstGeom prst="wedgeRoundRectCallout">
            <a:avLst>
              <a:gd name="adj1" fmla="val -68273"/>
              <a:gd name="adj2" fmla="val 59470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ru-RU" sz="2800" dirty="0">
                <a:latin typeface="Arial" charset="0"/>
              </a:rPr>
              <a:t>составить «кот»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28" grpId="0"/>
      <p:bldP spid="29" grpId="0" animBg="1"/>
      <p:bldP spid="16" grpId="0"/>
      <p:bldP spid="17" grpId="0" build="p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588E108A-558B-498C-BEE5-0E360372E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Срезы</a:t>
            </a:r>
          </a:p>
        </p:txBody>
      </p:sp>
      <p:sp>
        <p:nvSpPr>
          <p:cNvPr id="11267" name="Номер слайда 2">
            <a:extLst>
              <a:ext uri="{FF2B5EF4-FFF2-40B4-BE49-F238E27FC236}">
                <a16:creationId xmlns:a16="http://schemas.microsoft.com/office/drawing/2014/main" id="{CAED315F-F9C9-4029-9145-951A7C85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F2EEE-0AB5-43FD-9A5A-D154C48E4063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F76604B-2961-41AB-9C79-2241F61A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969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782BD4E-ACBA-477E-A459-C18FB785A506}"/>
              </a:ext>
            </a:extLst>
          </p:cNvPr>
          <p:cNvGraphicFramePr>
            <a:graphicFrameLocks noGrp="1"/>
          </p:cNvGraphicFramePr>
          <p:nvPr/>
        </p:nvGraphicFramePr>
        <p:xfrm>
          <a:off x="1887538" y="2081213"/>
          <a:ext cx="6096000" cy="8286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Овал 35">
            <a:extLst>
              <a:ext uri="{FF2B5EF4-FFF2-40B4-BE49-F238E27FC236}">
                <a16:creationId xmlns:a16="http://schemas.microsoft.com/office/drawing/2014/main" id="{23432C81-2932-4459-86F4-668406032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930525"/>
            <a:ext cx="388938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" name="AutoShape 59">
            <a:extLst>
              <a:ext uri="{FF2B5EF4-FFF2-40B4-BE49-F238E27FC236}">
                <a16:creationId xmlns:a16="http://schemas.microsoft.com/office/drawing/2014/main" id="{51B17970-49B3-43FF-8421-0009EC21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600325"/>
            <a:ext cx="1409700" cy="439738"/>
          </a:xfrm>
          <a:prstGeom prst="wedgeRoundRectCallout">
            <a:avLst>
              <a:gd name="adj1" fmla="val 60661"/>
              <a:gd name="adj2" fmla="val 5024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/>
              <a:t>разрезы</a:t>
            </a:r>
            <a:endParaRPr lang="ru-RU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C04EBEB8-FB94-456D-AF72-F2EE26530364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941638"/>
          <a:ext cx="6096000" cy="371475"/>
        </p:xfrm>
        <a:graphic>
          <a:graphicData uri="http://schemas.openxmlformats.org/drawingml/2006/table">
            <a:tbl>
              <a:tblPr/>
              <a:tblGrid>
                <a:gridCol w="61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Овал 40">
            <a:extLst>
              <a:ext uri="{FF2B5EF4-FFF2-40B4-BE49-F238E27FC236}">
                <a16:creationId xmlns:a16="http://schemas.microsoft.com/office/drawing/2014/main" id="{FAC64611-94E7-4129-BA67-BD294415B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2930525"/>
            <a:ext cx="388937" cy="39052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7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123C6CC9-3302-4CCE-B9F6-E23387238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Срезы строк</a:t>
            </a:r>
          </a:p>
        </p:txBody>
      </p:sp>
      <p:sp>
        <p:nvSpPr>
          <p:cNvPr id="12291" name="Номер слайда 2">
            <a:extLst>
              <a:ext uri="{FF2B5EF4-FFF2-40B4-BE49-F238E27FC236}">
                <a16:creationId xmlns:a16="http://schemas.microsoft.com/office/drawing/2014/main" id="{5CE06C27-BD2D-43D1-9B3F-A8023C25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BD4A97-575F-435C-81BC-D34AE6A991B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2F4B5DE-85C9-4705-ADA8-049D6CDB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9588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8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823EC4F8-1396-4ED0-B5D9-6ED56EA74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2024063"/>
            <a:ext cx="2747963" cy="509587"/>
          </a:xfrm>
          <a:prstGeom prst="wedgeRoundRectCallout">
            <a:avLst>
              <a:gd name="adj1" fmla="val -54077"/>
              <a:gd name="adj2" fmla="val -8885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от начала строки</a:t>
            </a:r>
            <a:endParaRPr lang="ru-RU" sz="20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E16602C-7458-4328-8C3D-AA133453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681288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"34567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89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AutoShape 59">
            <a:extLst>
              <a:ext uri="{FF2B5EF4-FFF2-40B4-BE49-F238E27FC236}">
                <a16:creationId xmlns:a16="http://schemas.microsoft.com/office/drawing/2014/main" id="{FD034E0D-C10F-40BA-A9F9-6F6B9E60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746500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до конца строки</a:t>
            </a:r>
            <a:endParaRPr lang="ru-RU" sz="20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0619459-6C0E-4CC5-8A05-AF9F98B9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392613"/>
            <a:ext cx="7312025" cy="52387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en-US" sz="2800" b="1" dirty="0">
                <a:latin typeface="Courier New"/>
                <a:ea typeface="Times New Roman"/>
              </a:rPr>
              <a:t>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en-US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-1</a:t>
            </a:r>
            <a:r>
              <a:rPr lang="ru-RU" sz="2800" b="1" dirty="0">
                <a:latin typeface="Courier New"/>
                <a:ea typeface="Times New Roman"/>
              </a:rPr>
              <a:t>]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"9876543210"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AutoShape 59">
            <a:extLst>
              <a:ext uri="{FF2B5EF4-FFF2-40B4-BE49-F238E27FC236}">
                <a16:creationId xmlns:a16="http://schemas.microsoft.com/office/drawing/2014/main" id="{6A2AD5A8-B1A9-4E58-BEEC-B30D7E37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5118100"/>
            <a:ext cx="2747963" cy="509588"/>
          </a:xfrm>
          <a:prstGeom prst="wedgeRoundRectCallout">
            <a:avLst>
              <a:gd name="adj1" fmla="val -40531"/>
              <a:gd name="adj2" fmla="val -951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/>
              <a:t>реверс строки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6214056-5CBB-43F4-988F-33B5BF6FE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Операции со строками</a:t>
            </a:r>
          </a:p>
        </p:txBody>
      </p:sp>
      <p:sp>
        <p:nvSpPr>
          <p:cNvPr id="13315" name="Номер слайда 2">
            <a:extLst>
              <a:ext uri="{FF2B5EF4-FFF2-40B4-BE49-F238E27FC236}">
                <a16:creationId xmlns:a16="http://schemas.microsoft.com/office/drawing/2014/main" id="{B6694AB4-5A5C-456D-B7AB-503EFDE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D7FF6B-D71A-4B04-AB08-F12AFFCB67C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15E93E-ACAC-4789-A133-74142310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08038"/>
            <a:ext cx="7943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Срезы с отрицательными индексами</a:t>
            </a:r>
            <a:r>
              <a:rPr lang="ru-RU" altLang="ru-RU" sz="2400" b="1"/>
              <a:t>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0445A8A-4BF2-464C-9339-2967F7C2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263650"/>
            <a:ext cx="7312025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"01234567"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2D82E4C9-93F3-4462-B2F7-EA8D6E2A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2392363"/>
            <a:ext cx="1881187" cy="414337"/>
          </a:xfrm>
          <a:prstGeom prst="wedgeRoundRectCallout">
            <a:avLst>
              <a:gd name="adj1" fmla="val -28315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53948EA-7F05-469F-8934-E603E6B5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986088"/>
            <a:ext cx="7312025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-6</a:t>
            </a:r>
            <a:r>
              <a:rPr lang="ru-RU" sz="2800" b="1" dirty="0">
                <a:latin typeface="Courier New"/>
                <a:ea typeface="Times New Roman"/>
              </a:rPr>
              <a:t>:</a:t>
            </a:r>
            <a:r>
              <a:rPr lang="en-US" sz="2800" b="1" dirty="0">
                <a:solidFill>
                  <a:srgbClr val="00B0F0"/>
                </a:solidFill>
                <a:latin typeface="Courier New"/>
                <a:ea typeface="Times New Roman"/>
              </a:rPr>
              <a:t>-2</a:t>
            </a:r>
            <a:r>
              <a:rPr lang="ru-RU" sz="2800" b="1" dirty="0">
                <a:latin typeface="Courier New"/>
                <a:ea typeface="Times New Roman"/>
              </a:rPr>
              <a:t>]        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"4567" </a:t>
            </a:r>
            <a:endParaRPr lang="ru-RU" sz="26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59">
            <a:extLst>
              <a:ext uri="{FF2B5EF4-FFF2-40B4-BE49-F238E27FC236}">
                <a16:creationId xmlns:a16="http://schemas.microsoft.com/office/drawing/2014/main" id="{DCF99CC2-A7CA-4BE5-81EB-9EC6CC97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4071938"/>
            <a:ext cx="1751012" cy="414337"/>
          </a:xfrm>
          <a:prstGeom prst="wedgeRoundRectCallout">
            <a:avLst>
              <a:gd name="adj1" fmla="val -54426"/>
              <a:gd name="adj2" fmla="val -1085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(s)-2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E4EB505E-077C-404E-ADFC-FAC3A00A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071938"/>
            <a:ext cx="1790700" cy="414337"/>
          </a:xfrm>
          <a:prstGeom prst="wedgeRoundRectCallout">
            <a:avLst>
              <a:gd name="adj1" fmla="val 23646"/>
              <a:gd name="adj2" fmla="val -1177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(s)-6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 animBg="1"/>
      <p:bldP spid="15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3BE745FA-D1AC-40ED-A894-3E309146D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/>
              <a:t>Операции со строками</a:t>
            </a:r>
          </a:p>
        </p:txBody>
      </p:sp>
      <p:sp>
        <p:nvSpPr>
          <p:cNvPr id="14339" name="Номер слайда 2">
            <a:extLst>
              <a:ext uri="{FF2B5EF4-FFF2-40B4-BE49-F238E27FC236}">
                <a16:creationId xmlns:a16="http://schemas.microsoft.com/office/drawing/2014/main" id="{5FEF089F-641B-4AD5-8558-99DD4B1C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D3F87-6F0C-4A19-AC5B-4D1B459DA5B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B26452-1446-47DD-A841-2A557B53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81300"/>
            <a:ext cx="499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Вставка</a:t>
            </a:r>
            <a:r>
              <a:rPr lang="ru-RU" altLang="ru-RU" sz="2400" b="1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A1C49C-378F-4CA3-9983-2E546A8B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3248025"/>
            <a:ext cx="6807200" cy="9540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"ABC"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endParaRPr lang="en-US" sz="2800" b="1" dirty="0">
              <a:latin typeface="Courier New"/>
              <a:ea typeface="Times New Roman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25B1AE-0B21-4803-91B4-82D0AD73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17563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Удаление</a:t>
            </a:r>
            <a:r>
              <a:rPr lang="ru-RU" altLang="ru-RU" sz="2400" b="1"/>
              <a:t>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A3F1777-4C2A-42B3-9025-68A8ABB5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284288"/>
            <a:ext cx="6732587" cy="95408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/>
                <a:ea typeface="Times New Roman"/>
              </a:rPr>
              <a:t>"0123456789"</a:t>
            </a:r>
            <a:endParaRPr lang="ru-RU" sz="2800" b="1" dirty="0">
              <a:latin typeface="Courier New"/>
              <a:ea typeface="Times New Roman"/>
            </a:endParaRPr>
          </a:p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800" b="1" dirty="0">
                <a:latin typeface="Courier New"/>
                <a:ea typeface="Times New Roman"/>
              </a:rPr>
              <a:t>s1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[: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ru-RU" sz="2800" b="1" dirty="0">
                <a:latin typeface="Courier New"/>
                <a:ea typeface="Times New Roman"/>
              </a:rPr>
              <a:t>]</a:t>
            </a:r>
            <a:r>
              <a:rPr lang="ru-RU" sz="28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+</a:t>
            </a:r>
            <a:r>
              <a:rPr lang="en-US" sz="2800" b="1" dirty="0">
                <a:latin typeface="Calibri"/>
                <a:ea typeface="Times New Roman"/>
                <a:cs typeface="Calibri"/>
              </a:rPr>
              <a:t>  </a:t>
            </a:r>
            <a:r>
              <a:rPr lang="ru-RU" sz="2800" b="1" dirty="0" err="1">
                <a:latin typeface="Courier New"/>
                <a:ea typeface="Times New Roman"/>
              </a:rPr>
              <a:t>s</a:t>
            </a:r>
            <a:r>
              <a:rPr lang="ru-RU" sz="2800" b="1" dirty="0">
                <a:latin typeface="Courier New"/>
                <a:ea typeface="Times New Roman"/>
              </a:rPr>
              <a:t>[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9</a:t>
            </a:r>
            <a:r>
              <a:rPr lang="ru-RU" sz="2800" b="1" dirty="0">
                <a:latin typeface="Courier New"/>
                <a:ea typeface="Times New Roman"/>
              </a:rPr>
              <a:t>:]</a:t>
            </a:r>
            <a:r>
              <a:rPr lang="en-US" sz="2800" b="1" dirty="0">
                <a:latin typeface="Courier New"/>
                <a:ea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/>
                <a:ea typeface="Times New Roman"/>
              </a:rPr>
              <a:t># "0129"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3357272-E985-47E3-8886-FBD7DED2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2244725"/>
            <a:ext cx="144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"012"</a:t>
            </a:r>
            <a:endParaRPr lang="ru-RU" altLang="ru-RU" sz="180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CFAF58-3BCC-4948-89E2-2734CDEF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2244725"/>
            <a:ext cx="87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"9"</a:t>
            </a:r>
            <a:endParaRPr lang="ru-RU" altLang="ru-RU" sz="180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148B0BE-EC50-4843-BEA8-6598F272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202113"/>
            <a:ext cx="3211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"012</a:t>
            </a:r>
            <a:r>
              <a:rPr lang="en-US" altLang="ru-RU" sz="2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ru-RU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</a:t>
            </a:r>
            <a:r>
              <a:rPr lang="en-US" altLang="ru-RU" sz="2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 animBg="1"/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df8b97fa5b1648ed4ede520deacb41bc1f83f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52475</TotalTime>
  <Words>2392</Words>
  <Application>Microsoft Office PowerPoint</Application>
  <PresentationFormat>Экран (4:3)</PresentationFormat>
  <Paragraphs>503</Paragraphs>
  <Slides>34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Courier New</vt:lpstr>
      <vt:lpstr>Times New Roman</vt:lpstr>
      <vt:lpstr>Оформление по умолчанию</vt:lpstr>
      <vt:lpstr>Программирование на языке Python</vt:lpstr>
      <vt:lpstr>Программирование на языке Python</vt:lpstr>
      <vt:lpstr>Символьные строки</vt:lpstr>
      <vt:lpstr>Символьные строки</vt:lpstr>
      <vt:lpstr>Символьные строки</vt:lpstr>
      <vt:lpstr>Срезы</vt:lpstr>
      <vt:lpstr>Срезы строк</vt:lpstr>
      <vt:lpstr>Операции со строками</vt:lpstr>
      <vt:lpstr>Операции со строками</vt:lpstr>
      <vt:lpstr>Программирование на языке Python</vt:lpstr>
      <vt:lpstr>Что такое массив?</vt:lpstr>
      <vt:lpstr>Что такое массив?</vt:lpstr>
      <vt:lpstr>Массивы в Python: списки</vt:lpstr>
      <vt:lpstr>Заполнение массива</vt:lpstr>
      <vt:lpstr>Заполнение случайными числами</vt:lpstr>
      <vt:lpstr>Вывод массива на экран</vt:lpstr>
      <vt:lpstr>Ввод массива с клавиатуры</vt:lpstr>
      <vt:lpstr>Ввод массива с клавиатуры</vt:lpstr>
      <vt:lpstr>Как обработать все элементы массива?</vt:lpstr>
      <vt:lpstr>Как обработать все элементы массива?</vt:lpstr>
      <vt:lpstr>Перебор элементов</vt:lpstr>
      <vt:lpstr>Что выведет программа?</vt:lpstr>
      <vt:lpstr>Подсчёт нужных элементов</vt:lpstr>
      <vt:lpstr>Перебор элементов</vt:lpstr>
      <vt:lpstr>Как работает цикл?</vt:lpstr>
      <vt:lpstr>Среднее арифметическое</vt:lpstr>
      <vt:lpstr>Программирование на языке Си</vt:lpstr>
      <vt:lpstr>Поиск в массиве</vt:lpstr>
      <vt:lpstr>Поиск в массиве</vt:lpstr>
      <vt:lpstr>Поиск в массиве</vt:lpstr>
      <vt:lpstr>Максимальный элемент</vt:lpstr>
      <vt:lpstr>Максимальный элемент</vt:lpstr>
      <vt:lpstr>Максимальный элемент и его номер</vt:lpstr>
      <vt:lpstr>Максимальный элемент и его номер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Васильев Сергей Анатольевич</cp:lastModifiedBy>
  <cp:revision>2003</cp:revision>
  <dcterms:created xsi:type="dcterms:W3CDTF">2007-01-31T19:13:48Z</dcterms:created>
  <dcterms:modified xsi:type="dcterms:W3CDTF">2022-12-02T20:44:16Z</dcterms:modified>
</cp:coreProperties>
</file>