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17" r:id="rId2"/>
    <p:sldId id="482" r:id="rId3"/>
    <p:sldId id="481" r:id="rId4"/>
    <p:sldId id="483" r:id="rId5"/>
    <p:sldId id="507" r:id="rId6"/>
    <p:sldId id="484" r:id="rId7"/>
    <p:sldId id="551" r:id="rId8"/>
    <p:sldId id="557" r:id="rId9"/>
    <p:sldId id="558" r:id="rId10"/>
    <p:sldId id="418" r:id="rId11"/>
    <p:sldId id="488" r:id="rId12"/>
    <p:sldId id="577" r:id="rId13"/>
    <p:sldId id="489" r:id="rId14"/>
    <p:sldId id="490" r:id="rId15"/>
    <p:sldId id="554" r:id="rId16"/>
    <p:sldId id="578" r:id="rId17"/>
    <p:sldId id="494" r:id="rId18"/>
    <p:sldId id="495" r:id="rId19"/>
    <p:sldId id="493" r:id="rId20"/>
    <p:sldId id="419" r:id="rId21"/>
    <p:sldId id="508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66"/>
    <a:srgbClr val="0000FF"/>
    <a:srgbClr val="FFFF99"/>
    <a:srgbClr val="E6E6FF"/>
    <a:srgbClr val="008000"/>
    <a:srgbClr val="66FFFF"/>
    <a:srgbClr val="00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9386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D6C2D8-34F2-4F5B-AB84-E9501DEB7F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5CAE572-5CE1-4114-8DA8-E47E15727E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3945826-53A5-44A6-B0FF-0F882E7C48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CCAB650-D560-428E-A008-7EA91A7ACE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309A563-5E3F-4943-9A54-1D1FAB9681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736920-41AC-4040-A4D4-49EC68750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48B2E6-995A-4013-9ECB-2BBE1A86147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FB695A-3E82-483E-BBFF-E2F5299EF6D2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117D5-46E0-429F-A636-392E860BF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CEFE1-D52F-4694-B6C5-216687362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2F397-8F69-4FCA-8EFB-182928ACD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69F9FA51-A3C6-467A-BEC1-04BD925FA1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42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9DAF4E-89E9-453E-9429-2DED947D242E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31A4C-CF4E-4B58-9483-D0D07D0F9E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C374-B9C1-4153-B8B3-0093E8312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2BDBD-1A7E-4E3D-BA5C-7594C6068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0272D699-0478-468F-9F6B-A0EDAB4EDEF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815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30355B-5BF3-43B8-85CC-47014B57DFDB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95F661-D3B0-4E71-B23B-F0EE6BA1FB23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46E27D1D-2298-4376-A1DB-8778E9A2941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43D6BD-EE57-4D02-8ED3-7CC807AB4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8263E2-2C7B-49C6-89EE-DB599F982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579270B-D2A9-4125-941D-5876F04CA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9B15A154-7B51-4184-9D05-7A6465943D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04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560487-E200-4D9F-B9E2-726E28D92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C00FC5-218B-4A83-9DAC-8830C1242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B5746F-E786-4442-9FDB-12483BE06E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66D1E12-CC94-4A8E-A0E6-961F639038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CB2318-DAB0-4195-92C7-C59EBFFD18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F5F1468C-C1AA-415D-ACE6-92859F98DE2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F318ECA-E1A4-4F4E-8A84-DD2A9F5861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DBBA2E0-142C-4D87-A8AD-C52B14D4A2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Процедуры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124" name="Номер слайда 5">
            <a:extLst>
              <a:ext uri="{FF2B5EF4-FFF2-40B4-BE49-F238E27FC236}">
                <a16:creationId xmlns:a16="http://schemas.microsoft.com/office/drawing/2014/main" id="{5660F068-EB51-4355-8966-D73B0987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CE235-8FC2-4DAA-99EC-0DB951404E5D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7C3B19E-6302-44A3-B7E3-4AD12B1699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C2A29372-6531-4EF4-A5A5-0D84C2F91A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Функции</a:t>
            </a:r>
          </a:p>
        </p:txBody>
      </p:sp>
      <p:sp>
        <p:nvSpPr>
          <p:cNvPr id="16388" name="Номер слайда 5">
            <a:extLst>
              <a:ext uri="{FF2B5EF4-FFF2-40B4-BE49-F238E27FC236}">
                <a16:creationId xmlns:a16="http://schemas.microsoft.com/office/drawing/2014/main" id="{651CAEF1-936C-40F9-B548-F32C235A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693DF-7604-4ACF-AE44-74CDAFF4A23E}" type="slidenum">
              <a:rPr lang="ru-RU" altLang="ru-RU"/>
              <a:pPr/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4">
            <a:extLst>
              <a:ext uri="{FF2B5EF4-FFF2-40B4-BE49-F238E27FC236}">
                <a16:creationId xmlns:a16="http://schemas.microsoft.com/office/drawing/2014/main" id="{4CE94D8A-30F0-4FF2-84DD-1A1E3A3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функция?</a:t>
            </a:r>
          </a:p>
        </p:txBody>
      </p:sp>
      <p:sp>
        <p:nvSpPr>
          <p:cNvPr id="17411" name="Номер слайда 3">
            <a:extLst>
              <a:ext uri="{FF2B5EF4-FFF2-40B4-BE49-F238E27FC236}">
                <a16:creationId xmlns:a16="http://schemas.microsoft.com/office/drawing/2014/main" id="{714DDDEC-7352-4305-96E4-ADEFC452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143621-D6DF-4B65-B613-55282A23AC54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E917D6-8F0E-44B8-93B3-13086FD21441}"/>
              </a:ext>
            </a:extLst>
          </p:cNvPr>
          <p:cNvSpPr/>
          <p:nvPr/>
        </p:nvSpPr>
        <p:spPr>
          <a:xfrm>
            <a:off x="384175" y="844550"/>
            <a:ext cx="8434388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ru-RU" sz="2400" b="1" dirty="0">
                <a:solidFill>
                  <a:srgbClr val="333399"/>
                </a:solidFill>
              </a:rPr>
              <a:t>Функция</a:t>
            </a:r>
            <a:r>
              <a:rPr lang="ru-RU" sz="2400" dirty="0"/>
              <a:t> – это вспомогательный алгоритм, который возвращает </a:t>
            </a:r>
            <a:r>
              <a:rPr lang="ru-RU" sz="2400" i="1" dirty="0"/>
              <a:t>значение-результат</a:t>
            </a:r>
            <a:r>
              <a:rPr lang="ru-RU" sz="2400" dirty="0"/>
              <a:t> (число, символ или объект другого типа).</a:t>
            </a: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F1A93C28-2090-44C4-8763-D9B63B1F5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228850"/>
            <a:ext cx="5251450" cy="13858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ru-RU" sz="28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s )</a:t>
            </a:r>
          </a:p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4">
            <a:extLst>
              <a:ext uri="{FF2B5EF4-FFF2-40B4-BE49-F238E27FC236}">
                <a16:creationId xmlns:a16="http://schemas.microsoft.com/office/drawing/2014/main" id="{96DF262B-88B7-45F1-AAEA-37326503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функция?</a:t>
            </a:r>
          </a:p>
        </p:txBody>
      </p:sp>
      <p:sp>
        <p:nvSpPr>
          <p:cNvPr id="18435" name="Номер слайда 3">
            <a:extLst>
              <a:ext uri="{FF2B5EF4-FFF2-40B4-BE49-F238E27FC236}">
                <a16:creationId xmlns:a16="http://schemas.microsoft.com/office/drawing/2014/main" id="{5B40FEC2-70AE-4381-A987-88F64D22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ECFA7-12D4-4D1A-B729-6E4A34B293DE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504D760F-DCF2-4295-9F8D-BF685046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3054350"/>
            <a:ext cx="4524375" cy="138588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pt-BR" sz="28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BR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lastDigit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n ):</a:t>
            </a:r>
          </a:p>
          <a:p>
            <a:pPr indent="90488">
              <a:defRPr/>
            </a:pP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d = n % </a:t>
            </a:r>
            <a:r>
              <a:rPr lang="pt-BR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</a:p>
          <a:p>
            <a:pPr indent="90488">
              <a:defRPr/>
            </a:pP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pt-BR" sz="28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437" name="Прямоугольник 6">
            <a:extLst>
              <a:ext uri="{FF2B5EF4-FFF2-40B4-BE49-F238E27FC236}">
                <a16:creationId xmlns:a16="http://schemas.microsoft.com/office/drawing/2014/main" id="{44735B30-3C7E-4622-BA75-D0561818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9150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Написать функцию, которая вычисляет младшую цифру числа (разряд единиц). </a:t>
            </a:r>
          </a:p>
        </p:txBody>
      </p:sp>
      <p:grpSp>
        <p:nvGrpSpPr>
          <p:cNvPr id="2" name="Группа 18">
            <a:extLst>
              <a:ext uri="{FF2B5EF4-FFF2-40B4-BE49-F238E27FC236}">
                <a16:creationId xmlns:a16="http://schemas.microsoft.com/office/drawing/2014/main" id="{8249B519-79D7-4A20-8584-09F0BF8D0DC8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816100"/>
            <a:ext cx="5991225" cy="955675"/>
            <a:chOff x="1308100" y="1815455"/>
            <a:chExt cx="5991302" cy="956965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BD111AF-D553-4D80-8FC9-F5972C5E7F7B}"/>
                </a:ext>
              </a:extLst>
            </p:cNvPr>
            <p:cNvSpPr/>
            <p:nvPr/>
          </p:nvSpPr>
          <p:spPr bwMode="auto">
            <a:xfrm>
              <a:off x="2743218" y="1968061"/>
              <a:ext cx="1727222" cy="699443"/>
            </a:xfrm>
            <a:prstGeom prst="rect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 err="1">
                  <a:latin typeface="Arial" charset="0"/>
                </a:rPr>
                <a:t>lastDigit</a:t>
              </a:r>
              <a:endParaRPr lang="ru-RU" sz="2800" dirty="0">
                <a:latin typeface="Arial" charset="0"/>
              </a:endParaRPr>
            </a:p>
          </p:txBody>
        </p:sp>
        <p:sp>
          <p:nvSpPr>
            <p:cNvPr id="18448" name="Полилиния 9">
              <a:extLst>
                <a:ext uri="{FF2B5EF4-FFF2-40B4-BE49-F238E27FC236}">
                  <a16:creationId xmlns:a16="http://schemas.microsoft.com/office/drawing/2014/main" id="{AFA18753-0A2A-478D-971C-7A5B3DC2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" y="2311400"/>
              <a:ext cx="1409700" cy="0"/>
            </a:xfrm>
            <a:custGeom>
              <a:avLst/>
              <a:gdLst>
                <a:gd name="T0" fmla="*/ 0 w 1409700"/>
                <a:gd name="T1" fmla="*/ 0 h 12700"/>
                <a:gd name="T2" fmla="*/ 1409700 w 1409700"/>
                <a:gd name="T3" fmla="*/ 0 h 12700"/>
                <a:gd name="T4" fmla="*/ 0 60000 65536"/>
                <a:gd name="T5" fmla="*/ 0 60000 65536"/>
                <a:gd name="T6" fmla="*/ 0 w 1409700"/>
                <a:gd name="T7" fmla="*/ 0 h 12700"/>
                <a:gd name="T8" fmla="*/ 1409700 w 1409700"/>
                <a:gd name="T9" fmla="*/ 0 h 12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9700" h="12700">
                  <a:moveTo>
                    <a:pt x="0" y="12700"/>
                  </a:moveTo>
                  <a:lnTo>
                    <a:pt x="14097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49" name="Полилиния 10">
              <a:extLst>
                <a:ext uri="{FF2B5EF4-FFF2-40B4-BE49-F238E27FC236}">
                  <a16:creationId xmlns:a16="http://schemas.microsoft.com/office/drawing/2014/main" id="{0BD723D2-5180-4BF0-9558-6D3A9ABB0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2311400"/>
              <a:ext cx="1409700" cy="0"/>
            </a:xfrm>
            <a:custGeom>
              <a:avLst/>
              <a:gdLst>
                <a:gd name="T0" fmla="*/ 0 w 1409700"/>
                <a:gd name="T1" fmla="*/ 0 h 12700"/>
                <a:gd name="T2" fmla="*/ 1409700 w 1409700"/>
                <a:gd name="T3" fmla="*/ 0 h 12700"/>
                <a:gd name="T4" fmla="*/ 0 60000 65536"/>
                <a:gd name="T5" fmla="*/ 0 60000 65536"/>
                <a:gd name="T6" fmla="*/ 0 w 1409700"/>
                <a:gd name="T7" fmla="*/ 0 h 12700"/>
                <a:gd name="T8" fmla="*/ 1409700 w 1409700"/>
                <a:gd name="T9" fmla="*/ 0 h 12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9700" h="12700">
                  <a:moveTo>
                    <a:pt x="0" y="12700"/>
                  </a:moveTo>
                  <a:lnTo>
                    <a:pt x="14097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50" name="Прямоугольник 11">
              <a:extLst>
                <a:ext uri="{FF2B5EF4-FFF2-40B4-BE49-F238E27FC236}">
                  <a16:creationId xmlns:a16="http://schemas.microsoft.com/office/drawing/2014/main" id="{9B7DE0C0-5E9D-4682-A461-788F8E55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781" y="1815455"/>
              <a:ext cx="1024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>
                  <a:solidFill>
                    <a:srgbClr val="000000"/>
                  </a:solidFill>
                </a:rPr>
                <a:t>число</a:t>
              </a:r>
              <a:endParaRPr lang="ru-RU" altLang="ru-RU"/>
            </a:p>
          </p:txBody>
        </p:sp>
        <p:sp>
          <p:nvSpPr>
            <p:cNvPr id="18451" name="Прямоугольник 12">
              <a:extLst>
                <a:ext uri="{FF2B5EF4-FFF2-40B4-BE49-F238E27FC236}">
                  <a16:creationId xmlns:a16="http://schemas.microsoft.com/office/drawing/2014/main" id="{877F3B5C-E3CE-420B-A322-17800B25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281" y="1815455"/>
              <a:ext cx="27331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>
                  <a:solidFill>
                    <a:srgbClr val="000000"/>
                  </a:solidFill>
                </a:rPr>
                <a:t>последняя цифра</a:t>
              </a:r>
              <a:endParaRPr lang="ru-RU" altLang="ru-RU"/>
            </a:p>
          </p:txBody>
        </p:sp>
        <p:sp>
          <p:nvSpPr>
            <p:cNvPr id="18452" name="Прямоугольник 13">
              <a:extLst>
                <a:ext uri="{FF2B5EF4-FFF2-40B4-BE49-F238E27FC236}">
                  <a16:creationId xmlns:a16="http://schemas.microsoft.com/office/drawing/2014/main" id="{E87314AB-DC17-40AC-8D0F-6EBA435E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981" y="2310755"/>
              <a:ext cx="8707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>
                  <a:solidFill>
                    <a:srgbClr val="000000"/>
                  </a:solidFill>
                </a:rPr>
                <a:t>1234</a:t>
              </a:r>
              <a:endParaRPr lang="ru-RU" altLang="ru-RU"/>
            </a:p>
          </p:txBody>
        </p:sp>
        <p:sp>
          <p:nvSpPr>
            <p:cNvPr id="18453" name="Прямоугольник 14">
              <a:extLst>
                <a:ext uri="{FF2B5EF4-FFF2-40B4-BE49-F238E27FC236}">
                  <a16:creationId xmlns:a16="http://schemas.microsoft.com/office/drawing/2014/main" id="{1DD0DDDE-CDC2-45E7-B6E3-410945D3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581" y="2310755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>
                  <a:solidFill>
                    <a:srgbClr val="000000"/>
                  </a:solidFill>
                </a:rPr>
                <a:t>4</a:t>
              </a:r>
              <a:endParaRPr lang="ru-RU" altLang="ru-RU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CFBB7DB-E957-4468-805A-EAEE232A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917950"/>
            <a:ext cx="19018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ru-RU" sz="2800" b="1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t-BR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A4A47153-7E9D-4F9A-A6E3-572319A2200B}"/>
              </a:ext>
            </a:extLst>
          </p:cNvPr>
          <p:cNvSpPr/>
          <p:nvPr/>
        </p:nvSpPr>
        <p:spPr bwMode="auto">
          <a:xfrm>
            <a:off x="808038" y="4729163"/>
            <a:ext cx="1949450" cy="750887"/>
          </a:xfrm>
          <a:prstGeom prst="wedgeRoundRectCallout">
            <a:avLst>
              <a:gd name="adj1" fmla="val 9422"/>
              <a:gd name="adj2" fmla="val -10467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Скругленная прямоугольная выноска 19">
            <a:extLst>
              <a:ext uri="{FF2B5EF4-FFF2-40B4-BE49-F238E27FC236}">
                <a16:creationId xmlns:a16="http://schemas.microsoft.com/office/drawing/2014/main" id="{1650704A-09CA-4282-BDFB-0214FEDE00B4}"/>
              </a:ext>
            </a:extLst>
          </p:cNvPr>
          <p:cNvSpPr/>
          <p:nvPr/>
        </p:nvSpPr>
        <p:spPr bwMode="auto">
          <a:xfrm>
            <a:off x="4478338" y="3492500"/>
            <a:ext cx="3738562" cy="912813"/>
          </a:xfrm>
          <a:prstGeom prst="wedgeRoundRectCallout">
            <a:avLst>
              <a:gd name="adj1" fmla="val -90797"/>
              <a:gd name="adj2" fmla="val 25620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результат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работы функции – значение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2246E74-AADD-44EA-A88B-71241DF04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4679950"/>
            <a:ext cx="5146675" cy="13858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pt-BR" sz="28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вызов функции</a:t>
            </a:r>
            <a:endParaRPr lang="pt-BR" sz="28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 = </a:t>
            </a:r>
            <a:r>
              <a:rPr lang="pt-BR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lastDigit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pt-BR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  <a:p>
            <a:pPr indent="90488">
              <a:defRPr/>
            </a:pPr>
            <a:r>
              <a:rPr lang="pt-BR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" name="Группа 23">
            <a:extLst>
              <a:ext uri="{FF2B5EF4-FFF2-40B4-BE49-F238E27FC236}">
                <a16:creationId xmlns:a16="http://schemas.microsoft.com/office/drawing/2014/main" id="{CA4F2CB0-E906-4796-848F-49A5EE29C50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344738"/>
            <a:ext cx="3492500" cy="3217862"/>
            <a:chOff x="4114799" y="2345267"/>
            <a:chExt cx="3492501" cy="3217333"/>
          </a:xfrm>
        </p:grpSpPr>
        <p:sp>
          <p:nvSpPr>
            <p:cNvPr id="18445" name="Полилиния 21">
              <a:extLst>
                <a:ext uri="{FF2B5EF4-FFF2-40B4-BE49-F238E27FC236}">
                  <a16:creationId xmlns:a16="http://schemas.microsoft.com/office/drawing/2014/main" id="{A723307B-E2F1-434A-9425-C364D8BF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99" y="2345267"/>
              <a:ext cx="2962275" cy="2807758"/>
            </a:xfrm>
            <a:custGeom>
              <a:avLst/>
              <a:gdLst>
                <a:gd name="T0" fmla="*/ 2990998 w 2959100"/>
                <a:gd name="T1" fmla="*/ 2019111 h 2912533"/>
                <a:gd name="T2" fmla="*/ 0 w 2959100"/>
                <a:gd name="T3" fmla="*/ 610429 h 2912533"/>
                <a:gd name="T4" fmla="*/ 0 60000 65536"/>
                <a:gd name="T5" fmla="*/ 0 60000 65536"/>
                <a:gd name="T6" fmla="*/ 0 w 2959100"/>
                <a:gd name="T7" fmla="*/ 0 h 2912533"/>
                <a:gd name="T8" fmla="*/ 2959100 w 2959100"/>
                <a:gd name="T9" fmla="*/ 2912533 h 2912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59100" h="2912533">
                  <a:moveTo>
                    <a:pt x="2959100" y="2912533"/>
                  </a:moveTo>
                  <a:cubicBezTo>
                    <a:pt x="2700867" y="795866"/>
                    <a:pt x="359833" y="0"/>
                    <a:pt x="0" y="880533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46" name="Скругленный прямоугольник 22">
              <a:extLst>
                <a:ext uri="{FF2B5EF4-FFF2-40B4-BE49-F238E27FC236}">
                  <a16:creationId xmlns:a16="http://schemas.microsoft.com/office/drawing/2014/main" id="{E50938BF-5342-430B-ACEC-F3D5DB012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0" y="5156200"/>
              <a:ext cx="1028700" cy="406400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14C4E0DA-B44F-44B7-A45C-D7C61011FC92}"/>
              </a:ext>
            </a:extLst>
          </p:cNvPr>
          <p:cNvSpPr>
            <a:spLocks/>
          </p:cNvSpPr>
          <p:nvPr/>
        </p:nvSpPr>
        <p:spPr bwMode="auto">
          <a:xfrm>
            <a:off x="3000375" y="4162425"/>
            <a:ext cx="1279525" cy="1216025"/>
          </a:xfrm>
          <a:custGeom>
            <a:avLst/>
            <a:gdLst>
              <a:gd name="T0" fmla="*/ 0 w 1278153"/>
              <a:gd name="T1" fmla="*/ 0 h 1261479"/>
              <a:gd name="T2" fmla="*/ 1291939 w 1278153"/>
              <a:gd name="T3" fmla="*/ 874040 h 1261479"/>
              <a:gd name="T4" fmla="*/ 0 60000 65536"/>
              <a:gd name="T5" fmla="*/ 0 60000 65536"/>
              <a:gd name="T6" fmla="*/ 0 w 1278153"/>
              <a:gd name="T7" fmla="*/ 0 h 1261479"/>
              <a:gd name="T8" fmla="*/ 1278153 w 1278153"/>
              <a:gd name="T9" fmla="*/ 1261479 h 1261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8153" h="1261479">
                <a:moveTo>
                  <a:pt x="0" y="0"/>
                </a:moveTo>
                <a:cubicBezTo>
                  <a:pt x="477577" y="17508"/>
                  <a:pt x="1130532" y="407293"/>
                  <a:pt x="1278153" y="126147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 animBg="1"/>
      <p:bldP spid="17" grpId="0" animBg="1"/>
      <p:bldP spid="18" grpId="0" animBg="1"/>
      <p:bldP spid="18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9D394480-7C5A-4ABB-A2B3-A827831A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Сумма цифр числа</a:t>
            </a:r>
          </a:p>
        </p:txBody>
      </p:sp>
      <p:sp>
        <p:nvSpPr>
          <p:cNvPr id="19459" name="Номер слайда 2">
            <a:extLst>
              <a:ext uri="{FF2B5EF4-FFF2-40B4-BE49-F238E27FC236}">
                <a16:creationId xmlns:a16="http://schemas.microsoft.com/office/drawing/2014/main" id="{81A5D60B-FA4B-4A51-816E-9FD7F2F4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238ACF-1371-4F7F-B8DF-51BDCCBD07BF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50704AF-9519-423E-878E-6CD437C5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962025"/>
            <a:ext cx="5256212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99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sumDigits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s</a:t>
            </a:r>
            <a:r>
              <a:rPr lang="en-US" sz="2400" b="1" dirty="0">
                <a:latin typeface="Courier New"/>
                <a:ea typeface="Times New Roman"/>
              </a:rPr>
              <a:t>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n!=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sum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sum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83974" name="Прямоугольник 6">
            <a:extLst>
              <a:ext uri="{FF2B5EF4-FFF2-40B4-BE49-F238E27FC236}">
                <a16:creationId xmlns:a16="http://schemas.microsoft.com/office/drawing/2014/main" id="{4ACA80B1-35A2-4A79-B167-5C88D2AD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2847975"/>
            <a:ext cx="202723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sum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8E833B9F-BFD0-4D0F-9A7F-FC371F04F455}"/>
              </a:ext>
            </a:extLst>
          </p:cNvPr>
          <p:cNvSpPr/>
          <p:nvPr/>
        </p:nvSpPr>
        <p:spPr bwMode="auto">
          <a:xfrm>
            <a:off x="6827838" y="2430463"/>
            <a:ext cx="1949450" cy="750887"/>
          </a:xfrm>
          <a:prstGeom prst="wedgeRoundRectCallout">
            <a:avLst>
              <a:gd name="adj1" fmla="val -84390"/>
              <a:gd name="adj2" fmla="val 2894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3" name="Прямоугольник 6">
            <a:extLst>
              <a:ext uri="{FF2B5EF4-FFF2-40B4-BE49-F238E27FC236}">
                <a16:creationId xmlns:a16="http://schemas.microsoft.com/office/drawing/2014/main" id="{5296FDAC-423B-444D-883B-C245867F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9150"/>
            <a:ext cx="3489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Написать функцию, которая вычисляет сумму цифр числа.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EC7354A-9FE2-4653-A133-170DA4A0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471863"/>
            <a:ext cx="5264150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основная программа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A9A9F92-8973-49E6-9543-2CF9B951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410200"/>
            <a:ext cx="5264150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сразу вывод на экран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 )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5955B22-9F4C-44A1-866D-ABD7CCAB1AA0}"/>
              </a:ext>
            </a:extLst>
          </p:cNvPr>
          <p:cNvGrpSpPr>
            <a:grpSpLocks/>
          </p:cNvGrpSpPr>
          <p:nvPr/>
        </p:nvGrpSpPr>
        <p:grpSpPr bwMode="auto">
          <a:xfrm>
            <a:off x="6094413" y="3513138"/>
            <a:ext cx="2559050" cy="663575"/>
            <a:chOff x="796" y="2336"/>
            <a:chExt cx="1612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0E3D11F-B3CC-4C80-AE19-D76FF577F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31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плохо?</a:t>
              </a:r>
            </a:p>
          </p:txBody>
        </p:sp>
        <p:sp>
          <p:nvSpPr>
            <p:cNvPr id="19469" name="Oval 9">
              <a:extLst>
                <a:ext uri="{FF2B5EF4-FFF2-40B4-BE49-F238E27FC236}">
                  <a16:creationId xmlns:a16="http://schemas.microsoft.com/office/drawing/2014/main" id="{CFA2644C-C8BE-4BB2-9BF6-83026D5A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D1F6D0D0-7D62-4F0F-812D-A85E5039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441825"/>
            <a:ext cx="5264150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сохранить в переменной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 =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83974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C921DEEE-D9CD-4B33-99A1-B20E238C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Использование функций</a:t>
            </a:r>
          </a:p>
        </p:txBody>
      </p:sp>
      <p:sp>
        <p:nvSpPr>
          <p:cNvPr id="20483" name="Номер слайда 2">
            <a:extLst>
              <a:ext uri="{FF2B5EF4-FFF2-40B4-BE49-F238E27FC236}">
                <a16:creationId xmlns:a16="http://schemas.microsoft.com/office/drawing/2014/main" id="{48D34109-8ED2-4F23-8062-6276B20D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F53C17-CCB9-4E08-96DA-5B5F273E9955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89530DC9-026B-42BB-B742-69371474F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887413"/>
            <a:ext cx="8335962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n+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z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m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%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Сумма цифр чётная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Она равна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DEB1B36-23AB-45E1-A358-370E1C0A4DFF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2919413"/>
            <a:ext cx="7974012" cy="936625"/>
            <a:chOff x="796" y="2336"/>
            <a:chExt cx="5023" cy="590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76EB4CCC-031A-46B1-9457-570798D79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2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Функция, возвращающая целое число, может использоваться везде, где и целая величина!</a:t>
              </a:r>
            </a:p>
          </p:txBody>
        </p:sp>
        <p:sp>
          <p:nvSpPr>
            <p:cNvPr id="20493" name="Oval 9">
              <a:extLst>
                <a:ext uri="{FF2B5EF4-FFF2-40B4-BE49-F238E27FC236}">
                  <a16:creationId xmlns:a16="http://schemas.microsoft.com/office/drawing/2014/main" id="{62FB92A9-A803-40B7-B0D5-01B04DCB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AE2EC0-ACA3-4264-BE6A-9ACAA78C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956050"/>
            <a:ext cx="5316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Одна функция вызывает другую:</a:t>
            </a:r>
            <a:endParaRPr lang="ru-RU" alt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6F160F6-E02D-4397-B8F3-D2475E83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4468813"/>
            <a:ext cx="485775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middle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min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max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c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ma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C30E561B-232F-426D-8923-00BF1AF70E71}"/>
              </a:ext>
            </a:extLst>
          </p:cNvPr>
          <p:cNvSpPr/>
          <p:nvPr/>
        </p:nvSpPr>
        <p:spPr bwMode="auto">
          <a:xfrm>
            <a:off x="4922838" y="4468813"/>
            <a:ext cx="2146300" cy="923925"/>
          </a:xfrm>
          <a:prstGeom prst="wedgeRoundRectCallout">
            <a:avLst>
              <a:gd name="adj1" fmla="val -82660"/>
              <a:gd name="adj2" fmla="val 154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вызываются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9850FE3-DF41-40A1-AA16-9F4AAAD6235A}"/>
              </a:ext>
            </a:extLst>
          </p:cNvPr>
          <p:cNvGrpSpPr>
            <a:grpSpLocks/>
          </p:cNvGrpSpPr>
          <p:nvPr/>
        </p:nvGrpSpPr>
        <p:grpSpPr bwMode="auto">
          <a:xfrm>
            <a:off x="5507038" y="5541963"/>
            <a:ext cx="3190875" cy="663575"/>
            <a:chOff x="796" y="2336"/>
            <a:chExt cx="2010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9CA6ECB7-F108-4A3B-8365-F017B8BA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вычисляет?</a:t>
              </a:r>
            </a:p>
          </p:txBody>
        </p:sp>
        <p:sp>
          <p:nvSpPr>
            <p:cNvPr id="20491" name="Oval 9">
              <a:extLst>
                <a:ext uri="{FF2B5EF4-FFF2-40B4-BE49-F238E27FC236}">
                  <a16:creationId xmlns:a16="http://schemas.microsoft.com/office/drawing/2014/main" id="{94D6C3CC-4A7C-4E45-81AF-E3C3ACBF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" grpId="0" build="p"/>
      <p:bldP spid="8" grpId="0"/>
      <p:bldP spid="9" grpId="0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4B5CDA0B-0AF4-4805-B002-C02B1E6B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вернуть несколько значений?</a:t>
            </a:r>
          </a:p>
        </p:txBody>
      </p:sp>
      <p:sp>
        <p:nvSpPr>
          <p:cNvPr id="23555" name="Номер слайда 2">
            <a:extLst>
              <a:ext uri="{FF2B5EF4-FFF2-40B4-BE49-F238E27FC236}">
                <a16:creationId xmlns:a16="http://schemas.microsoft.com/office/drawing/2014/main" id="{2B814B6D-49EE-4AF6-8E72-7852B5DD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5F0BE-FDF8-487E-B535-C9451CE25805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51726-71FE-4247-973B-CAB04F56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909638"/>
            <a:ext cx="4191000" cy="15684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divmod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ru-RU" sz="2400" b="1" dirty="0" err="1">
                <a:latin typeface="Courier New"/>
                <a:ea typeface="Times New Roman"/>
              </a:rPr>
              <a:t>y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y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y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d,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" name="Скругленная прямоугольная выноска 4">
            <a:extLst>
              <a:ext uri="{FF2B5EF4-FFF2-40B4-BE49-F238E27FC236}">
                <a16:creationId xmlns:a16="http://schemas.microsoft.com/office/drawing/2014/main" id="{C1D2DBA6-0E76-4258-960E-42DE05180581}"/>
              </a:ext>
            </a:extLst>
          </p:cNvPr>
          <p:cNvSpPr/>
          <p:nvPr/>
        </p:nvSpPr>
        <p:spPr bwMode="auto">
          <a:xfrm>
            <a:off x="3562350" y="1377950"/>
            <a:ext cx="2282825" cy="923925"/>
          </a:xfrm>
          <a:prstGeom prst="wedgeRoundRectCallout">
            <a:avLst>
              <a:gd name="adj1" fmla="val -79799"/>
              <a:gd name="adj2" fmla="val 4375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dirty="0">
                <a:latin typeface="Arial" charset="0"/>
              </a:rPr>
              <a:t> – </a:t>
            </a:r>
            <a:r>
              <a:rPr lang="ru-RU" sz="2400" dirty="0">
                <a:latin typeface="Arial" charset="0"/>
              </a:rPr>
              <a:t>частное,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>
                <a:latin typeface="Arial" charset="0"/>
              </a:rPr>
              <a:t> – </a:t>
            </a:r>
            <a:r>
              <a:rPr lang="ru-RU" sz="2400" dirty="0">
                <a:latin typeface="Arial" charset="0"/>
              </a:rPr>
              <a:t>остаток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F7AF63-0CC5-4AAA-85E9-CBE7FF61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2597150"/>
            <a:ext cx="581342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a,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divmod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7</a:t>
            </a:r>
            <a:r>
              <a:rPr lang="en-US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latin typeface="Courier New"/>
                <a:ea typeface="Times New Roman"/>
              </a:rPr>
              <a:t>b </a:t>
            </a:r>
            <a:r>
              <a:rPr lang="ru-RU" sz="2400" b="1" dirty="0">
                <a:latin typeface="Courier New"/>
                <a:ea typeface="Times New Roman"/>
              </a:rPr>
              <a:t>)		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# 2 1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539DA6-9D70-481C-B5CC-562209FA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3641725"/>
            <a:ext cx="581342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q</a:t>
            </a:r>
            <a:r>
              <a:rPr lang="en-US" sz="2400" b="1" dirty="0">
                <a:latin typeface="Calibri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divmod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7</a:t>
            </a:r>
            <a:r>
              <a:rPr lang="en-US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q </a:t>
            </a:r>
            <a:r>
              <a:rPr lang="ru-RU" sz="2400" b="1" dirty="0">
                <a:latin typeface="Courier New"/>
                <a:ea typeface="Times New Roman"/>
              </a:rPr>
              <a:t>)		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#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2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,</a:t>
            </a:r>
            <a:r>
              <a:rPr lang="ru-RU" sz="2400" b="1" dirty="0">
                <a:solidFill>
                  <a:srgbClr val="008000"/>
                </a:solidFill>
                <a:latin typeface="+mn-lt"/>
                <a:ea typeface="Times New Roman"/>
              </a:rPr>
              <a:t> 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75A976-D0EC-4024-9A20-CF1066B2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016375"/>
            <a:ext cx="119062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ru-RU" altLang="ru-RU" sz="2400" b="1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/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87A6310A-C5D6-47D0-8EE2-D657393A39BE}"/>
              </a:ext>
            </a:extLst>
          </p:cNvPr>
          <p:cNvSpPr/>
          <p:nvPr/>
        </p:nvSpPr>
        <p:spPr bwMode="auto">
          <a:xfrm>
            <a:off x="5781675" y="2986088"/>
            <a:ext cx="2674938" cy="842962"/>
          </a:xfrm>
          <a:prstGeom prst="wedgeRoundRectCallout">
            <a:avLst>
              <a:gd name="adj1" fmla="val -73152"/>
              <a:gd name="adj2" fmla="val 7191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кортеж – набор элементов</a:t>
            </a: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C32FE1CD-E24D-402E-90E8-637F1C7F3B80}"/>
              </a:ext>
            </a:extLst>
          </p:cNvPr>
          <p:cNvSpPr/>
          <p:nvPr/>
        </p:nvSpPr>
        <p:spPr bwMode="auto">
          <a:xfrm>
            <a:off x="3813175" y="4659313"/>
            <a:ext cx="1009650" cy="412750"/>
          </a:xfrm>
          <a:prstGeom prst="wedgeRoundRectCallout">
            <a:avLst>
              <a:gd name="adj1" fmla="val 50144"/>
              <a:gd name="adj2" fmla="val -1209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" pitchFamily="49" charset="0"/>
              </a:rPr>
              <a:t>q[0]</a:t>
            </a:r>
            <a:endParaRPr lang="ru-RU" sz="2400" b="1" dirty="0">
              <a:latin typeface="Arial" charset="0"/>
            </a:endParaRPr>
          </a:p>
        </p:txBody>
      </p:sp>
      <p:sp>
        <p:nvSpPr>
          <p:cNvPr id="11" name="Скругленная прямоугольная выноска 10">
            <a:extLst>
              <a:ext uri="{FF2B5EF4-FFF2-40B4-BE49-F238E27FC236}">
                <a16:creationId xmlns:a16="http://schemas.microsoft.com/office/drawing/2014/main" id="{7FAD30A1-A9E9-434C-BBA8-921CDBD669ED}"/>
              </a:ext>
            </a:extLst>
          </p:cNvPr>
          <p:cNvSpPr/>
          <p:nvPr/>
        </p:nvSpPr>
        <p:spPr bwMode="auto">
          <a:xfrm flipH="1">
            <a:off x="5314950" y="4659313"/>
            <a:ext cx="1009650" cy="412750"/>
          </a:xfrm>
          <a:prstGeom prst="wedgeRoundRectCallout">
            <a:avLst>
              <a:gd name="adj1" fmla="val 50144"/>
              <a:gd name="adj2" fmla="val -1209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" pitchFamily="49" charset="0"/>
              </a:rPr>
              <a:t>q[</a:t>
            </a:r>
            <a:r>
              <a:rPr lang="ru-RU" sz="2400" b="1" dirty="0">
                <a:latin typeface="Courier" pitchFamily="49" charset="0"/>
              </a:rPr>
              <a:t>1</a:t>
            </a:r>
            <a:r>
              <a:rPr lang="en-US" sz="2400" b="1" dirty="0">
                <a:latin typeface="Courier" pitchFamily="49" charset="0"/>
              </a:rPr>
              <a:t>]</a:t>
            </a:r>
            <a:endParaRPr lang="ru-RU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43BEAADD-1AC7-45DF-9F90-C11D2DCF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Логические функции</a:t>
            </a:r>
          </a:p>
        </p:txBody>
      </p:sp>
      <p:sp>
        <p:nvSpPr>
          <p:cNvPr id="26627" name="Номер слайда 2">
            <a:extLst>
              <a:ext uri="{FF2B5EF4-FFF2-40B4-BE49-F238E27FC236}">
                <a16:creationId xmlns:a16="http://schemas.microsoft.com/office/drawing/2014/main" id="{3E038924-A8B0-43B0-9309-AC1E376E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310B5-C693-471B-B454-7DCCB2F40FBE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D1495421-3287-485A-8988-6CA75C005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1779588"/>
            <a:ext cx="3549650" cy="19399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even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n %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True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False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83B8C41-D571-4099-9748-3EA58ACE65BB}"/>
              </a:ext>
            </a:extLst>
          </p:cNvPr>
          <p:cNvSpPr/>
          <p:nvPr/>
        </p:nvSpPr>
        <p:spPr>
          <a:xfrm>
            <a:off x="384175" y="844550"/>
            <a:ext cx="8434388" cy="830263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ru-RU" sz="2400" b="1" dirty="0">
                <a:solidFill>
                  <a:srgbClr val="333399"/>
                </a:solidFill>
              </a:rPr>
              <a:t>Логическая функция</a:t>
            </a:r>
            <a:r>
              <a:rPr lang="ru-RU" sz="2400" dirty="0"/>
              <a:t> – это функция, возвращающая логическое значение (</a:t>
            </a:r>
            <a:r>
              <a:rPr lang="en-US" sz="2400" dirty="0">
                <a:solidFill>
                  <a:srgbClr val="333399"/>
                </a:solidFill>
              </a:rPr>
              <a:t>True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33399"/>
                </a:solidFill>
              </a:rPr>
              <a:t>False</a:t>
            </a:r>
            <a:r>
              <a:rPr lang="ru-RU" sz="2400" dirty="0"/>
              <a:t>).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320630-0991-434A-AA06-60DF07FA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333625"/>
            <a:ext cx="4394200" cy="8318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even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(n %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7DFBAC43-3C45-4782-9AF5-6F059C7E357E}"/>
              </a:ext>
            </a:extLst>
          </p:cNvPr>
          <p:cNvSpPr/>
          <p:nvPr/>
        </p:nvSpPr>
        <p:spPr bwMode="auto">
          <a:xfrm>
            <a:off x="3911600" y="2552700"/>
            <a:ext cx="5461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D30000B-17BA-4499-93BB-B375A108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4002088"/>
            <a:ext cx="6813550" cy="19399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 =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even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Число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k,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чётное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."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Число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k,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нечётное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."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02B48448-C6BB-4CB8-B879-FDB1DCB9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Логические функции</a:t>
            </a:r>
          </a:p>
        </p:txBody>
      </p:sp>
      <p:sp>
        <p:nvSpPr>
          <p:cNvPr id="27651" name="Номер слайда 2">
            <a:extLst>
              <a:ext uri="{FF2B5EF4-FFF2-40B4-BE49-F238E27FC236}">
                <a16:creationId xmlns:a16="http://schemas.microsoft.com/office/drawing/2014/main" id="{8FD95CAC-E4F6-4088-91EE-EF11289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1E1A76-413A-4EC5-BBDA-36510085DDA6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27652" name="Прямоугольник 3">
            <a:extLst>
              <a:ext uri="{FF2B5EF4-FFF2-40B4-BE49-F238E27FC236}">
                <a16:creationId xmlns:a16="http://schemas.microsoft.com/office/drawing/2014/main" id="{78426D80-42AB-498F-8A51-86751D1B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2800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Найти все простые числа в диапазоне </a:t>
            </a:r>
            <a:br>
              <a:rPr lang="ru-RU" altLang="ru-RU" sz="2400"/>
            </a:br>
            <a:r>
              <a:rPr lang="ru-RU" altLang="ru-RU" sz="2400"/>
              <a:t>от 2 до 100</a:t>
            </a:r>
            <a:r>
              <a:rPr lang="en-US" altLang="ru-RU" sz="2400"/>
              <a:t>0</a:t>
            </a:r>
            <a:r>
              <a:rPr lang="ru-RU" altLang="ru-RU" sz="2400"/>
              <a:t>. </a:t>
            </a:r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38054EFF-AA9B-459C-A8B5-6A12D537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755775"/>
            <a:ext cx="6907213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простое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  </a:t>
            </a:r>
          </a:p>
        </p:txBody>
      </p:sp>
      <p:sp>
        <p:nvSpPr>
          <p:cNvPr id="86022" name="Прямоугольник 5">
            <a:extLst>
              <a:ext uri="{FF2B5EF4-FFF2-40B4-BE49-F238E27FC236}">
                <a16:creationId xmlns:a16="http://schemas.microsoft.com/office/drawing/2014/main" id="{A6F0C0DD-AADD-40B6-9034-42AFA9B3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174875"/>
            <a:ext cx="1982788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ru-RU" sz="2400" b="1"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ru-RU" sz="2400" b="1"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простое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6024" name="Прямоугольник 7">
            <a:extLst>
              <a:ext uri="{FF2B5EF4-FFF2-40B4-BE49-F238E27FC236}">
                <a16:creationId xmlns:a16="http://schemas.microsoft.com/office/drawing/2014/main" id="{601E630A-FF0C-4EBF-8627-76017E2E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170113"/>
            <a:ext cx="2070100" cy="3873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isPrime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22EE5AE0-AE00-449F-BDBE-AC581C115A14}"/>
              </a:ext>
            </a:extLst>
          </p:cNvPr>
          <p:cNvSpPr/>
          <p:nvPr/>
        </p:nvSpPr>
        <p:spPr bwMode="auto">
          <a:xfrm>
            <a:off x="3716338" y="3163888"/>
            <a:ext cx="3576637" cy="1408112"/>
          </a:xfrm>
          <a:prstGeom prst="wedgeRoundRectCallout">
            <a:avLst>
              <a:gd name="adj1" fmla="val -53073"/>
              <a:gd name="adj2" fmla="val -10095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функция, возвращающая логическое значение (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True</a:t>
            </a:r>
            <a:r>
              <a:rPr lang="en-US" sz="2400" dirty="0"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False</a:t>
            </a:r>
            <a:r>
              <a:rPr lang="ru-RU" sz="2400" dirty="0">
                <a:latin typeface="Arial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 animBg="1"/>
      <p:bldP spid="86022" grpId="0" animBg="1"/>
      <p:bldP spid="8602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>
            <a:extLst>
              <a:ext uri="{FF2B5EF4-FFF2-40B4-BE49-F238E27FC236}">
                <a16:creationId xmlns:a16="http://schemas.microsoft.com/office/drawing/2014/main" id="{1D4CBD41-7D06-45C1-8647-CE299C7D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Функция: простое число или нет?</a:t>
            </a:r>
          </a:p>
        </p:txBody>
      </p:sp>
      <p:sp>
        <p:nvSpPr>
          <p:cNvPr id="28675" name="Номер слайда 2">
            <a:extLst>
              <a:ext uri="{FF2B5EF4-FFF2-40B4-BE49-F238E27FC236}">
                <a16:creationId xmlns:a16="http://schemas.microsoft.com/office/drawing/2014/main" id="{B967641B-9128-4B23-ABEE-98E3CFA8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7D45DF-034B-4BBD-8739-A66F7C8103D8}" type="slidenum">
              <a:rPr lang="ru-RU" altLang="ru-RU"/>
              <a:pPr/>
              <a:t>18</a:t>
            </a:fld>
            <a:endParaRPr lang="ru-RU" altLang="ru-RU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A94D794-3B84-4EA9-BC28-E1317C24F908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887413"/>
            <a:ext cx="3398837" cy="663575"/>
            <a:chOff x="796" y="2336"/>
            <a:chExt cx="2141" cy="418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7CADFE42-12E9-43FA-AB01-074CDFFB5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84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Какой алгоритм?</a:t>
              </a:r>
            </a:p>
          </p:txBody>
        </p:sp>
        <p:sp>
          <p:nvSpPr>
            <p:cNvPr id="28681" name="Oval 9">
              <a:extLst>
                <a:ext uri="{FF2B5EF4-FFF2-40B4-BE49-F238E27FC236}">
                  <a16:creationId xmlns:a16="http://schemas.microsoft.com/office/drawing/2014/main" id="{665A4B2D-D471-42E9-B83B-627869582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7281" name="Rectangle 1">
            <a:extLst>
              <a:ext uri="{FF2B5EF4-FFF2-40B4-BE49-F238E27FC236}">
                <a16:creationId xmlns:a16="http://schemas.microsoft.com/office/drawing/2014/main" id="{821AA469-8B85-42D4-A6E8-E3CA5AE1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674813"/>
            <a:ext cx="7332662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isPrime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 </a:t>
            </a: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and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!=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(k*k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BCA843-2552-4761-83B1-19208003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138488"/>
            <a:ext cx="2951163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(k*k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n)</a:t>
            </a:r>
            <a:endParaRPr lang="ru-RU" altLang="ru-RU"/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1147D833-6101-433E-8FB5-9CC1E9E3ACE4}"/>
              </a:ext>
            </a:extLst>
          </p:cNvPr>
          <p:cNvSpPr/>
          <p:nvPr/>
        </p:nvSpPr>
        <p:spPr bwMode="auto">
          <a:xfrm>
            <a:off x="4579938" y="3025775"/>
            <a:ext cx="3105150" cy="1363663"/>
          </a:xfrm>
          <a:prstGeom prst="wedgeRoundRectCallout">
            <a:avLst>
              <a:gd name="adj1" fmla="val -74777"/>
              <a:gd name="adj2" fmla="val -2359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k*k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b="1" dirty="0">
                <a:solidFill>
                  <a:srgbClr val="0000F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1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D2D0F8C6-8980-4A70-BC16-BD22C766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Логические функции: использование</a:t>
            </a:r>
          </a:p>
        </p:txBody>
      </p:sp>
      <p:sp>
        <p:nvSpPr>
          <p:cNvPr id="29699" name="Номер слайда 2">
            <a:extLst>
              <a:ext uri="{FF2B5EF4-FFF2-40B4-BE49-F238E27FC236}">
                <a16:creationId xmlns:a16="http://schemas.microsoft.com/office/drawing/2014/main" id="{FE6CAEFF-67C9-448E-AF97-F1F989D4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472B2B-987C-4077-AB3D-0F35299C1EF0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39FA22CC-0640-4198-804F-9083EB48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408238"/>
            <a:ext cx="750411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2075" algn="just" eaLnBrk="1" hangingPunct="1">
              <a:defRPr/>
            </a:pPr>
            <a:r>
              <a:rPr lang="ru-RU" sz="2400" b="1" dirty="0" err="1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isPrime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"– простое число"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  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</a:p>
        </p:txBody>
      </p:sp>
      <p:grpSp>
        <p:nvGrpSpPr>
          <p:cNvPr id="29701" name="Group 7">
            <a:extLst>
              <a:ext uri="{FF2B5EF4-FFF2-40B4-BE49-F238E27FC236}">
                <a16:creationId xmlns:a16="http://schemas.microsoft.com/office/drawing/2014/main" id="{2EB81603-F705-4DD9-BD1B-9372A6F5BD97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887413"/>
            <a:ext cx="7974012" cy="1306512"/>
            <a:chOff x="796" y="2336"/>
            <a:chExt cx="5023" cy="823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59F3390-5F17-4711-86DC-D3F439F01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29" cy="75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Функция, возвращающая логическое значение, может использоваться везде, где и логическая величина!</a:t>
              </a:r>
            </a:p>
          </p:txBody>
        </p:sp>
        <p:sp>
          <p:nvSpPr>
            <p:cNvPr id="29703" name="Oval 9">
              <a:extLst>
                <a:ext uri="{FF2B5EF4-FFF2-40B4-BE49-F238E27FC236}">
                  <a16:creationId xmlns:a16="http://schemas.microsoft.com/office/drawing/2014/main" id="{EC13D0C7-774F-439F-93A5-1682245C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82A90ED5-76FD-4F23-B879-CE3A983A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процедура?</a:t>
            </a:r>
          </a:p>
        </p:txBody>
      </p:sp>
      <p:sp>
        <p:nvSpPr>
          <p:cNvPr id="7171" name="Номер слайда 2">
            <a:extLst>
              <a:ext uri="{FF2B5EF4-FFF2-40B4-BE49-F238E27FC236}">
                <a16:creationId xmlns:a16="http://schemas.microsoft.com/office/drawing/2014/main" id="{7AD898B7-0F99-465C-950C-311236F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1CAE99-531A-40F2-B282-9FA461C1CD94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C380C69B-8559-43BC-AB15-2C2F67F6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868363"/>
            <a:ext cx="8391525" cy="8318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solidFill>
                  <a:srgbClr val="333399"/>
                </a:solidFill>
                <a:latin typeface="+mn-lt"/>
                <a:ea typeface="Times New Roman" pitchFamily="18" charset="0"/>
                <a:cs typeface="Courier New" pitchFamily="49" charset="0"/>
              </a:rPr>
              <a:t>Процедура</a:t>
            </a:r>
            <a:r>
              <a:rPr lang="ru-RU" sz="2400" dirty="0">
                <a:latin typeface="+mn-lt"/>
                <a:ea typeface="Times New Roman" pitchFamily="18" charset="0"/>
                <a:cs typeface="Courier New" pitchFamily="49" charset="0"/>
              </a:rPr>
              <a:t> – вспомогательный алгоритм, который выполняет некоторые действия.</a:t>
            </a:r>
            <a:endParaRPr lang="ru-RU" sz="2400" dirty="0">
              <a:latin typeface="+mn-lt"/>
              <a:cs typeface="Courier New" pitchFamily="49" charset="0"/>
            </a:endParaRPr>
          </a:p>
        </p:txBody>
      </p:sp>
      <p:sp>
        <p:nvSpPr>
          <p:cNvPr id="75781" name="Прямоугольник 4">
            <a:extLst>
              <a:ext uri="{FF2B5EF4-FFF2-40B4-BE49-F238E27FC236}">
                <a16:creationId xmlns:a16="http://schemas.microsoft.com/office/drawing/2014/main" id="{8400DCD4-C285-48B7-A6C6-EF8346D0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735138"/>
            <a:ext cx="838041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текст (расшифровка) процедуры записывается </a:t>
            </a:r>
            <a:b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до</a:t>
            </a: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её вызова в основной программе</a:t>
            </a:r>
            <a:endParaRPr lang="ru-RU" altLang="ru-RU" sz="2400" b="1">
              <a:solidFill>
                <a:srgbClr val="333399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в программе может быть </a:t>
            </a:r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много процедур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чтобы процедура заработала, нужно </a:t>
            </a:r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вызвать</a:t>
            </a: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её по имени из основной программы или из другой процедуры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731C766-0E52-4D68-8BE8-9191AB911E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260037D-32DA-4961-8073-74876D07BC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Рекурсия</a:t>
            </a:r>
          </a:p>
        </p:txBody>
      </p:sp>
      <p:sp>
        <p:nvSpPr>
          <p:cNvPr id="116740" name="Номер слайда 5">
            <a:extLst>
              <a:ext uri="{FF2B5EF4-FFF2-40B4-BE49-F238E27FC236}">
                <a16:creationId xmlns:a16="http://schemas.microsoft.com/office/drawing/2014/main" id="{478EB742-2B2A-491F-ACA7-C949BD1B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48F118-CCE2-42A4-9CF9-B0067670C0DC}" type="slidenum">
              <a:rPr lang="ru-RU" altLang="ru-RU"/>
              <a:pPr eaLnBrk="1" hangingPunct="1"/>
              <a:t>20</a:t>
            </a:fld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Заголовок 1">
            <a:extLst>
              <a:ext uri="{FF2B5EF4-FFF2-40B4-BE49-F238E27FC236}">
                <a16:creationId xmlns:a16="http://schemas.microsoft.com/office/drawing/2014/main" id="{4DB16017-4D49-40BF-9B35-A98E54E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рекурсия?</a:t>
            </a:r>
          </a:p>
        </p:txBody>
      </p:sp>
      <p:sp>
        <p:nvSpPr>
          <p:cNvPr id="117763" name="Номер слайда 2">
            <a:extLst>
              <a:ext uri="{FF2B5EF4-FFF2-40B4-BE49-F238E27FC236}">
                <a16:creationId xmlns:a16="http://schemas.microsoft.com/office/drawing/2014/main" id="{358E975E-1F1A-4FAE-BD48-291C0DE0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5FF012-9544-4E43-ADD7-0166A4C5A349}" type="slidenum">
              <a:rPr lang="ru-RU" altLang="ru-RU"/>
              <a:pPr eaLnBrk="1" hangingPunct="1"/>
              <a:t>21</a:t>
            </a:fld>
            <a:endParaRPr lang="ru-RU" altLang="ru-RU"/>
          </a:p>
        </p:txBody>
      </p:sp>
      <p:pic>
        <p:nvPicPr>
          <p:cNvPr id="117764" name="Picture 2" descr="File:Droste.jpg">
            <a:extLst>
              <a:ext uri="{FF2B5EF4-FFF2-40B4-BE49-F238E27FC236}">
                <a16:creationId xmlns:a16="http://schemas.microsoft.com/office/drawing/2014/main" id="{FEADB962-1E2D-44D3-ABA4-8D29D0D4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895350"/>
            <a:ext cx="28003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4" descr="http://logos.cs.uic.edu/Examples%20And%20Notes/notes/Java/Recursion/RecursionScreenshot.png">
            <a:extLst>
              <a:ext uri="{FF2B5EF4-FFF2-40B4-BE49-F238E27FC236}">
                <a16:creationId xmlns:a16="http://schemas.microsoft.com/office/drawing/2014/main" id="{B8AC5B4E-BBE4-40A8-9672-3833FB18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876300"/>
            <a:ext cx="5405438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CB198B-0E0F-4BDB-94EB-D0DAEC5E3A36}"/>
              </a:ext>
            </a:extLst>
          </p:cNvPr>
          <p:cNvSpPr/>
          <p:nvPr/>
        </p:nvSpPr>
        <p:spPr>
          <a:xfrm>
            <a:off x="1311275" y="2376488"/>
            <a:ext cx="6521450" cy="3970337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У попа была собака, он её любил,</a:t>
            </a:r>
            <a:br>
              <a:rPr lang="ru-RU" sz="2800" dirty="0"/>
            </a:br>
            <a:r>
              <a:rPr lang="ru-RU" sz="2800" dirty="0"/>
              <a:t>Она съела кусок мяса, он её убил,</a:t>
            </a:r>
            <a:br>
              <a:rPr lang="ru-RU" sz="2800" dirty="0"/>
            </a:br>
            <a:r>
              <a:rPr lang="ru-RU" sz="2800" dirty="0"/>
              <a:t>В землю закопал,</a:t>
            </a:r>
            <a:br>
              <a:rPr lang="ru-RU" sz="2800" dirty="0"/>
            </a:br>
            <a:r>
              <a:rPr lang="ru-RU" sz="2800" dirty="0"/>
              <a:t>Надпись написал:</a:t>
            </a:r>
          </a:p>
          <a:p>
            <a:pPr marL="357188">
              <a:defRPr/>
            </a:pPr>
            <a:r>
              <a:rPr lang="ru-RU" sz="2800" dirty="0">
                <a:solidFill>
                  <a:srgbClr val="0000FF"/>
                </a:solidFill>
              </a:rPr>
              <a:t>У попа была собака, он её любил,</a:t>
            </a:r>
            <a:br>
              <a:rPr lang="ru-RU" sz="2800" dirty="0">
                <a:solidFill>
                  <a:srgbClr val="0000FF"/>
                </a:solidFill>
              </a:rPr>
            </a:br>
            <a:r>
              <a:rPr lang="ru-RU" sz="2800" dirty="0">
                <a:solidFill>
                  <a:srgbClr val="0000FF"/>
                </a:solidFill>
              </a:rPr>
              <a:t>Она съела кусок мяса, он её убил,</a:t>
            </a:r>
            <a:br>
              <a:rPr lang="ru-RU" sz="2800" dirty="0">
                <a:solidFill>
                  <a:srgbClr val="0000FF"/>
                </a:solidFill>
              </a:rPr>
            </a:br>
            <a:r>
              <a:rPr lang="ru-RU" sz="2800" dirty="0">
                <a:solidFill>
                  <a:srgbClr val="0000FF"/>
                </a:solidFill>
              </a:rPr>
              <a:t>В землю закопал,</a:t>
            </a:r>
            <a:br>
              <a:rPr lang="ru-RU" sz="2800" dirty="0">
                <a:solidFill>
                  <a:srgbClr val="0000FF"/>
                </a:solidFill>
              </a:rPr>
            </a:br>
            <a:r>
              <a:rPr lang="ru-RU" sz="2800" dirty="0">
                <a:solidFill>
                  <a:srgbClr val="0000FF"/>
                </a:solidFill>
              </a:rPr>
              <a:t>Надпись написал:</a:t>
            </a:r>
          </a:p>
          <a:p>
            <a:pPr marL="357188">
              <a:defRPr/>
            </a:pPr>
            <a:r>
              <a:rPr lang="ru-RU" sz="28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Заголовок 4">
            <a:extLst>
              <a:ext uri="{FF2B5EF4-FFF2-40B4-BE49-F238E27FC236}">
                <a16:creationId xmlns:a16="http://schemas.microsoft.com/office/drawing/2014/main" id="{B4C3ADFF-88A7-4468-B670-29C91161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рекурсия?</a:t>
            </a:r>
          </a:p>
        </p:txBody>
      </p:sp>
      <p:sp>
        <p:nvSpPr>
          <p:cNvPr id="3080" name="Номер слайда 3">
            <a:extLst>
              <a:ext uri="{FF2B5EF4-FFF2-40B4-BE49-F238E27FC236}">
                <a16:creationId xmlns:a16="http://schemas.microsoft.com/office/drawing/2014/main" id="{445B44D3-38F3-4B32-BA66-0AAF04A2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876726-4588-4BCE-8397-1F63B3CC7D4D}" type="slidenum">
              <a:rPr lang="ru-RU" altLang="ru-RU"/>
              <a:pPr eaLnBrk="1" hangingPunct="1"/>
              <a:t>22</a:t>
            </a:fld>
            <a:endParaRPr lang="ru-RU" alt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CE6F1F9-67E3-4698-8231-D33DBB367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817563"/>
            <a:ext cx="3711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Натуральные числа</a:t>
            </a:r>
            <a:r>
              <a:rPr lang="ru-RU" altLang="ru-RU" sz="2400">
                <a:cs typeface="Times New Roman" panose="02020603050405020304" pitchFamily="18" charset="0"/>
              </a:rPr>
              <a:t>:</a:t>
            </a:r>
            <a:endParaRPr lang="ru-RU" altLang="ru-RU" sz="2400"/>
          </a:p>
        </p:txBody>
      </p:sp>
      <p:grpSp>
        <p:nvGrpSpPr>
          <p:cNvPr id="2" name="Группа 18">
            <a:extLst>
              <a:ext uri="{FF2B5EF4-FFF2-40B4-BE49-F238E27FC236}">
                <a16:creationId xmlns:a16="http://schemas.microsoft.com/office/drawing/2014/main" id="{289330B4-450A-4C7C-813E-60BF7C71CC56}"/>
              </a:ext>
            </a:extLst>
          </p:cNvPr>
          <p:cNvGrpSpPr>
            <a:grpSpLocks/>
          </p:cNvGrpSpPr>
          <p:nvPr/>
        </p:nvGrpSpPr>
        <p:grpSpPr bwMode="auto">
          <a:xfrm>
            <a:off x="706438" y="1249363"/>
            <a:ext cx="8093075" cy="1200150"/>
            <a:chOff x="706438" y="1249363"/>
            <a:chExt cx="8093075" cy="1200150"/>
          </a:xfrm>
        </p:grpSpPr>
        <p:graphicFrame>
          <p:nvGraphicFramePr>
            <p:cNvPr id="3077" name="Object 2">
              <a:extLst>
                <a:ext uri="{FF2B5EF4-FFF2-40B4-BE49-F238E27FC236}">
                  <a16:creationId xmlns:a16="http://schemas.microsoft.com/office/drawing/2014/main" id="{80008127-8E71-4819-9D6F-28B91C7A2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1325" y="1711325"/>
            <a:ext cx="29686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Формула" r:id="rId3" imgW="126835" imgH="139518" progId="Equation.3">
                    <p:embed/>
                  </p:oleObj>
                </mc:Choice>
                <mc:Fallback>
                  <p:oleObj name="Формула" r:id="rId3" imgW="126835" imgH="139518" progId="Equation.3">
                    <p:embed/>
                    <p:pic>
                      <p:nvPicPr>
                        <p:cNvPr id="3077" name="Object 2">
                          <a:extLst>
                            <a:ext uri="{FF2B5EF4-FFF2-40B4-BE49-F238E27FC236}">
                              <a16:creationId xmlns:a16="http://schemas.microsoft.com/office/drawing/2014/main" id="{80008127-8E71-4819-9D6F-28B91C7A22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325" y="1711325"/>
                          <a:ext cx="296863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Rectangle 3">
              <a:extLst>
                <a:ext uri="{FF2B5EF4-FFF2-40B4-BE49-F238E27FC236}">
                  <a16:creationId xmlns:a16="http://schemas.microsoft.com/office/drawing/2014/main" id="{B773CD1F-BF1C-4947-ADE7-D01FFAD7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38" y="1249363"/>
              <a:ext cx="80930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>
              <a:spAutoFit/>
            </a:bodyPr>
            <a:lstStyle>
              <a:lvl1pPr marL="180975" indent="-1809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buFontTx/>
                <a:buChar char="•"/>
              </a:pPr>
              <a:r>
                <a:rPr lang="ru-RU" altLang="ru-RU" sz="2400">
                  <a:cs typeface="Times New Roman" panose="02020603050405020304" pitchFamily="18" charset="0"/>
                </a:rPr>
                <a:t>1 – натуральное число</a:t>
              </a:r>
              <a:endParaRPr lang="ru-RU" altLang="ru-RU" sz="2400"/>
            </a:p>
            <a:p>
              <a:pPr>
                <a:buFontTx/>
                <a:buChar char="•"/>
              </a:pPr>
              <a:r>
                <a:rPr lang="ru-RU" altLang="ru-RU" sz="2400">
                  <a:cs typeface="Times New Roman" panose="02020603050405020304" pitchFamily="18" charset="0"/>
                </a:rPr>
                <a:t>если     – натуральное число, </a:t>
              </a:r>
              <a:br>
                <a:rPr lang="en-US" altLang="ru-RU" sz="2400">
                  <a:cs typeface="Times New Roman" panose="02020603050405020304" pitchFamily="18" charset="0"/>
                </a:rPr>
              </a:br>
              <a:r>
                <a:rPr lang="en-US" altLang="ru-RU" sz="2400">
                  <a:cs typeface="Times New Roman" panose="02020603050405020304" pitchFamily="18" charset="0"/>
                </a:rPr>
                <a:t>  </a:t>
              </a:r>
              <a:r>
                <a:rPr lang="ru-RU" altLang="ru-RU" sz="2400">
                  <a:cs typeface="Times New Roman" panose="02020603050405020304" pitchFamily="18" charset="0"/>
                </a:rPr>
                <a:t>то</a:t>
              </a:r>
              <a:r>
                <a:rPr lang="en-US" altLang="ru-RU" sz="2400">
                  <a:cs typeface="Times New Roman" panose="02020603050405020304" pitchFamily="18" charset="0"/>
                </a:rPr>
                <a:t>        </a:t>
              </a:r>
              <a:r>
                <a:rPr lang="ru-RU" altLang="ru-RU" sz="2400">
                  <a:cs typeface="Times New Roman" panose="02020603050405020304" pitchFamily="18" charset="0"/>
                </a:rPr>
                <a:t> – натуральное число</a:t>
              </a:r>
              <a:endParaRPr lang="ru-RU" altLang="ru-RU" sz="2400"/>
            </a:p>
          </p:txBody>
        </p:sp>
        <p:graphicFrame>
          <p:nvGraphicFramePr>
            <p:cNvPr id="3078" name="Object 3">
              <a:extLst>
                <a:ext uri="{FF2B5EF4-FFF2-40B4-BE49-F238E27FC236}">
                  <a16:creationId xmlns:a16="http://schemas.microsoft.com/office/drawing/2014/main" id="{2418453B-3609-4D3C-89E3-03E94FF53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6375" y="1990725"/>
            <a:ext cx="715963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Формула" r:id="rId5" imgW="304560" imgH="177480" progId="Equation.3">
                    <p:embed/>
                  </p:oleObj>
                </mc:Choice>
                <mc:Fallback>
                  <p:oleObj name="Формула" r:id="rId5" imgW="304560" imgH="177480" progId="Equation.3">
                    <p:embed/>
                    <p:pic>
                      <p:nvPicPr>
                        <p:cNvPr id="3078" name="Object 3">
                          <a:extLst>
                            <a:ext uri="{FF2B5EF4-FFF2-40B4-BE49-F238E27FC236}">
                              <a16:creationId xmlns:a16="http://schemas.microsoft.com/office/drawing/2014/main" id="{2418453B-3609-4D3C-89E3-03E94FF53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375" y="1990725"/>
                          <a:ext cx="715963" cy="438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Скругленная прямоугольная выноска 12">
            <a:extLst>
              <a:ext uri="{FF2B5EF4-FFF2-40B4-BE49-F238E27FC236}">
                <a16:creationId xmlns:a16="http://schemas.microsoft.com/office/drawing/2014/main" id="{F33E63C8-4BB0-4F94-A201-7D6F7E25C224}"/>
              </a:ext>
            </a:extLst>
          </p:cNvPr>
          <p:cNvSpPr/>
          <p:nvPr/>
        </p:nvSpPr>
        <p:spPr bwMode="auto">
          <a:xfrm>
            <a:off x="5692775" y="1160463"/>
            <a:ext cx="2573338" cy="722312"/>
          </a:xfrm>
          <a:prstGeom prst="wedgeRoundRectCallout">
            <a:avLst>
              <a:gd name="adj1" fmla="val -67589"/>
              <a:gd name="adj2" fmla="val 59447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индуктивное определение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CCC0241-9E84-4966-BDA3-71F8FB43B2B6}"/>
              </a:ext>
            </a:extLst>
          </p:cNvPr>
          <p:cNvSpPr/>
          <p:nvPr/>
        </p:nvSpPr>
        <p:spPr>
          <a:xfrm>
            <a:off x="493713" y="2476500"/>
            <a:ext cx="8324850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Рекурсия</a:t>
            </a:r>
            <a:r>
              <a:rPr lang="ru-RU" sz="2400" dirty="0"/>
              <a:t> — это способ определения множества объектов через само это множество на основе заданных простых базовых случаев.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859F2B3-252D-43CD-80ED-08B695F7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3759200"/>
            <a:ext cx="3711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Числа Фибоначчи</a:t>
            </a:r>
            <a:r>
              <a:rPr lang="ru-RU" altLang="ru-RU" sz="2400">
                <a:cs typeface="Times New Roman" panose="02020603050405020304" pitchFamily="18" charset="0"/>
              </a:rPr>
              <a:t>:</a:t>
            </a:r>
            <a:endParaRPr lang="ru-RU" altLang="ru-RU" sz="2400"/>
          </a:p>
        </p:txBody>
      </p:sp>
      <p:sp>
        <p:nvSpPr>
          <p:cNvPr id="3086" name="Rectangle 10">
            <a:extLst>
              <a:ext uri="{FF2B5EF4-FFF2-40B4-BE49-F238E27FC236}">
                <a16:creationId xmlns:a16="http://schemas.microsoft.com/office/drawing/2014/main" id="{3A512AEC-3492-41F0-A503-480D8FC32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ru-RU"/>
          </a:p>
        </p:txBody>
      </p:sp>
      <p:grpSp>
        <p:nvGrpSpPr>
          <p:cNvPr id="3" name="Группа 17">
            <a:extLst>
              <a:ext uri="{FF2B5EF4-FFF2-40B4-BE49-F238E27FC236}">
                <a16:creationId xmlns:a16="http://schemas.microsoft.com/office/drawing/2014/main" id="{6E585B78-9E15-4441-B73F-A616217C8DFF}"/>
              </a:ext>
            </a:extLst>
          </p:cNvPr>
          <p:cNvGrpSpPr>
            <a:grpSpLocks/>
          </p:cNvGrpSpPr>
          <p:nvPr/>
        </p:nvGrpSpPr>
        <p:grpSpPr bwMode="auto">
          <a:xfrm>
            <a:off x="706438" y="4200525"/>
            <a:ext cx="8093075" cy="1077913"/>
            <a:chOff x="706438" y="4200525"/>
            <a:chExt cx="8093075" cy="1077913"/>
          </a:xfrm>
        </p:grpSpPr>
        <p:graphicFrame>
          <p:nvGraphicFramePr>
            <p:cNvPr id="3074" name="Object 9">
              <a:extLst>
                <a:ext uri="{FF2B5EF4-FFF2-40B4-BE49-F238E27FC236}">
                  <a16:creationId xmlns:a16="http://schemas.microsoft.com/office/drawing/2014/main" id="{B4FC334B-329F-4C39-B0C8-7CC316175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0913" y="4200525"/>
            <a:ext cx="17192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Формула" r:id="rId7" imgW="685502" imgH="215806" progId="Equation.3">
                    <p:embed/>
                  </p:oleObj>
                </mc:Choice>
                <mc:Fallback>
                  <p:oleObj name="Формула" r:id="rId7" imgW="685502" imgH="215806" progId="Equation.3">
                    <p:embed/>
                    <p:pic>
                      <p:nvPicPr>
                        <p:cNvPr id="3074" name="Object 9">
                          <a:extLst>
                            <a:ext uri="{FF2B5EF4-FFF2-40B4-BE49-F238E27FC236}">
                              <a16:creationId xmlns:a16="http://schemas.microsoft.com/office/drawing/2014/main" id="{B4FC334B-329F-4C39-B0C8-7CC316175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913" y="4200525"/>
                          <a:ext cx="1719262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8">
              <a:extLst>
                <a:ext uri="{FF2B5EF4-FFF2-40B4-BE49-F238E27FC236}">
                  <a16:creationId xmlns:a16="http://schemas.microsoft.com/office/drawing/2014/main" id="{EC2E5996-C14A-475D-9956-8077514318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0913" y="4703763"/>
            <a:ext cx="2389187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Формула" r:id="rId9" imgW="952087" imgH="228501" progId="Equation.3">
                    <p:embed/>
                  </p:oleObj>
                </mc:Choice>
                <mc:Fallback>
                  <p:oleObj name="Формула" r:id="rId9" imgW="952087" imgH="228501" progId="Equation.3">
                    <p:embed/>
                    <p:pic>
                      <p:nvPicPr>
                        <p:cNvPr id="3075" name="Object 8">
                          <a:extLst>
                            <a:ext uri="{FF2B5EF4-FFF2-40B4-BE49-F238E27FC236}">
                              <a16:creationId xmlns:a16="http://schemas.microsoft.com/office/drawing/2014/main" id="{EC2E5996-C14A-475D-9956-8077514318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913" y="4703763"/>
                          <a:ext cx="2389187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7">
              <a:extLst>
                <a:ext uri="{FF2B5EF4-FFF2-40B4-BE49-F238E27FC236}">
                  <a16:creationId xmlns:a16="http://schemas.microsoft.com/office/drawing/2014/main" id="{A0B2592A-D708-4BBD-93CA-ECC7876E2A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4751388"/>
            <a:ext cx="88423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Формула" r:id="rId11" imgW="355138" imgH="177569" progId="Equation.3">
                    <p:embed/>
                  </p:oleObj>
                </mc:Choice>
                <mc:Fallback>
                  <p:oleObj name="Формула" r:id="rId11" imgW="355138" imgH="177569" progId="Equation.3">
                    <p:embed/>
                    <p:pic>
                      <p:nvPicPr>
                        <p:cNvPr id="3076" name="Object 7">
                          <a:extLst>
                            <a:ext uri="{FF2B5EF4-FFF2-40B4-BE49-F238E27FC236}">
                              <a16:creationId xmlns:a16="http://schemas.microsoft.com/office/drawing/2014/main" id="{A0B2592A-D708-4BBD-93CA-ECC7876E2A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550" y="4751388"/>
                          <a:ext cx="884238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8639A5B6-AC38-4273-A271-6A6B9AE9F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38" y="4227513"/>
              <a:ext cx="8093075" cy="954087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marL="180975" indent="-180975" eaLnBrk="0" hangingPunct="0">
                <a:buFontTx/>
                <a:buChar char="•"/>
                <a:defRPr/>
              </a:pPr>
              <a:r>
                <a:rPr lang="en-US" sz="2800" dirty="0">
                  <a:latin typeface="+mn-lt"/>
                  <a:ea typeface="Times New Roman" pitchFamily="18" charset="0"/>
                  <a:cs typeface="Times New Roman" pitchFamily="18" charset="0"/>
                </a:rPr>
                <a:t> </a:t>
              </a:r>
            </a:p>
            <a:p>
              <a:pPr marL="180975" indent="-180975" eaLnBrk="0" hangingPunct="0">
                <a:buFontTx/>
                <a:buChar char="•"/>
                <a:defRPr/>
              </a:pPr>
              <a:r>
                <a:rPr lang="en-US" sz="2800" dirty="0">
                  <a:latin typeface="+mn-lt"/>
                  <a:ea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090" name="Прямоугольник 23">
              <a:extLst>
                <a:ext uri="{FF2B5EF4-FFF2-40B4-BE49-F238E27FC236}">
                  <a16:creationId xmlns:a16="http://schemas.microsoft.com/office/drawing/2014/main" id="{03340D21-CB1D-4CB0-ADA0-67465A68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3" y="4759325"/>
              <a:ext cx="6937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>
                  <a:solidFill>
                    <a:srgbClr val="000000"/>
                  </a:solidFill>
                </a:rPr>
                <a:t>при</a:t>
              </a:r>
              <a:endParaRPr lang="ru-RU" altLang="ru-RU"/>
            </a:p>
          </p:txBody>
        </p:sp>
      </p:grpSp>
      <p:sp>
        <p:nvSpPr>
          <p:cNvPr id="2065" name="Прямоугольник 24">
            <a:extLst>
              <a:ext uri="{FF2B5EF4-FFF2-40B4-BE49-F238E27FC236}">
                <a16:creationId xmlns:a16="http://schemas.microsoft.com/office/drawing/2014/main" id="{13119218-35A1-408C-A033-87092B76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5319713"/>
            <a:ext cx="6032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1, 1, 2, 3, 5, 8, 13, 21, 34, …</a:t>
            </a:r>
            <a:endParaRPr lang="ru-RU" altLang="ru-RU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/>
      <p:bldP spid="20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1">
            <a:extLst>
              <a:ext uri="{FF2B5EF4-FFF2-40B4-BE49-F238E27FC236}">
                <a16:creationId xmlns:a16="http://schemas.microsoft.com/office/drawing/2014/main" id="{64996F1C-37EA-42DE-A787-76929049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Фракталы</a:t>
            </a:r>
          </a:p>
        </p:txBody>
      </p:sp>
      <p:sp>
        <p:nvSpPr>
          <p:cNvPr id="118787" name="Номер слайда 2">
            <a:extLst>
              <a:ext uri="{FF2B5EF4-FFF2-40B4-BE49-F238E27FC236}">
                <a16:creationId xmlns:a16="http://schemas.microsoft.com/office/drawing/2014/main" id="{60F3E281-D813-49C7-8CD6-063B8E36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EDFD81-E40C-4891-BFD0-36955F9B090E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0E09DF-7829-4006-AEC2-933BA3C8E854}"/>
              </a:ext>
            </a:extLst>
          </p:cNvPr>
          <p:cNvSpPr/>
          <p:nvPr/>
        </p:nvSpPr>
        <p:spPr>
          <a:xfrm>
            <a:off x="393700" y="885825"/>
            <a:ext cx="8415338" cy="830263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solidFill>
                  <a:srgbClr val="333399"/>
                </a:solidFill>
              </a:rPr>
              <a:t>Фракталы</a:t>
            </a:r>
            <a:r>
              <a:rPr lang="ru-RU" sz="2400" dirty="0"/>
              <a:t> – геометрические фигуры, обладающие </a:t>
            </a:r>
            <a:r>
              <a:rPr lang="ru-RU" sz="2400" dirty="0" err="1"/>
              <a:t>самоподобием</a:t>
            </a:r>
            <a:r>
              <a:rPr lang="ru-RU" sz="2400" dirty="0"/>
              <a:t>. </a:t>
            </a:r>
          </a:p>
        </p:txBody>
      </p:sp>
      <p:sp>
        <p:nvSpPr>
          <p:cNvPr id="90117" name="Прямоугольник 4">
            <a:extLst>
              <a:ext uri="{FF2B5EF4-FFF2-40B4-BE49-F238E27FC236}">
                <a16:creationId xmlns:a16="http://schemas.microsoft.com/office/drawing/2014/main" id="{46C0527C-FDD8-4F18-88AB-AA285B47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751013"/>
            <a:ext cx="4256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Треугольник Серпинского:</a:t>
            </a:r>
          </a:p>
        </p:txBody>
      </p:sp>
      <p:sp>
        <p:nvSpPr>
          <p:cNvPr id="118790" name="Rectangle 47">
            <a:extLst>
              <a:ext uri="{FF2B5EF4-FFF2-40B4-BE49-F238E27FC236}">
                <a16:creationId xmlns:a16="http://schemas.microsoft.com/office/drawing/2014/main" id="{3A0B0E3F-3DA0-4478-8170-E9BE15398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BBBFC4-E515-4DFB-88E7-4F80F7C7E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0425" y="2371725"/>
            <a:ext cx="6526213" cy="2752725"/>
            <a:chOff x="2097" y="1506"/>
            <a:chExt cx="9428" cy="3975"/>
          </a:xfrm>
        </p:grpSpPr>
        <p:sp>
          <p:nvSpPr>
            <p:cNvPr id="118792" name="AutoShape 46">
              <a:extLst>
                <a:ext uri="{FF2B5EF4-FFF2-40B4-BE49-F238E27FC236}">
                  <a16:creationId xmlns:a16="http://schemas.microsoft.com/office/drawing/2014/main" id="{EBF13BE9-F9B6-4F18-8DDD-50B8057E9F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97" y="1506"/>
              <a:ext cx="9428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8793" name="Group 6">
              <a:extLst>
                <a:ext uri="{FF2B5EF4-FFF2-40B4-BE49-F238E27FC236}">
                  <a16:creationId xmlns:a16="http://schemas.microsoft.com/office/drawing/2014/main" id="{04C104F0-B272-4684-8FB1-A302D3BAEC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5" y="1643"/>
              <a:ext cx="4297" cy="3708"/>
              <a:chOff x="3071" y="1576"/>
              <a:chExt cx="4297" cy="3708"/>
            </a:xfrm>
          </p:grpSpPr>
          <p:grpSp>
            <p:nvGrpSpPr>
              <p:cNvPr id="118798" name="Group 33">
                <a:extLst>
                  <a:ext uri="{FF2B5EF4-FFF2-40B4-BE49-F238E27FC236}">
                    <a16:creationId xmlns:a16="http://schemas.microsoft.com/office/drawing/2014/main" id="{88B27473-7A12-41BA-A186-D1FC532F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6" y="1576"/>
                <a:ext cx="2147" cy="1854"/>
                <a:chOff x="2226" y="1576"/>
                <a:chExt cx="5627" cy="4859"/>
              </a:xfrm>
            </p:grpSpPr>
            <p:grpSp>
              <p:nvGrpSpPr>
                <p:cNvPr id="118825" name="Group 42">
                  <a:extLst>
                    <a:ext uri="{FF2B5EF4-FFF2-40B4-BE49-F238E27FC236}">
                      <a16:creationId xmlns:a16="http://schemas.microsoft.com/office/drawing/2014/main" id="{357CA9F2-C3D3-4E47-9307-17548EFD01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34" name="AutoShape 45">
                    <a:extLst>
                      <a:ext uri="{FF2B5EF4-FFF2-40B4-BE49-F238E27FC236}">
                        <a16:creationId xmlns:a16="http://schemas.microsoft.com/office/drawing/2014/main" id="{7A2D57E4-6B4F-4E72-9C88-64E4D663B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35" name="AutoShape 44">
                    <a:extLst>
                      <a:ext uri="{FF2B5EF4-FFF2-40B4-BE49-F238E27FC236}">
                        <a16:creationId xmlns:a16="http://schemas.microsoft.com/office/drawing/2014/main" id="{D4FE032F-01C8-4973-BE73-BB2CACF4B5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36" name="AutoShape 43">
                    <a:extLst>
                      <a:ext uri="{FF2B5EF4-FFF2-40B4-BE49-F238E27FC236}">
                        <a16:creationId xmlns:a16="http://schemas.microsoft.com/office/drawing/2014/main" id="{3D9BE514-BA6E-40B1-96EF-676489ED90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  <p:grpSp>
              <p:nvGrpSpPr>
                <p:cNvPr id="118826" name="Group 38">
                  <a:extLst>
                    <a:ext uri="{FF2B5EF4-FFF2-40B4-BE49-F238E27FC236}">
                      <a16:creationId xmlns:a16="http://schemas.microsoft.com/office/drawing/2014/main" id="{A7F4A219-45A4-45D3-9B28-77D47BA75C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31" name="AutoShape 41">
                    <a:extLst>
                      <a:ext uri="{FF2B5EF4-FFF2-40B4-BE49-F238E27FC236}">
                        <a16:creationId xmlns:a16="http://schemas.microsoft.com/office/drawing/2014/main" id="{19040903-23A1-41C9-A054-99A7751176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32" name="AutoShape 40">
                    <a:extLst>
                      <a:ext uri="{FF2B5EF4-FFF2-40B4-BE49-F238E27FC236}">
                        <a16:creationId xmlns:a16="http://schemas.microsoft.com/office/drawing/2014/main" id="{BF4CDB85-E682-450F-81EB-36289E56DE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33" name="AutoShape 39">
                    <a:extLst>
                      <a:ext uri="{FF2B5EF4-FFF2-40B4-BE49-F238E27FC236}">
                        <a16:creationId xmlns:a16="http://schemas.microsoft.com/office/drawing/2014/main" id="{9A25BD04-03BB-47B6-8A06-DED6ED3022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  <p:grpSp>
              <p:nvGrpSpPr>
                <p:cNvPr id="118827" name="Group 34">
                  <a:extLst>
                    <a:ext uri="{FF2B5EF4-FFF2-40B4-BE49-F238E27FC236}">
                      <a16:creationId xmlns:a16="http://schemas.microsoft.com/office/drawing/2014/main" id="{D17DE4C0-3972-4D62-945E-E6CAE18EEB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28" name="AutoShape 37">
                    <a:extLst>
                      <a:ext uri="{FF2B5EF4-FFF2-40B4-BE49-F238E27FC236}">
                        <a16:creationId xmlns:a16="http://schemas.microsoft.com/office/drawing/2014/main" id="{11128CC4-BF67-4943-8FE2-37C5B62CBC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29" name="AutoShape 36">
                    <a:extLst>
                      <a:ext uri="{FF2B5EF4-FFF2-40B4-BE49-F238E27FC236}">
                        <a16:creationId xmlns:a16="http://schemas.microsoft.com/office/drawing/2014/main" id="{DA481FD8-D72C-4A91-B66E-913E985303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30" name="AutoShape 35">
                    <a:extLst>
                      <a:ext uri="{FF2B5EF4-FFF2-40B4-BE49-F238E27FC236}">
                        <a16:creationId xmlns:a16="http://schemas.microsoft.com/office/drawing/2014/main" id="{994786EA-0D0C-4762-96F3-97C8890985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</p:grpSp>
          <p:grpSp>
            <p:nvGrpSpPr>
              <p:cNvPr id="118799" name="Group 20">
                <a:extLst>
                  <a:ext uri="{FF2B5EF4-FFF2-40B4-BE49-F238E27FC236}">
                    <a16:creationId xmlns:a16="http://schemas.microsoft.com/office/drawing/2014/main" id="{18183172-EDFC-4BF4-879D-18F8F0598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1" y="3430"/>
                <a:ext cx="2147" cy="1854"/>
                <a:chOff x="2226" y="1576"/>
                <a:chExt cx="5627" cy="4859"/>
              </a:xfrm>
            </p:grpSpPr>
            <p:grpSp>
              <p:nvGrpSpPr>
                <p:cNvPr id="118813" name="Group 29">
                  <a:extLst>
                    <a:ext uri="{FF2B5EF4-FFF2-40B4-BE49-F238E27FC236}">
                      <a16:creationId xmlns:a16="http://schemas.microsoft.com/office/drawing/2014/main" id="{9647B74F-936A-4F80-8771-BBA234C16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22" name="AutoShape 32">
                    <a:extLst>
                      <a:ext uri="{FF2B5EF4-FFF2-40B4-BE49-F238E27FC236}">
                        <a16:creationId xmlns:a16="http://schemas.microsoft.com/office/drawing/2014/main" id="{CB5B56B8-4811-4B3D-8EEF-692C50EA8B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23" name="AutoShape 31">
                    <a:extLst>
                      <a:ext uri="{FF2B5EF4-FFF2-40B4-BE49-F238E27FC236}">
                        <a16:creationId xmlns:a16="http://schemas.microsoft.com/office/drawing/2014/main" id="{6B61CB60-112C-4281-9FD9-7313B8072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24" name="AutoShape 30">
                    <a:extLst>
                      <a:ext uri="{FF2B5EF4-FFF2-40B4-BE49-F238E27FC236}">
                        <a16:creationId xmlns:a16="http://schemas.microsoft.com/office/drawing/2014/main" id="{1D1D2C5F-A0EA-42F4-9279-D158EE8BD5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  <p:grpSp>
              <p:nvGrpSpPr>
                <p:cNvPr id="118814" name="Group 25">
                  <a:extLst>
                    <a:ext uri="{FF2B5EF4-FFF2-40B4-BE49-F238E27FC236}">
                      <a16:creationId xmlns:a16="http://schemas.microsoft.com/office/drawing/2014/main" id="{7E824F90-DC0A-4827-8BA6-B12908CFE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19" name="AutoShape 28">
                    <a:extLst>
                      <a:ext uri="{FF2B5EF4-FFF2-40B4-BE49-F238E27FC236}">
                        <a16:creationId xmlns:a16="http://schemas.microsoft.com/office/drawing/2014/main" id="{200DBBD3-ACD9-4A7C-A367-0E4A9CDF9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20" name="AutoShape 27">
                    <a:extLst>
                      <a:ext uri="{FF2B5EF4-FFF2-40B4-BE49-F238E27FC236}">
                        <a16:creationId xmlns:a16="http://schemas.microsoft.com/office/drawing/2014/main" id="{921CCE2F-71E5-4530-91F1-8E8BA11629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21" name="AutoShape 26">
                    <a:extLst>
                      <a:ext uri="{FF2B5EF4-FFF2-40B4-BE49-F238E27FC236}">
                        <a16:creationId xmlns:a16="http://schemas.microsoft.com/office/drawing/2014/main" id="{997D338F-62FA-4D5E-91E4-CF20098079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  <p:grpSp>
              <p:nvGrpSpPr>
                <p:cNvPr id="118815" name="Group 21">
                  <a:extLst>
                    <a:ext uri="{FF2B5EF4-FFF2-40B4-BE49-F238E27FC236}">
                      <a16:creationId xmlns:a16="http://schemas.microsoft.com/office/drawing/2014/main" id="{B0DE2B1F-5C29-4025-BC12-6A35C8909A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16" name="AutoShape 24">
                    <a:extLst>
                      <a:ext uri="{FF2B5EF4-FFF2-40B4-BE49-F238E27FC236}">
                        <a16:creationId xmlns:a16="http://schemas.microsoft.com/office/drawing/2014/main" id="{BBFF57D1-71E3-4D59-99B9-0572206D9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17" name="AutoShape 23">
                    <a:extLst>
                      <a:ext uri="{FF2B5EF4-FFF2-40B4-BE49-F238E27FC236}">
                        <a16:creationId xmlns:a16="http://schemas.microsoft.com/office/drawing/2014/main" id="{E6A01217-56EF-44C8-9F00-02178D21C3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18" name="AutoShape 22">
                    <a:extLst>
                      <a:ext uri="{FF2B5EF4-FFF2-40B4-BE49-F238E27FC236}">
                        <a16:creationId xmlns:a16="http://schemas.microsoft.com/office/drawing/2014/main" id="{1ED62211-0DD3-4C77-A257-B72857C57A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</p:grpSp>
          <p:grpSp>
            <p:nvGrpSpPr>
              <p:cNvPr id="118800" name="Group 7">
                <a:extLst>
                  <a:ext uri="{FF2B5EF4-FFF2-40B4-BE49-F238E27FC236}">
                    <a16:creationId xmlns:a16="http://schemas.microsoft.com/office/drawing/2014/main" id="{77A930AD-CE7A-4114-AB0F-8D1856B49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" y="3430"/>
                <a:ext cx="2147" cy="1854"/>
                <a:chOff x="2226" y="1576"/>
                <a:chExt cx="5627" cy="4859"/>
              </a:xfrm>
            </p:grpSpPr>
            <p:grpSp>
              <p:nvGrpSpPr>
                <p:cNvPr id="118801" name="Group 16">
                  <a:extLst>
                    <a:ext uri="{FF2B5EF4-FFF2-40B4-BE49-F238E27FC236}">
                      <a16:creationId xmlns:a16="http://schemas.microsoft.com/office/drawing/2014/main" id="{ED94FA85-5B15-43C0-AB9E-11B4B9F5B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10" name="AutoShape 19">
                    <a:extLst>
                      <a:ext uri="{FF2B5EF4-FFF2-40B4-BE49-F238E27FC236}">
                        <a16:creationId xmlns:a16="http://schemas.microsoft.com/office/drawing/2014/main" id="{77CB0785-ABDA-4BC0-A689-FFA291193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11" name="AutoShape 18">
                    <a:extLst>
                      <a:ext uri="{FF2B5EF4-FFF2-40B4-BE49-F238E27FC236}">
                        <a16:creationId xmlns:a16="http://schemas.microsoft.com/office/drawing/2014/main" id="{95A2D513-9FD6-4F06-99EC-1EEB6F55C4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12" name="AutoShape 17">
                    <a:extLst>
                      <a:ext uri="{FF2B5EF4-FFF2-40B4-BE49-F238E27FC236}">
                        <a16:creationId xmlns:a16="http://schemas.microsoft.com/office/drawing/2014/main" id="{1D76D4AB-B1E4-484F-9E5A-7BB457EBDD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  <p:grpSp>
              <p:nvGrpSpPr>
                <p:cNvPr id="118802" name="Group 12">
                  <a:extLst>
                    <a:ext uri="{FF2B5EF4-FFF2-40B4-BE49-F238E27FC236}">
                      <a16:creationId xmlns:a16="http://schemas.microsoft.com/office/drawing/2014/main" id="{320141E2-BA27-41D2-ABE3-383EFDEBAD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07" name="AutoShape 15">
                    <a:extLst>
                      <a:ext uri="{FF2B5EF4-FFF2-40B4-BE49-F238E27FC236}">
                        <a16:creationId xmlns:a16="http://schemas.microsoft.com/office/drawing/2014/main" id="{4B31FD38-396D-4BBA-A993-0018F52446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08" name="AutoShape 14">
                    <a:extLst>
                      <a:ext uri="{FF2B5EF4-FFF2-40B4-BE49-F238E27FC236}">
                        <a16:creationId xmlns:a16="http://schemas.microsoft.com/office/drawing/2014/main" id="{9909B47E-7883-4A56-8AC0-99F88C2A92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09" name="AutoShape 13">
                    <a:extLst>
                      <a:ext uri="{FF2B5EF4-FFF2-40B4-BE49-F238E27FC236}">
                        <a16:creationId xmlns:a16="http://schemas.microsoft.com/office/drawing/2014/main" id="{7E518657-0501-4C1C-9A46-E87FAC348B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  <p:grpSp>
              <p:nvGrpSpPr>
                <p:cNvPr id="118803" name="Group 8">
                  <a:extLst>
                    <a:ext uri="{FF2B5EF4-FFF2-40B4-BE49-F238E27FC236}">
                      <a16:creationId xmlns:a16="http://schemas.microsoft.com/office/drawing/2014/main" id="{CE822EB1-8ACD-4048-88FB-154AE7D094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18804" name="AutoShape 11">
                    <a:extLst>
                      <a:ext uri="{FF2B5EF4-FFF2-40B4-BE49-F238E27FC236}">
                        <a16:creationId xmlns:a16="http://schemas.microsoft.com/office/drawing/2014/main" id="{68164BBB-3388-47EE-A3C7-7E1D4FADFF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05" name="AutoShape 10">
                    <a:extLst>
                      <a:ext uri="{FF2B5EF4-FFF2-40B4-BE49-F238E27FC236}">
                        <a16:creationId xmlns:a16="http://schemas.microsoft.com/office/drawing/2014/main" id="{74476665-9F66-41A8-8E80-06A54008FE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18806" name="AutoShape 9">
                    <a:extLst>
                      <a:ext uri="{FF2B5EF4-FFF2-40B4-BE49-F238E27FC236}">
                        <a16:creationId xmlns:a16="http://schemas.microsoft.com/office/drawing/2014/main" id="{B6E9D1A4-D62F-42E4-917F-311291098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</p:grpSp>
          </p:grpSp>
        </p:grpSp>
        <p:grpSp>
          <p:nvGrpSpPr>
            <p:cNvPr id="118794" name="Group 2">
              <a:extLst>
                <a:ext uri="{FF2B5EF4-FFF2-40B4-BE49-F238E27FC236}">
                  <a16:creationId xmlns:a16="http://schemas.microsoft.com/office/drawing/2014/main" id="{EA4C9315-45A2-42F8-BAA9-59607D87C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643"/>
              <a:ext cx="4297" cy="3708"/>
              <a:chOff x="3635" y="1576"/>
              <a:chExt cx="3074" cy="2660"/>
            </a:xfrm>
          </p:grpSpPr>
          <p:sp>
            <p:nvSpPr>
              <p:cNvPr id="118795" name="AutoShape 5">
                <a:extLst>
                  <a:ext uri="{FF2B5EF4-FFF2-40B4-BE49-F238E27FC236}">
                    <a16:creationId xmlns:a16="http://schemas.microsoft.com/office/drawing/2014/main" id="{2B50FC5D-580A-4074-9A18-F016847BD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" y="1576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18796" name="AutoShape 4">
                <a:extLst>
                  <a:ext uri="{FF2B5EF4-FFF2-40B4-BE49-F238E27FC236}">
                    <a16:creationId xmlns:a16="http://schemas.microsoft.com/office/drawing/2014/main" id="{990BB6CC-4008-4411-97D9-09F0A307F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18797" name="AutoShape 3">
                <a:extLst>
                  <a:ext uri="{FF2B5EF4-FFF2-40B4-BE49-F238E27FC236}">
                    <a16:creationId xmlns:a16="http://schemas.microsoft.com/office/drawing/2014/main" id="{60B958B3-FFE6-4064-B447-93AD0B5EB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Заголовок 1">
            <a:extLst>
              <a:ext uri="{FF2B5EF4-FFF2-40B4-BE49-F238E27FC236}">
                <a16:creationId xmlns:a16="http://schemas.microsoft.com/office/drawing/2014/main" id="{60949ED2-E6B1-4683-B68D-25458B65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Ханойские башни</a:t>
            </a:r>
          </a:p>
        </p:txBody>
      </p:sp>
      <p:sp>
        <p:nvSpPr>
          <p:cNvPr id="119811" name="Номер слайда 2">
            <a:extLst>
              <a:ext uri="{FF2B5EF4-FFF2-40B4-BE49-F238E27FC236}">
                <a16:creationId xmlns:a16="http://schemas.microsoft.com/office/drawing/2014/main" id="{8F1F7B5F-934E-4E9F-9EC7-FDFBB8C5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ADFE4-EADE-4E0A-8F84-EAF873F7D666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  <p:sp>
        <p:nvSpPr>
          <p:cNvPr id="119812" name="Rectangle 32">
            <a:extLst>
              <a:ext uri="{FF2B5EF4-FFF2-40B4-BE49-F238E27FC236}">
                <a16:creationId xmlns:a16="http://schemas.microsoft.com/office/drawing/2014/main" id="{C408C59F-75FC-4C38-9B68-4914EFB1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119813" name="Group 1">
            <a:extLst>
              <a:ext uri="{FF2B5EF4-FFF2-40B4-BE49-F238E27FC236}">
                <a16:creationId xmlns:a16="http://schemas.microsoft.com/office/drawing/2014/main" id="{50613FD6-FCB8-4673-B488-625DF491CF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8463" y="814388"/>
            <a:ext cx="8251825" cy="2309812"/>
            <a:chOff x="3235" y="878"/>
            <a:chExt cx="5791" cy="1621"/>
          </a:xfrm>
        </p:grpSpPr>
        <p:sp>
          <p:nvSpPr>
            <p:cNvPr id="119818" name="AutoShape 31">
              <a:extLst>
                <a:ext uri="{FF2B5EF4-FFF2-40B4-BE49-F238E27FC236}">
                  <a16:creationId xmlns:a16="http://schemas.microsoft.com/office/drawing/2014/main" id="{3CE8BE62-4D77-4606-AB66-11047F6DD7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35" y="878"/>
              <a:ext cx="5791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819" name="AutoShape 30">
              <a:extLst>
                <a:ext uri="{FF2B5EF4-FFF2-40B4-BE49-F238E27FC236}">
                  <a16:creationId xmlns:a16="http://schemas.microsoft.com/office/drawing/2014/main" id="{24CCDCBE-57F7-46AE-BED6-9C6B61A4F2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3" y="1778"/>
              <a:ext cx="5735" cy="7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18 w 21600"/>
                <a:gd name="T13" fmla="*/ 3332 h 21600"/>
                <a:gd name="T14" fmla="*/ 18282 w 21600"/>
                <a:gd name="T15" fmla="*/ 182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39" y="21600"/>
                  </a:lnTo>
                  <a:lnTo>
                    <a:pt x="1856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grpSp>
          <p:nvGrpSpPr>
            <p:cNvPr id="119820" name="Group 17">
              <a:extLst>
                <a:ext uri="{FF2B5EF4-FFF2-40B4-BE49-F238E27FC236}">
                  <a16:creationId xmlns:a16="http://schemas.microsoft.com/office/drawing/2014/main" id="{B898107F-5450-4530-A8EA-CDE9F5FEE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" y="1357"/>
              <a:ext cx="1276" cy="964"/>
              <a:chOff x="2878" y="3096"/>
              <a:chExt cx="1560" cy="1180"/>
            </a:xfrm>
          </p:grpSpPr>
          <p:grpSp>
            <p:nvGrpSpPr>
              <p:cNvPr id="119836" name="Group 27">
                <a:extLst>
                  <a:ext uri="{FF2B5EF4-FFF2-40B4-BE49-F238E27FC236}">
                    <a16:creationId xmlns:a16="http://schemas.microsoft.com/office/drawing/2014/main" id="{116642FB-549E-41B2-A846-FB67C51DB5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" y="3589"/>
                <a:ext cx="1560" cy="687"/>
                <a:chOff x="839" y="4062"/>
                <a:chExt cx="2648" cy="1166"/>
              </a:xfrm>
            </p:grpSpPr>
            <p:sp>
              <p:nvSpPr>
                <p:cNvPr id="119846" name="Oval 29">
                  <a:extLst>
                    <a:ext uri="{FF2B5EF4-FFF2-40B4-BE49-F238E27FC236}">
                      <a16:creationId xmlns:a16="http://schemas.microsoft.com/office/drawing/2014/main" id="{8FA9015C-3934-41D7-AF26-C214123BE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  <p:sp>
              <p:nvSpPr>
                <p:cNvPr id="119847" name="Oval 28">
                  <a:extLst>
                    <a:ext uri="{FF2B5EF4-FFF2-40B4-BE49-F238E27FC236}">
                      <a16:creationId xmlns:a16="http://schemas.microsoft.com/office/drawing/2014/main" id="{36028A1A-E934-4B91-AE3D-1952BEA01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</p:grpSp>
          <p:grpSp>
            <p:nvGrpSpPr>
              <p:cNvPr id="119837" name="Group 24">
                <a:extLst>
                  <a:ext uri="{FF2B5EF4-FFF2-40B4-BE49-F238E27FC236}">
                    <a16:creationId xmlns:a16="http://schemas.microsoft.com/office/drawing/2014/main" id="{A164EF8A-A69B-4659-AAAE-F33D02EA10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" y="3418"/>
                <a:ext cx="1342" cy="591"/>
                <a:chOff x="839" y="4062"/>
                <a:chExt cx="2648" cy="1166"/>
              </a:xfrm>
            </p:grpSpPr>
            <p:sp>
              <p:nvSpPr>
                <p:cNvPr id="119844" name="Oval 26">
                  <a:extLst>
                    <a:ext uri="{FF2B5EF4-FFF2-40B4-BE49-F238E27FC236}">
                      <a16:creationId xmlns:a16="http://schemas.microsoft.com/office/drawing/2014/main" id="{724EB54C-1B77-41A5-860D-9FCFFDFAE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  <p:sp>
              <p:nvSpPr>
                <p:cNvPr id="119845" name="Oval 25">
                  <a:extLst>
                    <a:ext uri="{FF2B5EF4-FFF2-40B4-BE49-F238E27FC236}">
                      <a16:creationId xmlns:a16="http://schemas.microsoft.com/office/drawing/2014/main" id="{BC2017DF-624E-4C4C-B1B7-08C26D63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</p:grpSp>
          <p:grpSp>
            <p:nvGrpSpPr>
              <p:cNvPr id="119838" name="Group 21">
                <a:extLst>
                  <a:ext uri="{FF2B5EF4-FFF2-40B4-BE49-F238E27FC236}">
                    <a16:creationId xmlns:a16="http://schemas.microsoft.com/office/drawing/2014/main" id="{5E37B65E-7E82-40BC-803D-E7FC635FC1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8" y="3259"/>
                <a:ext cx="1180" cy="522"/>
                <a:chOff x="839" y="4062"/>
                <a:chExt cx="2648" cy="1166"/>
              </a:xfrm>
            </p:grpSpPr>
            <p:sp>
              <p:nvSpPr>
                <p:cNvPr id="119842" name="Oval 23">
                  <a:extLst>
                    <a:ext uri="{FF2B5EF4-FFF2-40B4-BE49-F238E27FC236}">
                      <a16:creationId xmlns:a16="http://schemas.microsoft.com/office/drawing/2014/main" id="{6607452F-D1D7-45D0-9DBA-D8FECF078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  <p:sp>
              <p:nvSpPr>
                <p:cNvPr id="119843" name="Oval 22">
                  <a:extLst>
                    <a:ext uri="{FF2B5EF4-FFF2-40B4-BE49-F238E27FC236}">
                      <a16:creationId xmlns:a16="http://schemas.microsoft.com/office/drawing/2014/main" id="{6A5273E9-D112-4238-8A3B-071D62BD07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</p:grpSp>
          <p:grpSp>
            <p:nvGrpSpPr>
              <p:cNvPr id="119839" name="Group 18">
                <a:extLst>
                  <a:ext uri="{FF2B5EF4-FFF2-40B4-BE49-F238E27FC236}">
                    <a16:creationId xmlns:a16="http://schemas.microsoft.com/office/drawing/2014/main" id="{3A937EED-C6A4-4254-AD01-0939F94C5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3" y="3096"/>
                <a:ext cx="990" cy="436"/>
                <a:chOff x="839" y="4062"/>
                <a:chExt cx="2648" cy="1166"/>
              </a:xfrm>
            </p:grpSpPr>
            <p:sp>
              <p:nvSpPr>
                <p:cNvPr id="119840" name="Oval 20">
                  <a:extLst>
                    <a:ext uri="{FF2B5EF4-FFF2-40B4-BE49-F238E27FC236}">
                      <a16:creationId xmlns:a16="http://schemas.microsoft.com/office/drawing/2014/main" id="{4C10619B-06A1-4DED-A756-9E25BB32D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  <p:sp>
              <p:nvSpPr>
                <p:cNvPr id="119841" name="Oval 19">
                  <a:extLst>
                    <a:ext uri="{FF2B5EF4-FFF2-40B4-BE49-F238E27FC236}">
                      <a16:creationId xmlns:a16="http://schemas.microsoft.com/office/drawing/2014/main" id="{FE77DF08-1314-49E8-8FBD-DE5B5801A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 sz="3600"/>
                </a:p>
              </p:txBody>
            </p:sp>
          </p:grpSp>
        </p:grpSp>
        <p:grpSp>
          <p:nvGrpSpPr>
            <p:cNvPr id="119821" name="Group 13">
              <a:extLst>
                <a:ext uri="{FF2B5EF4-FFF2-40B4-BE49-F238E27FC236}">
                  <a16:creationId xmlns:a16="http://schemas.microsoft.com/office/drawing/2014/main" id="{CDDC0F84-CEAD-45DE-9367-3E2D812E0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134"/>
              <a:ext cx="61" cy="381"/>
              <a:chOff x="3696" y="2823"/>
              <a:chExt cx="75" cy="466"/>
            </a:xfrm>
          </p:grpSpPr>
          <p:sp>
            <p:nvSpPr>
              <p:cNvPr id="119833" name="Rectangle 16">
                <a:extLst>
                  <a:ext uri="{FF2B5EF4-FFF2-40B4-BE49-F238E27FC236}">
                    <a16:creationId xmlns:a16="http://schemas.microsoft.com/office/drawing/2014/main" id="{764F770B-82C8-478E-8C76-9119E4D7B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2836"/>
                <a:ext cx="74" cy="4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119834" name="Oval 15">
                <a:extLst>
                  <a:ext uri="{FF2B5EF4-FFF2-40B4-BE49-F238E27FC236}">
                    <a16:creationId xmlns:a16="http://schemas.microsoft.com/office/drawing/2014/main" id="{D071C1CB-F6B3-4568-9AE4-3B15BF2DA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119835" name="Oval 14">
                <a:extLst>
                  <a:ext uri="{FF2B5EF4-FFF2-40B4-BE49-F238E27FC236}">
                    <a16:creationId xmlns:a16="http://schemas.microsoft.com/office/drawing/2014/main" id="{8FD142D1-4383-46C7-9C54-CCF5596DE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55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</p:grpSp>
        <p:grpSp>
          <p:nvGrpSpPr>
            <p:cNvPr id="119822" name="Group 9">
              <a:extLst>
                <a:ext uri="{FF2B5EF4-FFF2-40B4-BE49-F238E27FC236}">
                  <a16:creationId xmlns:a16="http://schemas.microsoft.com/office/drawing/2014/main" id="{395EBAAA-655A-4614-868A-BD1D8D652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6" y="1134"/>
              <a:ext cx="61" cy="1026"/>
              <a:chOff x="5413" y="2823"/>
              <a:chExt cx="75" cy="1255"/>
            </a:xfrm>
          </p:grpSpPr>
          <p:sp>
            <p:nvSpPr>
              <p:cNvPr id="119830" name="Rectangle 12">
                <a:extLst>
                  <a:ext uri="{FF2B5EF4-FFF2-40B4-BE49-F238E27FC236}">
                    <a16:creationId xmlns:a16="http://schemas.microsoft.com/office/drawing/2014/main" id="{904A9A91-72EF-480F-8EE7-087F29F7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119831" name="Oval 11">
                <a:extLst>
                  <a:ext uri="{FF2B5EF4-FFF2-40B4-BE49-F238E27FC236}">
                    <a16:creationId xmlns:a16="http://schemas.microsoft.com/office/drawing/2014/main" id="{D282D5EC-6C61-4902-BCC2-E887D6034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4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119832" name="Oval 10">
                <a:extLst>
                  <a:ext uri="{FF2B5EF4-FFF2-40B4-BE49-F238E27FC236}">
                    <a16:creationId xmlns:a16="http://schemas.microsoft.com/office/drawing/2014/main" id="{A64AB982-92D9-4B3E-8408-4BDF7880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</p:grpSp>
        <p:grpSp>
          <p:nvGrpSpPr>
            <p:cNvPr id="119823" name="Group 5">
              <a:extLst>
                <a:ext uri="{FF2B5EF4-FFF2-40B4-BE49-F238E27FC236}">
                  <a16:creationId xmlns:a16="http://schemas.microsoft.com/office/drawing/2014/main" id="{EAF8AE43-AA3E-4B8D-8114-3D8069F57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2" y="1136"/>
              <a:ext cx="61" cy="1024"/>
              <a:chOff x="7134" y="2826"/>
              <a:chExt cx="74" cy="1252"/>
            </a:xfrm>
          </p:grpSpPr>
          <p:sp>
            <p:nvSpPr>
              <p:cNvPr id="119827" name="Rectangle 8">
                <a:extLst>
                  <a:ext uri="{FF2B5EF4-FFF2-40B4-BE49-F238E27FC236}">
                    <a16:creationId xmlns:a16="http://schemas.microsoft.com/office/drawing/2014/main" id="{41FDAED5-525C-4506-9419-81356DCB1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119828" name="Oval 7">
                <a:extLst>
                  <a:ext uri="{FF2B5EF4-FFF2-40B4-BE49-F238E27FC236}">
                    <a16:creationId xmlns:a16="http://schemas.microsoft.com/office/drawing/2014/main" id="{F85449FC-893B-40D0-BC31-F526C93EA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2826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119829" name="Oval 6">
                <a:extLst>
                  <a:ext uri="{FF2B5EF4-FFF2-40B4-BE49-F238E27FC236}">
                    <a16:creationId xmlns:a16="http://schemas.microsoft.com/office/drawing/2014/main" id="{8DF8E5D7-13A2-4A22-90DE-8EDC44478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</p:grpSp>
        <p:sp>
          <p:nvSpPr>
            <p:cNvPr id="119824" name="Text Box 4">
              <a:extLst>
                <a:ext uri="{FF2B5EF4-FFF2-40B4-BE49-F238E27FC236}">
                  <a16:creationId xmlns:a16="http://schemas.microsoft.com/office/drawing/2014/main" id="{176D63C7-36B8-4B0E-AB16-E9B20FA26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altLang="ru-RU" sz="3600"/>
            </a:p>
          </p:txBody>
        </p:sp>
        <p:sp>
          <p:nvSpPr>
            <p:cNvPr id="119825" name="Text Box 3">
              <a:extLst>
                <a:ext uri="{FF2B5EF4-FFF2-40B4-BE49-F238E27FC236}">
                  <a16:creationId xmlns:a16="http://schemas.microsoft.com/office/drawing/2014/main" id="{A4230C58-6226-4BA6-89FF-4F963FC0F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altLang="ru-RU" sz="3600"/>
            </a:p>
          </p:txBody>
        </p:sp>
        <p:sp>
          <p:nvSpPr>
            <p:cNvPr id="119826" name="Text Box 2">
              <a:extLst>
                <a:ext uri="{FF2B5EF4-FFF2-40B4-BE49-F238E27FC236}">
                  <a16:creationId xmlns:a16="http://schemas.microsoft.com/office/drawing/2014/main" id="{6B8E4E90-06DE-49E0-869E-95605DFC0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5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altLang="ru-RU" sz="3600"/>
            </a:p>
          </p:txBody>
        </p:sp>
      </p:grpSp>
      <p:sp>
        <p:nvSpPr>
          <p:cNvPr id="119814" name="Rectangle 67">
            <a:extLst>
              <a:ext uri="{FF2B5EF4-FFF2-40B4-BE49-F238E27FC236}">
                <a16:creationId xmlns:a16="http://schemas.microsoft.com/office/drawing/2014/main" id="{ECD02A83-3E85-4BBD-A694-5D81FEC6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495" name="Rectangle 71">
            <a:extLst>
              <a:ext uri="{FF2B5EF4-FFF2-40B4-BE49-F238E27FC236}">
                <a16:creationId xmlns:a16="http://schemas.microsoft.com/office/drawing/2014/main" id="{18282C96-2098-4BA4-B1FD-1D95E9D9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3136900"/>
            <a:ext cx="7785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800">
                <a:cs typeface="Times New Roman" panose="02020603050405020304" pitchFamily="18" charset="0"/>
              </a:rPr>
              <a:t>за один раз переносится один диск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800">
                <a:cs typeface="Times New Roman" panose="02020603050405020304" pitchFamily="18" charset="0"/>
              </a:rPr>
              <a:t>класть только меньший диск на больший</a:t>
            </a:r>
            <a:endParaRPr lang="en-US" altLang="ru-RU" sz="2800"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800">
                <a:cs typeface="Times New Roman" panose="02020603050405020304" pitchFamily="18" charset="0"/>
              </a:rPr>
              <a:t>третий стержень</a:t>
            </a:r>
            <a:r>
              <a:rPr lang="en-US" altLang="ru-RU" sz="2800">
                <a:cs typeface="Times New Roman" panose="02020603050405020304" pitchFamily="18" charset="0"/>
              </a:rPr>
              <a:t> </a:t>
            </a:r>
            <a:r>
              <a:rPr lang="ru-RU" altLang="ru-RU" sz="2800">
                <a:cs typeface="Times New Roman" panose="02020603050405020304" pitchFamily="18" charset="0"/>
              </a:rPr>
              <a:t>вспомогательный</a:t>
            </a:r>
            <a:endParaRPr lang="ru-RU" altLang="ru-RU" sz="2800"/>
          </a:p>
        </p:txBody>
      </p:sp>
      <p:sp>
        <p:nvSpPr>
          <p:cNvPr id="103496" name="Rectangle 72">
            <a:extLst>
              <a:ext uri="{FF2B5EF4-FFF2-40B4-BE49-F238E27FC236}">
                <a16:creationId xmlns:a16="http://schemas.microsoft.com/office/drawing/2014/main" id="{FCD26E35-87E3-441E-98A2-C4A35A65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5118100"/>
            <a:ext cx="4572000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перенести (n-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-&gt;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перенести (n-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id="{14E7BE91-BACC-49B5-AB43-D7182D8A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4584700"/>
            <a:ext cx="4572000" cy="52387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перенести (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5" grpId="0" build="p"/>
      <p:bldP spid="103496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Заголовок 1">
            <a:extLst>
              <a:ext uri="{FF2B5EF4-FFF2-40B4-BE49-F238E27FC236}">
                <a16:creationId xmlns:a16="http://schemas.microsoft.com/office/drawing/2014/main" id="{9FEB152B-7E0C-42C9-A667-44A7128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Ханойские башни – процедура </a:t>
            </a:r>
          </a:p>
        </p:txBody>
      </p:sp>
      <p:sp>
        <p:nvSpPr>
          <p:cNvPr id="120835" name="Номер слайда 2">
            <a:extLst>
              <a:ext uri="{FF2B5EF4-FFF2-40B4-BE49-F238E27FC236}">
                <a16:creationId xmlns:a16="http://schemas.microsoft.com/office/drawing/2014/main" id="{470027F3-CA1D-4C40-9869-E8A19355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B166D6-6EB0-4C27-A9AE-0B35B964C1F8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7DAEE0FD-1D7D-4853-9B58-69773935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419225"/>
            <a:ext cx="6019800" cy="224631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3333FF"/>
                </a:solidFill>
                <a:latin typeface="Courier New"/>
                <a:ea typeface="Times New Roman"/>
              </a:rPr>
              <a:t>def</a:t>
            </a:r>
            <a:r>
              <a:rPr lang="en-US" sz="2800" b="1" dirty="0">
                <a:latin typeface="Courier New"/>
                <a:ea typeface="Times New Roman"/>
              </a:rPr>
              <a:t> Hanoi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n, k, m ):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p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6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-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k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-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m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Hanoi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n-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800" b="1" dirty="0">
                <a:latin typeface="Courier New"/>
                <a:ea typeface="Times New Roman"/>
              </a:rPr>
              <a:t>, k, p )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k,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"-&gt;"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m )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Hanoi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n-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 </a:t>
            </a:r>
            <a:r>
              <a:rPr lang="ru-RU" sz="2800" b="1" dirty="0" err="1">
                <a:latin typeface="Courier New"/>
                <a:ea typeface="Times New Roman"/>
              </a:rPr>
              <a:t>p</a:t>
            </a:r>
            <a:r>
              <a:rPr lang="ru-RU" sz="2800" b="1" dirty="0">
                <a:latin typeface="Courier New"/>
                <a:ea typeface="Times New Roman"/>
              </a:rPr>
              <a:t>, </a:t>
            </a:r>
            <a:r>
              <a:rPr lang="ru-RU" sz="2800" b="1" dirty="0" err="1">
                <a:latin typeface="Courier New"/>
                <a:ea typeface="Times New Roman"/>
              </a:rPr>
              <a:t>m</a:t>
            </a:r>
            <a:r>
              <a:rPr lang="ru-RU" sz="2800" b="1" dirty="0">
                <a:latin typeface="Courier New"/>
                <a:ea typeface="Times New Roman"/>
              </a:rPr>
              <a:t> )</a:t>
            </a:r>
            <a:endParaRPr lang="en-US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5" name="Скругленная прямоугольная выноска 4">
            <a:extLst>
              <a:ext uri="{FF2B5EF4-FFF2-40B4-BE49-F238E27FC236}">
                <a16:creationId xmlns:a16="http://schemas.microsoft.com/office/drawing/2014/main" id="{43FF8C6F-7075-40E6-A7F8-6F6CAB0119D3}"/>
              </a:ext>
            </a:extLst>
          </p:cNvPr>
          <p:cNvSpPr/>
          <p:nvPr/>
        </p:nvSpPr>
        <p:spPr bwMode="auto">
          <a:xfrm>
            <a:off x="5940425" y="1287463"/>
            <a:ext cx="3062288" cy="1187450"/>
          </a:xfrm>
          <a:prstGeom prst="wedgeRoundRectCallout">
            <a:avLst>
              <a:gd name="adj1" fmla="val -108895"/>
              <a:gd name="adj2" fmla="val 1992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номер вспомогательного стержня (1+2+3=6!)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7E6CF41C-7A14-413B-8178-312FB23CBD98}"/>
              </a:ext>
            </a:extLst>
          </p:cNvPr>
          <p:cNvSpPr/>
          <p:nvPr/>
        </p:nvSpPr>
        <p:spPr bwMode="auto">
          <a:xfrm>
            <a:off x="2276475" y="877888"/>
            <a:ext cx="1387475" cy="431800"/>
          </a:xfrm>
          <a:prstGeom prst="wedgeRoundRectCallout">
            <a:avLst>
              <a:gd name="adj1" fmla="val 58880"/>
              <a:gd name="adj2" fmla="val 10790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сколько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738B09E3-3603-4AF2-8395-8056244868A3}"/>
              </a:ext>
            </a:extLst>
          </p:cNvPr>
          <p:cNvSpPr/>
          <p:nvPr/>
        </p:nvSpPr>
        <p:spPr bwMode="auto">
          <a:xfrm>
            <a:off x="3756025" y="877888"/>
            <a:ext cx="1204913" cy="431800"/>
          </a:xfrm>
          <a:prstGeom prst="wedgeRoundRectCallout">
            <a:avLst>
              <a:gd name="adj1" fmla="val 2948"/>
              <a:gd name="adj2" fmla="val 10354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откуда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BA89374F-BFF4-4ECF-8A04-1610E4E55F92}"/>
              </a:ext>
            </a:extLst>
          </p:cNvPr>
          <p:cNvSpPr/>
          <p:nvPr/>
        </p:nvSpPr>
        <p:spPr bwMode="auto">
          <a:xfrm>
            <a:off x="5053013" y="877888"/>
            <a:ext cx="1054100" cy="431800"/>
          </a:xfrm>
          <a:prstGeom prst="wedgeRoundRectCallout">
            <a:avLst>
              <a:gd name="adj1" fmla="val -52200"/>
              <a:gd name="adj2" fmla="val 10831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куда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AB1AED7-3723-452A-9384-7144CA86D232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3989388"/>
            <a:ext cx="2493962" cy="663575"/>
            <a:chOff x="796" y="2336"/>
            <a:chExt cx="1571" cy="418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5A97C83A-AE50-494B-ABC0-B39AC6E73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27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плохо?</a:t>
              </a:r>
            </a:p>
          </p:txBody>
        </p:sp>
        <p:sp>
          <p:nvSpPr>
            <p:cNvPr id="120848" name="Oval 9">
              <a:extLst>
                <a:ext uri="{FF2B5EF4-FFF2-40B4-BE49-F238E27FC236}">
                  <a16:creationId xmlns:a16="http://schemas.microsoft.com/office/drawing/2014/main" id="{81B50BBC-7A78-4AE9-804B-C1D8B079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F24105C-0B54-41A5-8AA9-588BF7A739A8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4867275"/>
            <a:ext cx="6194425" cy="663575"/>
            <a:chOff x="796" y="2336"/>
            <a:chExt cx="3903" cy="418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A65E241F-5C07-4B5B-8E85-59AF16A82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609" cy="29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Arial" charset="0"/>
                </a:rPr>
                <a:t>  Рекурсия никогда не остановится!</a:t>
              </a:r>
            </a:p>
          </p:txBody>
        </p:sp>
        <p:sp>
          <p:nvSpPr>
            <p:cNvPr id="120846" name="Oval 9">
              <a:extLst>
                <a:ext uri="{FF2B5EF4-FFF2-40B4-BE49-F238E27FC236}">
                  <a16:creationId xmlns:a16="http://schemas.microsoft.com/office/drawing/2014/main" id="{3A95B152-C72E-40D6-A756-172312D7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5" name="Скругленная прямоугольная выноска 14">
            <a:extLst>
              <a:ext uri="{FF2B5EF4-FFF2-40B4-BE49-F238E27FC236}">
                <a16:creationId xmlns:a16="http://schemas.microsoft.com/office/drawing/2014/main" id="{4B2767A5-010F-4868-8D4D-EB7DB0B7C5B9}"/>
              </a:ext>
            </a:extLst>
          </p:cNvPr>
          <p:cNvSpPr/>
          <p:nvPr/>
        </p:nvSpPr>
        <p:spPr bwMode="auto">
          <a:xfrm>
            <a:off x="173038" y="1952625"/>
            <a:ext cx="1658937" cy="431800"/>
          </a:xfrm>
          <a:prstGeom prst="wedgeRoundRectCallout">
            <a:avLst>
              <a:gd name="adj1" fmla="val 63807"/>
              <a:gd name="adj2" fmla="val 5868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рекурсия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Скругленная прямоугольная выноска 15">
            <a:extLst>
              <a:ext uri="{FF2B5EF4-FFF2-40B4-BE49-F238E27FC236}">
                <a16:creationId xmlns:a16="http://schemas.microsoft.com/office/drawing/2014/main" id="{F514DDC8-3184-4544-A810-534ABB40577F}"/>
              </a:ext>
            </a:extLst>
          </p:cNvPr>
          <p:cNvSpPr/>
          <p:nvPr/>
        </p:nvSpPr>
        <p:spPr bwMode="auto">
          <a:xfrm>
            <a:off x="173038" y="3748088"/>
            <a:ext cx="1658937" cy="431800"/>
          </a:xfrm>
          <a:prstGeom prst="wedgeRoundRectCallout">
            <a:avLst>
              <a:gd name="adj1" fmla="val 56808"/>
              <a:gd name="adj2" fmla="val -9930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рекурсия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4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9" grpId="0" build="p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>
            <a:extLst>
              <a:ext uri="{FF2B5EF4-FFF2-40B4-BE49-F238E27FC236}">
                <a16:creationId xmlns:a16="http://schemas.microsoft.com/office/drawing/2014/main" id="{B8BA6259-1D50-4AC9-8F98-4E3F9AC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Ханойские башни – процедура </a:t>
            </a:r>
          </a:p>
        </p:txBody>
      </p:sp>
      <p:sp>
        <p:nvSpPr>
          <p:cNvPr id="121859" name="Номер слайда 2">
            <a:extLst>
              <a:ext uri="{FF2B5EF4-FFF2-40B4-BE49-F238E27FC236}">
                <a16:creationId xmlns:a16="http://schemas.microsoft.com/office/drawing/2014/main" id="{ACC09806-B49E-4CAC-9BAA-E65B0AAA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B956F1-97B2-4888-B51C-6BEB263211E4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327E30-6182-4B5C-B4A2-F009BD5E72E1}"/>
              </a:ext>
            </a:extLst>
          </p:cNvPr>
          <p:cNvSpPr/>
          <p:nvPr/>
        </p:nvSpPr>
        <p:spPr>
          <a:xfrm>
            <a:off x="376238" y="819150"/>
            <a:ext cx="8442325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Рекурсивная процедура (функция)</a:t>
            </a:r>
            <a:r>
              <a:rPr lang="ru-RU" sz="2400" dirty="0"/>
              <a:t> — это процедура (функция), которая вызывает сама себя напрямую или через другие процедуры и функции.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A89BB0-4933-48C3-913E-5B874BB9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135188"/>
            <a:ext cx="6594475" cy="2832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3333FF"/>
                </a:solidFill>
                <a:latin typeface="Courier New"/>
                <a:ea typeface="Times New Roman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Hanoi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 n, k, m ):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 p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6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-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k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-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m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 Hanoi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 n-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, k, p )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( k,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"-&gt;"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 m )</a:t>
            </a:r>
            <a:endParaRPr lang="ru-RU" sz="2800" b="1" dirty="0">
              <a:solidFill>
                <a:srgbClr val="00000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ru-RU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Hanoi</a:t>
            </a:r>
            <a:r>
              <a:rPr lang="ru-RU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( n-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 </a:t>
            </a:r>
            <a:r>
              <a:rPr lang="ru-RU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p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 </a:t>
            </a:r>
            <a:r>
              <a:rPr lang="ru-RU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m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 )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93190" name="Прямоугольник 6">
            <a:extLst>
              <a:ext uri="{FF2B5EF4-FFF2-40B4-BE49-F238E27FC236}">
                <a16:creationId xmlns:a16="http://schemas.microsoft.com/office/drawing/2014/main" id="{585B8EA6-0D30-4389-AF78-AA14CD08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2670175"/>
            <a:ext cx="39941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ru-RU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 n ==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ru-RU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endParaRPr lang="ru-RU" altLang="ru-RU" sz="2800" b="1">
              <a:solidFill>
                <a:srgbClr val="3333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B8DB652B-C29B-4FAE-8DC3-E5966F9F8457}"/>
              </a:ext>
            </a:extLst>
          </p:cNvPr>
          <p:cNvSpPr/>
          <p:nvPr/>
        </p:nvSpPr>
        <p:spPr bwMode="auto">
          <a:xfrm>
            <a:off x="5426075" y="2392363"/>
            <a:ext cx="3014663" cy="766762"/>
          </a:xfrm>
          <a:prstGeom prst="wedgeRoundRectCallout">
            <a:avLst>
              <a:gd name="adj1" fmla="val -72706"/>
              <a:gd name="adj2" fmla="val 2653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выхода из рекурсии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F5914A-52BB-4143-BFCA-4FB65136310D}"/>
              </a:ext>
            </a:extLst>
          </p:cNvPr>
          <p:cNvSpPr/>
          <p:nvPr/>
        </p:nvSpPr>
        <p:spPr>
          <a:xfrm>
            <a:off x="398463" y="5083175"/>
            <a:ext cx="6583362" cy="95408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основная программа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Hanoi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3190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Заголовок 1">
            <a:extLst>
              <a:ext uri="{FF2B5EF4-FFF2-40B4-BE49-F238E27FC236}">
                <a16:creationId xmlns:a16="http://schemas.microsoft.com/office/drawing/2014/main" id="{6A6DCCFB-B16E-4958-9297-90B9965A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двоичного кода числа</a:t>
            </a:r>
          </a:p>
        </p:txBody>
      </p:sp>
      <p:sp>
        <p:nvSpPr>
          <p:cNvPr id="122883" name="Номер слайда 2">
            <a:extLst>
              <a:ext uri="{FF2B5EF4-FFF2-40B4-BE49-F238E27FC236}">
                <a16:creationId xmlns:a16="http://schemas.microsoft.com/office/drawing/2014/main" id="{8FBC9D69-1EA4-47C4-99EA-AB471620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8586C8-02CA-4AF3-B91C-604AB0BF6484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A081034D-EEF7-45C2-8C09-9D869C82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430338"/>
            <a:ext cx="5124450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printBin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latin typeface="Courier New"/>
                <a:ea typeface="Times New Roman"/>
              </a:rPr>
              <a:t>n</a:t>
            </a:r>
            <a:r>
              <a:rPr lang="ru-RU" sz="2800" b="1" dirty="0">
                <a:latin typeface="Courier New"/>
                <a:ea typeface="Times New Roman"/>
              </a:rPr>
              <a:t> ):</a:t>
            </a: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800" b="1" dirty="0">
                <a:latin typeface="Courier New"/>
                <a:ea typeface="Times New Roman"/>
              </a:rPr>
              <a:t>: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endParaRPr lang="ru-RU" sz="2800" b="1" dirty="0">
              <a:solidFill>
                <a:srgbClr val="0000FF"/>
              </a:solidFill>
              <a:latin typeface="Courier New"/>
              <a:ea typeface="Times New Roman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 err="1">
                <a:latin typeface="Courier New"/>
                <a:ea typeface="Times New Roman"/>
              </a:rPr>
              <a:t>printBin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//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solidFill>
                  <a:srgbClr val="0070C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400" b="1" dirty="0">
                <a:latin typeface="Courier New"/>
                <a:ea typeface="Times New Roman"/>
              </a:rPr>
              <a:t>,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" name="Скругленная прямоугольная выноска 4">
            <a:extLst>
              <a:ext uri="{FF2B5EF4-FFF2-40B4-BE49-F238E27FC236}">
                <a16:creationId xmlns:a16="http://schemas.microsoft.com/office/drawing/2014/main" id="{BE79C942-7838-4C82-BCB4-1854E9FE8605}"/>
              </a:ext>
            </a:extLst>
          </p:cNvPr>
          <p:cNvSpPr/>
          <p:nvPr/>
        </p:nvSpPr>
        <p:spPr bwMode="auto">
          <a:xfrm>
            <a:off x="5030788" y="896938"/>
            <a:ext cx="3014662" cy="766762"/>
          </a:xfrm>
          <a:prstGeom prst="wedgeRoundRectCallout">
            <a:avLst>
              <a:gd name="adj1" fmla="val -64197"/>
              <a:gd name="adj2" fmla="val 10910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выхода из рекурсии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005AE05A-7A0E-45DD-8128-BE742C8373A4}"/>
              </a:ext>
            </a:extLst>
          </p:cNvPr>
          <p:cNvSpPr/>
          <p:nvPr/>
        </p:nvSpPr>
        <p:spPr bwMode="auto">
          <a:xfrm>
            <a:off x="6129338" y="1863725"/>
            <a:ext cx="2743200" cy="1158875"/>
          </a:xfrm>
          <a:prstGeom prst="wedgeRoundRectCallout">
            <a:avLst>
              <a:gd name="adj1" fmla="val -92925"/>
              <a:gd name="adj2" fmla="val 1607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напечатать все цифры, кроме последней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1140E868-CA21-4C83-B11F-981663EAE996}"/>
              </a:ext>
            </a:extLst>
          </p:cNvPr>
          <p:cNvSpPr/>
          <p:nvPr/>
        </p:nvSpPr>
        <p:spPr bwMode="auto">
          <a:xfrm>
            <a:off x="3668713" y="3213100"/>
            <a:ext cx="3022600" cy="850900"/>
          </a:xfrm>
          <a:prstGeom prst="wedgeRoundRectCallout">
            <a:avLst>
              <a:gd name="adj1" fmla="val -64602"/>
              <a:gd name="adj2" fmla="val -578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вывести последнюю цифру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888" name="Прямоугольник 8">
            <a:extLst>
              <a:ext uri="{FF2B5EF4-FFF2-40B4-BE49-F238E27FC236}">
                <a16:creationId xmlns:a16="http://schemas.microsoft.com/office/drawing/2014/main" id="{9C6AF9C8-91E3-47A0-A703-002FFE72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519738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  <a:endParaRPr lang="ru-RU" altLang="ru-RU" sz="24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4260F7E-73F0-4660-9B52-A0CF070446AF}"/>
              </a:ext>
            </a:extLst>
          </p:cNvPr>
          <p:cNvSpPr/>
          <p:nvPr/>
        </p:nvSpPr>
        <p:spPr>
          <a:xfrm>
            <a:off x="1555750" y="4811713"/>
            <a:ext cx="2566988" cy="4619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printBin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19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DA3F7C3-C103-4FDC-BE41-3EB89A9F2CB5}"/>
              </a:ext>
            </a:extLst>
          </p:cNvPr>
          <p:cNvSpPr/>
          <p:nvPr/>
        </p:nvSpPr>
        <p:spPr>
          <a:xfrm>
            <a:off x="1465263" y="4710113"/>
            <a:ext cx="2382837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printBin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19062A-F11C-4BC6-9732-E7E12AC12058}"/>
              </a:ext>
            </a:extLst>
          </p:cNvPr>
          <p:cNvSpPr/>
          <p:nvPr/>
        </p:nvSpPr>
        <p:spPr>
          <a:xfrm>
            <a:off x="1374775" y="4608513"/>
            <a:ext cx="2382838" cy="4619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printBin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F664EC5-5390-4AB6-8DEF-6D83DC08EA3C}"/>
              </a:ext>
            </a:extLst>
          </p:cNvPr>
          <p:cNvSpPr/>
          <p:nvPr/>
        </p:nvSpPr>
        <p:spPr>
          <a:xfrm>
            <a:off x="1284288" y="4506913"/>
            <a:ext cx="2382837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printBin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972B47-CB03-41C4-BD28-D215063CF36C}"/>
              </a:ext>
            </a:extLst>
          </p:cNvPr>
          <p:cNvSpPr/>
          <p:nvPr/>
        </p:nvSpPr>
        <p:spPr>
          <a:xfrm>
            <a:off x="1193800" y="4405313"/>
            <a:ext cx="2382838" cy="4619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printBin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BF5629-A1FE-4090-9DDE-F91A9A6382EB}"/>
              </a:ext>
            </a:extLst>
          </p:cNvPr>
          <p:cNvSpPr/>
          <p:nvPr/>
        </p:nvSpPr>
        <p:spPr>
          <a:xfrm>
            <a:off x="1103313" y="4303713"/>
            <a:ext cx="2382837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printBin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dirty="0"/>
          </a:p>
        </p:txBody>
      </p:sp>
      <p:sp>
        <p:nvSpPr>
          <p:cNvPr id="94223" name="Полилиния 15">
            <a:extLst>
              <a:ext uri="{FF2B5EF4-FFF2-40B4-BE49-F238E27FC236}">
                <a16:creationId xmlns:a16="http://schemas.microsoft.com/office/drawing/2014/main" id="{3C36B3DB-BC9D-4614-A81F-10D5B08B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4872038"/>
            <a:ext cx="0" cy="750887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744306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24" name="Полилиния 16">
            <a:extLst>
              <a:ext uri="{FF2B5EF4-FFF2-40B4-BE49-F238E27FC236}">
                <a16:creationId xmlns:a16="http://schemas.microsoft.com/office/drawing/2014/main" id="{D89B158A-2745-41D6-B46A-E95401EE6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4970463"/>
            <a:ext cx="0" cy="652462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103934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25" name="Полилиния 17">
            <a:extLst>
              <a:ext uri="{FF2B5EF4-FFF2-40B4-BE49-F238E27FC236}">
                <a16:creationId xmlns:a16="http://schemas.microsoft.com/office/drawing/2014/main" id="{378CE87E-CBA7-438D-8A45-F98256524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70475"/>
            <a:ext cx="0" cy="552450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10124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26" name="Полилиния 18">
            <a:extLst>
              <a:ext uri="{FF2B5EF4-FFF2-40B4-BE49-F238E27FC236}">
                <a16:creationId xmlns:a16="http://schemas.microsoft.com/office/drawing/2014/main" id="{7938BC2E-9258-4C7E-97F3-6F26952EC6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46338" y="5170488"/>
            <a:ext cx="0" cy="452437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618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27" name="Полилиния 19">
            <a:extLst>
              <a:ext uri="{FF2B5EF4-FFF2-40B4-BE49-F238E27FC236}">
                <a16:creationId xmlns:a16="http://schemas.microsoft.com/office/drawing/2014/main" id="{A75772AA-A573-421F-ACE9-F0FB680B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5270500"/>
            <a:ext cx="0" cy="352425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19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28" name="Прямоугольник 20">
            <a:extLst>
              <a:ext uri="{FF2B5EF4-FFF2-40B4-BE49-F238E27FC236}">
                <a16:creationId xmlns:a16="http://schemas.microsoft.com/office/drawing/2014/main" id="{0CACFFD9-44E6-40D0-ACBB-1EBEE330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649913"/>
            <a:ext cx="298450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29" name="Прямоугольник 21">
            <a:extLst>
              <a:ext uri="{FF2B5EF4-FFF2-40B4-BE49-F238E27FC236}">
                <a16:creationId xmlns:a16="http://schemas.microsoft.com/office/drawing/2014/main" id="{657918C6-97D1-4B92-89FB-148072CF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5649913"/>
            <a:ext cx="280987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30" name="Прямоугольник 22">
            <a:extLst>
              <a:ext uri="{FF2B5EF4-FFF2-40B4-BE49-F238E27FC236}">
                <a16:creationId xmlns:a16="http://schemas.microsoft.com/office/drawing/2014/main" id="{F3CD6E2A-39A7-4711-BE31-67E8EB6C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5649913"/>
            <a:ext cx="280988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31" name="Прямоугольник 23">
            <a:extLst>
              <a:ext uri="{FF2B5EF4-FFF2-40B4-BE49-F238E27FC236}">
                <a16:creationId xmlns:a16="http://schemas.microsoft.com/office/drawing/2014/main" id="{29ED93ED-B758-4D87-ABA3-FA7EB25F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5649913"/>
            <a:ext cx="279400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4232" name="Прямоугольник 24">
            <a:extLst>
              <a:ext uri="{FF2B5EF4-FFF2-40B4-BE49-F238E27FC236}">
                <a16:creationId xmlns:a16="http://schemas.microsoft.com/office/drawing/2014/main" id="{66433FF3-D122-419A-93EC-108E01A3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5649913"/>
            <a:ext cx="280987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3B5BBA8-2DAD-441B-9B66-069D15142D4D}"/>
              </a:ext>
            </a:extLst>
          </p:cNvPr>
          <p:cNvGrpSpPr>
            <a:grpSpLocks/>
          </p:cNvGrpSpPr>
          <p:nvPr/>
        </p:nvGrpSpPr>
        <p:grpSpPr bwMode="auto">
          <a:xfrm>
            <a:off x="4835525" y="4598988"/>
            <a:ext cx="3509963" cy="663575"/>
            <a:chOff x="796" y="2336"/>
            <a:chExt cx="2211" cy="418"/>
          </a:xfrm>
        </p:grpSpPr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27A96773-6DD4-4372-A252-385B2F2E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91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без рекурсии?</a:t>
              </a:r>
            </a:p>
          </p:txBody>
        </p:sp>
        <p:sp>
          <p:nvSpPr>
            <p:cNvPr id="122907" name="Oval 9">
              <a:extLst>
                <a:ext uri="{FF2B5EF4-FFF2-40B4-BE49-F238E27FC236}">
                  <a16:creationId xmlns:a16="http://schemas.microsoft.com/office/drawing/2014/main" id="{2FA10B58-B352-42F8-999F-5419967D6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" grpId="0" build="p" animBg="1"/>
      <p:bldP spid="5" grpId="0" animBg="1"/>
      <p:bldP spid="6" grpId="0" animBg="1"/>
      <p:bldP spid="7" grpId="0" animBg="1"/>
      <p:bldP spid="10" grpId="0" animBg="1"/>
      <p:bldP spid="10" grpId="1" animBg="1"/>
      <p:bldP spid="13" grpId="0" animBg="1"/>
      <p:bldP spid="13" grpId="1" animBg="1"/>
      <p:bldP spid="11" grpId="0" animBg="1"/>
      <p:bldP spid="11" grpId="1" animBg="1"/>
      <p:bldP spid="14" grpId="0" animBg="1"/>
      <p:bldP spid="14" grpId="1" animBg="1"/>
      <p:bldP spid="12" grpId="0" animBg="1"/>
      <p:bldP spid="12" grpId="1" animBg="1"/>
      <p:bldP spid="15" grpId="0" animBg="1"/>
      <p:bldP spid="15" grpId="1" animBg="1"/>
      <p:bldP spid="94223" grpId="0" animBg="1"/>
      <p:bldP spid="94223" grpId="1" animBg="1"/>
      <p:bldP spid="94224" grpId="0" animBg="1"/>
      <p:bldP spid="94224" grpId="1" animBg="1"/>
      <p:bldP spid="94225" grpId="0" animBg="1"/>
      <p:bldP spid="94225" grpId="1" animBg="1"/>
      <p:bldP spid="94226" grpId="0" animBg="1"/>
      <p:bldP spid="94226" grpId="1" animBg="1"/>
      <p:bldP spid="94227" grpId="0" animBg="1"/>
      <p:bldP spid="94227" grpId="1" animBg="1"/>
      <p:bldP spid="94228" grpId="0" animBg="1"/>
      <p:bldP spid="94229" grpId="0" animBg="1"/>
      <p:bldP spid="94230" grpId="0" animBg="1"/>
      <p:bldP spid="94231" grpId="0" animBg="1"/>
      <p:bldP spid="942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1">
            <a:extLst>
              <a:ext uri="{FF2B5EF4-FFF2-40B4-BE49-F238E27FC236}">
                <a16:creationId xmlns:a16="http://schemas.microsoft.com/office/drawing/2014/main" id="{E5791D5E-D15F-4D36-BC74-292FE3C8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Вычисление суммы цифр числа</a:t>
            </a:r>
          </a:p>
        </p:txBody>
      </p:sp>
      <p:sp>
        <p:nvSpPr>
          <p:cNvPr id="123907" name="Номер слайда 2">
            <a:extLst>
              <a:ext uri="{FF2B5EF4-FFF2-40B4-BE49-F238E27FC236}">
                <a16:creationId xmlns:a16="http://schemas.microsoft.com/office/drawing/2014/main" id="{0CC29E36-FC84-430D-B4BE-4961FCEC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8F3518-7CA2-4B1D-9987-04D87A9B1F13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4F5025-82F8-486F-BA09-F022CE38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882650"/>
            <a:ext cx="7134225" cy="19383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sumDig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sum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sum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sumDig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sum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53902AC-58F9-4D60-B231-0B16C85C82C7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225800"/>
            <a:ext cx="5780087" cy="663575"/>
            <a:chOff x="796" y="2336"/>
            <a:chExt cx="3641" cy="418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CECCCBD-E65B-4267-8AB9-037E07EFB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34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Где условие окончания рекурсии?</a:t>
              </a:r>
            </a:p>
          </p:txBody>
        </p:sp>
        <p:sp>
          <p:nvSpPr>
            <p:cNvPr id="123922" name="Oval 9">
              <a:extLst>
                <a:ext uri="{FF2B5EF4-FFF2-40B4-BE49-F238E27FC236}">
                  <a16:creationId xmlns:a16="http://schemas.microsoft.com/office/drawing/2014/main" id="{5314E428-E822-4F34-959F-6A85834C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42C9DF43-3FBE-42DB-AA8E-4EE8BC6BEA04}"/>
              </a:ext>
            </a:extLst>
          </p:cNvPr>
          <p:cNvSpPr/>
          <p:nvPr/>
        </p:nvSpPr>
        <p:spPr bwMode="auto">
          <a:xfrm>
            <a:off x="3459163" y="2474913"/>
            <a:ext cx="3367087" cy="476250"/>
          </a:xfrm>
          <a:prstGeom prst="wedgeRoundRectCallout">
            <a:avLst>
              <a:gd name="adj1" fmla="val -66691"/>
              <a:gd name="adj2" fmla="val -6560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рекурсивный вызов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2701CAA-47F3-4E57-884A-E01E52B76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902075"/>
            <a:ext cx="2679700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</a:t>
            </a:r>
            <a:r>
              <a:rPr lang="ru-RU" sz="2400" b="1" dirty="0">
                <a:solidFill>
                  <a:srgbClr val="C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D51EBAC-C1C7-4AA8-8D63-754413D2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373563"/>
            <a:ext cx="3222625" cy="46037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</a:t>
            </a:r>
            <a:r>
              <a:rPr lang="ru-RU" sz="2400" b="1" dirty="0">
                <a:solidFill>
                  <a:srgbClr val="C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C6E3100-2FCF-4FF3-9C8A-BCB03A3B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843463"/>
            <a:ext cx="3757613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3 +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lang="ru-RU" sz="2400" b="1" dirty="0">
                <a:solidFill>
                  <a:srgbClr val="C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587C8E3-D790-4F79-903B-12380267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314950"/>
            <a:ext cx="4318000" cy="46037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3 + 2 +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solidFill>
                  <a:srgbClr val="C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A8D536E-8208-4F2F-8FA0-06BF39F8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5784850"/>
            <a:ext cx="2798762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3 + 2 + 1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5" name="Скругленная прямоугольная выноска 14">
            <a:extLst>
              <a:ext uri="{FF2B5EF4-FFF2-40B4-BE49-F238E27FC236}">
                <a16:creationId xmlns:a16="http://schemas.microsoft.com/office/drawing/2014/main" id="{D8BBB8F1-1017-4E38-A116-E95296E709B6}"/>
              </a:ext>
            </a:extLst>
          </p:cNvPr>
          <p:cNvSpPr/>
          <p:nvPr/>
        </p:nvSpPr>
        <p:spPr bwMode="auto">
          <a:xfrm>
            <a:off x="3135313" y="1365250"/>
            <a:ext cx="2851150" cy="477838"/>
          </a:xfrm>
          <a:prstGeom prst="wedgeRoundRectCallout">
            <a:avLst>
              <a:gd name="adj1" fmla="val -66759"/>
              <a:gd name="adj2" fmla="val -175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последняя цифра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45" name="Полилиния 15">
            <a:extLst>
              <a:ext uri="{FF2B5EF4-FFF2-40B4-BE49-F238E27FC236}">
                <a16:creationId xmlns:a16="http://schemas.microsoft.com/office/drawing/2014/main" id="{0EF1CC96-8446-47F9-9ABB-4F794460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708525"/>
            <a:ext cx="0" cy="352425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19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5246" name="Полилиния 16">
            <a:extLst>
              <a:ext uri="{FF2B5EF4-FFF2-40B4-BE49-F238E27FC236}">
                <a16:creationId xmlns:a16="http://schemas.microsoft.com/office/drawing/2014/main" id="{5DD9BC9E-2962-45E7-BB88-9B490142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5178425"/>
            <a:ext cx="0" cy="354013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20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5247" name="Полилиния 17">
            <a:extLst>
              <a:ext uri="{FF2B5EF4-FFF2-40B4-BE49-F238E27FC236}">
                <a16:creationId xmlns:a16="http://schemas.microsoft.com/office/drawing/2014/main" id="{F076393E-D329-429C-8A91-6E2284A3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640388"/>
            <a:ext cx="0" cy="352425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19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" name="Полилиния 15">
            <a:extLst>
              <a:ext uri="{FF2B5EF4-FFF2-40B4-BE49-F238E27FC236}">
                <a16:creationId xmlns:a16="http://schemas.microsoft.com/office/drawing/2014/main" id="{3D6C321A-9D98-4B10-96C2-D490F601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4267200"/>
            <a:ext cx="0" cy="352425"/>
          </a:xfrm>
          <a:custGeom>
            <a:avLst/>
            <a:gdLst>
              <a:gd name="T0" fmla="*/ 0 w 9054"/>
              <a:gd name="T1" fmla="*/ 0 h 751438"/>
              <a:gd name="T2" fmla="*/ 0 w 9054"/>
              <a:gd name="T3" fmla="*/ 19 h 751438"/>
              <a:gd name="T4" fmla="*/ 0 60000 65536"/>
              <a:gd name="T5" fmla="*/ 0 60000 65536"/>
              <a:gd name="T6" fmla="*/ 0 w 9054"/>
              <a:gd name="T7" fmla="*/ 0 h 751438"/>
              <a:gd name="T8" fmla="*/ 0 w 9054"/>
              <a:gd name="T9" fmla="*/ 751438 h 751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4" h="751438">
                <a:moveTo>
                  <a:pt x="0" y="0"/>
                </a:moveTo>
                <a:lnTo>
                  <a:pt x="9054" y="751438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95245" grpId="0" animBg="1"/>
      <p:bldP spid="95246" grpId="0" animBg="1"/>
      <p:bldP spid="9524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>
            <a:extLst>
              <a:ext uri="{FF2B5EF4-FFF2-40B4-BE49-F238E27FC236}">
                <a16:creationId xmlns:a16="http://schemas.microsoft.com/office/drawing/2014/main" id="{8577DB14-E8A5-435D-9058-954E91AE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124931" name="Номер слайда 2">
            <a:extLst>
              <a:ext uri="{FF2B5EF4-FFF2-40B4-BE49-F238E27FC236}">
                <a16:creationId xmlns:a16="http://schemas.microsoft.com/office/drawing/2014/main" id="{7D513154-C633-4CA8-9E02-6B12188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16F2AB-8FDD-4239-994D-686CF0340B6F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2529B7-576F-4C84-AF0F-EEB239D07F71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Алгоритм Евклида</a:t>
            </a:r>
            <a:r>
              <a:rPr lang="ru-RU" sz="2400" dirty="0"/>
              <a:t>. Чтобы найти НОД двух натуральных чисел, нужно вычитать из большего числа меньшее до тех пор, пока меньшее не станет равно нулю. Тогда второе число и есть НОД исходных чисел.</a:t>
            </a:r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DAA22D61-A89F-4937-A165-35BBC6EA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08250"/>
            <a:ext cx="5843587" cy="2724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NOD ( a, b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a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b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2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179388" indent="-179388" eaLnBrk="0" hangingPunct="0">
              <a:defRPr/>
            </a:pPr>
            <a:r>
              <a:rPr lang="ru-RU" sz="2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179388" indent="-179388" eaLnBrk="0" hangingPunct="0"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  if</a:t>
            </a:r>
            <a:r>
              <a:rPr lang="en-US" sz="2400" b="1" dirty="0">
                <a:latin typeface="Calibri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NOD( 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b, b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  else</a:t>
            </a:r>
            <a:r>
              <a:rPr lang="en-US" sz="2400" b="1" dirty="0">
                <a:latin typeface="Courier New"/>
                <a:ea typeface="Times New Roman"/>
              </a:rPr>
              <a:t>: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    return</a:t>
            </a:r>
            <a:r>
              <a:rPr lang="en-US" sz="2400" b="1" dirty="0">
                <a:latin typeface="Courier New"/>
                <a:ea typeface="Times New Roman"/>
              </a:rPr>
              <a:t> NOD( a, 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–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a )</a:t>
            </a:r>
          </a:p>
        </p:txBody>
      </p:sp>
      <p:sp>
        <p:nvSpPr>
          <p:cNvPr id="96262" name="Прямоугольник 5">
            <a:extLst>
              <a:ext uri="{FF2B5EF4-FFF2-40B4-BE49-F238E27FC236}">
                <a16:creationId xmlns:a16="http://schemas.microsoft.com/office/drawing/2014/main" id="{02091733-BFE2-40D7-B517-6C37CA77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3295650"/>
            <a:ext cx="2209800" cy="4302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ru-RU" sz="2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altLang="ru-RU" sz="22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ru-RU" altLang="ru-RU" sz="22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altLang="ru-RU" sz="2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081CDA94-AD3B-42E9-B4E1-8E31C3FACE19}"/>
              </a:ext>
            </a:extLst>
          </p:cNvPr>
          <p:cNvSpPr/>
          <p:nvPr/>
        </p:nvSpPr>
        <p:spPr bwMode="auto">
          <a:xfrm>
            <a:off x="3302000" y="5394325"/>
            <a:ext cx="3486150" cy="476250"/>
          </a:xfrm>
          <a:prstGeom prst="wedgeRoundRectCallout">
            <a:avLst>
              <a:gd name="adj1" fmla="val -45779"/>
              <a:gd name="adj2" fmla="val -12100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рекурсивные вызовы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7646980E-F66F-4882-8892-86859F9729CD}"/>
              </a:ext>
            </a:extLst>
          </p:cNvPr>
          <p:cNvSpPr/>
          <p:nvPr/>
        </p:nvSpPr>
        <p:spPr bwMode="auto">
          <a:xfrm>
            <a:off x="5024438" y="2647950"/>
            <a:ext cx="3025775" cy="844550"/>
          </a:xfrm>
          <a:prstGeom prst="wedgeRoundRectCallout">
            <a:avLst>
              <a:gd name="adj1" fmla="val -73621"/>
              <a:gd name="adj2" fmla="val 1765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окончания рекурсии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8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8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8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8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8545" grpId="0" build="p" animBg="1"/>
      <p:bldP spid="96262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4">
            <a:extLst>
              <a:ext uri="{FF2B5EF4-FFF2-40B4-BE49-F238E27FC236}">
                <a16:creationId xmlns:a16="http://schemas.microsoft.com/office/drawing/2014/main" id="{98F27806-F96F-498C-BD33-DC9BDEAA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Зачем нужны процедуры?</a:t>
            </a:r>
          </a:p>
        </p:txBody>
      </p:sp>
      <p:sp>
        <p:nvSpPr>
          <p:cNvPr id="6147" name="Номер слайда 3">
            <a:extLst>
              <a:ext uri="{FF2B5EF4-FFF2-40B4-BE49-F238E27FC236}">
                <a16:creationId xmlns:a16="http://schemas.microsoft.com/office/drawing/2014/main" id="{1AE5DFDE-76CC-4D40-ABAC-5C92F23D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FDB22C-E55B-4FBB-B395-2DB1F0024FBF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A08BDA-A0F0-491B-B551-A48E184FC42F}"/>
              </a:ext>
            </a:extLst>
          </p:cNvPr>
          <p:cNvSpPr/>
          <p:nvPr/>
        </p:nvSpPr>
        <p:spPr>
          <a:xfrm>
            <a:off x="433388" y="871538"/>
            <a:ext cx="5430837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"Ошибка программы"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955888D8-F4EF-4C72-A52F-F2DA041F4B74}"/>
              </a:ext>
            </a:extLst>
          </p:cNvPr>
          <p:cNvSpPr/>
          <p:nvPr/>
        </p:nvSpPr>
        <p:spPr bwMode="auto">
          <a:xfrm>
            <a:off x="6380163" y="877888"/>
            <a:ext cx="1957387" cy="417512"/>
          </a:xfrm>
          <a:prstGeom prst="wedgeRoundRectCallout">
            <a:avLst>
              <a:gd name="adj1" fmla="val -66728"/>
              <a:gd name="adj2" fmla="val -255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много раз!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F2E759-19EE-4455-974B-6D6F69D74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1997075"/>
            <a:ext cx="5676900" cy="830263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9688" indent="-39688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Error():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39688" indent="-396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"Ошибка программы"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C83F40-620B-48CF-8D16-901A739190FB}"/>
              </a:ext>
            </a:extLst>
          </p:cNvPr>
          <p:cNvSpPr/>
          <p:nvPr/>
        </p:nvSpPr>
        <p:spPr>
          <a:xfrm>
            <a:off x="2959100" y="3027363"/>
            <a:ext cx="5694363" cy="12001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n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n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Error()</a:t>
            </a:r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E1E1D1A8-1045-4DD8-88D9-8487B27B9BD5}"/>
              </a:ext>
            </a:extLst>
          </p:cNvPr>
          <p:cNvSpPr/>
          <p:nvPr/>
        </p:nvSpPr>
        <p:spPr bwMode="auto">
          <a:xfrm>
            <a:off x="5567363" y="3733800"/>
            <a:ext cx="1992312" cy="714375"/>
          </a:xfrm>
          <a:prstGeom prst="wedgeRoundRectCallout">
            <a:avLst>
              <a:gd name="adj1" fmla="val -92933"/>
              <a:gd name="adj2" fmla="val -1797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вызов процедуры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5A6B005-880B-47AA-8B80-C9BE0098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492250"/>
            <a:ext cx="197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Процедура: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3" name="Скругленная прямоугольная выноска 12">
            <a:extLst>
              <a:ext uri="{FF2B5EF4-FFF2-40B4-BE49-F238E27FC236}">
                <a16:creationId xmlns:a16="http://schemas.microsoft.com/office/drawing/2014/main" id="{55C7149C-ADB4-4E27-AA17-4C20B1AA4C47}"/>
              </a:ext>
            </a:extLst>
          </p:cNvPr>
          <p:cNvSpPr/>
          <p:nvPr/>
        </p:nvSpPr>
        <p:spPr bwMode="auto">
          <a:xfrm>
            <a:off x="511175" y="2090738"/>
            <a:ext cx="1992313" cy="714375"/>
          </a:xfrm>
          <a:prstGeom prst="wedgeRoundRectCallout">
            <a:avLst>
              <a:gd name="adj1" fmla="val 71529"/>
              <a:gd name="adj2" fmla="val -2559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0000FF"/>
                </a:solidFill>
                <a:latin typeface="Arial" charset="0"/>
              </a:rPr>
              <a:t>define</a:t>
            </a:r>
            <a:r>
              <a:rPr lang="en-US" sz="2400" i="1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определить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9" grpId="0" animBg="1"/>
      <p:bldP spid="12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1">
            <a:extLst>
              <a:ext uri="{FF2B5EF4-FFF2-40B4-BE49-F238E27FC236}">
                <a16:creationId xmlns:a16="http://schemas.microsoft.com/office/drawing/2014/main" id="{11641017-CA7B-4278-8B20-18E97CDA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работает рекурсия?</a:t>
            </a:r>
          </a:p>
        </p:txBody>
      </p:sp>
      <p:sp>
        <p:nvSpPr>
          <p:cNvPr id="4100" name="Номер слайда 2">
            <a:extLst>
              <a:ext uri="{FF2B5EF4-FFF2-40B4-BE49-F238E27FC236}">
                <a16:creationId xmlns:a16="http://schemas.microsoft.com/office/drawing/2014/main" id="{32EA5FE5-8896-4A22-8475-B957A887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3E5ADA-92C0-4D10-9C99-AAD0436B56F2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D852ED-A0AB-46C6-AA88-D4F30386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2028825"/>
            <a:ext cx="5638800" cy="267811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Fact(N):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"-&gt;"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 N )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N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&lt;=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 F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ru-RU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F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N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Fact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N</a:t>
            </a:r>
            <a:r>
              <a:rPr lang="en-US" sz="24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–</a:t>
            </a:r>
            <a:r>
              <a:rPr lang="en-US" sz="24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"&lt;-"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 N )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79388" indent="-92075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</a:t>
            </a:r>
            <a:endParaRPr lang="ru-RU" sz="22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131BB8AD-604A-42A2-B11A-80976AFA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2028825"/>
            <a:ext cx="2860675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-&gt;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-&gt;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&lt;-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&lt;-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&lt;-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D712A60-BBBF-429E-8F91-92F6BBE605E3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5006975"/>
            <a:ext cx="6667500" cy="936625"/>
            <a:chOff x="796" y="2336"/>
            <a:chExt cx="4200" cy="590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0D260404-94FE-45DD-A250-157AD68AB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90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сохранить состояние функции перед рекурсивным вызовом?</a:t>
              </a:r>
            </a:p>
          </p:txBody>
        </p:sp>
        <p:sp>
          <p:nvSpPr>
            <p:cNvPr id="4106" name="Oval 9">
              <a:extLst>
                <a:ext uri="{FF2B5EF4-FFF2-40B4-BE49-F238E27FC236}">
                  <a16:creationId xmlns:a16="http://schemas.microsoft.com/office/drawing/2014/main" id="{90109EE4-5ACD-4FE5-B2FD-297B6EFF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17A30461-9445-4CB0-BC7C-6C0C237B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815975"/>
            <a:ext cx="195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Факториал: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743B19E-363D-4B4E-9955-A1D2C2B2E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887413"/>
          <a:ext cx="3367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3" imgW="1549080" imgH="457200" progId="Equation.3">
                  <p:embed/>
                </p:oleObj>
              </mc:Choice>
              <mc:Fallback>
                <p:oleObj name="Формула" r:id="rId3" imgW="1549080" imgH="4572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743B19E-363D-4B4E-9955-A1D2C2B2E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887413"/>
                        <a:ext cx="33670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95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9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9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9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9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09569" grpId="0" build="p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>
            <a:extLst>
              <a:ext uri="{FF2B5EF4-FFF2-40B4-BE49-F238E27FC236}">
                <a16:creationId xmlns:a16="http://schemas.microsoft.com/office/drawing/2014/main" id="{211DDA75-4A89-4B57-96F2-9BEAF724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Стек</a:t>
            </a:r>
          </a:p>
        </p:txBody>
      </p:sp>
      <p:sp>
        <p:nvSpPr>
          <p:cNvPr id="128003" name="Номер слайда 2">
            <a:extLst>
              <a:ext uri="{FF2B5EF4-FFF2-40B4-BE49-F238E27FC236}">
                <a16:creationId xmlns:a16="http://schemas.microsoft.com/office/drawing/2014/main" id="{5BD64CAE-85D8-48DF-A616-5AE6B850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050E7-12F4-4B8B-BC9D-E50CCEF2AA73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2388D1-0ACB-4EDA-82FE-340319AF2937}"/>
              </a:ext>
            </a:extLst>
          </p:cNvPr>
          <p:cNvSpPr/>
          <p:nvPr/>
        </p:nvSpPr>
        <p:spPr>
          <a:xfrm>
            <a:off x="376238" y="849313"/>
            <a:ext cx="8450262" cy="8302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Стек </a:t>
            </a:r>
            <a:r>
              <a:rPr lang="ru-RU" sz="2400" dirty="0"/>
              <a:t>– область памяти, в которой хранятся локальные переменные и адреса возврата.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ED6412F-6096-4BA6-BB1F-5C2A2A329496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1755775"/>
            <a:ext cx="415925" cy="747713"/>
            <a:chOff x="3822" y="1328"/>
            <a:chExt cx="304" cy="543"/>
          </a:xfrm>
        </p:grpSpPr>
        <p:sp>
          <p:nvSpPr>
            <p:cNvPr id="128133" name="Text Box 4">
              <a:extLst>
                <a:ext uri="{FF2B5EF4-FFF2-40B4-BE49-F238E27FC236}">
                  <a16:creationId xmlns:a16="http://schemas.microsoft.com/office/drawing/2014/main" id="{79908648-E25A-4B8C-9DA7-61390899D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328"/>
              <a:ext cx="3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2000">
                  <a:latin typeface="Calibri" panose="020F0502020204030204" pitchFamily="34" charset="0"/>
                </a:rPr>
                <a:t>SP</a:t>
              </a:r>
              <a:endParaRPr lang="ru-RU" altLang="ru-RU" sz="3600"/>
            </a:p>
          </p:txBody>
        </p:sp>
        <p:sp>
          <p:nvSpPr>
            <p:cNvPr id="128134" name="AutoShape 5">
              <a:extLst>
                <a:ext uri="{FF2B5EF4-FFF2-40B4-BE49-F238E27FC236}">
                  <a16:creationId xmlns:a16="http://schemas.microsoft.com/office/drawing/2014/main" id="{E4D503BA-2A89-4897-8A05-D4A06114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587"/>
              <a:ext cx="141" cy="284"/>
            </a:xfrm>
            <a:prstGeom prst="downArrow">
              <a:avLst>
                <a:gd name="adj1" fmla="val 50000"/>
                <a:gd name="adj2" fmla="val 50355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</p:grp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7898E40-7E4C-47E1-8188-8230E3986B7B}"/>
              </a:ext>
            </a:extLst>
          </p:cNvPr>
          <p:cNvGraphicFramePr>
            <a:graphicFrameLocks noGrp="1"/>
          </p:cNvGraphicFramePr>
          <p:nvPr/>
        </p:nvGraphicFramePr>
        <p:xfrm>
          <a:off x="793750" y="2530475"/>
          <a:ext cx="7439028" cy="276225"/>
        </p:xfrm>
        <a:graphic>
          <a:graphicData uri="http://schemas.openxmlformats.org/drawingml/2006/table">
            <a:tbl>
              <a:tblPr/>
              <a:tblGrid>
                <a:gridCol w="61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56F5722D-A14E-45B2-896D-65C4BEFD1D38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2895600"/>
            <a:ext cx="417512" cy="749300"/>
            <a:chOff x="3822" y="1328"/>
            <a:chExt cx="304" cy="543"/>
          </a:xfrm>
        </p:grpSpPr>
        <p:sp>
          <p:nvSpPr>
            <p:cNvPr id="128131" name="Text Box 4">
              <a:extLst>
                <a:ext uri="{FF2B5EF4-FFF2-40B4-BE49-F238E27FC236}">
                  <a16:creationId xmlns:a16="http://schemas.microsoft.com/office/drawing/2014/main" id="{2CEA8C5C-04EF-4950-8025-4D228F015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328"/>
              <a:ext cx="3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2000">
                  <a:latin typeface="Calibri" panose="020F0502020204030204" pitchFamily="34" charset="0"/>
                </a:rPr>
                <a:t>SP</a:t>
              </a:r>
              <a:endParaRPr lang="ru-RU" altLang="ru-RU" sz="3600"/>
            </a:p>
          </p:txBody>
        </p:sp>
        <p:sp>
          <p:nvSpPr>
            <p:cNvPr id="128132" name="AutoShape 5">
              <a:extLst>
                <a:ext uri="{FF2B5EF4-FFF2-40B4-BE49-F238E27FC236}">
                  <a16:creationId xmlns:a16="http://schemas.microsoft.com/office/drawing/2014/main" id="{B1149F79-67FB-4E58-8FDA-9F33A022A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587"/>
              <a:ext cx="141" cy="284"/>
            </a:xfrm>
            <a:prstGeom prst="downArrow">
              <a:avLst>
                <a:gd name="adj1" fmla="val 50000"/>
                <a:gd name="adj2" fmla="val 50355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</p:grp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D956B8C-7BA9-4689-9296-D0BFD8E1B9D8}"/>
              </a:ext>
            </a:extLst>
          </p:cNvPr>
          <p:cNvGraphicFramePr>
            <a:graphicFrameLocks noGrp="1"/>
          </p:cNvGraphicFramePr>
          <p:nvPr/>
        </p:nvGraphicFramePr>
        <p:xfrm>
          <a:off x="793750" y="3671888"/>
          <a:ext cx="7439028" cy="276225"/>
        </p:xfrm>
        <a:graphic>
          <a:graphicData uri="http://schemas.openxmlformats.org/drawingml/2006/table">
            <a:tbl>
              <a:tblPr/>
              <a:tblGrid>
                <a:gridCol w="61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</a:t>
                      </a:r>
                      <a:endParaRPr lang="ru-RU" sz="1800" b="1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</a:t>
                      </a:r>
                      <a:endParaRPr lang="ru-RU" sz="1800" b="1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3">
            <a:extLst>
              <a:ext uri="{FF2B5EF4-FFF2-40B4-BE49-F238E27FC236}">
                <a16:creationId xmlns:a16="http://schemas.microsoft.com/office/drawing/2014/main" id="{8E0E2633-02D9-4C19-BA4E-30A6B061BDA1}"/>
              </a:ext>
            </a:extLst>
          </p:cNvPr>
          <p:cNvGrpSpPr>
            <a:grpSpLocks/>
          </p:cNvGrpSpPr>
          <p:nvPr/>
        </p:nvGrpSpPr>
        <p:grpSpPr bwMode="auto">
          <a:xfrm>
            <a:off x="5222875" y="3973513"/>
            <a:ext cx="417513" cy="747712"/>
            <a:chOff x="3822" y="1328"/>
            <a:chExt cx="304" cy="543"/>
          </a:xfrm>
        </p:grpSpPr>
        <p:sp>
          <p:nvSpPr>
            <p:cNvPr id="128129" name="Text Box 4">
              <a:extLst>
                <a:ext uri="{FF2B5EF4-FFF2-40B4-BE49-F238E27FC236}">
                  <a16:creationId xmlns:a16="http://schemas.microsoft.com/office/drawing/2014/main" id="{109BFC7B-46D6-403C-B763-1DB4660E3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328"/>
              <a:ext cx="3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2000">
                  <a:latin typeface="Calibri" panose="020F0502020204030204" pitchFamily="34" charset="0"/>
                </a:rPr>
                <a:t>SP</a:t>
              </a:r>
              <a:endParaRPr lang="ru-RU" altLang="ru-RU" sz="3600"/>
            </a:p>
          </p:txBody>
        </p:sp>
        <p:sp>
          <p:nvSpPr>
            <p:cNvPr id="128130" name="AutoShape 5">
              <a:extLst>
                <a:ext uri="{FF2B5EF4-FFF2-40B4-BE49-F238E27FC236}">
                  <a16:creationId xmlns:a16="http://schemas.microsoft.com/office/drawing/2014/main" id="{B21A6794-7216-4E2A-A1BB-ABA579156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587"/>
              <a:ext cx="141" cy="284"/>
            </a:xfrm>
            <a:prstGeom prst="downArrow">
              <a:avLst>
                <a:gd name="adj1" fmla="val 50000"/>
                <a:gd name="adj2" fmla="val 50355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</p:grp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0427F273-ECBC-475A-84E6-A90E633F745E}"/>
              </a:ext>
            </a:extLst>
          </p:cNvPr>
          <p:cNvGraphicFramePr>
            <a:graphicFrameLocks noGrp="1"/>
          </p:cNvGraphicFramePr>
          <p:nvPr/>
        </p:nvGraphicFramePr>
        <p:xfrm>
          <a:off x="793750" y="4748213"/>
          <a:ext cx="7439028" cy="276225"/>
        </p:xfrm>
        <a:graphic>
          <a:graphicData uri="http://schemas.openxmlformats.org/drawingml/2006/table">
            <a:tbl>
              <a:tblPr/>
              <a:tblGrid>
                <a:gridCol w="61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E9CBAB70-2168-4E4C-BF42-9E9DF26D9F89}"/>
              </a:ext>
            </a:extLst>
          </p:cNvPr>
          <p:cNvGraphicFramePr>
            <a:graphicFrameLocks noGrp="1"/>
          </p:cNvGraphicFramePr>
          <p:nvPr/>
        </p:nvGraphicFramePr>
        <p:xfrm>
          <a:off x="793750" y="5853113"/>
          <a:ext cx="7439028" cy="276225"/>
        </p:xfrm>
        <a:graphic>
          <a:graphicData uri="http://schemas.openxmlformats.org/drawingml/2006/table">
            <a:tbl>
              <a:tblPr/>
              <a:tblGrid>
                <a:gridCol w="61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3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2998" marR="1129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3">
            <a:extLst>
              <a:ext uri="{FF2B5EF4-FFF2-40B4-BE49-F238E27FC236}">
                <a16:creationId xmlns:a16="http://schemas.microsoft.com/office/drawing/2014/main" id="{DAF162EF-A6E6-47D2-9557-7A390CA79937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5078413"/>
            <a:ext cx="417512" cy="747712"/>
            <a:chOff x="3822" y="1328"/>
            <a:chExt cx="304" cy="543"/>
          </a:xfrm>
        </p:grpSpPr>
        <p:sp>
          <p:nvSpPr>
            <p:cNvPr id="128127" name="Text Box 4">
              <a:extLst>
                <a:ext uri="{FF2B5EF4-FFF2-40B4-BE49-F238E27FC236}">
                  <a16:creationId xmlns:a16="http://schemas.microsoft.com/office/drawing/2014/main" id="{490BAF04-15EA-4601-8630-95453D6F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328"/>
              <a:ext cx="3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altLang="ru-RU" sz="2000">
                  <a:latin typeface="Calibri" panose="020F0502020204030204" pitchFamily="34" charset="0"/>
                </a:rPr>
                <a:t>SP</a:t>
              </a:r>
              <a:endParaRPr lang="ru-RU" altLang="ru-RU" sz="3600"/>
            </a:p>
          </p:txBody>
        </p:sp>
        <p:sp>
          <p:nvSpPr>
            <p:cNvPr id="128128" name="AutoShape 5">
              <a:extLst>
                <a:ext uri="{FF2B5EF4-FFF2-40B4-BE49-F238E27FC236}">
                  <a16:creationId xmlns:a16="http://schemas.microsoft.com/office/drawing/2014/main" id="{7331AC0C-C031-4C08-BAFA-15C461815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587"/>
              <a:ext cx="141" cy="284"/>
            </a:xfrm>
            <a:prstGeom prst="downArrow">
              <a:avLst>
                <a:gd name="adj1" fmla="val 50000"/>
                <a:gd name="adj2" fmla="val 50355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</p:grpSp>
      <p:sp>
        <p:nvSpPr>
          <p:cNvPr id="98425" name="Прямоугольник 24">
            <a:extLst>
              <a:ext uri="{FF2B5EF4-FFF2-40B4-BE49-F238E27FC236}">
                <a16:creationId xmlns:a16="http://schemas.microsoft.com/office/drawing/2014/main" id="{5D3B18E7-B018-4B46-88D2-8AE8A2AD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192463"/>
            <a:ext cx="147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Fact(3)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26" name="Прямоугольник 25">
            <a:extLst>
              <a:ext uri="{FF2B5EF4-FFF2-40B4-BE49-F238E27FC236}">
                <a16:creationId xmlns:a16="http://schemas.microsoft.com/office/drawing/2014/main" id="{5A4B0A9A-D647-4EAC-A382-A4EEB96C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4278313"/>
            <a:ext cx="147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Fact(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27" name="Прямоугольник 26">
            <a:extLst>
              <a:ext uri="{FF2B5EF4-FFF2-40B4-BE49-F238E27FC236}">
                <a16:creationId xmlns:a16="http://schemas.microsoft.com/office/drawing/2014/main" id="{8A97E76B-4BE8-45D3-94C6-81A749B3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5392738"/>
            <a:ext cx="147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Fact(1)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Скругленная прямоугольная выноска 27">
            <a:extLst>
              <a:ext uri="{FF2B5EF4-FFF2-40B4-BE49-F238E27FC236}">
                <a16:creationId xmlns:a16="http://schemas.microsoft.com/office/drawing/2014/main" id="{1D009A44-40DE-46E7-B071-F8804882B266}"/>
              </a:ext>
            </a:extLst>
          </p:cNvPr>
          <p:cNvSpPr/>
          <p:nvPr/>
        </p:nvSpPr>
        <p:spPr bwMode="auto">
          <a:xfrm>
            <a:off x="1050925" y="2508250"/>
            <a:ext cx="1584325" cy="642938"/>
          </a:xfrm>
          <a:prstGeom prst="wedgeRoundRectCallout">
            <a:avLst>
              <a:gd name="adj1" fmla="val 30068"/>
              <a:gd name="adj2" fmla="val 119348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000" dirty="0">
                <a:latin typeface="Arial" charset="0"/>
              </a:rPr>
              <a:t>значение параметра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Скругленная прямоугольная выноска 28">
            <a:extLst>
              <a:ext uri="{FF2B5EF4-FFF2-40B4-BE49-F238E27FC236}">
                <a16:creationId xmlns:a16="http://schemas.microsoft.com/office/drawing/2014/main" id="{0182B57F-70E5-4112-A377-AD8B172B3457}"/>
              </a:ext>
            </a:extLst>
          </p:cNvPr>
          <p:cNvSpPr/>
          <p:nvPr/>
        </p:nvSpPr>
        <p:spPr bwMode="auto">
          <a:xfrm>
            <a:off x="2752725" y="2146300"/>
            <a:ext cx="1584325" cy="642938"/>
          </a:xfrm>
          <a:prstGeom prst="wedgeRoundRectCallout">
            <a:avLst>
              <a:gd name="adj1" fmla="val -36246"/>
              <a:gd name="adj2" fmla="val 17850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000" dirty="0">
                <a:latin typeface="Arial" charset="0"/>
              </a:rPr>
              <a:t>адрес возврата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Скругленная прямоугольная выноска 29">
            <a:extLst>
              <a:ext uri="{FF2B5EF4-FFF2-40B4-BE49-F238E27FC236}">
                <a16:creationId xmlns:a16="http://schemas.microsoft.com/office/drawing/2014/main" id="{D982B689-B598-4D11-9D28-7BA38A497197}"/>
              </a:ext>
            </a:extLst>
          </p:cNvPr>
          <p:cNvSpPr/>
          <p:nvPr/>
        </p:nvSpPr>
        <p:spPr bwMode="auto">
          <a:xfrm>
            <a:off x="3830638" y="2870200"/>
            <a:ext cx="1819275" cy="642938"/>
          </a:xfrm>
          <a:prstGeom prst="wedgeRoundRectCallout">
            <a:avLst>
              <a:gd name="adj1" fmla="val -52670"/>
              <a:gd name="adj2" fmla="val 7850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000" dirty="0">
                <a:latin typeface="Arial" charset="0"/>
              </a:rPr>
              <a:t>локальная переменная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25" grpId="0"/>
      <p:bldP spid="98426" grpId="0"/>
      <p:bldP spid="98427" grpId="0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>
            <a:extLst>
              <a:ext uri="{FF2B5EF4-FFF2-40B4-BE49-F238E27FC236}">
                <a16:creationId xmlns:a16="http://schemas.microsoft.com/office/drawing/2014/main" id="{AA54FD79-4786-4DBA-B0DD-78258282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Рекурсия – «за» и «против»</a:t>
            </a:r>
          </a:p>
        </p:txBody>
      </p:sp>
      <p:sp>
        <p:nvSpPr>
          <p:cNvPr id="129027" name="Номер слайда 2">
            <a:extLst>
              <a:ext uri="{FF2B5EF4-FFF2-40B4-BE49-F238E27FC236}">
                <a16:creationId xmlns:a16="http://schemas.microsoft.com/office/drawing/2014/main" id="{2A6EFAA6-6BE1-4738-8CED-CCA7D24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50D72D-2CE2-4701-A63D-59C4380DD36A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  <p:sp>
        <p:nvSpPr>
          <p:cNvPr id="99332" name="Прямоугольник 3">
            <a:extLst>
              <a:ext uri="{FF2B5EF4-FFF2-40B4-BE49-F238E27FC236}">
                <a16:creationId xmlns:a16="http://schemas.microsoft.com/office/drawing/2014/main" id="{676DB049-33FE-428D-807F-E6BB6A21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809625"/>
            <a:ext cx="84010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</a:rPr>
              <a:t>с каждым новым вызовом расходуется память в стеке (возможно переполнение стека)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</a:rPr>
              <a:t>затраты на выполнение служебных операций при рекурсивном вызове</a:t>
            </a:r>
            <a:endParaRPr lang="ru-RU" alt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00135E-FE14-40B9-82FE-AD849808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2441575"/>
            <a:ext cx="7713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ru-RU" altLang="ru-RU" sz="2400"/>
              <a:t>программа становится более короткой и понятной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2B6A739-2C94-4316-A5ED-FDA6BE14767F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2465388"/>
            <a:ext cx="395287" cy="396875"/>
            <a:chOff x="267" y="866"/>
            <a:chExt cx="250" cy="250"/>
          </a:xfrm>
        </p:grpSpPr>
        <p:sp>
          <p:nvSpPr>
            <p:cNvPr id="129040" name="Oval 9">
              <a:extLst>
                <a:ext uri="{FF2B5EF4-FFF2-40B4-BE49-F238E27FC236}">
                  <a16:creationId xmlns:a16="http://schemas.microsoft.com/office/drawing/2014/main" id="{F8684AF2-8A83-4342-B9FD-BAE43C37AD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" y="866"/>
              <a:ext cx="250" cy="25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pSp>
          <p:nvGrpSpPr>
            <p:cNvPr id="129041" name="Group 10">
              <a:extLst>
                <a:ext uri="{FF2B5EF4-FFF2-40B4-BE49-F238E27FC236}">
                  <a16:creationId xmlns:a16="http://schemas.microsoft.com/office/drawing/2014/main" id="{2D6324B5-D2E5-43E4-B183-88F2847142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8" y="895"/>
              <a:ext cx="188" cy="187"/>
              <a:chOff x="3051" y="2667"/>
              <a:chExt cx="1299" cy="1299"/>
            </a:xfrm>
          </p:grpSpPr>
          <p:sp>
            <p:nvSpPr>
              <p:cNvPr id="129043" name="Rectangle 11">
                <a:extLst>
                  <a:ext uri="{FF2B5EF4-FFF2-40B4-BE49-F238E27FC236}">
                    <a16:creationId xmlns:a16="http://schemas.microsoft.com/office/drawing/2014/main" id="{3703C036-2518-4A6F-867D-22EB674463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29044" name="Rectangle 12">
                <a:extLst>
                  <a:ext uri="{FF2B5EF4-FFF2-40B4-BE49-F238E27FC236}">
                    <a16:creationId xmlns:a16="http://schemas.microsoft.com/office/drawing/2014/main" id="{B4A3B95A-C629-4744-BCEC-98E42765A4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sp>
          <p:nvSpPr>
            <p:cNvPr id="129042" name="Freeform 13">
              <a:extLst>
                <a:ext uri="{FF2B5EF4-FFF2-40B4-BE49-F238E27FC236}">
                  <a16:creationId xmlns:a16="http://schemas.microsoft.com/office/drawing/2014/main" id="{A99964C2-32E4-4EB7-9DCF-B69EDB9C9E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8" y="897"/>
              <a:ext cx="188" cy="188"/>
            </a:xfrm>
            <a:custGeom>
              <a:avLst/>
              <a:gdLst>
                <a:gd name="T0" fmla="*/ 0 w 1302"/>
                <a:gd name="T1" fmla="*/ 0 h 1299"/>
                <a:gd name="T2" fmla="*/ 0 w 1302"/>
                <a:gd name="T3" fmla="*/ 0 h 1299"/>
                <a:gd name="T4" fmla="*/ 0 w 1302"/>
                <a:gd name="T5" fmla="*/ 0 h 1299"/>
                <a:gd name="T6" fmla="*/ 0 w 1302"/>
                <a:gd name="T7" fmla="*/ 0 h 1299"/>
                <a:gd name="T8" fmla="*/ 0 w 1302"/>
                <a:gd name="T9" fmla="*/ 0 h 1299"/>
                <a:gd name="T10" fmla="*/ 0 w 1302"/>
                <a:gd name="T11" fmla="*/ 0 h 1299"/>
                <a:gd name="T12" fmla="*/ 0 w 1302"/>
                <a:gd name="T13" fmla="*/ 0 h 1299"/>
                <a:gd name="T14" fmla="*/ 0 w 1302"/>
                <a:gd name="T15" fmla="*/ 0 h 1299"/>
                <a:gd name="T16" fmla="*/ 0 w 1302"/>
                <a:gd name="T17" fmla="*/ 0 h 1299"/>
                <a:gd name="T18" fmla="*/ 0 w 1302"/>
                <a:gd name="T19" fmla="*/ 0 h 1299"/>
                <a:gd name="T20" fmla="*/ 0 w 1302"/>
                <a:gd name="T21" fmla="*/ 0 h 1299"/>
                <a:gd name="T22" fmla="*/ 0 w 1302"/>
                <a:gd name="T23" fmla="*/ 0 h 1299"/>
                <a:gd name="T24" fmla="*/ 0 w 1302"/>
                <a:gd name="T25" fmla="*/ 0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D4020E93-423B-4BBA-8EAF-C8A8C93AB9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863" y="3025775"/>
            <a:ext cx="395287" cy="395288"/>
            <a:chOff x="552" y="2523"/>
            <a:chExt cx="1728" cy="1728"/>
          </a:xfrm>
        </p:grpSpPr>
        <p:sp>
          <p:nvSpPr>
            <p:cNvPr id="129038" name="Oval 15">
              <a:extLst>
                <a:ext uri="{FF2B5EF4-FFF2-40B4-BE49-F238E27FC236}">
                  <a16:creationId xmlns:a16="http://schemas.microsoft.com/office/drawing/2014/main" id="{ED9CB2F7-44F1-45F3-940F-779C7A330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29039" name="Rectangle 16">
              <a:extLst>
                <a:ext uri="{FF2B5EF4-FFF2-40B4-BE49-F238E27FC236}">
                  <a16:creationId xmlns:a16="http://schemas.microsoft.com/office/drawing/2014/main" id="{6D703125-D5F3-4A73-B76D-7AE2F56191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15" name="Rectangle 17">
            <a:extLst>
              <a:ext uri="{FF2B5EF4-FFF2-40B4-BE49-F238E27FC236}">
                <a16:creationId xmlns:a16="http://schemas.microsoft.com/office/drawing/2014/main" id="{CAF6ACED-543F-4A2D-ADC1-C7741686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2992438"/>
            <a:ext cx="7527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altLang="ru-RU" sz="2400"/>
              <a:t>возможно переполнение стека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altLang="ru-RU" sz="2400"/>
              <a:t>замедление работы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BBBDE071-7930-4832-A346-086E29C5AA06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821113"/>
            <a:ext cx="8255000" cy="936625"/>
            <a:chOff x="796" y="2336"/>
            <a:chExt cx="5200" cy="590"/>
          </a:xfrm>
        </p:grpSpPr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7717F7C0-3547-4C1E-BE6F-11397D1B8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90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Любой рекурсивный алгоритм можно заменить </a:t>
              </a:r>
              <a:r>
                <a:rPr lang="ru-RU" sz="2400" dirty="0" err="1">
                  <a:latin typeface="Arial" charset="0"/>
                </a:rPr>
                <a:t>нерекурсивным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129037" name="Oval 9">
              <a:extLst>
                <a:ext uri="{FF2B5EF4-FFF2-40B4-BE49-F238E27FC236}">
                  <a16:creationId xmlns:a16="http://schemas.microsoft.com/office/drawing/2014/main" id="{DC40D803-6848-476B-B51F-D665DA9A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6A42CB98-C131-4AA2-A4C4-396A9F4D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57700"/>
            <a:ext cx="4867275" cy="19383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Fact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):</a:t>
            </a:r>
          </a:p>
          <a:p>
            <a:pPr marL="179388" indent="-92075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f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i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400" b="1" dirty="0">
                <a:latin typeface="Courier New"/>
                <a:ea typeface="Times New Roman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ru-RU" sz="2400" b="1" dirty="0">
                <a:latin typeface="Courier New"/>
                <a:ea typeface="Times New Roman"/>
              </a:rPr>
              <a:t>,n+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400" b="1" dirty="0">
                <a:latin typeface="Courier New"/>
                <a:ea typeface="Times New Roman"/>
              </a:rPr>
              <a:t>):</a:t>
            </a:r>
          </a:p>
          <a:p>
            <a:pPr marL="179388" indent="-92075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f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*=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i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f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0" name="Скругленная прямоугольная выноска 19">
            <a:extLst>
              <a:ext uri="{FF2B5EF4-FFF2-40B4-BE49-F238E27FC236}">
                <a16:creationId xmlns:a16="http://schemas.microsoft.com/office/drawing/2014/main" id="{F51A360F-3B88-4616-B1B9-20B7C13C1080}"/>
              </a:ext>
            </a:extLst>
          </p:cNvPr>
          <p:cNvSpPr/>
          <p:nvPr/>
        </p:nvSpPr>
        <p:spPr bwMode="auto">
          <a:xfrm>
            <a:off x="1577975" y="5376863"/>
            <a:ext cx="2798763" cy="831850"/>
          </a:xfrm>
          <a:prstGeom prst="wedgeRoundRectCallout">
            <a:avLst>
              <a:gd name="adj1" fmla="val 62557"/>
              <a:gd name="adj2" fmla="val -1602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b="1" dirty="0">
                <a:latin typeface="Arial" charset="0"/>
              </a:rPr>
              <a:t>итерационный</a:t>
            </a:r>
            <a:r>
              <a:rPr lang="ru-RU" sz="2400" dirty="0">
                <a:latin typeface="Arial" charset="0"/>
              </a:rPr>
              <a:t> алгоритм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  <p:bldP spid="5" grpId="0"/>
      <p:bldP spid="15" grpId="0" build="p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88574AC2-171A-4510-9708-A7911D2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Процедура с параметрами</a:t>
            </a:r>
          </a:p>
        </p:txBody>
      </p:sp>
      <p:sp>
        <p:nvSpPr>
          <p:cNvPr id="8195" name="Номер слайда 2">
            <a:extLst>
              <a:ext uri="{FF2B5EF4-FFF2-40B4-BE49-F238E27FC236}">
                <a16:creationId xmlns:a16="http://schemas.microsoft.com/office/drawing/2014/main" id="{DE113474-1D13-4076-9689-3FE147D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6340EF-C48F-4F84-96BC-9EEEE7C9F2DA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8196" name="Прямоугольник 3">
            <a:extLst>
              <a:ext uri="{FF2B5EF4-FFF2-40B4-BE49-F238E27FC236}">
                <a16:creationId xmlns:a16="http://schemas.microsoft.com/office/drawing/2014/main" id="{6E260DFF-FB8A-4A99-9503-FB8ED0B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5" name="Скругленная прямоугольная выноска 4">
            <a:extLst>
              <a:ext uri="{FF2B5EF4-FFF2-40B4-BE49-F238E27FC236}">
                <a16:creationId xmlns:a16="http://schemas.microsoft.com/office/drawing/2014/main" id="{01482F89-868D-4B6A-9520-85D0048A0017}"/>
              </a:ext>
            </a:extLst>
          </p:cNvPr>
          <p:cNvSpPr/>
          <p:nvPr/>
        </p:nvSpPr>
        <p:spPr bwMode="auto">
          <a:xfrm>
            <a:off x="5927725" y="1385888"/>
            <a:ext cx="1957388" cy="415925"/>
          </a:xfrm>
          <a:prstGeom prst="wedgeRoundRectCallout">
            <a:avLst>
              <a:gd name="adj1" fmla="val -37589"/>
              <a:gd name="adj2" fmla="val -10690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много раз!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6" name="Прямоугольник 5">
            <a:extLst>
              <a:ext uri="{FF2B5EF4-FFF2-40B4-BE49-F238E27FC236}">
                <a16:creationId xmlns:a16="http://schemas.microsoft.com/office/drawing/2014/main" id="{904A7E9E-8F8C-4C8D-B6E2-C22D2546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633538"/>
            <a:ext cx="177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Алгоритм: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79749A64-CDF7-4FE7-9C72-17B4D9BB2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2141538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</a:p>
        </p:txBody>
      </p:sp>
      <p:sp>
        <p:nvSpPr>
          <p:cNvPr id="16" name="Прямоугольник 10">
            <a:extLst>
              <a:ext uri="{FF2B5EF4-FFF2-40B4-BE49-F238E27FC236}">
                <a16:creationId xmlns:a16="http://schemas.microsoft.com/office/drawing/2014/main" id="{7F42AE83-C504-414F-9FDA-5470C010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4153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1">
            <a:extLst>
              <a:ext uri="{FF2B5EF4-FFF2-40B4-BE49-F238E27FC236}">
                <a16:creationId xmlns:a16="http://schemas.microsoft.com/office/drawing/2014/main" id="{AA92B086-C3A0-4864-8B88-519AB1C0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141538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10110010</a:t>
            </a:r>
            <a:r>
              <a:rPr lang="ru-RU" altLang="ru-RU" sz="2400" b="1" baseline="-25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A53FE61-DC5B-4479-BC9A-305CCE434F93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2636838"/>
            <a:ext cx="5187950" cy="663575"/>
            <a:chOff x="796" y="2336"/>
            <a:chExt cx="3268" cy="418"/>
          </a:xfrm>
        </p:grpSpPr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73591968-7C56-4C29-B728-1A6CA4BB7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вывести первую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217" name="Oval 9">
              <a:extLst>
                <a:ext uri="{FF2B5EF4-FFF2-40B4-BE49-F238E27FC236}">
                  <a16:creationId xmlns:a16="http://schemas.microsoft.com/office/drawing/2014/main" id="{6ACFCD29-969F-4AC8-AB44-8DCA541DC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CF046445-41F5-4FA1-B2CC-B5B7C3E29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454400"/>
            <a:ext cx="296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ru-RU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ru-RU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altLang="ru-RU" b="1" baseline="-25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Прямоугольник 11">
            <a:extLst>
              <a:ext uri="{FF2B5EF4-FFF2-40B4-BE49-F238E27FC236}">
                <a16:creationId xmlns:a16="http://schemas.microsoft.com/office/drawing/2014/main" id="{3A165180-8DA7-40CE-A1F7-F3CF1D86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3675063"/>
            <a:ext cx="307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400" b="1" baseline="-25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7E6AD93-0BAD-4C8B-8157-3800A444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3343275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разряды</a:t>
            </a:r>
            <a:endParaRPr lang="ru-RU" alt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F89C1D-1165-4918-8E76-F37157F3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675063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:=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21C0396-56F2-495F-AB41-73518C6D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3721100"/>
            <a:ext cx="400050" cy="398463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" name="Скругленная прямоугольная выноска 25">
            <a:extLst>
              <a:ext uri="{FF2B5EF4-FFF2-40B4-BE49-F238E27FC236}">
                <a16:creationId xmlns:a16="http://schemas.microsoft.com/office/drawing/2014/main" id="{ACA5D72C-3A89-481C-9925-C5448CCA645D}"/>
              </a:ext>
            </a:extLst>
          </p:cNvPr>
          <p:cNvSpPr/>
          <p:nvPr/>
        </p:nvSpPr>
        <p:spPr>
          <a:xfrm>
            <a:off x="814388" y="4516438"/>
            <a:ext cx="1708150" cy="511175"/>
          </a:xfrm>
          <a:prstGeom prst="wedgeRoundRectCallout">
            <a:avLst>
              <a:gd name="adj1" fmla="val 21606"/>
              <a:gd name="adj2" fmla="val -122694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/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endParaRPr lang="ru-RU" dirty="0"/>
          </a:p>
        </p:txBody>
      </p:sp>
      <p:sp>
        <p:nvSpPr>
          <p:cNvPr id="27" name="Левая фигурная скобка 26">
            <a:extLst>
              <a:ext uri="{FF2B5EF4-FFF2-40B4-BE49-F238E27FC236}">
                <a16:creationId xmlns:a16="http://schemas.microsoft.com/office/drawing/2014/main" id="{AB5A057E-552D-4E63-A001-26B75AFE63BF}"/>
              </a:ext>
            </a:extLst>
          </p:cNvPr>
          <p:cNvSpPr>
            <a:spLocks/>
          </p:cNvSpPr>
          <p:nvPr/>
        </p:nvSpPr>
        <p:spPr bwMode="auto">
          <a:xfrm rot="-5400000">
            <a:off x="3336925" y="3084513"/>
            <a:ext cx="268288" cy="2265362"/>
          </a:xfrm>
          <a:prstGeom prst="leftBrace">
            <a:avLst>
              <a:gd name="adj1" fmla="val 5273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" name="Скругленная прямоугольная выноска 27">
            <a:extLst>
              <a:ext uri="{FF2B5EF4-FFF2-40B4-BE49-F238E27FC236}">
                <a16:creationId xmlns:a16="http://schemas.microsoft.com/office/drawing/2014/main" id="{9E8FFE0D-69A6-4366-B52F-7EEA5BA3BD84}"/>
              </a:ext>
            </a:extLst>
          </p:cNvPr>
          <p:cNvSpPr/>
          <p:nvPr/>
        </p:nvSpPr>
        <p:spPr>
          <a:xfrm>
            <a:off x="2792413" y="4516438"/>
            <a:ext cx="1517650" cy="511175"/>
          </a:xfrm>
          <a:prstGeom prst="wedgeRoundRectCallout">
            <a:avLst>
              <a:gd name="adj1" fmla="val -8970"/>
              <a:gd name="adj2" fmla="val -89819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%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endParaRPr lang="ru-RU" dirty="0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03916C0-FBB8-4724-8770-761DD95D8C3F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5359400"/>
            <a:ext cx="5187950" cy="663575"/>
            <a:chOff x="796" y="2336"/>
            <a:chExt cx="3268" cy="418"/>
          </a:xfrm>
        </p:grpSpPr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F1D7E40E-E56E-4664-9DE7-CF647FAAE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вывести вторую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215" name="Oval 9">
              <a:extLst>
                <a:ext uri="{FF2B5EF4-FFF2-40B4-BE49-F238E27FC236}">
                  <a16:creationId xmlns:a16="http://schemas.microsoft.com/office/drawing/2014/main" id="{19592CB1-4DD7-4E98-87CF-8E66BEE76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3" name="Скругленная прямоугольная выноска 32">
            <a:extLst>
              <a:ext uri="{FF2B5EF4-FFF2-40B4-BE49-F238E27FC236}">
                <a16:creationId xmlns:a16="http://schemas.microsoft.com/office/drawing/2014/main" id="{3615FD34-FEF1-4535-A1AC-9347BC46A909}"/>
              </a:ext>
            </a:extLst>
          </p:cNvPr>
          <p:cNvSpPr/>
          <p:nvPr/>
        </p:nvSpPr>
        <p:spPr>
          <a:xfrm>
            <a:off x="6186488" y="5440363"/>
            <a:ext cx="1708150" cy="511175"/>
          </a:xfrm>
          <a:prstGeom prst="wedgeRoundRectCallout">
            <a:avLst>
              <a:gd name="adj1" fmla="val -74215"/>
              <a:gd name="adj2" fmla="val -5404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//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64</a:t>
            </a:r>
            <a:endParaRPr lang="ru-RU" dirty="0"/>
          </a:p>
        </p:txBody>
      </p:sp>
      <p:sp>
        <p:nvSpPr>
          <p:cNvPr id="34" name="Полилиния 33">
            <a:extLst>
              <a:ext uri="{FF2B5EF4-FFF2-40B4-BE49-F238E27FC236}">
                <a16:creationId xmlns:a16="http://schemas.microsoft.com/office/drawing/2014/main" id="{48FF6C21-3979-4C6E-85F2-881AF79B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4622800"/>
            <a:ext cx="2087563" cy="968375"/>
          </a:xfrm>
          <a:custGeom>
            <a:avLst/>
            <a:gdLst>
              <a:gd name="T0" fmla="*/ 26946 w 2438400"/>
              <a:gd name="T1" fmla="*/ 957969 h 968702"/>
              <a:gd name="T2" fmla="*/ 14983 w 2438400"/>
              <a:gd name="T3" fmla="*/ 136856 h 968702"/>
              <a:gd name="T4" fmla="*/ 0 w 2438400"/>
              <a:gd name="T5" fmla="*/ 136855 h 968702"/>
              <a:gd name="T6" fmla="*/ 0 60000 65536"/>
              <a:gd name="T7" fmla="*/ 0 60000 65536"/>
              <a:gd name="T8" fmla="*/ 0 60000 65536"/>
              <a:gd name="T9" fmla="*/ 0 w 2438400"/>
              <a:gd name="T10" fmla="*/ 0 h 968702"/>
              <a:gd name="T11" fmla="*/ 2438400 w 2438400"/>
              <a:gd name="T12" fmla="*/ 968702 h 968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8400" h="968702">
                <a:moveTo>
                  <a:pt x="2438400" y="968702"/>
                </a:moveTo>
                <a:cubicBezTo>
                  <a:pt x="2084551" y="647261"/>
                  <a:pt x="1762235" y="276772"/>
                  <a:pt x="1355835" y="138386"/>
                </a:cubicBezTo>
                <a:cubicBezTo>
                  <a:pt x="949435" y="0"/>
                  <a:pt x="206703" y="149771"/>
                  <a:pt x="0" y="138385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15" grpId="0"/>
      <p:bldP spid="16" grpId="0"/>
      <p:bldP spid="17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B599CFD9-F4BC-4031-BBC2-292AD8C9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Процедура с параметрами</a:t>
            </a:r>
          </a:p>
        </p:txBody>
      </p:sp>
      <p:sp>
        <p:nvSpPr>
          <p:cNvPr id="9219" name="Номер слайда 2">
            <a:extLst>
              <a:ext uri="{FF2B5EF4-FFF2-40B4-BE49-F238E27FC236}">
                <a16:creationId xmlns:a16="http://schemas.microsoft.com/office/drawing/2014/main" id="{CBB91EFD-0B35-4F52-B010-3C7B2027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65C55-F177-4C2A-B516-015D311D9304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220" name="Прямоугольник 3">
            <a:extLst>
              <a:ext uri="{FF2B5EF4-FFF2-40B4-BE49-F238E27FC236}">
                <a16:creationId xmlns:a16="http://schemas.microsoft.com/office/drawing/2014/main" id="{456A0302-4053-47A0-950D-5FDB21C9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76806" name="Прямоугольник 5">
            <a:extLst>
              <a:ext uri="{FF2B5EF4-FFF2-40B4-BE49-F238E27FC236}">
                <a16:creationId xmlns:a16="http://schemas.microsoft.com/office/drawing/2014/main" id="{F8C8B410-4F40-4EB8-B9C3-C4A9FBCD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560513"/>
            <a:ext cx="163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Решение: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5178BFF8-D79B-424C-8306-0BB9A757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2036763"/>
            <a:ext cx="3821113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128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k, 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    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%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solidFill>
                  <a:srgbClr val="00B0F0"/>
                </a:solidFill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85F47C7-CA6F-4C39-8E4E-21FDACD01FEE}"/>
              </a:ext>
            </a:extLst>
          </p:cNvPr>
          <p:cNvGraphicFramePr>
            <a:graphicFrameLocks noGrp="1"/>
          </p:cNvGraphicFramePr>
          <p:nvPr/>
        </p:nvGraphicFramePr>
        <p:xfrm>
          <a:off x="5013325" y="1830388"/>
          <a:ext cx="39751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вывод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64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6839" name="Прямоугольник 9">
            <a:extLst>
              <a:ext uri="{FF2B5EF4-FFF2-40B4-BE49-F238E27FC236}">
                <a16:creationId xmlns:a16="http://schemas.microsoft.com/office/drawing/2014/main" id="{EE61F4B4-A27D-4596-8A2F-1649F0C5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4722813"/>
            <a:ext cx="73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</a:p>
        </p:txBody>
      </p:sp>
      <p:sp>
        <p:nvSpPr>
          <p:cNvPr id="76840" name="Прямоугольник 10">
            <a:extLst>
              <a:ext uri="{FF2B5EF4-FFF2-40B4-BE49-F238E27FC236}">
                <a16:creationId xmlns:a16="http://schemas.microsoft.com/office/drawing/2014/main" id="{80FEB8EC-59AB-4A8D-BB6E-E4AC9A1C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4722813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841" name="Прямоугольник 11">
            <a:extLst>
              <a:ext uri="{FF2B5EF4-FFF2-40B4-BE49-F238E27FC236}">
                <a16:creationId xmlns:a16="http://schemas.microsoft.com/office/drawing/2014/main" id="{69A4058F-6774-47BB-A7C0-130665454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722813"/>
            <a:ext cx="165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10110010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7F5E6D8-C2C5-4CBA-AAFD-3DDB58C7E285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5378450"/>
            <a:ext cx="3429000" cy="936625"/>
            <a:chOff x="796" y="2336"/>
            <a:chExt cx="2160" cy="590"/>
          </a:xfrm>
        </p:grpSpPr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288A865F-72DE-41A7-9429-A375F1CD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86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Результат зависит</a:t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от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400" dirty="0">
                  <a:latin typeface="Arial" charset="0"/>
                </a:rPr>
                <a:t>!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267" name="Oval 9">
              <a:extLst>
                <a:ext uri="{FF2B5EF4-FFF2-40B4-BE49-F238E27FC236}">
                  <a16:creationId xmlns:a16="http://schemas.microsoft.com/office/drawing/2014/main" id="{6DA813FD-F386-44AD-8FF2-E8BCEFED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436D64-5B2F-4B1C-A09E-F194B264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035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220E578-60BE-4E72-A5E0-EED6B050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37179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1354CD8-69AE-4C5E-8D8E-4DF7E3022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6323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B6405A7-1431-4CDB-884C-E114059B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55467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02641CA-DC4A-40D3-86E5-70334881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3265488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ADC432F-6EC2-4C07-86EC-BF8C07BC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189413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B60AFE7-048A-4927-9094-7E014845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5094288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F2465FA-BE73-439A-9753-E1E257FCD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6008688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88065" grpId="0" animBg="1"/>
      <p:bldP spid="76839" grpId="0"/>
      <p:bldP spid="76840" grpId="0"/>
      <p:bldP spid="76841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5057B620-69E4-4B35-95F2-833DEA09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Процедура с параметрами</a:t>
            </a:r>
          </a:p>
        </p:txBody>
      </p:sp>
      <p:sp>
        <p:nvSpPr>
          <p:cNvPr id="10243" name="Номер слайда 2">
            <a:extLst>
              <a:ext uri="{FF2B5EF4-FFF2-40B4-BE49-F238E27FC236}">
                <a16:creationId xmlns:a16="http://schemas.microsoft.com/office/drawing/2014/main" id="{D1B375A4-E8A5-41BA-8181-93701077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EE4648-5C9E-484E-A598-A454393EFBB2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E9E63270-C628-4254-A130-C7A150E1D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4595813"/>
            <a:ext cx="5597525" cy="446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300" b="1" dirty="0" err="1">
                <a:latin typeface="Courier New"/>
                <a:ea typeface="Times New Roman"/>
              </a:rPr>
              <a:t>printBin</a:t>
            </a:r>
            <a:r>
              <a:rPr lang="en-US" sz="2300" b="1" dirty="0">
                <a:latin typeface="Courier New"/>
                <a:ea typeface="Times New Roman"/>
              </a:rPr>
              <a:t> ( </a:t>
            </a:r>
            <a:r>
              <a:rPr lang="en-US" sz="2300" b="1" dirty="0">
                <a:solidFill>
                  <a:srgbClr val="00B0F0"/>
                </a:solidFill>
                <a:latin typeface="Courier New"/>
                <a:ea typeface="Times New Roman"/>
              </a:rPr>
              <a:t>99</a:t>
            </a:r>
            <a:r>
              <a:rPr lang="en-US" sz="2300" b="1" dirty="0">
                <a:latin typeface="Courier New"/>
                <a:ea typeface="Times New Roman"/>
              </a:rPr>
              <a:t> )</a:t>
            </a:r>
            <a:endParaRPr lang="ru-RU" sz="2300" b="1" dirty="0">
              <a:latin typeface="Courier New"/>
              <a:ea typeface="Times New Roman"/>
            </a:endParaRPr>
          </a:p>
        </p:txBody>
      </p:sp>
      <p:sp>
        <p:nvSpPr>
          <p:cNvPr id="5" name="Скругленная прямоугольная выноска 4">
            <a:extLst>
              <a:ext uri="{FF2B5EF4-FFF2-40B4-BE49-F238E27FC236}">
                <a16:creationId xmlns:a16="http://schemas.microsoft.com/office/drawing/2014/main" id="{79FC2132-0B65-4421-9335-CC9EDAC021E8}"/>
              </a:ext>
            </a:extLst>
          </p:cNvPr>
          <p:cNvSpPr/>
          <p:nvPr/>
        </p:nvSpPr>
        <p:spPr bwMode="auto">
          <a:xfrm>
            <a:off x="5465763" y="4576763"/>
            <a:ext cx="3441700" cy="754062"/>
          </a:xfrm>
          <a:prstGeom prst="wedgeRoundRectCallout">
            <a:avLst>
              <a:gd name="adj1" fmla="val -76802"/>
              <a:gd name="adj2" fmla="val -1749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параметра</a:t>
            </a:r>
            <a:r>
              <a:rPr lang="en-US" sz="2400" dirty="0">
                <a:latin typeface="Arial" charset="0"/>
              </a:rPr>
              <a:t> (</a:t>
            </a: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аргумент</a:t>
            </a:r>
            <a:r>
              <a:rPr lang="en-US" sz="2400" dirty="0">
                <a:latin typeface="Arial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4A0C279-B88D-41D7-A007-CB13330E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2130425"/>
            <a:ext cx="5597525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99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printBin</a:t>
            </a:r>
            <a:r>
              <a:rPr lang="ru-RU" sz="2400" b="1" dirty="0">
                <a:latin typeface="Courier New"/>
                <a:ea typeface="Times New Roman"/>
              </a:rPr>
              <a:t>(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):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128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k,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%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3BE3FB-7CF5-42FC-BAA6-8F498215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857250"/>
            <a:ext cx="5521325" cy="919163"/>
          </a:xfrm>
          <a:prstGeom prst="wedgeRoundRectCallout">
            <a:avLst>
              <a:gd name="adj1" fmla="val 25267"/>
              <a:gd name="adj2" fmla="val 78453"/>
              <a:gd name="adj3" fmla="val 16667"/>
            </a:avLst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+mn-lt"/>
                <a:ea typeface="Times New Roman" pitchFamily="18" charset="0"/>
                <a:cs typeface="Courier New" pitchFamily="49" charset="0"/>
              </a:rPr>
              <a:t>Параметры</a:t>
            </a:r>
            <a:r>
              <a:rPr lang="ru-RU" sz="2400" dirty="0">
                <a:latin typeface="+mn-lt"/>
                <a:ea typeface="Times New Roman" pitchFamily="18" charset="0"/>
                <a:cs typeface="Courier New" pitchFamily="49" charset="0"/>
              </a:rPr>
              <a:t> – данные, изменяющие работу процедуры.</a:t>
            </a:r>
            <a:endParaRPr lang="ru-RU" sz="2400" dirty="0">
              <a:latin typeface="+mn-lt"/>
              <a:cs typeface="Courier New" pitchFamily="49" charset="0"/>
            </a:endParaRPr>
          </a:p>
        </p:txBody>
      </p:sp>
      <p:sp>
        <p:nvSpPr>
          <p:cNvPr id="77832" name="Левая фигурная скобка 8">
            <a:extLst>
              <a:ext uri="{FF2B5EF4-FFF2-40B4-BE49-F238E27FC236}">
                <a16:creationId xmlns:a16="http://schemas.microsoft.com/office/drawing/2014/main" id="{E33E7670-AEC2-4291-A3AF-A88FC84E8E2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54575" y="1773238"/>
            <a:ext cx="193675" cy="679450"/>
          </a:xfrm>
          <a:prstGeom prst="leftBrace">
            <a:avLst>
              <a:gd name="adj1" fmla="val 5858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B4D950EB-C357-4B7A-BC1B-C78EDD2DEDB6}"/>
              </a:ext>
            </a:extLst>
          </p:cNvPr>
          <p:cNvSpPr/>
          <p:nvPr/>
        </p:nvSpPr>
        <p:spPr bwMode="auto">
          <a:xfrm>
            <a:off x="144463" y="2803525"/>
            <a:ext cx="2146300" cy="923925"/>
          </a:xfrm>
          <a:prstGeom prst="wedgeRoundRectCallout">
            <a:avLst>
              <a:gd name="adj1" fmla="val 62396"/>
              <a:gd name="adj2" fmla="val -5757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локальная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8224E07-C701-4DD6-B8F3-5CF4ABA4F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553075"/>
            <a:ext cx="5856287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printSred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(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 +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)/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 </a:t>
            </a:r>
            <a:r>
              <a:rPr lang="ru-RU" sz="24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12" name="Прямоугольник 5">
            <a:extLst>
              <a:ext uri="{FF2B5EF4-FFF2-40B4-BE49-F238E27FC236}">
                <a16:creationId xmlns:a16="http://schemas.microsoft.com/office/drawing/2014/main" id="{DF094541-5E23-4B63-95F9-A5E669ED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065713"/>
            <a:ext cx="3813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Несколько параметров: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" grpId="0" animBg="1"/>
      <p:bldP spid="5" grpId="0" animBg="1"/>
      <p:bldP spid="89090" grpId="0" animBg="1"/>
      <p:bldP spid="8" grpId="0" animBg="1"/>
      <p:bldP spid="77832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3B3CCC0-19E0-47A5-B8EB-91A17EDF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Локальные и глобальные переменные</a:t>
            </a:r>
          </a:p>
        </p:txBody>
      </p:sp>
      <p:sp>
        <p:nvSpPr>
          <p:cNvPr id="11267" name="Номер слайда 2">
            <a:extLst>
              <a:ext uri="{FF2B5EF4-FFF2-40B4-BE49-F238E27FC236}">
                <a16:creationId xmlns:a16="http://schemas.microsoft.com/office/drawing/2014/main" id="{76CD11FB-E4B2-46C4-9EB9-7CE4FA86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70969-A92A-4B74-B95B-907EB190AAD4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33D04A-D244-4C9C-AE95-7DC1C37B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903288"/>
            <a:ext cx="3375025" cy="26781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/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36ACDB00-6124-4A09-95DC-4C6A0C755E43}"/>
              </a:ext>
            </a:extLst>
          </p:cNvPr>
          <p:cNvSpPr/>
          <p:nvPr/>
        </p:nvSpPr>
        <p:spPr bwMode="auto">
          <a:xfrm>
            <a:off x="415925" y="941388"/>
            <a:ext cx="2146300" cy="923925"/>
          </a:xfrm>
          <a:prstGeom prst="wedgeRoundRectCallout">
            <a:avLst>
              <a:gd name="adj1" fmla="val 67975"/>
              <a:gd name="adj2" fmla="val -1986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глобальная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C8068DC8-25A0-4AAC-B5E5-41E41ABAE527}"/>
              </a:ext>
            </a:extLst>
          </p:cNvPr>
          <p:cNvSpPr/>
          <p:nvPr/>
        </p:nvSpPr>
        <p:spPr bwMode="auto">
          <a:xfrm>
            <a:off x="415925" y="1954213"/>
            <a:ext cx="2146300" cy="923925"/>
          </a:xfrm>
          <a:prstGeom prst="wedgeRoundRectCallout">
            <a:avLst>
              <a:gd name="adj1" fmla="val 82175"/>
              <a:gd name="adj2" fmla="val -387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локальная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30D04A59-B926-4568-9D8F-9562D867155E}"/>
              </a:ext>
            </a:extLst>
          </p:cNvPr>
          <p:cNvSpPr/>
          <p:nvPr/>
        </p:nvSpPr>
        <p:spPr bwMode="auto">
          <a:xfrm>
            <a:off x="5783263" y="2205038"/>
            <a:ext cx="660400" cy="385762"/>
          </a:xfrm>
          <a:prstGeom prst="wedgeRoundRectCallout">
            <a:avLst>
              <a:gd name="adj1" fmla="val -85703"/>
              <a:gd name="adj2" fmla="val 13120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5E08918C-0CDB-418A-8F7D-4E076D1CA662}"/>
              </a:ext>
            </a:extLst>
          </p:cNvPr>
          <p:cNvSpPr/>
          <p:nvPr/>
        </p:nvSpPr>
        <p:spPr bwMode="auto">
          <a:xfrm>
            <a:off x="5337175" y="3074988"/>
            <a:ext cx="660400" cy="387350"/>
          </a:xfrm>
          <a:prstGeom prst="wedgeRoundRectCallout">
            <a:avLst>
              <a:gd name="adj1" fmla="val -85703"/>
              <a:gd name="adj2" fmla="val 13120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5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012157F-9831-40B9-95E0-2B0AF459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3810000"/>
            <a:ext cx="3373438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1" name="Скругленная прямоугольная выноска 10">
            <a:extLst>
              <a:ext uri="{FF2B5EF4-FFF2-40B4-BE49-F238E27FC236}">
                <a16:creationId xmlns:a16="http://schemas.microsoft.com/office/drawing/2014/main" id="{0A0AF6E0-FED8-4D84-BF36-4B6D246D2609}"/>
              </a:ext>
            </a:extLst>
          </p:cNvPr>
          <p:cNvSpPr/>
          <p:nvPr/>
        </p:nvSpPr>
        <p:spPr bwMode="auto">
          <a:xfrm>
            <a:off x="3116263" y="4273550"/>
            <a:ext cx="660400" cy="385763"/>
          </a:xfrm>
          <a:prstGeom prst="wedgeRoundRectCallout">
            <a:avLst>
              <a:gd name="adj1" fmla="val -64296"/>
              <a:gd name="adj2" fmla="val 97726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5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F694F38-085E-4334-B1DE-14692C5F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67138"/>
            <a:ext cx="3375025" cy="26765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/>
          </a:p>
        </p:txBody>
      </p:sp>
      <p:sp>
        <p:nvSpPr>
          <p:cNvPr id="13" name="Скругленная прямоугольная выноска 12">
            <a:extLst>
              <a:ext uri="{FF2B5EF4-FFF2-40B4-BE49-F238E27FC236}">
                <a16:creationId xmlns:a16="http://schemas.microsoft.com/office/drawing/2014/main" id="{6544E6BD-E2C6-4474-BD34-6C80B3A08777}"/>
              </a:ext>
            </a:extLst>
          </p:cNvPr>
          <p:cNvSpPr/>
          <p:nvPr/>
        </p:nvSpPr>
        <p:spPr bwMode="auto">
          <a:xfrm>
            <a:off x="6904038" y="5949950"/>
            <a:ext cx="661987" cy="385763"/>
          </a:xfrm>
          <a:prstGeom prst="wedgeRoundRectCallout">
            <a:avLst>
              <a:gd name="adj1" fmla="val -85703"/>
              <a:gd name="adj2" fmla="val 13120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643A0C-13D5-4E8C-A8B4-A3B20804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3" y="4659313"/>
            <a:ext cx="1903412" cy="431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ru-RU" altLang="ru-RU"/>
          </a:p>
        </p:txBody>
      </p:sp>
      <p:sp>
        <p:nvSpPr>
          <p:cNvPr id="15" name="Скругленная прямоугольная выноска 14">
            <a:extLst>
              <a:ext uri="{FF2B5EF4-FFF2-40B4-BE49-F238E27FC236}">
                <a16:creationId xmlns:a16="http://schemas.microsoft.com/office/drawing/2014/main" id="{670D6D6C-60B9-44B6-B8A3-A660D3DCF097}"/>
              </a:ext>
            </a:extLst>
          </p:cNvPr>
          <p:cNvSpPr/>
          <p:nvPr/>
        </p:nvSpPr>
        <p:spPr bwMode="auto">
          <a:xfrm>
            <a:off x="6731000" y="3386138"/>
            <a:ext cx="2146300" cy="1136650"/>
          </a:xfrm>
          <a:prstGeom prst="wedgeRoundRectCallout">
            <a:avLst>
              <a:gd name="adj1" fmla="val -67951"/>
              <a:gd name="adj2" fmla="val 6496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работаем с</a:t>
            </a:r>
            <a:endParaRPr lang="en-US" sz="2400" dirty="0">
              <a:latin typeface="Arial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глобальной переменной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67264A1E-6B91-4240-A75A-8577CC60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Неправильная процедура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C78168A2-0C10-40BF-B6F4-CC80D648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1B65C-D10F-42B2-82BD-9A669CA5CC06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AB52FC-A870-41B7-AAC3-D71A993D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79488"/>
            <a:ext cx="3375025" cy="18145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x+y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/>
          </a:p>
          <a:p>
            <a:pPr indent="90488" algn="just">
              <a:defRPr/>
            </a:pP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12293" name="Group 7">
            <a:extLst>
              <a:ext uri="{FF2B5EF4-FFF2-40B4-BE49-F238E27FC236}">
                <a16:creationId xmlns:a16="http://schemas.microsoft.com/office/drawing/2014/main" id="{EA9681FF-A07A-4571-980A-2B8285EFD98B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965200"/>
            <a:ext cx="2520950" cy="663575"/>
            <a:chOff x="796" y="2336"/>
            <a:chExt cx="1588" cy="418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715180B1-8A85-40F5-BE6D-B57C0D1B0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2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2308" name="Oval 9">
              <a:extLst>
                <a:ext uri="{FF2B5EF4-FFF2-40B4-BE49-F238E27FC236}">
                  <a16:creationId xmlns:a16="http://schemas.microsoft.com/office/drawing/2014/main" id="{98C653E8-A3DE-4FDE-ABB4-B9EFAC69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91D6BA-72EC-486D-97A2-7009DE557D6D}"/>
              </a:ext>
            </a:extLst>
          </p:cNvPr>
          <p:cNvSpPr/>
          <p:nvPr/>
        </p:nvSpPr>
        <p:spPr>
          <a:xfrm>
            <a:off x="4465638" y="1860550"/>
            <a:ext cx="3632200" cy="95408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x+y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28E14F-1B83-4426-928B-9ADA4DA0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493838"/>
            <a:ext cx="3206750" cy="904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indent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ru-RU" sz="28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D2BFAD-70EE-4C3F-9D70-C0824D4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141663"/>
            <a:ext cx="82407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процедура связана с глобальными переменными,  нельзя перенести в другую программу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печатает только сумму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и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ru-RU" sz="2400">
                <a:solidFill>
                  <a:srgbClr val="000000"/>
                </a:solidFill>
              </a:rPr>
              <a:t>, </a:t>
            </a:r>
            <a:r>
              <a:rPr lang="ru-RU" altLang="ru-RU" sz="2400">
                <a:solidFill>
                  <a:srgbClr val="000000"/>
                </a:solidFill>
              </a:rPr>
              <a:t>нельзя напечатать сумму других переменных или сумму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и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5A34AD98-35C9-49E4-B4A8-B733EA8D5C1D}"/>
              </a:ext>
            </a:extLst>
          </p:cNvPr>
          <p:cNvSpPr>
            <a:spLocks/>
          </p:cNvSpPr>
          <p:nvPr/>
        </p:nvSpPr>
        <p:spPr bwMode="auto">
          <a:xfrm>
            <a:off x="1022350" y="1420813"/>
            <a:ext cx="5586413" cy="1355725"/>
          </a:xfrm>
          <a:custGeom>
            <a:avLst/>
            <a:gdLst>
              <a:gd name="T0" fmla="*/ 5593198 w 5585988"/>
              <a:gd name="T1" fmla="*/ 1141993 h 1355002"/>
              <a:gd name="T2" fmla="*/ 0 w 5585988"/>
              <a:gd name="T3" fmla="*/ 0 h 1355002"/>
              <a:gd name="T4" fmla="*/ 0 60000 65536"/>
              <a:gd name="T5" fmla="*/ 0 60000 65536"/>
              <a:gd name="T6" fmla="*/ 0 w 5585988"/>
              <a:gd name="T7" fmla="*/ 0 h 1355002"/>
              <a:gd name="T8" fmla="*/ 5585988 w 5585988"/>
              <a:gd name="T9" fmla="*/ 1355002 h 13550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5988" h="1355002">
                <a:moveTo>
                  <a:pt x="5585988" y="1131683"/>
                </a:moveTo>
                <a:cubicBezTo>
                  <a:pt x="3977489" y="528119"/>
                  <a:pt x="1508910" y="1355002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9BA2FC7D-4801-47EC-ABCC-6E543D812DCD}"/>
              </a:ext>
            </a:extLst>
          </p:cNvPr>
          <p:cNvSpPr>
            <a:spLocks/>
          </p:cNvSpPr>
          <p:nvPr/>
        </p:nvSpPr>
        <p:spPr bwMode="auto">
          <a:xfrm>
            <a:off x="2109788" y="1420813"/>
            <a:ext cx="5068887" cy="1241425"/>
          </a:xfrm>
          <a:custGeom>
            <a:avLst/>
            <a:gdLst>
              <a:gd name="T0" fmla="*/ 972336 w 5585988"/>
              <a:gd name="T1" fmla="*/ 233877 h 1355002"/>
              <a:gd name="T2" fmla="*/ 0 w 5585988"/>
              <a:gd name="T3" fmla="*/ 0 h 1355002"/>
              <a:gd name="T4" fmla="*/ 0 60000 65536"/>
              <a:gd name="T5" fmla="*/ 0 60000 65536"/>
              <a:gd name="T6" fmla="*/ 0 w 5585988"/>
              <a:gd name="T7" fmla="*/ 0 h 1355002"/>
              <a:gd name="T8" fmla="*/ 5585988 w 5585988"/>
              <a:gd name="T9" fmla="*/ 1355002 h 13550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5988" h="1355002">
                <a:moveTo>
                  <a:pt x="5585988" y="1131683"/>
                </a:moveTo>
                <a:cubicBezTo>
                  <a:pt x="3977489" y="528119"/>
                  <a:pt x="1508910" y="1355002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8F8301CE-20C9-4AA2-91BB-B3C022061801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4730750"/>
            <a:ext cx="3222625" cy="663575"/>
            <a:chOff x="796" y="2336"/>
            <a:chExt cx="2030" cy="418"/>
          </a:xfrm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ABF1508-E0A3-4048-A776-62398D22D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 Как исправить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2306" name="Oval 9">
              <a:extLst>
                <a:ext uri="{FF2B5EF4-FFF2-40B4-BE49-F238E27FC236}">
                  <a16:creationId xmlns:a16="http://schemas.microsoft.com/office/drawing/2014/main" id="{F7C85214-3EF6-4335-838E-88E4C5B5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Умножение 16">
            <a:extLst>
              <a:ext uri="{FF2B5EF4-FFF2-40B4-BE49-F238E27FC236}">
                <a16:creationId xmlns:a16="http://schemas.microsoft.com/office/drawing/2014/main" id="{C273B3D1-7CD0-4F6F-8F3F-916D8A37D207}"/>
              </a:ext>
            </a:extLst>
          </p:cNvPr>
          <p:cNvSpPr/>
          <p:nvPr/>
        </p:nvSpPr>
        <p:spPr bwMode="auto">
          <a:xfrm>
            <a:off x="3640138" y="1801813"/>
            <a:ext cx="841375" cy="841375"/>
          </a:xfrm>
          <a:prstGeom prst="mathMultiply">
            <a:avLst>
              <a:gd name="adj1" fmla="val 5240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63EE8176-258C-45BB-809F-AAE5BA564E7E}"/>
              </a:ext>
            </a:extLst>
          </p:cNvPr>
          <p:cNvSpPr/>
          <p:nvPr/>
        </p:nvSpPr>
        <p:spPr bwMode="auto">
          <a:xfrm>
            <a:off x="4549775" y="4789488"/>
            <a:ext cx="2647950" cy="1136650"/>
          </a:xfrm>
          <a:prstGeom prst="wedgeRoundRectCallout">
            <a:avLst>
              <a:gd name="adj1" fmla="val -80184"/>
              <a:gd name="adj2" fmla="val -2504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передавать данные через параметры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Группа 37">
            <a:extLst>
              <a:ext uri="{FF2B5EF4-FFF2-40B4-BE49-F238E27FC236}">
                <a16:creationId xmlns:a16="http://schemas.microsoft.com/office/drawing/2014/main" id="{DF1D912E-7ECD-4EA1-9651-B398CEA5958F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3109913"/>
            <a:ext cx="561975" cy="561975"/>
            <a:chOff x="473725" y="4494882"/>
            <a:chExt cx="561861" cy="561861"/>
          </a:xfrm>
        </p:grpSpPr>
        <p:sp>
          <p:nvSpPr>
            <p:cNvPr id="12303" name="Овал 35">
              <a:extLst>
                <a:ext uri="{FF2B5EF4-FFF2-40B4-BE49-F238E27FC236}">
                  <a16:creationId xmlns:a16="http://schemas.microsoft.com/office/drawing/2014/main" id="{ED5C58F7-4549-40D9-8000-8C4B8DDA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25" y="4494882"/>
              <a:ext cx="561861" cy="5618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1" name="Крест 36">
              <a:extLst>
                <a:ext uri="{FF2B5EF4-FFF2-40B4-BE49-F238E27FC236}">
                  <a16:creationId xmlns:a16="http://schemas.microsoft.com/office/drawing/2014/main" id="{35C2F628-BBD4-49D3-9003-2A41BF5E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2" y="4558369"/>
              <a:ext cx="434887" cy="434887"/>
            </a:xfrm>
            <a:prstGeom prst="mathMinus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p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14853A1E-DE80-484D-BC52-4E59FC6F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Правильная процедура</a:t>
            </a:r>
          </a:p>
        </p:txBody>
      </p:sp>
      <p:sp>
        <p:nvSpPr>
          <p:cNvPr id="13315" name="Номер слайда 2">
            <a:extLst>
              <a:ext uri="{FF2B5EF4-FFF2-40B4-BE49-F238E27FC236}">
                <a16:creationId xmlns:a16="http://schemas.microsoft.com/office/drawing/2014/main" id="{35B25346-533C-4EE3-85E5-450EE161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CA92C5-1ADB-4B45-9BC1-B26EED3D61E3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560D4-2380-43ED-9A08-D4FB3565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935038"/>
            <a:ext cx="3816350" cy="31083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800" dirty="0"/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x, y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w=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Sum2( z, w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Sum2(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z+x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y*w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D60DDCD-B078-4D59-9788-C05640D1DADB}"/>
              </a:ext>
            </a:extLst>
          </p:cNvPr>
          <p:cNvSpPr/>
          <p:nvPr/>
        </p:nvSpPr>
        <p:spPr>
          <a:xfrm>
            <a:off x="5235575" y="969963"/>
            <a:ext cx="3632200" cy="95408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a, b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a+b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C388FF00-2BC7-4974-844E-8C8F17B5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25688"/>
            <a:ext cx="36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E865F29-8B77-4E74-9077-0235180B13F8}"/>
              </a:ext>
            </a:extLst>
          </p:cNvPr>
          <p:cNvGraphicFramePr>
            <a:graphicFrameLocks noGrp="1"/>
          </p:cNvGraphicFramePr>
          <p:nvPr/>
        </p:nvGraphicFramePr>
        <p:xfrm>
          <a:off x="6381750" y="2703513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6" marR="91386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Прямоугольник 6">
            <a:extLst>
              <a:ext uri="{FF2B5EF4-FFF2-40B4-BE49-F238E27FC236}">
                <a16:creationId xmlns:a16="http://schemas.microsoft.com/office/drawing/2014/main" id="{F4AFFBF3-D2E9-4279-8827-9A14E13E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232568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ru-RU" alt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BF1C23B-71B9-4298-BAC9-5803DE8B1027}"/>
              </a:ext>
            </a:extLst>
          </p:cNvPr>
          <p:cNvGraphicFramePr>
            <a:graphicFrameLocks noGrp="1"/>
          </p:cNvGraphicFramePr>
          <p:nvPr/>
        </p:nvGraphicFramePr>
        <p:xfrm>
          <a:off x="7205663" y="2703513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5" marR="91385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Прямоугольник 6">
            <a:extLst>
              <a:ext uri="{FF2B5EF4-FFF2-40B4-BE49-F238E27FC236}">
                <a16:creationId xmlns:a16="http://schemas.microsoft.com/office/drawing/2014/main" id="{5B3FE195-9816-49E8-A29B-9FB8C869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41287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ru-RU" altLang="ru-RU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690AC738-B788-4607-B7C6-6DB039EEA3DA}"/>
              </a:ext>
            </a:extLst>
          </p:cNvPr>
          <p:cNvGraphicFramePr>
            <a:graphicFrameLocks noGrp="1"/>
          </p:cNvGraphicFramePr>
          <p:nvPr/>
        </p:nvGraphicFramePr>
        <p:xfrm>
          <a:off x="606425" y="1790700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6" marR="91386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Прямоугольник 6">
            <a:extLst>
              <a:ext uri="{FF2B5EF4-FFF2-40B4-BE49-F238E27FC236}">
                <a16:creationId xmlns:a16="http://schemas.microsoft.com/office/drawing/2014/main" id="{037C3BD9-8649-4594-ADC4-138F4DA5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41287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endParaRPr lang="ru-RU" altLang="ru-RU"/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2C7ABD5F-18E8-4672-AA05-A742B5364256}"/>
              </a:ext>
            </a:extLst>
          </p:cNvPr>
          <p:cNvGraphicFramePr>
            <a:graphicFrameLocks noGrp="1"/>
          </p:cNvGraphicFramePr>
          <p:nvPr/>
        </p:nvGraphicFramePr>
        <p:xfrm>
          <a:off x="1430338" y="1790700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909BB66A-8F0A-4738-9D84-65AB5D47A8AB}"/>
              </a:ext>
            </a:extLst>
          </p:cNvPr>
          <p:cNvGraphicFramePr>
            <a:graphicFrameLocks noGrp="1"/>
          </p:cNvGraphicFramePr>
          <p:nvPr/>
        </p:nvGraphicFramePr>
        <p:xfrm>
          <a:off x="606425" y="2662238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7C242078-C0D3-4491-A482-EE772CDC1F74}"/>
              </a:ext>
            </a:extLst>
          </p:cNvPr>
          <p:cNvGraphicFramePr>
            <a:graphicFrameLocks noGrp="1"/>
          </p:cNvGraphicFramePr>
          <p:nvPr/>
        </p:nvGraphicFramePr>
        <p:xfrm>
          <a:off x="1430338" y="2662238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Прямоугольник 6">
            <a:extLst>
              <a:ext uri="{FF2B5EF4-FFF2-40B4-BE49-F238E27FC236}">
                <a16:creationId xmlns:a16="http://schemas.microsoft.com/office/drawing/2014/main" id="{A6544F5F-0EB5-464B-9F33-8EB82304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2257425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</a:t>
            </a:r>
            <a:endParaRPr lang="ru-RU" altLang="ru-RU"/>
          </a:p>
        </p:txBody>
      </p:sp>
      <p:sp>
        <p:nvSpPr>
          <p:cNvPr id="25" name="Прямоугольник 6">
            <a:extLst>
              <a:ext uri="{FF2B5EF4-FFF2-40B4-BE49-F238E27FC236}">
                <a16:creationId xmlns:a16="http://schemas.microsoft.com/office/drawing/2014/main" id="{2AD9FFFF-7B0A-4B4B-898B-1E22E40B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257425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endParaRPr lang="ru-RU" alt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8E65544-324A-4760-A7E7-A6C9C33C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09863"/>
            <a:ext cx="39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CA07A60-0069-4CD9-AA50-9A622566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70351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C12DB7E-35B1-4F82-AA1F-AC54A569E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709863"/>
            <a:ext cx="61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C128DFC-ABFD-44BA-B2E5-875CDFD4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3" y="270351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C483ECC-A654-4009-B31C-BFDFA726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709863"/>
            <a:ext cx="61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1CE9643-7ECF-4556-8511-60B2F0CA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70351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6240BC5-33B8-4070-8E4E-2B539BDB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2711450"/>
            <a:ext cx="6143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</a:p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</a:p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52</a:t>
            </a:r>
            <a:endParaRPr lang="ru-RU" altLang="ru-RU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AC19621-97FD-4EDF-990B-6F519244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952500"/>
            <a:ext cx="201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Глобальные:</a:t>
            </a:r>
            <a:endParaRPr lang="ru-RU" alt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A26D334-659F-40E3-BF04-59DB50E3C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006600"/>
            <a:ext cx="185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Локальные:</a:t>
            </a:r>
            <a:endParaRPr lang="ru-RU" altLang="ru-RU"/>
          </a:p>
        </p:txBody>
      </p:sp>
      <p:grpSp>
        <p:nvGrpSpPr>
          <p:cNvPr id="2" name="Группа 37">
            <a:extLst>
              <a:ext uri="{FF2B5EF4-FFF2-40B4-BE49-F238E27FC236}">
                <a16:creationId xmlns:a16="http://schemas.microsoft.com/office/drawing/2014/main" id="{F7C54DFA-513C-4B89-94B4-44AE6967E445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4303713"/>
            <a:ext cx="561975" cy="561975"/>
            <a:chOff x="473725" y="4494882"/>
            <a:chExt cx="561861" cy="561861"/>
          </a:xfrm>
        </p:grpSpPr>
        <p:sp>
          <p:nvSpPr>
            <p:cNvPr id="13375" name="Овал 35">
              <a:extLst>
                <a:ext uri="{FF2B5EF4-FFF2-40B4-BE49-F238E27FC236}">
                  <a16:creationId xmlns:a16="http://schemas.microsoft.com/office/drawing/2014/main" id="{29E26D12-4449-4A68-A589-5DB0AE9E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25" y="4494882"/>
              <a:ext cx="561861" cy="56186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3376" name="Крест 36">
              <a:extLst>
                <a:ext uri="{FF2B5EF4-FFF2-40B4-BE49-F238E27FC236}">
                  <a16:creationId xmlns:a16="http://schemas.microsoft.com/office/drawing/2014/main" id="{457723B1-690C-42B8-9BF6-0072B74A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62" y="4559119"/>
              <a:ext cx="433387" cy="433387"/>
            </a:xfrm>
            <a:prstGeom prst="plus">
              <a:avLst>
                <a:gd name="adj" fmla="val 4058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E1E3D77-9E24-40CE-BF98-D327DAE9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4322763"/>
            <a:ext cx="69119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процедура не зависит от глобальных переменных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легко перенести в другую программу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печатает только сумму любых выражений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71" name="Стрелка влево 39">
            <a:extLst>
              <a:ext uri="{FF2B5EF4-FFF2-40B4-BE49-F238E27FC236}">
                <a16:creationId xmlns:a16="http://schemas.microsoft.com/office/drawing/2014/main" id="{73AA3150-E23B-4313-8549-F528A51C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1206500"/>
            <a:ext cx="762000" cy="368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3" name="Группа 31">
            <a:extLst>
              <a:ext uri="{FF2B5EF4-FFF2-40B4-BE49-F238E27FC236}">
                <a16:creationId xmlns:a16="http://schemas.microsoft.com/office/drawing/2014/main" id="{2DA60BC3-BAD5-471E-BA81-5970110D4395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-60325"/>
            <a:ext cx="3951287" cy="2332038"/>
            <a:chOff x="3648545" y="-60600"/>
            <a:chExt cx="4213509" cy="2333025"/>
          </a:xfrm>
        </p:grpSpPr>
        <p:sp>
          <p:nvSpPr>
            <p:cNvPr id="13373" name="Полилиния 5">
              <a:extLst>
                <a:ext uri="{FF2B5EF4-FFF2-40B4-BE49-F238E27FC236}">
                  <a16:creationId xmlns:a16="http://schemas.microsoft.com/office/drawing/2014/main" id="{69EDDF97-95F4-487A-B64D-407ADAEEEC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545" y="-47901"/>
              <a:ext cx="3516267" cy="2320326"/>
            </a:xfrm>
            <a:custGeom>
              <a:avLst/>
              <a:gdLst>
                <a:gd name="T0" fmla="*/ 0 w 10112287"/>
                <a:gd name="T1" fmla="*/ 171559086 h 1801423"/>
                <a:gd name="T2" fmla="*/ 0 w 10112287"/>
                <a:gd name="T3" fmla="*/ 82702316 h 1801423"/>
                <a:gd name="T4" fmla="*/ 0 60000 65536"/>
                <a:gd name="T5" fmla="*/ 0 60000 65536"/>
                <a:gd name="T6" fmla="*/ 0 w 10112287"/>
                <a:gd name="T7" fmla="*/ 0 h 1801423"/>
                <a:gd name="T8" fmla="*/ 10112287 w 10112287"/>
                <a:gd name="T9" fmla="*/ 1801423 h 18014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12287" h="1801423">
                  <a:moveTo>
                    <a:pt x="10112287" y="1801423"/>
                  </a:moveTo>
                  <a:cubicBezTo>
                    <a:pt x="8503788" y="1197859"/>
                    <a:pt x="2083170" y="0"/>
                    <a:pt x="0" y="868399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74" name="Полилиния 6">
              <a:extLst>
                <a:ext uri="{FF2B5EF4-FFF2-40B4-BE49-F238E27FC236}">
                  <a16:creationId xmlns:a16="http://schemas.microsoft.com/office/drawing/2014/main" id="{9B8A965E-D4A6-4C8F-97A9-5BD9815B5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2287" y="-60600"/>
              <a:ext cx="3579767" cy="2333024"/>
            </a:xfrm>
            <a:custGeom>
              <a:avLst/>
              <a:gdLst>
                <a:gd name="T0" fmla="*/ 0 w 10294904"/>
                <a:gd name="T1" fmla="*/ 172496803 h 1811282"/>
                <a:gd name="T2" fmla="*/ 0 w 10294904"/>
                <a:gd name="T3" fmla="*/ 86457560 h 1811282"/>
                <a:gd name="T4" fmla="*/ 0 60000 65536"/>
                <a:gd name="T5" fmla="*/ 0 60000 65536"/>
                <a:gd name="T6" fmla="*/ 0 w 10294904"/>
                <a:gd name="T7" fmla="*/ 0 h 1811282"/>
                <a:gd name="T8" fmla="*/ 10294904 w 10294904"/>
                <a:gd name="T9" fmla="*/ 1811282 h 1811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94904" h="1811282">
                  <a:moveTo>
                    <a:pt x="10294904" y="1811282"/>
                  </a:moveTo>
                  <a:cubicBezTo>
                    <a:pt x="8686405" y="1207718"/>
                    <a:pt x="3105827" y="0"/>
                    <a:pt x="0" y="907838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0" grpId="0"/>
      <p:bldP spid="18" grpId="0"/>
      <p:bldP spid="20" grpId="0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1" grpId="0"/>
      <p:bldP spid="33" grpId="0" build="p"/>
      <p:bldP spid="34" grpId="0"/>
      <p:bldP spid="35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59e129ea03feeb31330a260f5a7db5680336d52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53162</TotalTime>
  <Words>2125</Words>
  <Application>Microsoft Office PowerPoint</Application>
  <PresentationFormat>Экран (4:3)</PresentationFormat>
  <Paragraphs>477</Paragraphs>
  <Slides>32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Courier</vt:lpstr>
      <vt:lpstr>Courier New</vt:lpstr>
      <vt:lpstr>Wingdings</vt:lpstr>
      <vt:lpstr>Оформление по умолчанию</vt:lpstr>
      <vt:lpstr>Формула</vt:lpstr>
      <vt:lpstr>Программирование на языке Python</vt:lpstr>
      <vt:lpstr>Что такое процедура?</vt:lpstr>
      <vt:lpstr>Зачем нужны процедуры?</vt:lpstr>
      <vt:lpstr>Процедура с параметрами</vt:lpstr>
      <vt:lpstr>Процедура с параметрами</vt:lpstr>
      <vt:lpstr>Процедура с параметрами</vt:lpstr>
      <vt:lpstr>Локальные и глобальные переменные</vt:lpstr>
      <vt:lpstr>Неправильная процедура</vt:lpstr>
      <vt:lpstr>Правильная процедура</vt:lpstr>
      <vt:lpstr>Программирование на языке Python</vt:lpstr>
      <vt:lpstr>Что такое функция?</vt:lpstr>
      <vt:lpstr>Что такое функция?</vt:lpstr>
      <vt:lpstr>Сумма цифр числа</vt:lpstr>
      <vt:lpstr>Использование функций</vt:lpstr>
      <vt:lpstr>Как вернуть несколько значений?</vt:lpstr>
      <vt:lpstr>Логические функции</vt:lpstr>
      <vt:lpstr>Логические функции</vt:lpstr>
      <vt:lpstr>Функция: простое число или нет?</vt:lpstr>
      <vt:lpstr>Логические функции: использование</vt:lpstr>
      <vt:lpstr>Программирование на языке Python</vt:lpstr>
      <vt:lpstr>Что такое рекурсия?</vt:lpstr>
      <vt:lpstr>Что такое рекурсия?</vt:lpstr>
      <vt:lpstr>Фракталы</vt:lpstr>
      <vt:lpstr>Ханойские башни</vt:lpstr>
      <vt:lpstr>Ханойские башни – процедура </vt:lpstr>
      <vt:lpstr>Ханойские башни – процедура </vt:lpstr>
      <vt:lpstr>Вывод двоичного кода числа</vt:lpstr>
      <vt:lpstr>Вычисление суммы цифр числа</vt:lpstr>
      <vt:lpstr>Алгоритм Евклида</vt:lpstr>
      <vt:lpstr>Как работает рекурсия?</vt:lpstr>
      <vt:lpstr>Стек</vt:lpstr>
      <vt:lpstr>Рекурсия – «за» и «против»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Васильев Сергей Анатольевич</cp:lastModifiedBy>
  <cp:revision>2014</cp:revision>
  <dcterms:created xsi:type="dcterms:W3CDTF">2007-01-31T19:13:48Z</dcterms:created>
  <dcterms:modified xsi:type="dcterms:W3CDTF">2022-12-02T20:52:03Z</dcterms:modified>
</cp:coreProperties>
</file>