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318" r:id="rId10"/>
    <p:sldId id="289" r:id="rId11"/>
    <p:sldId id="290" r:id="rId12"/>
    <p:sldId id="291" r:id="rId13"/>
    <p:sldId id="292" r:id="rId14"/>
    <p:sldId id="293" r:id="rId15"/>
    <p:sldId id="294" r:id="rId16"/>
    <p:sldId id="297" r:id="rId17"/>
    <p:sldId id="296" r:id="rId18"/>
    <p:sldId id="295" r:id="rId19"/>
    <p:sldId id="287" r:id="rId20"/>
    <p:sldId id="286" r:id="rId21"/>
    <p:sldId id="312" r:id="rId22"/>
    <p:sldId id="314" r:id="rId23"/>
    <p:sldId id="313" r:id="rId24"/>
    <p:sldId id="315" r:id="rId25"/>
    <p:sldId id="316" r:id="rId26"/>
    <p:sldId id="288" r:id="rId27"/>
    <p:sldId id="301" r:id="rId28"/>
    <p:sldId id="299" r:id="rId29"/>
    <p:sldId id="303" r:id="rId30"/>
    <p:sldId id="302" r:id="rId31"/>
    <p:sldId id="300" r:id="rId32"/>
    <p:sldId id="298" r:id="rId33"/>
    <p:sldId id="304" r:id="rId34"/>
    <p:sldId id="305" r:id="rId35"/>
    <p:sldId id="306" r:id="rId36"/>
    <p:sldId id="317" r:id="rId37"/>
    <p:sldId id="307" r:id="rId38"/>
    <p:sldId id="308" r:id="rId39"/>
    <p:sldId id="309" r:id="rId40"/>
    <p:sldId id="310" r:id="rId41"/>
    <p:sldId id="311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3" autoAdjust="0"/>
  </p:normalViewPr>
  <p:slideViewPr>
    <p:cSldViewPr>
      <p:cViewPr varScale="1">
        <p:scale>
          <a:sx n="77" d="100"/>
          <a:sy n="77" d="100"/>
        </p:scale>
        <p:origin x="72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A9F7-540A-4C12-A1C0-350EEA3BEEC5}" type="datetimeFigureOut">
              <a:rPr lang="ru-RU" smtClean="0"/>
              <a:pPr/>
              <a:t>02.12.2022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294B-FE41-4427-A7F6-0AF3C028BF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http://pythonz.net/references/named/zip/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https://docs.python.org/3/library/pprint.html</a:t>
            </a:r>
          </a:p>
          <a:p>
            <a:r>
              <a:rPr lang="en-US" dirty="0"/>
              <a:t>http://primat.org/publ/python/transponirovanie_matricy_na_python/62-1-0-1221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https://www.programiz.com/python-programming/methods/built-in/zip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http://www.py-my.ru/post/4bfb3c691d41c846bc000050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https://pythonworld.ru/osnovy/vstroennye-funkcii.html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https://pythonworld.ru/osnovy/vstroennye-funkcii.html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http://pythonz.net/references/named/sorted/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AD0EC-5BAF-42CB-9F32-2E9A7A226404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BFC5B-B20E-4A4F-B177-E766E074AFA7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38298-9737-46C3-B6D3-3DF0C7C92592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 marL="324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 marL="64800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 marL="972000" indent="0">
              <a:lnSpc>
                <a:spcPct val="80000"/>
              </a:lnSpc>
              <a:spcBef>
                <a:spcPts val="0"/>
              </a:spcBef>
              <a:defRPr/>
            </a:lvl4pPr>
            <a:lvl5pPr marL="1296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493811-B376-4FD1-B68B-B581891E0C44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A7C6-B36B-4276-BF5E-992AC377EA9A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3AF59-B946-4BCE-A683-04B641104A02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D5DC9-01AB-4A7A-A98F-CD5C43C52047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80250-58A9-4C02-A907-396F2FD88157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FD737-5F95-4EBA-B722-D2DF33DC5FCD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25429-00CD-44A6-A0E2-E69AE10BAB19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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c-api/buffer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pprin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binascii.html?highlight=asci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?highlight=i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?highlight=i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04402"/>
            <a:ext cx="871296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Встроенные функции</a:t>
            </a:r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r>
              <a:rPr lang="ru-RU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</a:p>
          <a:p>
            <a:pPr algn="ctr"/>
            <a:r>
              <a:rPr lang="ru-RU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элементы функционального </a:t>
            </a:r>
          </a:p>
          <a:p>
            <a:pPr algn="ctr"/>
            <a:r>
              <a:rPr lang="ru-RU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07504" y="3861048"/>
            <a:ext cx="8928992" cy="2808312"/>
          </a:xfrm>
        </p:spPr>
        <p:txBody>
          <a:bodyPr/>
          <a:lstStyle/>
          <a:p>
            <a:r>
              <a:rPr lang="ru-RU" dirty="0"/>
              <a:t>Встроенные функции</a:t>
            </a:r>
            <a:endParaRPr lang="en-US" dirty="0"/>
          </a:p>
          <a:p>
            <a:r>
              <a:rPr lang="ru-RU" dirty="0"/>
              <a:t>Функциональное программирование в </a:t>
            </a:r>
            <a:r>
              <a:rPr lang="ru-RU" dirty="0" err="1"/>
              <a:t>Python</a:t>
            </a:r>
            <a:r>
              <a:rPr lang="ru-RU" dirty="0"/>
              <a:t>: </a:t>
            </a:r>
            <a:r>
              <a:rPr lang="ru-RU" b="1" i="1" dirty="0" err="1"/>
              <a:t>lambda</a:t>
            </a:r>
            <a:r>
              <a:rPr lang="ru-RU" b="1" i="1" dirty="0"/>
              <a:t>, </a:t>
            </a:r>
            <a:r>
              <a:rPr lang="ru-RU" b="1" i="1" dirty="0" err="1"/>
              <a:t>zip</a:t>
            </a:r>
            <a:r>
              <a:rPr lang="ru-RU" b="1" i="1" dirty="0"/>
              <a:t>, </a:t>
            </a:r>
            <a:r>
              <a:rPr lang="ru-RU" b="1" i="1" dirty="0" err="1"/>
              <a:t>filter</a:t>
            </a:r>
            <a:r>
              <a:rPr lang="ru-RU" b="1" i="1" dirty="0"/>
              <a:t>, </a:t>
            </a:r>
            <a:r>
              <a:rPr lang="ru-RU" b="1" i="1" dirty="0" err="1"/>
              <a:t>map</a:t>
            </a:r>
            <a:r>
              <a:rPr lang="ru-RU" b="1" i="1" dirty="0"/>
              <a:t>, </a:t>
            </a:r>
            <a:r>
              <a:rPr lang="ru-RU" b="1" i="1" dirty="0" err="1"/>
              <a:t>reduce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встроенных функций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E=[True, False, True]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print(all(E))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print(any(E))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True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a, b =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divmod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(12, 5)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2, 2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(2, 5)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32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(2, 5, 10)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 (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32 % 10)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x = 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("x+1")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Хэш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меняется при запусках!"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3850572299821043542</a:t>
            </a:r>
          </a:p>
          <a:p>
            <a:pPr>
              <a:buNone/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("Введите число ")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введём 5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print(type(n), n)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&lt;class '</a:t>
            </a:r>
            <a:r>
              <a:rPr lang="en-US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'&gt;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функции </a:t>
            </a:r>
            <a:r>
              <a:rPr lang="en-US" i="1" dirty="0" err="1"/>
              <a:t>isinstance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= [1,2,3]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print(type(b) == list)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True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(b, list))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True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 сравнению с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позволяет проверить данные на принадлежность хотя бы одному типу из кортежа, переданного в качестве второго аргумента: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(b,(list,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True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(b,(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False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поддерживает наследование</a:t>
            </a:r>
            <a:endParaRPr lang="en-U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</a:t>
            </a:r>
            <a:r>
              <a:rPr lang="en-US" dirty="0"/>
              <a:t>locals </a:t>
            </a:r>
            <a:r>
              <a:rPr lang="ru-RU" dirty="0"/>
              <a:t>и </a:t>
            </a:r>
            <a:r>
              <a:rPr lang="en-US" dirty="0" err="1"/>
              <a:t>globals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пример глобальных значений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y, z =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локальные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 = locals()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G =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globals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print(L, G)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fun()</a:t>
            </a:r>
            <a:endParaRPr lang="en-US" sz="2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3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{'z': </a:t>
            </a:r>
            <a:r>
              <a:rPr lang="en-US" sz="23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ru-RU" sz="23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локальные'</a:t>
            </a:r>
            <a:r>
              <a:rPr lang="ru-RU" sz="23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sz="23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y': </a:t>
            </a:r>
            <a:r>
              <a:rPr lang="en-US" sz="23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3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 {'__name__': '__main__', '__doc__': </a:t>
            </a:r>
            <a:r>
              <a:rPr lang="en-US" sz="23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ru-RU" sz="23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пример глобальных значений'</a:t>
            </a:r>
            <a:r>
              <a:rPr lang="ru-RU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, '__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package__': None, '__loader__': &lt;_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frozen_importlib_external.SourceFileLoader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 object at 0x00000000021A3F28&gt;, '__spec__': None, '__annotations__': {}, '__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builtins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__': &lt;module '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builtins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' (built-in)&gt;, '__file__': 'D:/</a:t>
            </a:r>
            <a:r>
              <a:rPr lang="ru-RU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Мои документы-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AMVAS/AMVAS-6_Education/10B-Information Technologies (Python) 2018_/tests/__</a:t>
            </a:r>
            <a:r>
              <a:rPr lang="en-US" sz="23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main__.py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', '__cached__': None, 'x': </a:t>
            </a:r>
            <a:r>
              <a:rPr lang="en-US" sz="23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sz="23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n-US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': &lt;function fun at 0x0000000002A421E0&gt;}</a:t>
            </a:r>
            <a:endParaRPr lang="ru-RU" sz="23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min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x, y, z = -1, 2, 5</a:t>
            </a:r>
            <a:b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print(max(x, y, z))</a:t>
            </a:r>
            <a:r>
              <a:rPr 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5</a:t>
            </a:r>
            <a:b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print(min(x, y, z))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-1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L = [</a:t>
            </a: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-1, 2, 5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print(max(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5</a:t>
            </a:r>
            <a:b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print(min(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-1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L = [</a:t>
            </a: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-1, 2, 5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, [-5, 5]] </a:t>
            </a:r>
            <a:r>
              <a:rPr lang="en-US" sz="3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sz="36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вложенные объекты не поддерживаются</a:t>
            </a:r>
            <a:endParaRPr lang="en-US" sz="36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print(max(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l-PL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ru-RU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sz="3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ОШИБКА</a:t>
            </a:r>
            <a:endParaRPr lang="en-US" sz="36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36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ортировка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764704"/>
            <a:ext cx="8928992" cy="590465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sorted(</a:t>
            </a:r>
            <a:r>
              <a:rPr lang="en-US" sz="3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[, key][, reverse]) </a:t>
            </a:r>
            <a:endParaRPr lang="ru-RU" sz="3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итерируемый объект.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ожидается в форме именованного аргумента. Функция, принимающая аргументом элемент, используемая для получения из этого элемента значения для сравнения его с другими.</a:t>
            </a:r>
          </a:p>
          <a:p>
            <a:pPr lvl="1"/>
            <a:r>
              <a:rPr lang="ru-RU" sz="3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– сравнить элементы напрямую. </a:t>
            </a:r>
          </a:p>
          <a:p>
            <a:pPr lvl="1"/>
            <a:r>
              <a:rPr lang="en-US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флаг, указывающий следует ли производить сортировку в обратном порядке</a:t>
            </a:r>
          </a:p>
          <a:p>
            <a:pPr>
              <a:buNone/>
            </a:pP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метода </a:t>
            </a:r>
            <a:r>
              <a:rPr lang="en-US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функция </a:t>
            </a:r>
            <a:r>
              <a:rPr lang="en-US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копию отсортированного объекта, а не производит сортировку внутри него.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3400" b="1" i="1" dirty="0">
              <a:solidFill>
                <a:srgbClr val="00B05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34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сортировки списка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lnSpcReduction="10000"/>
          </a:bodyPr>
          <a:lstStyle/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Прямая и обратная сортировка: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L = [1.1, -8, 5.5]</a:t>
            </a:r>
            <a:b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print(sorted(L)) 				</a:t>
            </a:r>
            <a:r>
              <a:rPr lang="en-US" sz="30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[-8, 1.1, 5.5]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print(sorted(L, reverse=True))	</a:t>
            </a:r>
            <a:r>
              <a:rPr lang="en-US" sz="30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[5.5, 1.1, -8]</a:t>
            </a:r>
            <a:endParaRPr lang="ru-RU" sz="30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Сортировка по квадратам чисел в списке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print(sorted(L, key=lambda x: x*x)) 	</a:t>
            </a:r>
          </a:p>
          <a:p>
            <a:pPr>
              <a:buNone/>
            </a:pPr>
            <a:r>
              <a:rPr lang="en-US" sz="30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[1.1, 5.5, -8]</a:t>
            </a:r>
            <a:endParaRPr lang="ru-RU" sz="3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Случайная сортировка:</a:t>
            </a:r>
          </a:p>
          <a:p>
            <a:pPr>
              <a:buNone/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from random import random </a:t>
            </a:r>
            <a:endParaRPr lang="ru-RU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sz="28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800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28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</a:t>
            </a:r>
            <a:r>
              <a:rPr lang="en-US" sz="28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часть стандартной библиотеки, которая выдает числа в случайном порядке от 0 до 1. </a:t>
            </a:r>
          </a:p>
          <a:p>
            <a:pPr>
              <a:buNone/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rnd_key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(element): </a:t>
            </a:r>
            <a:endParaRPr lang="ru-RU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return random()</a:t>
            </a:r>
          </a:p>
          <a:p>
            <a:pPr>
              <a:buNone/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 = sorted(L, key = </a:t>
            </a:r>
            <a:r>
              <a:rPr 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rnd_key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[5.5, -8, 1.1]</a:t>
            </a:r>
          </a:p>
          <a:p>
            <a:pPr>
              <a:buNone/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b = sorted(L, key = </a:t>
            </a:r>
            <a:r>
              <a:rPr 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rnd_key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[-8, 5.5, 1.1]</a:t>
            </a:r>
            <a:endParaRPr lang="ru-RU" sz="28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800" b="1" i="1" dirty="0"/>
          </a:p>
          <a:p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вложенного списка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4087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 = [["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Анна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,50, 130, 37], [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Женя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,12, 135, 19],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    [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Вера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17, 140, 23], [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Дима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35, 129, 31]]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input("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Номер столбца сортировки 0..3")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выходе даёт тип 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print(sorted(L, key=lambda x: x[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сортировки по последнему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-му столбцу: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[['Женя', 12, 135,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['Вера', 17, 140,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['Дима', 35, 129,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['Анна', 50, 130,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Аналогично сработает: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L.sort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(key=lambda x: x[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print(L)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[['Женя', 12, 135,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['Вера', 17, 140,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['Дима', 35, 129,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['Анна', 50, 130,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  <a:p>
            <a:pPr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Разница между ними в том, что в первом случае исходный список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останется неизменным (вернёт отсортированную копию), – а во втором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будет отсортирован.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сортировки кортежа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 = (5, 7, 0)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print(sorted(t))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 5, 7]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СПИСОК!</a:t>
            </a:r>
          </a:p>
          <a:p>
            <a:pPr>
              <a:buNone/>
            </a:pPr>
            <a:r>
              <a:rPr lang="en-US" b="1" i="1" dirty="0"/>
              <a:t> 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сортировки словаря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036496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/>
              <a:t>При сортировке словаря получаем </a:t>
            </a:r>
            <a:r>
              <a:rPr lang="ru-RU" b="1" u="sng" dirty="0"/>
              <a:t>список</a:t>
            </a:r>
            <a:r>
              <a:rPr lang="ru-RU" dirty="0"/>
              <a:t>!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/>
              <a:t>d = {"c": 2, "b": 5, "a": 0}</a:t>
            </a:r>
            <a:br>
              <a:rPr lang="en-US" b="1" i="1" dirty="0"/>
            </a:br>
            <a:r>
              <a:rPr lang="en-US" b="1" i="1" dirty="0"/>
              <a:t>print(sorted(d))	</a:t>
            </a:r>
            <a:r>
              <a:rPr lang="en-US" b="1" i="1" dirty="0">
                <a:solidFill>
                  <a:srgbClr val="00B050"/>
                </a:solidFill>
              </a:rPr>
              <a:t># ['a', 'b', 'c']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/>
              <a:t>Упорядочиваем по ключам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a = sorted(</a:t>
            </a:r>
            <a:r>
              <a:rPr lang="en-US" b="1" i="1" dirty="0" err="1"/>
              <a:t>d.items</a:t>
            </a:r>
            <a:r>
              <a:rPr lang="en-US" b="1" i="1" dirty="0"/>
              <a:t>(), key=lambda item: item[0])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[('a', 0), ('b', 5), ('c', 2)]</a:t>
            </a:r>
          </a:p>
          <a:p>
            <a:pPr>
              <a:lnSpc>
                <a:spcPct val="90000"/>
              </a:lnSpc>
            </a:pPr>
            <a:r>
              <a:rPr lang="ru-RU" dirty="0"/>
              <a:t>Упорядочиваем по значениям</a:t>
            </a:r>
            <a:r>
              <a:rPr lang="en-US" dirty="0"/>
              <a:t>: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b = sorted(</a:t>
            </a:r>
            <a:r>
              <a:rPr lang="en-US" b="1" i="1" dirty="0" err="1"/>
              <a:t>d.items</a:t>
            </a:r>
            <a:r>
              <a:rPr lang="en-US" b="1" i="1" dirty="0"/>
              <a:t>(), key=lambda item: item[1])</a:t>
            </a:r>
            <a:endParaRPr lang="ru-RU" b="1" i="1" dirty="0"/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[('a', 0), ('c', 2), ('b', 5)]</a:t>
            </a:r>
          </a:p>
          <a:p>
            <a:pPr>
              <a:lnSpc>
                <a:spcPct val="90000"/>
              </a:lnSpc>
            </a:pPr>
            <a:r>
              <a:rPr lang="ru-RU" dirty="0"/>
              <a:t>По значениям и ключам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sorted(</a:t>
            </a:r>
            <a:r>
              <a:rPr lang="en-US" b="1" i="1" dirty="0" err="1"/>
              <a:t>d.items</a:t>
            </a:r>
            <a:r>
              <a:rPr lang="en-US" b="1" i="1" dirty="0"/>
              <a:t>(), key=lambda item: (item[1], item[0])) </a:t>
            </a:r>
            <a:endParaRPr lang="ru-RU" b="1" i="1" dirty="0"/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[('a', 0), ('c', 2), ('b', 5)]</a:t>
            </a:r>
          </a:p>
          <a:p>
            <a:pPr>
              <a:lnSpc>
                <a:spcPct val="90000"/>
              </a:lnSpc>
            </a:pPr>
            <a:r>
              <a:rPr lang="ru-RU" dirty="0"/>
              <a:t>По значениям по убыванию и ключам: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e = sorted(</a:t>
            </a:r>
            <a:r>
              <a:rPr lang="en-US" b="1" i="1" dirty="0" err="1"/>
              <a:t>d.items</a:t>
            </a:r>
            <a:r>
              <a:rPr lang="en-US" b="1" i="1" dirty="0"/>
              <a:t>(), key=lambda item: (-item[1], item[0]))</a:t>
            </a:r>
            <a:endParaRPr lang="ru-RU" b="1" i="1" dirty="0"/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[('b', 5), ('c', 2), ('a', 0)]</a:t>
            </a:r>
          </a:p>
          <a:p>
            <a:pPr>
              <a:lnSpc>
                <a:spcPct val="90000"/>
              </a:lnSpc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Функциональное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928992" cy="5544616"/>
          </a:xfrm>
        </p:spPr>
        <p:txBody>
          <a:bodyPr>
            <a:normAutofit fontScale="92500" lnSpcReduction="10000"/>
          </a:bodyPr>
          <a:lstStyle/>
          <a:p>
            <a:pPr marL="324000" indent="-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программирование является одной из парадигм, поддерживаемых языком программирования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24000" indent="-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Основными предпосылками для полноценного функционального программирования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являются: функции высших порядков, развитые средства обработки списков, рекурсия, возможность организации ленивых вычислений.</a:t>
            </a:r>
          </a:p>
          <a:p>
            <a:pPr marL="324000" indent="-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Элементы функционального программирования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могут быть полезны любому программисту, так как позволяют гармонично сочетать выразительную мощность этого подхода с другими подходами.</a:t>
            </a:r>
          </a:p>
          <a:p>
            <a:pPr marL="324000" indent="-36000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–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преобразование к типу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использующая стандартную процедуру проверки истинности. Если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является ложным или опущен, возвращает значение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в противном случае она возвращает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bytearray([источник [, кодировка [ошибки]]])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преобразование к bytearray. Bytearray – изменяемая последовательность целых чисел в диапазоне 0≤X≤ 255. Вызванная без аргументов, возвращает пустой массив байт.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([источник [, кодировка [ошибки]]])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объект типа bytes, который является неизменяемой последовательностью целых чисел в диапазоне 0≤X≤ 255. Аргументы конструктора интерпретируются как для bytearray().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ru-RU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ru-RU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imag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]])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преобразование к комплексному числу.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ru-RU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преобразование к словарю.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([X])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преобразование к числу с плавающей точкой. Если аргумент не указан, возвращается 0.0.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32656"/>
            <a:ext cx="8928992" cy="620688"/>
          </a:xfrm>
        </p:spPr>
        <p:txBody>
          <a:bodyPr/>
          <a:lstStyle/>
          <a:p>
            <a:r>
              <a:rPr lang="ru-RU" dirty="0"/>
              <a:t>Элементы функционального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1556792"/>
            <a:ext cx="8928992" cy="439248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выражения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Python.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Итераторы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zip()</a:t>
            </a:r>
          </a:p>
          <a:p>
            <a:pPr lvl="1"/>
            <a:r>
              <a:rPr lang="en-US" sz="3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map()</a:t>
            </a:r>
          </a:p>
          <a:p>
            <a:pPr lvl="1"/>
            <a:r>
              <a:rPr lang="en-US" sz="3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</a:t>
            </a:r>
            <a:r>
              <a:rPr lang="ru-RU" dirty="0"/>
              <a:t>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>
            <a:normAutofit fontScale="92500" lnSpcReduction="20000"/>
          </a:bodyPr>
          <a:lstStyle/>
          <a:p>
            <a:pPr marL="360000" indent="-360000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Лямбда-выражение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программировании – специальный синтаксис для определения функциональных объектов, заимствованный из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λ-исчисления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Обычно применяется для объявления анонимных функций по месту их использования, и допускает замыкание на лексический контекст, в котором это выражение использовано. Используя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лямбда-выражения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можно объявлять функции в любом месте кода. </a:t>
            </a:r>
          </a:p>
          <a:p>
            <a:pPr marL="360000" indent="-360000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Лямбда-выражения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Python,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однострочные функции, которые используются в случаях, когда не нужно повторно использовать функцию в программе. Они идентичны обыкновенным функциям и повторяют их поведение.</a:t>
            </a:r>
          </a:p>
          <a:p>
            <a:pPr marL="360000" indent="-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правило,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lambda-функции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используются в комбинации с функциями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</a:t>
            </a:r>
            <a:r>
              <a:rPr lang="ru-RU" dirty="0"/>
              <a:t>выражение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– э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выражение, а не инструкция. Поэтому ключевое слово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может появляться там, где синтаксис языка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позволяет использовать определение функции через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– например, внутри литералов или в вызовах функций. Кроме того, lambda-выражение возвращает значение (новую функцию), которое при желании можно присвоить переменной, в отличие от инструкции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которая всегда связывает функцию с именем в заголовке, а не возвращает ее в виде результата.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для сложных функций, вызываемых многократно,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однократных вызовов простых функций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Функции, создаваемые при помощи lambda-выражения, не могут содержать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инструкции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Обычное определение функции: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(x, y, z): 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	return x + y + z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(2, 3, 4))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9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же через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lambda:</a:t>
            </a:r>
          </a:p>
          <a:p>
            <a:pPr>
              <a:buNone/>
            </a:pP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f = lambda x, y, z: x + y + z</a:t>
            </a: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print(f(2,3,4)) 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9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параметры, заданные по умолчанию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 = (lambda a="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", b="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", c="ka": a + b + c)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print(s("try"))	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trybuka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print(s("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try","my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"))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trymyka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ru-RU" dirty="0"/>
              <a:t>для таблиц переходов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lambda-выражения также часто используются для создания таблиц переходов, которые представляют собой списки или словари действий, выполняемых по требованию.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 = [lambda x: x**2, 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lambda x: x**3,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 lambda x: x**4]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из трех функций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for f in L: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print(f(2))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Выведет 4, 8, 16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print(L[0](3))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Выведет 9</a:t>
            </a:r>
            <a:endParaRPr lang="en-U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print(L[2](2))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Выведет 16</a:t>
            </a:r>
            <a:endParaRPr lang="en-U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print(L)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[&lt;function &lt;lambda&gt; at 0x0000000001D32E18&gt;, &lt;function &lt;lambda&gt; at 0x0000000002A421E0&gt;, &lt;function &lt;lambda&gt; at 0x0000000002A422F0&gt;]</a:t>
            </a: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в </a:t>
            </a:r>
            <a:r>
              <a:rPr lang="en-US" dirty="0"/>
              <a:t>lambda-</a:t>
            </a:r>
            <a:r>
              <a:rPr lang="ru-RU" dirty="0"/>
              <a:t>функциях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Логика выбора внутри lambda-функций:</a:t>
            </a:r>
          </a:p>
          <a:p>
            <a:pPr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наименьшее из двух значений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L = (lambda x, y: x if x &lt; y else y)</a:t>
            </a: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print(L("a", "b"))		</a:t>
            </a:r>
            <a:r>
              <a:rPr lang="es-E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"a"</a:t>
            </a: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print(L(1, 2))		</a:t>
            </a:r>
            <a:r>
              <a:rPr lang="es-E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1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Неограниченное количество параметров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fun = lambda *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print(fun(5,7,9))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5,7,9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s-E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Простое лучше сложного, явное лучше неявного, а понятные инструкции лучше заумных выражений. Именно поэтому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ограничивается выражениями. Если необходимо реализовать сложную логику, используйте инструкцию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>
                <a:solidFill>
                  <a:srgbClr val="FF0000"/>
                </a:solidFill>
              </a:rPr>
              <a:t>zip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список кортежей, состоящих из элементов входных списков с одинаковыми индексами. Его можно использовать для одновременного обхода нескольких последовательностей в цикле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zip(*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итерируемые объекты, элементы которых следует упаковать в кортежи. Если передана одна последовательность, вернётся итератор по кортежам, состоящим из единственного элемента. Если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последовательности не переданы, возвращается пустой итератор.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Итератор останавливается, когда исчерпана кратчайшая из последовательностей.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>
                <a:solidFill>
                  <a:srgbClr val="FF0000"/>
                </a:solidFill>
              </a:rPr>
              <a:t>zip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56886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def zip(*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): 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zip("ABCD", "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 --&gt; Ax By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sentinel = object()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(it) for it in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while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    result = []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    for it in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next(it, sentinel)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if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is sentinel: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return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result.append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    yield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(result)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кортеж на выходе</a:t>
            </a:r>
          </a:p>
          <a:p>
            <a:pPr>
              <a:lnSpc>
                <a:spcPct val="90000"/>
              </a:lnSpc>
              <a:buNone/>
            </a:pP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b="1" i="1" u="sng" dirty="0">
                <a:latin typeface="Arial" panose="020B0604020202020204" pitchFamily="34" charset="0"/>
                <a:cs typeface="Arial" panose="020B0604020202020204" pitchFamily="34" charset="0"/>
              </a:rPr>
              <a:t>Примечание</a:t>
            </a: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необходимо, чтобы для каждого из элементов более длинного массива в результирующем списке был создан кортеж из одного элемента, то можно воспользоваться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zip_longest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пакета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itertools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list(zip([1, 2,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], [4, 5], [6, 7]))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[(1, 4, 6), (2, 5, 7)]</a:t>
            </a:r>
          </a:p>
          <a:p>
            <a:pPr>
              <a:buNone/>
            </a:pPr>
            <a:endParaRPr lang="en-U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= [1, 2,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= "xyz"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 = (None, True)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res = list(zip(a, b, c))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[(1, 'x', None), (2, 'y', True)]</a:t>
            </a:r>
          </a:p>
          <a:p>
            <a:pPr>
              <a:buNone/>
            </a:pPr>
            <a:endParaRPr lang="en-U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Часто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zip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создания пар последовательностей. Например, для словаря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names = ["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Аня", "Таня", "Маня"]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ages = [17, 20, 10]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(zip(names, ages)))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{'Аня': 17, 'Таня': 20, 'Маня': 10}</a:t>
            </a:r>
            <a:endParaRPr lang="en-U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</a:t>
            </a:r>
            <a:r>
              <a:rPr lang="en-US" dirty="0"/>
              <a:t> c zip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Операция перемножения каждого элемента списка на свой коэффициент: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values = [1, 2, 3]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coefficient = [10, 20, 30]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j in zip(values, coefficient):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*j) 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10 40 90 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генератором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= []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= []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j in zip(range(10, 20), range(1, 10)):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a.append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9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не 10 элементов!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b.append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(j)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 элементов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print(a)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[10, 11, 12, 13, 14, 15, 16, 17, 18]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print(b)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 2, 3, 4, 5, 6, 7, 8, 9]</a:t>
            </a:r>
          </a:p>
          <a:p>
            <a:pPr>
              <a:lnSpc>
                <a:spcPct val="90000"/>
              </a:lnSpc>
              <a:buNone/>
            </a:pP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–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frozenset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последовательность])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неизменяемое множество.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([object], [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основание системы счисления])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преобразование к целому числу.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list([object])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создает список.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memoryview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([object])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создает объект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memoryview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Объекты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memoryview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позволяют коду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получать доступ к внутренним данным объекта, который поддерживает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буферный протокол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без копирования.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object()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безликий объект, являющийся базовым для всех объектов.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range([start=0], stop, [step=1])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арифметическая прогрессия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шагом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set([object])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создает множество.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slice([start=0], stop, [step=1])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 среза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шагом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([object], [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кодировка], [ошибки])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строковое представление объекта. Использует метод __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__.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к кортежу.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/>
              <a:t>Обход нескольких последовательностей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a = [1, 2, 3]</a:t>
            </a:r>
            <a:b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b = ["a", "bc", "d", "e"]</a:t>
            </a:r>
            <a:b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for i in zip(a, b):</a:t>
            </a:r>
            <a:b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    print(i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, end=" "</a:t>
            </a:r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it-IT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'a') (2, 'bc') (3, 'd') 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j in zip(a, b):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, j, end=" ")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pt-BR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 2 bc 3 d 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zip(*[…])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сочетании с оператором 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функция может быть использована для распаковки списка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first, second = zip(*[(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4), (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5), (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6)]) 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(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(4, 5, 6)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Гарантируется вычисление слева направо, что делает возможным следующую идиому кластеризации данных по группам n-длины – </a:t>
            </a:r>
            <a:r>
              <a:rPr lang="ru-RU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(*[</a:t>
            </a:r>
            <a:r>
              <a:rPr lang="ru-RU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 * </a:t>
            </a:r>
            <a:r>
              <a:rPr lang="ru-RU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buNone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[1,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4,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5,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6]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list(zip(*[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)] *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[(1, 2), (3, 4), (5, 6)]</a:t>
            </a: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n=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list(zip(*[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)] *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[(1, 2, 3), (4, 5, 6)]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Транспонирование списка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from pprint import pprint 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pprint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для удобного вывода на экран </a:t>
            </a:r>
          </a:p>
          <a:p>
            <a:pPr>
              <a:buNone/>
            </a:pP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matrix =   [[11, 12, 13, 14, 15],</a:t>
            </a:r>
            <a:b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	[21, 22, 23, 24, 25],</a:t>
            </a:r>
            <a:b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	[31, 32, 33, 34, 35],</a:t>
            </a:r>
            <a:b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          	[41, 42, 43, 44, 45]]</a:t>
            </a:r>
          </a:p>
          <a:p>
            <a:pPr>
              <a:buNone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matrix_t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list(zip(*matrix))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непосредственно транспонирование 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pprint(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matrix_t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buNone/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[(11, 21, 31, 41),</a:t>
            </a:r>
          </a:p>
          <a:p>
            <a:pPr>
              <a:buNone/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(12, 22, 32, 42),</a:t>
            </a:r>
          </a:p>
          <a:p>
            <a:pPr>
              <a:buNone/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(13, 23, 33, 43),</a:t>
            </a:r>
          </a:p>
          <a:p>
            <a:pPr>
              <a:buNone/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(14, 24, 34, 44),</a:t>
            </a:r>
          </a:p>
          <a:p>
            <a:pPr>
              <a:buNone/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(15, 25, 35, 45)]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unzip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Обратная операция от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zip:</a:t>
            </a:r>
          </a:p>
          <a:p>
            <a:pPr>
              <a:buNone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["x", "y", "z"]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value = [0, 1, 2, 3, 4]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result = zip(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value)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resultList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list(result)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resultList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 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[('x', 0), ('y', 1), ('z', 2)]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c, v =  zip(*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resultList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unzip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print("c =", c) 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 = ('x', 'y', 'z')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print("v =", v) 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 = (0, 1, 2)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map(function, </a:t>
            </a:r>
            <a:r>
              <a:rPr lang="en-US" sz="3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, ...)</a:t>
            </a:r>
          </a:p>
          <a:p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итератор, который применяет </a:t>
            </a:r>
            <a:r>
              <a:rPr lang="ru-RU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к каждому элементу из </a:t>
            </a:r>
            <a:r>
              <a:rPr lang="ru-RU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. Если передаются дополнительные аргументы </a:t>
            </a:r>
            <a:r>
              <a:rPr lang="ru-RU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4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3400" dirty="0">
                <a:latin typeface="Arial" panose="020B0604020202020204" pitchFamily="34" charset="0"/>
                <a:cs typeface="Arial" panose="020B0604020202020204" pitchFamily="34" charset="0"/>
              </a:rPr>
              <a:t> должна принять все множество аргументов и будет применена к элементам из всех параллельно. С несколькими итерируемыми итератор останавливается, когда самая короткая итерация исчерпана. Для случаев, когда входы функции уже расположены в аргументе кортежей см. </a:t>
            </a:r>
            <a:r>
              <a:rPr lang="ru-RU" sz="3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itertools.starmap</a:t>
            </a:r>
            <a:r>
              <a:rPr lang="ru-RU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3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Пример. Преобразование списка строк к целочисленному списку стандартным путём:</a:t>
            </a:r>
          </a:p>
          <a:p>
            <a:pPr>
              <a:buNone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oldi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["1", "2", "3"]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newi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[]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for item in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oldi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newi.append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(item))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[1, 2, 3]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..и с помощью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map:</a:t>
            </a:r>
          </a:p>
          <a:p>
            <a:pPr>
              <a:buNone/>
            </a:pP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newi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= list(map(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oldi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)) 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[1, 2, 3]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Умножим все элементы списка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 = [1, 2, 3] 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 = list(map(lambda x:x*3, d))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[3, 6, 9]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Операции с несколькими параметрами. :</a:t>
            </a:r>
          </a:p>
          <a:p>
            <a:pPr>
              <a:buNone/>
            </a:pP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e = list(map(lambda a,b,c:a+b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c, [1,2,3,4], [2,3,4,5], [3,4,5,6]))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[7, 14, 23, 34]</a:t>
            </a:r>
          </a:p>
          <a:p>
            <a:pPr>
              <a:buNone/>
            </a:pP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928992" cy="620688"/>
          </a:xfrm>
        </p:spPr>
        <p:txBody>
          <a:bodyPr/>
          <a:lstStyle/>
          <a:p>
            <a:r>
              <a:rPr lang="ru-RU" dirty="0"/>
              <a:t>Передача нескольких последовательностей в </a:t>
            </a:r>
            <a:r>
              <a:rPr lang="ru-RU" dirty="0" err="1">
                <a:solidFill>
                  <a:srgbClr val="FF0000"/>
                </a:solidFill>
              </a:rPr>
              <a:t>map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96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передаче нескольких последовательностей функция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предполагает, что ей будет передана функция, принимающая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аргументов для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последовательностей.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 передаём в функцию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два списка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примечание.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(x, y)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x**y)</a:t>
            </a:r>
            <a:endParaRPr lang="nn-NO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nn-NO" b="1" i="1" dirty="0">
                <a:latin typeface="Arial" panose="020B0604020202020204" pitchFamily="34" charset="0"/>
                <a:cs typeface="Arial" panose="020B0604020202020204" pitchFamily="34" charset="0"/>
              </a:rPr>
              <a:t>x = list(map(pow, [1, 2, 3], [4, 5, 6]))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[1, 32, 729]</a:t>
            </a:r>
            <a:endParaRPr lang="en-U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1**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2**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3**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Современная реализация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зачастую обладает более высокой производительностью, чем генераторы списков (например, когда отображается встроенная функция), и использовать ее проще.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0486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пользовательских функций: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metr_to_cm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(m):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  return m * 100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meters = [1.0, 5.0, 7.5]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cm = list(map(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metr_to_cm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meters))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же самое через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лямбда-функцию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cm = list(map(lambda x: x * 100, meters))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может быть применена для нескольких списков. Тогда функция-аргумент должна принимать количество аргументов, соответствующее количеству списков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количество элементов в списках совпадать не будет, то выполнение закончится на минимальном списке: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a, b, c = [1, 2, 3], [4, 5, 6], [7, 8]</a:t>
            </a:r>
            <a:b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newi1 = list(map(lambda x, y: x + y, a, b))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 7, 9]</a:t>
            </a:r>
            <a:b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 i="1" dirty="0">
                <a:latin typeface="Arial" panose="020B0604020202020204" pitchFamily="34" charset="0"/>
                <a:cs typeface="Arial" panose="020B0604020202020204" pitchFamily="34" charset="0"/>
              </a:rPr>
              <a:t>newi2 = list(map(lambda x, y: x + y, a, c)) </a:t>
            </a:r>
            <a:r>
              <a:rPr lang="fr-FR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[8, 10]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725C68B6-61C2-468F-89AB-4B9F7531AA68}" type="slidenum">
              <a:rPr lang="ru-RU" smtClean="0"/>
              <a:pPr/>
              <a:t>37</a:t>
            </a:fld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>
                <a:solidFill>
                  <a:srgbClr val="FF0000"/>
                </a:solidFill>
              </a:rPr>
              <a:t>filter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filter(function,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Строит итератор из тех элементов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которых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быть либо последовательностью, контейнером, который поддерживает итерацию, либо итератором. Если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предполагается идентичная функция, то есть все элементы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которые являются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удаляются.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filter(function,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эквивалент выражению-генератору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item for item in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if function(item)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),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если функция не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</a:p>
          <a:p>
            <a:pPr lvl="1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item for item in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if item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), –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если функция является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фильтрации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Отфильтруем все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"ab"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списке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mixt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mixt = ["ab", "</a:t>
            </a:r>
            <a:r>
              <a:rPr lang="de-DE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", "ad",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"ab",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"ab", "</a:t>
            </a:r>
            <a:r>
              <a:rPr lang="de-DE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", "a"]</a:t>
            </a:r>
            <a:b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i="1" dirty="0" err="1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(filter(</a:t>
            </a:r>
            <a:r>
              <a:rPr lang="de-DE" b="1" i="1" dirty="0" err="1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 x: x == "ab", mixt))</a:t>
            </a:r>
            <a:b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1" i="1" dirty="0" err="1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lang="de-DE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['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Отфильтруем все нечётные элементы списка: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= list(filter(lambda x:x%2, [1,2,3,4,5,6,7,8]))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 3, 5, 7]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Отфильтруем все ненулевые элементы списка: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= [-1,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,1,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,1,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,-1]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= list(filter(None, a))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[-1, 1, 1, -1]</a:t>
            </a:r>
            <a:endParaRPr lang="en-US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Аналогично со строками: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= ["a",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," ","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b","cc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"]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 =  list(filter(None,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b))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['a', ' ', 'b', 'cc']</a:t>
            </a:r>
            <a:endParaRPr lang="ru-RU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– 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модуль числа.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(последовательность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– возвращает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если все элементы истинные или, если последовательность пуста.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(последовательность)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если хотя бы один элемент – истина. Для пустой последовательности возвращает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как и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строку, содержащую представление объекта, но заменяет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не-ASCII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символы на экранированные последовательности.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(см. также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binascii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преобразование целого числа в двоичную строку.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callable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объекта, поддерживающего вызов (как функции).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chr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односимвольную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строку, код символа которой равен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reduce(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[, initializer])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Применяет указанную функцию к элементам последовательности, сводя её к единственному значению.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3.0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вынесена в модуль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functools</a:t>
            </a:r>
            <a:endParaRPr lang="ru-RU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: Функция, которую требуется применить к элементам последовательности. Должна принимать два аргумента, где первый аргумент – аккумулированное ранее значение, а второй – следующий элемент последовательности.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: Последовательность, элементы которой требуется свести к единственному значению. Если последовательность пуста и не задан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initializer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то выбрасывается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initializer=None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: Базовое значение, с которого требуется начать отсчёт. Оно же будет возвращено, если последовательность пуста.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functools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import reduce</a:t>
            </a:r>
          </a:p>
          <a:p>
            <a:pPr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предшествующий элемент</a:t>
            </a:r>
            <a:b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текущий элемент</a:t>
            </a:r>
            <a:b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+ 2 *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a = reduce(func, [1, 2, 3, 4, 5]) 		</a:t>
            </a:r>
            <a:r>
              <a:rPr lang="es-E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29</a:t>
            </a: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s-E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a=1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(1+2*2)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(5+2*3)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(11+2*4)</a:t>
            </a:r>
            <a:r>
              <a:rPr lang="ru-RU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(19+2*5)</a:t>
            </a:r>
          </a:p>
          <a:p>
            <a:pPr>
              <a:buNone/>
            </a:pPr>
            <a:r>
              <a:rPr lang="es-E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		=5	    =11	=19		=</a:t>
            </a:r>
            <a:r>
              <a:rPr lang="es-E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ru-RU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Настоятельно рекомендуется использовать обычный проход по элементам при помощи 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повышения читаемости кода.</a:t>
            </a:r>
            <a:endParaRPr lang="ru-RU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– 4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classmethod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представляет указанную функцию методом класса См.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документацию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flags=0,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dont_inherit=False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компиляция в программный код, который впоследствии может выполниться функцией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exec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Строка не должна содержать символов возврата каретки или нулевые байты.</a:t>
            </a:r>
          </a:p>
          <a:p>
            <a:pPr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delattr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Удаляет атрибут с именем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Список имен объекта, а если объект не указан, список имен в текущей локальной области видимости.</a:t>
            </a:r>
          </a:p>
          <a:p>
            <a:pPr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divmod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частное и остаток от деления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, start=0)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итератор, при каждом проходе предоставляющем кортеж из номера и соответствующего члена последовательности.</a:t>
            </a:r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– 5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globals=None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locals=None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Выполняет строку программного кода.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exec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globals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locals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]])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выполняет программный код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итератор из тех элементов, для которых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возвращает истину.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[,</a:t>
            </a:r>
            <a:r>
              <a:rPr lang="ru-R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format_spec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форматирование (обычно форматирование строки).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,[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извлекает атрибут объекта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globals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словарь глобальных имен.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имеет ли объект атрибут с именем '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хеш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указанного объекта (см.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документацию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вызов встроенной справочной системы.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hex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преобразование целого числа в шестнадцатеричную строку.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"адрес" объекта – целое число, которое будет однозначно уникальным и постоянным для данного объекта в течение срока его существования.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–возвращает введенную пользователем строку.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rompt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подсказка пользователю.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– 6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3122" y="811734"/>
            <a:ext cx="8928992" cy="55446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ClassInfo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объект является экземпляром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ClassInfo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его подклассом. Если объект не является объектом данного типа, функция всегда возвращает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issubclass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(класс,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ClassInfo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класс является подклассом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ClassInfo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Класс считается подклассом себя.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возвращает объект итератора.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возвращает число элементов в указанном объекте.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locals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словарь локальных имен.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итератор, получившийся после применения к каждому элементу последовательности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...] * [,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максимальный элемент последовательности.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...] * [,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минимальный элемент последовательности.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возвращает следующий элемент итератора.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oct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преобразование целого числа в восьмеричную строку.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mode='r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buffering=None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encoding=None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errors=None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newline=None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closefd=True</a:t>
            </a:r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открывает файл и возвращает соответствующий поток.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– 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7686" y="1064674"/>
            <a:ext cx="8928992" cy="525658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с)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код символа.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pow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(x, y[, r])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то же, что 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 x ** y ) % 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reversed(object)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итератор из развернутого объекта.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объекта.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print([object, ...], *, sep=" ", end='\n', file=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sys.stdout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печать.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property(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fget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fset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fdel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=None, doc=None)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декоратор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round(X [, N])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округление до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знаков после запятой.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setattr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объект, имя, значение)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устанавливает атрибут объекта.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sorted(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[, key][, reverse])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отсортированный список.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staticmethod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(function)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статический метод для функции.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, start=0)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сумма членов последовательности.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super([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тип [, объект или тип]])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доступ к родительскому классу.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– 7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994296"/>
            <a:ext cx="8928992" cy="55446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type(object)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тип объекта.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type(name, bases,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новый экземпляр класса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vars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([object])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словарь из атрибутов объекта. По умолчанию – словарь локальных имен.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zip(*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iters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итератор, возвращающий кортежи, состоящие из соответствующих элементов аргументов-последовательностей.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См. также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https://docs.python.org/3/library/functions.htm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225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сика AMVAS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10683</TotalTime>
  <Words>5340</Words>
  <Application>Microsoft Office PowerPoint</Application>
  <PresentationFormat>Экран (4:3)</PresentationFormat>
  <Paragraphs>400</Paragraphs>
  <Slides>41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Impact</vt:lpstr>
      <vt:lpstr>Times New Roman</vt:lpstr>
      <vt:lpstr>Wingdings</vt:lpstr>
      <vt:lpstr>Тема Office</vt:lpstr>
      <vt:lpstr>Презентация PowerPoint</vt:lpstr>
      <vt:lpstr>Встроенные функции – 1</vt:lpstr>
      <vt:lpstr>Встроенные функции – 2</vt:lpstr>
      <vt:lpstr>Встроенные функции – 3</vt:lpstr>
      <vt:lpstr>Встроенные функции – 4</vt:lpstr>
      <vt:lpstr>Встроенные функции – 5</vt:lpstr>
      <vt:lpstr>Встроенные функции – 6</vt:lpstr>
      <vt:lpstr>Встроенные функции – 7</vt:lpstr>
      <vt:lpstr>Встроенные функции – 7</vt:lpstr>
      <vt:lpstr>Примеры встроенных функций</vt:lpstr>
      <vt:lpstr>Примеры функции isinstance</vt:lpstr>
      <vt:lpstr>Таблицы locals и globals</vt:lpstr>
      <vt:lpstr>Поиск max, min</vt:lpstr>
      <vt:lpstr>Cортировка</vt:lpstr>
      <vt:lpstr>Пример сортировки списка</vt:lpstr>
      <vt:lpstr>Сортировка вложенного списка</vt:lpstr>
      <vt:lpstr>Пример сортировки кортежа</vt:lpstr>
      <vt:lpstr>Пример сортировки словаря</vt:lpstr>
      <vt:lpstr>Функциональное программирование</vt:lpstr>
      <vt:lpstr>Элементы функционального программирования</vt:lpstr>
      <vt:lpstr>Lambda-функции</vt:lpstr>
      <vt:lpstr>lambda-выражение</vt:lpstr>
      <vt:lpstr>Примеры</vt:lpstr>
      <vt:lpstr>lambda для таблиц переходов</vt:lpstr>
      <vt:lpstr>Выбор в lambda-функциях</vt:lpstr>
      <vt:lpstr>Функция zip</vt:lpstr>
      <vt:lpstr>Реализация zip</vt:lpstr>
      <vt:lpstr>Примеры</vt:lpstr>
      <vt:lpstr>Операции c zip</vt:lpstr>
      <vt:lpstr>Обход нескольких последовательностей</vt:lpstr>
      <vt:lpstr>zip(*[…])</vt:lpstr>
      <vt:lpstr>Транспонирование списка</vt:lpstr>
      <vt:lpstr>unzip</vt:lpstr>
      <vt:lpstr>Функция map</vt:lpstr>
      <vt:lpstr>Примеры использования map</vt:lpstr>
      <vt:lpstr>Передача нескольких последовательностей в map</vt:lpstr>
      <vt:lpstr>Примеры map</vt:lpstr>
      <vt:lpstr>Функция filter</vt:lpstr>
      <vt:lpstr>Примеры фильтрации</vt:lpstr>
      <vt:lpstr>Функция reduce</vt:lpstr>
      <vt:lpstr>Пример использования 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AMVAS</dc:creator>
  <cp:lastModifiedBy>Васильев Сергей Анатольевич</cp:lastModifiedBy>
  <cp:revision>1521</cp:revision>
  <dcterms:created xsi:type="dcterms:W3CDTF">2017-12-16T12:39:37Z</dcterms:created>
  <dcterms:modified xsi:type="dcterms:W3CDTF">2022-12-02T20:41:07Z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