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70" r:id="rId9"/>
    <p:sldId id="271" r:id="rId10"/>
    <p:sldId id="261" r:id="rId11"/>
    <p:sldId id="262" r:id="rId12"/>
    <p:sldId id="263" r:id="rId13"/>
    <p:sldId id="264" r:id="rId14"/>
    <p:sldId id="272" r:id="rId15"/>
    <p:sldId id="273" r:id="rId16"/>
    <p:sldId id="269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729" y="2404531"/>
            <a:ext cx="7766936" cy="1646302"/>
          </a:xfrm>
        </p:spPr>
        <p:txBody>
          <a:bodyPr/>
          <a:lstStyle/>
          <a:p>
            <a:pPr algn="ctr"/>
            <a:r>
              <a:rPr lang="it-IT" sz="3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Honeytoken based Session Tracking and Threat Evaluation System for Web Applications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0966" y="387738"/>
            <a:ext cx="6709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ALMA MATER STUDIORUM UNIVERSIT</a:t>
            </a:r>
            <a:r>
              <a:rPr lang="it-IT" sz="20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DI BOLOGNA</a:t>
            </a:r>
            <a:endParaRPr lang="it-IT" sz="20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40966" y="751520"/>
            <a:ext cx="6709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INFORMATICA - SCIENZA E INGEGNERIA </a:t>
            </a:r>
            <a:endParaRPr lang="it-IT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40966" y="130763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Corso di Laurea in Ingegneria e Scienze Informatiche </a:t>
            </a:r>
            <a:endParaRPr lang="it-IT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940966" y="1638532"/>
            <a:ext cx="6098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i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Elaborato in Systems Integration </a:t>
            </a:r>
            <a:endParaRPr lang="it-IT" sz="1600" i="1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21579" y="5154135"/>
            <a:ext cx="246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Laureando: 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Colotti Manuel Enrique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90364" y="5154134"/>
            <a:ext cx="246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Relatore: 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Vittorio Ghini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140430" y="5154134"/>
            <a:ext cx="246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elatore: 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Dott. Ciro Barbone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21579" y="5759997"/>
            <a:ext cx="246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 Aziendale</a:t>
            </a:r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Dott. Eugenio Cavina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640823" y="6425868"/>
            <a:ext cx="2969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Anno Accademico 2020/2021</a:t>
            </a:r>
            <a:endParaRPr lang="it-IT" sz="160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206929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Threat Evaluator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677334" y="1702898"/>
            <a:ext cx="8596668" cy="469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 request has been evaluated, the Threat Evaluator returns the following parameters: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Score: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numerical value related to the dangerousness of a request.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Breach Flag: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Boolean value set to true when a user logs in to a dummy account.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Status: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the threat score value in natural language by dividing it into the following ranges:                                                                                                                                                         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18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0-499 points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it-IT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user</a:t>
            </a:r>
            <a:endParaRPr lang="it-IT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18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500-1999 points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it-IT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 user</a:t>
            </a:r>
            <a:endParaRPr lang="it-IT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18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&gt;1999 points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it-IT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dangerous user</a:t>
            </a:r>
            <a:endParaRPr lang="it-IT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18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breach flag 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it-IT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true:  evil user</a:t>
            </a:r>
            <a:r>
              <a:rPr lang="it-IT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it-I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180" lvl="1" indent="-342900">
              <a:buFont typeface="Wingdings" panose="05000000000000000000" pitchFamily="2" charset="2"/>
              <a:buChar char="Ø"/>
            </a:pPr>
            <a:endParaRPr lang="it-IT" sz="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9729" y="152559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Elasticsearch e Kibana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382722" y="931925"/>
            <a:ext cx="8596668" cy="176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800" b="1" dirty="0">
                <a:solidFill>
                  <a:schemeClr val="tx1"/>
                </a:solidFill>
              </a:rPr>
              <a:t>Elasticsearch</a:t>
            </a:r>
            <a:r>
              <a:rPr lang="it-IT" sz="1800" dirty="0">
                <a:solidFill>
                  <a:schemeClr val="tx1"/>
                </a:solidFill>
              </a:rPr>
              <a:t>: Search engine that allows data to be saved in JSON format within “indexes”.</a:t>
            </a:r>
            <a:endParaRPr lang="it-IT" sz="1800" dirty="0">
              <a:solidFill>
                <a:schemeClr val="tx1"/>
              </a:solidFill>
            </a:endParaRPr>
          </a:p>
          <a:p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b="1" dirty="0">
                <a:solidFill>
                  <a:schemeClr val="tx1"/>
                </a:solidFill>
              </a:rPr>
              <a:t>Kibana</a:t>
            </a:r>
            <a:r>
              <a:rPr lang="it-IT" sz="1800" dirty="0">
                <a:solidFill>
                  <a:schemeClr val="tx1"/>
                </a:solidFill>
              </a:rPr>
              <a:t>: Tool that using data saved on Elasticsearch allows the creation of custom dashboards for graphically visualizing collected information.</a:t>
            </a: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85796"/>
            <a:ext cx="4681056" cy="37967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34" y="2988543"/>
            <a:ext cx="4607448" cy="3794048"/>
          </a:xfrm>
          <a:prstGeom prst="rect">
            <a:avLst/>
          </a:prstGeom>
        </p:spPr>
      </p:pic>
      <p:sp>
        <p:nvSpPr>
          <p:cNvPr id="8" name="Titolo 1"/>
          <p:cNvSpPr txBox="1"/>
          <p:nvPr/>
        </p:nvSpPr>
        <p:spPr>
          <a:xfrm>
            <a:off x="0" y="2702132"/>
            <a:ext cx="2474752" cy="28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1.5</a:t>
            </a:r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Requests Index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olo 1"/>
          <p:cNvSpPr txBox="1"/>
          <p:nvPr/>
        </p:nvSpPr>
        <p:spPr>
          <a:xfrm>
            <a:off x="4847199" y="2702132"/>
            <a:ext cx="2593836" cy="28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1.6</a:t>
            </a:r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Sessions Index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6453" y="99968"/>
            <a:ext cx="8596668" cy="9423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System’s Testing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586453" y="1101053"/>
            <a:ext cx="8596668" cy="22594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Components: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Remote Web Driver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executor that will be responsible for receiving commands from the Java client and executing them on the Wordpress Web Application in the form of HTTP requests.</a:t>
            </a: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Client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imparts predefined commands to each of the deployed Remote Web Drivers.</a:t>
            </a: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olo 1"/>
          <p:cNvSpPr txBox="1"/>
          <p:nvPr/>
        </p:nvSpPr>
        <p:spPr>
          <a:xfrm>
            <a:off x="527730" y="3623346"/>
            <a:ext cx="8596668" cy="313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Scenario: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different Remote Web Drivers will be deployed divided into two groups: </a:t>
            </a:r>
            <a:r>
              <a:rPr lang="it-IT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«good»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it-IT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«bad»</a:t>
            </a: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50 </a:t>
            </a:r>
            <a:r>
              <a:rPr lang="it-IT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«good» instances will send standard requests to the Website</a:t>
            </a:r>
            <a:endParaRPr lang="it-IT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remaining 50 </a:t>
            </a:r>
            <a:r>
              <a:rPr lang="it-IT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«bad»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instances, on the other hand, will additionally execute a series of potentially dangerous requests that will alert the Threat Evaluation System.  </a:t>
            </a: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>
                <a:solidFill>
                  <a:schemeClr val="tx1"/>
                </a:solidFill>
              </a:rPr>
              <a:t>Selenium Remote Web Drivers Deployment</a:t>
            </a:r>
            <a:endParaRPr lang="it-IT" alt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" y="2410460"/>
            <a:ext cx="85966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800"/>
              <a:t>Framework that enables to remotely control one or more instances of a Web Browser</a:t>
            </a:r>
            <a:endParaRPr lang="it-IT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800"/>
              <a:t>Each Remote Web Driver will be deployed in a different container</a:t>
            </a:r>
            <a:endParaRPr lang="it-IT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800"/>
              <a:t>Remote Web Drivers execute actions imparted by the Java Controller, depending on their nature (“good” or “bad”).</a:t>
            </a:r>
            <a:endParaRPr lang="it-IT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>
                <a:solidFill>
                  <a:schemeClr val="tx1"/>
                </a:solidFill>
              </a:rPr>
              <a:t>Web Drivers Deployment Script</a:t>
            </a:r>
            <a:endParaRPr lang="it-IT" altLang="en-US">
              <a:solidFill>
                <a:schemeClr val="tx1"/>
              </a:solidFill>
            </a:endParaRPr>
          </a:p>
        </p:txBody>
      </p:sp>
      <p:pic>
        <p:nvPicPr>
          <p:cNvPr id="3" name="Content Placeholder 2" descr="WDdeploy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788160"/>
            <a:ext cx="7122795" cy="4291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>
                <a:solidFill>
                  <a:schemeClr val="tx1"/>
                </a:solidFill>
              </a:rPr>
              <a:t>Java Test Controller</a:t>
            </a:r>
            <a:endParaRPr lang="it-IT" alt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8335" y="2000885"/>
            <a:ext cx="86544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3200"/>
              <a:t>Defines the browsing actions to be performed</a:t>
            </a:r>
            <a:endParaRPr lang="it-IT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3200"/>
              <a:t>Connects to each Remote Web Driver</a:t>
            </a:r>
            <a:endParaRPr lang="it-IT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3200"/>
              <a:t>Assigns to each executor one of the two predefined behavioural profiles and all the actions associated to it.</a:t>
            </a:r>
            <a:endParaRPr lang="it-IT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en-US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795" y="105747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Test Results Analysis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391" y="4112935"/>
            <a:ext cx="4742795" cy="2439151"/>
          </a:xfrm>
        </p:spPr>
      </p:pic>
      <p:sp>
        <p:nvSpPr>
          <p:cNvPr id="13" name="CasellaDiTesto 12"/>
          <p:cNvSpPr txBox="1"/>
          <p:nvPr/>
        </p:nvSpPr>
        <p:spPr>
          <a:xfrm>
            <a:off x="4095734" y="1225664"/>
            <a:ext cx="17871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Timeseries of received Requests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068855" y="3751277"/>
            <a:ext cx="49150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Number of received requests by IP Address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866086" y="3270992"/>
            <a:ext cx="232657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        Blocked Threat Actors</a:t>
            </a:r>
            <a:endParaRPr lang="it-IT" sz="1200" dirty="0"/>
          </a:p>
        </p:txBody>
      </p:sp>
      <p:sp>
        <p:nvSpPr>
          <p:cNvPr id="16" name="Rettangolo 15"/>
          <p:cNvSpPr/>
          <p:nvPr/>
        </p:nvSpPr>
        <p:spPr>
          <a:xfrm>
            <a:off x="4065608" y="3319659"/>
            <a:ext cx="256936" cy="1622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866086" y="2966658"/>
            <a:ext cx="220458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        Potential Threat Actors</a:t>
            </a:r>
            <a:endParaRPr lang="it-IT" sz="1200" dirty="0"/>
          </a:p>
        </p:txBody>
      </p:sp>
      <p:sp>
        <p:nvSpPr>
          <p:cNvPr id="19" name="Rettangolo 18"/>
          <p:cNvSpPr/>
          <p:nvPr/>
        </p:nvSpPr>
        <p:spPr>
          <a:xfrm>
            <a:off x="4056572" y="3024045"/>
            <a:ext cx="256936" cy="162226"/>
          </a:xfrm>
          <a:prstGeom prst="rect">
            <a:avLst/>
          </a:prstGeom>
          <a:solidFill>
            <a:srgbClr val="E9732B"/>
          </a:solidFill>
          <a:ln>
            <a:solidFill>
              <a:srgbClr val="E9732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065608" y="2687542"/>
            <a:ext cx="256936" cy="1622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280624" y="2653185"/>
            <a:ext cx="142217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Standard Users</a:t>
            </a:r>
            <a:endParaRPr lang="it-IT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3390" y="6505243"/>
            <a:ext cx="339487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Fig 1.9, Defense mechanism: </a:t>
            </a:r>
            <a:r>
              <a:rPr lang="it-IT" sz="1400" b="1" dirty="0"/>
              <a:t>active</a:t>
            </a:r>
            <a:endParaRPr lang="it-IT" sz="14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529038" y="6505244"/>
            <a:ext cx="35646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Fig 1.10, Defense mechanism: </a:t>
            </a:r>
            <a:r>
              <a:rPr lang="it-IT" sz="1400" b="1" dirty="0"/>
              <a:t>inactive</a:t>
            </a:r>
            <a:endParaRPr lang="it-IT" sz="1400" b="1" dirty="0"/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00" y="4110529"/>
            <a:ext cx="4742795" cy="2441557"/>
          </a:xfrm>
          <a:prstGeom prst="rect">
            <a:avLst/>
          </a:prstGeom>
        </p:spPr>
      </p:pic>
      <p:pic>
        <p:nvPicPr>
          <p:cNvPr id="21" name="Segnaposto contenuto 2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3390" y="993805"/>
            <a:ext cx="3557527" cy="2763838"/>
          </a:xfrm>
        </p:spPr>
      </p:pic>
      <p:sp>
        <p:nvSpPr>
          <p:cNvPr id="30" name="CasellaDiTesto 29"/>
          <p:cNvSpPr txBox="1"/>
          <p:nvPr/>
        </p:nvSpPr>
        <p:spPr>
          <a:xfrm>
            <a:off x="1177604" y="1077283"/>
            <a:ext cx="299824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Defense mechanism:  </a:t>
            </a:r>
            <a:r>
              <a:rPr lang="it-IT" sz="1400" b="1" dirty="0"/>
              <a:t>active</a:t>
            </a:r>
            <a:endParaRPr lang="it-IT" sz="1400" b="1" dirty="0"/>
          </a:p>
          <a:p>
            <a:r>
              <a:rPr lang="it-IT" sz="1400" dirty="0"/>
              <a:t>Total Requests: </a:t>
            </a:r>
            <a:r>
              <a:rPr lang="it-IT" sz="1400" b="1" dirty="0"/>
              <a:t>1650</a:t>
            </a:r>
            <a:endParaRPr lang="it-IT" sz="1400" b="1" dirty="0"/>
          </a:p>
          <a:p>
            <a:endParaRPr lang="it-IT" sz="1400" dirty="0"/>
          </a:p>
        </p:txBody>
      </p:sp>
      <p:pic>
        <p:nvPicPr>
          <p:cNvPr id="35" name="Immagin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833" y="949676"/>
            <a:ext cx="3557527" cy="2807967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6293621" y="1057215"/>
            <a:ext cx="25438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Defense mechanism: </a:t>
            </a:r>
            <a:r>
              <a:rPr lang="it-IT" sz="1400" b="1" dirty="0"/>
              <a:t>inactive</a:t>
            </a:r>
            <a:endParaRPr lang="it-IT" sz="1400" b="1" dirty="0"/>
          </a:p>
          <a:p>
            <a:r>
              <a:rPr lang="it-IT" sz="1400" dirty="0"/>
              <a:t>Total Requests: </a:t>
            </a:r>
            <a:r>
              <a:rPr lang="it-IT" sz="1400" b="1" dirty="0"/>
              <a:t>2100</a:t>
            </a:r>
            <a:endParaRPr lang="it-IT" sz="1400" b="1" dirty="0"/>
          </a:p>
          <a:p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9267" y="731865"/>
            <a:ext cx="104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Fig. 1.7</a:t>
            </a:r>
            <a:endParaRPr lang="it-IT" sz="14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070666" y="731865"/>
            <a:ext cx="104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 dirty="0"/>
              <a:t>Fig. 1.8</a:t>
            </a:r>
            <a:endParaRPr lang="it-IT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Future System Developments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485785" y="2406240"/>
            <a:ext cx="8596668" cy="3776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deployment of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(Multitenancy) services.</a:t>
            </a:r>
            <a:endParaRPr lang="it-I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new techniques to differentiate dangerous requests from others (Machine Learning).</a:t>
            </a:r>
            <a:endParaRPr lang="it-I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additional techniques for tracking users within the web application (e.g., SuperCookie).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1060" y="2425391"/>
            <a:ext cx="8491832" cy="1367406"/>
          </a:xfrm>
        </p:spPr>
        <p:txBody>
          <a:bodyPr>
            <a:normAutofit fontScale="90000"/>
          </a:bodyPr>
          <a:lstStyle/>
          <a:p>
            <a:r>
              <a:rPr lang="it-IT" sz="5400" dirty="0">
                <a:solidFill>
                  <a:schemeClr val="tx1"/>
                </a:solidFill>
              </a:rPr>
              <a:t>Thank you for your attention!</a:t>
            </a:r>
            <a:endParaRPr lang="it-IT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cs typeface="Arial" panose="020B0604020202020204" pitchFamily="34" charset="0"/>
              </a:rPr>
              <a:t>Goals</a:t>
            </a:r>
            <a:endParaRPr lang="it-IT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515120" y="2041087"/>
            <a:ext cx="8758882" cy="3847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Titolo 1"/>
          <p:cNvSpPr txBox="1"/>
          <p:nvPr/>
        </p:nvSpPr>
        <p:spPr>
          <a:xfrm>
            <a:off x="596226" y="2330741"/>
            <a:ext cx="8677775" cy="3847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itolo 1"/>
          <p:cNvSpPr txBox="1"/>
          <p:nvPr/>
        </p:nvSpPr>
        <p:spPr>
          <a:xfrm>
            <a:off x="596227" y="1519338"/>
            <a:ext cx="8758882" cy="4109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a WordPress plugin capable of tracking users’ sessions.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 system capable of assessing the threat level related to each request.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of panels for displaying data on users in graphical form.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and execution of tests to verify the proper functioning of the system.</a:t>
            </a:r>
            <a:endParaRPr lang="it-IT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57964" y="265652"/>
            <a:ext cx="3987533" cy="1320800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System Architecture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6746" y="2093477"/>
            <a:ext cx="4096786" cy="356073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it-IT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CMS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MySQL DBMS</a:t>
            </a:r>
            <a:endParaRPr lang="it-IT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Threat Evaluation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Elasticsearch e Kibana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egnaposto contenuto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2030" y="455976"/>
            <a:ext cx="4542468" cy="5642820"/>
          </a:xfrm>
          <a:prstGeom prst="rect">
            <a:avLst/>
          </a:prstGeom>
        </p:spPr>
      </p:pic>
      <p:sp>
        <p:nvSpPr>
          <p:cNvPr id="5" name="Titolo 1"/>
          <p:cNvSpPr txBox="1"/>
          <p:nvPr/>
        </p:nvSpPr>
        <p:spPr>
          <a:xfrm>
            <a:off x="5401421" y="6098796"/>
            <a:ext cx="978848" cy="30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1.0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4508" y="14820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Plugin WordPress 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3100" dirty="0">
                <a:solidFill>
                  <a:schemeClr val="tx1"/>
                </a:solidFill>
              </a:rPr>
              <a:t>Session Tracking</a:t>
            </a:r>
            <a:br>
              <a:rPr lang="it-IT" dirty="0">
                <a:solidFill>
                  <a:schemeClr val="tx1"/>
                </a:solidFill>
              </a:rPr>
            </a:br>
            <a:endParaRPr lang="it-IT" sz="2800" i="1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544508" y="1662883"/>
            <a:ext cx="9488726" cy="5047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Data:</a:t>
            </a:r>
            <a:endParaRPr lang="it-IT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 ID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Address</a:t>
            </a:r>
            <a:endParaRPr lang="it-IT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and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User_ID 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stored in WordPress DB</a:t>
            </a:r>
            <a:endParaRPr lang="it-IT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Agent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Request</a:t>
            </a:r>
            <a:endParaRPr lang="it-IT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Duration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Accessed Pages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URI 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is being accessed </a:t>
            </a:r>
            <a:r>
              <a:rPr lang="it-IT" sz="2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 host)</a:t>
            </a:r>
            <a:endParaRPr lang="it-IT" sz="2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Request’s GET and POST 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Referer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Cookies</a:t>
            </a:r>
            <a:endParaRPr lang="it-IT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Indicators</a:t>
            </a: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threat_score, threat_status e breach_flag</a:t>
            </a:r>
            <a:br>
              <a:rPr lang="it-IT" sz="2300" dirty="0">
                <a:solidFill>
                  <a:schemeClr val="tx1"/>
                </a:solidFill>
              </a:rPr>
            </a:br>
            <a:endParaRPr lang="it-IT" sz="23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8887" y="240484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Plugin WordPress</a:t>
            </a:r>
            <a:br>
              <a:rPr lang="it-IT" dirty="0"/>
            </a:br>
            <a:r>
              <a:rPr lang="it-IT" sz="2800" dirty="0">
                <a:solidFill>
                  <a:schemeClr val="tx1"/>
                </a:solidFill>
              </a:rPr>
              <a:t>Tracking Criteria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408887" y="1890085"/>
            <a:ext cx="3890726" cy="4727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1800" dirty="0">
                <a:solidFill>
                  <a:schemeClr val="tx1"/>
                </a:solidFill>
              </a:rPr>
              <a:t>Sessions with a given Visitor ID are uniquely tracked</a:t>
            </a:r>
            <a:endParaRPr lang="it-IT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it-IT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1800" dirty="0">
                <a:solidFill>
                  <a:schemeClr val="tx1"/>
                </a:solidFill>
              </a:rPr>
              <a:t>When a User logs in or logs out of an account, the same session is kept and updated.</a:t>
            </a:r>
            <a:endParaRPr lang="it-IT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it-IT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1800" dirty="0">
                <a:solidFill>
                  <a:schemeClr val="tx1"/>
                </a:solidFill>
              </a:rPr>
              <a:t>Threat Indicators consistency must be guaranteed even after multiple log ins or log outs of an account </a:t>
            </a:r>
            <a:r>
              <a:rPr lang="it-IT" sz="1600" i="1" dirty="0">
                <a:solidFill>
                  <a:schemeClr val="tx1"/>
                </a:solidFill>
              </a:rPr>
              <a:t>(figure1.3 and 1.4)</a:t>
            </a:r>
            <a:r>
              <a:rPr lang="it-IT" sz="1800" i="1" dirty="0">
                <a:solidFill>
                  <a:schemeClr val="tx1"/>
                </a:solidFill>
              </a:rPr>
              <a:t>.</a:t>
            </a:r>
            <a:endParaRPr lang="it-IT" sz="1800" i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it-IT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1800" dirty="0">
                <a:solidFill>
                  <a:schemeClr val="tx1"/>
                </a:solidFill>
              </a:rPr>
              <a:t>Threat Level Management for accounts shared by multiple users </a:t>
            </a:r>
            <a:r>
              <a:rPr lang="it-IT" sz="1600" i="1" dirty="0">
                <a:solidFill>
                  <a:schemeClr val="tx1"/>
                </a:solidFill>
              </a:rPr>
              <a:t>(figure 1.1, 1.2, 1.3 e 1.4)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29" y="920781"/>
            <a:ext cx="5206899" cy="266665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13" y="3696749"/>
            <a:ext cx="5725231" cy="2903904"/>
          </a:xfrm>
          <a:prstGeom prst="rect">
            <a:avLst/>
          </a:prstGeom>
        </p:spPr>
      </p:pic>
      <p:sp>
        <p:nvSpPr>
          <p:cNvPr id="9" name="Titolo 1"/>
          <p:cNvSpPr txBox="1"/>
          <p:nvPr/>
        </p:nvSpPr>
        <p:spPr>
          <a:xfrm>
            <a:off x="5272375" y="3177271"/>
            <a:ext cx="978848" cy="30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1.1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olo 1"/>
          <p:cNvSpPr txBox="1"/>
          <p:nvPr/>
        </p:nvSpPr>
        <p:spPr>
          <a:xfrm>
            <a:off x="8026707" y="3150661"/>
            <a:ext cx="978848" cy="30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1.2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olo 1"/>
          <p:cNvSpPr txBox="1"/>
          <p:nvPr/>
        </p:nvSpPr>
        <p:spPr>
          <a:xfrm>
            <a:off x="5385465" y="6054565"/>
            <a:ext cx="978848" cy="30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lang="it-IT" sz="10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1.3</a:t>
            </a:r>
            <a:endParaRPr lang="it-IT" sz="105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olo 1"/>
          <p:cNvSpPr txBox="1"/>
          <p:nvPr/>
        </p:nvSpPr>
        <p:spPr>
          <a:xfrm>
            <a:off x="8190339" y="6054565"/>
            <a:ext cx="978848" cy="30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1.4</a:t>
            </a:r>
            <a:endParaRPr lang="it-IT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669790" y="1070610"/>
            <a:ext cx="1695450" cy="3206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83430" y="1031240"/>
            <a:ext cx="2089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000" b="1"/>
              <a:t>Before logging in a shared account</a:t>
            </a:r>
            <a:endParaRPr lang="it-IT" altLang="en-US" sz="1000" b="1"/>
          </a:p>
        </p:txBody>
      </p:sp>
      <p:sp>
        <p:nvSpPr>
          <p:cNvPr id="13" name="Rectangles 12"/>
          <p:cNvSpPr/>
          <p:nvPr/>
        </p:nvSpPr>
        <p:spPr>
          <a:xfrm>
            <a:off x="7080250" y="1018540"/>
            <a:ext cx="2202180" cy="4508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201535" y="1027430"/>
            <a:ext cx="211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331710" y="1031240"/>
            <a:ext cx="198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000" b="1"/>
              <a:t>After logging in a shared account</a:t>
            </a:r>
            <a:endParaRPr lang="it-IT" altLang="en-US" sz="1000" b="1"/>
          </a:p>
        </p:txBody>
      </p:sp>
      <p:sp>
        <p:nvSpPr>
          <p:cNvPr id="17" name="Rectangles 16"/>
          <p:cNvSpPr/>
          <p:nvPr/>
        </p:nvSpPr>
        <p:spPr>
          <a:xfrm>
            <a:off x="4418330" y="3762375"/>
            <a:ext cx="2444750" cy="433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492625" y="3762375"/>
            <a:ext cx="2271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000" b="1"/>
              <a:t>Before logging out of a shared account </a:t>
            </a:r>
            <a:endParaRPr lang="it-IT" altLang="en-US" sz="1000" b="1"/>
          </a:p>
        </p:txBody>
      </p:sp>
      <p:sp>
        <p:nvSpPr>
          <p:cNvPr id="19" name="Rectangles 18"/>
          <p:cNvSpPr/>
          <p:nvPr/>
        </p:nvSpPr>
        <p:spPr>
          <a:xfrm>
            <a:off x="7261860" y="3728085"/>
            <a:ext cx="2436495" cy="5111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366000" y="3771265"/>
            <a:ext cx="2124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1000" b="1"/>
              <a:t>After logging out of a shared account</a:t>
            </a:r>
            <a:endParaRPr lang="it-IT" altLang="en-US" sz="1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t-IT" altLang="en-US">
                <a:solidFill>
                  <a:schemeClr val="tx1"/>
                </a:solidFill>
              </a:rPr>
              <a:t>MySQL DBMS Tables design</a:t>
            </a:r>
            <a:endParaRPr lang="it-IT" alt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205" y="2742565"/>
            <a:ext cx="96551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Sessions</a:t>
            </a:r>
            <a:r>
              <a:rPr lang="it-IT" altLang="en-US" sz="2200"/>
              <a:t>: </a:t>
            </a:r>
            <a:r>
              <a:rPr lang="it-IT" altLang="en-US" sz="2000"/>
              <a:t>represents a single navigation session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Threat</a:t>
            </a:r>
            <a:r>
              <a:rPr lang="it-IT" altLang="en-US" sz="2200"/>
              <a:t>: </a:t>
            </a:r>
            <a:r>
              <a:rPr lang="it-IT" altLang="en-US" sz="2000"/>
              <a:t>contains fields that assess the threat level of a session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User </a:t>
            </a:r>
            <a:r>
              <a:rPr lang="it-IT" altLang="en-US" sz="2200"/>
              <a:t>(wp_users): </a:t>
            </a:r>
            <a:r>
              <a:rPr lang="it-IT" altLang="en-US" sz="2000"/>
              <a:t>table that represents users in a WordPress environment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IP_Addresses</a:t>
            </a:r>
            <a:r>
              <a:rPr lang="it-IT" altLang="en-US" sz="2400"/>
              <a:t>:</a:t>
            </a:r>
            <a:r>
              <a:rPr lang="it-IT" altLang="en-US" sz="2200"/>
              <a:t> </a:t>
            </a:r>
            <a:r>
              <a:rPr lang="it-IT" altLang="en-US" sz="2000"/>
              <a:t>contains fields necessary to bind a session to an IP address</a:t>
            </a:r>
            <a:endParaRPr lang="it-IT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Cookies</a:t>
            </a:r>
            <a:r>
              <a:rPr lang="it-IT" altLang="en-US" sz="2400"/>
              <a:t>:</a:t>
            </a:r>
            <a:r>
              <a:rPr lang="it-IT" altLang="en-US" sz="2200"/>
              <a:t> </a:t>
            </a:r>
            <a:r>
              <a:rPr lang="it-IT" altLang="en-US" sz="2000"/>
              <a:t>represents cookies associated to sessions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Session_Ip</a:t>
            </a:r>
            <a:r>
              <a:rPr lang="it-IT" altLang="en-US" sz="2400"/>
              <a:t>:</a:t>
            </a:r>
            <a:r>
              <a:rPr lang="it-IT" altLang="en-US" sz="2200"/>
              <a:t> </a:t>
            </a:r>
            <a:r>
              <a:rPr lang="it-IT" altLang="en-US" sz="2000"/>
              <a:t>bridge table between Sessions and IPs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Session_User</a:t>
            </a:r>
            <a:r>
              <a:rPr lang="it-IT" altLang="en-US" sz="2400"/>
              <a:t>:</a:t>
            </a:r>
            <a:r>
              <a:rPr lang="it-IT" altLang="en-US" sz="2200"/>
              <a:t> </a:t>
            </a:r>
            <a:r>
              <a:rPr lang="it-IT" altLang="en-US" sz="2000"/>
              <a:t>bridge table between Sessions and Users</a:t>
            </a:r>
            <a:endParaRPr lang="it-IT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2400" b="1"/>
              <a:t>Session_Cookies</a:t>
            </a:r>
            <a:r>
              <a:rPr lang="it-IT" altLang="en-US" sz="2400"/>
              <a:t>:</a:t>
            </a:r>
            <a:r>
              <a:rPr lang="it-IT" altLang="en-US" sz="2200"/>
              <a:t> </a:t>
            </a:r>
            <a:r>
              <a:rPr lang="it-IT" altLang="en-US" sz="2000"/>
              <a:t>bridge table between Sessions and Cookies</a:t>
            </a:r>
            <a:endParaRPr lang="it-IT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203450" y="34143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61365" y="1569085"/>
            <a:ext cx="807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 sz="2400"/>
              <a:t>Additional Database Tables that enrich WordPress Plugin Session Management:</a:t>
            </a:r>
            <a:endParaRPr lang="it-IT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89" y="222885"/>
            <a:ext cx="8596668" cy="1320800"/>
          </a:xfrm>
        </p:spPr>
        <p:txBody>
          <a:bodyPr/>
          <a:p>
            <a:r>
              <a:rPr lang="it-IT" altLang="en-US">
                <a:solidFill>
                  <a:schemeClr val="tx1"/>
                </a:solidFill>
              </a:rPr>
              <a:t>Tables ER Design</a:t>
            </a:r>
            <a:endParaRPr lang="it-IT" altLang="en-US">
              <a:solidFill>
                <a:schemeClr val="tx1"/>
              </a:solidFill>
            </a:endParaRPr>
          </a:p>
        </p:txBody>
      </p:sp>
      <p:pic>
        <p:nvPicPr>
          <p:cNvPr id="3" name="Content Placeholder 2" descr="concettuale_session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060" y="1151255"/>
            <a:ext cx="7408545" cy="5557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54" y="240665"/>
            <a:ext cx="8596668" cy="1320800"/>
          </a:xfrm>
        </p:spPr>
        <p:txBody>
          <a:bodyPr/>
          <a:p>
            <a:r>
              <a:rPr lang="it-IT" altLang="en-US">
                <a:solidFill>
                  <a:schemeClr val="tx1"/>
                </a:solidFill>
              </a:rPr>
              <a:t>Tables Logical Design</a:t>
            </a:r>
            <a:endParaRPr lang="it-IT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logico_session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4375" y="999490"/>
            <a:ext cx="533908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0556" y="160664"/>
            <a:ext cx="8596668" cy="13208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Threat Evaluator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Titolo 1"/>
          <p:cNvSpPr txBox="1"/>
          <p:nvPr/>
        </p:nvSpPr>
        <p:spPr>
          <a:xfrm>
            <a:off x="771011" y="821064"/>
            <a:ext cx="8596668" cy="1744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Subsystem that examines an HTTP request received from the WordPress Webserver and determines its dangerousness.</a:t>
            </a:r>
            <a:r>
              <a:rPr lang="it-I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Honeytoken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fictitious data with no information value specifically entered by a system administrator to detect attackers.</a:t>
            </a: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70890" y="2704465"/>
            <a:ext cx="7953375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Employed Honeytokens for Threat Evaluation:</a:t>
            </a:r>
            <a:endParaRPr lang="it-IT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GET and POST parameters: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blacklist of keys and values that should not appear in any HTTP request.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Dummy pages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non-indexed pages that should not be accessed by anyone.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Session cookies: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cookies that must be present in the user's browser.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Dummy accounts: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accounts whose credentials should not be known to anyone.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5764</Words>
  <Application>WPS Presentation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Sfaccettatura</vt:lpstr>
      <vt:lpstr>A Honeytoken based Session Tracking and Threat Evaluation System for Web Applications</vt:lpstr>
      <vt:lpstr>Goals</vt:lpstr>
      <vt:lpstr>System Architecture</vt:lpstr>
      <vt:lpstr>Plugin WordPress  Session Tracking </vt:lpstr>
      <vt:lpstr>Plugin WordPress Tracking Criteria</vt:lpstr>
      <vt:lpstr>MySQL DBMS Tables design</vt:lpstr>
      <vt:lpstr>Tables ER Design</vt:lpstr>
      <vt:lpstr>Tables Logical Design</vt:lpstr>
      <vt:lpstr>Threat Evaluator</vt:lpstr>
      <vt:lpstr>Threat Evaluator</vt:lpstr>
      <vt:lpstr>Elasticsearch e Kibana</vt:lpstr>
      <vt:lpstr>System’s Testing</vt:lpstr>
      <vt:lpstr>Selenium Remote Web Drivers Deployment</vt:lpstr>
      <vt:lpstr>Web Drivers Deployment Script</vt:lpstr>
      <vt:lpstr>Java Test Controller</vt:lpstr>
      <vt:lpstr>Test Results Analysis</vt:lpstr>
      <vt:lpstr>Future System Developments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Colotti</dc:creator>
  <cp:lastModifiedBy>manuel</cp:lastModifiedBy>
  <cp:revision>116</cp:revision>
  <dcterms:created xsi:type="dcterms:W3CDTF">2021-07-12T11:53:00Z</dcterms:created>
  <dcterms:modified xsi:type="dcterms:W3CDTF">2023-01-24T17:42:10Z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FC65D744C54D46B9AF27A46537168993</vt:lpwstr>
  </property>
  <property fmtid="{D5CDD505-2E9C-101B-9397-08002B2CF9AE}" pid="3" name="KSOProductBuildVer">
    <vt:lpwstr>1033-11.2.0.11219</vt:lpwstr>
  </property>
</Properties>
</file>