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Lst>
  <p:sldSz cx="18288000" cy="10287000"/>
  <p:notesSz cx="6858000" cy="9144000"/>
  <p:embeddedFontLst>
    <p:embeddedFont>
      <p:font typeface="TT Supermolot Neue Expanded" charset="1" panose="02000503020000020004"/>
      <p:regular r:id="rId14"/>
    </p:embeddedFont>
    <p:embeddedFont>
      <p:font typeface="TT Supermolot Neue Expanded Bold" charset="1" panose="02000803000000020004"/>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fonts/font14.fntdata" Type="http://schemas.openxmlformats.org/officeDocument/2006/relationships/font"/><Relationship Id="rId15" Target="fonts/font15.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9.png" Type="http://schemas.openxmlformats.org/officeDocument/2006/relationships/image"/><Relationship Id="rId4" Target="../media/image10.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 Id="rId7" Target="../media/image4.png" Type="http://schemas.openxmlformats.org/officeDocument/2006/relationships/image"/><Relationship Id="rId8" Target="../media/image5.svg" Type="http://schemas.openxmlformats.org/officeDocument/2006/relationships/image"/><Relationship Id="rId9" Target="../media/image8.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1.pn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4.png" Type="http://schemas.openxmlformats.org/officeDocument/2006/relationships/image"/><Relationship Id="rId7" Target="../media/image5.svg" Type="http://schemas.openxmlformats.org/officeDocument/2006/relationships/image"/><Relationship Id="rId8" Target="../media/image8.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4.png" Type="http://schemas.openxmlformats.org/officeDocument/2006/relationships/image"/><Relationship Id="rId11" Target="../media/image15.png" Type="http://schemas.openxmlformats.org/officeDocument/2006/relationships/image"/><Relationship Id="rId12" Target="../media/image16.png" Type="http://schemas.openxmlformats.org/officeDocument/2006/relationships/image"/><Relationship Id="rId13" Target="../media/image17.png" Type="http://schemas.openxmlformats.org/officeDocument/2006/relationships/image"/><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12.png" Type="http://schemas.openxmlformats.org/officeDocument/2006/relationships/image"/><Relationship Id="rId9" Target="../media/image1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18.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0">
            <a:off x="2664776" y="8469381"/>
            <a:ext cx="1751134" cy="1124105"/>
          </a:xfrm>
          <a:custGeom>
            <a:avLst/>
            <a:gdLst/>
            <a:ahLst/>
            <a:cxnLst/>
            <a:rect r="r" b="b" t="t" l="l"/>
            <a:pathLst>
              <a:path h="1124105" w="1751134">
                <a:moveTo>
                  <a:pt x="0" y="0"/>
                </a:moveTo>
                <a:lnTo>
                  <a:pt x="1751135" y="0"/>
                </a:lnTo>
                <a:lnTo>
                  <a:pt x="1751135" y="1124104"/>
                </a:lnTo>
                <a:lnTo>
                  <a:pt x="0" y="112410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6877854" y="7626302"/>
            <a:ext cx="1751134" cy="1124105"/>
          </a:xfrm>
          <a:custGeom>
            <a:avLst/>
            <a:gdLst/>
            <a:ahLst/>
            <a:cxnLst/>
            <a:rect r="r" b="b" t="t" l="l"/>
            <a:pathLst>
              <a:path h="1124105" w="1751134">
                <a:moveTo>
                  <a:pt x="0" y="0"/>
                </a:moveTo>
                <a:lnTo>
                  <a:pt x="1751135" y="0"/>
                </a:lnTo>
                <a:lnTo>
                  <a:pt x="1751135" y="1124105"/>
                </a:lnTo>
                <a:lnTo>
                  <a:pt x="0" y="112410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089639" y="8469381"/>
            <a:ext cx="3397020" cy="562052"/>
          </a:xfrm>
          <a:custGeom>
            <a:avLst/>
            <a:gdLst/>
            <a:ahLst/>
            <a:cxnLst/>
            <a:rect r="r" b="b" t="t" l="l"/>
            <a:pathLst>
              <a:path h="562052" w="3397020">
                <a:moveTo>
                  <a:pt x="0" y="0"/>
                </a:moveTo>
                <a:lnTo>
                  <a:pt x="3397020" y="0"/>
                </a:lnTo>
                <a:lnTo>
                  <a:pt x="3397020" y="562052"/>
                </a:lnTo>
                <a:lnTo>
                  <a:pt x="0" y="56205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15829682" y="2239158"/>
            <a:ext cx="3397020" cy="562052"/>
          </a:xfrm>
          <a:custGeom>
            <a:avLst/>
            <a:gdLst/>
            <a:ahLst/>
            <a:cxnLst/>
            <a:rect r="r" b="b" t="t" l="l"/>
            <a:pathLst>
              <a:path h="562052" w="3397020">
                <a:moveTo>
                  <a:pt x="0" y="0"/>
                </a:moveTo>
                <a:lnTo>
                  <a:pt x="3397020" y="0"/>
                </a:lnTo>
                <a:lnTo>
                  <a:pt x="3397020" y="562053"/>
                </a:lnTo>
                <a:lnTo>
                  <a:pt x="0" y="56205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1666875" y="2801211"/>
            <a:ext cx="14313744" cy="5165829"/>
          </a:xfrm>
          <a:custGeom>
            <a:avLst/>
            <a:gdLst/>
            <a:ahLst/>
            <a:cxnLst/>
            <a:rect r="r" b="b" t="t" l="l"/>
            <a:pathLst>
              <a:path h="5165829" w="14313744">
                <a:moveTo>
                  <a:pt x="0" y="0"/>
                </a:moveTo>
                <a:lnTo>
                  <a:pt x="14313744" y="0"/>
                </a:lnTo>
                <a:lnTo>
                  <a:pt x="14313744" y="5165829"/>
                </a:lnTo>
                <a:lnTo>
                  <a:pt x="0" y="5165829"/>
                </a:lnTo>
                <a:lnTo>
                  <a:pt x="0" y="0"/>
                </a:lnTo>
                <a:close/>
              </a:path>
            </a:pathLst>
          </a:custGeom>
          <a:blipFill>
            <a:blip r:embed="rId7">
              <a:extLst>
                <a:ext uri="{96DAC541-7B7A-43D3-8B79-37D633B846F1}">
                  <asvg:svgBlip xmlns:asvg="http://schemas.microsoft.com/office/drawing/2016/SVG/main" r:embed="rId8"/>
                </a:ext>
              </a:extLst>
            </a:blip>
            <a:stretch>
              <a:fillRect l="-48168" t="0" r="0" b="-58722"/>
            </a:stretch>
          </a:blipFill>
        </p:spPr>
      </p:sp>
      <p:sp>
        <p:nvSpPr>
          <p:cNvPr name="Freeform 8" id="8"/>
          <p:cNvSpPr/>
          <p:nvPr/>
        </p:nvSpPr>
        <p:spPr>
          <a:xfrm flipH="false" flipV="false" rot="0">
            <a:off x="14273419" y="7626302"/>
            <a:ext cx="3742274" cy="2490313"/>
          </a:xfrm>
          <a:custGeom>
            <a:avLst/>
            <a:gdLst/>
            <a:ahLst/>
            <a:cxnLst/>
            <a:rect r="r" b="b" t="t" l="l"/>
            <a:pathLst>
              <a:path h="2490313" w="3742274">
                <a:moveTo>
                  <a:pt x="0" y="0"/>
                </a:moveTo>
                <a:lnTo>
                  <a:pt x="3742274" y="0"/>
                </a:lnTo>
                <a:lnTo>
                  <a:pt x="3742274" y="2490313"/>
                </a:lnTo>
                <a:lnTo>
                  <a:pt x="0" y="2490313"/>
                </a:lnTo>
                <a:lnTo>
                  <a:pt x="0" y="0"/>
                </a:lnTo>
                <a:close/>
              </a:path>
            </a:pathLst>
          </a:custGeom>
          <a:blipFill>
            <a:blip r:embed="rId9"/>
            <a:stretch>
              <a:fillRect l="0" t="0" r="0" b="0"/>
            </a:stretch>
          </a:blipFill>
        </p:spPr>
      </p:sp>
      <p:sp>
        <p:nvSpPr>
          <p:cNvPr name="TextBox 9" id="9"/>
          <p:cNvSpPr txBox="true"/>
          <p:nvPr/>
        </p:nvSpPr>
        <p:spPr>
          <a:xfrm rot="0">
            <a:off x="5862482" y="4023471"/>
            <a:ext cx="6563037" cy="873125"/>
          </a:xfrm>
          <a:prstGeom prst="rect">
            <a:avLst/>
          </a:prstGeom>
        </p:spPr>
        <p:txBody>
          <a:bodyPr anchor="t" rtlCol="false" tIns="0" lIns="0" bIns="0" rIns="0">
            <a:spAutoFit/>
          </a:bodyPr>
          <a:lstStyle/>
          <a:p>
            <a:pPr algn="ctr" marL="0" indent="0" lvl="0">
              <a:lnSpc>
                <a:spcPts val="7000"/>
              </a:lnSpc>
              <a:spcBef>
                <a:spcPct val="0"/>
              </a:spcBef>
            </a:pPr>
            <a:r>
              <a:rPr lang="en-US" sz="5000">
                <a:solidFill>
                  <a:srgbClr val="FFFFFF"/>
                </a:solidFill>
                <a:latin typeface="TT Supermolot Neue Expanded"/>
                <a:ea typeface="TT Supermolot Neue Expanded"/>
                <a:cs typeface="TT Supermolot Neue Expanded"/>
                <a:sym typeface="TT Supermolot Neue Expanded"/>
              </a:rPr>
              <a:t>Introduction to</a:t>
            </a:r>
          </a:p>
        </p:txBody>
      </p:sp>
      <p:sp>
        <p:nvSpPr>
          <p:cNvPr name="TextBox 10" id="10"/>
          <p:cNvSpPr txBox="true"/>
          <p:nvPr/>
        </p:nvSpPr>
        <p:spPr>
          <a:xfrm rot="0">
            <a:off x="2307381" y="4667996"/>
            <a:ext cx="13673239" cy="1975039"/>
          </a:xfrm>
          <a:prstGeom prst="rect">
            <a:avLst/>
          </a:prstGeom>
        </p:spPr>
        <p:txBody>
          <a:bodyPr anchor="t" rtlCol="false" tIns="0" lIns="0" bIns="0" rIns="0">
            <a:spAutoFit/>
          </a:bodyPr>
          <a:lstStyle/>
          <a:p>
            <a:pPr algn="ctr" marL="0" indent="0" lvl="0">
              <a:lnSpc>
                <a:spcPts val="16089"/>
              </a:lnSpc>
              <a:spcBef>
                <a:spcPct val="0"/>
              </a:spcBef>
            </a:pPr>
            <a:r>
              <a:rPr lang="en-US" b="true" sz="11492">
                <a:solidFill>
                  <a:srgbClr val="FFFFFF"/>
                </a:solidFill>
                <a:latin typeface="TT Supermolot Neue Expanded Bold"/>
                <a:ea typeface="TT Supermolot Neue Expanded Bold"/>
                <a:cs typeface="TT Supermolot Neue Expanded Bold"/>
                <a:sym typeface="TT Supermolot Neue Expanded Bold"/>
              </a:rPr>
              <a:t>RUN LOGIC</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0" t="0" r="0" b="-18444"/>
            </a:stretch>
          </a:blipFill>
        </p:spPr>
      </p:sp>
      <p:sp>
        <p:nvSpPr>
          <p:cNvPr name="Freeform 3" id="3"/>
          <p:cNvSpPr/>
          <p:nvPr/>
        </p:nvSpPr>
        <p:spPr>
          <a:xfrm flipH="true" flipV="false" rot="0">
            <a:off x="10354764" y="822455"/>
            <a:ext cx="6750960" cy="7365899"/>
          </a:xfrm>
          <a:custGeom>
            <a:avLst/>
            <a:gdLst/>
            <a:ahLst/>
            <a:cxnLst/>
            <a:rect r="r" b="b" t="t" l="l"/>
            <a:pathLst>
              <a:path h="7365899" w="6750960">
                <a:moveTo>
                  <a:pt x="6750960" y="0"/>
                </a:moveTo>
                <a:lnTo>
                  <a:pt x="0" y="0"/>
                </a:lnTo>
                <a:lnTo>
                  <a:pt x="0" y="7365900"/>
                </a:lnTo>
                <a:lnTo>
                  <a:pt x="6750960" y="7365900"/>
                </a:lnTo>
                <a:lnTo>
                  <a:pt x="675096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340989" y="1536593"/>
            <a:ext cx="1751134" cy="1124105"/>
          </a:xfrm>
          <a:custGeom>
            <a:avLst/>
            <a:gdLst/>
            <a:ahLst/>
            <a:cxnLst/>
            <a:rect r="r" b="b" t="t" l="l"/>
            <a:pathLst>
              <a:path h="1124105" w="1751134">
                <a:moveTo>
                  <a:pt x="0" y="0"/>
                </a:moveTo>
                <a:lnTo>
                  <a:pt x="1751135" y="0"/>
                </a:lnTo>
                <a:lnTo>
                  <a:pt x="1751135" y="1124105"/>
                </a:lnTo>
                <a:lnTo>
                  <a:pt x="0" y="112410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6877854" y="7626302"/>
            <a:ext cx="1751134" cy="1124105"/>
          </a:xfrm>
          <a:custGeom>
            <a:avLst/>
            <a:gdLst/>
            <a:ahLst/>
            <a:cxnLst/>
            <a:rect r="r" b="b" t="t" l="l"/>
            <a:pathLst>
              <a:path h="1124105" w="1751134">
                <a:moveTo>
                  <a:pt x="0" y="0"/>
                </a:moveTo>
                <a:lnTo>
                  <a:pt x="1751135" y="0"/>
                </a:lnTo>
                <a:lnTo>
                  <a:pt x="1751135" y="1124105"/>
                </a:lnTo>
                <a:lnTo>
                  <a:pt x="0" y="112410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1698510" y="8977274"/>
            <a:ext cx="3397020" cy="562052"/>
          </a:xfrm>
          <a:custGeom>
            <a:avLst/>
            <a:gdLst/>
            <a:ahLst/>
            <a:cxnLst/>
            <a:rect r="r" b="b" t="t" l="l"/>
            <a:pathLst>
              <a:path h="562052" w="3397020">
                <a:moveTo>
                  <a:pt x="0" y="0"/>
                </a:moveTo>
                <a:lnTo>
                  <a:pt x="3397020" y="0"/>
                </a:lnTo>
                <a:lnTo>
                  <a:pt x="3397020" y="562052"/>
                </a:lnTo>
                <a:lnTo>
                  <a:pt x="0" y="56205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0">
            <a:off x="16543759" y="1639594"/>
            <a:ext cx="3397020" cy="562052"/>
          </a:xfrm>
          <a:custGeom>
            <a:avLst/>
            <a:gdLst/>
            <a:ahLst/>
            <a:cxnLst/>
            <a:rect r="r" b="b" t="t" l="l"/>
            <a:pathLst>
              <a:path h="562052" w="3397020">
                <a:moveTo>
                  <a:pt x="0" y="0"/>
                </a:moveTo>
                <a:lnTo>
                  <a:pt x="3397020" y="0"/>
                </a:lnTo>
                <a:lnTo>
                  <a:pt x="3397020" y="562053"/>
                </a:lnTo>
                <a:lnTo>
                  <a:pt x="0" y="56205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8" id="8"/>
          <p:cNvSpPr txBox="true"/>
          <p:nvPr/>
        </p:nvSpPr>
        <p:spPr>
          <a:xfrm rot="0">
            <a:off x="1521482" y="2111087"/>
            <a:ext cx="8177191" cy="1525869"/>
          </a:xfrm>
          <a:prstGeom prst="rect">
            <a:avLst/>
          </a:prstGeom>
        </p:spPr>
        <p:txBody>
          <a:bodyPr anchor="t" rtlCol="false" tIns="0" lIns="0" bIns="0" rIns="0">
            <a:spAutoFit/>
          </a:bodyPr>
          <a:lstStyle/>
          <a:p>
            <a:pPr algn="ctr">
              <a:lnSpc>
                <a:spcPts val="4062"/>
              </a:lnSpc>
            </a:pPr>
            <a:r>
              <a:rPr lang="en-US" b="true" sz="2902">
                <a:solidFill>
                  <a:srgbClr val="FFFFFF"/>
                </a:solidFill>
                <a:latin typeface="TT Supermolot Neue Expanded Bold"/>
                <a:ea typeface="TT Supermolot Neue Expanded Bold"/>
                <a:cs typeface="TT Supermolot Neue Expanded Bold"/>
                <a:sym typeface="TT Supermolot Neue Expanded Bold"/>
              </a:rPr>
              <a:t>¿PORQUÉ DICEN USTEDES QUE ES IMPORTANTE</a:t>
            </a:r>
          </a:p>
          <a:p>
            <a:pPr algn="ctr" marL="0" indent="0" lvl="0">
              <a:lnSpc>
                <a:spcPts val="4062"/>
              </a:lnSpc>
              <a:spcBef>
                <a:spcPct val="0"/>
              </a:spcBef>
            </a:pPr>
            <a:r>
              <a:rPr lang="en-US" b="true" sz="2902">
                <a:solidFill>
                  <a:srgbClr val="FFFFFF"/>
                </a:solidFill>
                <a:latin typeface="TT Supermolot Neue Expanded Bold"/>
                <a:ea typeface="TT Supermolot Neue Expanded Bold"/>
                <a:cs typeface="TT Supermolot Neue Expanded Bold"/>
                <a:sym typeface="TT Supermolot Neue Expanded Bold"/>
              </a:rPr>
              <a:t>aprender a programar?</a:t>
            </a:r>
          </a:p>
        </p:txBody>
      </p:sp>
      <p:sp>
        <p:nvSpPr>
          <p:cNvPr name="Freeform 9" id="9"/>
          <p:cNvSpPr/>
          <p:nvPr/>
        </p:nvSpPr>
        <p:spPr>
          <a:xfrm flipH="false" flipV="false" rot="0">
            <a:off x="14545726" y="7796687"/>
            <a:ext cx="3742274" cy="2490313"/>
          </a:xfrm>
          <a:custGeom>
            <a:avLst/>
            <a:gdLst/>
            <a:ahLst/>
            <a:cxnLst/>
            <a:rect r="r" b="b" t="t" l="l"/>
            <a:pathLst>
              <a:path h="2490313" w="3742274">
                <a:moveTo>
                  <a:pt x="0" y="0"/>
                </a:moveTo>
                <a:lnTo>
                  <a:pt x="3742274" y="0"/>
                </a:lnTo>
                <a:lnTo>
                  <a:pt x="3742274" y="2490313"/>
                </a:lnTo>
                <a:lnTo>
                  <a:pt x="0" y="2490313"/>
                </a:lnTo>
                <a:lnTo>
                  <a:pt x="0" y="0"/>
                </a:lnTo>
                <a:close/>
              </a:path>
            </a:pathLst>
          </a:custGeom>
          <a:blipFill>
            <a:blip r:embed="rId9"/>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0">
            <a:off x="-340989" y="1536593"/>
            <a:ext cx="1751134" cy="1124105"/>
          </a:xfrm>
          <a:custGeom>
            <a:avLst/>
            <a:gdLst/>
            <a:ahLst/>
            <a:cxnLst/>
            <a:rect r="r" b="b" t="t" l="l"/>
            <a:pathLst>
              <a:path h="1124105" w="1751134">
                <a:moveTo>
                  <a:pt x="0" y="0"/>
                </a:moveTo>
                <a:lnTo>
                  <a:pt x="1751135" y="0"/>
                </a:lnTo>
                <a:lnTo>
                  <a:pt x="1751135" y="1124105"/>
                </a:lnTo>
                <a:lnTo>
                  <a:pt x="0" y="112410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6877854" y="7626302"/>
            <a:ext cx="1751134" cy="1124105"/>
          </a:xfrm>
          <a:custGeom>
            <a:avLst/>
            <a:gdLst/>
            <a:ahLst/>
            <a:cxnLst/>
            <a:rect r="r" b="b" t="t" l="l"/>
            <a:pathLst>
              <a:path h="1124105" w="1751134">
                <a:moveTo>
                  <a:pt x="0" y="0"/>
                </a:moveTo>
                <a:lnTo>
                  <a:pt x="1751135" y="0"/>
                </a:lnTo>
                <a:lnTo>
                  <a:pt x="1751135" y="1124105"/>
                </a:lnTo>
                <a:lnTo>
                  <a:pt x="0" y="112410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698510" y="8977274"/>
            <a:ext cx="3397020" cy="562052"/>
          </a:xfrm>
          <a:custGeom>
            <a:avLst/>
            <a:gdLst/>
            <a:ahLst/>
            <a:cxnLst/>
            <a:rect r="r" b="b" t="t" l="l"/>
            <a:pathLst>
              <a:path h="562052" w="3397020">
                <a:moveTo>
                  <a:pt x="0" y="0"/>
                </a:moveTo>
                <a:lnTo>
                  <a:pt x="3397020" y="0"/>
                </a:lnTo>
                <a:lnTo>
                  <a:pt x="3397020" y="562052"/>
                </a:lnTo>
                <a:lnTo>
                  <a:pt x="0" y="56205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16543759" y="1639594"/>
            <a:ext cx="3397020" cy="562052"/>
          </a:xfrm>
          <a:custGeom>
            <a:avLst/>
            <a:gdLst/>
            <a:ahLst/>
            <a:cxnLst/>
            <a:rect r="r" b="b" t="t" l="l"/>
            <a:pathLst>
              <a:path h="562052" w="3397020">
                <a:moveTo>
                  <a:pt x="0" y="0"/>
                </a:moveTo>
                <a:lnTo>
                  <a:pt x="3397020" y="0"/>
                </a:lnTo>
                <a:lnTo>
                  <a:pt x="3397020" y="562053"/>
                </a:lnTo>
                <a:lnTo>
                  <a:pt x="0" y="56205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4430806" y="2041495"/>
            <a:ext cx="8177191" cy="497581"/>
          </a:xfrm>
          <a:prstGeom prst="rect">
            <a:avLst/>
          </a:prstGeom>
        </p:spPr>
        <p:txBody>
          <a:bodyPr anchor="t" rtlCol="false" tIns="0" lIns="0" bIns="0" rIns="0">
            <a:spAutoFit/>
          </a:bodyPr>
          <a:lstStyle/>
          <a:p>
            <a:pPr algn="ctr" marL="0" indent="0" lvl="0">
              <a:lnSpc>
                <a:spcPts val="4062"/>
              </a:lnSpc>
              <a:spcBef>
                <a:spcPct val="0"/>
              </a:spcBef>
            </a:pPr>
            <a:r>
              <a:rPr lang="en-US" b="true" sz="2902">
                <a:solidFill>
                  <a:srgbClr val="FFFFFF"/>
                </a:solidFill>
                <a:latin typeface="TT Supermolot Neue Expanded Bold"/>
                <a:ea typeface="TT Supermolot Neue Expanded Bold"/>
                <a:cs typeface="TT Supermolot Neue Expanded Bold"/>
                <a:sym typeface="TT Supermolot Neue Expanded Bold"/>
              </a:rPr>
              <a:t>¿QUE ES REALMENTE PROGAMAR</a:t>
            </a:r>
            <a:r>
              <a:rPr lang="en-US" b="true" sz="2902">
                <a:solidFill>
                  <a:srgbClr val="FFFFFF"/>
                </a:solidFill>
                <a:latin typeface="TT Supermolot Neue Expanded Bold"/>
                <a:ea typeface="TT Supermolot Neue Expanded Bold"/>
                <a:cs typeface="TT Supermolot Neue Expanded Bold"/>
                <a:sym typeface="TT Supermolot Neue Expanded Bold"/>
              </a:rPr>
              <a:t>?</a:t>
            </a:r>
          </a:p>
        </p:txBody>
      </p:sp>
      <p:sp>
        <p:nvSpPr>
          <p:cNvPr name="Freeform 8" id="8"/>
          <p:cNvSpPr/>
          <p:nvPr/>
        </p:nvSpPr>
        <p:spPr>
          <a:xfrm flipH="false" flipV="false" rot="0">
            <a:off x="14672622" y="7732117"/>
            <a:ext cx="3742274" cy="2490313"/>
          </a:xfrm>
          <a:custGeom>
            <a:avLst/>
            <a:gdLst/>
            <a:ahLst/>
            <a:cxnLst/>
            <a:rect r="r" b="b" t="t" l="l"/>
            <a:pathLst>
              <a:path h="2490313" w="3742274">
                <a:moveTo>
                  <a:pt x="0" y="0"/>
                </a:moveTo>
                <a:lnTo>
                  <a:pt x="3742274" y="0"/>
                </a:lnTo>
                <a:lnTo>
                  <a:pt x="3742274" y="2490313"/>
                </a:lnTo>
                <a:lnTo>
                  <a:pt x="0" y="2490313"/>
                </a:lnTo>
                <a:lnTo>
                  <a:pt x="0" y="0"/>
                </a:lnTo>
                <a:close/>
              </a:path>
            </a:pathLst>
          </a:custGeom>
          <a:blipFill>
            <a:blip r:embed="rId7"/>
            <a:stretch>
              <a:fillRect l="0" t="0" r="0" b="0"/>
            </a:stretch>
          </a:blipFill>
        </p:spPr>
      </p:sp>
      <p:sp>
        <p:nvSpPr>
          <p:cNvPr name="TextBox 9" id="9"/>
          <p:cNvSpPr txBox="true"/>
          <p:nvPr/>
        </p:nvSpPr>
        <p:spPr>
          <a:xfrm rot="0">
            <a:off x="3121764" y="4921773"/>
            <a:ext cx="10444079" cy="1471295"/>
          </a:xfrm>
          <a:prstGeom prst="rect">
            <a:avLst/>
          </a:prstGeom>
        </p:spPr>
        <p:txBody>
          <a:bodyPr anchor="t" rtlCol="false" tIns="0" lIns="0" bIns="0" rIns="0">
            <a:spAutoFit/>
          </a:bodyPr>
          <a:lstStyle/>
          <a:p>
            <a:pPr algn="ctr">
              <a:lnSpc>
                <a:spcPts val="2380"/>
              </a:lnSpc>
              <a:spcBef>
                <a:spcPct val="0"/>
              </a:spcBef>
            </a:pPr>
            <a:r>
              <a:rPr lang="en-US" b="true" sz="1700">
                <a:solidFill>
                  <a:srgbClr val="FFFFFF"/>
                </a:solidFill>
                <a:latin typeface="TT Supermolot Neue Expanded Bold"/>
                <a:ea typeface="TT Supermolot Neue Expanded Bold"/>
                <a:cs typeface="TT Supermolot Neue Expanded Bold"/>
                <a:sym typeface="TT Supermolot Neue Expanded Bold"/>
              </a:rPr>
              <a:t>PROGRAMAR ES EL ARTE DE CREAR INSTRUCCIONES PARA QUE UNA COMPUTADORA REALICE TAREAS ESPECÍFICAS. ES RESOLVER PROBLEMAS MEDIANTE LÓGICA, CREATIVIDAD Y EL USO DE LENGUAJES COMO JAVA O PYTHON. NO SE TRATA DE MEMORIZAR, SINO DE PENSAR EN SOLUCIONES CLARAS, PROBÁNDOLAS, MEJORÁNDOLAS Y TRANSFORMANDO IDEAS EN HERRAMIENTAS ÚTILES.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0">
            <a:off x="9184155" y="3149990"/>
            <a:ext cx="7359604" cy="4194974"/>
          </a:xfrm>
          <a:custGeom>
            <a:avLst/>
            <a:gdLst/>
            <a:ahLst/>
            <a:cxnLst/>
            <a:rect r="r" b="b" t="t" l="l"/>
            <a:pathLst>
              <a:path h="4194974" w="7359604">
                <a:moveTo>
                  <a:pt x="0" y="0"/>
                </a:moveTo>
                <a:lnTo>
                  <a:pt x="7359604" y="0"/>
                </a:lnTo>
                <a:lnTo>
                  <a:pt x="7359604" y="4194974"/>
                </a:lnTo>
                <a:lnTo>
                  <a:pt x="0" y="4194974"/>
                </a:lnTo>
                <a:lnTo>
                  <a:pt x="0" y="0"/>
                </a:lnTo>
                <a:close/>
              </a:path>
            </a:pathLst>
          </a:custGeom>
          <a:blipFill>
            <a:blip r:embed="rId3"/>
            <a:stretch>
              <a:fillRect l="0" t="0" r="0" b="0"/>
            </a:stretch>
          </a:blipFill>
        </p:spPr>
      </p:sp>
      <p:sp>
        <p:nvSpPr>
          <p:cNvPr name="TextBox 4" id="4"/>
          <p:cNvSpPr txBox="true"/>
          <p:nvPr/>
        </p:nvSpPr>
        <p:spPr>
          <a:xfrm rot="0">
            <a:off x="534579" y="1654359"/>
            <a:ext cx="8098620" cy="2644775"/>
          </a:xfrm>
          <a:prstGeom prst="rect">
            <a:avLst/>
          </a:prstGeom>
        </p:spPr>
        <p:txBody>
          <a:bodyPr anchor="t" rtlCol="false" tIns="0" lIns="0" bIns="0" rIns="0">
            <a:spAutoFit/>
          </a:bodyPr>
          <a:lstStyle/>
          <a:p>
            <a:pPr algn="l" marL="0" indent="0" lvl="0">
              <a:lnSpc>
                <a:spcPts val="7000"/>
              </a:lnSpc>
              <a:spcBef>
                <a:spcPct val="0"/>
              </a:spcBef>
            </a:pPr>
            <a:r>
              <a:rPr lang="en-US" b="true" sz="5000">
                <a:solidFill>
                  <a:srgbClr val="FFFFFF"/>
                </a:solidFill>
                <a:latin typeface="TT Supermolot Neue Expanded Bold"/>
                <a:ea typeface="TT Supermolot Neue Expanded Bold"/>
                <a:cs typeface="TT Supermolot Neue Expanded Bold"/>
                <a:sym typeface="TT Supermolot Neue Expanded Bold"/>
              </a:rPr>
              <a:t>QUE TANTA DEMANDA TIENE LA PROGAMACIÓN?</a:t>
            </a:r>
          </a:p>
        </p:txBody>
      </p:sp>
      <p:sp>
        <p:nvSpPr>
          <p:cNvPr name="Freeform 5" id="5"/>
          <p:cNvSpPr/>
          <p:nvPr/>
        </p:nvSpPr>
        <p:spPr>
          <a:xfrm flipH="false" flipV="false" rot="0">
            <a:off x="-340989" y="1536593"/>
            <a:ext cx="1751134" cy="1124105"/>
          </a:xfrm>
          <a:custGeom>
            <a:avLst/>
            <a:gdLst/>
            <a:ahLst/>
            <a:cxnLst/>
            <a:rect r="r" b="b" t="t" l="l"/>
            <a:pathLst>
              <a:path h="1124105" w="1751134">
                <a:moveTo>
                  <a:pt x="0" y="0"/>
                </a:moveTo>
                <a:lnTo>
                  <a:pt x="1751135" y="0"/>
                </a:lnTo>
                <a:lnTo>
                  <a:pt x="1751135" y="1124105"/>
                </a:lnTo>
                <a:lnTo>
                  <a:pt x="0" y="112410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6877854" y="7626302"/>
            <a:ext cx="1751134" cy="1124105"/>
          </a:xfrm>
          <a:custGeom>
            <a:avLst/>
            <a:gdLst/>
            <a:ahLst/>
            <a:cxnLst/>
            <a:rect r="r" b="b" t="t" l="l"/>
            <a:pathLst>
              <a:path h="1124105" w="1751134">
                <a:moveTo>
                  <a:pt x="0" y="0"/>
                </a:moveTo>
                <a:lnTo>
                  <a:pt x="1751135" y="0"/>
                </a:lnTo>
                <a:lnTo>
                  <a:pt x="1751135" y="1124105"/>
                </a:lnTo>
                <a:lnTo>
                  <a:pt x="0" y="112410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698510" y="8977274"/>
            <a:ext cx="3397020" cy="562052"/>
          </a:xfrm>
          <a:custGeom>
            <a:avLst/>
            <a:gdLst/>
            <a:ahLst/>
            <a:cxnLst/>
            <a:rect r="r" b="b" t="t" l="l"/>
            <a:pathLst>
              <a:path h="562052" w="3397020">
                <a:moveTo>
                  <a:pt x="0" y="0"/>
                </a:moveTo>
                <a:lnTo>
                  <a:pt x="3397020" y="0"/>
                </a:lnTo>
                <a:lnTo>
                  <a:pt x="3397020" y="562052"/>
                </a:lnTo>
                <a:lnTo>
                  <a:pt x="0" y="56205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16543759" y="1639594"/>
            <a:ext cx="3397020" cy="562052"/>
          </a:xfrm>
          <a:custGeom>
            <a:avLst/>
            <a:gdLst/>
            <a:ahLst/>
            <a:cxnLst/>
            <a:rect r="r" b="b" t="t" l="l"/>
            <a:pathLst>
              <a:path h="562052" w="3397020">
                <a:moveTo>
                  <a:pt x="0" y="0"/>
                </a:moveTo>
                <a:lnTo>
                  <a:pt x="3397020" y="0"/>
                </a:lnTo>
                <a:lnTo>
                  <a:pt x="3397020" y="562053"/>
                </a:lnTo>
                <a:lnTo>
                  <a:pt x="0" y="56205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14672622" y="7796687"/>
            <a:ext cx="3742274" cy="2490313"/>
          </a:xfrm>
          <a:custGeom>
            <a:avLst/>
            <a:gdLst/>
            <a:ahLst/>
            <a:cxnLst/>
            <a:rect r="r" b="b" t="t" l="l"/>
            <a:pathLst>
              <a:path h="2490313" w="3742274">
                <a:moveTo>
                  <a:pt x="0" y="0"/>
                </a:moveTo>
                <a:lnTo>
                  <a:pt x="3742274" y="0"/>
                </a:lnTo>
                <a:lnTo>
                  <a:pt x="3742274" y="2490313"/>
                </a:lnTo>
                <a:lnTo>
                  <a:pt x="0" y="2490313"/>
                </a:lnTo>
                <a:lnTo>
                  <a:pt x="0" y="0"/>
                </a:lnTo>
                <a:close/>
              </a:path>
            </a:pathLst>
          </a:custGeom>
          <a:blipFill>
            <a:blip r:embed="rId8"/>
            <a:stretch>
              <a:fillRect l="0" t="0" r="0" b="0"/>
            </a:stretch>
          </a:blipFill>
        </p:spPr>
      </p:sp>
      <p:sp>
        <p:nvSpPr>
          <p:cNvPr name="TextBox 10" id="10"/>
          <p:cNvSpPr txBox="true"/>
          <p:nvPr/>
        </p:nvSpPr>
        <p:spPr>
          <a:xfrm rot="0">
            <a:off x="461018" y="5095875"/>
            <a:ext cx="7594476" cy="2594610"/>
          </a:xfrm>
          <a:prstGeom prst="rect">
            <a:avLst/>
          </a:prstGeom>
        </p:spPr>
        <p:txBody>
          <a:bodyPr anchor="t" rtlCol="false" tIns="0" lIns="0" bIns="0" rIns="0">
            <a:spAutoFit/>
          </a:bodyPr>
          <a:lstStyle/>
          <a:p>
            <a:pPr algn="just">
              <a:lnSpc>
                <a:spcPts val="2940"/>
              </a:lnSpc>
            </a:pPr>
            <a:r>
              <a:rPr lang="en-US" sz="2100">
                <a:solidFill>
                  <a:srgbClr val="FFFFFF"/>
                </a:solidFill>
                <a:latin typeface="TT Supermolot Neue Expanded"/>
                <a:ea typeface="TT Supermolot Neue Expanded"/>
                <a:cs typeface="TT Supermolot Neue Expanded"/>
                <a:sym typeface="TT Supermolot Neue Expanded"/>
              </a:rPr>
              <a:t>La demanda de programadores es altísima y sigue creciendo. Empresas de todos los sectores necesitan desarrolladores para proyectos web, móviles, inteligencia artificial, ciberseguridad y más. La tecnología avanza, y los programadores son clave para construir el futuro digital.</a:t>
            </a:r>
          </a:p>
          <a:p>
            <a:pPr algn="just">
              <a:lnSpc>
                <a:spcPts val="2940"/>
              </a:lnSpc>
            </a:pPr>
            <a:r>
              <a:rPr lang="en-US" sz="2100">
                <a:solidFill>
                  <a:srgbClr val="FFFFFF"/>
                </a:solidFill>
                <a:latin typeface="TT Supermolot Neue Expanded"/>
                <a:ea typeface="TT Supermolot Neue Expanded"/>
                <a:cs typeface="TT Supermolot Neue Expanded"/>
                <a:sym typeface="TT Supermolot Neue Expanded"/>
              </a:rPr>
              <a:t>Por eso estás en el lugar correcto: Run Logic. 🚀</a:t>
            </a:r>
          </a:p>
          <a:p>
            <a:pPr algn="just" marL="0" indent="0" lvl="0">
              <a:lnSpc>
                <a:spcPts val="2940"/>
              </a:lnSpc>
              <a:spcBef>
                <a:spcPct val="0"/>
              </a:spcBef>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0" t="0" r="0" b="-18444"/>
            </a:stretch>
          </a:blipFill>
        </p:spPr>
      </p:sp>
      <p:sp>
        <p:nvSpPr>
          <p:cNvPr name="Freeform 3" id="3"/>
          <p:cNvSpPr/>
          <p:nvPr/>
        </p:nvSpPr>
        <p:spPr>
          <a:xfrm flipH="false" flipV="false" rot="0">
            <a:off x="-340989" y="1536593"/>
            <a:ext cx="1751134" cy="1124105"/>
          </a:xfrm>
          <a:custGeom>
            <a:avLst/>
            <a:gdLst/>
            <a:ahLst/>
            <a:cxnLst/>
            <a:rect r="r" b="b" t="t" l="l"/>
            <a:pathLst>
              <a:path h="1124105" w="1751134">
                <a:moveTo>
                  <a:pt x="0" y="0"/>
                </a:moveTo>
                <a:lnTo>
                  <a:pt x="1751135" y="0"/>
                </a:lnTo>
                <a:lnTo>
                  <a:pt x="1751135" y="1124105"/>
                </a:lnTo>
                <a:lnTo>
                  <a:pt x="0" y="112410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698510" y="8977274"/>
            <a:ext cx="3397020" cy="562052"/>
          </a:xfrm>
          <a:custGeom>
            <a:avLst/>
            <a:gdLst/>
            <a:ahLst/>
            <a:cxnLst/>
            <a:rect r="r" b="b" t="t" l="l"/>
            <a:pathLst>
              <a:path h="562052" w="3397020">
                <a:moveTo>
                  <a:pt x="0" y="0"/>
                </a:moveTo>
                <a:lnTo>
                  <a:pt x="3397020" y="0"/>
                </a:lnTo>
                <a:lnTo>
                  <a:pt x="3397020" y="562052"/>
                </a:lnTo>
                <a:lnTo>
                  <a:pt x="0" y="56205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6543759" y="1639594"/>
            <a:ext cx="3397020" cy="562052"/>
          </a:xfrm>
          <a:custGeom>
            <a:avLst/>
            <a:gdLst/>
            <a:ahLst/>
            <a:cxnLst/>
            <a:rect r="r" b="b" t="t" l="l"/>
            <a:pathLst>
              <a:path h="562052" w="3397020">
                <a:moveTo>
                  <a:pt x="0" y="0"/>
                </a:moveTo>
                <a:lnTo>
                  <a:pt x="3397020" y="0"/>
                </a:lnTo>
                <a:lnTo>
                  <a:pt x="3397020" y="562053"/>
                </a:lnTo>
                <a:lnTo>
                  <a:pt x="0" y="56205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14672622" y="7796687"/>
            <a:ext cx="3742274" cy="2490313"/>
          </a:xfrm>
          <a:custGeom>
            <a:avLst/>
            <a:gdLst/>
            <a:ahLst/>
            <a:cxnLst/>
            <a:rect r="r" b="b" t="t" l="l"/>
            <a:pathLst>
              <a:path h="2490313" w="3742274">
                <a:moveTo>
                  <a:pt x="0" y="0"/>
                </a:moveTo>
                <a:lnTo>
                  <a:pt x="3742274" y="0"/>
                </a:lnTo>
                <a:lnTo>
                  <a:pt x="3742274" y="2490313"/>
                </a:lnTo>
                <a:lnTo>
                  <a:pt x="0" y="2490313"/>
                </a:lnTo>
                <a:lnTo>
                  <a:pt x="0" y="0"/>
                </a:lnTo>
                <a:close/>
              </a:path>
            </a:pathLst>
          </a:custGeom>
          <a:blipFill>
            <a:blip r:embed="rId7"/>
            <a:stretch>
              <a:fillRect l="0" t="0" r="0" b="0"/>
            </a:stretch>
          </a:blipFill>
        </p:spPr>
      </p:sp>
      <p:sp>
        <p:nvSpPr>
          <p:cNvPr name="Freeform 7" id="7"/>
          <p:cNvSpPr/>
          <p:nvPr/>
        </p:nvSpPr>
        <p:spPr>
          <a:xfrm flipH="false" flipV="false" rot="0">
            <a:off x="2472745" y="3841256"/>
            <a:ext cx="3053094" cy="1962703"/>
          </a:xfrm>
          <a:custGeom>
            <a:avLst/>
            <a:gdLst/>
            <a:ahLst/>
            <a:cxnLst/>
            <a:rect r="r" b="b" t="t" l="l"/>
            <a:pathLst>
              <a:path h="1962703" w="3053094">
                <a:moveTo>
                  <a:pt x="0" y="0"/>
                </a:moveTo>
                <a:lnTo>
                  <a:pt x="3053094" y="0"/>
                </a:lnTo>
                <a:lnTo>
                  <a:pt x="3053094" y="1962704"/>
                </a:lnTo>
                <a:lnTo>
                  <a:pt x="0" y="1962704"/>
                </a:lnTo>
                <a:lnTo>
                  <a:pt x="0" y="0"/>
                </a:lnTo>
                <a:close/>
              </a:path>
            </a:pathLst>
          </a:custGeom>
          <a:blipFill>
            <a:blip r:embed="rId8"/>
            <a:stretch>
              <a:fillRect l="0" t="0" r="0" b="0"/>
            </a:stretch>
          </a:blipFill>
        </p:spPr>
      </p:sp>
      <p:sp>
        <p:nvSpPr>
          <p:cNvPr name="Freeform 8" id="8"/>
          <p:cNvSpPr/>
          <p:nvPr/>
        </p:nvSpPr>
        <p:spPr>
          <a:xfrm flipH="false" flipV="false" rot="0">
            <a:off x="6734366" y="3841256"/>
            <a:ext cx="3504827" cy="1962703"/>
          </a:xfrm>
          <a:custGeom>
            <a:avLst/>
            <a:gdLst/>
            <a:ahLst/>
            <a:cxnLst/>
            <a:rect r="r" b="b" t="t" l="l"/>
            <a:pathLst>
              <a:path h="1962703" w="3504827">
                <a:moveTo>
                  <a:pt x="0" y="0"/>
                </a:moveTo>
                <a:lnTo>
                  <a:pt x="3504827" y="0"/>
                </a:lnTo>
                <a:lnTo>
                  <a:pt x="3504827" y="1962704"/>
                </a:lnTo>
                <a:lnTo>
                  <a:pt x="0" y="1962704"/>
                </a:lnTo>
                <a:lnTo>
                  <a:pt x="0" y="0"/>
                </a:lnTo>
                <a:close/>
              </a:path>
            </a:pathLst>
          </a:custGeom>
          <a:blipFill>
            <a:blip r:embed="rId9"/>
            <a:stretch>
              <a:fillRect l="0" t="0" r="0" b="0"/>
            </a:stretch>
          </a:blipFill>
        </p:spPr>
      </p:sp>
      <p:sp>
        <p:nvSpPr>
          <p:cNvPr name="Freeform 9" id="9"/>
          <p:cNvSpPr/>
          <p:nvPr/>
        </p:nvSpPr>
        <p:spPr>
          <a:xfrm flipH="false" flipV="false" rot="0">
            <a:off x="11546706" y="3841256"/>
            <a:ext cx="3937513" cy="1847700"/>
          </a:xfrm>
          <a:custGeom>
            <a:avLst/>
            <a:gdLst/>
            <a:ahLst/>
            <a:cxnLst/>
            <a:rect r="r" b="b" t="t" l="l"/>
            <a:pathLst>
              <a:path h="1847700" w="3937513">
                <a:moveTo>
                  <a:pt x="0" y="0"/>
                </a:moveTo>
                <a:lnTo>
                  <a:pt x="3937513" y="0"/>
                </a:lnTo>
                <a:lnTo>
                  <a:pt x="3937513" y="1847701"/>
                </a:lnTo>
                <a:lnTo>
                  <a:pt x="0" y="1847701"/>
                </a:lnTo>
                <a:lnTo>
                  <a:pt x="0" y="0"/>
                </a:lnTo>
                <a:close/>
              </a:path>
            </a:pathLst>
          </a:custGeom>
          <a:blipFill>
            <a:blip r:embed="rId10"/>
            <a:stretch>
              <a:fillRect l="0" t="0" r="0" b="0"/>
            </a:stretch>
          </a:blipFill>
        </p:spPr>
      </p:sp>
      <p:sp>
        <p:nvSpPr>
          <p:cNvPr name="Freeform 10" id="10"/>
          <p:cNvSpPr/>
          <p:nvPr/>
        </p:nvSpPr>
        <p:spPr>
          <a:xfrm flipH="false" flipV="false" rot="0">
            <a:off x="6734366" y="6363566"/>
            <a:ext cx="3624815" cy="1923920"/>
          </a:xfrm>
          <a:custGeom>
            <a:avLst/>
            <a:gdLst/>
            <a:ahLst/>
            <a:cxnLst/>
            <a:rect r="r" b="b" t="t" l="l"/>
            <a:pathLst>
              <a:path h="1923920" w="3624815">
                <a:moveTo>
                  <a:pt x="0" y="0"/>
                </a:moveTo>
                <a:lnTo>
                  <a:pt x="3624815" y="0"/>
                </a:lnTo>
                <a:lnTo>
                  <a:pt x="3624815" y="1923920"/>
                </a:lnTo>
                <a:lnTo>
                  <a:pt x="0" y="1923920"/>
                </a:lnTo>
                <a:lnTo>
                  <a:pt x="0" y="0"/>
                </a:lnTo>
                <a:close/>
              </a:path>
            </a:pathLst>
          </a:custGeom>
          <a:blipFill>
            <a:blip r:embed="rId11"/>
            <a:stretch>
              <a:fillRect l="0" t="-14656" r="0" b="-14656"/>
            </a:stretch>
          </a:blipFill>
        </p:spPr>
      </p:sp>
      <p:sp>
        <p:nvSpPr>
          <p:cNvPr name="Freeform 11" id="11"/>
          <p:cNvSpPr/>
          <p:nvPr/>
        </p:nvSpPr>
        <p:spPr>
          <a:xfrm flipH="false" flipV="false" rot="0">
            <a:off x="2472745" y="6544709"/>
            <a:ext cx="3191384" cy="1795153"/>
          </a:xfrm>
          <a:custGeom>
            <a:avLst/>
            <a:gdLst/>
            <a:ahLst/>
            <a:cxnLst/>
            <a:rect r="r" b="b" t="t" l="l"/>
            <a:pathLst>
              <a:path h="1795153" w="3191384">
                <a:moveTo>
                  <a:pt x="0" y="0"/>
                </a:moveTo>
                <a:lnTo>
                  <a:pt x="3191383" y="0"/>
                </a:lnTo>
                <a:lnTo>
                  <a:pt x="3191383" y="1795154"/>
                </a:lnTo>
                <a:lnTo>
                  <a:pt x="0" y="1795154"/>
                </a:lnTo>
                <a:lnTo>
                  <a:pt x="0" y="0"/>
                </a:lnTo>
                <a:close/>
              </a:path>
            </a:pathLst>
          </a:custGeom>
          <a:blipFill>
            <a:blip r:embed="rId12"/>
            <a:stretch>
              <a:fillRect l="0" t="0" r="0" b="0"/>
            </a:stretch>
          </a:blipFill>
        </p:spPr>
      </p:sp>
      <p:sp>
        <p:nvSpPr>
          <p:cNvPr name="Freeform 12" id="12"/>
          <p:cNvSpPr/>
          <p:nvPr/>
        </p:nvSpPr>
        <p:spPr>
          <a:xfrm flipH="false" flipV="false" rot="0">
            <a:off x="12653133" y="6355179"/>
            <a:ext cx="2419196" cy="2174214"/>
          </a:xfrm>
          <a:custGeom>
            <a:avLst/>
            <a:gdLst/>
            <a:ahLst/>
            <a:cxnLst/>
            <a:rect r="r" b="b" t="t" l="l"/>
            <a:pathLst>
              <a:path h="2174214" w="2419196">
                <a:moveTo>
                  <a:pt x="0" y="0"/>
                </a:moveTo>
                <a:lnTo>
                  <a:pt x="2419196" y="0"/>
                </a:lnTo>
                <a:lnTo>
                  <a:pt x="2419196" y="2174214"/>
                </a:lnTo>
                <a:lnTo>
                  <a:pt x="0" y="2174214"/>
                </a:lnTo>
                <a:lnTo>
                  <a:pt x="0" y="0"/>
                </a:lnTo>
                <a:close/>
              </a:path>
            </a:pathLst>
          </a:custGeom>
          <a:blipFill>
            <a:blip r:embed="rId13"/>
            <a:stretch>
              <a:fillRect l="0" t="0" r="0" b="0"/>
            </a:stretch>
          </a:blipFill>
        </p:spPr>
      </p:sp>
      <p:sp>
        <p:nvSpPr>
          <p:cNvPr name="TextBox 13" id="13"/>
          <p:cNvSpPr txBox="true"/>
          <p:nvPr/>
        </p:nvSpPr>
        <p:spPr>
          <a:xfrm rot="0">
            <a:off x="5999606" y="914400"/>
            <a:ext cx="8098620" cy="1758950"/>
          </a:xfrm>
          <a:prstGeom prst="rect">
            <a:avLst/>
          </a:prstGeom>
        </p:spPr>
        <p:txBody>
          <a:bodyPr anchor="t" rtlCol="false" tIns="0" lIns="0" bIns="0" rIns="0">
            <a:spAutoFit/>
          </a:bodyPr>
          <a:lstStyle/>
          <a:p>
            <a:pPr algn="l" marL="0" indent="0" lvl="0">
              <a:lnSpc>
                <a:spcPts val="7000"/>
              </a:lnSpc>
              <a:spcBef>
                <a:spcPct val="0"/>
              </a:spcBef>
            </a:pPr>
            <a:r>
              <a:rPr lang="en-US" b="true" sz="5000">
                <a:solidFill>
                  <a:srgbClr val="FFFFFF"/>
                </a:solidFill>
                <a:latin typeface="TT Supermolot Neue Expanded Bold"/>
                <a:ea typeface="TT Supermolot Neue Expanded Bold"/>
                <a:cs typeface="TT Supermolot Neue Expanded Bold"/>
                <a:sym typeface="TT Supermolot Neue Expanded Bold"/>
              </a:rPr>
              <a:t>¿QUE APRENDERAN EN RUN LOGIC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0" t="0" r="0" b="-18444"/>
            </a:stretch>
          </a:blipFill>
        </p:spPr>
      </p:sp>
      <p:sp>
        <p:nvSpPr>
          <p:cNvPr name="Freeform 3" id="3"/>
          <p:cNvSpPr/>
          <p:nvPr/>
        </p:nvSpPr>
        <p:spPr>
          <a:xfrm flipH="false" flipV="false" rot="0">
            <a:off x="-340989" y="1536593"/>
            <a:ext cx="1751134" cy="1124105"/>
          </a:xfrm>
          <a:custGeom>
            <a:avLst/>
            <a:gdLst/>
            <a:ahLst/>
            <a:cxnLst/>
            <a:rect r="r" b="b" t="t" l="l"/>
            <a:pathLst>
              <a:path h="1124105" w="1751134">
                <a:moveTo>
                  <a:pt x="0" y="0"/>
                </a:moveTo>
                <a:lnTo>
                  <a:pt x="1751135" y="0"/>
                </a:lnTo>
                <a:lnTo>
                  <a:pt x="1751135" y="1124105"/>
                </a:lnTo>
                <a:lnTo>
                  <a:pt x="0" y="112410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6877854" y="7626302"/>
            <a:ext cx="1751134" cy="1124105"/>
          </a:xfrm>
          <a:custGeom>
            <a:avLst/>
            <a:gdLst/>
            <a:ahLst/>
            <a:cxnLst/>
            <a:rect r="r" b="b" t="t" l="l"/>
            <a:pathLst>
              <a:path h="1124105" w="1751134">
                <a:moveTo>
                  <a:pt x="0" y="0"/>
                </a:moveTo>
                <a:lnTo>
                  <a:pt x="1751135" y="0"/>
                </a:lnTo>
                <a:lnTo>
                  <a:pt x="1751135" y="1124105"/>
                </a:lnTo>
                <a:lnTo>
                  <a:pt x="0" y="112410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698510" y="8977274"/>
            <a:ext cx="3397020" cy="562052"/>
          </a:xfrm>
          <a:custGeom>
            <a:avLst/>
            <a:gdLst/>
            <a:ahLst/>
            <a:cxnLst/>
            <a:rect r="r" b="b" t="t" l="l"/>
            <a:pathLst>
              <a:path h="562052" w="3397020">
                <a:moveTo>
                  <a:pt x="0" y="0"/>
                </a:moveTo>
                <a:lnTo>
                  <a:pt x="3397020" y="0"/>
                </a:lnTo>
                <a:lnTo>
                  <a:pt x="3397020" y="562052"/>
                </a:lnTo>
                <a:lnTo>
                  <a:pt x="0" y="56205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16543759" y="1639594"/>
            <a:ext cx="3397020" cy="562052"/>
          </a:xfrm>
          <a:custGeom>
            <a:avLst/>
            <a:gdLst/>
            <a:ahLst/>
            <a:cxnLst/>
            <a:rect r="r" b="b" t="t" l="l"/>
            <a:pathLst>
              <a:path h="562052" w="3397020">
                <a:moveTo>
                  <a:pt x="0" y="0"/>
                </a:moveTo>
                <a:lnTo>
                  <a:pt x="3397020" y="0"/>
                </a:lnTo>
                <a:lnTo>
                  <a:pt x="3397020" y="562053"/>
                </a:lnTo>
                <a:lnTo>
                  <a:pt x="0" y="56205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3835381" y="360382"/>
            <a:ext cx="9916172" cy="873125"/>
          </a:xfrm>
          <a:prstGeom prst="rect">
            <a:avLst/>
          </a:prstGeom>
        </p:spPr>
        <p:txBody>
          <a:bodyPr anchor="t" rtlCol="false" tIns="0" lIns="0" bIns="0" rIns="0">
            <a:spAutoFit/>
          </a:bodyPr>
          <a:lstStyle/>
          <a:p>
            <a:pPr algn="ctr" marL="0" indent="0" lvl="0">
              <a:lnSpc>
                <a:spcPts val="7000"/>
              </a:lnSpc>
              <a:spcBef>
                <a:spcPct val="0"/>
              </a:spcBef>
            </a:pPr>
            <a:r>
              <a:rPr lang="en-US" b="true" sz="5000">
                <a:solidFill>
                  <a:srgbClr val="FFFFFF"/>
                </a:solidFill>
                <a:latin typeface="TT Supermolot Neue Expanded Bold"/>
                <a:ea typeface="TT Supermolot Neue Expanded Bold"/>
                <a:cs typeface="TT Supermolot Neue Expanded Bold"/>
                <a:sym typeface="TT Supermolot Neue Expanded Bold"/>
              </a:rPr>
              <a:t>QUE CONSEGUIRAN</a:t>
            </a:r>
          </a:p>
        </p:txBody>
      </p:sp>
      <p:sp>
        <p:nvSpPr>
          <p:cNvPr name="TextBox 8" id="8"/>
          <p:cNvSpPr txBox="true"/>
          <p:nvPr/>
        </p:nvSpPr>
        <p:spPr>
          <a:xfrm rot="0">
            <a:off x="2199522" y="2278929"/>
            <a:ext cx="3676845" cy="358775"/>
          </a:xfrm>
          <a:prstGeom prst="rect">
            <a:avLst/>
          </a:prstGeom>
        </p:spPr>
        <p:txBody>
          <a:bodyPr anchor="t" rtlCol="false" tIns="0" lIns="0" bIns="0" rIns="0">
            <a:spAutoFit/>
          </a:bodyPr>
          <a:lstStyle/>
          <a:p>
            <a:pPr algn="l">
              <a:lnSpc>
                <a:spcPts val="2800"/>
              </a:lnSpc>
            </a:pPr>
            <a:r>
              <a:rPr lang="en-US" b="true" sz="2000">
                <a:solidFill>
                  <a:srgbClr val="FFFFFF"/>
                </a:solidFill>
                <a:latin typeface="TT Supermolot Neue Expanded Bold"/>
                <a:ea typeface="TT Supermolot Neue Expanded Bold"/>
                <a:cs typeface="TT Supermolot Neue Expanded Bold"/>
                <a:sym typeface="TT Supermolot Neue Expanded Bold"/>
              </a:rPr>
              <a:t>Front-End Developer</a:t>
            </a:r>
          </a:p>
        </p:txBody>
      </p:sp>
      <p:sp>
        <p:nvSpPr>
          <p:cNvPr name="TextBox 9" id="9"/>
          <p:cNvSpPr txBox="true"/>
          <p:nvPr/>
        </p:nvSpPr>
        <p:spPr>
          <a:xfrm rot="0">
            <a:off x="1878050" y="2776327"/>
            <a:ext cx="3799261" cy="4402455"/>
          </a:xfrm>
          <a:prstGeom prst="rect">
            <a:avLst/>
          </a:prstGeom>
        </p:spPr>
        <p:txBody>
          <a:bodyPr anchor="t" rtlCol="false" tIns="0" lIns="0" bIns="0" rIns="0">
            <a:spAutoFit/>
          </a:bodyPr>
          <a:lstStyle/>
          <a:p>
            <a:pPr algn="just">
              <a:lnSpc>
                <a:spcPts val="2520"/>
              </a:lnSpc>
            </a:pPr>
            <a:r>
              <a:rPr lang="en-US" sz="1800">
                <a:solidFill>
                  <a:srgbClr val="FFFFFF"/>
                </a:solidFill>
                <a:latin typeface="TT Supermolot Neue Expanded"/>
                <a:ea typeface="TT Supermolot Neue Expanded"/>
                <a:cs typeface="TT Supermolot Neue Expanded"/>
                <a:sym typeface="TT Supermolot Neue Expanded"/>
              </a:rPr>
              <a:t>Un Frontend Developer se encarga de la parte visual y la experiencia del usuario de la aplicación. Su tarea es diseñar interfaces atractivas y funcionales utilizando HTML, CSS, JavaScript, React, y TypeScript. Además, trabaja en la integración con el backend a través de APIs y se asegura de que la aplicación sea intuitiva, rápida y responsiva, optimizando la interacción del usuario.</a:t>
            </a:r>
          </a:p>
          <a:p>
            <a:pPr algn="just" marL="0" indent="0" lvl="0">
              <a:lnSpc>
                <a:spcPts val="2520"/>
              </a:lnSpc>
              <a:spcBef>
                <a:spcPct val="0"/>
              </a:spcBef>
            </a:pPr>
          </a:p>
        </p:txBody>
      </p:sp>
      <p:sp>
        <p:nvSpPr>
          <p:cNvPr name="TextBox 10" id="10"/>
          <p:cNvSpPr txBox="true"/>
          <p:nvPr/>
        </p:nvSpPr>
        <p:spPr>
          <a:xfrm rot="0">
            <a:off x="6955045" y="2278929"/>
            <a:ext cx="3676845" cy="358775"/>
          </a:xfrm>
          <a:prstGeom prst="rect">
            <a:avLst/>
          </a:prstGeom>
        </p:spPr>
        <p:txBody>
          <a:bodyPr anchor="t" rtlCol="false" tIns="0" lIns="0" bIns="0" rIns="0">
            <a:spAutoFit/>
          </a:bodyPr>
          <a:lstStyle/>
          <a:p>
            <a:pPr algn="l">
              <a:lnSpc>
                <a:spcPts val="2800"/>
              </a:lnSpc>
            </a:pPr>
            <a:r>
              <a:rPr lang="en-US" b="true" sz="2000">
                <a:solidFill>
                  <a:srgbClr val="FFFFFF"/>
                </a:solidFill>
                <a:latin typeface="TT Supermolot Neue Expanded Bold"/>
                <a:ea typeface="TT Supermolot Neue Expanded Bold"/>
                <a:cs typeface="TT Supermolot Neue Expanded Bold"/>
                <a:sym typeface="TT Supermolot Neue Expanded Bold"/>
              </a:rPr>
              <a:t>Back-End Developer</a:t>
            </a:r>
          </a:p>
        </p:txBody>
      </p:sp>
      <p:sp>
        <p:nvSpPr>
          <p:cNvPr name="TextBox 11" id="11"/>
          <p:cNvSpPr txBox="true"/>
          <p:nvPr/>
        </p:nvSpPr>
        <p:spPr>
          <a:xfrm rot="0">
            <a:off x="6955045" y="2776327"/>
            <a:ext cx="3799261" cy="4402455"/>
          </a:xfrm>
          <a:prstGeom prst="rect">
            <a:avLst/>
          </a:prstGeom>
        </p:spPr>
        <p:txBody>
          <a:bodyPr anchor="t" rtlCol="false" tIns="0" lIns="0" bIns="0" rIns="0">
            <a:spAutoFit/>
          </a:bodyPr>
          <a:lstStyle/>
          <a:p>
            <a:pPr algn="just">
              <a:lnSpc>
                <a:spcPts val="2520"/>
              </a:lnSpc>
            </a:pPr>
            <a:r>
              <a:rPr lang="en-US" sz="1800">
                <a:solidFill>
                  <a:srgbClr val="FFFFFF"/>
                </a:solidFill>
                <a:latin typeface="TT Supermolot Neue Expanded"/>
                <a:ea typeface="TT Supermolot Neue Expanded"/>
                <a:cs typeface="TT Supermolot Neue Expanded"/>
                <a:sym typeface="TT Supermolot Neue Expanded"/>
              </a:rPr>
              <a:t>Un Backend Developer es responsable de construir y mantener la lógica y la base de datos detrás de las aplicaciones. Se enfoca en el servidor, la base de datos y las API que permiten la interacción con los datos. Este perfil maneja tecnologías como Java, Spring Boot, bases de datos SQL, APIs REST, y seguridad (JWT, OAuth). Un backend developer asegura que el sistema sea robusto, eficiente y seguro.</a:t>
            </a:r>
          </a:p>
          <a:p>
            <a:pPr algn="just" marL="0" indent="0" lvl="0">
              <a:lnSpc>
                <a:spcPts val="2520"/>
              </a:lnSpc>
              <a:spcBef>
                <a:spcPct val="0"/>
              </a:spcBef>
            </a:pPr>
          </a:p>
        </p:txBody>
      </p:sp>
      <p:sp>
        <p:nvSpPr>
          <p:cNvPr name="TextBox 12" id="12"/>
          <p:cNvSpPr txBox="true"/>
          <p:nvPr/>
        </p:nvSpPr>
        <p:spPr>
          <a:xfrm rot="0">
            <a:off x="11710567" y="2278929"/>
            <a:ext cx="3676845" cy="358775"/>
          </a:xfrm>
          <a:prstGeom prst="rect">
            <a:avLst/>
          </a:prstGeom>
        </p:spPr>
        <p:txBody>
          <a:bodyPr anchor="t" rtlCol="false" tIns="0" lIns="0" bIns="0" rIns="0">
            <a:spAutoFit/>
          </a:bodyPr>
          <a:lstStyle/>
          <a:p>
            <a:pPr algn="l">
              <a:lnSpc>
                <a:spcPts val="2800"/>
              </a:lnSpc>
            </a:pPr>
            <a:r>
              <a:rPr lang="en-US" b="true" sz="2000">
                <a:solidFill>
                  <a:srgbClr val="FFFFFF"/>
                </a:solidFill>
                <a:latin typeface="TT Supermolot Neue Expanded Bold"/>
                <a:ea typeface="TT Supermolot Neue Expanded Bold"/>
                <a:cs typeface="TT Supermolot Neue Expanded Bold"/>
                <a:sym typeface="TT Supermolot Neue Expanded Bold"/>
              </a:rPr>
              <a:t>Mobile Developer</a:t>
            </a:r>
          </a:p>
        </p:txBody>
      </p:sp>
      <p:sp>
        <p:nvSpPr>
          <p:cNvPr name="TextBox 13" id="13"/>
          <p:cNvSpPr txBox="true"/>
          <p:nvPr/>
        </p:nvSpPr>
        <p:spPr>
          <a:xfrm rot="0">
            <a:off x="11710567" y="2776327"/>
            <a:ext cx="3799261" cy="5974080"/>
          </a:xfrm>
          <a:prstGeom prst="rect">
            <a:avLst/>
          </a:prstGeom>
        </p:spPr>
        <p:txBody>
          <a:bodyPr anchor="t" rtlCol="false" tIns="0" lIns="0" bIns="0" rIns="0">
            <a:spAutoFit/>
          </a:bodyPr>
          <a:lstStyle/>
          <a:p>
            <a:pPr algn="just">
              <a:lnSpc>
                <a:spcPts val="2520"/>
              </a:lnSpc>
            </a:pPr>
            <a:r>
              <a:rPr lang="en-US" sz="1800">
                <a:solidFill>
                  <a:srgbClr val="FFFFFF"/>
                </a:solidFill>
                <a:latin typeface="TT Supermolot Neue Expanded"/>
                <a:ea typeface="TT Supermolot Neue Expanded"/>
                <a:cs typeface="TT Supermolot Neue Expanded"/>
                <a:sym typeface="TT Supermolot Neue Expanded"/>
              </a:rPr>
              <a:t>Un Full Stack Developer tiene la capacidad de trabajar tanto en el backend como en el frontend de una aplicación, gestionando todo el ciclo de vida del desarrollo de software. Este perfil integra conocimientos de desarrollo de bases de datos, creación de APIs REST, diseño de interfaces, y despliegue en la nube, logrando aplicaciones completas que cubren tanto la funcionalidad como la experiencia del usuario. Un Full Stack Developer es versátil y capaz de trabajar en todas las capas de una aplicación.</a:t>
            </a:r>
          </a:p>
          <a:p>
            <a:pPr algn="just">
              <a:lnSpc>
                <a:spcPts val="2520"/>
              </a:lnSpc>
            </a:pPr>
          </a:p>
          <a:p>
            <a:pPr algn="just">
              <a:lnSpc>
                <a:spcPts val="2520"/>
              </a:lnSpc>
            </a:pPr>
          </a:p>
          <a:p>
            <a:pPr algn="just" marL="0" indent="0" lvl="0">
              <a:lnSpc>
                <a:spcPts val="2520"/>
              </a:lnSpc>
              <a:spcBef>
                <a:spcPct val="0"/>
              </a:spcBef>
            </a:pPr>
          </a:p>
        </p:txBody>
      </p:sp>
      <p:sp>
        <p:nvSpPr>
          <p:cNvPr name="Freeform 14" id="14"/>
          <p:cNvSpPr/>
          <p:nvPr/>
        </p:nvSpPr>
        <p:spPr>
          <a:xfrm flipH="false" flipV="false" rot="0">
            <a:off x="14715590" y="7909723"/>
            <a:ext cx="3572410" cy="2377277"/>
          </a:xfrm>
          <a:custGeom>
            <a:avLst/>
            <a:gdLst/>
            <a:ahLst/>
            <a:cxnLst/>
            <a:rect r="r" b="b" t="t" l="l"/>
            <a:pathLst>
              <a:path h="2377277" w="3572410">
                <a:moveTo>
                  <a:pt x="0" y="0"/>
                </a:moveTo>
                <a:lnTo>
                  <a:pt x="3572410" y="0"/>
                </a:lnTo>
                <a:lnTo>
                  <a:pt x="3572410" y="2377277"/>
                </a:lnTo>
                <a:lnTo>
                  <a:pt x="0" y="2377277"/>
                </a:lnTo>
                <a:lnTo>
                  <a:pt x="0" y="0"/>
                </a:lnTo>
                <a:close/>
              </a:path>
            </a:pathLst>
          </a:custGeom>
          <a:blipFill>
            <a:blip r:embed="rId7"/>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0" t="0" r="0" b="-18444"/>
            </a:stretch>
          </a:blipFill>
        </p:spPr>
      </p:sp>
      <p:sp>
        <p:nvSpPr>
          <p:cNvPr name="TextBox 3" id="3"/>
          <p:cNvSpPr txBox="true"/>
          <p:nvPr/>
        </p:nvSpPr>
        <p:spPr>
          <a:xfrm rot="0">
            <a:off x="1692370" y="5616963"/>
            <a:ext cx="4987089" cy="5283200"/>
          </a:xfrm>
          <a:prstGeom prst="rect">
            <a:avLst/>
          </a:prstGeom>
        </p:spPr>
        <p:txBody>
          <a:bodyPr anchor="t" rtlCol="false" tIns="0" lIns="0" bIns="0" rIns="0">
            <a:spAutoFit/>
          </a:bodyPr>
          <a:lstStyle/>
          <a:p>
            <a:pPr algn="just">
              <a:lnSpc>
                <a:spcPts val="2799"/>
              </a:lnSpc>
            </a:pPr>
            <a:r>
              <a:rPr lang="en-US" sz="1999">
                <a:solidFill>
                  <a:srgbClr val="FFFFFF"/>
                </a:solidFill>
                <a:latin typeface="TT Supermolot Neue Expanded"/>
                <a:ea typeface="TT Supermolot Neue Expanded"/>
                <a:cs typeface="TT Supermolot Neue Expanded"/>
                <a:sym typeface="TT Supermolot Neue Expanded"/>
              </a:rPr>
              <a:t>El Frontend Developer es el encargado de desarrollar todo lo que el usuario ve e interactúa en una aplicación. Se especializa en tecnologías web como HTML, CSS y JavaScript, implementando estructuras de diseño, interactividad y asegurando una experiencia de usuario fluida. Además, trabaja en la integración del frontend con el backend para que los datos y servicios se presenten de manera eficiente al usuario.</a:t>
            </a:r>
          </a:p>
          <a:p>
            <a:pPr algn="just">
              <a:lnSpc>
                <a:spcPts val="2799"/>
              </a:lnSpc>
            </a:pPr>
          </a:p>
          <a:p>
            <a:pPr algn="just">
              <a:lnSpc>
                <a:spcPts val="2799"/>
              </a:lnSpc>
            </a:pPr>
            <a:r>
              <a:rPr lang="en-US" sz="1999">
                <a:solidFill>
                  <a:srgbClr val="FFFFFF"/>
                </a:solidFill>
                <a:latin typeface="TT Supermolot Neue Expanded"/>
                <a:ea typeface="TT Supermolot Neue Expanded"/>
                <a:cs typeface="TT Supermolot Neue Expanded"/>
                <a:sym typeface="TT Supermolot Neue Expanded"/>
              </a:rPr>
              <a:t>4o mini</a:t>
            </a:r>
          </a:p>
          <a:p>
            <a:pPr algn="just" marL="0" indent="0" lvl="0">
              <a:lnSpc>
                <a:spcPts val="2799"/>
              </a:lnSpc>
              <a:spcBef>
                <a:spcPct val="0"/>
              </a:spcBef>
            </a:pPr>
          </a:p>
        </p:txBody>
      </p:sp>
      <p:sp>
        <p:nvSpPr>
          <p:cNvPr name="Freeform 4" id="4"/>
          <p:cNvSpPr/>
          <p:nvPr/>
        </p:nvSpPr>
        <p:spPr>
          <a:xfrm flipH="false" flipV="false" rot="0">
            <a:off x="-340989" y="1536593"/>
            <a:ext cx="1751134" cy="1124105"/>
          </a:xfrm>
          <a:custGeom>
            <a:avLst/>
            <a:gdLst/>
            <a:ahLst/>
            <a:cxnLst/>
            <a:rect r="r" b="b" t="t" l="l"/>
            <a:pathLst>
              <a:path h="1124105" w="1751134">
                <a:moveTo>
                  <a:pt x="0" y="0"/>
                </a:moveTo>
                <a:lnTo>
                  <a:pt x="1751135" y="0"/>
                </a:lnTo>
                <a:lnTo>
                  <a:pt x="1751135" y="1124105"/>
                </a:lnTo>
                <a:lnTo>
                  <a:pt x="0" y="112410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6877854" y="7626302"/>
            <a:ext cx="1751134" cy="1124105"/>
          </a:xfrm>
          <a:custGeom>
            <a:avLst/>
            <a:gdLst/>
            <a:ahLst/>
            <a:cxnLst/>
            <a:rect r="r" b="b" t="t" l="l"/>
            <a:pathLst>
              <a:path h="1124105" w="1751134">
                <a:moveTo>
                  <a:pt x="0" y="0"/>
                </a:moveTo>
                <a:lnTo>
                  <a:pt x="1751135" y="0"/>
                </a:lnTo>
                <a:lnTo>
                  <a:pt x="1751135" y="1124105"/>
                </a:lnTo>
                <a:lnTo>
                  <a:pt x="0" y="112410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1698510" y="8977274"/>
            <a:ext cx="3397020" cy="562052"/>
          </a:xfrm>
          <a:custGeom>
            <a:avLst/>
            <a:gdLst/>
            <a:ahLst/>
            <a:cxnLst/>
            <a:rect r="r" b="b" t="t" l="l"/>
            <a:pathLst>
              <a:path h="562052" w="3397020">
                <a:moveTo>
                  <a:pt x="0" y="0"/>
                </a:moveTo>
                <a:lnTo>
                  <a:pt x="3397020" y="0"/>
                </a:lnTo>
                <a:lnTo>
                  <a:pt x="3397020" y="562052"/>
                </a:lnTo>
                <a:lnTo>
                  <a:pt x="0" y="56205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16543759" y="1639594"/>
            <a:ext cx="3397020" cy="562052"/>
          </a:xfrm>
          <a:custGeom>
            <a:avLst/>
            <a:gdLst/>
            <a:ahLst/>
            <a:cxnLst/>
            <a:rect r="r" b="b" t="t" l="l"/>
            <a:pathLst>
              <a:path h="562052" w="3397020">
                <a:moveTo>
                  <a:pt x="0" y="0"/>
                </a:moveTo>
                <a:lnTo>
                  <a:pt x="3397020" y="0"/>
                </a:lnTo>
                <a:lnTo>
                  <a:pt x="3397020" y="562053"/>
                </a:lnTo>
                <a:lnTo>
                  <a:pt x="0" y="56205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5189427" y="1669170"/>
            <a:ext cx="6310113" cy="3549439"/>
          </a:xfrm>
          <a:custGeom>
            <a:avLst/>
            <a:gdLst/>
            <a:ahLst/>
            <a:cxnLst/>
            <a:rect r="r" b="b" t="t" l="l"/>
            <a:pathLst>
              <a:path h="3549439" w="6310113">
                <a:moveTo>
                  <a:pt x="0" y="0"/>
                </a:moveTo>
                <a:lnTo>
                  <a:pt x="6310113" y="0"/>
                </a:lnTo>
                <a:lnTo>
                  <a:pt x="6310113" y="3549439"/>
                </a:lnTo>
                <a:lnTo>
                  <a:pt x="0" y="3549439"/>
                </a:lnTo>
                <a:lnTo>
                  <a:pt x="0" y="0"/>
                </a:lnTo>
                <a:close/>
              </a:path>
            </a:pathLst>
          </a:custGeom>
          <a:blipFill>
            <a:blip r:embed="rId7"/>
            <a:stretch>
              <a:fillRect l="0" t="0" r="0" b="0"/>
            </a:stretch>
          </a:blipFill>
        </p:spPr>
      </p:sp>
      <p:sp>
        <p:nvSpPr>
          <p:cNvPr name="TextBox 9" id="9"/>
          <p:cNvSpPr txBox="true"/>
          <p:nvPr/>
        </p:nvSpPr>
        <p:spPr>
          <a:xfrm rot="0">
            <a:off x="3944810" y="350066"/>
            <a:ext cx="9916172" cy="873125"/>
          </a:xfrm>
          <a:prstGeom prst="rect">
            <a:avLst/>
          </a:prstGeom>
        </p:spPr>
        <p:txBody>
          <a:bodyPr anchor="t" rtlCol="false" tIns="0" lIns="0" bIns="0" rIns="0">
            <a:spAutoFit/>
          </a:bodyPr>
          <a:lstStyle/>
          <a:p>
            <a:pPr algn="ctr" marL="0" indent="0" lvl="0">
              <a:lnSpc>
                <a:spcPts val="7000"/>
              </a:lnSpc>
              <a:spcBef>
                <a:spcPct val="0"/>
              </a:spcBef>
            </a:pPr>
            <a:r>
              <a:rPr lang="en-US" b="true" sz="5000">
                <a:solidFill>
                  <a:srgbClr val="FFFFFF"/>
                </a:solidFill>
                <a:latin typeface="TT Supermolot Neue Expanded Bold"/>
                <a:ea typeface="TT Supermolot Neue Expanded Bold"/>
                <a:cs typeface="TT Supermolot Neue Expanded Bold"/>
                <a:sym typeface="TT Supermolot Neue Expanded Bold"/>
              </a:rPr>
              <a:t>FRONT-END VS BACK-END</a:t>
            </a:r>
          </a:p>
        </p:txBody>
      </p:sp>
      <p:sp>
        <p:nvSpPr>
          <p:cNvPr name="TextBox 10" id="10"/>
          <p:cNvSpPr txBox="true"/>
          <p:nvPr/>
        </p:nvSpPr>
        <p:spPr>
          <a:xfrm rot="0">
            <a:off x="2054675" y="5111284"/>
            <a:ext cx="2131239" cy="358775"/>
          </a:xfrm>
          <a:prstGeom prst="rect">
            <a:avLst/>
          </a:prstGeom>
        </p:spPr>
        <p:txBody>
          <a:bodyPr anchor="t" rtlCol="false" tIns="0" lIns="0" bIns="0" rIns="0">
            <a:spAutoFit/>
          </a:bodyPr>
          <a:lstStyle/>
          <a:p>
            <a:pPr algn="l">
              <a:lnSpc>
                <a:spcPts val="2800"/>
              </a:lnSpc>
            </a:pPr>
            <a:r>
              <a:rPr lang="en-US" b="true" sz="2000">
                <a:solidFill>
                  <a:srgbClr val="FFFFFF"/>
                </a:solidFill>
                <a:latin typeface="TT Supermolot Neue Expanded Bold"/>
                <a:ea typeface="TT Supermolot Neue Expanded Bold"/>
                <a:cs typeface="TT Supermolot Neue Expanded Bold"/>
                <a:sym typeface="TT Supermolot Neue Expanded Bold"/>
              </a:rPr>
              <a:t>Front-End</a:t>
            </a:r>
          </a:p>
        </p:txBody>
      </p:sp>
      <p:sp>
        <p:nvSpPr>
          <p:cNvPr name="TextBox 11" id="11"/>
          <p:cNvSpPr txBox="true"/>
          <p:nvPr/>
        </p:nvSpPr>
        <p:spPr>
          <a:xfrm rot="0">
            <a:off x="10671944" y="5262097"/>
            <a:ext cx="2131239" cy="358775"/>
          </a:xfrm>
          <a:prstGeom prst="rect">
            <a:avLst/>
          </a:prstGeom>
        </p:spPr>
        <p:txBody>
          <a:bodyPr anchor="t" rtlCol="false" tIns="0" lIns="0" bIns="0" rIns="0">
            <a:spAutoFit/>
          </a:bodyPr>
          <a:lstStyle/>
          <a:p>
            <a:pPr algn="l">
              <a:lnSpc>
                <a:spcPts val="2800"/>
              </a:lnSpc>
            </a:pPr>
            <a:r>
              <a:rPr lang="en-US" b="true" sz="2000">
                <a:solidFill>
                  <a:srgbClr val="FFFFFF"/>
                </a:solidFill>
                <a:latin typeface="TT Supermolot Neue Expanded Bold"/>
                <a:ea typeface="TT Supermolot Neue Expanded Bold"/>
                <a:cs typeface="TT Supermolot Neue Expanded Bold"/>
                <a:sym typeface="TT Supermolot Neue Expanded Bold"/>
              </a:rPr>
              <a:t>Back-End</a:t>
            </a:r>
          </a:p>
        </p:txBody>
      </p:sp>
      <p:sp>
        <p:nvSpPr>
          <p:cNvPr name="TextBox 12" id="12"/>
          <p:cNvSpPr txBox="true"/>
          <p:nvPr/>
        </p:nvSpPr>
        <p:spPr>
          <a:xfrm rot="0">
            <a:off x="10492979" y="5897193"/>
            <a:ext cx="5505793" cy="3521075"/>
          </a:xfrm>
          <a:prstGeom prst="rect">
            <a:avLst/>
          </a:prstGeom>
        </p:spPr>
        <p:txBody>
          <a:bodyPr anchor="t" rtlCol="false" tIns="0" lIns="0" bIns="0" rIns="0">
            <a:spAutoFit/>
          </a:bodyPr>
          <a:lstStyle/>
          <a:p>
            <a:pPr algn="just" marL="0" indent="0" lvl="0">
              <a:lnSpc>
                <a:spcPts val="2799"/>
              </a:lnSpc>
              <a:spcBef>
                <a:spcPct val="0"/>
              </a:spcBef>
            </a:pPr>
            <a:r>
              <a:rPr lang="en-US" sz="1999">
                <a:solidFill>
                  <a:srgbClr val="FFFFFF"/>
                </a:solidFill>
                <a:latin typeface="TT Supermolot Neue Expanded"/>
                <a:ea typeface="TT Supermolot Neue Expanded"/>
                <a:cs typeface="TT Supermolot Neue Expanded"/>
                <a:sym typeface="TT Supermolot Neue Expanded"/>
              </a:rPr>
              <a:t>Un Backend Developer se encarga de crear la lógica y las funcionalidades que operan detrás de escena en una aplicación. Su trabajo abarca la gestión de servidores, bases de datos, y la construcción de APIs que permiten la interacción entre el cliente y el servidor. Utiliza lenguajes de programación como Java, Python, Node.js y frameworks como Spring Boot para desarrollar aplicaciones eficientes y seguras.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0" t="0" r="0" b="-18444"/>
            </a:stretch>
          </a:blipFill>
        </p:spPr>
      </p:sp>
      <p:sp>
        <p:nvSpPr>
          <p:cNvPr name="TextBox 3" id="3"/>
          <p:cNvSpPr txBox="true"/>
          <p:nvPr/>
        </p:nvSpPr>
        <p:spPr>
          <a:xfrm rot="0">
            <a:off x="3196833" y="4041680"/>
            <a:ext cx="11894334" cy="1975039"/>
          </a:xfrm>
          <a:prstGeom prst="rect">
            <a:avLst/>
          </a:prstGeom>
        </p:spPr>
        <p:txBody>
          <a:bodyPr anchor="t" rtlCol="false" tIns="0" lIns="0" bIns="0" rIns="0">
            <a:spAutoFit/>
          </a:bodyPr>
          <a:lstStyle/>
          <a:p>
            <a:pPr algn="ctr" marL="0" indent="0" lvl="0">
              <a:lnSpc>
                <a:spcPts val="16089"/>
              </a:lnSpc>
              <a:spcBef>
                <a:spcPct val="0"/>
              </a:spcBef>
            </a:pPr>
            <a:r>
              <a:rPr lang="en-US" b="true" sz="11492">
                <a:solidFill>
                  <a:srgbClr val="FFFFFF"/>
                </a:solidFill>
                <a:latin typeface="TT Supermolot Neue Expanded Bold"/>
                <a:ea typeface="TT Supermolot Neue Expanded Bold"/>
                <a:cs typeface="TT Supermolot Neue Expanded Bold"/>
                <a:sym typeface="TT Supermolot Neue Expanded Bold"/>
              </a:rPr>
              <a:t>THANK YOU</a:t>
            </a:r>
          </a:p>
        </p:txBody>
      </p:sp>
      <p:sp>
        <p:nvSpPr>
          <p:cNvPr name="TextBox 4" id="4"/>
          <p:cNvSpPr txBox="true"/>
          <p:nvPr/>
        </p:nvSpPr>
        <p:spPr>
          <a:xfrm rot="0">
            <a:off x="6480520" y="7674004"/>
            <a:ext cx="5326961" cy="514351"/>
          </a:xfrm>
          <a:prstGeom prst="rect">
            <a:avLst/>
          </a:prstGeom>
        </p:spPr>
        <p:txBody>
          <a:bodyPr anchor="t" rtlCol="false" tIns="0" lIns="0" bIns="0" rIns="0">
            <a:spAutoFit/>
          </a:bodyPr>
          <a:lstStyle/>
          <a:p>
            <a:pPr algn="ctr" marL="0" indent="0" lvl="0">
              <a:lnSpc>
                <a:spcPts val="4199"/>
              </a:lnSpc>
              <a:spcBef>
                <a:spcPct val="0"/>
              </a:spcBef>
            </a:pPr>
            <a:r>
              <a:rPr lang="en-US" sz="2999">
                <a:solidFill>
                  <a:srgbClr val="FFFFFF"/>
                </a:solidFill>
                <a:latin typeface="TT Supermolot Neue Expanded"/>
                <a:ea typeface="TT Supermolot Neue Expanded"/>
                <a:cs typeface="TT Supermolot Neue Expanded"/>
                <a:sym typeface="TT Supermolot Neue Expanded"/>
              </a:rPr>
              <a:t>www.runLogic.com</a:t>
            </a:r>
          </a:p>
        </p:txBody>
      </p:sp>
      <p:sp>
        <p:nvSpPr>
          <p:cNvPr name="Freeform 5" id="5"/>
          <p:cNvSpPr/>
          <p:nvPr/>
        </p:nvSpPr>
        <p:spPr>
          <a:xfrm flipH="false" flipV="false" rot="0">
            <a:off x="-340989" y="1536593"/>
            <a:ext cx="1751134" cy="1124105"/>
          </a:xfrm>
          <a:custGeom>
            <a:avLst/>
            <a:gdLst/>
            <a:ahLst/>
            <a:cxnLst/>
            <a:rect r="r" b="b" t="t" l="l"/>
            <a:pathLst>
              <a:path h="1124105" w="1751134">
                <a:moveTo>
                  <a:pt x="0" y="0"/>
                </a:moveTo>
                <a:lnTo>
                  <a:pt x="1751135" y="0"/>
                </a:lnTo>
                <a:lnTo>
                  <a:pt x="1751135" y="1124105"/>
                </a:lnTo>
                <a:lnTo>
                  <a:pt x="0" y="112410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16877854" y="7626302"/>
            <a:ext cx="1751134" cy="1124105"/>
          </a:xfrm>
          <a:custGeom>
            <a:avLst/>
            <a:gdLst/>
            <a:ahLst/>
            <a:cxnLst/>
            <a:rect r="r" b="b" t="t" l="l"/>
            <a:pathLst>
              <a:path h="1124105" w="1751134">
                <a:moveTo>
                  <a:pt x="0" y="0"/>
                </a:moveTo>
                <a:lnTo>
                  <a:pt x="1751135" y="0"/>
                </a:lnTo>
                <a:lnTo>
                  <a:pt x="1751135" y="1124105"/>
                </a:lnTo>
                <a:lnTo>
                  <a:pt x="0" y="112410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698510" y="8977274"/>
            <a:ext cx="3397020" cy="562052"/>
          </a:xfrm>
          <a:custGeom>
            <a:avLst/>
            <a:gdLst/>
            <a:ahLst/>
            <a:cxnLst/>
            <a:rect r="r" b="b" t="t" l="l"/>
            <a:pathLst>
              <a:path h="562052" w="3397020">
                <a:moveTo>
                  <a:pt x="0" y="0"/>
                </a:moveTo>
                <a:lnTo>
                  <a:pt x="3397020" y="0"/>
                </a:lnTo>
                <a:lnTo>
                  <a:pt x="3397020" y="562052"/>
                </a:lnTo>
                <a:lnTo>
                  <a:pt x="0" y="56205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16543759" y="1639594"/>
            <a:ext cx="3397020" cy="562052"/>
          </a:xfrm>
          <a:custGeom>
            <a:avLst/>
            <a:gdLst/>
            <a:ahLst/>
            <a:cxnLst/>
            <a:rect r="r" b="b" t="t" l="l"/>
            <a:pathLst>
              <a:path h="562052" w="3397020">
                <a:moveTo>
                  <a:pt x="0" y="0"/>
                </a:moveTo>
                <a:lnTo>
                  <a:pt x="3397020" y="0"/>
                </a:lnTo>
                <a:lnTo>
                  <a:pt x="3397020" y="562053"/>
                </a:lnTo>
                <a:lnTo>
                  <a:pt x="0" y="56205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9" id="9"/>
          <p:cNvSpPr/>
          <p:nvPr/>
        </p:nvSpPr>
        <p:spPr>
          <a:xfrm flipH="false" flipV="false" rot="0">
            <a:off x="14545726" y="7796687"/>
            <a:ext cx="3742274" cy="2490313"/>
          </a:xfrm>
          <a:custGeom>
            <a:avLst/>
            <a:gdLst/>
            <a:ahLst/>
            <a:cxnLst/>
            <a:rect r="r" b="b" t="t" l="l"/>
            <a:pathLst>
              <a:path h="2490313" w="3742274">
                <a:moveTo>
                  <a:pt x="0" y="0"/>
                </a:moveTo>
                <a:lnTo>
                  <a:pt x="3742274" y="0"/>
                </a:lnTo>
                <a:lnTo>
                  <a:pt x="3742274" y="2490313"/>
                </a:lnTo>
                <a:lnTo>
                  <a:pt x="0" y="2490313"/>
                </a:lnTo>
                <a:lnTo>
                  <a:pt x="0" y="0"/>
                </a:lnTo>
                <a:close/>
              </a:path>
            </a:pathLst>
          </a:custGeom>
          <a:blipFill>
            <a:blip r:embed="rId7"/>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DAGbb6HXQPc</dc:identifier>
  <dcterms:modified xsi:type="dcterms:W3CDTF">2011-08-01T06:04:30Z</dcterms:modified>
  <cp:revision>1</cp:revision>
  <dc:title>Blue and White Gradient Bold Neon Modern Geometric Shape Programming Presentation</dc:title>
</cp:coreProperties>
</file>