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anva Sans Bold" charset="1" panose="020B0803030501040103"/>
      <p:regular r:id="rId22"/>
    </p:embeddedFont>
    <p:embeddedFont>
      <p:font typeface="Canva Sans" charset="1" panose="020B0503030501040103"/>
      <p:regular r:id="rId23"/>
    </p:embeddedFont>
    <p:embeddedFont>
      <p:font typeface="IBM Plex Mono" charset="1" panose="020B0509050203000203"/>
      <p:regular r:id="rId24"/>
    </p:embeddedFont>
    <p:embeddedFont>
      <p:font typeface="IBM Plex Mono Bold" charset="1" panose="020B08090502030002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3.png" Type="http://schemas.openxmlformats.org/officeDocument/2006/relationships/image"/><Relationship Id="rId6"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270054" y="364483"/>
            <a:ext cx="10689082" cy="10689082"/>
          </a:xfrm>
          <a:custGeom>
            <a:avLst/>
            <a:gdLst/>
            <a:ahLst/>
            <a:cxnLst/>
            <a:rect r="r" b="b" t="t" l="l"/>
            <a:pathLst>
              <a:path h="10689082" w="10689082">
                <a:moveTo>
                  <a:pt x="0" y="0"/>
                </a:moveTo>
                <a:lnTo>
                  <a:pt x="10689083" y="0"/>
                </a:lnTo>
                <a:lnTo>
                  <a:pt x="10689083" y="10689083"/>
                </a:lnTo>
                <a:lnTo>
                  <a:pt x="0" y="1068908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23646" y="4942459"/>
            <a:ext cx="10689082" cy="10689082"/>
          </a:xfrm>
          <a:custGeom>
            <a:avLst/>
            <a:gdLst/>
            <a:ahLst/>
            <a:cxnLst/>
            <a:rect r="r" b="b" t="t" l="l"/>
            <a:pathLst>
              <a:path h="10689082" w="10689082">
                <a:moveTo>
                  <a:pt x="0" y="0"/>
                </a:moveTo>
                <a:lnTo>
                  <a:pt x="10689083" y="0"/>
                </a:lnTo>
                <a:lnTo>
                  <a:pt x="10689083"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2754349"/>
            <a:ext cx="10420061" cy="5909350"/>
            <a:chOff x="0" y="0"/>
            <a:chExt cx="2744378" cy="1556372"/>
          </a:xfrm>
        </p:grpSpPr>
        <p:sp>
          <p:nvSpPr>
            <p:cNvPr name="Freeform 5" id="5"/>
            <p:cNvSpPr/>
            <p:nvPr/>
          </p:nvSpPr>
          <p:spPr>
            <a:xfrm flipH="false" flipV="false" rot="0">
              <a:off x="0" y="0"/>
              <a:ext cx="2744378" cy="1556372"/>
            </a:xfrm>
            <a:custGeom>
              <a:avLst/>
              <a:gdLst/>
              <a:ahLst/>
              <a:cxnLst/>
              <a:rect r="r" b="b" t="t" l="l"/>
              <a:pathLst>
                <a:path h="1556372" w="2744378">
                  <a:moveTo>
                    <a:pt x="37892" y="0"/>
                  </a:moveTo>
                  <a:lnTo>
                    <a:pt x="2706486" y="0"/>
                  </a:lnTo>
                  <a:cubicBezTo>
                    <a:pt x="2727413" y="0"/>
                    <a:pt x="2744378" y="16965"/>
                    <a:pt x="2744378" y="37892"/>
                  </a:cubicBezTo>
                  <a:lnTo>
                    <a:pt x="2744378" y="1518480"/>
                  </a:lnTo>
                  <a:cubicBezTo>
                    <a:pt x="2744378" y="1539407"/>
                    <a:pt x="2727413" y="1556372"/>
                    <a:pt x="2706486" y="1556372"/>
                  </a:cubicBezTo>
                  <a:lnTo>
                    <a:pt x="37892" y="1556372"/>
                  </a:lnTo>
                  <a:cubicBezTo>
                    <a:pt x="16965" y="1556372"/>
                    <a:pt x="0" y="1539407"/>
                    <a:pt x="0" y="1518480"/>
                  </a:cubicBezTo>
                  <a:lnTo>
                    <a:pt x="0" y="37892"/>
                  </a:lnTo>
                  <a:cubicBezTo>
                    <a:pt x="0" y="16965"/>
                    <a:pt x="16965" y="0"/>
                    <a:pt x="37892" y="0"/>
                  </a:cubicBezTo>
                  <a:close/>
                </a:path>
              </a:pathLst>
            </a:custGeom>
            <a:solidFill>
              <a:srgbClr val="071330"/>
            </a:solidFill>
          </p:spPr>
        </p:sp>
        <p:sp>
          <p:nvSpPr>
            <p:cNvPr name="TextBox 6" id="6"/>
            <p:cNvSpPr txBox="true"/>
            <p:nvPr/>
          </p:nvSpPr>
          <p:spPr>
            <a:xfrm>
              <a:off x="0" y="-38100"/>
              <a:ext cx="2744378" cy="1594472"/>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708752" y="3266039"/>
            <a:ext cx="347534" cy="34753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9" id="9"/>
          <p:cNvGrpSpPr/>
          <p:nvPr/>
        </p:nvGrpSpPr>
        <p:grpSpPr>
          <a:xfrm rot="0">
            <a:off x="12214593" y="1293701"/>
            <a:ext cx="179985" cy="179985"/>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1" id="11"/>
          <p:cNvGrpSpPr/>
          <p:nvPr/>
        </p:nvGrpSpPr>
        <p:grpSpPr>
          <a:xfrm rot="0">
            <a:off x="11304854" y="6960650"/>
            <a:ext cx="213757" cy="213757"/>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3" id="13"/>
          <p:cNvGrpSpPr/>
          <p:nvPr/>
        </p:nvGrpSpPr>
        <p:grpSpPr>
          <a:xfrm rot="0">
            <a:off x="2162920" y="3266039"/>
            <a:ext cx="347534" cy="34753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5" id="15"/>
          <p:cNvGrpSpPr/>
          <p:nvPr/>
        </p:nvGrpSpPr>
        <p:grpSpPr>
          <a:xfrm rot="0">
            <a:off x="12449804" y="1293701"/>
            <a:ext cx="179985" cy="179985"/>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7" id="17"/>
          <p:cNvGrpSpPr/>
          <p:nvPr/>
        </p:nvGrpSpPr>
        <p:grpSpPr>
          <a:xfrm rot="0">
            <a:off x="11584198" y="6960650"/>
            <a:ext cx="213757" cy="213757"/>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9" id="19"/>
          <p:cNvGrpSpPr/>
          <p:nvPr/>
        </p:nvGrpSpPr>
        <p:grpSpPr>
          <a:xfrm rot="0">
            <a:off x="2615229" y="3266039"/>
            <a:ext cx="347534" cy="347534"/>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1" id="21"/>
          <p:cNvGrpSpPr/>
          <p:nvPr/>
        </p:nvGrpSpPr>
        <p:grpSpPr>
          <a:xfrm rot="0">
            <a:off x="12684051" y="1293701"/>
            <a:ext cx="179985" cy="17998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3" id="23"/>
          <p:cNvGrpSpPr/>
          <p:nvPr/>
        </p:nvGrpSpPr>
        <p:grpSpPr>
          <a:xfrm rot="0">
            <a:off x="11862399" y="6960650"/>
            <a:ext cx="213757" cy="213757"/>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5066536" y="1293701"/>
            <a:ext cx="179985" cy="179985"/>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7" id="27"/>
          <p:cNvGrpSpPr/>
          <p:nvPr/>
        </p:nvGrpSpPr>
        <p:grpSpPr>
          <a:xfrm rot="0">
            <a:off x="5301747" y="1293701"/>
            <a:ext cx="179985" cy="179985"/>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9" id="29"/>
          <p:cNvGrpSpPr/>
          <p:nvPr/>
        </p:nvGrpSpPr>
        <p:grpSpPr>
          <a:xfrm rot="0">
            <a:off x="5535994" y="1293701"/>
            <a:ext cx="179985" cy="179985"/>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31" id="31"/>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32" id="32"/>
          <p:cNvSpPr/>
          <p:nvPr/>
        </p:nvSpPr>
        <p:spPr>
          <a:xfrm flipH="false" flipV="false" rot="0">
            <a:off x="9179784" y="6301388"/>
            <a:ext cx="2125070" cy="2125070"/>
          </a:xfrm>
          <a:custGeom>
            <a:avLst/>
            <a:gdLst/>
            <a:ahLst/>
            <a:cxnLst/>
            <a:rect r="r" b="b" t="t" l="l"/>
            <a:pathLst>
              <a:path h="2125070" w="2125070">
                <a:moveTo>
                  <a:pt x="0" y="0"/>
                </a:moveTo>
                <a:lnTo>
                  <a:pt x="2125070" y="0"/>
                </a:lnTo>
                <a:lnTo>
                  <a:pt x="2125070" y="2125069"/>
                </a:lnTo>
                <a:lnTo>
                  <a:pt x="0" y="2125069"/>
                </a:lnTo>
                <a:lnTo>
                  <a:pt x="0" y="0"/>
                </a:lnTo>
                <a:close/>
              </a:path>
            </a:pathLst>
          </a:custGeom>
          <a:blipFill>
            <a:blip r:embed="rId5"/>
            <a:stretch>
              <a:fillRect l="0" t="0" r="0" b="0"/>
            </a:stretch>
          </a:blipFill>
        </p:spPr>
      </p:sp>
      <p:sp>
        <p:nvSpPr>
          <p:cNvPr name="TextBox 33" id="33"/>
          <p:cNvSpPr txBox="true"/>
          <p:nvPr/>
        </p:nvSpPr>
        <p:spPr>
          <a:xfrm rot="0">
            <a:off x="1882519" y="4249606"/>
            <a:ext cx="7773128" cy="1597661"/>
          </a:xfrm>
          <a:prstGeom prst="rect">
            <a:avLst/>
          </a:prstGeom>
        </p:spPr>
        <p:txBody>
          <a:bodyPr anchor="t" rtlCol="false" tIns="0" lIns="0" bIns="0" rIns="0">
            <a:spAutoFit/>
          </a:bodyPr>
          <a:lstStyle/>
          <a:p>
            <a:pPr algn="ctr">
              <a:lnSpc>
                <a:spcPts val="4339"/>
              </a:lnSpc>
              <a:spcBef>
                <a:spcPct val="0"/>
              </a:spcBef>
            </a:pPr>
            <a:r>
              <a:rPr lang="en-US" b="true" sz="3099">
                <a:solidFill>
                  <a:srgbClr val="FFFFFF"/>
                </a:solidFill>
                <a:latin typeface="Canva Sans Bold"/>
                <a:ea typeface="Canva Sans Bold"/>
                <a:cs typeface="Canva Sans Bold"/>
                <a:sym typeface="Canva Sans Bold"/>
              </a:rPr>
              <a:t>Condicionales y Estructuras de Control de Repetición en Java: for, while y do-while</a:t>
            </a:r>
          </a:p>
        </p:txBody>
      </p:sp>
      <p:sp>
        <p:nvSpPr>
          <p:cNvPr name="TextBox 34" id="34"/>
          <p:cNvSpPr txBox="true"/>
          <p:nvPr/>
        </p:nvSpPr>
        <p:spPr>
          <a:xfrm rot="0">
            <a:off x="325964" y="7136307"/>
            <a:ext cx="10420061"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Comprendiendo las bases de los bucles en programación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TextBox 2" id="2"/>
          <p:cNvSpPr txBox="true"/>
          <p:nvPr/>
        </p:nvSpPr>
        <p:spPr>
          <a:xfrm rot="0">
            <a:off x="1028700" y="996970"/>
            <a:ext cx="19214926" cy="1024391"/>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Diagrama de flujo de switch</a:t>
            </a:r>
          </a:p>
        </p:txBody>
      </p:sp>
      <p:grpSp>
        <p:nvGrpSpPr>
          <p:cNvPr name="Group 3" id="3"/>
          <p:cNvGrpSpPr/>
          <p:nvPr/>
        </p:nvGrpSpPr>
        <p:grpSpPr>
          <a:xfrm rot="0">
            <a:off x="10208767" y="3341763"/>
            <a:ext cx="187200" cy="1872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5" id="5"/>
          <p:cNvGrpSpPr/>
          <p:nvPr/>
        </p:nvGrpSpPr>
        <p:grpSpPr>
          <a:xfrm rot="0">
            <a:off x="1192693" y="4897873"/>
            <a:ext cx="936167" cy="4529862"/>
            <a:chOff x="0" y="0"/>
            <a:chExt cx="1248222" cy="6039816"/>
          </a:xfrm>
        </p:grpSpPr>
        <p:grpSp>
          <p:nvGrpSpPr>
            <p:cNvPr name="Group 6" id="6"/>
            <p:cNvGrpSpPr/>
            <p:nvPr/>
          </p:nvGrpSpPr>
          <p:grpSpPr>
            <a:xfrm rot="0">
              <a:off x="0" y="0"/>
              <a:ext cx="345930" cy="34593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8" id="8"/>
            <p:cNvGrpSpPr/>
            <p:nvPr/>
          </p:nvGrpSpPr>
          <p:grpSpPr>
            <a:xfrm rot="0">
              <a:off x="452072" y="0"/>
              <a:ext cx="345930" cy="34593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902293" y="0"/>
              <a:ext cx="345930" cy="34593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2" id="12"/>
            <p:cNvGrpSpPr/>
            <p:nvPr/>
          </p:nvGrpSpPr>
          <p:grpSpPr>
            <a:xfrm rot="0">
              <a:off x="526297" y="5738360"/>
              <a:ext cx="301455" cy="301455"/>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grpSp>
        <p:nvGrpSpPr>
          <p:cNvPr name="Group 14" id="14"/>
          <p:cNvGrpSpPr/>
          <p:nvPr/>
        </p:nvGrpSpPr>
        <p:grpSpPr>
          <a:xfrm rot="0">
            <a:off x="12579523" y="5950618"/>
            <a:ext cx="184114" cy="184114"/>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17564100" y="2124378"/>
            <a:ext cx="19208624" cy="10689082"/>
            <a:chOff x="0" y="0"/>
            <a:chExt cx="25611499" cy="14252110"/>
          </a:xfrm>
        </p:grpSpPr>
        <p:sp>
          <p:nvSpPr>
            <p:cNvPr name="Freeform 17" id="17"/>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sp>
        <p:nvSpPr>
          <p:cNvPr name="Freeform 19" id="19"/>
          <p:cNvSpPr/>
          <p:nvPr/>
        </p:nvSpPr>
        <p:spPr>
          <a:xfrm flipH="false" flipV="false" rot="0">
            <a:off x="13492859" y="2298328"/>
            <a:ext cx="3523999" cy="2602559"/>
          </a:xfrm>
          <a:custGeom>
            <a:avLst/>
            <a:gdLst/>
            <a:ahLst/>
            <a:cxnLst/>
            <a:rect r="r" b="b" t="t" l="l"/>
            <a:pathLst>
              <a:path h="2602559" w="3523999">
                <a:moveTo>
                  <a:pt x="0" y="0"/>
                </a:moveTo>
                <a:lnTo>
                  <a:pt x="3523999" y="0"/>
                </a:lnTo>
                <a:lnTo>
                  <a:pt x="3523999" y="2602559"/>
                </a:lnTo>
                <a:lnTo>
                  <a:pt x="0" y="2602559"/>
                </a:lnTo>
                <a:lnTo>
                  <a:pt x="0" y="0"/>
                </a:lnTo>
                <a:close/>
              </a:path>
            </a:pathLst>
          </a:custGeom>
          <a:blipFill>
            <a:blip r:embed="rId4"/>
            <a:stretch>
              <a:fillRect l="-10980" t="0" r="0" b="0"/>
            </a:stretch>
          </a:blipFill>
        </p:spPr>
      </p:sp>
      <p:sp>
        <p:nvSpPr>
          <p:cNvPr name="Freeform 20" id="20"/>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5"/>
            <a:stretch>
              <a:fillRect l="0" t="0" r="0" b="0"/>
            </a:stretch>
          </a:blipFill>
        </p:spPr>
      </p:sp>
      <p:sp>
        <p:nvSpPr>
          <p:cNvPr name="Freeform 21" id="21"/>
          <p:cNvSpPr/>
          <p:nvPr/>
        </p:nvSpPr>
        <p:spPr>
          <a:xfrm flipH="false" flipV="false" rot="0">
            <a:off x="5883502" y="3608550"/>
            <a:ext cx="6520997" cy="5649750"/>
          </a:xfrm>
          <a:custGeom>
            <a:avLst/>
            <a:gdLst/>
            <a:ahLst/>
            <a:cxnLst/>
            <a:rect r="r" b="b" t="t" l="l"/>
            <a:pathLst>
              <a:path h="5649750" w="6520997">
                <a:moveTo>
                  <a:pt x="0" y="0"/>
                </a:moveTo>
                <a:lnTo>
                  <a:pt x="6520996" y="0"/>
                </a:lnTo>
                <a:lnTo>
                  <a:pt x="6520996" y="5649750"/>
                </a:lnTo>
                <a:lnTo>
                  <a:pt x="0" y="5649750"/>
                </a:lnTo>
                <a:lnTo>
                  <a:pt x="0" y="0"/>
                </a:lnTo>
                <a:close/>
              </a:path>
            </a:pathLst>
          </a:custGeom>
          <a:blipFill>
            <a:blip r:embed="rId6"/>
            <a:stretch>
              <a:fillRect l="0" t="-331" r="0" b="-331"/>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402610" y="2789171"/>
            <a:ext cx="10568294" cy="4708658"/>
            <a:chOff x="0" y="0"/>
            <a:chExt cx="14091058" cy="6278210"/>
          </a:xfrm>
        </p:grpSpPr>
        <p:grpSp>
          <p:nvGrpSpPr>
            <p:cNvPr name="Group 3" id="3"/>
            <p:cNvGrpSpPr/>
            <p:nvPr/>
          </p:nvGrpSpPr>
          <p:grpSpPr>
            <a:xfrm rot="0">
              <a:off x="0" y="0"/>
              <a:ext cx="13893414" cy="6278210"/>
              <a:chOff x="0" y="0"/>
              <a:chExt cx="2744378" cy="1240140"/>
            </a:xfrm>
          </p:grpSpPr>
          <p:sp>
            <p:nvSpPr>
              <p:cNvPr name="Freeform 4" id="4"/>
              <p:cNvSpPr/>
              <p:nvPr/>
            </p:nvSpPr>
            <p:spPr>
              <a:xfrm flipH="false" flipV="false" rot="0">
                <a:off x="0" y="0"/>
                <a:ext cx="2744378" cy="1240140"/>
              </a:xfrm>
              <a:custGeom>
                <a:avLst/>
                <a:gdLst/>
                <a:ahLst/>
                <a:cxnLst/>
                <a:rect r="r" b="b" t="t" l="l"/>
                <a:pathLst>
                  <a:path h="1240140" w="2744378">
                    <a:moveTo>
                      <a:pt x="37892" y="0"/>
                    </a:moveTo>
                    <a:lnTo>
                      <a:pt x="2706486" y="0"/>
                    </a:lnTo>
                    <a:cubicBezTo>
                      <a:pt x="2727413" y="0"/>
                      <a:pt x="2744378" y="16965"/>
                      <a:pt x="2744378" y="37892"/>
                    </a:cubicBezTo>
                    <a:lnTo>
                      <a:pt x="2744378" y="1202248"/>
                    </a:lnTo>
                    <a:cubicBezTo>
                      <a:pt x="2744378" y="1223175"/>
                      <a:pt x="2727413" y="1240140"/>
                      <a:pt x="2706486" y="1240140"/>
                    </a:cubicBezTo>
                    <a:lnTo>
                      <a:pt x="37892" y="1240140"/>
                    </a:lnTo>
                    <a:cubicBezTo>
                      <a:pt x="16965" y="1240140"/>
                      <a:pt x="0" y="1223175"/>
                      <a:pt x="0" y="1202248"/>
                    </a:cubicBezTo>
                    <a:lnTo>
                      <a:pt x="0" y="37892"/>
                    </a:lnTo>
                    <a:cubicBezTo>
                      <a:pt x="0" y="16965"/>
                      <a:pt x="16965" y="0"/>
                      <a:pt x="37892" y="0"/>
                    </a:cubicBezTo>
                    <a:close/>
                  </a:path>
                </a:pathLst>
              </a:custGeom>
              <a:solidFill>
                <a:srgbClr val="071330"/>
              </a:solidFill>
            </p:spPr>
          </p:sp>
          <p:sp>
            <p:nvSpPr>
              <p:cNvPr name="TextBox 5" id="5"/>
              <p:cNvSpPr txBox="true"/>
              <p:nvPr/>
            </p:nvSpPr>
            <p:spPr>
              <a:xfrm>
                <a:off x="0" y="-38100"/>
                <a:ext cx="2744378" cy="127824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840588" y="168611"/>
              <a:ext cx="463378" cy="46337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8" id="8"/>
            <p:cNvGrpSpPr/>
            <p:nvPr/>
          </p:nvGrpSpPr>
          <p:grpSpPr>
            <a:xfrm rot="0">
              <a:off x="1446146" y="168611"/>
              <a:ext cx="463378" cy="46337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2049224" y="168611"/>
              <a:ext cx="463378" cy="46337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12" id="12"/>
            <p:cNvSpPr txBox="true"/>
            <p:nvPr/>
          </p:nvSpPr>
          <p:spPr>
            <a:xfrm rot="0">
              <a:off x="197644" y="1064307"/>
              <a:ext cx="13893414" cy="1525694"/>
            </a:xfrm>
            <a:prstGeom prst="rect">
              <a:avLst/>
            </a:prstGeom>
          </p:spPr>
          <p:txBody>
            <a:bodyPr anchor="t" rtlCol="false" tIns="0" lIns="0" bIns="0" rIns="0">
              <a:spAutoFit/>
            </a:bodyPr>
            <a:lstStyle/>
            <a:p>
              <a:pPr algn="l">
                <a:lnSpc>
                  <a:spcPts val="3079"/>
                </a:lnSpc>
                <a:spcBef>
                  <a:spcPct val="0"/>
                </a:spcBef>
              </a:pPr>
              <a:r>
                <a:rPr lang="en-US" b="true" sz="2199">
                  <a:solidFill>
                    <a:srgbClr val="FFFFFF"/>
                  </a:solidFill>
                  <a:latin typeface="Canva Sans Bold"/>
                  <a:ea typeface="Canva Sans Bold"/>
                  <a:cs typeface="Canva Sans Bold"/>
                  <a:sym typeface="Canva Sans Bold"/>
                </a:rPr>
                <a:t>for: Se utiliza cuando se conoce de antemano el número de iteraciones que se deben realizar. Es ideal para recorrer secuencias o realizar operaciones un número fijo de veces.</a:t>
              </a:r>
            </a:p>
          </p:txBody>
        </p:sp>
      </p:grpSp>
      <p:sp>
        <p:nvSpPr>
          <p:cNvPr name="Freeform 13" id="1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14" id="14"/>
          <p:cNvSpPr/>
          <p:nvPr/>
        </p:nvSpPr>
        <p:spPr>
          <a:xfrm flipH="false" flipV="false" rot="0">
            <a:off x="12819327" y="2395370"/>
            <a:ext cx="4182785" cy="4746122"/>
          </a:xfrm>
          <a:custGeom>
            <a:avLst/>
            <a:gdLst/>
            <a:ahLst/>
            <a:cxnLst/>
            <a:rect r="r" b="b" t="t" l="l"/>
            <a:pathLst>
              <a:path h="4746122" w="4182785">
                <a:moveTo>
                  <a:pt x="0" y="0"/>
                </a:moveTo>
                <a:lnTo>
                  <a:pt x="4182784" y="0"/>
                </a:lnTo>
                <a:lnTo>
                  <a:pt x="4182784" y="4746122"/>
                </a:lnTo>
                <a:lnTo>
                  <a:pt x="0" y="4746122"/>
                </a:lnTo>
                <a:lnTo>
                  <a:pt x="0" y="0"/>
                </a:lnTo>
                <a:close/>
              </a:path>
            </a:pathLst>
          </a:custGeom>
          <a:blipFill>
            <a:blip r:embed="rId3"/>
            <a:stretch>
              <a:fillRect l="0" t="0" r="0" b="0"/>
            </a:stretch>
          </a:blipFill>
        </p:spPr>
      </p:sp>
      <p:sp>
        <p:nvSpPr>
          <p:cNvPr name="TextBox 15" id="15"/>
          <p:cNvSpPr txBox="true"/>
          <p:nvPr/>
        </p:nvSpPr>
        <p:spPr>
          <a:xfrm rot="0">
            <a:off x="3529909" y="563879"/>
            <a:ext cx="9765953"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FFFFFF"/>
                </a:solidFill>
                <a:latin typeface="Canva Sans Bold"/>
                <a:ea typeface="Canva Sans Bold"/>
                <a:cs typeface="Canva Sans Bold"/>
                <a:sym typeface="Canva Sans Bold"/>
              </a:rPr>
              <a:t> ¿Qué son y para qué sirven las estructuras repetitivas for?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207028" y="724461"/>
            <a:ext cx="16052272" cy="6639461"/>
            <a:chOff x="0" y="0"/>
            <a:chExt cx="8520560" cy="3524232"/>
          </a:xfrm>
        </p:grpSpPr>
        <p:sp>
          <p:nvSpPr>
            <p:cNvPr name="Freeform 3" id="3"/>
            <p:cNvSpPr/>
            <p:nvPr/>
          </p:nvSpPr>
          <p:spPr>
            <a:xfrm flipH="false" flipV="false" rot="0">
              <a:off x="0" y="0"/>
              <a:ext cx="8520560" cy="3524232"/>
            </a:xfrm>
            <a:custGeom>
              <a:avLst/>
              <a:gdLst/>
              <a:ahLst/>
              <a:cxnLst/>
              <a:rect r="r" b="b" t="t" l="l"/>
              <a:pathLst>
                <a:path h="3524232" w="8520560">
                  <a:moveTo>
                    <a:pt x="8199" y="0"/>
                  </a:moveTo>
                  <a:lnTo>
                    <a:pt x="8512361" y="0"/>
                  </a:lnTo>
                  <a:cubicBezTo>
                    <a:pt x="8514535" y="0"/>
                    <a:pt x="8516620" y="864"/>
                    <a:pt x="8518158" y="2401"/>
                  </a:cubicBezTo>
                  <a:cubicBezTo>
                    <a:pt x="8519696" y="3939"/>
                    <a:pt x="8520560" y="6024"/>
                    <a:pt x="8520560" y="8199"/>
                  </a:cubicBezTo>
                  <a:lnTo>
                    <a:pt x="8520560" y="3516033"/>
                  </a:lnTo>
                  <a:cubicBezTo>
                    <a:pt x="8520560" y="3520561"/>
                    <a:pt x="8516889" y="3524232"/>
                    <a:pt x="8512361" y="3524232"/>
                  </a:cubicBezTo>
                  <a:lnTo>
                    <a:pt x="8199" y="3524232"/>
                  </a:lnTo>
                  <a:cubicBezTo>
                    <a:pt x="3671" y="3524232"/>
                    <a:pt x="0" y="3520561"/>
                    <a:pt x="0" y="3516033"/>
                  </a:cubicBezTo>
                  <a:lnTo>
                    <a:pt x="0" y="8199"/>
                  </a:lnTo>
                  <a:cubicBezTo>
                    <a:pt x="0" y="3671"/>
                    <a:pt x="3671" y="0"/>
                    <a:pt x="8199" y="0"/>
                  </a:cubicBezTo>
                  <a:close/>
                </a:path>
              </a:pathLst>
            </a:custGeom>
            <a:solidFill>
              <a:srgbClr val="071330"/>
            </a:solidFill>
          </p:spPr>
        </p:sp>
        <p:sp>
          <p:nvSpPr>
            <p:cNvPr name="TextBox 4" id="4"/>
            <p:cNvSpPr txBox="true"/>
            <p:nvPr/>
          </p:nvSpPr>
          <p:spPr>
            <a:xfrm>
              <a:off x="0" y="-38100"/>
              <a:ext cx="8520560" cy="35623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216365"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6" id="6"/>
          <p:cNvSpPr/>
          <p:nvPr/>
        </p:nvSpPr>
        <p:spPr>
          <a:xfrm flipH="false" flipV="false" rot="0">
            <a:off x="3589812" y="5755046"/>
            <a:ext cx="11301259" cy="1273339"/>
          </a:xfrm>
          <a:custGeom>
            <a:avLst/>
            <a:gdLst/>
            <a:ahLst/>
            <a:cxnLst/>
            <a:rect r="r" b="b" t="t" l="l"/>
            <a:pathLst>
              <a:path h="1273339" w="11301259">
                <a:moveTo>
                  <a:pt x="0" y="0"/>
                </a:moveTo>
                <a:lnTo>
                  <a:pt x="11301259" y="0"/>
                </a:lnTo>
                <a:lnTo>
                  <a:pt x="11301259" y="1273338"/>
                </a:lnTo>
                <a:lnTo>
                  <a:pt x="0" y="1273338"/>
                </a:lnTo>
                <a:lnTo>
                  <a:pt x="0" y="0"/>
                </a:lnTo>
                <a:close/>
              </a:path>
            </a:pathLst>
          </a:custGeom>
          <a:blipFill>
            <a:blip r:embed="rId3"/>
            <a:stretch>
              <a:fillRect l="-639" t="0" r="-639" b="0"/>
            </a:stretch>
          </a:blipFill>
        </p:spPr>
      </p:sp>
      <p:sp>
        <p:nvSpPr>
          <p:cNvPr name="Freeform 7" id="7"/>
          <p:cNvSpPr/>
          <p:nvPr/>
        </p:nvSpPr>
        <p:spPr>
          <a:xfrm flipH="false" flipV="false" rot="0">
            <a:off x="3493371" y="3710192"/>
            <a:ext cx="11301259" cy="1709315"/>
          </a:xfrm>
          <a:custGeom>
            <a:avLst/>
            <a:gdLst/>
            <a:ahLst/>
            <a:cxnLst/>
            <a:rect r="r" b="b" t="t" l="l"/>
            <a:pathLst>
              <a:path h="1709315" w="11301259">
                <a:moveTo>
                  <a:pt x="0" y="0"/>
                </a:moveTo>
                <a:lnTo>
                  <a:pt x="11301258" y="0"/>
                </a:lnTo>
                <a:lnTo>
                  <a:pt x="11301258" y="1709316"/>
                </a:lnTo>
                <a:lnTo>
                  <a:pt x="0" y="1709316"/>
                </a:lnTo>
                <a:lnTo>
                  <a:pt x="0" y="0"/>
                </a:lnTo>
                <a:close/>
              </a:path>
            </a:pathLst>
          </a:custGeom>
          <a:blipFill>
            <a:blip r:embed="rId4"/>
            <a:stretch>
              <a:fillRect l="0" t="0" r="0" b="0"/>
            </a:stretch>
          </a:blipFill>
        </p:spPr>
      </p:sp>
      <p:sp>
        <p:nvSpPr>
          <p:cNvPr name="TextBox 8" id="8"/>
          <p:cNvSpPr txBox="true"/>
          <p:nvPr/>
        </p:nvSpPr>
        <p:spPr>
          <a:xfrm rot="0">
            <a:off x="1028700" y="1255369"/>
            <a:ext cx="16005547" cy="2910840"/>
          </a:xfrm>
          <a:prstGeom prst="rect">
            <a:avLst/>
          </a:prstGeom>
        </p:spPr>
        <p:txBody>
          <a:bodyPr anchor="t" rtlCol="false" tIns="0" lIns="0" bIns="0" rIns="0">
            <a:spAutoFit/>
          </a:bodyPr>
          <a:lstStyle/>
          <a:p>
            <a:pPr algn="ctr">
              <a:lnSpc>
                <a:spcPts val="3359"/>
              </a:lnSpc>
              <a:spcBef>
                <a:spcPct val="0"/>
              </a:spcBef>
            </a:pPr>
            <a:r>
              <a:rPr lang="en-US" b="true" sz="2399">
                <a:solidFill>
                  <a:srgbClr val="FFFFFF"/>
                </a:solidFill>
                <a:latin typeface="Canva Sans Bold"/>
                <a:ea typeface="Canva Sans Bold"/>
                <a:cs typeface="Canva Sans Bold"/>
                <a:sym typeface="Canva Sans Bold"/>
              </a:rPr>
              <a:t>¿Cómo se aplican en programación?</a:t>
            </a:r>
          </a:p>
          <a:p>
            <a:pPr algn="ctr">
              <a:lnSpc>
                <a:spcPts val="3359"/>
              </a:lnSpc>
              <a:spcBef>
                <a:spcPct val="0"/>
              </a:spcBef>
            </a:pPr>
          </a:p>
          <a:p>
            <a:pPr algn="ctr">
              <a:lnSpc>
                <a:spcPts val="3359"/>
              </a:lnSpc>
              <a:spcBef>
                <a:spcPct val="0"/>
              </a:spcBef>
            </a:pPr>
            <a:r>
              <a:rPr lang="en-US" sz="2399">
                <a:solidFill>
                  <a:srgbClr val="FFFFFF"/>
                </a:solidFill>
                <a:latin typeface="Canva Sans"/>
                <a:ea typeface="Canva Sans"/>
                <a:cs typeface="Canva Sans"/>
                <a:sym typeface="Canva Sans"/>
              </a:rPr>
              <a:t>La estructura repetitiva for es una de las herramientas más poderosas en programación, diseñada para ejecutar un bloque de código un número específico de veces. Es especialmente útil cuando conocemos de antemano la cantidad exacta de iteraciones que necesitamos realizar.</a:t>
            </a:r>
          </a:p>
          <a:p>
            <a:pPr algn="ctr">
              <a:lnSpc>
                <a:spcPts val="3359"/>
              </a:lnSpc>
              <a:spcBef>
                <a:spcPct val="0"/>
              </a:spcBef>
            </a:pPr>
          </a:p>
          <a:p>
            <a:pPr algn="ctr">
              <a:lnSpc>
                <a:spcPts val="33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207028" y="724461"/>
            <a:ext cx="16052272" cy="6639461"/>
            <a:chOff x="0" y="0"/>
            <a:chExt cx="8520560" cy="3524232"/>
          </a:xfrm>
        </p:grpSpPr>
        <p:sp>
          <p:nvSpPr>
            <p:cNvPr name="Freeform 3" id="3"/>
            <p:cNvSpPr/>
            <p:nvPr/>
          </p:nvSpPr>
          <p:spPr>
            <a:xfrm flipH="false" flipV="false" rot="0">
              <a:off x="0" y="0"/>
              <a:ext cx="8520560" cy="3524232"/>
            </a:xfrm>
            <a:custGeom>
              <a:avLst/>
              <a:gdLst/>
              <a:ahLst/>
              <a:cxnLst/>
              <a:rect r="r" b="b" t="t" l="l"/>
              <a:pathLst>
                <a:path h="3524232" w="8520560">
                  <a:moveTo>
                    <a:pt x="8199" y="0"/>
                  </a:moveTo>
                  <a:lnTo>
                    <a:pt x="8512361" y="0"/>
                  </a:lnTo>
                  <a:cubicBezTo>
                    <a:pt x="8514535" y="0"/>
                    <a:pt x="8516620" y="864"/>
                    <a:pt x="8518158" y="2401"/>
                  </a:cubicBezTo>
                  <a:cubicBezTo>
                    <a:pt x="8519696" y="3939"/>
                    <a:pt x="8520560" y="6024"/>
                    <a:pt x="8520560" y="8199"/>
                  </a:cubicBezTo>
                  <a:lnTo>
                    <a:pt x="8520560" y="3516033"/>
                  </a:lnTo>
                  <a:cubicBezTo>
                    <a:pt x="8520560" y="3520561"/>
                    <a:pt x="8516889" y="3524232"/>
                    <a:pt x="8512361" y="3524232"/>
                  </a:cubicBezTo>
                  <a:lnTo>
                    <a:pt x="8199" y="3524232"/>
                  </a:lnTo>
                  <a:cubicBezTo>
                    <a:pt x="3671" y="3524232"/>
                    <a:pt x="0" y="3520561"/>
                    <a:pt x="0" y="3516033"/>
                  </a:cubicBezTo>
                  <a:lnTo>
                    <a:pt x="0" y="8199"/>
                  </a:lnTo>
                  <a:cubicBezTo>
                    <a:pt x="0" y="3671"/>
                    <a:pt x="3671" y="0"/>
                    <a:pt x="8199" y="0"/>
                  </a:cubicBezTo>
                  <a:close/>
                </a:path>
              </a:pathLst>
            </a:custGeom>
            <a:solidFill>
              <a:srgbClr val="071330"/>
            </a:solidFill>
          </p:spPr>
        </p:sp>
        <p:sp>
          <p:nvSpPr>
            <p:cNvPr name="TextBox 4" id="4"/>
            <p:cNvSpPr txBox="true"/>
            <p:nvPr/>
          </p:nvSpPr>
          <p:spPr>
            <a:xfrm>
              <a:off x="0" y="-38100"/>
              <a:ext cx="8520560" cy="35623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216365"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6" id="6"/>
          <p:cNvSpPr/>
          <p:nvPr/>
        </p:nvSpPr>
        <p:spPr>
          <a:xfrm flipH="false" flipV="false" rot="0">
            <a:off x="3562249" y="4074340"/>
            <a:ext cx="11163501" cy="2138319"/>
          </a:xfrm>
          <a:custGeom>
            <a:avLst/>
            <a:gdLst/>
            <a:ahLst/>
            <a:cxnLst/>
            <a:rect r="r" b="b" t="t" l="l"/>
            <a:pathLst>
              <a:path h="2138319" w="11163501">
                <a:moveTo>
                  <a:pt x="0" y="0"/>
                </a:moveTo>
                <a:lnTo>
                  <a:pt x="11163502" y="0"/>
                </a:lnTo>
                <a:lnTo>
                  <a:pt x="11163502" y="2138320"/>
                </a:lnTo>
                <a:lnTo>
                  <a:pt x="0" y="2138320"/>
                </a:lnTo>
                <a:lnTo>
                  <a:pt x="0" y="0"/>
                </a:lnTo>
                <a:close/>
              </a:path>
            </a:pathLst>
          </a:custGeom>
          <a:blipFill>
            <a:blip r:embed="rId3"/>
            <a:stretch>
              <a:fillRect l="0" t="0" r="0" b="0"/>
            </a:stretch>
          </a:blipFill>
        </p:spPr>
      </p:sp>
      <p:sp>
        <p:nvSpPr>
          <p:cNvPr name="TextBox 7" id="7"/>
          <p:cNvSpPr txBox="true"/>
          <p:nvPr/>
        </p:nvSpPr>
        <p:spPr>
          <a:xfrm rot="0">
            <a:off x="1028700" y="1255369"/>
            <a:ext cx="17034247" cy="2072640"/>
          </a:xfrm>
          <a:prstGeom prst="rect">
            <a:avLst/>
          </a:prstGeom>
        </p:spPr>
        <p:txBody>
          <a:bodyPr anchor="t" rtlCol="false" tIns="0" lIns="0" bIns="0" rIns="0">
            <a:spAutoFit/>
          </a:bodyPr>
          <a:lstStyle/>
          <a:p>
            <a:pPr algn="ctr">
              <a:lnSpc>
                <a:spcPts val="3359"/>
              </a:lnSpc>
              <a:spcBef>
                <a:spcPct val="0"/>
              </a:spcBef>
            </a:pPr>
            <a:r>
              <a:rPr lang="en-US" b="true" sz="2399">
                <a:solidFill>
                  <a:srgbClr val="FFFFFF"/>
                </a:solidFill>
                <a:latin typeface="Canva Sans Bold"/>
                <a:ea typeface="Canva Sans Bold"/>
                <a:cs typeface="Canva Sans Bold"/>
                <a:sym typeface="Canva Sans Bold"/>
              </a:rPr>
              <a:t>¿Cómo se aplican en programación el while?</a:t>
            </a:r>
          </a:p>
          <a:p>
            <a:pPr algn="ctr">
              <a:lnSpc>
                <a:spcPts val="3359"/>
              </a:lnSpc>
              <a:spcBef>
                <a:spcPct val="0"/>
              </a:spcBef>
            </a:pPr>
          </a:p>
          <a:p>
            <a:pPr algn="ctr">
              <a:lnSpc>
                <a:spcPts val="3359"/>
              </a:lnSpc>
              <a:spcBef>
                <a:spcPct val="0"/>
              </a:spcBef>
            </a:pPr>
            <a:r>
              <a:rPr lang="en-US" b="true" sz="2399">
                <a:solidFill>
                  <a:srgbClr val="FFFFFF"/>
                </a:solidFill>
                <a:latin typeface="Canva Sans Bold"/>
                <a:ea typeface="Canva Sans Bold"/>
                <a:cs typeface="Canva Sans Bold"/>
                <a:sym typeface="Canva Sans Bold"/>
              </a:rPr>
              <a:t>Ante</a:t>
            </a:r>
            <a:r>
              <a:rPr lang="en-US" sz="2399">
                <a:solidFill>
                  <a:srgbClr val="FFFFFF"/>
                </a:solidFill>
                <a:latin typeface="Canva Sans"/>
                <a:ea typeface="Canva Sans"/>
                <a:cs typeface="Canva Sans"/>
                <a:sym typeface="Canva Sans"/>
              </a:rPr>
              <a:t>s de ejecutar el bloque de código asociado. Si la condición es verdadera, el código se ejecuta; si es falsa, el bucle termina y el control del programa continúa con la siguiente instrucción después del bucle.</a:t>
            </a:r>
          </a:p>
          <a:p>
            <a:pPr algn="ctr">
              <a:lnSpc>
                <a:spcPts val="335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402610" y="2789171"/>
            <a:ext cx="10568294" cy="4708658"/>
            <a:chOff x="0" y="0"/>
            <a:chExt cx="14091058" cy="6278210"/>
          </a:xfrm>
        </p:grpSpPr>
        <p:grpSp>
          <p:nvGrpSpPr>
            <p:cNvPr name="Group 3" id="3"/>
            <p:cNvGrpSpPr/>
            <p:nvPr/>
          </p:nvGrpSpPr>
          <p:grpSpPr>
            <a:xfrm rot="0">
              <a:off x="0" y="0"/>
              <a:ext cx="13893414" cy="6278210"/>
              <a:chOff x="0" y="0"/>
              <a:chExt cx="2744378" cy="1240140"/>
            </a:xfrm>
          </p:grpSpPr>
          <p:sp>
            <p:nvSpPr>
              <p:cNvPr name="Freeform 4" id="4"/>
              <p:cNvSpPr/>
              <p:nvPr/>
            </p:nvSpPr>
            <p:spPr>
              <a:xfrm flipH="false" flipV="false" rot="0">
                <a:off x="0" y="0"/>
                <a:ext cx="2744378" cy="1240140"/>
              </a:xfrm>
              <a:custGeom>
                <a:avLst/>
                <a:gdLst/>
                <a:ahLst/>
                <a:cxnLst/>
                <a:rect r="r" b="b" t="t" l="l"/>
                <a:pathLst>
                  <a:path h="1240140" w="2744378">
                    <a:moveTo>
                      <a:pt x="37892" y="0"/>
                    </a:moveTo>
                    <a:lnTo>
                      <a:pt x="2706486" y="0"/>
                    </a:lnTo>
                    <a:cubicBezTo>
                      <a:pt x="2727413" y="0"/>
                      <a:pt x="2744378" y="16965"/>
                      <a:pt x="2744378" y="37892"/>
                    </a:cubicBezTo>
                    <a:lnTo>
                      <a:pt x="2744378" y="1202248"/>
                    </a:lnTo>
                    <a:cubicBezTo>
                      <a:pt x="2744378" y="1223175"/>
                      <a:pt x="2727413" y="1240140"/>
                      <a:pt x="2706486" y="1240140"/>
                    </a:cubicBezTo>
                    <a:lnTo>
                      <a:pt x="37892" y="1240140"/>
                    </a:lnTo>
                    <a:cubicBezTo>
                      <a:pt x="16965" y="1240140"/>
                      <a:pt x="0" y="1223175"/>
                      <a:pt x="0" y="1202248"/>
                    </a:cubicBezTo>
                    <a:lnTo>
                      <a:pt x="0" y="37892"/>
                    </a:lnTo>
                    <a:cubicBezTo>
                      <a:pt x="0" y="16965"/>
                      <a:pt x="16965" y="0"/>
                      <a:pt x="37892" y="0"/>
                    </a:cubicBezTo>
                    <a:close/>
                  </a:path>
                </a:pathLst>
              </a:custGeom>
              <a:solidFill>
                <a:srgbClr val="071330"/>
              </a:solidFill>
            </p:spPr>
          </p:sp>
          <p:sp>
            <p:nvSpPr>
              <p:cNvPr name="TextBox 5" id="5"/>
              <p:cNvSpPr txBox="true"/>
              <p:nvPr/>
            </p:nvSpPr>
            <p:spPr>
              <a:xfrm>
                <a:off x="0" y="-38100"/>
                <a:ext cx="2744378" cy="127824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840588" y="168611"/>
              <a:ext cx="463378" cy="46337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8" id="8"/>
            <p:cNvGrpSpPr/>
            <p:nvPr/>
          </p:nvGrpSpPr>
          <p:grpSpPr>
            <a:xfrm rot="0">
              <a:off x="1446146" y="168611"/>
              <a:ext cx="463378" cy="46337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2049224" y="168611"/>
              <a:ext cx="463378" cy="46337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TextBox 12" id="12"/>
            <p:cNvSpPr txBox="true"/>
            <p:nvPr/>
          </p:nvSpPr>
          <p:spPr>
            <a:xfrm rot="0">
              <a:off x="197644" y="1064307"/>
              <a:ext cx="13893414" cy="3087794"/>
            </a:xfrm>
            <a:prstGeom prst="rect">
              <a:avLst/>
            </a:prstGeom>
          </p:spPr>
          <p:txBody>
            <a:bodyPr anchor="t" rtlCol="false" tIns="0" lIns="0" bIns="0" rIns="0">
              <a:spAutoFit/>
            </a:bodyPr>
            <a:lstStyle/>
            <a:p>
              <a:pPr algn="l">
                <a:lnSpc>
                  <a:spcPts val="3079"/>
                </a:lnSpc>
              </a:pPr>
              <a:r>
                <a:rPr lang="en-US" sz="2199" b="true">
                  <a:solidFill>
                    <a:srgbClr val="FFFFFF"/>
                  </a:solidFill>
                  <a:latin typeface="Canva Sans Bold"/>
                  <a:ea typeface="Canva Sans Bold"/>
                  <a:cs typeface="Canva Sans Bold"/>
                  <a:sym typeface="Canva Sans Bold"/>
                </a:rPr>
                <a:t>Descripción: El bucle while evalúa una condición antes de ejecutar el bloque de código asociado. Si la condición es verdadera, el código se ejecuta; si es falsa, el bucle termina y el control del programa continúa con la siguiente instrucción después del bucle. </a:t>
              </a:r>
            </a:p>
            <a:p>
              <a:pPr algn="l">
                <a:lnSpc>
                  <a:spcPts val="3079"/>
                </a:lnSpc>
              </a:pPr>
            </a:p>
            <a:p>
              <a:pPr algn="l">
                <a:lnSpc>
                  <a:spcPts val="3079"/>
                </a:lnSpc>
                <a:spcBef>
                  <a:spcPct val="0"/>
                </a:spcBef>
              </a:pPr>
            </a:p>
          </p:txBody>
        </p:sp>
      </p:grpSp>
      <p:sp>
        <p:nvSpPr>
          <p:cNvPr name="Freeform 13" id="1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14" id="14"/>
          <p:cNvSpPr/>
          <p:nvPr/>
        </p:nvSpPr>
        <p:spPr>
          <a:xfrm flipH="false" flipV="false" rot="0">
            <a:off x="12525136" y="1706874"/>
            <a:ext cx="5762864" cy="5463992"/>
          </a:xfrm>
          <a:custGeom>
            <a:avLst/>
            <a:gdLst/>
            <a:ahLst/>
            <a:cxnLst/>
            <a:rect r="r" b="b" t="t" l="l"/>
            <a:pathLst>
              <a:path h="5463992" w="5762864">
                <a:moveTo>
                  <a:pt x="0" y="0"/>
                </a:moveTo>
                <a:lnTo>
                  <a:pt x="5762864" y="0"/>
                </a:lnTo>
                <a:lnTo>
                  <a:pt x="5762864" y="5463992"/>
                </a:lnTo>
                <a:lnTo>
                  <a:pt x="0" y="5463992"/>
                </a:lnTo>
                <a:lnTo>
                  <a:pt x="0" y="0"/>
                </a:lnTo>
                <a:close/>
              </a:path>
            </a:pathLst>
          </a:custGeom>
          <a:blipFill>
            <a:blip r:embed="rId3"/>
            <a:stretch>
              <a:fillRect l="0" t="0" r="0" b="0"/>
            </a:stretch>
          </a:blipFill>
        </p:spPr>
      </p:sp>
      <p:sp>
        <p:nvSpPr>
          <p:cNvPr name="TextBox 15" id="15"/>
          <p:cNvSpPr txBox="true"/>
          <p:nvPr/>
        </p:nvSpPr>
        <p:spPr>
          <a:xfrm rot="0">
            <a:off x="3329690" y="563879"/>
            <a:ext cx="10166390"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FFFFFF"/>
                </a:solidFill>
                <a:latin typeface="Canva Sans Bold"/>
                <a:ea typeface="Canva Sans Bold"/>
                <a:cs typeface="Canva Sans Bold"/>
                <a:sym typeface="Canva Sans Bold"/>
              </a:rPr>
              <a:t> ¿Qué son y para qué sirven las estructuras repetitivas while?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207028" y="724461"/>
            <a:ext cx="16052272" cy="8873405"/>
            <a:chOff x="0" y="0"/>
            <a:chExt cx="8520560" cy="4710011"/>
          </a:xfrm>
        </p:grpSpPr>
        <p:sp>
          <p:nvSpPr>
            <p:cNvPr name="Freeform 3" id="3"/>
            <p:cNvSpPr/>
            <p:nvPr/>
          </p:nvSpPr>
          <p:spPr>
            <a:xfrm flipH="false" flipV="false" rot="0">
              <a:off x="0" y="0"/>
              <a:ext cx="8520560" cy="4710011"/>
            </a:xfrm>
            <a:custGeom>
              <a:avLst/>
              <a:gdLst/>
              <a:ahLst/>
              <a:cxnLst/>
              <a:rect r="r" b="b" t="t" l="l"/>
              <a:pathLst>
                <a:path h="4710011" w="8520560">
                  <a:moveTo>
                    <a:pt x="8199" y="0"/>
                  </a:moveTo>
                  <a:lnTo>
                    <a:pt x="8512361" y="0"/>
                  </a:lnTo>
                  <a:cubicBezTo>
                    <a:pt x="8514535" y="0"/>
                    <a:pt x="8516620" y="864"/>
                    <a:pt x="8518158" y="2401"/>
                  </a:cubicBezTo>
                  <a:cubicBezTo>
                    <a:pt x="8519696" y="3939"/>
                    <a:pt x="8520560" y="6024"/>
                    <a:pt x="8520560" y="8199"/>
                  </a:cubicBezTo>
                  <a:lnTo>
                    <a:pt x="8520560" y="4701812"/>
                  </a:lnTo>
                  <a:cubicBezTo>
                    <a:pt x="8520560" y="4706340"/>
                    <a:pt x="8516889" y="4710011"/>
                    <a:pt x="8512361" y="4710011"/>
                  </a:cubicBezTo>
                  <a:lnTo>
                    <a:pt x="8199" y="4710011"/>
                  </a:lnTo>
                  <a:cubicBezTo>
                    <a:pt x="3671" y="4710011"/>
                    <a:pt x="0" y="4706340"/>
                    <a:pt x="0" y="4701812"/>
                  </a:cubicBezTo>
                  <a:lnTo>
                    <a:pt x="0" y="8199"/>
                  </a:lnTo>
                  <a:cubicBezTo>
                    <a:pt x="0" y="3671"/>
                    <a:pt x="3671" y="0"/>
                    <a:pt x="8199" y="0"/>
                  </a:cubicBezTo>
                  <a:close/>
                </a:path>
              </a:pathLst>
            </a:custGeom>
            <a:solidFill>
              <a:srgbClr val="071330"/>
            </a:solidFill>
          </p:spPr>
        </p:sp>
        <p:sp>
          <p:nvSpPr>
            <p:cNvPr name="TextBox 4" id="4"/>
            <p:cNvSpPr txBox="true"/>
            <p:nvPr/>
          </p:nvSpPr>
          <p:spPr>
            <a:xfrm>
              <a:off x="0" y="-38100"/>
              <a:ext cx="8520560" cy="474811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216365"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6" id="6"/>
          <p:cNvSpPr/>
          <p:nvPr/>
        </p:nvSpPr>
        <p:spPr>
          <a:xfrm flipH="false" flipV="false" rot="0">
            <a:off x="3763201" y="3848745"/>
            <a:ext cx="10761598" cy="2589510"/>
          </a:xfrm>
          <a:custGeom>
            <a:avLst/>
            <a:gdLst/>
            <a:ahLst/>
            <a:cxnLst/>
            <a:rect r="r" b="b" t="t" l="l"/>
            <a:pathLst>
              <a:path h="2589510" w="10761598">
                <a:moveTo>
                  <a:pt x="0" y="0"/>
                </a:moveTo>
                <a:lnTo>
                  <a:pt x="10761598" y="0"/>
                </a:lnTo>
                <a:lnTo>
                  <a:pt x="10761598" y="2589510"/>
                </a:lnTo>
                <a:lnTo>
                  <a:pt x="0" y="2589510"/>
                </a:lnTo>
                <a:lnTo>
                  <a:pt x="0" y="0"/>
                </a:lnTo>
                <a:close/>
              </a:path>
            </a:pathLst>
          </a:custGeom>
          <a:blipFill>
            <a:blip r:embed="rId3"/>
            <a:stretch>
              <a:fillRect l="0" t="0" r="0" b="0"/>
            </a:stretch>
          </a:blipFill>
        </p:spPr>
      </p:sp>
      <p:sp>
        <p:nvSpPr>
          <p:cNvPr name="TextBox 7" id="7"/>
          <p:cNvSpPr txBox="true"/>
          <p:nvPr/>
        </p:nvSpPr>
        <p:spPr>
          <a:xfrm rot="0">
            <a:off x="1028700" y="1255369"/>
            <a:ext cx="17034247" cy="2491740"/>
          </a:xfrm>
          <a:prstGeom prst="rect">
            <a:avLst/>
          </a:prstGeom>
        </p:spPr>
        <p:txBody>
          <a:bodyPr anchor="t" rtlCol="false" tIns="0" lIns="0" bIns="0" rIns="0">
            <a:spAutoFit/>
          </a:bodyPr>
          <a:lstStyle/>
          <a:p>
            <a:pPr algn="ctr">
              <a:lnSpc>
                <a:spcPts val="3359"/>
              </a:lnSpc>
              <a:spcBef>
                <a:spcPct val="0"/>
              </a:spcBef>
            </a:pPr>
            <a:r>
              <a:rPr lang="en-US" b="true" sz="2399">
                <a:solidFill>
                  <a:srgbClr val="FFFFFF"/>
                </a:solidFill>
                <a:latin typeface="Canva Sans Bold"/>
                <a:ea typeface="Canva Sans Bold"/>
                <a:cs typeface="Canva Sans Bold"/>
                <a:sym typeface="Canva Sans Bold"/>
              </a:rPr>
              <a:t>¿Cómo se aplican en programación el do-while?</a:t>
            </a:r>
          </a:p>
          <a:p>
            <a:pPr algn="ctr">
              <a:lnSpc>
                <a:spcPts val="3359"/>
              </a:lnSpc>
              <a:spcBef>
                <a:spcPct val="0"/>
              </a:spcBef>
            </a:pPr>
          </a:p>
          <a:p>
            <a:pPr algn="ctr">
              <a:lnSpc>
                <a:spcPts val="3359"/>
              </a:lnSpc>
              <a:spcBef>
                <a:spcPct val="0"/>
              </a:spcBef>
            </a:pPr>
            <a:r>
              <a:rPr lang="en-US" sz="2399">
                <a:solidFill>
                  <a:srgbClr val="FFFFFF"/>
                </a:solidFill>
                <a:latin typeface="Canva Sans"/>
                <a:ea typeface="Canva Sans"/>
                <a:cs typeface="Canva Sans"/>
                <a:sym typeface="Canva Sans"/>
              </a:rPr>
              <a:t>El bucle do-while es una estructura de control en programación que permite ejecutar repetidamente un bloque de código mientras una condición específica sea verdadera. A diferencia del bucle while, en el do-while la condición se evalúa después de ejecutar el bloque de código, garantizando que este se ejecute al menos una vez, incluso si la condición es falsa desde el principio.</a:t>
            </a:r>
          </a:p>
        </p:txBody>
      </p:sp>
      <p:sp>
        <p:nvSpPr>
          <p:cNvPr name="TextBox 8" id="8"/>
          <p:cNvSpPr txBox="true"/>
          <p:nvPr/>
        </p:nvSpPr>
        <p:spPr>
          <a:xfrm rot="0">
            <a:off x="1847830" y="7430597"/>
            <a:ext cx="11917124" cy="139700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Canva Sans"/>
                <a:ea typeface="Canva Sans"/>
                <a:cs typeface="Canva Sans"/>
                <a:sym typeface="Canva Sans"/>
              </a:rPr>
              <a:t>En este ejemplo, el bloque de código dentro del do se ejecutará y luego se evaluará la condición contador &lt; 5. Si la condición es verdadera, el bucle se repetirá; de lo contrario, finalizará. Dado que la condición se evalúa después de la primera ejecución, el bloque de código se ejecutará al menos una vez, independientemente de si la condición es verdadera o falsa inicialmente.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14216365"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3" id="3"/>
          <p:cNvSpPr/>
          <p:nvPr/>
        </p:nvSpPr>
        <p:spPr>
          <a:xfrm flipH="false" flipV="false" rot="0">
            <a:off x="3641074" y="1028700"/>
            <a:ext cx="10575291" cy="7037375"/>
          </a:xfrm>
          <a:custGeom>
            <a:avLst/>
            <a:gdLst/>
            <a:ahLst/>
            <a:cxnLst/>
            <a:rect r="r" b="b" t="t" l="l"/>
            <a:pathLst>
              <a:path h="7037375" w="10575291">
                <a:moveTo>
                  <a:pt x="0" y="0"/>
                </a:moveTo>
                <a:lnTo>
                  <a:pt x="10575291" y="0"/>
                </a:lnTo>
                <a:lnTo>
                  <a:pt x="10575291" y="7037375"/>
                </a:lnTo>
                <a:lnTo>
                  <a:pt x="0" y="7037375"/>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2610281" y="3974264"/>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475336" y="2297844"/>
            <a:ext cx="11775534" cy="7069475"/>
            <a:chOff x="0" y="0"/>
            <a:chExt cx="3101375" cy="1861919"/>
          </a:xfrm>
        </p:grpSpPr>
        <p:sp>
          <p:nvSpPr>
            <p:cNvPr name="Freeform 6" id="6"/>
            <p:cNvSpPr/>
            <p:nvPr/>
          </p:nvSpPr>
          <p:spPr>
            <a:xfrm flipH="false" flipV="false" rot="0">
              <a:off x="0" y="0"/>
              <a:ext cx="3101375" cy="1861919"/>
            </a:xfrm>
            <a:custGeom>
              <a:avLst/>
              <a:gdLst/>
              <a:ahLst/>
              <a:cxnLst/>
              <a:rect r="r" b="b" t="t" l="l"/>
              <a:pathLst>
                <a:path h="1861919" w="3101375">
                  <a:moveTo>
                    <a:pt x="33530" y="0"/>
                  </a:moveTo>
                  <a:lnTo>
                    <a:pt x="3067845" y="0"/>
                  </a:lnTo>
                  <a:cubicBezTo>
                    <a:pt x="3076738" y="0"/>
                    <a:pt x="3085266" y="3533"/>
                    <a:pt x="3091555" y="9821"/>
                  </a:cubicBezTo>
                  <a:cubicBezTo>
                    <a:pt x="3097843" y="16109"/>
                    <a:pt x="3101375" y="24638"/>
                    <a:pt x="3101375" y="33530"/>
                  </a:cubicBezTo>
                  <a:lnTo>
                    <a:pt x="3101375" y="1828389"/>
                  </a:lnTo>
                  <a:cubicBezTo>
                    <a:pt x="3101375" y="1846907"/>
                    <a:pt x="3086363" y="1861919"/>
                    <a:pt x="3067845" y="1861919"/>
                  </a:cubicBezTo>
                  <a:lnTo>
                    <a:pt x="33530" y="1861919"/>
                  </a:lnTo>
                  <a:cubicBezTo>
                    <a:pt x="24638" y="1861919"/>
                    <a:pt x="16109" y="1858387"/>
                    <a:pt x="9821" y="1852099"/>
                  </a:cubicBezTo>
                  <a:cubicBezTo>
                    <a:pt x="3533" y="1845811"/>
                    <a:pt x="0" y="1837282"/>
                    <a:pt x="0" y="1828389"/>
                  </a:cubicBezTo>
                  <a:lnTo>
                    <a:pt x="0" y="33530"/>
                  </a:lnTo>
                  <a:cubicBezTo>
                    <a:pt x="0" y="24638"/>
                    <a:pt x="3533" y="16109"/>
                    <a:pt x="9821" y="9821"/>
                  </a:cubicBezTo>
                  <a:cubicBezTo>
                    <a:pt x="16109" y="3533"/>
                    <a:pt x="24638" y="0"/>
                    <a:pt x="33530" y="0"/>
                  </a:cubicBezTo>
                  <a:close/>
                </a:path>
              </a:pathLst>
            </a:custGeom>
            <a:solidFill>
              <a:srgbClr val="071330"/>
            </a:solidFill>
          </p:spPr>
        </p:sp>
        <p:sp>
          <p:nvSpPr>
            <p:cNvPr name="TextBox 7" id="7"/>
            <p:cNvSpPr txBox="true"/>
            <p:nvPr/>
          </p:nvSpPr>
          <p:spPr>
            <a:xfrm>
              <a:off x="0" y="-38100"/>
              <a:ext cx="3101375" cy="190001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814928" y="2297844"/>
            <a:ext cx="347534" cy="34753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0" id="10"/>
          <p:cNvGrpSpPr/>
          <p:nvPr/>
        </p:nvGrpSpPr>
        <p:grpSpPr>
          <a:xfrm rot="0">
            <a:off x="12214593" y="1293701"/>
            <a:ext cx="179985" cy="17998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17743705" y="5257681"/>
            <a:ext cx="213757" cy="213757"/>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4" id="14"/>
          <p:cNvGrpSpPr/>
          <p:nvPr/>
        </p:nvGrpSpPr>
        <p:grpSpPr>
          <a:xfrm rot="0">
            <a:off x="4269097" y="2297844"/>
            <a:ext cx="347534" cy="347534"/>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6" id="16"/>
          <p:cNvGrpSpPr/>
          <p:nvPr/>
        </p:nvGrpSpPr>
        <p:grpSpPr>
          <a:xfrm rot="0">
            <a:off x="12449804" y="1293701"/>
            <a:ext cx="179985" cy="179985"/>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8" id="18"/>
          <p:cNvGrpSpPr/>
          <p:nvPr/>
        </p:nvGrpSpPr>
        <p:grpSpPr>
          <a:xfrm rot="0">
            <a:off x="4721406" y="2297844"/>
            <a:ext cx="347534" cy="34753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0" id="20"/>
          <p:cNvGrpSpPr/>
          <p:nvPr/>
        </p:nvGrpSpPr>
        <p:grpSpPr>
          <a:xfrm rot="0">
            <a:off x="12684051" y="1293701"/>
            <a:ext cx="179985" cy="179985"/>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2" id="22"/>
          <p:cNvGrpSpPr/>
          <p:nvPr/>
        </p:nvGrpSpPr>
        <p:grpSpPr>
          <a:xfrm rot="0">
            <a:off x="13968575" y="5992455"/>
            <a:ext cx="213757" cy="213757"/>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4" id="24"/>
          <p:cNvGrpSpPr/>
          <p:nvPr/>
        </p:nvGrpSpPr>
        <p:grpSpPr>
          <a:xfrm rot="0">
            <a:off x="5066536" y="1293701"/>
            <a:ext cx="179985" cy="179985"/>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6" id="26"/>
          <p:cNvGrpSpPr/>
          <p:nvPr/>
        </p:nvGrpSpPr>
        <p:grpSpPr>
          <a:xfrm rot="0">
            <a:off x="5301747" y="1293701"/>
            <a:ext cx="179985" cy="179985"/>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8" id="28"/>
          <p:cNvGrpSpPr/>
          <p:nvPr/>
        </p:nvGrpSpPr>
        <p:grpSpPr>
          <a:xfrm rot="0">
            <a:off x="5535994" y="1293701"/>
            <a:ext cx="179985" cy="179985"/>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30" id="30"/>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TextBox 31" id="31"/>
          <p:cNvSpPr txBox="true"/>
          <p:nvPr/>
        </p:nvSpPr>
        <p:spPr>
          <a:xfrm rot="0">
            <a:off x="4162462" y="3385956"/>
            <a:ext cx="10593646" cy="3180239"/>
          </a:xfrm>
          <a:prstGeom prst="rect">
            <a:avLst/>
          </a:prstGeom>
        </p:spPr>
        <p:txBody>
          <a:bodyPr anchor="t" rtlCol="false" tIns="0" lIns="0" bIns="0" rIns="0">
            <a:spAutoFit/>
          </a:bodyPr>
          <a:lstStyle/>
          <a:p>
            <a:pPr algn="just">
              <a:lnSpc>
                <a:spcPts val="4261"/>
              </a:lnSpc>
            </a:pPr>
            <a:r>
              <a:rPr lang="en-US" sz="3043">
                <a:solidFill>
                  <a:srgbClr val="FFFFFF"/>
                </a:solidFill>
                <a:latin typeface="Canva Sans"/>
                <a:ea typeface="Canva Sans"/>
                <a:cs typeface="Canva Sans"/>
                <a:sym typeface="Canva Sans"/>
              </a:rPr>
              <a:t>1.Que son y para que sirven los condicionales?</a:t>
            </a:r>
          </a:p>
          <a:p>
            <a:pPr algn="just">
              <a:lnSpc>
                <a:spcPts val="4261"/>
              </a:lnSpc>
            </a:pPr>
            <a:r>
              <a:rPr lang="en-US" sz="3043">
                <a:solidFill>
                  <a:srgbClr val="FFFFFF"/>
                </a:solidFill>
                <a:latin typeface="Canva Sans"/>
                <a:ea typeface="Canva Sans"/>
                <a:cs typeface="Canva Sans"/>
                <a:sym typeface="Canva Sans"/>
              </a:rPr>
              <a:t>2. Como se aplican en progamación?</a:t>
            </a:r>
          </a:p>
          <a:p>
            <a:pPr algn="just">
              <a:lnSpc>
                <a:spcPts val="4261"/>
              </a:lnSpc>
            </a:pPr>
            <a:r>
              <a:rPr lang="en-US" sz="3043">
                <a:solidFill>
                  <a:srgbClr val="FFFFFF"/>
                </a:solidFill>
                <a:latin typeface="Canva Sans"/>
                <a:ea typeface="Canva Sans"/>
                <a:cs typeface="Canva Sans"/>
                <a:sym typeface="Canva Sans"/>
              </a:rPr>
              <a:t>3. Ejemplos</a:t>
            </a:r>
          </a:p>
          <a:p>
            <a:pPr algn="just">
              <a:lnSpc>
                <a:spcPts val="4261"/>
              </a:lnSpc>
            </a:pPr>
            <a:r>
              <a:rPr lang="en-US" sz="3043">
                <a:solidFill>
                  <a:srgbClr val="FFFFFF"/>
                </a:solidFill>
                <a:latin typeface="Canva Sans"/>
                <a:ea typeface="Canva Sans"/>
                <a:cs typeface="Canva Sans"/>
                <a:sym typeface="Canva Sans"/>
              </a:rPr>
              <a:t>3</a:t>
            </a:r>
            <a:r>
              <a:rPr lang="en-US" sz="3043">
                <a:solidFill>
                  <a:srgbClr val="FFFFFF"/>
                </a:solidFill>
                <a:latin typeface="Canva Sans"/>
                <a:ea typeface="Canva Sans"/>
                <a:cs typeface="Canva Sans"/>
                <a:sym typeface="Canva Sans"/>
              </a:rPr>
              <a:t>.Que son y para que sirven los estructuras repetitivas?</a:t>
            </a:r>
          </a:p>
          <a:p>
            <a:pPr algn="just">
              <a:lnSpc>
                <a:spcPts val="4261"/>
              </a:lnSpc>
            </a:pPr>
            <a:r>
              <a:rPr lang="en-US" sz="3043">
                <a:solidFill>
                  <a:srgbClr val="FFFFFF"/>
                </a:solidFill>
                <a:latin typeface="Canva Sans"/>
                <a:ea typeface="Canva Sans"/>
                <a:cs typeface="Canva Sans"/>
                <a:sym typeface="Canva Sans"/>
              </a:rPr>
              <a:t>4. Como se aplican en progamación?</a:t>
            </a:r>
          </a:p>
          <a:p>
            <a:pPr algn="just">
              <a:lnSpc>
                <a:spcPts val="4261"/>
              </a:lnSpc>
            </a:pPr>
            <a:r>
              <a:rPr lang="en-US" sz="3043">
                <a:solidFill>
                  <a:srgbClr val="FFFFFF"/>
                </a:solidFill>
                <a:latin typeface="Canva Sans"/>
                <a:ea typeface="Canva Sans"/>
                <a:cs typeface="Canva Sans"/>
                <a:sym typeface="Canva Sans"/>
              </a:rPr>
              <a:t> </a:t>
            </a:r>
          </a:p>
        </p:txBody>
      </p:sp>
      <p:sp>
        <p:nvSpPr>
          <p:cNvPr name="TextBox 32" id="32"/>
          <p:cNvSpPr txBox="true"/>
          <p:nvPr/>
        </p:nvSpPr>
        <p:spPr>
          <a:xfrm rot="0">
            <a:off x="3374929" y="2188494"/>
            <a:ext cx="10593646" cy="828042"/>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Canva Sans Bold"/>
                <a:ea typeface="Canva Sans Bold"/>
                <a:cs typeface="Canva Sans Bold"/>
                <a:sym typeface="Canva Sans Bold"/>
              </a:rPr>
              <a:t>ÍNDICE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780418" y="2525984"/>
            <a:ext cx="15478882" cy="6901751"/>
            <a:chOff x="0" y="0"/>
            <a:chExt cx="4076742" cy="1817745"/>
          </a:xfrm>
        </p:grpSpPr>
        <p:sp>
          <p:nvSpPr>
            <p:cNvPr name="Freeform 3" id="3"/>
            <p:cNvSpPr/>
            <p:nvPr/>
          </p:nvSpPr>
          <p:spPr>
            <a:xfrm flipH="false" flipV="false" rot="0">
              <a:off x="0" y="0"/>
              <a:ext cx="4076743" cy="1817745"/>
            </a:xfrm>
            <a:custGeom>
              <a:avLst/>
              <a:gdLst/>
              <a:ahLst/>
              <a:cxnLst/>
              <a:rect r="r" b="b" t="t" l="l"/>
              <a:pathLst>
                <a:path h="1817745" w="4076743">
                  <a:moveTo>
                    <a:pt x="25508" y="0"/>
                  </a:moveTo>
                  <a:lnTo>
                    <a:pt x="4051235" y="0"/>
                  </a:lnTo>
                  <a:cubicBezTo>
                    <a:pt x="4065322" y="0"/>
                    <a:pt x="4076743" y="11420"/>
                    <a:pt x="4076743" y="25508"/>
                  </a:cubicBezTo>
                  <a:lnTo>
                    <a:pt x="4076743" y="1792237"/>
                  </a:lnTo>
                  <a:cubicBezTo>
                    <a:pt x="4076743" y="1799002"/>
                    <a:pt x="4074055" y="1805490"/>
                    <a:pt x="4069271" y="1810274"/>
                  </a:cubicBezTo>
                  <a:cubicBezTo>
                    <a:pt x="4064488" y="1815058"/>
                    <a:pt x="4058000" y="1817745"/>
                    <a:pt x="4051235" y="1817745"/>
                  </a:cubicBezTo>
                  <a:lnTo>
                    <a:pt x="25508" y="1817745"/>
                  </a:lnTo>
                  <a:cubicBezTo>
                    <a:pt x="18743" y="1817745"/>
                    <a:pt x="12255" y="1815058"/>
                    <a:pt x="7471" y="1810274"/>
                  </a:cubicBezTo>
                  <a:cubicBezTo>
                    <a:pt x="2687" y="1805490"/>
                    <a:pt x="0" y="1799002"/>
                    <a:pt x="0" y="1792237"/>
                  </a:cubicBezTo>
                  <a:lnTo>
                    <a:pt x="0" y="25508"/>
                  </a:lnTo>
                  <a:cubicBezTo>
                    <a:pt x="0" y="18743"/>
                    <a:pt x="2687" y="12255"/>
                    <a:pt x="7471" y="7471"/>
                  </a:cubicBezTo>
                  <a:cubicBezTo>
                    <a:pt x="12255" y="2687"/>
                    <a:pt x="18743" y="0"/>
                    <a:pt x="25508" y="0"/>
                  </a:cubicBezTo>
                  <a:close/>
                </a:path>
              </a:pathLst>
            </a:custGeom>
            <a:solidFill>
              <a:srgbClr val="071330"/>
            </a:solidFill>
          </p:spPr>
        </p:sp>
        <p:sp>
          <p:nvSpPr>
            <p:cNvPr name="TextBox 4" id="4"/>
            <p:cNvSpPr txBox="true"/>
            <p:nvPr/>
          </p:nvSpPr>
          <p:spPr>
            <a:xfrm>
              <a:off x="0" y="-38100"/>
              <a:ext cx="4076742" cy="185584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6" id="6"/>
          <p:cNvSpPr/>
          <p:nvPr/>
        </p:nvSpPr>
        <p:spPr>
          <a:xfrm flipH="false" flipV="false" rot="0">
            <a:off x="3228349" y="6526544"/>
            <a:ext cx="4442970" cy="2731756"/>
          </a:xfrm>
          <a:custGeom>
            <a:avLst/>
            <a:gdLst/>
            <a:ahLst/>
            <a:cxnLst/>
            <a:rect r="r" b="b" t="t" l="l"/>
            <a:pathLst>
              <a:path h="2731756" w="4442970">
                <a:moveTo>
                  <a:pt x="0" y="0"/>
                </a:moveTo>
                <a:lnTo>
                  <a:pt x="4442969" y="0"/>
                </a:lnTo>
                <a:lnTo>
                  <a:pt x="4442969" y="2731756"/>
                </a:lnTo>
                <a:lnTo>
                  <a:pt x="0" y="2731756"/>
                </a:lnTo>
                <a:lnTo>
                  <a:pt x="0" y="0"/>
                </a:lnTo>
                <a:close/>
              </a:path>
            </a:pathLst>
          </a:custGeom>
          <a:blipFill>
            <a:blip r:embed="rId3"/>
            <a:stretch>
              <a:fillRect l="0" t="0" r="0" b="0"/>
            </a:stretch>
          </a:blipFill>
        </p:spPr>
      </p:sp>
      <p:sp>
        <p:nvSpPr>
          <p:cNvPr name="TextBox 7" id="7"/>
          <p:cNvSpPr txBox="true"/>
          <p:nvPr/>
        </p:nvSpPr>
        <p:spPr>
          <a:xfrm rot="0">
            <a:off x="748909" y="1071796"/>
            <a:ext cx="15386298" cy="2770507"/>
          </a:xfrm>
          <a:prstGeom prst="rect">
            <a:avLst/>
          </a:prstGeom>
        </p:spPr>
        <p:txBody>
          <a:bodyPr anchor="t" rtlCol="false" tIns="0" lIns="0" bIns="0" rIns="0">
            <a:spAutoFit/>
          </a:bodyPr>
          <a:lstStyle/>
          <a:p>
            <a:pPr algn="ctr">
              <a:lnSpc>
                <a:spcPts val="7419"/>
              </a:lnSpc>
              <a:spcBef>
                <a:spcPct val="0"/>
              </a:spcBef>
            </a:pPr>
            <a:r>
              <a:rPr lang="en-US" sz="5299">
                <a:solidFill>
                  <a:srgbClr val="FFFFFF"/>
                </a:solidFill>
                <a:latin typeface="Canva Sans"/>
                <a:ea typeface="Canva Sans"/>
                <a:cs typeface="Canva Sans"/>
                <a:sym typeface="Canva Sans"/>
              </a:rPr>
              <a:t>¿1.Que son y para que sirven los condicionales?</a:t>
            </a:r>
          </a:p>
          <a:p>
            <a:pPr algn="ctr">
              <a:lnSpc>
                <a:spcPts val="7419"/>
              </a:lnSpc>
              <a:spcBef>
                <a:spcPct val="0"/>
              </a:spcBef>
            </a:pPr>
          </a:p>
          <a:p>
            <a:pPr algn="ctr">
              <a:lnSpc>
                <a:spcPts val="7419"/>
              </a:lnSpc>
              <a:spcBef>
                <a:spcPct val="0"/>
              </a:spcBef>
            </a:pPr>
          </a:p>
        </p:txBody>
      </p:sp>
      <p:sp>
        <p:nvSpPr>
          <p:cNvPr name="TextBox 8" id="8"/>
          <p:cNvSpPr txBox="true"/>
          <p:nvPr/>
        </p:nvSpPr>
        <p:spPr>
          <a:xfrm rot="0">
            <a:off x="2936131" y="4124960"/>
            <a:ext cx="11849501" cy="2789555"/>
          </a:xfrm>
          <a:prstGeom prst="rect">
            <a:avLst/>
          </a:prstGeom>
        </p:spPr>
        <p:txBody>
          <a:bodyPr anchor="t" rtlCol="false" tIns="0" lIns="0" bIns="0" rIns="0">
            <a:spAutoFit/>
          </a:bodyPr>
          <a:lstStyle/>
          <a:p>
            <a:pPr algn="l">
              <a:lnSpc>
                <a:spcPts val="3219"/>
              </a:lnSpc>
            </a:pPr>
            <a:r>
              <a:rPr lang="en-US" sz="2299">
                <a:solidFill>
                  <a:srgbClr val="FFFFFF"/>
                </a:solidFill>
                <a:latin typeface="Canva Sans"/>
                <a:ea typeface="Canva Sans"/>
                <a:cs typeface="Canva Sans"/>
                <a:sym typeface="Canva Sans"/>
              </a:rPr>
              <a:t>Los condicionales son estructuras de control en programación que permiten que un programa tome decisiones basadas en la evaluación de una o más condiciones. Estas estructuras permiten que el flujo de ejecución del programa se bifurque, ejecutando diferentes bloques de código según si la condición especificada es verdadera o falsa. </a:t>
            </a:r>
          </a:p>
          <a:p>
            <a:pPr algn="l">
              <a:lnSpc>
                <a:spcPts val="3219"/>
              </a:lnSpc>
            </a:pPr>
          </a:p>
          <a:p>
            <a:pPr algn="l">
              <a:lnSpc>
                <a:spcPts val="321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3915680"/>
            <a:ext cx="8864188" cy="5066448"/>
            <a:chOff x="0" y="0"/>
            <a:chExt cx="3845713" cy="2198070"/>
          </a:xfrm>
        </p:grpSpPr>
        <p:sp>
          <p:nvSpPr>
            <p:cNvPr name="Freeform 6" id="6"/>
            <p:cNvSpPr/>
            <p:nvPr/>
          </p:nvSpPr>
          <p:spPr>
            <a:xfrm flipH="false" flipV="false" rot="0">
              <a:off x="0" y="0"/>
              <a:ext cx="3845713" cy="2198070"/>
            </a:xfrm>
            <a:custGeom>
              <a:avLst/>
              <a:gdLst/>
              <a:ahLst/>
              <a:cxnLst/>
              <a:rect r="r" b="b" t="t" l="l"/>
              <a:pathLst>
                <a:path h="2198070" w="3845713">
                  <a:moveTo>
                    <a:pt x="27075" y="0"/>
                  </a:moveTo>
                  <a:lnTo>
                    <a:pt x="3818638" y="0"/>
                  </a:lnTo>
                  <a:cubicBezTo>
                    <a:pt x="3833591" y="0"/>
                    <a:pt x="3845713" y="12122"/>
                    <a:pt x="3845713" y="27075"/>
                  </a:cubicBezTo>
                  <a:lnTo>
                    <a:pt x="3845713" y="2170995"/>
                  </a:lnTo>
                  <a:cubicBezTo>
                    <a:pt x="3845713" y="2185948"/>
                    <a:pt x="3833591" y="2198070"/>
                    <a:pt x="3818638" y="2198070"/>
                  </a:cubicBezTo>
                  <a:lnTo>
                    <a:pt x="27075" y="2198070"/>
                  </a:lnTo>
                  <a:cubicBezTo>
                    <a:pt x="12122" y="2198070"/>
                    <a:pt x="0" y="2185948"/>
                    <a:pt x="0" y="2170995"/>
                  </a:cubicBezTo>
                  <a:lnTo>
                    <a:pt x="0" y="27075"/>
                  </a:lnTo>
                  <a:cubicBezTo>
                    <a:pt x="0" y="12122"/>
                    <a:pt x="12122" y="0"/>
                    <a:pt x="27075" y="0"/>
                  </a:cubicBezTo>
                  <a:close/>
                </a:path>
              </a:pathLst>
            </a:custGeom>
            <a:solidFill>
              <a:srgbClr val="071330"/>
            </a:solidFill>
          </p:spPr>
        </p:sp>
        <p:sp>
          <p:nvSpPr>
            <p:cNvPr name="TextBox 7" id="7"/>
            <p:cNvSpPr txBox="true"/>
            <p:nvPr/>
          </p:nvSpPr>
          <p:spPr>
            <a:xfrm>
              <a:off x="0" y="-38100"/>
              <a:ext cx="3845713" cy="223617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29121" y="1384563"/>
            <a:ext cx="7265885" cy="1280614"/>
          </a:xfrm>
          <a:prstGeom prst="rect">
            <a:avLst/>
          </a:prstGeom>
        </p:spPr>
        <p:txBody>
          <a:bodyPr anchor="t" rtlCol="false" tIns="0" lIns="0" bIns="0" rIns="0">
            <a:spAutoFit/>
          </a:bodyPr>
          <a:lstStyle/>
          <a:p>
            <a:pPr algn="l">
              <a:lnSpc>
                <a:spcPts val="4953"/>
              </a:lnSpc>
            </a:pPr>
            <a:r>
              <a:rPr lang="en-US" sz="4763" b="true">
                <a:solidFill>
                  <a:srgbClr val="071330"/>
                </a:solidFill>
                <a:latin typeface="Canva Sans Bold"/>
                <a:ea typeface="Canva Sans Bold"/>
                <a:cs typeface="Canva Sans Bold"/>
                <a:sym typeface="Canva Sans Bold"/>
              </a:rPr>
              <a:t> Como se aplican en progamación?</a:t>
            </a:r>
          </a:p>
        </p:txBody>
      </p:sp>
      <p:sp>
        <p:nvSpPr>
          <p:cNvPr name="TextBox 9" id="9"/>
          <p:cNvSpPr txBox="true"/>
          <p:nvPr/>
        </p:nvSpPr>
        <p:spPr>
          <a:xfrm rot="0">
            <a:off x="1547024" y="5169833"/>
            <a:ext cx="7668203" cy="3809342"/>
          </a:xfrm>
          <a:prstGeom prst="rect">
            <a:avLst/>
          </a:prstGeom>
        </p:spPr>
        <p:txBody>
          <a:bodyPr anchor="t" rtlCol="false" tIns="0" lIns="0" bIns="0" rIns="0">
            <a:spAutoFit/>
          </a:bodyPr>
          <a:lstStyle/>
          <a:p>
            <a:pPr algn="l">
              <a:lnSpc>
                <a:spcPts val="2750"/>
              </a:lnSpc>
            </a:pPr>
            <a:r>
              <a:rPr lang="en-US" sz="2217">
                <a:solidFill>
                  <a:srgbClr val="FFFFFF"/>
                </a:solidFill>
                <a:latin typeface="IBM Plex Mono"/>
                <a:ea typeface="IBM Plex Mono"/>
                <a:cs typeface="IBM Plex Mono"/>
                <a:sym typeface="IBM Plex Mono"/>
              </a:rPr>
              <a:t>Los condicionales en programación permiten que un programa tome decisiones basadas en condiciones específicas, ejecutando diferentes bloques de código según si la condición es verdadera o falsa. A continuación, se presentan ejemplos prácticos de cómo se aplican los condicionales en programación:</a:t>
            </a:r>
          </a:p>
          <a:p>
            <a:pPr algn="l">
              <a:lnSpc>
                <a:spcPts val="2750"/>
              </a:lnSpc>
            </a:pPr>
          </a:p>
          <a:p>
            <a:pPr algn="l">
              <a:lnSpc>
                <a:spcPts val="2750"/>
              </a:lnSpc>
            </a:pPr>
          </a:p>
          <a:p>
            <a:pPr algn="l">
              <a:lnSpc>
                <a:spcPts val="2750"/>
              </a:lnSpc>
            </a:pPr>
          </a:p>
        </p:txBody>
      </p:sp>
      <p:grpSp>
        <p:nvGrpSpPr>
          <p:cNvPr name="Group 10" id="10"/>
          <p:cNvGrpSpPr/>
          <p:nvPr/>
        </p:nvGrpSpPr>
        <p:grpSpPr>
          <a:xfrm rot="0">
            <a:off x="1547024" y="4226309"/>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1822734" y="4226309"/>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4" id="14"/>
          <p:cNvGrpSpPr/>
          <p:nvPr/>
        </p:nvGrpSpPr>
        <p:grpSpPr>
          <a:xfrm rot="0">
            <a:off x="2097315" y="4226309"/>
            <a:ext cx="210976" cy="210976"/>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10235788" y="1317888"/>
            <a:ext cx="5396478" cy="3498503"/>
            <a:chOff x="0" y="0"/>
            <a:chExt cx="2744378" cy="1779163"/>
          </a:xfrm>
        </p:grpSpPr>
        <p:sp>
          <p:nvSpPr>
            <p:cNvPr name="Freeform 17" id="17"/>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071330"/>
            </a:solidFill>
          </p:spPr>
        </p:sp>
        <p:sp>
          <p:nvSpPr>
            <p:cNvPr name="TextBox 18" id="18"/>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0587982" y="1582889"/>
            <a:ext cx="179985" cy="17998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1" id="21"/>
          <p:cNvGrpSpPr/>
          <p:nvPr/>
        </p:nvGrpSpPr>
        <p:grpSpPr>
          <a:xfrm rot="0">
            <a:off x="10823193" y="1582889"/>
            <a:ext cx="179985" cy="17998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3" id="23"/>
          <p:cNvGrpSpPr/>
          <p:nvPr/>
        </p:nvGrpSpPr>
        <p:grpSpPr>
          <a:xfrm rot="0">
            <a:off x="11057441" y="1582889"/>
            <a:ext cx="179985" cy="179985"/>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10587982" y="2075400"/>
            <a:ext cx="4710409" cy="2351465"/>
            <a:chOff x="0" y="0"/>
            <a:chExt cx="729766" cy="364303"/>
          </a:xfrm>
        </p:grpSpPr>
        <p:sp>
          <p:nvSpPr>
            <p:cNvPr name="Freeform 26" id="26"/>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4"/>
              <a:stretch>
                <a:fillRect l="0" t="-16856" r="0" b="-16856"/>
              </a:stretch>
            </a:blipFill>
          </p:spPr>
        </p:sp>
      </p:grpSp>
      <p:grpSp>
        <p:nvGrpSpPr>
          <p:cNvPr name="Group 27" id="27"/>
          <p:cNvGrpSpPr/>
          <p:nvPr/>
        </p:nvGrpSpPr>
        <p:grpSpPr>
          <a:xfrm rot="0">
            <a:off x="11862822" y="3636228"/>
            <a:ext cx="5396478" cy="3498503"/>
            <a:chOff x="0" y="0"/>
            <a:chExt cx="2744378" cy="1779163"/>
          </a:xfrm>
        </p:grpSpPr>
        <p:sp>
          <p:nvSpPr>
            <p:cNvPr name="Freeform 28" id="28"/>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FFFFFF"/>
            </a:solidFill>
          </p:spPr>
        </p:sp>
        <p:sp>
          <p:nvSpPr>
            <p:cNvPr name="TextBox 29" id="29"/>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2215016" y="3901228"/>
            <a:ext cx="179985" cy="179985"/>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32" id="32"/>
          <p:cNvGrpSpPr/>
          <p:nvPr/>
        </p:nvGrpSpPr>
        <p:grpSpPr>
          <a:xfrm rot="0">
            <a:off x="12450227" y="3901228"/>
            <a:ext cx="179985" cy="179985"/>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34" id="34"/>
          <p:cNvGrpSpPr/>
          <p:nvPr/>
        </p:nvGrpSpPr>
        <p:grpSpPr>
          <a:xfrm rot="0">
            <a:off x="12684474" y="3901228"/>
            <a:ext cx="179985" cy="179985"/>
            <a:chOff x="0" y="0"/>
            <a:chExt cx="6350000" cy="6350000"/>
          </a:xfrm>
        </p:grpSpPr>
        <p:sp>
          <p:nvSpPr>
            <p:cNvPr name="Freeform 35" id="3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6" id="36"/>
          <p:cNvGrpSpPr/>
          <p:nvPr/>
        </p:nvGrpSpPr>
        <p:grpSpPr>
          <a:xfrm rot="0">
            <a:off x="12215016" y="4393739"/>
            <a:ext cx="4710409" cy="2351465"/>
            <a:chOff x="0" y="0"/>
            <a:chExt cx="729766" cy="364303"/>
          </a:xfrm>
        </p:grpSpPr>
        <p:sp>
          <p:nvSpPr>
            <p:cNvPr name="Freeform 37" id="37"/>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5"/>
              <a:stretch>
                <a:fillRect l="0" t="-16730" r="0" b="-16730"/>
              </a:stretch>
            </a:blipFill>
          </p:spPr>
        </p:sp>
      </p:grpSp>
      <p:sp>
        <p:nvSpPr>
          <p:cNvPr name="Freeform 38" id="38"/>
          <p:cNvSpPr/>
          <p:nvPr/>
        </p:nvSpPr>
        <p:spPr>
          <a:xfrm flipH="false" flipV="false" rot="0">
            <a:off x="13895397" y="7247337"/>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102264" y="168652"/>
            <a:ext cx="10689082" cy="10689082"/>
          </a:xfrm>
          <a:custGeom>
            <a:avLst/>
            <a:gdLst/>
            <a:ahLst/>
            <a:cxnLst/>
            <a:rect r="r" b="b" t="t" l="l"/>
            <a:pathLst>
              <a:path h="10689082" w="10689082">
                <a:moveTo>
                  <a:pt x="0" y="0"/>
                </a:moveTo>
                <a:lnTo>
                  <a:pt x="10689082" y="0"/>
                </a:lnTo>
                <a:lnTo>
                  <a:pt x="10689082"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93617" y="627832"/>
            <a:ext cx="10500765" cy="1497655"/>
          </a:xfrm>
          <a:prstGeom prst="rect">
            <a:avLst/>
          </a:prstGeom>
        </p:spPr>
        <p:txBody>
          <a:bodyPr anchor="t" rtlCol="false" tIns="0" lIns="0" bIns="0" rIns="0">
            <a:spAutoFit/>
          </a:bodyPr>
          <a:lstStyle/>
          <a:p>
            <a:pPr algn="ctr">
              <a:lnSpc>
                <a:spcPts val="11326"/>
              </a:lnSpc>
            </a:pPr>
            <a:r>
              <a:rPr lang="en-US" sz="10890">
                <a:solidFill>
                  <a:srgbClr val="FFFFFF"/>
                </a:solidFill>
                <a:latin typeface="Canva Sans"/>
                <a:ea typeface="Canva Sans"/>
                <a:cs typeface="Canva Sans"/>
                <a:sym typeface="Canva Sans"/>
              </a:rPr>
              <a:t>Ejemplos</a:t>
            </a:r>
          </a:p>
        </p:txBody>
      </p:sp>
      <p:grpSp>
        <p:nvGrpSpPr>
          <p:cNvPr name="Group 4" id="4"/>
          <p:cNvGrpSpPr/>
          <p:nvPr/>
        </p:nvGrpSpPr>
        <p:grpSpPr>
          <a:xfrm rot="0">
            <a:off x="3281603" y="2580080"/>
            <a:ext cx="210976" cy="210976"/>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6" id="6"/>
          <p:cNvGrpSpPr/>
          <p:nvPr/>
        </p:nvGrpSpPr>
        <p:grpSpPr>
          <a:xfrm rot="0">
            <a:off x="3557313" y="2580080"/>
            <a:ext cx="210976" cy="21097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8" id="8"/>
          <p:cNvGrpSpPr/>
          <p:nvPr/>
        </p:nvGrpSpPr>
        <p:grpSpPr>
          <a:xfrm rot="0">
            <a:off x="9189146" y="5661280"/>
            <a:ext cx="210976" cy="210976"/>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3831894" y="2580080"/>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2" id="12"/>
          <p:cNvGrpSpPr/>
          <p:nvPr/>
        </p:nvGrpSpPr>
        <p:grpSpPr>
          <a:xfrm rot="0">
            <a:off x="9463727" y="5661280"/>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4" id="14"/>
          <p:cNvGrpSpPr/>
          <p:nvPr/>
        </p:nvGrpSpPr>
        <p:grpSpPr>
          <a:xfrm rot="0">
            <a:off x="12426471" y="1295696"/>
            <a:ext cx="172440" cy="17244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6" id="16"/>
          <p:cNvGrpSpPr/>
          <p:nvPr/>
        </p:nvGrpSpPr>
        <p:grpSpPr>
          <a:xfrm rot="0">
            <a:off x="12651822" y="1295696"/>
            <a:ext cx="172440" cy="172440"/>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8" id="18"/>
          <p:cNvGrpSpPr/>
          <p:nvPr/>
        </p:nvGrpSpPr>
        <p:grpSpPr>
          <a:xfrm rot="0">
            <a:off x="12876250" y="1295696"/>
            <a:ext cx="172440" cy="172440"/>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20" id="20"/>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21" id="21"/>
          <p:cNvSpPr/>
          <p:nvPr/>
        </p:nvSpPr>
        <p:spPr>
          <a:xfrm flipH="false" flipV="false" rot="0">
            <a:off x="6819897" y="4374531"/>
            <a:ext cx="4152664" cy="4883769"/>
          </a:xfrm>
          <a:custGeom>
            <a:avLst/>
            <a:gdLst/>
            <a:ahLst/>
            <a:cxnLst/>
            <a:rect r="r" b="b" t="t" l="l"/>
            <a:pathLst>
              <a:path h="4883769" w="4152664">
                <a:moveTo>
                  <a:pt x="0" y="0"/>
                </a:moveTo>
                <a:lnTo>
                  <a:pt x="4152664" y="0"/>
                </a:lnTo>
                <a:lnTo>
                  <a:pt x="4152664" y="4883769"/>
                </a:lnTo>
                <a:lnTo>
                  <a:pt x="0" y="4883769"/>
                </a:lnTo>
                <a:lnTo>
                  <a:pt x="0" y="0"/>
                </a:lnTo>
                <a:close/>
              </a:path>
            </a:pathLst>
          </a:custGeom>
          <a:blipFill>
            <a:blip r:embed="rId5"/>
            <a:stretch>
              <a:fillRect l="0" t="0" r="-658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497701" y="5729857"/>
            <a:ext cx="190900" cy="19090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4" id="4"/>
          <p:cNvGrpSpPr/>
          <p:nvPr/>
        </p:nvGrpSpPr>
        <p:grpSpPr>
          <a:xfrm rot="0">
            <a:off x="9707620" y="5729857"/>
            <a:ext cx="190900" cy="1909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6" id="6"/>
          <p:cNvGrpSpPr/>
          <p:nvPr/>
        </p:nvGrpSpPr>
        <p:grpSpPr>
          <a:xfrm rot="0">
            <a:off x="1747175" y="5729857"/>
            <a:ext cx="190900" cy="1909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8" id="8"/>
          <p:cNvGrpSpPr/>
          <p:nvPr/>
        </p:nvGrpSpPr>
        <p:grpSpPr>
          <a:xfrm rot="0">
            <a:off x="9957094" y="5729857"/>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1995627" y="5729857"/>
            <a:ext cx="190900" cy="1909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2" id="12"/>
          <p:cNvGrpSpPr/>
          <p:nvPr/>
        </p:nvGrpSpPr>
        <p:grpSpPr>
          <a:xfrm rot="0">
            <a:off x="10205546" y="5729857"/>
            <a:ext cx="190900" cy="1909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4" id="14"/>
          <p:cNvGrpSpPr/>
          <p:nvPr/>
        </p:nvGrpSpPr>
        <p:grpSpPr>
          <a:xfrm rot="0">
            <a:off x="1126660" y="1093000"/>
            <a:ext cx="16807406" cy="8101000"/>
            <a:chOff x="0" y="0"/>
            <a:chExt cx="8921386" cy="4300018"/>
          </a:xfrm>
        </p:grpSpPr>
        <p:sp>
          <p:nvSpPr>
            <p:cNvPr name="Freeform 15" id="15"/>
            <p:cNvSpPr/>
            <p:nvPr/>
          </p:nvSpPr>
          <p:spPr>
            <a:xfrm flipH="false" flipV="false" rot="0">
              <a:off x="0" y="0"/>
              <a:ext cx="8921386" cy="4300018"/>
            </a:xfrm>
            <a:custGeom>
              <a:avLst/>
              <a:gdLst/>
              <a:ahLst/>
              <a:cxnLst/>
              <a:rect r="r" b="b" t="t" l="l"/>
              <a:pathLst>
                <a:path h="4300018" w="8921386">
                  <a:moveTo>
                    <a:pt x="7831" y="0"/>
                  </a:moveTo>
                  <a:lnTo>
                    <a:pt x="8913555" y="0"/>
                  </a:lnTo>
                  <a:cubicBezTo>
                    <a:pt x="8915632" y="0"/>
                    <a:pt x="8917624" y="825"/>
                    <a:pt x="8919092" y="2294"/>
                  </a:cubicBezTo>
                  <a:cubicBezTo>
                    <a:pt x="8920561" y="3762"/>
                    <a:pt x="8921386" y="5754"/>
                    <a:pt x="8921386" y="7831"/>
                  </a:cubicBezTo>
                  <a:lnTo>
                    <a:pt x="8921386" y="4292188"/>
                  </a:lnTo>
                  <a:cubicBezTo>
                    <a:pt x="8921386" y="4294264"/>
                    <a:pt x="8920561" y="4296256"/>
                    <a:pt x="8919092" y="4297724"/>
                  </a:cubicBezTo>
                  <a:cubicBezTo>
                    <a:pt x="8917624" y="4299193"/>
                    <a:pt x="8915632" y="4300018"/>
                    <a:pt x="8913555" y="4300018"/>
                  </a:cubicBezTo>
                  <a:lnTo>
                    <a:pt x="7831" y="4300018"/>
                  </a:lnTo>
                  <a:cubicBezTo>
                    <a:pt x="3506" y="4300018"/>
                    <a:pt x="0" y="4296512"/>
                    <a:pt x="0" y="4292188"/>
                  </a:cubicBezTo>
                  <a:lnTo>
                    <a:pt x="0" y="7831"/>
                  </a:lnTo>
                  <a:cubicBezTo>
                    <a:pt x="0" y="3506"/>
                    <a:pt x="3506" y="0"/>
                    <a:pt x="7831" y="0"/>
                  </a:cubicBezTo>
                  <a:close/>
                </a:path>
              </a:pathLst>
            </a:custGeom>
            <a:solidFill>
              <a:srgbClr val="071330"/>
            </a:solidFill>
          </p:spPr>
        </p:sp>
        <p:sp>
          <p:nvSpPr>
            <p:cNvPr name="TextBox 16" id="16"/>
            <p:cNvSpPr txBox="true"/>
            <p:nvPr/>
          </p:nvSpPr>
          <p:spPr>
            <a:xfrm>
              <a:off x="0" y="-38100"/>
              <a:ext cx="8921386" cy="433811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6702813" y="1291700"/>
            <a:ext cx="154224" cy="154224"/>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9" id="19"/>
          <p:cNvGrpSpPr/>
          <p:nvPr/>
        </p:nvGrpSpPr>
        <p:grpSpPr>
          <a:xfrm rot="0">
            <a:off x="16904357" y="1291700"/>
            <a:ext cx="154224" cy="154224"/>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1" id="21"/>
          <p:cNvGrpSpPr/>
          <p:nvPr/>
        </p:nvGrpSpPr>
        <p:grpSpPr>
          <a:xfrm rot="0">
            <a:off x="17105076" y="1291700"/>
            <a:ext cx="154224" cy="154224"/>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23" id="2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24" id="24"/>
          <p:cNvSpPr/>
          <p:nvPr/>
        </p:nvSpPr>
        <p:spPr>
          <a:xfrm flipH="false" flipV="false" rot="0">
            <a:off x="3650754" y="2667322"/>
            <a:ext cx="10986492" cy="5305976"/>
          </a:xfrm>
          <a:custGeom>
            <a:avLst/>
            <a:gdLst/>
            <a:ahLst/>
            <a:cxnLst/>
            <a:rect r="r" b="b" t="t" l="l"/>
            <a:pathLst>
              <a:path h="5305976" w="10986492">
                <a:moveTo>
                  <a:pt x="0" y="0"/>
                </a:moveTo>
                <a:lnTo>
                  <a:pt x="10986492" y="0"/>
                </a:lnTo>
                <a:lnTo>
                  <a:pt x="10986492" y="5305976"/>
                </a:lnTo>
                <a:lnTo>
                  <a:pt x="0" y="5305976"/>
                </a:lnTo>
                <a:lnTo>
                  <a:pt x="0" y="0"/>
                </a:lnTo>
                <a:close/>
              </a:path>
            </a:pathLst>
          </a:custGeom>
          <a:blipFill>
            <a:blip r:embed="rId3"/>
            <a:stretch>
              <a:fillRect l="0" t="0" r="0" b="0"/>
            </a:stretch>
          </a:blipFill>
        </p:spPr>
      </p:sp>
      <p:sp>
        <p:nvSpPr>
          <p:cNvPr name="TextBox 25" id="25"/>
          <p:cNvSpPr txBox="true"/>
          <p:nvPr/>
        </p:nvSpPr>
        <p:spPr>
          <a:xfrm rot="0">
            <a:off x="8432752" y="1584408"/>
            <a:ext cx="1808262" cy="464821"/>
          </a:xfrm>
          <a:prstGeom prst="rect">
            <a:avLst/>
          </a:prstGeom>
        </p:spPr>
        <p:txBody>
          <a:bodyPr anchor="t" rtlCol="false" tIns="0" lIns="0" bIns="0" rIns="0">
            <a:spAutoFit/>
          </a:bodyPr>
          <a:lstStyle/>
          <a:p>
            <a:pPr algn="ctr">
              <a:lnSpc>
                <a:spcPts val="3779"/>
              </a:lnSpc>
              <a:spcBef>
                <a:spcPct val="0"/>
              </a:spcBef>
            </a:pPr>
            <a:r>
              <a:rPr lang="en-US" sz="2699">
                <a:solidFill>
                  <a:srgbClr val="FFFFFF"/>
                </a:solidFill>
                <a:latin typeface="Canva Sans"/>
                <a:ea typeface="Canva Sans"/>
                <a:cs typeface="Canva Sans"/>
                <a:sym typeface="Canva Sans"/>
              </a:rPr>
              <a:t>EJEMPLOS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8746542" y="9172647"/>
            <a:ext cx="1114353" cy="1114353"/>
          </a:xfrm>
          <a:custGeom>
            <a:avLst/>
            <a:gdLst/>
            <a:ahLst/>
            <a:cxnLst/>
            <a:rect r="r" b="b" t="t" l="l"/>
            <a:pathLst>
              <a:path h="1114353" w="1114353">
                <a:moveTo>
                  <a:pt x="0" y="0"/>
                </a:moveTo>
                <a:lnTo>
                  <a:pt x="1114353" y="0"/>
                </a:lnTo>
                <a:lnTo>
                  <a:pt x="1114353" y="1114353"/>
                </a:lnTo>
                <a:lnTo>
                  <a:pt x="0" y="111435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4" id="4"/>
          <p:cNvSpPr/>
          <p:nvPr/>
        </p:nvSpPr>
        <p:spPr>
          <a:xfrm flipH="false" flipV="false" rot="0">
            <a:off x="1400446" y="3386649"/>
            <a:ext cx="4338907" cy="5630546"/>
          </a:xfrm>
          <a:custGeom>
            <a:avLst/>
            <a:gdLst/>
            <a:ahLst/>
            <a:cxnLst/>
            <a:rect r="r" b="b" t="t" l="l"/>
            <a:pathLst>
              <a:path h="5630546" w="4338907">
                <a:moveTo>
                  <a:pt x="0" y="0"/>
                </a:moveTo>
                <a:lnTo>
                  <a:pt x="4338907" y="0"/>
                </a:lnTo>
                <a:lnTo>
                  <a:pt x="4338907" y="5630547"/>
                </a:lnTo>
                <a:lnTo>
                  <a:pt x="0" y="5630547"/>
                </a:lnTo>
                <a:lnTo>
                  <a:pt x="0" y="0"/>
                </a:lnTo>
                <a:close/>
              </a:path>
            </a:pathLst>
          </a:custGeom>
          <a:blipFill>
            <a:blip r:embed="rId5"/>
            <a:stretch>
              <a:fillRect l="0" t="0" r="0" b="0"/>
            </a:stretch>
          </a:blipFill>
        </p:spPr>
      </p:sp>
      <p:sp>
        <p:nvSpPr>
          <p:cNvPr name="Freeform 5" id="5"/>
          <p:cNvSpPr/>
          <p:nvPr/>
        </p:nvSpPr>
        <p:spPr>
          <a:xfrm flipH="false" flipV="false" rot="0">
            <a:off x="6515209" y="4157190"/>
            <a:ext cx="11301259" cy="3206732"/>
          </a:xfrm>
          <a:custGeom>
            <a:avLst/>
            <a:gdLst/>
            <a:ahLst/>
            <a:cxnLst/>
            <a:rect r="r" b="b" t="t" l="l"/>
            <a:pathLst>
              <a:path h="3206732" w="11301259">
                <a:moveTo>
                  <a:pt x="0" y="0"/>
                </a:moveTo>
                <a:lnTo>
                  <a:pt x="11301259" y="0"/>
                </a:lnTo>
                <a:lnTo>
                  <a:pt x="11301259" y="3206732"/>
                </a:lnTo>
                <a:lnTo>
                  <a:pt x="0" y="3206732"/>
                </a:lnTo>
                <a:lnTo>
                  <a:pt x="0" y="0"/>
                </a:lnTo>
                <a:close/>
              </a:path>
            </a:pathLst>
          </a:custGeom>
          <a:blipFill>
            <a:blip r:embed="rId6"/>
            <a:stretch>
              <a:fillRect l="0" t="0" r="0" b="0"/>
            </a:stretch>
          </a:blipFill>
        </p:spPr>
      </p:sp>
      <p:sp>
        <p:nvSpPr>
          <p:cNvPr name="TextBox 6" id="6"/>
          <p:cNvSpPr txBox="true"/>
          <p:nvPr/>
        </p:nvSpPr>
        <p:spPr>
          <a:xfrm rot="0">
            <a:off x="9303719" y="2740218"/>
            <a:ext cx="3445669" cy="646431"/>
          </a:xfrm>
          <a:prstGeom prst="rect">
            <a:avLst/>
          </a:prstGeom>
        </p:spPr>
        <p:txBody>
          <a:bodyPr anchor="t" rtlCol="false" tIns="0" lIns="0" bIns="0" rIns="0">
            <a:spAutoFit/>
          </a:bodyPr>
          <a:lstStyle/>
          <a:p>
            <a:pPr algn="ctr">
              <a:lnSpc>
                <a:spcPts val="5319"/>
              </a:lnSpc>
              <a:spcBef>
                <a:spcPct val="0"/>
              </a:spcBef>
            </a:pPr>
            <a:r>
              <a:rPr lang="en-US" b="true" sz="3799">
                <a:solidFill>
                  <a:srgbClr val="FFFFFF"/>
                </a:solidFill>
                <a:latin typeface="Canva Sans Bold"/>
                <a:ea typeface="Canva Sans Bold"/>
                <a:cs typeface="Canva Sans Bold"/>
                <a:sym typeface="Canva Sans Bold"/>
              </a:rPr>
              <a:t>Codigo en java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TextBox 2" id="2"/>
          <p:cNvSpPr txBox="true"/>
          <p:nvPr/>
        </p:nvSpPr>
        <p:spPr>
          <a:xfrm rot="0">
            <a:off x="1028700" y="996970"/>
            <a:ext cx="13913665" cy="1029642"/>
          </a:xfrm>
          <a:prstGeom prst="rect">
            <a:avLst/>
          </a:prstGeom>
        </p:spPr>
        <p:txBody>
          <a:bodyPr anchor="t" rtlCol="false" tIns="0" lIns="0" bIns="0" rIns="0">
            <a:spAutoFit/>
          </a:bodyPr>
          <a:lstStyle/>
          <a:p>
            <a:pPr algn="ctr">
              <a:lnSpc>
                <a:spcPts val="7848"/>
              </a:lnSpc>
            </a:pPr>
            <a:r>
              <a:rPr lang="en-US" b="true" sz="7546">
                <a:solidFill>
                  <a:srgbClr val="FFFFFF"/>
                </a:solidFill>
                <a:latin typeface="IBM Plex Mono Bold"/>
                <a:ea typeface="IBM Plex Mono Bold"/>
                <a:cs typeface="IBM Plex Mono Bold"/>
                <a:sym typeface="IBM Plex Mono Bold"/>
              </a:rPr>
              <a:t>QUE ES UN SWITCH?</a:t>
            </a:r>
          </a:p>
        </p:txBody>
      </p:sp>
      <p:grpSp>
        <p:nvGrpSpPr>
          <p:cNvPr name="Group 3" id="3"/>
          <p:cNvGrpSpPr/>
          <p:nvPr/>
        </p:nvGrpSpPr>
        <p:grpSpPr>
          <a:xfrm rot="0">
            <a:off x="12112552" y="1326830"/>
            <a:ext cx="202486" cy="202486"/>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5" id="5"/>
          <p:cNvGrpSpPr/>
          <p:nvPr/>
        </p:nvGrpSpPr>
        <p:grpSpPr>
          <a:xfrm rot="0">
            <a:off x="-1495506" y="-2500604"/>
            <a:ext cx="16570713" cy="11445028"/>
            <a:chOff x="0" y="0"/>
            <a:chExt cx="22094284" cy="15260038"/>
          </a:xfrm>
        </p:grpSpPr>
        <p:grpSp>
          <p:nvGrpSpPr>
            <p:cNvPr name="Group 6" id="6"/>
            <p:cNvGrpSpPr/>
            <p:nvPr/>
          </p:nvGrpSpPr>
          <p:grpSpPr>
            <a:xfrm rot="0">
              <a:off x="0" y="10663698"/>
              <a:ext cx="295897" cy="295897"/>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8" id="8"/>
            <p:cNvSpPr/>
            <p:nvPr/>
          </p:nvSpPr>
          <p:spPr>
            <a:xfrm flipH="false" flipV="false" rot="0">
              <a:off x="2053801"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755348" y="6841135"/>
              <a:ext cx="17338936" cy="8260285"/>
              <a:chOff x="0" y="0"/>
              <a:chExt cx="3551712" cy="1692039"/>
            </a:xfrm>
          </p:grpSpPr>
          <p:sp>
            <p:nvSpPr>
              <p:cNvPr name="Freeform 10" id="10"/>
              <p:cNvSpPr/>
              <p:nvPr/>
            </p:nvSpPr>
            <p:spPr>
              <a:xfrm flipH="false" flipV="false" rot="0">
                <a:off x="0" y="0"/>
                <a:ext cx="3551712" cy="1692039"/>
              </a:xfrm>
              <a:custGeom>
                <a:avLst/>
                <a:gdLst/>
                <a:ahLst/>
                <a:cxnLst/>
                <a:rect r="r" b="b" t="t" l="l"/>
                <a:pathLst>
                  <a:path h="1692039" w="3551712">
                    <a:moveTo>
                      <a:pt x="18456" y="0"/>
                    </a:moveTo>
                    <a:lnTo>
                      <a:pt x="3533256" y="0"/>
                    </a:lnTo>
                    <a:cubicBezTo>
                      <a:pt x="3538151" y="0"/>
                      <a:pt x="3542845" y="1944"/>
                      <a:pt x="3546306" y="5406"/>
                    </a:cubicBezTo>
                    <a:cubicBezTo>
                      <a:pt x="3549767" y="8867"/>
                      <a:pt x="3551712" y="13561"/>
                      <a:pt x="3551712" y="18456"/>
                    </a:cubicBezTo>
                    <a:lnTo>
                      <a:pt x="3551712" y="1673583"/>
                    </a:lnTo>
                    <a:cubicBezTo>
                      <a:pt x="3551712" y="1678478"/>
                      <a:pt x="3549767" y="1683172"/>
                      <a:pt x="3546306" y="1686633"/>
                    </a:cubicBezTo>
                    <a:cubicBezTo>
                      <a:pt x="3542845" y="1690094"/>
                      <a:pt x="3538151" y="1692039"/>
                      <a:pt x="3533256" y="1692039"/>
                    </a:cubicBezTo>
                    <a:lnTo>
                      <a:pt x="18456" y="1692039"/>
                    </a:lnTo>
                    <a:cubicBezTo>
                      <a:pt x="13561" y="1692039"/>
                      <a:pt x="8867" y="1690094"/>
                      <a:pt x="5406" y="1686633"/>
                    </a:cubicBezTo>
                    <a:cubicBezTo>
                      <a:pt x="1944" y="1683172"/>
                      <a:pt x="0" y="1678478"/>
                      <a:pt x="0" y="1673583"/>
                    </a:cubicBezTo>
                    <a:lnTo>
                      <a:pt x="0" y="18456"/>
                    </a:lnTo>
                    <a:cubicBezTo>
                      <a:pt x="0" y="13561"/>
                      <a:pt x="1944" y="8867"/>
                      <a:pt x="5406" y="5406"/>
                    </a:cubicBezTo>
                    <a:cubicBezTo>
                      <a:pt x="8867" y="1944"/>
                      <a:pt x="13561" y="0"/>
                      <a:pt x="18456" y="0"/>
                    </a:cubicBezTo>
                    <a:close/>
                  </a:path>
                </a:pathLst>
              </a:custGeom>
              <a:solidFill>
                <a:srgbClr val="071330"/>
              </a:solidFill>
            </p:spPr>
          </p:sp>
          <p:sp>
            <p:nvSpPr>
              <p:cNvPr name="TextBox 11" id="11"/>
              <p:cNvSpPr txBox="true"/>
              <p:nvPr/>
            </p:nvSpPr>
            <p:spPr>
              <a:xfrm>
                <a:off x="0" y="-38100"/>
                <a:ext cx="3551712" cy="1730139"/>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5316706" y="7936363"/>
              <a:ext cx="16241133" cy="7323675"/>
            </a:xfrm>
            <a:prstGeom prst="rect">
              <a:avLst/>
            </a:prstGeom>
          </p:spPr>
          <p:txBody>
            <a:bodyPr anchor="t" rtlCol="false" tIns="0" lIns="0" bIns="0" rIns="0">
              <a:spAutoFit/>
            </a:bodyPr>
            <a:lstStyle/>
            <a:p>
              <a:pPr algn="l" marL="1521294" indent="-507098" lvl="2">
                <a:lnSpc>
                  <a:spcPts val="4368"/>
                </a:lnSpc>
                <a:buFont typeface="Arial"/>
                <a:buChar char="⚬"/>
              </a:pPr>
              <a:r>
                <a:rPr lang="en-US" sz="3523">
                  <a:solidFill>
                    <a:srgbClr val="FFFFFF"/>
                  </a:solidFill>
                  <a:latin typeface="IBM Plex Mono"/>
                  <a:ea typeface="IBM Plex Mono"/>
                  <a:cs typeface="IBM Plex Mono"/>
                  <a:sym typeface="IBM Plex Mono"/>
                </a:rPr>
                <a:t>La instrucción switch permite seleccionar uno de varios bloques de código a ejecutar, basándose en el valor de una expresión. Es especialmente útil cuando se tienen múltiples condiciones que dependen del valor de una sola variable.</a:t>
              </a:r>
            </a:p>
            <a:p>
              <a:pPr algn="l" marL="1521294" indent="-507098" lvl="2">
                <a:lnSpc>
                  <a:spcPts val="4368"/>
                </a:lnSpc>
                <a:buFont typeface="Arial"/>
                <a:buChar char="⚬"/>
              </a:pPr>
            </a:p>
            <a:p>
              <a:pPr algn="l">
                <a:lnSpc>
                  <a:spcPts val="4368"/>
                </a:lnSpc>
              </a:pPr>
            </a:p>
            <a:p>
              <a:pPr algn="l">
                <a:lnSpc>
                  <a:spcPts val="4368"/>
                </a:lnSpc>
              </a:pPr>
            </a:p>
          </p:txBody>
        </p:sp>
        <p:grpSp>
          <p:nvGrpSpPr>
            <p:cNvPr name="Group 13" id="13"/>
            <p:cNvGrpSpPr/>
            <p:nvPr/>
          </p:nvGrpSpPr>
          <p:grpSpPr>
            <a:xfrm rot="0">
              <a:off x="883308" y="10808124"/>
              <a:ext cx="446844" cy="44684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5" id="15"/>
            <p:cNvGrpSpPr/>
            <p:nvPr/>
          </p:nvGrpSpPr>
          <p:grpSpPr>
            <a:xfrm rot="0">
              <a:off x="1467258" y="10808124"/>
              <a:ext cx="446844" cy="446844"/>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7" id="17"/>
            <p:cNvGrpSpPr/>
            <p:nvPr/>
          </p:nvGrpSpPr>
          <p:grpSpPr>
            <a:xfrm rot="0">
              <a:off x="2048816" y="10808124"/>
              <a:ext cx="446844" cy="446844"/>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sp>
        <p:nvSpPr>
          <p:cNvPr name="Freeform 19" id="19"/>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689082" cy="10689082"/>
          </a:xfrm>
          <a:custGeom>
            <a:avLst/>
            <a:gdLst/>
            <a:ahLst/>
            <a:cxnLst/>
            <a:rect r="r" b="b" t="t" l="l"/>
            <a:pathLst>
              <a:path h="10689082" w="10689082">
                <a:moveTo>
                  <a:pt x="0" y="0"/>
                </a:moveTo>
                <a:lnTo>
                  <a:pt x="10689082" y="0"/>
                </a:lnTo>
                <a:lnTo>
                  <a:pt x="10689082"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97701" y="6367390"/>
            <a:ext cx="190900" cy="1909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5" id="5"/>
          <p:cNvGrpSpPr/>
          <p:nvPr/>
        </p:nvGrpSpPr>
        <p:grpSpPr>
          <a:xfrm rot="0">
            <a:off x="1747175" y="6367390"/>
            <a:ext cx="190900" cy="1909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7" id="7"/>
          <p:cNvGrpSpPr/>
          <p:nvPr/>
        </p:nvGrpSpPr>
        <p:grpSpPr>
          <a:xfrm rot="0">
            <a:off x="1995627" y="6367390"/>
            <a:ext cx="190900" cy="1909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9" id="9"/>
          <p:cNvGrpSpPr/>
          <p:nvPr/>
        </p:nvGrpSpPr>
        <p:grpSpPr>
          <a:xfrm rot="0">
            <a:off x="1371785" y="1360811"/>
            <a:ext cx="175330" cy="17533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1" id="11"/>
          <p:cNvGrpSpPr/>
          <p:nvPr/>
        </p:nvGrpSpPr>
        <p:grpSpPr>
          <a:xfrm rot="0">
            <a:off x="1600911" y="1360811"/>
            <a:ext cx="175330" cy="1753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3" id="13"/>
          <p:cNvGrpSpPr/>
          <p:nvPr/>
        </p:nvGrpSpPr>
        <p:grpSpPr>
          <a:xfrm rot="0">
            <a:off x="1829100" y="1360811"/>
            <a:ext cx="175330" cy="175330"/>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5" id="15"/>
          <p:cNvGrpSpPr/>
          <p:nvPr/>
        </p:nvGrpSpPr>
        <p:grpSpPr>
          <a:xfrm rot="0">
            <a:off x="2852723" y="805112"/>
            <a:ext cx="1828048" cy="421339"/>
            <a:chOff x="0" y="0"/>
            <a:chExt cx="2437397" cy="561786"/>
          </a:xfrm>
        </p:grpSpPr>
        <p:grpSp>
          <p:nvGrpSpPr>
            <p:cNvPr name="Group 16" id="16"/>
            <p:cNvGrpSpPr/>
            <p:nvPr/>
          </p:nvGrpSpPr>
          <p:grpSpPr>
            <a:xfrm rot="0">
              <a:off x="0" y="0"/>
              <a:ext cx="675495" cy="561786"/>
              <a:chOff x="0" y="0"/>
              <a:chExt cx="8432816" cy="7013281"/>
            </a:xfrm>
          </p:grpSpPr>
          <p:sp>
            <p:nvSpPr>
              <p:cNvPr name="Freeform 17" id="17"/>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DE0F3F"/>
              </a:solidFill>
            </p:spPr>
          </p:sp>
        </p:grpSp>
        <p:grpSp>
          <p:nvGrpSpPr>
            <p:cNvPr name="Group 18" id="18"/>
            <p:cNvGrpSpPr/>
            <p:nvPr/>
          </p:nvGrpSpPr>
          <p:grpSpPr>
            <a:xfrm rot="0">
              <a:off x="882758" y="0"/>
              <a:ext cx="675495" cy="561786"/>
              <a:chOff x="0" y="0"/>
              <a:chExt cx="8432816" cy="7013281"/>
            </a:xfrm>
          </p:grpSpPr>
          <p:sp>
            <p:nvSpPr>
              <p:cNvPr name="Freeform 19" id="19"/>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FFCF60"/>
              </a:solidFill>
            </p:spPr>
          </p:sp>
        </p:grpSp>
        <p:grpSp>
          <p:nvGrpSpPr>
            <p:cNvPr name="Group 20" id="20"/>
            <p:cNvGrpSpPr/>
            <p:nvPr/>
          </p:nvGrpSpPr>
          <p:grpSpPr>
            <a:xfrm rot="0">
              <a:off x="1761902" y="0"/>
              <a:ext cx="675495" cy="561786"/>
              <a:chOff x="0" y="0"/>
              <a:chExt cx="8432816" cy="7013281"/>
            </a:xfrm>
          </p:grpSpPr>
          <p:sp>
            <p:nvSpPr>
              <p:cNvPr name="Freeform 21" id="21"/>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6AC66B"/>
              </a:solidFill>
            </p:spPr>
          </p:sp>
        </p:grpSp>
      </p:grpSp>
      <p:sp>
        <p:nvSpPr>
          <p:cNvPr name="Freeform 22" id="22"/>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23" id="23"/>
          <p:cNvSpPr/>
          <p:nvPr/>
        </p:nvSpPr>
        <p:spPr>
          <a:xfrm flipH="false" flipV="false" rot="0">
            <a:off x="2594138" y="5344541"/>
            <a:ext cx="11301259" cy="4435744"/>
          </a:xfrm>
          <a:custGeom>
            <a:avLst/>
            <a:gdLst/>
            <a:ahLst/>
            <a:cxnLst/>
            <a:rect r="r" b="b" t="t" l="l"/>
            <a:pathLst>
              <a:path h="4435744" w="11301259">
                <a:moveTo>
                  <a:pt x="0" y="0"/>
                </a:moveTo>
                <a:lnTo>
                  <a:pt x="11301259" y="0"/>
                </a:lnTo>
                <a:lnTo>
                  <a:pt x="11301259" y="4435744"/>
                </a:lnTo>
                <a:lnTo>
                  <a:pt x="0" y="4435744"/>
                </a:lnTo>
                <a:lnTo>
                  <a:pt x="0" y="0"/>
                </a:lnTo>
                <a:close/>
              </a:path>
            </a:pathLst>
          </a:custGeom>
          <a:blipFill>
            <a:blip r:embed="rId5"/>
            <a:stretch>
              <a:fillRect l="0" t="0" r="0" b="0"/>
            </a:stretch>
          </a:blipFill>
        </p:spPr>
      </p:sp>
      <p:sp>
        <p:nvSpPr>
          <p:cNvPr name="TextBox 24" id="24"/>
          <p:cNvSpPr txBox="true"/>
          <p:nvPr/>
        </p:nvSpPr>
        <p:spPr>
          <a:xfrm rot="0">
            <a:off x="2091077" y="1311766"/>
            <a:ext cx="14933116" cy="1749425"/>
          </a:xfrm>
          <a:prstGeom prst="rect">
            <a:avLst/>
          </a:prstGeom>
        </p:spPr>
        <p:txBody>
          <a:bodyPr anchor="t" rtlCol="false" tIns="0" lIns="0" bIns="0" rIns="0">
            <a:spAutoFit/>
          </a:bodyPr>
          <a:lstStyle/>
          <a:p>
            <a:pPr algn="just">
              <a:lnSpc>
                <a:spcPts val="2799"/>
              </a:lnSpc>
            </a:pPr>
            <a:r>
              <a:rPr lang="en-US" b="true" sz="1999">
                <a:solidFill>
                  <a:srgbClr val="000000"/>
                </a:solidFill>
                <a:latin typeface="Canva Sans Bold"/>
                <a:ea typeface="Canva Sans Bold"/>
                <a:cs typeface="Canva Sans Bold"/>
                <a:sym typeface="Canva Sans Bold"/>
              </a:rPr>
              <a:t>  COMPONENTES</a:t>
            </a:r>
          </a:p>
          <a:p>
            <a:pPr algn="just" marL="431799" indent="-215899" lvl="1">
              <a:lnSpc>
                <a:spcPts val="2799"/>
              </a:lnSpc>
              <a:buAutoNum type="arabicPeriod" startAt="1"/>
            </a:pPr>
            <a:r>
              <a:rPr lang="en-US" b="true" sz="1999">
                <a:solidFill>
                  <a:srgbClr val="000000"/>
                </a:solidFill>
                <a:latin typeface="Canva Sans Bold"/>
                <a:ea typeface="Canva Sans Bold"/>
                <a:cs typeface="Canva Sans Bold"/>
                <a:sym typeface="Canva Sans Bold"/>
              </a:rPr>
              <a:t>Expresión: La variable o expresión cuyo valor se compara con los valores de los casos.</a:t>
            </a:r>
          </a:p>
          <a:p>
            <a:pPr algn="just" marL="431799" indent="-215899" lvl="1">
              <a:lnSpc>
                <a:spcPts val="2799"/>
              </a:lnSpc>
              <a:buAutoNum type="arabicPeriod" startAt="1"/>
            </a:pPr>
            <a:r>
              <a:rPr lang="en-US" b="true" sz="1999">
                <a:solidFill>
                  <a:srgbClr val="000000"/>
                </a:solidFill>
                <a:latin typeface="Canva Sans Bold"/>
                <a:ea typeface="Canva Sans Bold"/>
                <a:cs typeface="Canva Sans Bold"/>
                <a:sym typeface="Canva Sans Bold"/>
              </a:rPr>
              <a:t>Case valor: Cada valor que se compara con la expresión. Si coinciden, se ejecuta el bloque de código correspondiente</a:t>
            </a:r>
          </a:p>
          <a:p>
            <a:pPr algn="just" marL="431799" indent="-215899" lvl="1">
              <a:lnSpc>
                <a:spcPts val="2799"/>
              </a:lnSpc>
              <a:buAutoNum type="arabicPeriod" startAt="1"/>
            </a:pPr>
            <a:r>
              <a:rPr lang="en-US" b="true" sz="1999">
                <a:solidFill>
                  <a:srgbClr val="000000"/>
                </a:solidFill>
                <a:latin typeface="Canva Sans Bold"/>
                <a:ea typeface="Canva Sans Bold"/>
                <a:cs typeface="Canva Sans Bold"/>
                <a:sym typeface="Canva Sans Bold"/>
              </a:rPr>
              <a:t>Break: Termina la ejecución del switch y evita que se ejecuten los bloques de código de los siguientes casos.</a:t>
            </a:r>
          </a:p>
          <a:p>
            <a:pPr algn="just" marL="431799" indent="-215899" lvl="1">
              <a:lnSpc>
                <a:spcPts val="2799"/>
              </a:lnSpc>
              <a:buAutoNum type="arabicPeriod" startAt="1"/>
            </a:pPr>
            <a:r>
              <a:rPr lang="en-US" b="true" sz="1999">
                <a:solidFill>
                  <a:srgbClr val="000000"/>
                </a:solidFill>
                <a:latin typeface="Canva Sans Bold"/>
                <a:ea typeface="Canva Sans Bold"/>
                <a:cs typeface="Canva Sans Bold"/>
                <a:sym typeface="Canva Sans Bold"/>
              </a:rPr>
              <a:t>Default: Opcional. Se ejecuta si ningún valor de los casos coincide con la expresión.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DAGcK7d9JCc</dc:identifier>
  <dcterms:modified xsi:type="dcterms:W3CDTF">2011-08-01T06:04:30Z</dcterms:modified>
  <cp:revision>1</cp:revision>
  <dc:title>Estructuras de Control de Repetición en Java: for, while y do-while</dc:title>
</cp:coreProperties>
</file>