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Canva Sans Bold" charset="1" panose="020B0803030501040103"/>
      <p:regular r:id="rId19"/>
    </p:embeddedFont>
    <p:embeddedFont>
      <p:font typeface="Canva Sans" charset="1" panose="020B0503030501040103"/>
      <p:regular r:id="rId20"/>
    </p:embeddedFont>
    <p:embeddedFont>
      <p:font typeface="IBM Plex Mono" charset="1" panose="020B0509050203000203"/>
      <p:regular r:id="rId21"/>
    </p:embeddedFont>
    <p:embeddedFont>
      <p:font typeface="IBM Plex Mono Bold" charset="1" panose="020B08090502030002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3.png" Type="http://schemas.openxmlformats.org/officeDocument/2006/relationships/image"/><Relationship Id="rId5"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jpeg" Type="http://schemas.openxmlformats.org/officeDocument/2006/relationships/image"/><Relationship Id="rId5" Target="../media/image9.jpeg" Type="http://schemas.openxmlformats.org/officeDocument/2006/relationships/image"/><Relationship Id="rId6"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sp>
        <p:nvSpPr>
          <p:cNvPr name="Freeform 2" id="2"/>
          <p:cNvSpPr/>
          <p:nvPr/>
        </p:nvSpPr>
        <p:spPr>
          <a:xfrm flipH="false" flipV="false" rot="0">
            <a:off x="504104" y="4942459"/>
            <a:ext cx="10689082" cy="10689082"/>
          </a:xfrm>
          <a:custGeom>
            <a:avLst/>
            <a:gdLst/>
            <a:ahLst/>
            <a:cxnLst/>
            <a:rect r="r" b="b" t="t" l="l"/>
            <a:pathLst>
              <a:path h="10689082" w="10689082">
                <a:moveTo>
                  <a:pt x="0" y="0"/>
                </a:moveTo>
                <a:lnTo>
                  <a:pt x="10689083" y="0"/>
                </a:lnTo>
                <a:lnTo>
                  <a:pt x="10689083" y="10689082"/>
                </a:lnTo>
                <a:lnTo>
                  <a:pt x="0" y="10689082"/>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23646" y="4942459"/>
            <a:ext cx="10689082" cy="10689082"/>
          </a:xfrm>
          <a:custGeom>
            <a:avLst/>
            <a:gdLst/>
            <a:ahLst/>
            <a:cxnLst/>
            <a:rect r="r" b="b" t="t" l="l"/>
            <a:pathLst>
              <a:path h="10689082" w="10689082">
                <a:moveTo>
                  <a:pt x="0" y="0"/>
                </a:moveTo>
                <a:lnTo>
                  <a:pt x="10689083" y="0"/>
                </a:lnTo>
                <a:lnTo>
                  <a:pt x="10689083" y="10689082"/>
                </a:lnTo>
                <a:lnTo>
                  <a:pt x="0" y="10689082"/>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2754349"/>
            <a:ext cx="10420061" cy="5909350"/>
            <a:chOff x="0" y="0"/>
            <a:chExt cx="2744378" cy="1556372"/>
          </a:xfrm>
        </p:grpSpPr>
        <p:sp>
          <p:nvSpPr>
            <p:cNvPr name="Freeform 5" id="5"/>
            <p:cNvSpPr/>
            <p:nvPr/>
          </p:nvSpPr>
          <p:spPr>
            <a:xfrm flipH="false" flipV="false" rot="0">
              <a:off x="0" y="0"/>
              <a:ext cx="2744378" cy="1556372"/>
            </a:xfrm>
            <a:custGeom>
              <a:avLst/>
              <a:gdLst/>
              <a:ahLst/>
              <a:cxnLst/>
              <a:rect r="r" b="b" t="t" l="l"/>
              <a:pathLst>
                <a:path h="1556372" w="2744378">
                  <a:moveTo>
                    <a:pt x="37892" y="0"/>
                  </a:moveTo>
                  <a:lnTo>
                    <a:pt x="2706486" y="0"/>
                  </a:lnTo>
                  <a:cubicBezTo>
                    <a:pt x="2727413" y="0"/>
                    <a:pt x="2744378" y="16965"/>
                    <a:pt x="2744378" y="37892"/>
                  </a:cubicBezTo>
                  <a:lnTo>
                    <a:pt x="2744378" y="1518480"/>
                  </a:lnTo>
                  <a:cubicBezTo>
                    <a:pt x="2744378" y="1539407"/>
                    <a:pt x="2727413" y="1556372"/>
                    <a:pt x="2706486" y="1556372"/>
                  </a:cubicBezTo>
                  <a:lnTo>
                    <a:pt x="37892" y="1556372"/>
                  </a:lnTo>
                  <a:cubicBezTo>
                    <a:pt x="16965" y="1556372"/>
                    <a:pt x="0" y="1539407"/>
                    <a:pt x="0" y="1518480"/>
                  </a:cubicBezTo>
                  <a:lnTo>
                    <a:pt x="0" y="37892"/>
                  </a:lnTo>
                  <a:cubicBezTo>
                    <a:pt x="0" y="16965"/>
                    <a:pt x="16965" y="0"/>
                    <a:pt x="37892" y="0"/>
                  </a:cubicBezTo>
                  <a:close/>
                </a:path>
              </a:pathLst>
            </a:custGeom>
            <a:solidFill>
              <a:srgbClr val="071330"/>
            </a:solidFill>
          </p:spPr>
        </p:sp>
        <p:sp>
          <p:nvSpPr>
            <p:cNvPr name="TextBox 6" id="6"/>
            <p:cNvSpPr txBox="true"/>
            <p:nvPr/>
          </p:nvSpPr>
          <p:spPr>
            <a:xfrm>
              <a:off x="0" y="-38100"/>
              <a:ext cx="2744378" cy="1594472"/>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708752" y="3266039"/>
            <a:ext cx="347534" cy="347534"/>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9" id="9"/>
          <p:cNvGrpSpPr/>
          <p:nvPr/>
        </p:nvGrpSpPr>
        <p:grpSpPr>
          <a:xfrm rot="0">
            <a:off x="12214593" y="1293701"/>
            <a:ext cx="179985" cy="179985"/>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1" id="11"/>
          <p:cNvGrpSpPr/>
          <p:nvPr/>
        </p:nvGrpSpPr>
        <p:grpSpPr>
          <a:xfrm rot="0">
            <a:off x="11304854" y="6960650"/>
            <a:ext cx="213757" cy="213757"/>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3" id="13"/>
          <p:cNvGrpSpPr/>
          <p:nvPr/>
        </p:nvGrpSpPr>
        <p:grpSpPr>
          <a:xfrm rot="0">
            <a:off x="2162920" y="3266039"/>
            <a:ext cx="347534" cy="347534"/>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5" id="15"/>
          <p:cNvGrpSpPr/>
          <p:nvPr/>
        </p:nvGrpSpPr>
        <p:grpSpPr>
          <a:xfrm rot="0">
            <a:off x="12449804" y="1293701"/>
            <a:ext cx="179985" cy="179985"/>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7" id="17"/>
          <p:cNvGrpSpPr/>
          <p:nvPr/>
        </p:nvGrpSpPr>
        <p:grpSpPr>
          <a:xfrm rot="0">
            <a:off x="11584198" y="6960650"/>
            <a:ext cx="213757" cy="213757"/>
            <a:chOff x="0" y="0"/>
            <a:chExt cx="6350000" cy="6350000"/>
          </a:xfrm>
        </p:grpSpPr>
        <p:sp>
          <p:nvSpPr>
            <p:cNvPr name="Freeform 18" id="1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9" id="19"/>
          <p:cNvGrpSpPr/>
          <p:nvPr/>
        </p:nvGrpSpPr>
        <p:grpSpPr>
          <a:xfrm rot="0">
            <a:off x="2615229" y="3266039"/>
            <a:ext cx="347534" cy="347534"/>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21" id="21"/>
          <p:cNvGrpSpPr/>
          <p:nvPr/>
        </p:nvGrpSpPr>
        <p:grpSpPr>
          <a:xfrm rot="0">
            <a:off x="12684051" y="1293701"/>
            <a:ext cx="179985" cy="179985"/>
            <a:chOff x="0" y="0"/>
            <a:chExt cx="6350000" cy="6350000"/>
          </a:xfrm>
        </p:grpSpPr>
        <p:sp>
          <p:nvSpPr>
            <p:cNvPr name="Freeform 22" id="2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23" id="23"/>
          <p:cNvGrpSpPr/>
          <p:nvPr/>
        </p:nvGrpSpPr>
        <p:grpSpPr>
          <a:xfrm rot="0">
            <a:off x="11862399" y="6960650"/>
            <a:ext cx="213757" cy="213757"/>
            <a:chOff x="0" y="0"/>
            <a:chExt cx="6350000" cy="6350000"/>
          </a:xfrm>
        </p:grpSpPr>
        <p:sp>
          <p:nvSpPr>
            <p:cNvPr name="Freeform 24" id="2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25" id="25"/>
          <p:cNvGrpSpPr/>
          <p:nvPr/>
        </p:nvGrpSpPr>
        <p:grpSpPr>
          <a:xfrm rot="0">
            <a:off x="5066536" y="1293701"/>
            <a:ext cx="179985" cy="179985"/>
            <a:chOff x="0" y="0"/>
            <a:chExt cx="6350000" cy="6350000"/>
          </a:xfrm>
        </p:grpSpPr>
        <p:sp>
          <p:nvSpPr>
            <p:cNvPr name="Freeform 26" id="2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27" id="27"/>
          <p:cNvGrpSpPr/>
          <p:nvPr/>
        </p:nvGrpSpPr>
        <p:grpSpPr>
          <a:xfrm rot="0">
            <a:off x="5301747" y="1293701"/>
            <a:ext cx="179985" cy="179985"/>
            <a:chOff x="0" y="0"/>
            <a:chExt cx="6350000" cy="6350000"/>
          </a:xfrm>
        </p:grpSpPr>
        <p:sp>
          <p:nvSpPr>
            <p:cNvPr name="Freeform 28" id="2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29" id="29"/>
          <p:cNvGrpSpPr/>
          <p:nvPr/>
        </p:nvGrpSpPr>
        <p:grpSpPr>
          <a:xfrm rot="0">
            <a:off x="5535994" y="1293701"/>
            <a:ext cx="179985" cy="179985"/>
            <a:chOff x="0" y="0"/>
            <a:chExt cx="6350000" cy="6350000"/>
          </a:xfrm>
        </p:grpSpPr>
        <p:sp>
          <p:nvSpPr>
            <p:cNvPr name="Freeform 30" id="3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sp>
        <p:nvSpPr>
          <p:cNvPr name="Freeform 31" id="31"/>
          <p:cNvSpPr/>
          <p:nvPr/>
        </p:nvSpPr>
        <p:spPr>
          <a:xfrm flipH="false" flipV="false" rot="0">
            <a:off x="13895397"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4"/>
            <a:stretch>
              <a:fillRect l="0" t="0" r="0" b="0"/>
            </a:stretch>
          </a:blipFill>
        </p:spPr>
      </p:sp>
      <p:sp>
        <p:nvSpPr>
          <p:cNvPr name="Freeform 32" id="32"/>
          <p:cNvSpPr/>
          <p:nvPr/>
        </p:nvSpPr>
        <p:spPr>
          <a:xfrm flipH="false" flipV="false" rot="0">
            <a:off x="9179784" y="6301388"/>
            <a:ext cx="2125070" cy="2125070"/>
          </a:xfrm>
          <a:custGeom>
            <a:avLst/>
            <a:gdLst/>
            <a:ahLst/>
            <a:cxnLst/>
            <a:rect r="r" b="b" t="t" l="l"/>
            <a:pathLst>
              <a:path h="2125070" w="2125070">
                <a:moveTo>
                  <a:pt x="0" y="0"/>
                </a:moveTo>
                <a:lnTo>
                  <a:pt x="2125070" y="0"/>
                </a:lnTo>
                <a:lnTo>
                  <a:pt x="2125070" y="2125069"/>
                </a:lnTo>
                <a:lnTo>
                  <a:pt x="0" y="2125069"/>
                </a:lnTo>
                <a:lnTo>
                  <a:pt x="0" y="0"/>
                </a:lnTo>
                <a:close/>
              </a:path>
            </a:pathLst>
          </a:custGeom>
          <a:blipFill>
            <a:blip r:embed="rId5"/>
            <a:stretch>
              <a:fillRect l="0" t="0" r="0" b="0"/>
            </a:stretch>
          </a:blipFill>
        </p:spPr>
      </p:sp>
      <p:sp>
        <p:nvSpPr>
          <p:cNvPr name="TextBox 33" id="33"/>
          <p:cNvSpPr txBox="true"/>
          <p:nvPr/>
        </p:nvSpPr>
        <p:spPr>
          <a:xfrm rot="0">
            <a:off x="1708752" y="5415360"/>
            <a:ext cx="9388999" cy="1309489"/>
          </a:xfrm>
          <a:prstGeom prst="rect">
            <a:avLst/>
          </a:prstGeom>
        </p:spPr>
        <p:txBody>
          <a:bodyPr anchor="t" rtlCol="false" tIns="0" lIns="0" bIns="0" rIns="0">
            <a:spAutoFit/>
          </a:bodyPr>
          <a:lstStyle/>
          <a:p>
            <a:pPr algn="l">
              <a:lnSpc>
                <a:spcPts val="9983"/>
              </a:lnSpc>
            </a:pPr>
            <a:r>
              <a:rPr lang="en-US" sz="9599" b="true">
                <a:solidFill>
                  <a:srgbClr val="FFFFFF"/>
                </a:solidFill>
                <a:latin typeface="Canva Sans Bold"/>
                <a:ea typeface="Canva Sans Bold"/>
                <a:cs typeface="Canva Sans Bold"/>
                <a:sym typeface="Canva Sans Bold"/>
              </a:rPr>
              <a:t>Algoritmia</a:t>
            </a:r>
          </a:p>
        </p:txBody>
      </p:sp>
      <p:sp>
        <p:nvSpPr>
          <p:cNvPr name="TextBox 34" id="34"/>
          <p:cNvSpPr txBox="true"/>
          <p:nvPr/>
        </p:nvSpPr>
        <p:spPr>
          <a:xfrm rot="0">
            <a:off x="940478" y="7126782"/>
            <a:ext cx="8239306" cy="1189355"/>
          </a:xfrm>
          <a:prstGeom prst="rect">
            <a:avLst/>
          </a:prstGeom>
        </p:spPr>
        <p:txBody>
          <a:bodyPr anchor="t" rtlCol="false" tIns="0" lIns="0" bIns="0" rIns="0">
            <a:spAutoFit/>
          </a:bodyPr>
          <a:lstStyle/>
          <a:p>
            <a:pPr algn="ctr">
              <a:lnSpc>
                <a:spcPts val="3219"/>
              </a:lnSpc>
            </a:pPr>
            <a:r>
              <a:rPr lang="en-US" sz="2299">
                <a:solidFill>
                  <a:srgbClr val="FFFFFF"/>
                </a:solidFill>
                <a:latin typeface="Canva Sans"/>
                <a:ea typeface="Canva Sans"/>
                <a:cs typeface="Canva Sans"/>
                <a:sym typeface="Canva Sans"/>
              </a:rPr>
              <a:t>Fundamentos de Programación en Java: Lógica, Estructuras y Operaciones Básicas</a:t>
            </a:r>
          </a:p>
          <a:p>
            <a:pPr algn="ctr">
              <a:lnSpc>
                <a:spcPts val="3219"/>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CF60"/>
        </a:solidFill>
      </p:bgPr>
    </p:bg>
    <p:spTree>
      <p:nvGrpSpPr>
        <p:cNvPr id="1" name=""/>
        <p:cNvGrpSpPr/>
        <p:nvPr/>
      </p:nvGrpSpPr>
      <p:grpSpPr>
        <a:xfrm>
          <a:off x="0" y="0"/>
          <a:ext cx="0" cy="0"/>
          <a:chOff x="0" y="0"/>
          <a:chExt cx="0" cy="0"/>
        </a:xfrm>
      </p:grpSpPr>
      <p:grpSp>
        <p:nvGrpSpPr>
          <p:cNvPr name="Group 2" id="2"/>
          <p:cNvGrpSpPr/>
          <p:nvPr/>
        </p:nvGrpSpPr>
        <p:grpSpPr>
          <a:xfrm rot="0">
            <a:off x="-629746" y="0"/>
            <a:ext cx="19208624" cy="10689082"/>
            <a:chOff x="0" y="0"/>
            <a:chExt cx="25611499" cy="14252110"/>
          </a:xfrm>
        </p:grpSpPr>
        <p:sp>
          <p:nvSpPr>
            <p:cNvPr name="Freeform 3" id="3"/>
            <p:cNvSpPr/>
            <p:nvPr/>
          </p:nvSpPr>
          <p:spPr>
            <a:xfrm flipH="false" flipV="false" rot="0">
              <a:off x="0"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359389"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497701" y="6367390"/>
            <a:ext cx="190900" cy="190900"/>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7" id="7"/>
          <p:cNvGrpSpPr/>
          <p:nvPr/>
        </p:nvGrpSpPr>
        <p:grpSpPr>
          <a:xfrm rot="0">
            <a:off x="1747175" y="6367390"/>
            <a:ext cx="190900" cy="190900"/>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9" id="9"/>
          <p:cNvGrpSpPr/>
          <p:nvPr/>
        </p:nvGrpSpPr>
        <p:grpSpPr>
          <a:xfrm rot="0">
            <a:off x="1995627" y="6367390"/>
            <a:ext cx="190900" cy="190900"/>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11" id="11"/>
          <p:cNvGrpSpPr/>
          <p:nvPr/>
        </p:nvGrpSpPr>
        <p:grpSpPr>
          <a:xfrm rot="0">
            <a:off x="1371785" y="1360811"/>
            <a:ext cx="175330" cy="175330"/>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3" id="13"/>
          <p:cNvGrpSpPr/>
          <p:nvPr/>
        </p:nvGrpSpPr>
        <p:grpSpPr>
          <a:xfrm rot="0">
            <a:off x="1600911" y="1360811"/>
            <a:ext cx="175330" cy="175330"/>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5" id="15"/>
          <p:cNvGrpSpPr/>
          <p:nvPr/>
        </p:nvGrpSpPr>
        <p:grpSpPr>
          <a:xfrm rot="0">
            <a:off x="1829100" y="1360811"/>
            <a:ext cx="175330" cy="175330"/>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17" id="17"/>
          <p:cNvGrpSpPr/>
          <p:nvPr/>
        </p:nvGrpSpPr>
        <p:grpSpPr>
          <a:xfrm rot="0">
            <a:off x="1371785" y="359256"/>
            <a:ext cx="15189955" cy="8189868"/>
            <a:chOff x="0" y="0"/>
            <a:chExt cx="20253274" cy="10919824"/>
          </a:xfrm>
        </p:grpSpPr>
        <p:grpSp>
          <p:nvGrpSpPr>
            <p:cNvPr name="Group 18" id="18"/>
            <p:cNvGrpSpPr/>
            <p:nvPr/>
          </p:nvGrpSpPr>
          <p:grpSpPr>
            <a:xfrm rot="0">
              <a:off x="0" y="0"/>
              <a:ext cx="20253274" cy="10919824"/>
              <a:chOff x="0" y="0"/>
              <a:chExt cx="3644541" cy="1965003"/>
            </a:xfrm>
          </p:grpSpPr>
          <p:sp>
            <p:nvSpPr>
              <p:cNvPr name="Freeform 19" id="19"/>
              <p:cNvSpPr/>
              <p:nvPr/>
            </p:nvSpPr>
            <p:spPr>
              <a:xfrm flipH="false" flipV="false" rot="0">
                <a:off x="0" y="0"/>
                <a:ext cx="3644541" cy="1965003"/>
              </a:xfrm>
              <a:custGeom>
                <a:avLst/>
                <a:gdLst/>
                <a:ahLst/>
                <a:cxnLst/>
                <a:rect r="r" b="b" t="t" l="l"/>
                <a:pathLst>
                  <a:path h="1965003" w="3644541">
                    <a:moveTo>
                      <a:pt x="18853" y="0"/>
                    </a:moveTo>
                    <a:lnTo>
                      <a:pt x="3625689" y="0"/>
                    </a:lnTo>
                    <a:cubicBezTo>
                      <a:pt x="3636101" y="0"/>
                      <a:pt x="3644541" y="8441"/>
                      <a:pt x="3644541" y="18853"/>
                    </a:cubicBezTo>
                    <a:lnTo>
                      <a:pt x="3644541" y="1946151"/>
                    </a:lnTo>
                    <a:cubicBezTo>
                      <a:pt x="3644541" y="1951151"/>
                      <a:pt x="3642555" y="1955946"/>
                      <a:pt x="3639019" y="1959481"/>
                    </a:cubicBezTo>
                    <a:cubicBezTo>
                      <a:pt x="3635484" y="1963017"/>
                      <a:pt x="3630688" y="1965003"/>
                      <a:pt x="3625689" y="1965003"/>
                    </a:cubicBezTo>
                    <a:lnTo>
                      <a:pt x="18853" y="1965003"/>
                    </a:lnTo>
                    <a:cubicBezTo>
                      <a:pt x="13853" y="1965003"/>
                      <a:pt x="9057" y="1963017"/>
                      <a:pt x="5522" y="1959481"/>
                    </a:cubicBezTo>
                    <a:cubicBezTo>
                      <a:pt x="1986" y="1955946"/>
                      <a:pt x="0" y="1951151"/>
                      <a:pt x="0" y="1946151"/>
                    </a:cubicBezTo>
                    <a:lnTo>
                      <a:pt x="0" y="18853"/>
                    </a:lnTo>
                    <a:cubicBezTo>
                      <a:pt x="0" y="13853"/>
                      <a:pt x="1986" y="9057"/>
                      <a:pt x="5522" y="5522"/>
                    </a:cubicBezTo>
                    <a:cubicBezTo>
                      <a:pt x="9057" y="1986"/>
                      <a:pt x="13853" y="0"/>
                      <a:pt x="18853" y="0"/>
                    </a:cubicBezTo>
                    <a:close/>
                  </a:path>
                </a:pathLst>
              </a:custGeom>
              <a:solidFill>
                <a:srgbClr val="FFFFFF"/>
              </a:solidFill>
            </p:spPr>
          </p:sp>
          <p:sp>
            <p:nvSpPr>
              <p:cNvPr name="TextBox 20" id="20"/>
              <p:cNvSpPr txBox="true"/>
              <p:nvPr/>
            </p:nvSpPr>
            <p:spPr>
              <a:xfrm>
                <a:off x="0" y="-38100"/>
                <a:ext cx="3644541" cy="2003103"/>
              </a:xfrm>
              <a:prstGeom prst="rect">
                <a:avLst/>
              </a:prstGeom>
            </p:spPr>
            <p:txBody>
              <a:bodyPr anchor="ctr" rtlCol="false" tIns="50800" lIns="50800" bIns="50800" rIns="50800"/>
              <a:lstStyle/>
              <a:p>
                <a:pPr algn="ctr">
                  <a:lnSpc>
                    <a:spcPts val="2660"/>
                  </a:lnSpc>
                  <a:spcBef>
                    <a:spcPct val="0"/>
                  </a:spcBef>
                </a:pPr>
              </a:p>
            </p:txBody>
          </p:sp>
        </p:grpSp>
        <p:grpSp>
          <p:nvGrpSpPr>
            <p:cNvPr name="Group 21" id="21"/>
            <p:cNvGrpSpPr/>
            <p:nvPr/>
          </p:nvGrpSpPr>
          <p:grpSpPr>
            <a:xfrm rot="0">
              <a:off x="1974584" y="594474"/>
              <a:ext cx="675495" cy="561786"/>
              <a:chOff x="0" y="0"/>
              <a:chExt cx="8432816" cy="7013281"/>
            </a:xfrm>
          </p:grpSpPr>
          <p:sp>
            <p:nvSpPr>
              <p:cNvPr name="Freeform 22" id="22"/>
              <p:cNvSpPr/>
              <p:nvPr/>
            </p:nvSpPr>
            <p:spPr>
              <a:xfrm flipH="false" flipV="false" rot="0">
                <a:off x="0" y="0"/>
                <a:ext cx="8432816" cy="7013280"/>
              </a:xfrm>
              <a:custGeom>
                <a:avLst/>
                <a:gdLst/>
                <a:ahLst/>
                <a:cxnLst/>
                <a:rect r="r" b="b" t="t" l="l"/>
                <a:pathLst>
                  <a:path h="7013280" w="8432816">
                    <a:moveTo>
                      <a:pt x="4216408" y="0"/>
                    </a:moveTo>
                    <a:cubicBezTo>
                      <a:pt x="1887750" y="0"/>
                      <a:pt x="0" y="1569976"/>
                      <a:pt x="0" y="3506640"/>
                    </a:cubicBezTo>
                    <a:cubicBezTo>
                      <a:pt x="0" y="5443305"/>
                      <a:pt x="1887750" y="7013280"/>
                      <a:pt x="4216408" y="7013280"/>
                    </a:cubicBezTo>
                    <a:cubicBezTo>
                      <a:pt x="6545066" y="7013280"/>
                      <a:pt x="8432816" y="5443305"/>
                      <a:pt x="8432816" y="3506640"/>
                    </a:cubicBezTo>
                    <a:cubicBezTo>
                      <a:pt x="8432816" y="1569976"/>
                      <a:pt x="6545066" y="0"/>
                      <a:pt x="4216408" y="0"/>
                    </a:cubicBezTo>
                    <a:close/>
                  </a:path>
                </a:pathLst>
              </a:custGeom>
              <a:solidFill>
                <a:srgbClr val="DE0F3F"/>
              </a:solidFill>
            </p:spPr>
          </p:sp>
        </p:grpSp>
        <p:grpSp>
          <p:nvGrpSpPr>
            <p:cNvPr name="Group 23" id="23"/>
            <p:cNvGrpSpPr/>
            <p:nvPr/>
          </p:nvGrpSpPr>
          <p:grpSpPr>
            <a:xfrm rot="0">
              <a:off x="2857342" y="594474"/>
              <a:ext cx="675495" cy="561786"/>
              <a:chOff x="0" y="0"/>
              <a:chExt cx="8432816" cy="7013281"/>
            </a:xfrm>
          </p:grpSpPr>
          <p:sp>
            <p:nvSpPr>
              <p:cNvPr name="Freeform 24" id="24"/>
              <p:cNvSpPr/>
              <p:nvPr/>
            </p:nvSpPr>
            <p:spPr>
              <a:xfrm flipH="false" flipV="false" rot="0">
                <a:off x="0" y="0"/>
                <a:ext cx="8432816" cy="7013280"/>
              </a:xfrm>
              <a:custGeom>
                <a:avLst/>
                <a:gdLst/>
                <a:ahLst/>
                <a:cxnLst/>
                <a:rect r="r" b="b" t="t" l="l"/>
                <a:pathLst>
                  <a:path h="7013280" w="8432816">
                    <a:moveTo>
                      <a:pt x="4216408" y="0"/>
                    </a:moveTo>
                    <a:cubicBezTo>
                      <a:pt x="1887750" y="0"/>
                      <a:pt x="0" y="1569976"/>
                      <a:pt x="0" y="3506640"/>
                    </a:cubicBezTo>
                    <a:cubicBezTo>
                      <a:pt x="0" y="5443305"/>
                      <a:pt x="1887750" y="7013280"/>
                      <a:pt x="4216408" y="7013280"/>
                    </a:cubicBezTo>
                    <a:cubicBezTo>
                      <a:pt x="6545066" y="7013280"/>
                      <a:pt x="8432816" y="5443305"/>
                      <a:pt x="8432816" y="3506640"/>
                    </a:cubicBezTo>
                    <a:cubicBezTo>
                      <a:pt x="8432816" y="1569976"/>
                      <a:pt x="6545066" y="0"/>
                      <a:pt x="4216408" y="0"/>
                    </a:cubicBezTo>
                    <a:close/>
                  </a:path>
                </a:pathLst>
              </a:custGeom>
              <a:solidFill>
                <a:srgbClr val="FFCF60"/>
              </a:solidFill>
            </p:spPr>
          </p:sp>
        </p:grpSp>
        <p:grpSp>
          <p:nvGrpSpPr>
            <p:cNvPr name="Group 25" id="25"/>
            <p:cNvGrpSpPr/>
            <p:nvPr/>
          </p:nvGrpSpPr>
          <p:grpSpPr>
            <a:xfrm rot="0">
              <a:off x="3736486" y="594474"/>
              <a:ext cx="675495" cy="561786"/>
              <a:chOff x="0" y="0"/>
              <a:chExt cx="8432816" cy="7013281"/>
            </a:xfrm>
          </p:grpSpPr>
          <p:sp>
            <p:nvSpPr>
              <p:cNvPr name="Freeform 26" id="26"/>
              <p:cNvSpPr/>
              <p:nvPr/>
            </p:nvSpPr>
            <p:spPr>
              <a:xfrm flipH="false" flipV="false" rot="0">
                <a:off x="0" y="0"/>
                <a:ext cx="8432816" cy="7013280"/>
              </a:xfrm>
              <a:custGeom>
                <a:avLst/>
                <a:gdLst/>
                <a:ahLst/>
                <a:cxnLst/>
                <a:rect r="r" b="b" t="t" l="l"/>
                <a:pathLst>
                  <a:path h="7013280" w="8432816">
                    <a:moveTo>
                      <a:pt x="4216408" y="0"/>
                    </a:moveTo>
                    <a:cubicBezTo>
                      <a:pt x="1887750" y="0"/>
                      <a:pt x="0" y="1569976"/>
                      <a:pt x="0" y="3506640"/>
                    </a:cubicBezTo>
                    <a:cubicBezTo>
                      <a:pt x="0" y="5443305"/>
                      <a:pt x="1887750" y="7013280"/>
                      <a:pt x="4216408" y="7013280"/>
                    </a:cubicBezTo>
                    <a:cubicBezTo>
                      <a:pt x="6545066" y="7013280"/>
                      <a:pt x="8432816" y="5443305"/>
                      <a:pt x="8432816" y="3506640"/>
                    </a:cubicBezTo>
                    <a:cubicBezTo>
                      <a:pt x="8432816" y="1569976"/>
                      <a:pt x="6545066" y="0"/>
                      <a:pt x="4216408" y="0"/>
                    </a:cubicBezTo>
                    <a:close/>
                  </a:path>
                </a:pathLst>
              </a:custGeom>
              <a:solidFill>
                <a:srgbClr val="6AC66B"/>
              </a:solidFill>
            </p:spPr>
          </p:sp>
        </p:grpSp>
      </p:grpSp>
      <p:sp>
        <p:nvSpPr>
          <p:cNvPr name="Freeform 27" id="27"/>
          <p:cNvSpPr/>
          <p:nvPr/>
        </p:nvSpPr>
        <p:spPr>
          <a:xfrm flipH="false" flipV="false" rot="0">
            <a:off x="3971124" y="2687290"/>
            <a:ext cx="11301259" cy="4675896"/>
          </a:xfrm>
          <a:custGeom>
            <a:avLst/>
            <a:gdLst/>
            <a:ahLst/>
            <a:cxnLst/>
            <a:rect r="r" b="b" t="t" l="l"/>
            <a:pathLst>
              <a:path h="4675896" w="11301259">
                <a:moveTo>
                  <a:pt x="0" y="0"/>
                </a:moveTo>
                <a:lnTo>
                  <a:pt x="11301259" y="0"/>
                </a:lnTo>
                <a:lnTo>
                  <a:pt x="11301259" y="4675895"/>
                </a:lnTo>
                <a:lnTo>
                  <a:pt x="0" y="4675895"/>
                </a:lnTo>
                <a:lnTo>
                  <a:pt x="0" y="0"/>
                </a:lnTo>
                <a:close/>
              </a:path>
            </a:pathLst>
          </a:custGeom>
          <a:blipFill>
            <a:blip r:embed="rId4"/>
            <a:stretch>
              <a:fillRect l="0" t="0" r="0" b="0"/>
            </a:stretch>
          </a:blipFill>
        </p:spPr>
      </p:sp>
      <p:sp>
        <p:nvSpPr>
          <p:cNvPr name="Freeform 28" id="28"/>
          <p:cNvSpPr/>
          <p:nvPr/>
        </p:nvSpPr>
        <p:spPr>
          <a:xfrm flipH="false" flipV="false" rot="0">
            <a:off x="13895397"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5"/>
            <a:stretch>
              <a:fillRect l="0" t="0" r="0" b="0"/>
            </a:stretch>
          </a:blipFill>
        </p:spPr>
      </p:sp>
      <p:sp>
        <p:nvSpPr>
          <p:cNvPr name="TextBox 29" id="29"/>
          <p:cNvSpPr txBox="true"/>
          <p:nvPr/>
        </p:nvSpPr>
        <p:spPr>
          <a:xfrm rot="0">
            <a:off x="-1747123" y="1225147"/>
            <a:ext cx="15099704" cy="503808"/>
          </a:xfrm>
          <a:prstGeom prst="rect">
            <a:avLst/>
          </a:prstGeom>
        </p:spPr>
        <p:txBody>
          <a:bodyPr anchor="t" rtlCol="false" tIns="0" lIns="0" bIns="0" rIns="0">
            <a:spAutoFit/>
          </a:bodyPr>
          <a:lstStyle/>
          <a:p>
            <a:pPr algn="r">
              <a:lnSpc>
                <a:spcPts val="3847"/>
              </a:lnSpc>
            </a:pPr>
            <a:r>
              <a:rPr lang="en-US" b="true" sz="3699">
                <a:solidFill>
                  <a:srgbClr val="071330"/>
                </a:solidFill>
                <a:latin typeface="Canva Sans Bold"/>
                <a:ea typeface="Canva Sans Bold"/>
                <a:cs typeface="Canva Sans Bold"/>
                <a:sym typeface="Canva Sans Bold"/>
              </a:rPr>
              <a:t>TIPOS DE DATO MÁS USADOS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sp>
        <p:nvSpPr>
          <p:cNvPr name="TextBox 2" id="2"/>
          <p:cNvSpPr txBox="true"/>
          <p:nvPr/>
        </p:nvSpPr>
        <p:spPr>
          <a:xfrm rot="0">
            <a:off x="1028700" y="996970"/>
            <a:ext cx="19214926" cy="2009740"/>
          </a:xfrm>
          <a:prstGeom prst="rect">
            <a:avLst/>
          </a:prstGeom>
        </p:spPr>
        <p:txBody>
          <a:bodyPr anchor="t" rtlCol="false" tIns="0" lIns="0" bIns="0" rIns="0">
            <a:spAutoFit/>
          </a:bodyPr>
          <a:lstStyle/>
          <a:p>
            <a:pPr algn="l">
              <a:lnSpc>
                <a:spcPts val="7848"/>
              </a:lnSpc>
            </a:pPr>
            <a:r>
              <a:rPr lang="en-US" sz="7546" b="true">
                <a:solidFill>
                  <a:srgbClr val="FFFFFF"/>
                </a:solidFill>
                <a:latin typeface="IBM Plex Mono Bold"/>
                <a:ea typeface="IBM Plex Mono Bold"/>
                <a:cs typeface="IBM Plex Mono Bold"/>
                <a:sym typeface="IBM Plex Mono Bold"/>
              </a:rPr>
              <a:t>¿Que son las operaciones aricmeticas?</a:t>
            </a:r>
          </a:p>
        </p:txBody>
      </p:sp>
      <p:grpSp>
        <p:nvGrpSpPr>
          <p:cNvPr name="Group 3" id="3"/>
          <p:cNvGrpSpPr/>
          <p:nvPr/>
        </p:nvGrpSpPr>
        <p:grpSpPr>
          <a:xfrm rot="0">
            <a:off x="10208767" y="3341763"/>
            <a:ext cx="187200" cy="18720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5" id="5"/>
          <p:cNvGrpSpPr/>
          <p:nvPr/>
        </p:nvGrpSpPr>
        <p:grpSpPr>
          <a:xfrm rot="0">
            <a:off x="1192693" y="4765619"/>
            <a:ext cx="10900717" cy="4662115"/>
            <a:chOff x="0" y="0"/>
            <a:chExt cx="14534289" cy="6216154"/>
          </a:xfrm>
        </p:grpSpPr>
        <p:grpSp>
          <p:nvGrpSpPr>
            <p:cNvPr name="Group 6" id="6"/>
            <p:cNvGrpSpPr/>
            <p:nvPr/>
          </p:nvGrpSpPr>
          <p:grpSpPr>
            <a:xfrm rot="0">
              <a:off x="0" y="0"/>
              <a:ext cx="14534289" cy="5914699"/>
              <a:chOff x="0" y="0"/>
              <a:chExt cx="3845713" cy="1565005"/>
            </a:xfrm>
          </p:grpSpPr>
          <p:sp>
            <p:nvSpPr>
              <p:cNvPr name="Freeform 7" id="7"/>
              <p:cNvSpPr/>
              <p:nvPr/>
            </p:nvSpPr>
            <p:spPr>
              <a:xfrm flipH="false" flipV="false" rot="0">
                <a:off x="0" y="0"/>
                <a:ext cx="3845713" cy="1565005"/>
              </a:xfrm>
              <a:custGeom>
                <a:avLst/>
                <a:gdLst/>
                <a:ahLst/>
                <a:cxnLst/>
                <a:rect r="r" b="b" t="t" l="l"/>
                <a:pathLst>
                  <a:path h="1565005" w="3845713">
                    <a:moveTo>
                      <a:pt x="29923" y="0"/>
                    </a:moveTo>
                    <a:lnTo>
                      <a:pt x="3815791" y="0"/>
                    </a:lnTo>
                    <a:cubicBezTo>
                      <a:pt x="3832316" y="0"/>
                      <a:pt x="3845713" y="13397"/>
                      <a:pt x="3845713" y="29923"/>
                    </a:cubicBezTo>
                    <a:lnTo>
                      <a:pt x="3845713" y="1535082"/>
                    </a:lnTo>
                    <a:cubicBezTo>
                      <a:pt x="3845713" y="1543018"/>
                      <a:pt x="3842561" y="1550629"/>
                      <a:pt x="3836949" y="1556241"/>
                    </a:cubicBezTo>
                    <a:cubicBezTo>
                      <a:pt x="3831337" y="1561853"/>
                      <a:pt x="3823727" y="1565005"/>
                      <a:pt x="3815791" y="1565005"/>
                    </a:cubicBezTo>
                    <a:lnTo>
                      <a:pt x="29923" y="1565005"/>
                    </a:lnTo>
                    <a:cubicBezTo>
                      <a:pt x="13397" y="1565005"/>
                      <a:pt x="0" y="1551608"/>
                      <a:pt x="0" y="1535082"/>
                    </a:cubicBezTo>
                    <a:lnTo>
                      <a:pt x="0" y="29923"/>
                    </a:lnTo>
                    <a:cubicBezTo>
                      <a:pt x="0" y="21987"/>
                      <a:pt x="3153" y="14376"/>
                      <a:pt x="8764" y="8764"/>
                    </a:cubicBezTo>
                    <a:cubicBezTo>
                      <a:pt x="14376" y="3153"/>
                      <a:pt x="21987" y="0"/>
                      <a:pt x="29923" y="0"/>
                    </a:cubicBezTo>
                    <a:close/>
                  </a:path>
                </a:pathLst>
              </a:custGeom>
              <a:solidFill>
                <a:srgbClr val="071330"/>
              </a:solidFill>
            </p:spPr>
          </p:sp>
          <p:sp>
            <p:nvSpPr>
              <p:cNvPr name="TextBox 8" id="8"/>
              <p:cNvSpPr txBox="true"/>
              <p:nvPr/>
            </p:nvSpPr>
            <p:spPr>
              <a:xfrm>
                <a:off x="0" y="-38100"/>
                <a:ext cx="3845713" cy="1603105"/>
              </a:xfrm>
              <a:prstGeom prst="rect">
                <a:avLst/>
              </a:prstGeom>
            </p:spPr>
            <p:txBody>
              <a:bodyPr anchor="ctr" rtlCol="false" tIns="50800" lIns="50800" bIns="50800" rIns="50800"/>
              <a:lstStyle/>
              <a:p>
                <a:pPr algn="ctr">
                  <a:lnSpc>
                    <a:spcPts val="2660"/>
                  </a:lnSpc>
                  <a:spcBef>
                    <a:spcPct val="0"/>
                  </a:spcBef>
                </a:pPr>
              </a:p>
            </p:txBody>
          </p:sp>
        </p:grpSp>
        <p:sp>
          <p:nvSpPr>
            <p:cNvPr name="TextBox 9" id="9"/>
            <p:cNvSpPr txBox="true"/>
            <p:nvPr/>
          </p:nvSpPr>
          <p:spPr>
            <a:xfrm rot="0">
              <a:off x="526297" y="594797"/>
              <a:ext cx="12573276" cy="4535703"/>
            </a:xfrm>
            <a:prstGeom prst="rect">
              <a:avLst/>
            </a:prstGeom>
          </p:spPr>
          <p:txBody>
            <a:bodyPr anchor="t" rtlCol="false" tIns="0" lIns="0" bIns="0" rIns="0">
              <a:spAutoFit/>
            </a:bodyPr>
            <a:lstStyle/>
            <a:p>
              <a:pPr algn="l">
                <a:lnSpc>
                  <a:spcPts val="3382"/>
                </a:lnSpc>
              </a:pPr>
              <a:r>
                <a:rPr lang="en-US" sz="2727">
                  <a:solidFill>
                    <a:srgbClr val="FFFFFF"/>
                  </a:solidFill>
                  <a:latin typeface="IBM Plex Mono"/>
                  <a:ea typeface="IBM Plex Mono"/>
                  <a:cs typeface="IBM Plex Mono"/>
                  <a:sym typeface="IBM Plex Mono"/>
                </a:rPr>
                <a:t>Las operaciones aritméticas son los procedimientos matemáticos que se utilizan para realizar cálculos sobre números. Estas operaciones permiten obtener resultados mediante la manipulación de los operandos (números) de acuerdo con reglas matemáticas estándar.</a:t>
              </a:r>
            </a:p>
            <a:p>
              <a:pPr algn="l">
                <a:lnSpc>
                  <a:spcPts val="3382"/>
                </a:lnSpc>
              </a:pPr>
            </a:p>
          </p:txBody>
        </p:sp>
        <p:grpSp>
          <p:nvGrpSpPr>
            <p:cNvPr name="Group 10" id="10"/>
            <p:cNvGrpSpPr/>
            <p:nvPr/>
          </p:nvGrpSpPr>
          <p:grpSpPr>
            <a:xfrm rot="0">
              <a:off x="0" y="176338"/>
              <a:ext cx="345930" cy="345930"/>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2" id="12"/>
            <p:cNvGrpSpPr/>
            <p:nvPr/>
          </p:nvGrpSpPr>
          <p:grpSpPr>
            <a:xfrm rot="0">
              <a:off x="452072" y="176338"/>
              <a:ext cx="345930" cy="345930"/>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4" id="14"/>
            <p:cNvGrpSpPr/>
            <p:nvPr/>
          </p:nvGrpSpPr>
          <p:grpSpPr>
            <a:xfrm rot="0">
              <a:off x="902293" y="176338"/>
              <a:ext cx="345930" cy="345930"/>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16" id="16"/>
            <p:cNvGrpSpPr/>
            <p:nvPr/>
          </p:nvGrpSpPr>
          <p:grpSpPr>
            <a:xfrm rot="0">
              <a:off x="526297" y="5914699"/>
              <a:ext cx="301455" cy="301455"/>
              <a:chOff x="0" y="0"/>
              <a:chExt cx="6350000" cy="6350000"/>
            </a:xfrm>
          </p:grpSpPr>
          <p:sp>
            <p:nvSpPr>
              <p:cNvPr name="Freeform 17" id="1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grpSp>
        <p:nvGrpSpPr>
          <p:cNvPr name="Group 18" id="18"/>
          <p:cNvGrpSpPr/>
          <p:nvPr/>
        </p:nvGrpSpPr>
        <p:grpSpPr>
          <a:xfrm rot="0">
            <a:off x="12579523" y="5950618"/>
            <a:ext cx="184114" cy="184114"/>
            <a:chOff x="0" y="0"/>
            <a:chExt cx="6350000" cy="6350000"/>
          </a:xfrm>
        </p:grpSpPr>
        <p:sp>
          <p:nvSpPr>
            <p:cNvPr name="Freeform 19" id="1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20" id="20"/>
          <p:cNvGrpSpPr/>
          <p:nvPr/>
        </p:nvGrpSpPr>
        <p:grpSpPr>
          <a:xfrm rot="0">
            <a:off x="17564100" y="2124378"/>
            <a:ext cx="19208624" cy="10689082"/>
            <a:chOff x="0" y="0"/>
            <a:chExt cx="25611499" cy="14252110"/>
          </a:xfrm>
        </p:grpSpPr>
        <p:sp>
          <p:nvSpPr>
            <p:cNvPr name="Freeform 21" id="21"/>
            <p:cNvSpPr/>
            <p:nvPr/>
          </p:nvSpPr>
          <p:spPr>
            <a:xfrm flipH="false" flipV="false" rot="0">
              <a:off x="0"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11359389"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sp>
        <p:nvSpPr>
          <p:cNvPr name="Freeform 23" id="23"/>
          <p:cNvSpPr/>
          <p:nvPr/>
        </p:nvSpPr>
        <p:spPr>
          <a:xfrm flipH="false" flipV="false" rot="0">
            <a:off x="13492859" y="2298328"/>
            <a:ext cx="3523999" cy="2602559"/>
          </a:xfrm>
          <a:custGeom>
            <a:avLst/>
            <a:gdLst/>
            <a:ahLst/>
            <a:cxnLst/>
            <a:rect r="r" b="b" t="t" l="l"/>
            <a:pathLst>
              <a:path h="2602559" w="3523999">
                <a:moveTo>
                  <a:pt x="0" y="0"/>
                </a:moveTo>
                <a:lnTo>
                  <a:pt x="3523999" y="0"/>
                </a:lnTo>
                <a:lnTo>
                  <a:pt x="3523999" y="2602559"/>
                </a:lnTo>
                <a:lnTo>
                  <a:pt x="0" y="2602559"/>
                </a:lnTo>
                <a:lnTo>
                  <a:pt x="0" y="0"/>
                </a:lnTo>
                <a:close/>
              </a:path>
            </a:pathLst>
          </a:custGeom>
          <a:blipFill>
            <a:blip r:embed="rId4"/>
            <a:stretch>
              <a:fillRect l="-10980" t="0" r="0" b="0"/>
            </a:stretch>
          </a:blipFill>
        </p:spPr>
      </p:sp>
      <p:sp>
        <p:nvSpPr>
          <p:cNvPr name="Freeform 24" id="24"/>
          <p:cNvSpPr/>
          <p:nvPr/>
        </p:nvSpPr>
        <p:spPr>
          <a:xfrm flipH="false" flipV="false" rot="0">
            <a:off x="13895397"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5"/>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grpSp>
        <p:nvGrpSpPr>
          <p:cNvPr name="Group 2" id="2"/>
          <p:cNvGrpSpPr/>
          <p:nvPr/>
        </p:nvGrpSpPr>
        <p:grpSpPr>
          <a:xfrm rot="0">
            <a:off x="4175335" y="2880771"/>
            <a:ext cx="10420061" cy="4708658"/>
            <a:chOff x="0" y="0"/>
            <a:chExt cx="2744378" cy="1240140"/>
          </a:xfrm>
        </p:grpSpPr>
        <p:sp>
          <p:nvSpPr>
            <p:cNvPr name="Freeform 3" id="3"/>
            <p:cNvSpPr/>
            <p:nvPr/>
          </p:nvSpPr>
          <p:spPr>
            <a:xfrm flipH="false" flipV="false" rot="0">
              <a:off x="0" y="0"/>
              <a:ext cx="2744378" cy="1240140"/>
            </a:xfrm>
            <a:custGeom>
              <a:avLst/>
              <a:gdLst/>
              <a:ahLst/>
              <a:cxnLst/>
              <a:rect r="r" b="b" t="t" l="l"/>
              <a:pathLst>
                <a:path h="1240140" w="2744378">
                  <a:moveTo>
                    <a:pt x="37892" y="0"/>
                  </a:moveTo>
                  <a:lnTo>
                    <a:pt x="2706486" y="0"/>
                  </a:lnTo>
                  <a:cubicBezTo>
                    <a:pt x="2727413" y="0"/>
                    <a:pt x="2744378" y="16965"/>
                    <a:pt x="2744378" y="37892"/>
                  </a:cubicBezTo>
                  <a:lnTo>
                    <a:pt x="2744378" y="1202248"/>
                  </a:lnTo>
                  <a:cubicBezTo>
                    <a:pt x="2744378" y="1223175"/>
                    <a:pt x="2727413" y="1240140"/>
                    <a:pt x="2706486" y="1240140"/>
                  </a:cubicBezTo>
                  <a:lnTo>
                    <a:pt x="37892" y="1240140"/>
                  </a:lnTo>
                  <a:cubicBezTo>
                    <a:pt x="16965" y="1240140"/>
                    <a:pt x="0" y="1223175"/>
                    <a:pt x="0" y="1202248"/>
                  </a:cubicBezTo>
                  <a:lnTo>
                    <a:pt x="0" y="37892"/>
                  </a:lnTo>
                  <a:cubicBezTo>
                    <a:pt x="0" y="16965"/>
                    <a:pt x="16965" y="0"/>
                    <a:pt x="37892" y="0"/>
                  </a:cubicBezTo>
                  <a:close/>
                </a:path>
              </a:pathLst>
            </a:custGeom>
            <a:solidFill>
              <a:srgbClr val="071330"/>
            </a:solidFill>
          </p:spPr>
        </p:sp>
        <p:sp>
          <p:nvSpPr>
            <p:cNvPr name="TextBox 4" id="4"/>
            <p:cNvSpPr txBox="true"/>
            <p:nvPr/>
          </p:nvSpPr>
          <p:spPr>
            <a:xfrm>
              <a:off x="0" y="-38100"/>
              <a:ext cx="2744378" cy="127824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492314" y="3197556"/>
            <a:ext cx="1254011" cy="347534"/>
            <a:chOff x="0" y="0"/>
            <a:chExt cx="1672015" cy="463378"/>
          </a:xfrm>
        </p:grpSpPr>
        <p:grpSp>
          <p:nvGrpSpPr>
            <p:cNvPr name="Group 6" id="6"/>
            <p:cNvGrpSpPr/>
            <p:nvPr/>
          </p:nvGrpSpPr>
          <p:grpSpPr>
            <a:xfrm rot="0">
              <a:off x="0" y="0"/>
              <a:ext cx="463378" cy="463378"/>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8" id="8"/>
            <p:cNvGrpSpPr/>
            <p:nvPr/>
          </p:nvGrpSpPr>
          <p:grpSpPr>
            <a:xfrm rot="0">
              <a:off x="605558" y="0"/>
              <a:ext cx="463378" cy="463378"/>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0" id="10"/>
            <p:cNvGrpSpPr/>
            <p:nvPr/>
          </p:nvGrpSpPr>
          <p:grpSpPr>
            <a:xfrm rot="0">
              <a:off x="1208636" y="0"/>
              <a:ext cx="463378" cy="463378"/>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sp>
        <p:nvSpPr>
          <p:cNvPr name="Freeform 12" id="12"/>
          <p:cNvSpPr/>
          <p:nvPr/>
        </p:nvSpPr>
        <p:spPr>
          <a:xfrm flipH="false" flipV="false" rot="0">
            <a:off x="4936566" y="3545090"/>
            <a:ext cx="9658830" cy="3550273"/>
          </a:xfrm>
          <a:custGeom>
            <a:avLst/>
            <a:gdLst/>
            <a:ahLst/>
            <a:cxnLst/>
            <a:rect r="r" b="b" t="t" l="l"/>
            <a:pathLst>
              <a:path h="3550273" w="9658830">
                <a:moveTo>
                  <a:pt x="0" y="0"/>
                </a:moveTo>
                <a:lnTo>
                  <a:pt x="9658830" y="0"/>
                </a:lnTo>
                <a:lnTo>
                  <a:pt x="9658830" y="3550273"/>
                </a:lnTo>
                <a:lnTo>
                  <a:pt x="0" y="3550273"/>
                </a:lnTo>
                <a:lnTo>
                  <a:pt x="0" y="0"/>
                </a:lnTo>
                <a:close/>
              </a:path>
            </a:pathLst>
          </a:custGeom>
          <a:blipFill>
            <a:blip r:embed="rId2"/>
            <a:stretch>
              <a:fillRect l="0" t="0" r="0" b="0"/>
            </a:stretch>
          </a:blipFill>
        </p:spPr>
      </p:sp>
      <p:sp>
        <p:nvSpPr>
          <p:cNvPr name="Freeform 13" id="13"/>
          <p:cNvSpPr/>
          <p:nvPr/>
        </p:nvSpPr>
        <p:spPr>
          <a:xfrm flipH="false" flipV="false" rot="0">
            <a:off x="13895397"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3"/>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sp>
        <p:nvSpPr>
          <p:cNvPr name="Freeform 2" id="2"/>
          <p:cNvSpPr/>
          <p:nvPr/>
        </p:nvSpPr>
        <p:spPr>
          <a:xfrm flipH="false" flipV="false" rot="0">
            <a:off x="6703854" y="2609525"/>
            <a:ext cx="4686654" cy="5067950"/>
          </a:xfrm>
          <a:custGeom>
            <a:avLst/>
            <a:gdLst/>
            <a:ahLst/>
            <a:cxnLst/>
            <a:rect r="r" b="b" t="t" l="l"/>
            <a:pathLst>
              <a:path h="5067950" w="4686654">
                <a:moveTo>
                  <a:pt x="0" y="0"/>
                </a:moveTo>
                <a:lnTo>
                  <a:pt x="4686653" y="0"/>
                </a:lnTo>
                <a:lnTo>
                  <a:pt x="4686653" y="5067950"/>
                </a:lnTo>
                <a:lnTo>
                  <a:pt x="0" y="5067950"/>
                </a:lnTo>
                <a:lnTo>
                  <a:pt x="0" y="0"/>
                </a:lnTo>
                <a:close/>
              </a:path>
            </a:pathLst>
          </a:custGeom>
          <a:blipFill>
            <a:blip r:embed="rId2"/>
            <a:stretch>
              <a:fillRect l="0" t="-2154" r="0" b="-2154"/>
            </a:stretch>
          </a:blipFill>
        </p:spPr>
      </p:sp>
      <p:sp>
        <p:nvSpPr>
          <p:cNvPr name="Freeform 3" id="3"/>
          <p:cNvSpPr/>
          <p:nvPr/>
        </p:nvSpPr>
        <p:spPr>
          <a:xfrm flipH="false" flipV="false" rot="0">
            <a:off x="13895397"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3"/>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grpSp>
        <p:nvGrpSpPr>
          <p:cNvPr name="Group 2" id="2"/>
          <p:cNvGrpSpPr/>
          <p:nvPr/>
        </p:nvGrpSpPr>
        <p:grpSpPr>
          <a:xfrm rot="0">
            <a:off x="2610281" y="3974264"/>
            <a:ext cx="19208624" cy="10689082"/>
            <a:chOff x="0" y="0"/>
            <a:chExt cx="25611499" cy="14252110"/>
          </a:xfrm>
        </p:grpSpPr>
        <p:sp>
          <p:nvSpPr>
            <p:cNvPr name="Freeform 3" id="3"/>
            <p:cNvSpPr/>
            <p:nvPr/>
          </p:nvSpPr>
          <p:spPr>
            <a:xfrm flipH="false" flipV="false" rot="0">
              <a:off x="0"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359389"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475336" y="2297844"/>
            <a:ext cx="11775534" cy="7069475"/>
            <a:chOff x="0" y="0"/>
            <a:chExt cx="3101375" cy="1861919"/>
          </a:xfrm>
        </p:grpSpPr>
        <p:sp>
          <p:nvSpPr>
            <p:cNvPr name="Freeform 6" id="6"/>
            <p:cNvSpPr/>
            <p:nvPr/>
          </p:nvSpPr>
          <p:spPr>
            <a:xfrm flipH="false" flipV="false" rot="0">
              <a:off x="0" y="0"/>
              <a:ext cx="3101375" cy="1861919"/>
            </a:xfrm>
            <a:custGeom>
              <a:avLst/>
              <a:gdLst/>
              <a:ahLst/>
              <a:cxnLst/>
              <a:rect r="r" b="b" t="t" l="l"/>
              <a:pathLst>
                <a:path h="1861919" w="3101375">
                  <a:moveTo>
                    <a:pt x="33530" y="0"/>
                  </a:moveTo>
                  <a:lnTo>
                    <a:pt x="3067845" y="0"/>
                  </a:lnTo>
                  <a:cubicBezTo>
                    <a:pt x="3076738" y="0"/>
                    <a:pt x="3085266" y="3533"/>
                    <a:pt x="3091555" y="9821"/>
                  </a:cubicBezTo>
                  <a:cubicBezTo>
                    <a:pt x="3097843" y="16109"/>
                    <a:pt x="3101375" y="24638"/>
                    <a:pt x="3101375" y="33530"/>
                  </a:cubicBezTo>
                  <a:lnTo>
                    <a:pt x="3101375" y="1828389"/>
                  </a:lnTo>
                  <a:cubicBezTo>
                    <a:pt x="3101375" y="1846907"/>
                    <a:pt x="3086363" y="1861919"/>
                    <a:pt x="3067845" y="1861919"/>
                  </a:cubicBezTo>
                  <a:lnTo>
                    <a:pt x="33530" y="1861919"/>
                  </a:lnTo>
                  <a:cubicBezTo>
                    <a:pt x="24638" y="1861919"/>
                    <a:pt x="16109" y="1858387"/>
                    <a:pt x="9821" y="1852099"/>
                  </a:cubicBezTo>
                  <a:cubicBezTo>
                    <a:pt x="3533" y="1845811"/>
                    <a:pt x="0" y="1837282"/>
                    <a:pt x="0" y="1828389"/>
                  </a:cubicBezTo>
                  <a:lnTo>
                    <a:pt x="0" y="33530"/>
                  </a:lnTo>
                  <a:cubicBezTo>
                    <a:pt x="0" y="24638"/>
                    <a:pt x="3533" y="16109"/>
                    <a:pt x="9821" y="9821"/>
                  </a:cubicBezTo>
                  <a:cubicBezTo>
                    <a:pt x="16109" y="3533"/>
                    <a:pt x="24638" y="0"/>
                    <a:pt x="33530" y="0"/>
                  </a:cubicBezTo>
                  <a:close/>
                </a:path>
              </a:pathLst>
            </a:custGeom>
            <a:solidFill>
              <a:srgbClr val="071330"/>
            </a:solidFill>
          </p:spPr>
        </p:sp>
        <p:sp>
          <p:nvSpPr>
            <p:cNvPr name="TextBox 7" id="7"/>
            <p:cNvSpPr txBox="true"/>
            <p:nvPr/>
          </p:nvSpPr>
          <p:spPr>
            <a:xfrm>
              <a:off x="0" y="-38100"/>
              <a:ext cx="3101375" cy="1900019"/>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3814928" y="2297844"/>
            <a:ext cx="347534" cy="347534"/>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0" id="10"/>
          <p:cNvGrpSpPr/>
          <p:nvPr/>
        </p:nvGrpSpPr>
        <p:grpSpPr>
          <a:xfrm rot="0">
            <a:off x="12214593" y="1293701"/>
            <a:ext cx="179985" cy="179985"/>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2" id="12"/>
          <p:cNvGrpSpPr/>
          <p:nvPr/>
        </p:nvGrpSpPr>
        <p:grpSpPr>
          <a:xfrm rot="0">
            <a:off x="17743705" y="5257681"/>
            <a:ext cx="213757" cy="213757"/>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4" id="14"/>
          <p:cNvGrpSpPr/>
          <p:nvPr/>
        </p:nvGrpSpPr>
        <p:grpSpPr>
          <a:xfrm rot="0">
            <a:off x="4269097" y="2297844"/>
            <a:ext cx="347534" cy="347534"/>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6" id="16"/>
          <p:cNvGrpSpPr/>
          <p:nvPr/>
        </p:nvGrpSpPr>
        <p:grpSpPr>
          <a:xfrm rot="0">
            <a:off x="12449804" y="1293701"/>
            <a:ext cx="179985" cy="179985"/>
            <a:chOff x="0" y="0"/>
            <a:chExt cx="6350000" cy="6350000"/>
          </a:xfrm>
        </p:grpSpPr>
        <p:sp>
          <p:nvSpPr>
            <p:cNvPr name="Freeform 17" id="1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8" id="18"/>
          <p:cNvGrpSpPr/>
          <p:nvPr/>
        </p:nvGrpSpPr>
        <p:grpSpPr>
          <a:xfrm rot="0">
            <a:off x="4721406" y="2297844"/>
            <a:ext cx="347534" cy="347534"/>
            <a:chOff x="0" y="0"/>
            <a:chExt cx="6350000" cy="6350000"/>
          </a:xfrm>
        </p:grpSpPr>
        <p:sp>
          <p:nvSpPr>
            <p:cNvPr name="Freeform 19" id="1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20" id="20"/>
          <p:cNvGrpSpPr/>
          <p:nvPr/>
        </p:nvGrpSpPr>
        <p:grpSpPr>
          <a:xfrm rot="0">
            <a:off x="12684051" y="1293701"/>
            <a:ext cx="179985" cy="179985"/>
            <a:chOff x="0" y="0"/>
            <a:chExt cx="6350000" cy="6350000"/>
          </a:xfrm>
        </p:grpSpPr>
        <p:sp>
          <p:nvSpPr>
            <p:cNvPr name="Freeform 21" id="2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22" id="22"/>
          <p:cNvGrpSpPr/>
          <p:nvPr/>
        </p:nvGrpSpPr>
        <p:grpSpPr>
          <a:xfrm rot="0">
            <a:off x="13968575" y="5992455"/>
            <a:ext cx="213757" cy="213757"/>
            <a:chOff x="0" y="0"/>
            <a:chExt cx="6350000" cy="6350000"/>
          </a:xfrm>
        </p:grpSpPr>
        <p:sp>
          <p:nvSpPr>
            <p:cNvPr name="Freeform 23" id="2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24" id="24"/>
          <p:cNvGrpSpPr/>
          <p:nvPr/>
        </p:nvGrpSpPr>
        <p:grpSpPr>
          <a:xfrm rot="0">
            <a:off x="5066536" y="1293701"/>
            <a:ext cx="179985" cy="179985"/>
            <a:chOff x="0" y="0"/>
            <a:chExt cx="6350000" cy="6350000"/>
          </a:xfrm>
        </p:grpSpPr>
        <p:sp>
          <p:nvSpPr>
            <p:cNvPr name="Freeform 25" id="2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26" id="26"/>
          <p:cNvGrpSpPr/>
          <p:nvPr/>
        </p:nvGrpSpPr>
        <p:grpSpPr>
          <a:xfrm rot="0">
            <a:off x="5301747" y="1293701"/>
            <a:ext cx="179985" cy="179985"/>
            <a:chOff x="0" y="0"/>
            <a:chExt cx="6350000" cy="6350000"/>
          </a:xfrm>
        </p:grpSpPr>
        <p:sp>
          <p:nvSpPr>
            <p:cNvPr name="Freeform 27" id="2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28" id="28"/>
          <p:cNvGrpSpPr/>
          <p:nvPr/>
        </p:nvGrpSpPr>
        <p:grpSpPr>
          <a:xfrm rot="0">
            <a:off x="5535994" y="1293701"/>
            <a:ext cx="179985" cy="179985"/>
            <a:chOff x="0" y="0"/>
            <a:chExt cx="6350000" cy="6350000"/>
          </a:xfrm>
        </p:grpSpPr>
        <p:sp>
          <p:nvSpPr>
            <p:cNvPr name="Freeform 29" id="2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sp>
        <p:nvSpPr>
          <p:cNvPr name="Freeform 30" id="30"/>
          <p:cNvSpPr/>
          <p:nvPr/>
        </p:nvSpPr>
        <p:spPr>
          <a:xfrm flipH="false" flipV="false" rot="0">
            <a:off x="13895397"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4"/>
            <a:stretch>
              <a:fillRect l="0" t="0" r="0" b="0"/>
            </a:stretch>
          </a:blipFill>
        </p:spPr>
      </p:sp>
      <p:sp>
        <p:nvSpPr>
          <p:cNvPr name="TextBox 31" id="31"/>
          <p:cNvSpPr txBox="true"/>
          <p:nvPr/>
        </p:nvSpPr>
        <p:spPr>
          <a:xfrm rot="0">
            <a:off x="3988695" y="3219702"/>
            <a:ext cx="10593646" cy="4780439"/>
          </a:xfrm>
          <a:prstGeom prst="rect">
            <a:avLst/>
          </a:prstGeom>
        </p:spPr>
        <p:txBody>
          <a:bodyPr anchor="t" rtlCol="false" tIns="0" lIns="0" bIns="0" rIns="0">
            <a:spAutoFit/>
          </a:bodyPr>
          <a:lstStyle/>
          <a:p>
            <a:pPr algn="just">
              <a:lnSpc>
                <a:spcPts val="4261"/>
              </a:lnSpc>
            </a:pPr>
            <a:r>
              <a:rPr lang="en-US" sz="3043">
                <a:solidFill>
                  <a:srgbClr val="FFFFFF"/>
                </a:solidFill>
                <a:latin typeface="Canva Sans"/>
                <a:ea typeface="Canva Sans"/>
                <a:cs typeface="Canva Sans"/>
                <a:sym typeface="Canva Sans"/>
              </a:rPr>
              <a:t>1.Introducción a la Lógica Computacional</a:t>
            </a:r>
          </a:p>
          <a:p>
            <a:pPr algn="just">
              <a:lnSpc>
                <a:spcPts val="4261"/>
              </a:lnSpc>
            </a:pPr>
            <a:r>
              <a:rPr lang="en-US" sz="3043">
                <a:solidFill>
                  <a:srgbClr val="FFFFFF"/>
                </a:solidFill>
                <a:latin typeface="Canva Sans"/>
                <a:ea typeface="Canva Sans"/>
                <a:cs typeface="Canva Sans"/>
                <a:sym typeface="Canva Sans"/>
              </a:rPr>
              <a:t>2.</a:t>
            </a:r>
            <a:r>
              <a:rPr lang="en-US" sz="3043">
                <a:solidFill>
                  <a:srgbClr val="FFFFFF"/>
                </a:solidFill>
                <a:latin typeface="Canva Sans"/>
                <a:ea typeface="Canva Sans"/>
                <a:cs typeface="Canva Sans"/>
                <a:sym typeface="Canva Sans"/>
              </a:rPr>
              <a:t>Java: ¿Qué es, para qué sirve y características clave</a:t>
            </a:r>
          </a:p>
          <a:p>
            <a:pPr algn="just">
              <a:lnSpc>
                <a:spcPts val="4261"/>
              </a:lnSpc>
            </a:pPr>
            <a:r>
              <a:rPr lang="en-US" sz="3043">
                <a:solidFill>
                  <a:srgbClr val="FFFFFF"/>
                </a:solidFill>
                <a:latin typeface="Canva Sans"/>
                <a:ea typeface="Canva Sans"/>
                <a:cs typeface="Canva Sans"/>
                <a:sym typeface="Canva Sans"/>
              </a:rPr>
              <a:t>2.1. ¿Qué es Java?</a:t>
            </a:r>
          </a:p>
          <a:p>
            <a:pPr algn="just">
              <a:lnSpc>
                <a:spcPts val="4261"/>
              </a:lnSpc>
            </a:pPr>
            <a:r>
              <a:rPr lang="en-US" sz="3043">
                <a:solidFill>
                  <a:srgbClr val="FFFFFF"/>
                </a:solidFill>
                <a:latin typeface="Canva Sans"/>
                <a:ea typeface="Canva Sans"/>
                <a:cs typeface="Canva Sans"/>
                <a:sym typeface="Canva Sans"/>
              </a:rPr>
              <a:t>2.2. ¿Para qué sirve Java?</a:t>
            </a:r>
          </a:p>
          <a:p>
            <a:pPr algn="just">
              <a:lnSpc>
                <a:spcPts val="4261"/>
              </a:lnSpc>
            </a:pPr>
            <a:r>
              <a:rPr lang="en-US" sz="3043">
                <a:solidFill>
                  <a:srgbClr val="FFFFFF"/>
                </a:solidFill>
                <a:latin typeface="Canva Sans"/>
                <a:ea typeface="Canva Sans"/>
                <a:cs typeface="Canva Sans"/>
                <a:sym typeface="Canva Sans"/>
              </a:rPr>
              <a:t>2.3. ¿Es fácil de aprender Java?</a:t>
            </a:r>
          </a:p>
          <a:p>
            <a:pPr algn="just">
              <a:lnSpc>
                <a:spcPts val="4261"/>
              </a:lnSpc>
            </a:pPr>
            <a:r>
              <a:rPr lang="en-US" sz="3043">
                <a:solidFill>
                  <a:srgbClr val="FFFFFF"/>
                </a:solidFill>
                <a:latin typeface="Canva Sans"/>
                <a:ea typeface="Canva Sans"/>
                <a:cs typeface="Canva Sans"/>
                <a:sym typeface="Canva Sans"/>
              </a:rPr>
              <a:t>2.4. Características clave de Java</a:t>
            </a:r>
          </a:p>
          <a:p>
            <a:pPr algn="just">
              <a:lnSpc>
                <a:spcPts val="4261"/>
              </a:lnSpc>
            </a:pPr>
            <a:r>
              <a:rPr lang="en-US" sz="3043">
                <a:solidFill>
                  <a:srgbClr val="FFFFFF"/>
                </a:solidFill>
                <a:latin typeface="Canva Sans"/>
                <a:ea typeface="Canva Sans"/>
                <a:cs typeface="Canva Sans"/>
                <a:sym typeface="Canva Sans"/>
              </a:rPr>
              <a:t>3</a:t>
            </a:r>
            <a:r>
              <a:rPr lang="en-US" sz="3043">
                <a:solidFill>
                  <a:srgbClr val="FFFFFF"/>
                </a:solidFill>
                <a:latin typeface="Canva Sans"/>
                <a:ea typeface="Canva Sans"/>
                <a:cs typeface="Canva Sans"/>
                <a:sym typeface="Canva Sans"/>
              </a:rPr>
              <a:t>Diagramas de Flujo</a:t>
            </a:r>
          </a:p>
          <a:p>
            <a:pPr algn="just">
              <a:lnSpc>
                <a:spcPts val="4261"/>
              </a:lnSpc>
            </a:pPr>
            <a:r>
              <a:rPr lang="en-US" sz="3043">
                <a:solidFill>
                  <a:srgbClr val="FFFFFF"/>
                </a:solidFill>
                <a:latin typeface="Canva Sans"/>
                <a:ea typeface="Canva Sans"/>
                <a:cs typeface="Canva Sans"/>
                <a:sym typeface="Canva Sans"/>
              </a:rPr>
              <a:t>4</a:t>
            </a:r>
            <a:r>
              <a:rPr lang="en-US" sz="3043">
                <a:solidFill>
                  <a:srgbClr val="FFFFFF"/>
                </a:solidFill>
                <a:latin typeface="Canva Sans"/>
                <a:ea typeface="Canva Sans"/>
                <a:cs typeface="Canva Sans"/>
                <a:sym typeface="Canva Sans"/>
              </a:rPr>
              <a:t>Tipos de Datos en Java</a:t>
            </a:r>
          </a:p>
          <a:p>
            <a:pPr algn="just">
              <a:lnSpc>
                <a:spcPts val="4261"/>
              </a:lnSpc>
            </a:pPr>
            <a:r>
              <a:rPr lang="en-US" sz="3043">
                <a:solidFill>
                  <a:srgbClr val="FFFFFF"/>
                </a:solidFill>
                <a:latin typeface="Canva Sans"/>
                <a:ea typeface="Canva Sans"/>
                <a:cs typeface="Canva Sans"/>
                <a:sym typeface="Canva Sans"/>
              </a:rPr>
              <a:t>5.O</a:t>
            </a:r>
            <a:r>
              <a:rPr lang="en-US" sz="3043">
                <a:solidFill>
                  <a:srgbClr val="FFFFFF"/>
                </a:solidFill>
                <a:latin typeface="Canva Sans"/>
                <a:ea typeface="Canva Sans"/>
                <a:cs typeface="Canva Sans"/>
                <a:sym typeface="Canva Sans"/>
              </a:rPr>
              <a:t>peraciones Aritméticas en Java</a:t>
            </a:r>
          </a:p>
        </p:txBody>
      </p:sp>
      <p:sp>
        <p:nvSpPr>
          <p:cNvPr name="TextBox 32" id="32"/>
          <p:cNvSpPr txBox="true"/>
          <p:nvPr/>
        </p:nvSpPr>
        <p:spPr>
          <a:xfrm rot="0">
            <a:off x="3374929" y="2188494"/>
            <a:ext cx="10593646" cy="828042"/>
          </a:xfrm>
          <a:prstGeom prst="rect">
            <a:avLst/>
          </a:prstGeom>
        </p:spPr>
        <p:txBody>
          <a:bodyPr anchor="t" rtlCol="false" tIns="0" lIns="0" bIns="0" rIns="0">
            <a:spAutoFit/>
          </a:bodyPr>
          <a:lstStyle/>
          <a:p>
            <a:pPr algn="ctr">
              <a:lnSpc>
                <a:spcPts val="6859"/>
              </a:lnSpc>
              <a:spcBef>
                <a:spcPct val="0"/>
              </a:spcBef>
            </a:pPr>
            <a:r>
              <a:rPr lang="en-US" b="true" sz="4899">
                <a:solidFill>
                  <a:srgbClr val="FFFFFF"/>
                </a:solidFill>
                <a:latin typeface="Canva Sans Bold"/>
                <a:ea typeface="Canva Sans Bold"/>
                <a:cs typeface="Canva Sans Bold"/>
                <a:sym typeface="Canva Sans Bold"/>
              </a:rPr>
              <a:t>ÍNDICE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grpSp>
        <p:nvGrpSpPr>
          <p:cNvPr name="Group 2" id="2"/>
          <p:cNvGrpSpPr/>
          <p:nvPr/>
        </p:nvGrpSpPr>
        <p:grpSpPr>
          <a:xfrm rot="0">
            <a:off x="1780418" y="2525984"/>
            <a:ext cx="15478882" cy="6901751"/>
            <a:chOff x="0" y="0"/>
            <a:chExt cx="4076742" cy="1817745"/>
          </a:xfrm>
        </p:grpSpPr>
        <p:sp>
          <p:nvSpPr>
            <p:cNvPr name="Freeform 3" id="3"/>
            <p:cNvSpPr/>
            <p:nvPr/>
          </p:nvSpPr>
          <p:spPr>
            <a:xfrm flipH="false" flipV="false" rot="0">
              <a:off x="0" y="0"/>
              <a:ext cx="4076743" cy="1817745"/>
            </a:xfrm>
            <a:custGeom>
              <a:avLst/>
              <a:gdLst/>
              <a:ahLst/>
              <a:cxnLst/>
              <a:rect r="r" b="b" t="t" l="l"/>
              <a:pathLst>
                <a:path h="1817745" w="4076743">
                  <a:moveTo>
                    <a:pt x="25508" y="0"/>
                  </a:moveTo>
                  <a:lnTo>
                    <a:pt x="4051235" y="0"/>
                  </a:lnTo>
                  <a:cubicBezTo>
                    <a:pt x="4065322" y="0"/>
                    <a:pt x="4076743" y="11420"/>
                    <a:pt x="4076743" y="25508"/>
                  </a:cubicBezTo>
                  <a:lnTo>
                    <a:pt x="4076743" y="1792237"/>
                  </a:lnTo>
                  <a:cubicBezTo>
                    <a:pt x="4076743" y="1799002"/>
                    <a:pt x="4074055" y="1805490"/>
                    <a:pt x="4069271" y="1810274"/>
                  </a:cubicBezTo>
                  <a:cubicBezTo>
                    <a:pt x="4064488" y="1815058"/>
                    <a:pt x="4058000" y="1817745"/>
                    <a:pt x="4051235" y="1817745"/>
                  </a:cubicBezTo>
                  <a:lnTo>
                    <a:pt x="25508" y="1817745"/>
                  </a:lnTo>
                  <a:cubicBezTo>
                    <a:pt x="18743" y="1817745"/>
                    <a:pt x="12255" y="1815058"/>
                    <a:pt x="7471" y="1810274"/>
                  </a:cubicBezTo>
                  <a:cubicBezTo>
                    <a:pt x="2687" y="1805490"/>
                    <a:pt x="0" y="1799002"/>
                    <a:pt x="0" y="1792237"/>
                  </a:cubicBezTo>
                  <a:lnTo>
                    <a:pt x="0" y="25508"/>
                  </a:lnTo>
                  <a:cubicBezTo>
                    <a:pt x="0" y="18743"/>
                    <a:pt x="2687" y="12255"/>
                    <a:pt x="7471" y="7471"/>
                  </a:cubicBezTo>
                  <a:cubicBezTo>
                    <a:pt x="12255" y="2687"/>
                    <a:pt x="18743" y="0"/>
                    <a:pt x="25508" y="0"/>
                  </a:cubicBezTo>
                  <a:close/>
                </a:path>
              </a:pathLst>
            </a:custGeom>
            <a:solidFill>
              <a:srgbClr val="071330"/>
            </a:solidFill>
          </p:spPr>
        </p:sp>
        <p:sp>
          <p:nvSpPr>
            <p:cNvPr name="TextBox 4" id="4"/>
            <p:cNvSpPr txBox="true"/>
            <p:nvPr/>
          </p:nvSpPr>
          <p:spPr>
            <a:xfrm>
              <a:off x="0" y="-38100"/>
              <a:ext cx="4076742" cy="185584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895397"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2"/>
            <a:stretch>
              <a:fillRect l="0" t="0" r="0" b="0"/>
            </a:stretch>
          </a:blipFill>
        </p:spPr>
      </p:sp>
      <p:sp>
        <p:nvSpPr>
          <p:cNvPr name="Freeform 6" id="6"/>
          <p:cNvSpPr/>
          <p:nvPr/>
        </p:nvSpPr>
        <p:spPr>
          <a:xfrm flipH="false" flipV="false" rot="0">
            <a:off x="2936131" y="6778449"/>
            <a:ext cx="3726552" cy="2479851"/>
          </a:xfrm>
          <a:custGeom>
            <a:avLst/>
            <a:gdLst/>
            <a:ahLst/>
            <a:cxnLst/>
            <a:rect r="r" b="b" t="t" l="l"/>
            <a:pathLst>
              <a:path h="2479851" w="3726552">
                <a:moveTo>
                  <a:pt x="0" y="0"/>
                </a:moveTo>
                <a:lnTo>
                  <a:pt x="3726552" y="0"/>
                </a:lnTo>
                <a:lnTo>
                  <a:pt x="3726552" y="2479851"/>
                </a:lnTo>
                <a:lnTo>
                  <a:pt x="0" y="2479851"/>
                </a:lnTo>
                <a:lnTo>
                  <a:pt x="0" y="0"/>
                </a:lnTo>
                <a:close/>
              </a:path>
            </a:pathLst>
          </a:custGeom>
          <a:blipFill>
            <a:blip r:embed="rId3"/>
            <a:stretch>
              <a:fillRect l="0" t="0" r="0" b="0"/>
            </a:stretch>
          </a:blipFill>
        </p:spPr>
      </p:sp>
      <p:sp>
        <p:nvSpPr>
          <p:cNvPr name="TextBox 7" id="7"/>
          <p:cNvSpPr txBox="true"/>
          <p:nvPr/>
        </p:nvSpPr>
        <p:spPr>
          <a:xfrm rot="0">
            <a:off x="6152844" y="1071796"/>
            <a:ext cx="4578430" cy="903607"/>
          </a:xfrm>
          <a:prstGeom prst="rect">
            <a:avLst/>
          </a:prstGeom>
        </p:spPr>
        <p:txBody>
          <a:bodyPr anchor="t" rtlCol="false" tIns="0" lIns="0" bIns="0" rIns="0">
            <a:spAutoFit/>
          </a:bodyPr>
          <a:lstStyle/>
          <a:p>
            <a:pPr algn="ctr">
              <a:lnSpc>
                <a:spcPts val="7419"/>
              </a:lnSpc>
              <a:spcBef>
                <a:spcPct val="0"/>
              </a:spcBef>
            </a:pPr>
            <a:r>
              <a:rPr lang="en-US" sz="5299">
                <a:solidFill>
                  <a:srgbClr val="FFFFFF"/>
                </a:solidFill>
                <a:latin typeface="Canva Sans"/>
                <a:ea typeface="Canva Sans"/>
                <a:cs typeface="Canva Sans"/>
                <a:sym typeface="Canva Sans"/>
              </a:rPr>
              <a:t>¿Qué es Java?</a:t>
            </a:r>
          </a:p>
        </p:txBody>
      </p:sp>
      <p:sp>
        <p:nvSpPr>
          <p:cNvPr name="TextBox 8" id="8"/>
          <p:cNvSpPr txBox="true"/>
          <p:nvPr/>
        </p:nvSpPr>
        <p:spPr>
          <a:xfrm rot="0">
            <a:off x="2936131" y="4124960"/>
            <a:ext cx="11849501" cy="1989455"/>
          </a:xfrm>
          <a:prstGeom prst="rect">
            <a:avLst/>
          </a:prstGeom>
        </p:spPr>
        <p:txBody>
          <a:bodyPr anchor="t" rtlCol="false" tIns="0" lIns="0" bIns="0" rIns="0">
            <a:spAutoFit/>
          </a:bodyPr>
          <a:lstStyle/>
          <a:p>
            <a:pPr algn="l">
              <a:lnSpc>
                <a:spcPts val="3219"/>
              </a:lnSpc>
              <a:spcBef>
                <a:spcPct val="0"/>
              </a:spcBef>
            </a:pPr>
            <a:r>
              <a:rPr lang="en-US" sz="2299">
                <a:solidFill>
                  <a:srgbClr val="FFFFFF"/>
                </a:solidFill>
                <a:latin typeface="Canva Sans"/>
                <a:ea typeface="Canva Sans"/>
                <a:cs typeface="Canva Sans"/>
                <a:sym typeface="Canva Sans"/>
              </a:rPr>
              <a:t>Java es un lenguaje de programación de alto nivel, orientado a objetos y basado en clases. Fue desarrollado por Sun Microsystems en 1995 y es ampliamente utilizado para crear aplicaciones que pueden ejecutarse en diferentes plataformas sin necesidad de modificación, gracias a su famoso principio: "escribe una vez, ejecuta en cualquier lugar".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CF60"/>
        </a:solidFill>
      </p:bgPr>
    </p:bg>
    <p:spTree>
      <p:nvGrpSpPr>
        <p:cNvPr id="1" name=""/>
        <p:cNvGrpSpPr/>
        <p:nvPr/>
      </p:nvGrpSpPr>
      <p:grpSpPr>
        <a:xfrm>
          <a:off x="0" y="0"/>
          <a:ext cx="0" cy="0"/>
          <a:chOff x="0" y="0"/>
          <a:chExt cx="0" cy="0"/>
        </a:xfrm>
      </p:grpSpPr>
      <p:grpSp>
        <p:nvGrpSpPr>
          <p:cNvPr name="Group 2" id="2"/>
          <p:cNvGrpSpPr/>
          <p:nvPr/>
        </p:nvGrpSpPr>
        <p:grpSpPr>
          <a:xfrm rot="0">
            <a:off x="-460312" y="-201041"/>
            <a:ext cx="19208624" cy="10689082"/>
            <a:chOff x="0" y="0"/>
            <a:chExt cx="25611499" cy="14252110"/>
          </a:xfrm>
        </p:grpSpPr>
        <p:sp>
          <p:nvSpPr>
            <p:cNvPr name="Freeform 3" id="3"/>
            <p:cNvSpPr/>
            <p:nvPr/>
          </p:nvSpPr>
          <p:spPr>
            <a:xfrm flipH="false" flipV="false" rot="0">
              <a:off x="0"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359389"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3915680"/>
            <a:ext cx="8864188" cy="5066448"/>
            <a:chOff x="0" y="0"/>
            <a:chExt cx="3845713" cy="2198070"/>
          </a:xfrm>
        </p:grpSpPr>
        <p:sp>
          <p:nvSpPr>
            <p:cNvPr name="Freeform 6" id="6"/>
            <p:cNvSpPr/>
            <p:nvPr/>
          </p:nvSpPr>
          <p:spPr>
            <a:xfrm flipH="false" flipV="false" rot="0">
              <a:off x="0" y="0"/>
              <a:ext cx="3845713" cy="2198070"/>
            </a:xfrm>
            <a:custGeom>
              <a:avLst/>
              <a:gdLst/>
              <a:ahLst/>
              <a:cxnLst/>
              <a:rect r="r" b="b" t="t" l="l"/>
              <a:pathLst>
                <a:path h="2198070" w="3845713">
                  <a:moveTo>
                    <a:pt x="27075" y="0"/>
                  </a:moveTo>
                  <a:lnTo>
                    <a:pt x="3818638" y="0"/>
                  </a:lnTo>
                  <a:cubicBezTo>
                    <a:pt x="3833591" y="0"/>
                    <a:pt x="3845713" y="12122"/>
                    <a:pt x="3845713" y="27075"/>
                  </a:cubicBezTo>
                  <a:lnTo>
                    <a:pt x="3845713" y="2170995"/>
                  </a:lnTo>
                  <a:cubicBezTo>
                    <a:pt x="3845713" y="2185948"/>
                    <a:pt x="3833591" y="2198070"/>
                    <a:pt x="3818638" y="2198070"/>
                  </a:cubicBezTo>
                  <a:lnTo>
                    <a:pt x="27075" y="2198070"/>
                  </a:lnTo>
                  <a:cubicBezTo>
                    <a:pt x="12122" y="2198070"/>
                    <a:pt x="0" y="2185948"/>
                    <a:pt x="0" y="2170995"/>
                  </a:cubicBezTo>
                  <a:lnTo>
                    <a:pt x="0" y="27075"/>
                  </a:lnTo>
                  <a:cubicBezTo>
                    <a:pt x="0" y="12122"/>
                    <a:pt x="12122" y="0"/>
                    <a:pt x="27075" y="0"/>
                  </a:cubicBezTo>
                  <a:close/>
                </a:path>
              </a:pathLst>
            </a:custGeom>
            <a:solidFill>
              <a:srgbClr val="071330"/>
            </a:solidFill>
          </p:spPr>
        </p:sp>
        <p:sp>
          <p:nvSpPr>
            <p:cNvPr name="TextBox 7" id="7"/>
            <p:cNvSpPr txBox="true"/>
            <p:nvPr/>
          </p:nvSpPr>
          <p:spPr>
            <a:xfrm>
              <a:off x="0" y="-38100"/>
              <a:ext cx="3845713" cy="223617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028700" y="1419173"/>
            <a:ext cx="6596613" cy="2020242"/>
          </a:xfrm>
          <a:prstGeom prst="rect">
            <a:avLst/>
          </a:prstGeom>
        </p:spPr>
        <p:txBody>
          <a:bodyPr anchor="t" rtlCol="false" tIns="0" lIns="0" bIns="0" rIns="0">
            <a:spAutoFit/>
          </a:bodyPr>
          <a:lstStyle/>
          <a:p>
            <a:pPr algn="l">
              <a:lnSpc>
                <a:spcPts val="7848"/>
              </a:lnSpc>
            </a:pPr>
            <a:r>
              <a:rPr lang="en-US" sz="7546" b="true">
                <a:solidFill>
                  <a:srgbClr val="071330"/>
                </a:solidFill>
                <a:latin typeface="Canva Sans Bold"/>
                <a:ea typeface="Canva Sans Bold"/>
                <a:cs typeface="Canva Sans Bold"/>
                <a:sym typeface="Canva Sans Bold"/>
              </a:rPr>
              <a:t>Que es un algoritmo</a:t>
            </a:r>
          </a:p>
        </p:txBody>
      </p:sp>
      <p:sp>
        <p:nvSpPr>
          <p:cNvPr name="TextBox 9" id="9"/>
          <p:cNvSpPr txBox="true"/>
          <p:nvPr/>
        </p:nvSpPr>
        <p:spPr>
          <a:xfrm rot="0">
            <a:off x="1547024" y="5169833"/>
            <a:ext cx="7668203" cy="3116417"/>
          </a:xfrm>
          <a:prstGeom prst="rect">
            <a:avLst/>
          </a:prstGeom>
        </p:spPr>
        <p:txBody>
          <a:bodyPr anchor="t" rtlCol="false" tIns="0" lIns="0" bIns="0" rIns="0">
            <a:spAutoFit/>
          </a:bodyPr>
          <a:lstStyle/>
          <a:p>
            <a:pPr algn="l">
              <a:lnSpc>
                <a:spcPts val="2750"/>
              </a:lnSpc>
            </a:pPr>
            <a:r>
              <a:rPr lang="en-US" sz="2217">
                <a:solidFill>
                  <a:srgbClr val="FFFFFF"/>
                </a:solidFill>
                <a:latin typeface="IBM Plex Mono"/>
                <a:ea typeface="IBM Plex Mono"/>
                <a:cs typeface="IBM Plex Mono"/>
                <a:sym typeface="IBM Plex Mono"/>
              </a:rPr>
              <a:t>Un algoritmo es un conjunto finito de instrucciones o pasos bien definidos que se siguen de manera secuencial para resolver un problema o realizar una tarea específica. Los algoritmos deben ser claros, precisos, no ambiguos y deben tener un punto de inicio y uno de finalización.</a:t>
            </a:r>
          </a:p>
          <a:p>
            <a:pPr algn="l">
              <a:lnSpc>
                <a:spcPts val="2750"/>
              </a:lnSpc>
            </a:pPr>
          </a:p>
          <a:p>
            <a:pPr algn="l">
              <a:lnSpc>
                <a:spcPts val="2750"/>
              </a:lnSpc>
            </a:pPr>
          </a:p>
        </p:txBody>
      </p:sp>
      <p:grpSp>
        <p:nvGrpSpPr>
          <p:cNvPr name="Group 10" id="10"/>
          <p:cNvGrpSpPr/>
          <p:nvPr/>
        </p:nvGrpSpPr>
        <p:grpSpPr>
          <a:xfrm rot="0">
            <a:off x="1547024" y="4226309"/>
            <a:ext cx="210976" cy="210976"/>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2" id="12"/>
          <p:cNvGrpSpPr/>
          <p:nvPr/>
        </p:nvGrpSpPr>
        <p:grpSpPr>
          <a:xfrm rot="0">
            <a:off x="1822734" y="4226309"/>
            <a:ext cx="210976" cy="210976"/>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4" id="14"/>
          <p:cNvGrpSpPr/>
          <p:nvPr/>
        </p:nvGrpSpPr>
        <p:grpSpPr>
          <a:xfrm rot="0">
            <a:off x="2097315" y="4226309"/>
            <a:ext cx="210976" cy="210976"/>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16" id="16"/>
          <p:cNvGrpSpPr/>
          <p:nvPr/>
        </p:nvGrpSpPr>
        <p:grpSpPr>
          <a:xfrm rot="0">
            <a:off x="10235788" y="1317888"/>
            <a:ext cx="5396478" cy="3498503"/>
            <a:chOff x="0" y="0"/>
            <a:chExt cx="2744378" cy="1779163"/>
          </a:xfrm>
        </p:grpSpPr>
        <p:sp>
          <p:nvSpPr>
            <p:cNvPr name="Freeform 17" id="17"/>
            <p:cNvSpPr/>
            <p:nvPr/>
          </p:nvSpPr>
          <p:spPr>
            <a:xfrm flipH="false" flipV="false" rot="0">
              <a:off x="0" y="0"/>
              <a:ext cx="2744378" cy="1779163"/>
            </a:xfrm>
            <a:custGeom>
              <a:avLst/>
              <a:gdLst/>
              <a:ahLst/>
              <a:cxnLst/>
              <a:rect r="r" b="b" t="t" l="l"/>
              <a:pathLst>
                <a:path h="1779163" w="2744378">
                  <a:moveTo>
                    <a:pt x="24389" y="0"/>
                  </a:moveTo>
                  <a:lnTo>
                    <a:pt x="2719990" y="0"/>
                  </a:lnTo>
                  <a:cubicBezTo>
                    <a:pt x="2726458" y="0"/>
                    <a:pt x="2732661" y="2570"/>
                    <a:pt x="2737235" y="7143"/>
                  </a:cubicBezTo>
                  <a:cubicBezTo>
                    <a:pt x="2741809" y="11717"/>
                    <a:pt x="2744378" y="17920"/>
                    <a:pt x="2744378" y="24389"/>
                  </a:cubicBezTo>
                  <a:lnTo>
                    <a:pt x="2744378" y="1754774"/>
                  </a:lnTo>
                  <a:cubicBezTo>
                    <a:pt x="2744378" y="1768244"/>
                    <a:pt x="2733459" y="1779163"/>
                    <a:pt x="2719990" y="1779163"/>
                  </a:cubicBezTo>
                  <a:lnTo>
                    <a:pt x="24389" y="1779163"/>
                  </a:lnTo>
                  <a:cubicBezTo>
                    <a:pt x="17920" y="1779163"/>
                    <a:pt x="11717" y="1776594"/>
                    <a:pt x="7143" y="1772020"/>
                  </a:cubicBezTo>
                  <a:cubicBezTo>
                    <a:pt x="2570" y="1767446"/>
                    <a:pt x="0" y="1761243"/>
                    <a:pt x="0" y="1754774"/>
                  </a:cubicBezTo>
                  <a:lnTo>
                    <a:pt x="0" y="24389"/>
                  </a:lnTo>
                  <a:cubicBezTo>
                    <a:pt x="0" y="17920"/>
                    <a:pt x="2570" y="11717"/>
                    <a:pt x="7143" y="7143"/>
                  </a:cubicBezTo>
                  <a:cubicBezTo>
                    <a:pt x="11717" y="2570"/>
                    <a:pt x="17920" y="0"/>
                    <a:pt x="24389" y="0"/>
                  </a:cubicBezTo>
                  <a:close/>
                </a:path>
              </a:pathLst>
            </a:custGeom>
            <a:solidFill>
              <a:srgbClr val="071330"/>
            </a:solidFill>
          </p:spPr>
        </p:sp>
        <p:sp>
          <p:nvSpPr>
            <p:cNvPr name="TextBox 18" id="18"/>
            <p:cNvSpPr txBox="true"/>
            <p:nvPr/>
          </p:nvSpPr>
          <p:spPr>
            <a:xfrm>
              <a:off x="0" y="-38100"/>
              <a:ext cx="2744378" cy="181726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10587982" y="1582889"/>
            <a:ext cx="179985" cy="179985"/>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21" id="21"/>
          <p:cNvGrpSpPr/>
          <p:nvPr/>
        </p:nvGrpSpPr>
        <p:grpSpPr>
          <a:xfrm rot="0">
            <a:off x="10823193" y="1582889"/>
            <a:ext cx="179985" cy="179985"/>
            <a:chOff x="0" y="0"/>
            <a:chExt cx="6350000" cy="6350000"/>
          </a:xfrm>
        </p:grpSpPr>
        <p:sp>
          <p:nvSpPr>
            <p:cNvPr name="Freeform 22" id="2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23" id="23"/>
          <p:cNvGrpSpPr/>
          <p:nvPr/>
        </p:nvGrpSpPr>
        <p:grpSpPr>
          <a:xfrm rot="0">
            <a:off x="11057441" y="1582889"/>
            <a:ext cx="179985" cy="179985"/>
            <a:chOff x="0" y="0"/>
            <a:chExt cx="6350000" cy="6350000"/>
          </a:xfrm>
        </p:grpSpPr>
        <p:sp>
          <p:nvSpPr>
            <p:cNvPr name="Freeform 24" id="2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25" id="25"/>
          <p:cNvGrpSpPr/>
          <p:nvPr/>
        </p:nvGrpSpPr>
        <p:grpSpPr>
          <a:xfrm rot="0">
            <a:off x="10587982" y="2075400"/>
            <a:ext cx="4710409" cy="2351465"/>
            <a:chOff x="0" y="0"/>
            <a:chExt cx="729766" cy="364303"/>
          </a:xfrm>
        </p:grpSpPr>
        <p:sp>
          <p:nvSpPr>
            <p:cNvPr name="Freeform 26" id="26"/>
            <p:cNvSpPr/>
            <p:nvPr/>
          </p:nvSpPr>
          <p:spPr>
            <a:xfrm flipH="false" flipV="false" rot="0">
              <a:off x="0" y="0"/>
              <a:ext cx="729766" cy="364303"/>
            </a:xfrm>
            <a:custGeom>
              <a:avLst/>
              <a:gdLst/>
              <a:ahLst/>
              <a:cxnLst/>
              <a:rect r="r" b="b" t="t" l="l"/>
              <a:pathLst>
                <a:path h="364303" w="729766">
                  <a:moveTo>
                    <a:pt x="18079" y="0"/>
                  </a:moveTo>
                  <a:lnTo>
                    <a:pt x="711686" y="0"/>
                  </a:lnTo>
                  <a:cubicBezTo>
                    <a:pt x="716481" y="0"/>
                    <a:pt x="721080" y="1905"/>
                    <a:pt x="724470" y="5295"/>
                  </a:cubicBezTo>
                  <a:cubicBezTo>
                    <a:pt x="727861" y="8686"/>
                    <a:pt x="729766" y="13284"/>
                    <a:pt x="729766" y="18079"/>
                  </a:cubicBezTo>
                  <a:lnTo>
                    <a:pt x="729766" y="346224"/>
                  </a:lnTo>
                  <a:cubicBezTo>
                    <a:pt x="729766" y="351019"/>
                    <a:pt x="727861" y="355618"/>
                    <a:pt x="724470" y="359008"/>
                  </a:cubicBezTo>
                  <a:cubicBezTo>
                    <a:pt x="721080" y="362399"/>
                    <a:pt x="716481" y="364303"/>
                    <a:pt x="711686" y="364303"/>
                  </a:cubicBezTo>
                  <a:lnTo>
                    <a:pt x="18079" y="364303"/>
                  </a:lnTo>
                  <a:cubicBezTo>
                    <a:pt x="13284" y="364303"/>
                    <a:pt x="8686" y="362399"/>
                    <a:pt x="5295" y="359008"/>
                  </a:cubicBezTo>
                  <a:cubicBezTo>
                    <a:pt x="1905" y="355618"/>
                    <a:pt x="0" y="351019"/>
                    <a:pt x="0" y="346224"/>
                  </a:cubicBezTo>
                  <a:lnTo>
                    <a:pt x="0" y="18079"/>
                  </a:lnTo>
                  <a:cubicBezTo>
                    <a:pt x="0" y="13284"/>
                    <a:pt x="1905" y="8686"/>
                    <a:pt x="5295" y="5295"/>
                  </a:cubicBezTo>
                  <a:cubicBezTo>
                    <a:pt x="8686" y="1905"/>
                    <a:pt x="13284" y="0"/>
                    <a:pt x="18079" y="0"/>
                  </a:cubicBezTo>
                  <a:close/>
                </a:path>
              </a:pathLst>
            </a:custGeom>
            <a:blipFill>
              <a:blip r:embed="rId4"/>
              <a:stretch>
                <a:fillRect l="0" t="-16856" r="0" b="-16856"/>
              </a:stretch>
            </a:blipFill>
          </p:spPr>
        </p:sp>
      </p:grpSp>
      <p:grpSp>
        <p:nvGrpSpPr>
          <p:cNvPr name="Group 27" id="27"/>
          <p:cNvGrpSpPr/>
          <p:nvPr/>
        </p:nvGrpSpPr>
        <p:grpSpPr>
          <a:xfrm rot="0">
            <a:off x="11862822" y="3636228"/>
            <a:ext cx="5396478" cy="3498503"/>
            <a:chOff x="0" y="0"/>
            <a:chExt cx="2744378" cy="1779163"/>
          </a:xfrm>
        </p:grpSpPr>
        <p:sp>
          <p:nvSpPr>
            <p:cNvPr name="Freeform 28" id="28"/>
            <p:cNvSpPr/>
            <p:nvPr/>
          </p:nvSpPr>
          <p:spPr>
            <a:xfrm flipH="false" flipV="false" rot="0">
              <a:off x="0" y="0"/>
              <a:ext cx="2744378" cy="1779163"/>
            </a:xfrm>
            <a:custGeom>
              <a:avLst/>
              <a:gdLst/>
              <a:ahLst/>
              <a:cxnLst/>
              <a:rect r="r" b="b" t="t" l="l"/>
              <a:pathLst>
                <a:path h="1779163" w="2744378">
                  <a:moveTo>
                    <a:pt x="24389" y="0"/>
                  </a:moveTo>
                  <a:lnTo>
                    <a:pt x="2719990" y="0"/>
                  </a:lnTo>
                  <a:cubicBezTo>
                    <a:pt x="2726458" y="0"/>
                    <a:pt x="2732661" y="2570"/>
                    <a:pt x="2737235" y="7143"/>
                  </a:cubicBezTo>
                  <a:cubicBezTo>
                    <a:pt x="2741809" y="11717"/>
                    <a:pt x="2744378" y="17920"/>
                    <a:pt x="2744378" y="24389"/>
                  </a:cubicBezTo>
                  <a:lnTo>
                    <a:pt x="2744378" y="1754774"/>
                  </a:lnTo>
                  <a:cubicBezTo>
                    <a:pt x="2744378" y="1768244"/>
                    <a:pt x="2733459" y="1779163"/>
                    <a:pt x="2719990" y="1779163"/>
                  </a:cubicBezTo>
                  <a:lnTo>
                    <a:pt x="24389" y="1779163"/>
                  </a:lnTo>
                  <a:cubicBezTo>
                    <a:pt x="17920" y="1779163"/>
                    <a:pt x="11717" y="1776594"/>
                    <a:pt x="7143" y="1772020"/>
                  </a:cubicBezTo>
                  <a:cubicBezTo>
                    <a:pt x="2570" y="1767446"/>
                    <a:pt x="0" y="1761243"/>
                    <a:pt x="0" y="1754774"/>
                  </a:cubicBezTo>
                  <a:lnTo>
                    <a:pt x="0" y="24389"/>
                  </a:lnTo>
                  <a:cubicBezTo>
                    <a:pt x="0" y="17920"/>
                    <a:pt x="2570" y="11717"/>
                    <a:pt x="7143" y="7143"/>
                  </a:cubicBezTo>
                  <a:cubicBezTo>
                    <a:pt x="11717" y="2570"/>
                    <a:pt x="17920" y="0"/>
                    <a:pt x="24389" y="0"/>
                  </a:cubicBezTo>
                  <a:close/>
                </a:path>
              </a:pathLst>
            </a:custGeom>
            <a:solidFill>
              <a:srgbClr val="FFFFFF"/>
            </a:solidFill>
          </p:spPr>
        </p:sp>
        <p:sp>
          <p:nvSpPr>
            <p:cNvPr name="TextBox 29" id="29"/>
            <p:cNvSpPr txBox="true"/>
            <p:nvPr/>
          </p:nvSpPr>
          <p:spPr>
            <a:xfrm>
              <a:off x="0" y="-38100"/>
              <a:ext cx="2744378" cy="1817263"/>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12215016" y="3901228"/>
            <a:ext cx="179985" cy="179985"/>
            <a:chOff x="0" y="0"/>
            <a:chExt cx="6350000" cy="6350000"/>
          </a:xfrm>
        </p:grpSpPr>
        <p:sp>
          <p:nvSpPr>
            <p:cNvPr name="Freeform 31" id="3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32" id="32"/>
          <p:cNvGrpSpPr/>
          <p:nvPr/>
        </p:nvGrpSpPr>
        <p:grpSpPr>
          <a:xfrm rot="0">
            <a:off x="12450227" y="3901228"/>
            <a:ext cx="179985" cy="179985"/>
            <a:chOff x="0" y="0"/>
            <a:chExt cx="6350000" cy="6350000"/>
          </a:xfrm>
        </p:grpSpPr>
        <p:sp>
          <p:nvSpPr>
            <p:cNvPr name="Freeform 33" id="3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34" id="34"/>
          <p:cNvGrpSpPr/>
          <p:nvPr/>
        </p:nvGrpSpPr>
        <p:grpSpPr>
          <a:xfrm rot="0">
            <a:off x="12684474" y="3901228"/>
            <a:ext cx="179985" cy="179985"/>
            <a:chOff x="0" y="0"/>
            <a:chExt cx="6350000" cy="6350000"/>
          </a:xfrm>
        </p:grpSpPr>
        <p:sp>
          <p:nvSpPr>
            <p:cNvPr name="Freeform 35" id="3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36" id="36"/>
          <p:cNvGrpSpPr/>
          <p:nvPr/>
        </p:nvGrpSpPr>
        <p:grpSpPr>
          <a:xfrm rot="0">
            <a:off x="12215016" y="4393739"/>
            <a:ext cx="4710409" cy="2351465"/>
            <a:chOff x="0" y="0"/>
            <a:chExt cx="729766" cy="364303"/>
          </a:xfrm>
        </p:grpSpPr>
        <p:sp>
          <p:nvSpPr>
            <p:cNvPr name="Freeform 37" id="37"/>
            <p:cNvSpPr/>
            <p:nvPr/>
          </p:nvSpPr>
          <p:spPr>
            <a:xfrm flipH="false" flipV="false" rot="0">
              <a:off x="0" y="0"/>
              <a:ext cx="729766" cy="364303"/>
            </a:xfrm>
            <a:custGeom>
              <a:avLst/>
              <a:gdLst/>
              <a:ahLst/>
              <a:cxnLst/>
              <a:rect r="r" b="b" t="t" l="l"/>
              <a:pathLst>
                <a:path h="364303" w="729766">
                  <a:moveTo>
                    <a:pt x="18079" y="0"/>
                  </a:moveTo>
                  <a:lnTo>
                    <a:pt x="711686" y="0"/>
                  </a:lnTo>
                  <a:cubicBezTo>
                    <a:pt x="716481" y="0"/>
                    <a:pt x="721080" y="1905"/>
                    <a:pt x="724470" y="5295"/>
                  </a:cubicBezTo>
                  <a:cubicBezTo>
                    <a:pt x="727861" y="8686"/>
                    <a:pt x="729766" y="13284"/>
                    <a:pt x="729766" y="18079"/>
                  </a:cubicBezTo>
                  <a:lnTo>
                    <a:pt x="729766" y="346224"/>
                  </a:lnTo>
                  <a:cubicBezTo>
                    <a:pt x="729766" y="351019"/>
                    <a:pt x="727861" y="355618"/>
                    <a:pt x="724470" y="359008"/>
                  </a:cubicBezTo>
                  <a:cubicBezTo>
                    <a:pt x="721080" y="362399"/>
                    <a:pt x="716481" y="364303"/>
                    <a:pt x="711686" y="364303"/>
                  </a:cubicBezTo>
                  <a:lnTo>
                    <a:pt x="18079" y="364303"/>
                  </a:lnTo>
                  <a:cubicBezTo>
                    <a:pt x="13284" y="364303"/>
                    <a:pt x="8686" y="362399"/>
                    <a:pt x="5295" y="359008"/>
                  </a:cubicBezTo>
                  <a:cubicBezTo>
                    <a:pt x="1905" y="355618"/>
                    <a:pt x="0" y="351019"/>
                    <a:pt x="0" y="346224"/>
                  </a:cubicBezTo>
                  <a:lnTo>
                    <a:pt x="0" y="18079"/>
                  </a:lnTo>
                  <a:cubicBezTo>
                    <a:pt x="0" y="13284"/>
                    <a:pt x="1905" y="8686"/>
                    <a:pt x="5295" y="5295"/>
                  </a:cubicBezTo>
                  <a:cubicBezTo>
                    <a:pt x="8686" y="1905"/>
                    <a:pt x="13284" y="0"/>
                    <a:pt x="18079" y="0"/>
                  </a:cubicBezTo>
                  <a:close/>
                </a:path>
              </a:pathLst>
            </a:custGeom>
            <a:blipFill>
              <a:blip r:embed="rId5"/>
              <a:stretch>
                <a:fillRect l="0" t="-16730" r="0" b="-16730"/>
              </a:stretch>
            </a:blipFill>
          </p:spPr>
        </p:sp>
      </p:grpSp>
      <p:sp>
        <p:nvSpPr>
          <p:cNvPr name="Freeform 38" id="38"/>
          <p:cNvSpPr/>
          <p:nvPr/>
        </p:nvSpPr>
        <p:spPr>
          <a:xfrm flipH="false" flipV="false" rot="0">
            <a:off x="13895397" y="7247337"/>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sp>
        <p:nvSpPr>
          <p:cNvPr name="Freeform 2" id="2"/>
          <p:cNvSpPr/>
          <p:nvPr/>
        </p:nvSpPr>
        <p:spPr>
          <a:xfrm flipH="false" flipV="false" rot="0">
            <a:off x="-460312" y="-201041"/>
            <a:ext cx="10689082" cy="10689082"/>
          </a:xfrm>
          <a:custGeom>
            <a:avLst/>
            <a:gdLst/>
            <a:ahLst/>
            <a:cxnLst/>
            <a:rect r="r" b="b" t="t" l="l"/>
            <a:pathLst>
              <a:path h="10689082" w="10689082">
                <a:moveTo>
                  <a:pt x="0" y="0"/>
                </a:moveTo>
                <a:lnTo>
                  <a:pt x="10689082" y="0"/>
                </a:lnTo>
                <a:lnTo>
                  <a:pt x="10689082" y="10689082"/>
                </a:lnTo>
                <a:lnTo>
                  <a:pt x="0" y="10689082"/>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42242" y="1190625"/>
            <a:ext cx="9520275" cy="2935930"/>
          </a:xfrm>
          <a:prstGeom prst="rect">
            <a:avLst/>
          </a:prstGeom>
        </p:spPr>
        <p:txBody>
          <a:bodyPr anchor="t" rtlCol="false" tIns="0" lIns="0" bIns="0" rIns="0">
            <a:spAutoFit/>
          </a:bodyPr>
          <a:lstStyle/>
          <a:p>
            <a:pPr algn="ctr">
              <a:lnSpc>
                <a:spcPts val="11326"/>
              </a:lnSpc>
            </a:pPr>
            <a:r>
              <a:rPr lang="en-US" b="true" sz="10890">
                <a:solidFill>
                  <a:srgbClr val="FFFFFF"/>
                </a:solidFill>
                <a:latin typeface="Canva Sans Bold"/>
                <a:ea typeface="Canva Sans Bold"/>
                <a:cs typeface="Canva Sans Bold"/>
                <a:sym typeface="Canva Sans Bold"/>
              </a:rPr>
              <a:t>¿De que estan compuesto?</a:t>
            </a:r>
          </a:p>
        </p:txBody>
      </p:sp>
      <p:grpSp>
        <p:nvGrpSpPr>
          <p:cNvPr name="Group 4" id="4"/>
          <p:cNvGrpSpPr/>
          <p:nvPr/>
        </p:nvGrpSpPr>
        <p:grpSpPr>
          <a:xfrm rot="0">
            <a:off x="3281603" y="2580080"/>
            <a:ext cx="210976" cy="210976"/>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6" id="6"/>
          <p:cNvGrpSpPr/>
          <p:nvPr/>
        </p:nvGrpSpPr>
        <p:grpSpPr>
          <a:xfrm rot="0">
            <a:off x="3557313" y="2580080"/>
            <a:ext cx="210976" cy="210976"/>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8" id="8"/>
          <p:cNvGrpSpPr/>
          <p:nvPr/>
        </p:nvGrpSpPr>
        <p:grpSpPr>
          <a:xfrm rot="0">
            <a:off x="9189146" y="5661280"/>
            <a:ext cx="210976" cy="210976"/>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0" id="10"/>
          <p:cNvGrpSpPr/>
          <p:nvPr/>
        </p:nvGrpSpPr>
        <p:grpSpPr>
          <a:xfrm rot="0">
            <a:off x="3831894" y="2580080"/>
            <a:ext cx="210976" cy="210976"/>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12" id="12"/>
          <p:cNvGrpSpPr/>
          <p:nvPr/>
        </p:nvGrpSpPr>
        <p:grpSpPr>
          <a:xfrm rot="0">
            <a:off x="9463727" y="5661280"/>
            <a:ext cx="210976" cy="210976"/>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14" id="14"/>
          <p:cNvGrpSpPr/>
          <p:nvPr/>
        </p:nvGrpSpPr>
        <p:grpSpPr>
          <a:xfrm rot="0">
            <a:off x="12426471" y="1295696"/>
            <a:ext cx="172440" cy="172440"/>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6" id="16"/>
          <p:cNvGrpSpPr/>
          <p:nvPr/>
        </p:nvGrpSpPr>
        <p:grpSpPr>
          <a:xfrm rot="0">
            <a:off x="12651822" y="1295696"/>
            <a:ext cx="172440" cy="172440"/>
            <a:chOff x="0" y="0"/>
            <a:chExt cx="6350000" cy="6350000"/>
          </a:xfrm>
        </p:grpSpPr>
        <p:sp>
          <p:nvSpPr>
            <p:cNvPr name="Freeform 17" id="1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8" id="18"/>
          <p:cNvGrpSpPr/>
          <p:nvPr/>
        </p:nvGrpSpPr>
        <p:grpSpPr>
          <a:xfrm rot="0">
            <a:off x="12876250" y="1295696"/>
            <a:ext cx="172440" cy="172440"/>
            <a:chOff x="0" y="0"/>
            <a:chExt cx="6350000" cy="6350000"/>
          </a:xfrm>
        </p:grpSpPr>
        <p:sp>
          <p:nvSpPr>
            <p:cNvPr name="Freeform 19" id="1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sp>
        <p:nvSpPr>
          <p:cNvPr name="Freeform 20" id="20"/>
          <p:cNvSpPr/>
          <p:nvPr/>
        </p:nvSpPr>
        <p:spPr>
          <a:xfrm flipH="false" flipV="false" rot="0">
            <a:off x="13895397"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4"/>
            <a:stretch>
              <a:fillRect l="0" t="0" r="0" b="0"/>
            </a:stretch>
          </a:blipFill>
        </p:spPr>
      </p:sp>
      <p:sp>
        <p:nvSpPr>
          <p:cNvPr name="Freeform 21" id="21"/>
          <p:cNvSpPr/>
          <p:nvPr/>
        </p:nvSpPr>
        <p:spPr>
          <a:xfrm flipH="false" flipV="false" rot="0">
            <a:off x="12598912" y="1295696"/>
            <a:ext cx="4476820" cy="5070901"/>
          </a:xfrm>
          <a:custGeom>
            <a:avLst/>
            <a:gdLst/>
            <a:ahLst/>
            <a:cxnLst/>
            <a:rect r="r" b="b" t="t" l="l"/>
            <a:pathLst>
              <a:path h="5070901" w="4476820">
                <a:moveTo>
                  <a:pt x="0" y="0"/>
                </a:moveTo>
                <a:lnTo>
                  <a:pt x="4476820" y="0"/>
                </a:lnTo>
                <a:lnTo>
                  <a:pt x="4476820" y="5070901"/>
                </a:lnTo>
                <a:lnTo>
                  <a:pt x="0" y="5070901"/>
                </a:lnTo>
                <a:lnTo>
                  <a:pt x="0" y="0"/>
                </a:lnTo>
                <a:close/>
              </a:path>
            </a:pathLst>
          </a:custGeom>
          <a:blipFill>
            <a:blip r:embed="rId5"/>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grpSp>
        <p:nvGrpSpPr>
          <p:cNvPr name="Group 2" id="2"/>
          <p:cNvGrpSpPr/>
          <p:nvPr/>
        </p:nvGrpSpPr>
        <p:grpSpPr>
          <a:xfrm rot="0">
            <a:off x="1497701" y="5729857"/>
            <a:ext cx="190900" cy="19090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4" id="4"/>
          <p:cNvGrpSpPr/>
          <p:nvPr/>
        </p:nvGrpSpPr>
        <p:grpSpPr>
          <a:xfrm rot="0">
            <a:off x="9707620" y="5729857"/>
            <a:ext cx="190900" cy="19090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6" id="6"/>
          <p:cNvGrpSpPr/>
          <p:nvPr/>
        </p:nvGrpSpPr>
        <p:grpSpPr>
          <a:xfrm rot="0">
            <a:off x="1747175" y="5729857"/>
            <a:ext cx="190900" cy="19090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8" id="8"/>
          <p:cNvGrpSpPr/>
          <p:nvPr/>
        </p:nvGrpSpPr>
        <p:grpSpPr>
          <a:xfrm rot="0">
            <a:off x="9957094" y="5729857"/>
            <a:ext cx="190900" cy="19090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0" id="10"/>
          <p:cNvGrpSpPr/>
          <p:nvPr/>
        </p:nvGrpSpPr>
        <p:grpSpPr>
          <a:xfrm rot="0">
            <a:off x="1995627" y="5729857"/>
            <a:ext cx="190900" cy="190900"/>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12" id="12"/>
          <p:cNvGrpSpPr/>
          <p:nvPr/>
        </p:nvGrpSpPr>
        <p:grpSpPr>
          <a:xfrm rot="0">
            <a:off x="10205546" y="5729857"/>
            <a:ext cx="190900" cy="190900"/>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14" id="14"/>
          <p:cNvGrpSpPr/>
          <p:nvPr/>
        </p:nvGrpSpPr>
        <p:grpSpPr>
          <a:xfrm rot="0">
            <a:off x="1126660" y="1093000"/>
            <a:ext cx="16807406" cy="8101000"/>
            <a:chOff x="0" y="0"/>
            <a:chExt cx="8921386" cy="4300018"/>
          </a:xfrm>
        </p:grpSpPr>
        <p:sp>
          <p:nvSpPr>
            <p:cNvPr name="Freeform 15" id="15"/>
            <p:cNvSpPr/>
            <p:nvPr/>
          </p:nvSpPr>
          <p:spPr>
            <a:xfrm flipH="false" flipV="false" rot="0">
              <a:off x="0" y="0"/>
              <a:ext cx="8921386" cy="4300018"/>
            </a:xfrm>
            <a:custGeom>
              <a:avLst/>
              <a:gdLst/>
              <a:ahLst/>
              <a:cxnLst/>
              <a:rect r="r" b="b" t="t" l="l"/>
              <a:pathLst>
                <a:path h="4300018" w="8921386">
                  <a:moveTo>
                    <a:pt x="7831" y="0"/>
                  </a:moveTo>
                  <a:lnTo>
                    <a:pt x="8913555" y="0"/>
                  </a:lnTo>
                  <a:cubicBezTo>
                    <a:pt x="8915632" y="0"/>
                    <a:pt x="8917624" y="825"/>
                    <a:pt x="8919092" y="2294"/>
                  </a:cubicBezTo>
                  <a:cubicBezTo>
                    <a:pt x="8920561" y="3762"/>
                    <a:pt x="8921386" y="5754"/>
                    <a:pt x="8921386" y="7831"/>
                  </a:cubicBezTo>
                  <a:lnTo>
                    <a:pt x="8921386" y="4292188"/>
                  </a:lnTo>
                  <a:cubicBezTo>
                    <a:pt x="8921386" y="4294264"/>
                    <a:pt x="8920561" y="4296256"/>
                    <a:pt x="8919092" y="4297724"/>
                  </a:cubicBezTo>
                  <a:cubicBezTo>
                    <a:pt x="8917624" y="4299193"/>
                    <a:pt x="8915632" y="4300018"/>
                    <a:pt x="8913555" y="4300018"/>
                  </a:cubicBezTo>
                  <a:lnTo>
                    <a:pt x="7831" y="4300018"/>
                  </a:lnTo>
                  <a:cubicBezTo>
                    <a:pt x="3506" y="4300018"/>
                    <a:pt x="0" y="4296512"/>
                    <a:pt x="0" y="4292188"/>
                  </a:cubicBezTo>
                  <a:lnTo>
                    <a:pt x="0" y="7831"/>
                  </a:lnTo>
                  <a:cubicBezTo>
                    <a:pt x="0" y="3506"/>
                    <a:pt x="3506" y="0"/>
                    <a:pt x="7831" y="0"/>
                  </a:cubicBezTo>
                  <a:close/>
                </a:path>
              </a:pathLst>
            </a:custGeom>
            <a:solidFill>
              <a:srgbClr val="071330"/>
            </a:solidFill>
          </p:spPr>
        </p:sp>
        <p:sp>
          <p:nvSpPr>
            <p:cNvPr name="TextBox 16" id="16"/>
            <p:cNvSpPr txBox="true"/>
            <p:nvPr/>
          </p:nvSpPr>
          <p:spPr>
            <a:xfrm>
              <a:off x="0" y="-38100"/>
              <a:ext cx="8921386" cy="4338118"/>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4276135" y="3058227"/>
            <a:ext cx="10508457" cy="5088886"/>
          </a:xfrm>
          <a:custGeom>
            <a:avLst/>
            <a:gdLst/>
            <a:ahLst/>
            <a:cxnLst/>
            <a:rect r="r" b="b" t="t" l="l"/>
            <a:pathLst>
              <a:path h="5088886" w="10508457">
                <a:moveTo>
                  <a:pt x="0" y="0"/>
                </a:moveTo>
                <a:lnTo>
                  <a:pt x="10508457" y="0"/>
                </a:lnTo>
                <a:lnTo>
                  <a:pt x="10508457" y="5088885"/>
                </a:lnTo>
                <a:lnTo>
                  <a:pt x="0" y="5088885"/>
                </a:lnTo>
                <a:lnTo>
                  <a:pt x="0" y="0"/>
                </a:lnTo>
                <a:close/>
              </a:path>
            </a:pathLst>
          </a:custGeom>
          <a:blipFill>
            <a:blip r:embed="rId2"/>
            <a:stretch>
              <a:fillRect l="0" t="0" r="0" b="0"/>
            </a:stretch>
          </a:blipFill>
        </p:spPr>
      </p:sp>
      <p:grpSp>
        <p:nvGrpSpPr>
          <p:cNvPr name="Group 18" id="18"/>
          <p:cNvGrpSpPr/>
          <p:nvPr/>
        </p:nvGrpSpPr>
        <p:grpSpPr>
          <a:xfrm rot="0">
            <a:off x="16702813" y="1291700"/>
            <a:ext cx="154224" cy="154224"/>
            <a:chOff x="0" y="0"/>
            <a:chExt cx="6350000" cy="6350000"/>
          </a:xfrm>
        </p:grpSpPr>
        <p:sp>
          <p:nvSpPr>
            <p:cNvPr name="Freeform 19" id="1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20" id="20"/>
          <p:cNvGrpSpPr/>
          <p:nvPr/>
        </p:nvGrpSpPr>
        <p:grpSpPr>
          <a:xfrm rot="0">
            <a:off x="16904357" y="1291700"/>
            <a:ext cx="154224" cy="154224"/>
            <a:chOff x="0" y="0"/>
            <a:chExt cx="6350000" cy="6350000"/>
          </a:xfrm>
        </p:grpSpPr>
        <p:sp>
          <p:nvSpPr>
            <p:cNvPr name="Freeform 21" id="2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22" id="22"/>
          <p:cNvGrpSpPr/>
          <p:nvPr/>
        </p:nvGrpSpPr>
        <p:grpSpPr>
          <a:xfrm rot="0">
            <a:off x="17105076" y="1291700"/>
            <a:ext cx="154224" cy="154224"/>
            <a:chOff x="0" y="0"/>
            <a:chExt cx="6350000" cy="6350000"/>
          </a:xfrm>
        </p:grpSpPr>
        <p:sp>
          <p:nvSpPr>
            <p:cNvPr name="Freeform 23" id="2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sp>
        <p:nvSpPr>
          <p:cNvPr name="Freeform 24" id="24"/>
          <p:cNvSpPr/>
          <p:nvPr/>
        </p:nvSpPr>
        <p:spPr>
          <a:xfrm flipH="false" flipV="false" rot="0">
            <a:off x="13895397"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3"/>
            <a:stretch>
              <a:fillRect l="0" t="0" r="0" b="0"/>
            </a:stretch>
          </a:blipFill>
        </p:spPr>
      </p:sp>
      <p:sp>
        <p:nvSpPr>
          <p:cNvPr name="TextBox 25" id="25"/>
          <p:cNvSpPr txBox="true"/>
          <p:nvPr/>
        </p:nvSpPr>
        <p:spPr>
          <a:xfrm rot="0">
            <a:off x="5032179" y="1584408"/>
            <a:ext cx="8609409" cy="464821"/>
          </a:xfrm>
          <a:prstGeom prst="rect">
            <a:avLst/>
          </a:prstGeom>
        </p:spPr>
        <p:txBody>
          <a:bodyPr anchor="t" rtlCol="false" tIns="0" lIns="0" bIns="0" rIns="0">
            <a:spAutoFit/>
          </a:bodyPr>
          <a:lstStyle/>
          <a:p>
            <a:pPr algn="ctr">
              <a:lnSpc>
                <a:spcPts val="3779"/>
              </a:lnSpc>
              <a:spcBef>
                <a:spcPct val="0"/>
              </a:spcBef>
            </a:pPr>
            <a:r>
              <a:rPr lang="en-US" sz="2699">
                <a:solidFill>
                  <a:srgbClr val="FFFFFF"/>
                </a:solidFill>
                <a:latin typeface="Canva Sans"/>
                <a:ea typeface="Canva Sans"/>
                <a:cs typeface="Canva Sans"/>
                <a:sym typeface="Canva Sans"/>
              </a:rPr>
              <a:t>TODO ALGORITMO DEBE ESTAR COMPUESTO  POR: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CF60"/>
        </a:solidFill>
      </p:bgPr>
    </p:bg>
    <p:spTree>
      <p:nvGrpSpPr>
        <p:cNvPr id="1" name=""/>
        <p:cNvGrpSpPr/>
        <p:nvPr/>
      </p:nvGrpSpPr>
      <p:grpSpPr>
        <a:xfrm>
          <a:off x="0" y="0"/>
          <a:ext cx="0" cy="0"/>
          <a:chOff x="0" y="0"/>
          <a:chExt cx="0" cy="0"/>
        </a:xfrm>
      </p:grpSpPr>
      <p:grpSp>
        <p:nvGrpSpPr>
          <p:cNvPr name="Group 2" id="2"/>
          <p:cNvGrpSpPr/>
          <p:nvPr/>
        </p:nvGrpSpPr>
        <p:grpSpPr>
          <a:xfrm rot="0">
            <a:off x="1233962" y="2370629"/>
            <a:ext cx="16378958" cy="7153103"/>
            <a:chOff x="0" y="0"/>
            <a:chExt cx="7853296" cy="3429732"/>
          </a:xfrm>
        </p:grpSpPr>
        <p:sp>
          <p:nvSpPr>
            <p:cNvPr name="Freeform 3" id="3"/>
            <p:cNvSpPr/>
            <p:nvPr/>
          </p:nvSpPr>
          <p:spPr>
            <a:xfrm flipH="false" flipV="false" rot="0">
              <a:off x="0" y="0"/>
              <a:ext cx="7853296" cy="3429732"/>
            </a:xfrm>
            <a:custGeom>
              <a:avLst/>
              <a:gdLst/>
              <a:ahLst/>
              <a:cxnLst/>
              <a:rect r="r" b="b" t="t" l="l"/>
              <a:pathLst>
                <a:path h="3429732" w="7853296">
                  <a:moveTo>
                    <a:pt x="14653" y="0"/>
                  </a:moveTo>
                  <a:lnTo>
                    <a:pt x="7838643" y="0"/>
                  </a:lnTo>
                  <a:cubicBezTo>
                    <a:pt x="7846736" y="0"/>
                    <a:pt x="7853296" y="6560"/>
                    <a:pt x="7853296" y="14653"/>
                  </a:cubicBezTo>
                  <a:lnTo>
                    <a:pt x="7853296" y="3415079"/>
                  </a:lnTo>
                  <a:cubicBezTo>
                    <a:pt x="7853296" y="3423172"/>
                    <a:pt x="7846736" y="3429732"/>
                    <a:pt x="7838643" y="3429732"/>
                  </a:cubicBezTo>
                  <a:lnTo>
                    <a:pt x="14653" y="3429732"/>
                  </a:lnTo>
                  <a:cubicBezTo>
                    <a:pt x="6560" y="3429732"/>
                    <a:pt x="0" y="3423172"/>
                    <a:pt x="0" y="3415079"/>
                  </a:cubicBezTo>
                  <a:lnTo>
                    <a:pt x="0" y="14653"/>
                  </a:lnTo>
                  <a:cubicBezTo>
                    <a:pt x="0" y="6560"/>
                    <a:pt x="6560" y="0"/>
                    <a:pt x="14653" y="0"/>
                  </a:cubicBezTo>
                  <a:close/>
                </a:path>
              </a:pathLst>
            </a:custGeom>
            <a:solidFill>
              <a:srgbClr val="071330"/>
            </a:solidFill>
          </p:spPr>
        </p:sp>
        <p:sp>
          <p:nvSpPr>
            <p:cNvPr name="TextBox 4" id="4"/>
            <p:cNvSpPr txBox="true"/>
            <p:nvPr/>
          </p:nvSpPr>
          <p:spPr>
            <a:xfrm>
              <a:off x="0" y="-38100"/>
              <a:ext cx="7853296" cy="346783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6281726" y="2499218"/>
            <a:ext cx="688826" cy="190900"/>
            <a:chOff x="0" y="0"/>
            <a:chExt cx="918434" cy="254533"/>
          </a:xfrm>
        </p:grpSpPr>
        <p:grpSp>
          <p:nvGrpSpPr>
            <p:cNvPr name="Group 6" id="6"/>
            <p:cNvGrpSpPr/>
            <p:nvPr/>
          </p:nvGrpSpPr>
          <p:grpSpPr>
            <a:xfrm rot="0">
              <a:off x="0" y="0"/>
              <a:ext cx="254533" cy="254533"/>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8" id="8"/>
            <p:cNvGrpSpPr/>
            <p:nvPr/>
          </p:nvGrpSpPr>
          <p:grpSpPr>
            <a:xfrm rot="0">
              <a:off x="332632" y="0"/>
              <a:ext cx="254533" cy="254533"/>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0" id="10"/>
            <p:cNvGrpSpPr/>
            <p:nvPr/>
          </p:nvGrpSpPr>
          <p:grpSpPr>
            <a:xfrm rot="0">
              <a:off x="663901" y="0"/>
              <a:ext cx="254533" cy="254533"/>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sp>
        <p:nvSpPr>
          <p:cNvPr name="Freeform 12" id="12"/>
          <p:cNvSpPr/>
          <p:nvPr/>
        </p:nvSpPr>
        <p:spPr>
          <a:xfrm flipH="false" flipV="false" rot="0">
            <a:off x="4178819" y="3231297"/>
            <a:ext cx="11057602" cy="5688946"/>
          </a:xfrm>
          <a:custGeom>
            <a:avLst/>
            <a:gdLst/>
            <a:ahLst/>
            <a:cxnLst/>
            <a:rect r="r" b="b" t="t" l="l"/>
            <a:pathLst>
              <a:path h="5688946" w="11057602">
                <a:moveTo>
                  <a:pt x="0" y="0"/>
                </a:moveTo>
                <a:lnTo>
                  <a:pt x="11057602" y="0"/>
                </a:lnTo>
                <a:lnTo>
                  <a:pt x="11057602" y="5688945"/>
                </a:lnTo>
                <a:lnTo>
                  <a:pt x="0" y="5688945"/>
                </a:lnTo>
                <a:lnTo>
                  <a:pt x="0" y="0"/>
                </a:lnTo>
                <a:close/>
              </a:path>
            </a:pathLst>
          </a:custGeom>
          <a:blipFill>
            <a:blip r:embed="rId2"/>
            <a:stretch>
              <a:fillRect l="0" t="0" r="0" b="0"/>
            </a:stretch>
          </a:blipFill>
        </p:spPr>
      </p:sp>
      <p:sp>
        <p:nvSpPr>
          <p:cNvPr name="TextBox 13" id="13"/>
          <p:cNvSpPr txBox="true"/>
          <p:nvPr/>
        </p:nvSpPr>
        <p:spPr>
          <a:xfrm rot="0">
            <a:off x="6678915" y="2394960"/>
            <a:ext cx="7295079" cy="448311"/>
          </a:xfrm>
          <a:prstGeom prst="rect">
            <a:avLst/>
          </a:prstGeom>
        </p:spPr>
        <p:txBody>
          <a:bodyPr anchor="t" rtlCol="false" tIns="0" lIns="0" bIns="0" rIns="0">
            <a:spAutoFit/>
          </a:bodyPr>
          <a:lstStyle/>
          <a:p>
            <a:pPr algn="ctr">
              <a:lnSpc>
                <a:spcPts val="3639"/>
              </a:lnSpc>
              <a:spcBef>
                <a:spcPct val="0"/>
              </a:spcBef>
            </a:pPr>
            <a:r>
              <a:rPr lang="en-US" b="true" sz="2599">
                <a:solidFill>
                  <a:srgbClr val="FFFFFF"/>
                </a:solidFill>
                <a:latin typeface="Canva Sans Bold"/>
                <a:ea typeface="Canva Sans Bold"/>
                <a:cs typeface="Canva Sans Bold"/>
                <a:sym typeface="Canva Sans Bold"/>
              </a:rPr>
              <a:t>Ejemplo demostrativo de un algoritmo</a:t>
            </a:r>
          </a:p>
        </p:txBody>
      </p:sp>
      <p:sp>
        <p:nvSpPr>
          <p:cNvPr name="Freeform 14" id="14"/>
          <p:cNvSpPr/>
          <p:nvPr/>
        </p:nvSpPr>
        <p:spPr>
          <a:xfrm flipH="false" flipV="false" rot="0">
            <a:off x="13895397"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3"/>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grpSp>
        <p:nvGrpSpPr>
          <p:cNvPr name="Group 2" id="2"/>
          <p:cNvGrpSpPr/>
          <p:nvPr/>
        </p:nvGrpSpPr>
        <p:grpSpPr>
          <a:xfrm rot="0">
            <a:off x="1154784" y="1526408"/>
            <a:ext cx="7407506" cy="3224443"/>
            <a:chOff x="0" y="0"/>
            <a:chExt cx="3551712" cy="1546039"/>
          </a:xfrm>
        </p:grpSpPr>
        <p:sp>
          <p:nvSpPr>
            <p:cNvPr name="Freeform 3" id="3"/>
            <p:cNvSpPr/>
            <p:nvPr/>
          </p:nvSpPr>
          <p:spPr>
            <a:xfrm flipH="false" flipV="false" rot="0">
              <a:off x="0" y="0"/>
              <a:ext cx="3551712" cy="1546039"/>
            </a:xfrm>
            <a:custGeom>
              <a:avLst/>
              <a:gdLst/>
              <a:ahLst/>
              <a:cxnLst/>
              <a:rect r="r" b="b" t="t" l="l"/>
              <a:pathLst>
                <a:path h="1546039" w="3551712">
                  <a:moveTo>
                    <a:pt x="32400" y="0"/>
                  </a:moveTo>
                  <a:lnTo>
                    <a:pt x="3519312" y="0"/>
                  </a:lnTo>
                  <a:cubicBezTo>
                    <a:pt x="3537206" y="0"/>
                    <a:pt x="3551712" y="14506"/>
                    <a:pt x="3551712" y="32400"/>
                  </a:cubicBezTo>
                  <a:lnTo>
                    <a:pt x="3551712" y="1513639"/>
                  </a:lnTo>
                  <a:cubicBezTo>
                    <a:pt x="3551712" y="1531533"/>
                    <a:pt x="3537206" y="1546039"/>
                    <a:pt x="3519312" y="1546039"/>
                  </a:cubicBezTo>
                  <a:lnTo>
                    <a:pt x="32400" y="1546039"/>
                  </a:lnTo>
                  <a:cubicBezTo>
                    <a:pt x="14506" y="1546039"/>
                    <a:pt x="0" y="1531533"/>
                    <a:pt x="0" y="1513639"/>
                  </a:cubicBezTo>
                  <a:lnTo>
                    <a:pt x="0" y="32400"/>
                  </a:lnTo>
                  <a:cubicBezTo>
                    <a:pt x="0" y="14506"/>
                    <a:pt x="14506" y="0"/>
                    <a:pt x="32400" y="0"/>
                  </a:cubicBezTo>
                  <a:close/>
                </a:path>
              </a:pathLst>
            </a:custGeom>
            <a:solidFill>
              <a:srgbClr val="071330"/>
            </a:solidFill>
          </p:spPr>
        </p:sp>
        <p:sp>
          <p:nvSpPr>
            <p:cNvPr name="TextBox 4" id="4"/>
            <p:cNvSpPr txBox="true"/>
            <p:nvPr/>
          </p:nvSpPr>
          <p:spPr>
            <a:xfrm>
              <a:off x="0" y="-38100"/>
              <a:ext cx="3551712" cy="158413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490099" y="1890977"/>
            <a:ext cx="6938505" cy="2811244"/>
          </a:xfrm>
          <a:prstGeom prst="rect">
            <a:avLst/>
          </a:prstGeom>
        </p:spPr>
        <p:txBody>
          <a:bodyPr anchor="t" rtlCol="false" tIns="0" lIns="0" bIns="0" rIns="0">
            <a:spAutoFit/>
          </a:bodyPr>
          <a:lstStyle/>
          <a:p>
            <a:pPr algn="l">
              <a:lnSpc>
                <a:spcPts val="2488"/>
              </a:lnSpc>
            </a:pPr>
            <a:r>
              <a:rPr lang="en-US" sz="2006">
                <a:solidFill>
                  <a:srgbClr val="FFFFFF"/>
                </a:solidFill>
                <a:latin typeface="IBM Plex Mono"/>
                <a:ea typeface="IBM Plex Mono"/>
                <a:cs typeface="IBM Plex Mono"/>
                <a:sym typeface="IBM Plex Mono"/>
              </a:rPr>
              <a:t>Entrada:</a:t>
            </a:r>
          </a:p>
          <a:p>
            <a:pPr algn="l" marL="433283" indent="-216641" lvl="1">
              <a:lnSpc>
                <a:spcPts val="2488"/>
              </a:lnSpc>
              <a:buFont typeface="Arial"/>
              <a:buChar char="•"/>
            </a:pPr>
            <a:r>
              <a:rPr lang="en-US" sz="2006">
                <a:solidFill>
                  <a:srgbClr val="FFFFFF"/>
                </a:solidFill>
                <a:latin typeface="IBM Plex Mono"/>
                <a:ea typeface="IBM Plex Mono"/>
                <a:cs typeface="IBM Plex Mono"/>
                <a:sym typeface="IBM Plex Mono"/>
              </a:rPr>
              <a:t>Definición: Son los datos que el algoritmo recibe para su procesamiento.</a:t>
            </a:r>
          </a:p>
          <a:p>
            <a:pPr algn="l" marL="433283" indent="-216641" lvl="1">
              <a:lnSpc>
                <a:spcPts val="2488"/>
              </a:lnSpc>
              <a:buFont typeface="Arial"/>
              <a:buChar char="•"/>
            </a:pPr>
            <a:r>
              <a:rPr lang="en-US" sz="2006">
                <a:solidFill>
                  <a:srgbClr val="FFFFFF"/>
                </a:solidFill>
                <a:latin typeface="IBM Plex Mono"/>
                <a:ea typeface="IBM Plex Mono"/>
                <a:cs typeface="IBM Plex Mono"/>
                <a:sym typeface="IBM Plex Mono"/>
              </a:rPr>
              <a:t>En el ejemplo: Los dos números que se desean sumar.</a:t>
            </a:r>
          </a:p>
          <a:p>
            <a:pPr algn="l" marL="433283" indent="-216641" lvl="1">
              <a:lnSpc>
                <a:spcPts val="2488"/>
              </a:lnSpc>
              <a:buFont typeface="Arial"/>
              <a:buChar char="•"/>
            </a:pPr>
            <a:r>
              <a:rPr lang="en-US" sz="2006">
                <a:solidFill>
                  <a:srgbClr val="FFFFFF"/>
                </a:solidFill>
                <a:latin typeface="IBM Plex Mono"/>
                <a:ea typeface="IBM Plex Mono"/>
                <a:cs typeface="IBM Plex Mono"/>
                <a:sym typeface="IBM Plex Mono"/>
              </a:rPr>
              <a:t>Ejemplo:</a:t>
            </a:r>
          </a:p>
          <a:p>
            <a:pPr algn="l" marL="866566" indent="-288855" lvl="2">
              <a:lnSpc>
                <a:spcPts val="2488"/>
              </a:lnSpc>
              <a:buFont typeface="Arial"/>
              <a:buChar char="⚬"/>
            </a:pPr>
            <a:r>
              <a:rPr lang="en-US" sz="2006">
                <a:solidFill>
                  <a:srgbClr val="FFFFFF"/>
                </a:solidFill>
                <a:latin typeface="IBM Plex Mono"/>
                <a:ea typeface="IBM Plex Mono"/>
                <a:cs typeface="IBM Plex Mono"/>
                <a:sym typeface="IBM Plex Mono"/>
              </a:rPr>
              <a:t>Número 1: 5</a:t>
            </a:r>
          </a:p>
          <a:p>
            <a:pPr algn="l" marL="866566" indent="-288855" lvl="2">
              <a:lnSpc>
                <a:spcPts val="2488"/>
              </a:lnSpc>
              <a:buFont typeface="Arial"/>
              <a:buChar char="⚬"/>
            </a:pPr>
            <a:r>
              <a:rPr lang="en-US" sz="2006">
                <a:solidFill>
                  <a:srgbClr val="FFFFFF"/>
                </a:solidFill>
                <a:latin typeface="IBM Plex Mono"/>
                <a:ea typeface="IBM Plex Mono"/>
                <a:cs typeface="IBM Plex Mono"/>
                <a:sym typeface="IBM Plex Mono"/>
              </a:rPr>
              <a:t>Número 2: 3</a:t>
            </a:r>
          </a:p>
          <a:p>
            <a:pPr algn="l">
              <a:lnSpc>
                <a:spcPts val="2488"/>
              </a:lnSpc>
            </a:pPr>
          </a:p>
        </p:txBody>
      </p:sp>
      <p:sp>
        <p:nvSpPr>
          <p:cNvPr name="Freeform 6" id="6"/>
          <p:cNvSpPr/>
          <p:nvPr/>
        </p:nvSpPr>
        <p:spPr>
          <a:xfrm flipH="false" flipV="false" rot="0">
            <a:off x="8746542" y="9172647"/>
            <a:ext cx="1114353" cy="1114353"/>
          </a:xfrm>
          <a:custGeom>
            <a:avLst/>
            <a:gdLst/>
            <a:ahLst/>
            <a:cxnLst/>
            <a:rect r="r" b="b" t="t" l="l"/>
            <a:pathLst>
              <a:path h="1114353" w="1114353">
                <a:moveTo>
                  <a:pt x="0" y="0"/>
                </a:moveTo>
                <a:lnTo>
                  <a:pt x="1114353" y="0"/>
                </a:lnTo>
                <a:lnTo>
                  <a:pt x="1114353" y="1114353"/>
                </a:lnTo>
                <a:lnTo>
                  <a:pt x="0" y="1114353"/>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154784" y="5575940"/>
            <a:ext cx="7407506" cy="3528943"/>
            <a:chOff x="0" y="0"/>
            <a:chExt cx="3551712" cy="1692039"/>
          </a:xfrm>
        </p:grpSpPr>
        <p:sp>
          <p:nvSpPr>
            <p:cNvPr name="Freeform 8" id="8"/>
            <p:cNvSpPr/>
            <p:nvPr/>
          </p:nvSpPr>
          <p:spPr>
            <a:xfrm flipH="false" flipV="false" rot="0">
              <a:off x="0" y="0"/>
              <a:ext cx="3551712" cy="1692039"/>
            </a:xfrm>
            <a:custGeom>
              <a:avLst/>
              <a:gdLst/>
              <a:ahLst/>
              <a:cxnLst/>
              <a:rect r="r" b="b" t="t" l="l"/>
              <a:pathLst>
                <a:path h="1692039" w="3551712">
                  <a:moveTo>
                    <a:pt x="32400" y="0"/>
                  </a:moveTo>
                  <a:lnTo>
                    <a:pt x="3519312" y="0"/>
                  </a:lnTo>
                  <a:cubicBezTo>
                    <a:pt x="3537206" y="0"/>
                    <a:pt x="3551712" y="14506"/>
                    <a:pt x="3551712" y="32400"/>
                  </a:cubicBezTo>
                  <a:lnTo>
                    <a:pt x="3551712" y="1659639"/>
                  </a:lnTo>
                  <a:cubicBezTo>
                    <a:pt x="3551712" y="1677533"/>
                    <a:pt x="3537206" y="1692039"/>
                    <a:pt x="3519312" y="1692039"/>
                  </a:cubicBezTo>
                  <a:lnTo>
                    <a:pt x="32400" y="1692039"/>
                  </a:lnTo>
                  <a:cubicBezTo>
                    <a:pt x="14506" y="1692039"/>
                    <a:pt x="0" y="1677533"/>
                    <a:pt x="0" y="1659639"/>
                  </a:cubicBezTo>
                  <a:lnTo>
                    <a:pt x="0" y="32400"/>
                  </a:lnTo>
                  <a:cubicBezTo>
                    <a:pt x="0" y="14506"/>
                    <a:pt x="14506" y="0"/>
                    <a:pt x="32400" y="0"/>
                  </a:cubicBezTo>
                  <a:close/>
                </a:path>
              </a:pathLst>
            </a:custGeom>
            <a:solidFill>
              <a:srgbClr val="071330"/>
            </a:solidFill>
          </p:spPr>
        </p:sp>
        <p:sp>
          <p:nvSpPr>
            <p:cNvPr name="TextBox 9" id="9"/>
            <p:cNvSpPr txBox="true"/>
            <p:nvPr/>
          </p:nvSpPr>
          <p:spPr>
            <a:xfrm>
              <a:off x="0" y="-38100"/>
              <a:ext cx="3551712" cy="1730139"/>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394606" y="6047910"/>
            <a:ext cx="6938505" cy="3124737"/>
          </a:xfrm>
          <a:prstGeom prst="rect">
            <a:avLst/>
          </a:prstGeom>
        </p:spPr>
        <p:txBody>
          <a:bodyPr anchor="t" rtlCol="false" tIns="0" lIns="0" bIns="0" rIns="0">
            <a:spAutoFit/>
          </a:bodyPr>
          <a:lstStyle/>
          <a:p>
            <a:pPr algn="l">
              <a:lnSpc>
                <a:spcPts val="2488"/>
              </a:lnSpc>
            </a:pPr>
            <a:r>
              <a:rPr lang="en-US" sz="2006">
                <a:solidFill>
                  <a:srgbClr val="FFFFFF"/>
                </a:solidFill>
                <a:latin typeface="IBM Plex Mono"/>
                <a:ea typeface="IBM Plex Mono"/>
                <a:cs typeface="IBM Plex Mono"/>
                <a:sym typeface="IBM Plex Mono"/>
              </a:rPr>
              <a:t>. Proceso:</a:t>
            </a:r>
          </a:p>
          <a:p>
            <a:pPr algn="l" marL="433283" indent="-216641" lvl="1">
              <a:lnSpc>
                <a:spcPts val="2488"/>
              </a:lnSpc>
              <a:buFont typeface="Arial"/>
              <a:buChar char="•"/>
            </a:pPr>
            <a:r>
              <a:rPr lang="en-US" sz="2006">
                <a:solidFill>
                  <a:srgbClr val="FFFFFF"/>
                </a:solidFill>
                <a:latin typeface="IBM Plex Mono"/>
                <a:ea typeface="IBM Plex Mono"/>
                <a:cs typeface="IBM Plex Mono"/>
                <a:sym typeface="IBM Plex Mono"/>
              </a:rPr>
              <a:t>Definición: Es el conjunto de pasos que el algoritmo realiza para transformar la entrada en un resultado. Aquí es donde se lleva a cabo el cálculo o la operación.</a:t>
            </a:r>
          </a:p>
          <a:p>
            <a:pPr algn="l" marL="433283" indent="-216641" lvl="1">
              <a:lnSpc>
                <a:spcPts val="2488"/>
              </a:lnSpc>
              <a:buFont typeface="Arial"/>
              <a:buChar char="•"/>
            </a:pPr>
            <a:r>
              <a:rPr lang="en-US" sz="2006">
                <a:solidFill>
                  <a:srgbClr val="FFFFFF"/>
                </a:solidFill>
                <a:latin typeface="IBM Plex Mono"/>
                <a:ea typeface="IBM Plex Mono"/>
                <a:cs typeface="IBM Plex Mono"/>
                <a:sym typeface="IBM Plex Mono"/>
              </a:rPr>
              <a:t>En el ejemplo: El proceso es realizar la operación de suma entre los dos números.</a:t>
            </a:r>
          </a:p>
          <a:p>
            <a:pPr algn="l" marL="433283" indent="-216641" lvl="1">
              <a:lnSpc>
                <a:spcPts val="2488"/>
              </a:lnSpc>
              <a:buFont typeface="Arial"/>
              <a:buChar char="•"/>
            </a:pPr>
            <a:r>
              <a:rPr lang="en-US" sz="2006">
                <a:solidFill>
                  <a:srgbClr val="FFFFFF"/>
                </a:solidFill>
                <a:latin typeface="IBM Plex Mono"/>
                <a:ea typeface="IBM Plex Mono"/>
                <a:cs typeface="IBM Plex Mono"/>
                <a:sym typeface="IBM Plex Mono"/>
              </a:rPr>
              <a:t>Ejemplo:</a:t>
            </a:r>
          </a:p>
          <a:p>
            <a:pPr algn="l" marL="866566" indent="-288855" lvl="2">
              <a:lnSpc>
                <a:spcPts val="2488"/>
              </a:lnSpc>
              <a:buFont typeface="Arial"/>
              <a:buChar char="⚬"/>
            </a:pPr>
            <a:r>
              <a:rPr lang="en-US" sz="2006">
                <a:solidFill>
                  <a:srgbClr val="FFFFFF"/>
                </a:solidFill>
                <a:latin typeface="IBM Plex Mono"/>
                <a:ea typeface="IBM Plex Mono"/>
                <a:cs typeface="IBM Plex Mono"/>
                <a:sym typeface="IBM Plex Mono"/>
              </a:rPr>
              <a:t>Proc</a:t>
            </a:r>
            <a:r>
              <a:rPr lang="en-US" sz="2006">
                <a:solidFill>
                  <a:srgbClr val="FFFFFF"/>
                </a:solidFill>
                <a:latin typeface="IBM Plex Mono"/>
                <a:ea typeface="IBM Plex Mono"/>
                <a:cs typeface="IBM Plex Mono"/>
                <a:sym typeface="IBM Plex Mono"/>
              </a:rPr>
              <a:t>eso: Sumar los dos números: 5 + 3</a:t>
            </a:r>
          </a:p>
          <a:p>
            <a:pPr algn="l">
              <a:lnSpc>
                <a:spcPts val="2488"/>
              </a:lnSpc>
            </a:pPr>
          </a:p>
        </p:txBody>
      </p:sp>
      <p:grpSp>
        <p:nvGrpSpPr>
          <p:cNvPr name="Group 11" id="11"/>
          <p:cNvGrpSpPr/>
          <p:nvPr/>
        </p:nvGrpSpPr>
        <p:grpSpPr>
          <a:xfrm rot="0">
            <a:off x="1623785" y="5857011"/>
            <a:ext cx="190900" cy="190900"/>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3" id="13"/>
          <p:cNvGrpSpPr/>
          <p:nvPr/>
        </p:nvGrpSpPr>
        <p:grpSpPr>
          <a:xfrm rot="0">
            <a:off x="1873259" y="5857011"/>
            <a:ext cx="190900" cy="190900"/>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5" id="15"/>
          <p:cNvGrpSpPr/>
          <p:nvPr/>
        </p:nvGrpSpPr>
        <p:grpSpPr>
          <a:xfrm rot="0">
            <a:off x="2121711" y="5857011"/>
            <a:ext cx="190900" cy="190900"/>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17" id="17"/>
          <p:cNvGrpSpPr/>
          <p:nvPr/>
        </p:nvGrpSpPr>
        <p:grpSpPr>
          <a:xfrm rot="0">
            <a:off x="12867328" y="3391020"/>
            <a:ext cx="172440" cy="172440"/>
            <a:chOff x="0" y="0"/>
            <a:chExt cx="6350000" cy="6350000"/>
          </a:xfrm>
        </p:grpSpPr>
        <p:sp>
          <p:nvSpPr>
            <p:cNvPr name="Freeform 18" id="1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19" id="19"/>
          <p:cNvGrpSpPr/>
          <p:nvPr/>
        </p:nvGrpSpPr>
        <p:grpSpPr>
          <a:xfrm rot="0">
            <a:off x="10562204" y="2537246"/>
            <a:ext cx="175330" cy="175330"/>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21" id="21"/>
          <p:cNvGrpSpPr/>
          <p:nvPr/>
        </p:nvGrpSpPr>
        <p:grpSpPr>
          <a:xfrm rot="0">
            <a:off x="10386874" y="6344584"/>
            <a:ext cx="175330" cy="175330"/>
            <a:chOff x="0" y="0"/>
            <a:chExt cx="6350000" cy="6350000"/>
          </a:xfrm>
        </p:grpSpPr>
        <p:sp>
          <p:nvSpPr>
            <p:cNvPr name="Freeform 22" id="2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23" id="23"/>
          <p:cNvGrpSpPr/>
          <p:nvPr/>
        </p:nvGrpSpPr>
        <p:grpSpPr>
          <a:xfrm rot="0">
            <a:off x="1741078" y="1680002"/>
            <a:ext cx="210976" cy="210976"/>
            <a:chOff x="0" y="0"/>
            <a:chExt cx="6350000" cy="6350000"/>
          </a:xfrm>
        </p:grpSpPr>
        <p:sp>
          <p:nvSpPr>
            <p:cNvPr name="Freeform 24" id="2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25" id="25"/>
          <p:cNvGrpSpPr/>
          <p:nvPr/>
        </p:nvGrpSpPr>
        <p:grpSpPr>
          <a:xfrm rot="0">
            <a:off x="2016788" y="1680002"/>
            <a:ext cx="210976" cy="210976"/>
            <a:chOff x="0" y="0"/>
            <a:chExt cx="6350000" cy="6350000"/>
          </a:xfrm>
        </p:grpSpPr>
        <p:sp>
          <p:nvSpPr>
            <p:cNvPr name="Freeform 26" id="2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27" id="27"/>
          <p:cNvGrpSpPr/>
          <p:nvPr/>
        </p:nvGrpSpPr>
        <p:grpSpPr>
          <a:xfrm rot="0">
            <a:off x="2291369" y="1680002"/>
            <a:ext cx="210976" cy="210976"/>
            <a:chOff x="0" y="0"/>
            <a:chExt cx="6350000" cy="6350000"/>
          </a:xfrm>
        </p:grpSpPr>
        <p:sp>
          <p:nvSpPr>
            <p:cNvPr name="Freeform 28" id="2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29" id="29"/>
          <p:cNvGrpSpPr/>
          <p:nvPr/>
        </p:nvGrpSpPr>
        <p:grpSpPr>
          <a:xfrm rot="0">
            <a:off x="10045148" y="5508176"/>
            <a:ext cx="7407506" cy="3528943"/>
            <a:chOff x="0" y="0"/>
            <a:chExt cx="3551712" cy="1692039"/>
          </a:xfrm>
        </p:grpSpPr>
        <p:sp>
          <p:nvSpPr>
            <p:cNvPr name="Freeform 30" id="30"/>
            <p:cNvSpPr/>
            <p:nvPr/>
          </p:nvSpPr>
          <p:spPr>
            <a:xfrm flipH="false" flipV="false" rot="0">
              <a:off x="0" y="0"/>
              <a:ext cx="3551712" cy="1692039"/>
            </a:xfrm>
            <a:custGeom>
              <a:avLst/>
              <a:gdLst/>
              <a:ahLst/>
              <a:cxnLst/>
              <a:rect r="r" b="b" t="t" l="l"/>
              <a:pathLst>
                <a:path h="1692039" w="3551712">
                  <a:moveTo>
                    <a:pt x="32400" y="0"/>
                  </a:moveTo>
                  <a:lnTo>
                    <a:pt x="3519312" y="0"/>
                  </a:lnTo>
                  <a:cubicBezTo>
                    <a:pt x="3537206" y="0"/>
                    <a:pt x="3551712" y="14506"/>
                    <a:pt x="3551712" y="32400"/>
                  </a:cubicBezTo>
                  <a:lnTo>
                    <a:pt x="3551712" y="1659639"/>
                  </a:lnTo>
                  <a:cubicBezTo>
                    <a:pt x="3551712" y="1677533"/>
                    <a:pt x="3537206" y="1692039"/>
                    <a:pt x="3519312" y="1692039"/>
                  </a:cubicBezTo>
                  <a:lnTo>
                    <a:pt x="32400" y="1692039"/>
                  </a:lnTo>
                  <a:cubicBezTo>
                    <a:pt x="14506" y="1692039"/>
                    <a:pt x="0" y="1677533"/>
                    <a:pt x="0" y="1659639"/>
                  </a:cubicBezTo>
                  <a:lnTo>
                    <a:pt x="0" y="32400"/>
                  </a:lnTo>
                  <a:cubicBezTo>
                    <a:pt x="0" y="14506"/>
                    <a:pt x="14506" y="0"/>
                    <a:pt x="32400" y="0"/>
                  </a:cubicBezTo>
                  <a:close/>
                </a:path>
              </a:pathLst>
            </a:custGeom>
            <a:solidFill>
              <a:srgbClr val="071330"/>
            </a:solidFill>
          </p:spPr>
        </p:sp>
        <p:sp>
          <p:nvSpPr>
            <p:cNvPr name="TextBox 31" id="31"/>
            <p:cNvSpPr txBox="true"/>
            <p:nvPr/>
          </p:nvSpPr>
          <p:spPr>
            <a:xfrm>
              <a:off x="0" y="-38100"/>
              <a:ext cx="3551712" cy="1730139"/>
            </a:xfrm>
            <a:prstGeom prst="rect">
              <a:avLst/>
            </a:prstGeom>
          </p:spPr>
          <p:txBody>
            <a:bodyPr anchor="ctr" rtlCol="false" tIns="50800" lIns="50800" bIns="50800" rIns="50800"/>
            <a:lstStyle/>
            <a:p>
              <a:pPr algn="ctr">
                <a:lnSpc>
                  <a:spcPts val="2659"/>
                </a:lnSpc>
                <a:spcBef>
                  <a:spcPct val="0"/>
                </a:spcBef>
              </a:pPr>
            </a:p>
          </p:txBody>
        </p:sp>
      </p:grpSp>
      <p:sp>
        <p:nvSpPr>
          <p:cNvPr name="TextBox 32" id="32"/>
          <p:cNvSpPr txBox="true"/>
          <p:nvPr/>
        </p:nvSpPr>
        <p:spPr>
          <a:xfrm rot="0">
            <a:off x="10284970" y="5980146"/>
            <a:ext cx="6938505" cy="2811244"/>
          </a:xfrm>
          <a:prstGeom prst="rect">
            <a:avLst/>
          </a:prstGeom>
        </p:spPr>
        <p:txBody>
          <a:bodyPr anchor="t" rtlCol="false" tIns="0" lIns="0" bIns="0" rIns="0">
            <a:spAutoFit/>
          </a:bodyPr>
          <a:lstStyle/>
          <a:p>
            <a:pPr algn="l">
              <a:lnSpc>
                <a:spcPts val="2488"/>
              </a:lnSpc>
            </a:pPr>
            <a:r>
              <a:rPr lang="en-US" sz="2006">
                <a:solidFill>
                  <a:srgbClr val="FFFFFF"/>
                </a:solidFill>
                <a:latin typeface="IBM Plex Mono"/>
                <a:ea typeface="IBM Plex Mono"/>
                <a:cs typeface="IBM Plex Mono"/>
                <a:sym typeface="IBM Plex Mono"/>
              </a:rPr>
              <a:t>Salida:</a:t>
            </a:r>
          </a:p>
          <a:p>
            <a:pPr algn="l" marL="433283" indent="-216641" lvl="1">
              <a:lnSpc>
                <a:spcPts val="2488"/>
              </a:lnSpc>
              <a:buFont typeface="Arial"/>
              <a:buChar char="•"/>
            </a:pPr>
            <a:r>
              <a:rPr lang="en-US" sz="2006">
                <a:solidFill>
                  <a:srgbClr val="FFFFFF"/>
                </a:solidFill>
                <a:latin typeface="IBM Plex Mono"/>
                <a:ea typeface="IBM Plex Mono"/>
                <a:cs typeface="IBM Plex Mono"/>
                <a:sym typeface="IBM Plex Mono"/>
              </a:rPr>
              <a:t>Definición: Es el resultado que el algoritmo produce después de procesar la entrada.</a:t>
            </a:r>
          </a:p>
          <a:p>
            <a:pPr algn="l" marL="433283" indent="-216641" lvl="1">
              <a:lnSpc>
                <a:spcPts val="2488"/>
              </a:lnSpc>
              <a:buFont typeface="Arial"/>
              <a:buChar char="•"/>
            </a:pPr>
            <a:r>
              <a:rPr lang="en-US" sz="2006">
                <a:solidFill>
                  <a:srgbClr val="FFFFFF"/>
                </a:solidFill>
                <a:latin typeface="IBM Plex Mono"/>
                <a:ea typeface="IBM Plex Mono"/>
                <a:cs typeface="IBM Plex Mono"/>
                <a:sym typeface="IBM Plex Mono"/>
              </a:rPr>
              <a:t>En el ejemplo: El resultado de la suma de los dos números.</a:t>
            </a:r>
          </a:p>
          <a:p>
            <a:pPr algn="l" marL="433283" indent="-216641" lvl="1">
              <a:lnSpc>
                <a:spcPts val="2488"/>
              </a:lnSpc>
              <a:buFont typeface="Arial"/>
              <a:buChar char="•"/>
            </a:pPr>
            <a:r>
              <a:rPr lang="en-US" sz="2006">
                <a:solidFill>
                  <a:srgbClr val="FFFFFF"/>
                </a:solidFill>
                <a:latin typeface="IBM Plex Mono"/>
                <a:ea typeface="IBM Plex Mono"/>
                <a:cs typeface="IBM Plex Mono"/>
                <a:sym typeface="IBM Plex Mono"/>
              </a:rPr>
              <a:t>Ejemplo:</a:t>
            </a:r>
          </a:p>
          <a:p>
            <a:pPr algn="l" marL="866566" indent="-288855" lvl="2">
              <a:lnSpc>
                <a:spcPts val="2488"/>
              </a:lnSpc>
              <a:buFont typeface="Arial"/>
              <a:buChar char="⚬"/>
            </a:pPr>
            <a:r>
              <a:rPr lang="en-US" sz="2006">
                <a:solidFill>
                  <a:srgbClr val="FFFFFF"/>
                </a:solidFill>
                <a:latin typeface="IBM Plex Mono"/>
                <a:ea typeface="IBM Plex Mono"/>
                <a:cs typeface="IBM Plex Mono"/>
                <a:sym typeface="IBM Plex Mono"/>
              </a:rPr>
              <a:t>Salida: 8</a:t>
            </a:r>
          </a:p>
          <a:p>
            <a:pPr algn="l">
              <a:lnSpc>
                <a:spcPts val="2488"/>
              </a:lnSpc>
            </a:pPr>
          </a:p>
        </p:txBody>
      </p:sp>
      <p:grpSp>
        <p:nvGrpSpPr>
          <p:cNvPr name="Group 33" id="33"/>
          <p:cNvGrpSpPr/>
          <p:nvPr/>
        </p:nvGrpSpPr>
        <p:grpSpPr>
          <a:xfrm rot="0">
            <a:off x="10514149" y="5789247"/>
            <a:ext cx="190900" cy="190900"/>
            <a:chOff x="0" y="0"/>
            <a:chExt cx="6350000" cy="6350000"/>
          </a:xfrm>
        </p:grpSpPr>
        <p:sp>
          <p:nvSpPr>
            <p:cNvPr name="Freeform 34" id="3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35" id="35"/>
          <p:cNvGrpSpPr/>
          <p:nvPr/>
        </p:nvGrpSpPr>
        <p:grpSpPr>
          <a:xfrm rot="0">
            <a:off x="10763622" y="5789247"/>
            <a:ext cx="190900" cy="190900"/>
            <a:chOff x="0" y="0"/>
            <a:chExt cx="6350000" cy="6350000"/>
          </a:xfrm>
        </p:grpSpPr>
        <p:sp>
          <p:nvSpPr>
            <p:cNvPr name="Freeform 36" id="3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37" id="37"/>
          <p:cNvGrpSpPr/>
          <p:nvPr/>
        </p:nvGrpSpPr>
        <p:grpSpPr>
          <a:xfrm rot="0">
            <a:off x="11012075" y="5789247"/>
            <a:ext cx="190900" cy="190900"/>
            <a:chOff x="0" y="0"/>
            <a:chExt cx="6350000" cy="6350000"/>
          </a:xfrm>
        </p:grpSpPr>
        <p:sp>
          <p:nvSpPr>
            <p:cNvPr name="Freeform 38" id="3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sp>
        <p:nvSpPr>
          <p:cNvPr name="Freeform 39" id="39"/>
          <p:cNvSpPr/>
          <p:nvPr/>
        </p:nvSpPr>
        <p:spPr>
          <a:xfrm flipH="false" flipV="false" rot="0">
            <a:off x="13895397"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4"/>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6AC66B"/>
        </a:solidFill>
      </p:bgPr>
    </p:bg>
    <p:spTree>
      <p:nvGrpSpPr>
        <p:cNvPr id="1" name=""/>
        <p:cNvGrpSpPr/>
        <p:nvPr/>
      </p:nvGrpSpPr>
      <p:grpSpPr>
        <a:xfrm>
          <a:off x="0" y="0"/>
          <a:ext cx="0" cy="0"/>
          <a:chOff x="0" y="0"/>
          <a:chExt cx="0" cy="0"/>
        </a:xfrm>
      </p:grpSpPr>
      <p:sp>
        <p:nvSpPr>
          <p:cNvPr name="TextBox 2" id="2"/>
          <p:cNvSpPr txBox="true"/>
          <p:nvPr/>
        </p:nvSpPr>
        <p:spPr>
          <a:xfrm rot="0">
            <a:off x="1028700" y="996970"/>
            <a:ext cx="13913665" cy="1029642"/>
          </a:xfrm>
          <a:prstGeom prst="rect">
            <a:avLst/>
          </a:prstGeom>
        </p:spPr>
        <p:txBody>
          <a:bodyPr anchor="t" rtlCol="false" tIns="0" lIns="0" bIns="0" rIns="0">
            <a:spAutoFit/>
          </a:bodyPr>
          <a:lstStyle/>
          <a:p>
            <a:pPr algn="ctr">
              <a:lnSpc>
                <a:spcPts val="7848"/>
              </a:lnSpc>
            </a:pPr>
            <a:r>
              <a:rPr lang="en-US" b="true" sz="7546">
                <a:solidFill>
                  <a:srgbClr val="FFFFFF"/>
                </a:solidFill>
                <a:latin typeface="IBM Plex Mono Bold"/>
                <a:ea typeface="IBM Plex Mono Bold"/>
                <a:cs typeface="IBM Plex Mono Bold"/>
                <a:sym typeface="IBM Plex Mono Bold"/>
              </a:rPr>
              <a:t>QUE ES UN DATO?</a:t>
            </a:r>
          </a:p>
        </p:txBody>
      </p:sp>
      <p:grpSp>
        <p:nvGrpSpPr>
          <p:cNvPr name="Group 3" id="3"/>
          <p:cNvGrpSpPr/>
          <p:nvPr/>
        </p:nvGrpSpPr>
        <p:grpSpPr>
          <a:xfrm rot="0">
            <a:off x="12112552" y="1326830"/>
            <a:ext cx="202486" cy="202486"/>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nvGrpSpPr>
          <p:cNvPr name="Group 5" id="5"/>
          <p:cNvGrpSpPr/>
          <p:nvPr/>
        </p:nvGrpSpPr>
        <p:grpSpPr>
          <a:xfrm rot="0">
            <a:off x="-1897346" y="-2837411"/>
            <a:ext cx="16570713" cy="11326066"/>
            <a:chOff x="0" y="0"/>
            <a:chExt cx="22094284" cy="15101421"/>
          </a:xfrm>
        </p:grpSpPr>
        <p:grpSp>
          <p:nvGrpSpPr>
            <p:cNvPr name="Group 6" id="6"/>
            <p:cNvGrpSpPr/>
            <p:nvPr/>
          </p:nvGrpSpPr>
          <p:grpSpPr>
            <a:xfrm rot="0">
              <a:off x="0" y="10663698"/>
              <a:ext cx="295897" cy="295897"/>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sp>
          <p:nvSpPr>
            <p:cNvPr name="Freeform 8" id="8"/>
            <p:cNvSpPr/>
            <p:nvPr/>
          </p:nvSpPr>
          <p:spPr>
            <a:xfrm flipH="false" flipV="false" rot="0">
              <a:off x="2053801" y="0"/>
              <a:ext cx="14252110" cy="14252110"/>
            </a:xfrm>
            <a:custGeom>
              <a:avLst/>
              <a:gdLst/>
              <a:ahLst/>
              <a:cxnLst/>
              <a:rect r="r" b="b" t="t" l="l"/>
              <a:pathLst>
                <a:path h="14252110" w="14252110">
                  <a:moveTo>
                    <a:pt x="0" y="0"/>
                  </a:moveTo>
                  <a:lnTo>
                    <a:pt x="14252110" y="0"/>
                  </a:lnTo>
                  <a:lnTo>
                    <a:pt x="14252110" y="14252110"/>
                  </a:lnTo>
                  <a:lnTo>
                    <a:pt x="0" y="1425211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4755348" y="6841135"/>
              <a:ext cx="17338936" cy="8260285"/>
              <a:chOff x="0" y="0"/>
              <a:chExt cx="3551712" cy="1692039"/>
            </a:xfrm>
          </p:grpSpPr>
          <p:sp>
            <p:nvSpPr>
              <p:cNvPr name="Freeform 10" id="10"/>
              <p:cNvSpPr/>
              <p:nvPr/>
            </p:nvSpPr>
            <p:spPr>
              <a:xfrm flipH="false" flipV="false" rot="0">
                <a:off x="0" y="0"/>
                <a:ext cx="3551712" cy="1692039"/>
              </a:xfrm>
              <a:custGeom>
                <a:avLst/>
                <a:gdLst/>
                <a:ahLst/>
                <a:cxnLst/>
                <a:rect r="r" b="b" t="t" l="l"/>
                <a:pathLst>
                  <a:path h="1692039" w="3551712">
                    <a:moveTo>
                      <a:pt x="18456" y="0"/>
                    </a:moveTo>
                    <a:lnTo>
                      <a:pt x="3533256" y="0"/>
                    </a:lnTo>
                    <a:cubicBezTo>
                      <a:pt x="3538151" y="0"/>
                      <a:pt x="3542845" y="1944"/>
                      <a:pt x="3546306" y="5406"/>
                    </a:cubicBezTo>
                    <a:cubicBezTo>
                      <a:pt x="3549767" y="8867"/>
                      <a:pt x="3551712" y="13561"/>
                      <a:pt x="3551712" y="18456"/>
                    </a:cubicBezTo>
                    <a:lnTo>
                      <a:pt x="3551712" y="1673583"/>
                    </a:lnTo>
                    <a:cubicBezTo>
                      <a:pt x="3551712" y="1678478"/>
                      <a:pt x="3549767" y="1683172"/>
                      <a:pt x="3546306" y="1686633"/>
                    </a:cubicBezTo>
                    <a:cubicBezTo>
                      <a:pt x="3542845" y="1690094"/>
                      <a:pt x="3538151" y="1692039"/>
                      <a:pt x="3533256" y="1692039"/>
                    </a:cubicBezTo>
                    <a:lnTo>
                      <a:pt x="18456" y="1692039"/>
                    </a:lnTo>
                    <a:cubicBezTo>
                      <a:pt x="13561" y="1692039"/>
                      <a:pt x="8867" y="1690094"/>
                      <a:pt x="5406" y="1686633"/>
                    </a:cubicBezTo>
                    <a:cubicBezTo>
                      <a:pt x="1944" y="1683172"/>
                      <a:pt x="0" y="1678478"/>
                      <a:pt x="0" y="1673583"/>
                    </a:cubicBezTo>
                    <a:lnTo>
                      <a:pt x="0" y="18456"/>
                    </a:lnTo>
                    <a:cubicBezTo>
                      <a:pt x="0" y="13561"/>
                      <a:pt x="1944" y="8867"/>
                      <a:pt x="5406" y="5406"/>
                    </a:cubicBezTo>
                    <a:cubicBezTo>
                      <a:pt x="8867" y="1944"/>
                      <a:pt x="13561" y="0"/>
                      <a:pt x="18456" y="0"/>
                    </a:cubicBezTo>
                    <a:close/>
                  </a:path>
                </a:pathLst>
              </a:custGeom>
              <a:solidFill>
                <a:srgbClr val="071330"/>
              </a:solidFill>
            </p:spPr>
          </p:sp>
          <p:sp>
            <p:nvSpPr>
              <p:cNvPr name="TextBox 11" id="11"/>
              <p:cNvSpPr txBox="true"/>
              <p:nvPr/>
            </p:nvSpPr>
            <p:spPr>
              <a:xfrm>
                <a:off x="0" y="-38100"/>
                <a:ext cx="3551712" cy="1730139"/>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5316706" y="7936363"/>
              <a:ext cx="16241133" cy="4388470"/>
            </a:xfrm>
            <a:prstGeom prst="rect">
              <a:avLst/>
            </a:prstGeom>
          </p:spPr>
          <p:txBody>
            <a:bodyPr anchor="t" rtlCol="false" tIns="0" lIns="0" bIns="0" rIns="0">
              <a:spAutoFit/>
            </a:bodyPr>
            <a:lstStyle/>
            <a:p>
              <a:pPr algn="l" marL="1521294" indent="-507098" lvl="2">
                <a:lnSpc>
                  <a:spcPts val="4368"/>
                </a:lnSpc>
                <a:buFont typeface="Arial"/>
                <a:buChar char="⚬"/>
              </a:pPr>
              <a:r>
                <a:rPr lang="en-US" sz="3523">
                  <a:solidFill>
                    <a:srgbClr val="FFFFFF"/>
                  </a:solidFill>
                  <a:latin typeface="IBM Plex Mono"/>
                  <a:ea typeface="IBM Plex Mono"/>
                  <a:cs typeface="IBM Plex Mono"/>
                  <a:sym typeface="IBM Plex Mono"/>
                </a:rPr>
                <a:t>Un dato es una unidad básica de información sin significado por sí misma, que se interpreta o procesa para generar información útil.</a:t>
              </a:r>
            </a:p>
            <a:p>
              <a:pPr algn="l">
                <a:lnSpc>
                  <a:spcPts val="4368"/>
                </a:lnSpc>
              </a:pPr>
            </a:p>
            <a:p>
              <a:pPr algn="l">
                <a:lnSpc>
                  <a:spcPts val="4368"/>
                </a:lnSpc>
              </a:pPr>
            </a:p>
          </p:txBody>
        </p:sp>
        <p:grpSp>
          <p:nvGrpSpPr>
            <p:cNvPr name="Group 13" id="13"/>
            <p:cNvGrpSpPr/>
            <p:nvPr/>
          </p:nvGrpSpPr>
          <p:grpSpPr>
            <a:xfrm rot="0">
              <a:off x="883308" y="10808124"/>
              <a:ext cx="446844" cy="446844"/>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E0F3F"/>
              </a:solidFill>
            </p:spPr>
          </p:sp>
        </p:grpSp>
        <p:grpSp>
          <p:nvGrpSpPr>
            <p:cNvPr name="Group 15" id="15"/>
            <p:cNvGrpSpPr/>
            <p:nvPr/>
          </p:nvGrpSpPr>
          <p:grpSpPr>
            <a:xfrm rot="0">
              <a:off x="1467258" y="10808124"/>
              <a:ext cx="446844" cy="446844"/>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F60"/>
              </a:solidFill>
            </p:spPr>
          </p:sp>
        </p:grpSp>
        <p:grpSp>
          <p:nvGrpSpPr>
            <p:cNvPr name="Group 17" id="17"/>
            <p:cNvGrpSpPr/>
            <p:nvPr/>
          </p:nvGrpSpPr>
          <p:grpSpPr>
            <a:xfrm rot="0">
              <a:off x="2048816" y="10808124"/>
              <a:ext cx="446844" cy="446844"/>
              <a:chOff x="0" y="0"/>
              <a:chExt cx="6350000" cy="6350000"/>
            </a:xfrm>
          </p:grpSpPr>
          <p:sp>
            <p:nvSpPr>
              <p:cNvPr name="Freeform 18" id="1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AC66B"/>
              </a:solidFill>
            </p:spPr>
          </p:sp>
        </p:grpSp>
      </p:grpSp>
      <p:sp>
        <p:nvSpPr>
          <p:cNvPr name="Freeform 19" id="19"/>
          <p:cNvSpPr/>
          <p:nvPr/>
        </p:nvSpPr>
        <p:spPr>
          <a:xfrm flipH="false" flipV="false" rot="0">
            <a:off x="13895397" y="7363922"/>
            <a:ext cx="4392603" cy="2923078"/>
          </a:xfrm>
          <a:custGeom>
            <a:avLst/>
            <a:gdLst/>
            <a:ahLst/>
            <a:cxnLst/>
            <a:rect r="r" b="b" t="t" l="l"/>
            <a:pathLst>
              <a:path h="2923078" w="4392603">
                <a:moveTo>
                  <a:pt x="0" y="0"/>
                </a:moveTo>
                <a:lnTo>
                  <a:pt x="4392603" y="0"/>
                </a:lnTo>
                <a:lnTo>
                  <a:pt x="4392603" y="2923078"/>
                </a:lnTo>
                <a:lnTo>
                  <a:pt x="0" y="2923078"/>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DAGbciqmkO0</dc:identifier>
  <dcterms:modified xsi:type="dcterms:W3CDTF">2011-08-01T06:04:30Z</dcterms:modified>
  <cp:revision>1</cp:revision>
  <dc:title>Green and Yellow Modern Programmer Presentation</dc:title>
</cp:coreProperties>
</file>