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6" r:id="rId5"/>
    <p:sldId id="287" r:id="rId6"/>
    <p:sldId id="288" r:id="rId7"/>
    <p:sldId id="276" r:id="rId8"/>
    <p:sldId id="259" r:id="rId9"/>
    <p:sldId id="290" r:id="rId10"/>
    <p:sldId id="274" r:id="rId11"/>
    <p:sldId id="262" r:id="rId12"/>
    <p:sldId id="291" r:id="rId13"/>
    <p:sldId id="270" r:id="rId14"/>
    <p:sldId id="292" r:id="rId15"/>
    <p:sldId id="277" r:id="rId16"/>
    <p:sldId id="267" r:id="rId17"/>
    <p:sldId id="293" r:id="rId18"/>
    <p:sldId id="294" r:id="rId19"/>
    <p:sldId id="278" r:id="rId20"/>
    <p:sldId id="295" r:id="rId21"/>
    <p:sldId id="296" r:id="rId22"/>
    <p:sldId id="297" r:id="rId23"/>
    <p:sldId id="289" r:id="rId24"/>
    <p:sldId id="261" r:id="rId25"/>
    <p:sldId id="298" r:id="rId26"/>
    <p:sldId id="2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1"/>
    <a:srgbClr val="F1F1F1"/>
    <a:srgbClr val="ED4022"/>
    <a:srgbClr val="1B2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4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EEDEB-74DD-4590-ADB0-3BDFBC7AA6C1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043DD-9C8A-432D-8FD9-15B0804A3E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5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485DF-3FAB-45E9-A642-7745AB3E3AFD}" type="datetimeFigureOut">
              <a:rPr lang="zh-CN" altLang="en-US" smtClean="0"/>
              <a:t>2018/9/25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AE56-5081-45C8-9882-C35F39B69E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89918" y="1295024"/>
            <a:ext cx="47502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产业调</a:t>
            </a:r>
            <a:r>
              <a:rPr lang="zh-CN" altLang="en-US" sz="8000" b="1" dirty="0" smtClean="0">
                <a:solidFill>
                  <a:srgbClr val="002B4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研计划书</a:t>
            </a:r>
            <a:endParaRPr lang="en-US" altLang="zh-CN" sz="8000" b="1" dirty="0">
              <a:solidFill>
                <a:srgbClr val="002B4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  <a:p>
            <a:r>
              <a:rPr lang="zh-CN" altLang="en-US" sz="3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未来阿凡达机器人圈圈</a:t>
            </a:r>
            <a:endParaRPr lang="zh-CN" altLang="en-US" sz="4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0874" y="4605925"/>
            <a:ext cx="320751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Fresh business general template</a:t>
            </a:r>
          </a:p>
          <a:p>
            <a:r>
              <a:rPr lang="en-US" altLang="zh-CN" sz="105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Applicable to enterprise introduction, summary report, sales marketing, chart data</a:t>
            </a:r>
            <a:endParaRPr lang="zh-CN" altLang="en-US" sz="105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PA_Line 1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3459637" y="0"/>
            <a:ext cx="7651028" cy="686044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Line 16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8045145" y="-179684"/>
            <a:ext cx="4011737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Line 17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1517715" y="-37707"/>
            <a:ext cx="10674284" cy="4949588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PA_Line 1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9747262" y="-179684"/>
            <a:ext cx="1891058" cy="703355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PA_椭圆 1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05344" y="171067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PA_椭圆 2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35706" y="4050757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PA_任意多边形 5"/>
          <p:cNvSpPr/>
          <p:nvPr>
            <p:custDataLst>
              <p:tags r:id="rId7"/>
            </p:custDataLst>
          </p:nvPr>
        </p:nvSpPr>
        <p:spPr bwMode="auto">
          <a:xfrm>
            <a:off x="9257122" y="0"/>
            <a:ext cx="2926691" cy="491188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PA_椭圆 1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7630" y="2860740"/>
            <a:ext cx="100222" cy="100222"/>
          </a:xfrm>
          <a:prstGeom prst="ellipse">
            <a:avLst/>
          </a:prstGeom>
          <a:solidFill>
            <a:srgbClr val="002B4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0873" y="4505178"/>
            <a:ext cx="4506667" cy="30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成员：姜雨欣 邱楷中 宋嘉昊 高毓柯 袁乐康 陈思源</a:t>
            </a:r>
            <a:endParaRPr lang="en-US" altLang="zh-CN" sz="12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584564" y="1789043"/>
            <a:ext cx="4606724" cy="3500586"/>
          </a:xfrm>
          <a:prstGeom prst="rect">
            <a:avLst/>
          </a:prstGeom>
          <a:solidFill>
            <a:srgbClr val="002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C1AF378-784D-4FE7-8E67-02FBEA098D5A}"/>
              </a:ext>
            </a:extLst>
          </p:cNvPr>
          <p:cNvGrpSpPr/>
          <p:nvPr/>
        </p:nvGrpSpPr>
        <p:grpSpPr>
          <a:xfrm>
            <a:off x="8248339" y="2285232"/>
            <a:ext cx="3690671" cy="799363"/>
            <a:chOff x="8248339" y="2285232"/>
            <a:chExt cx="3690671" cy="799363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8248339" y="2334623"/>
              <a:ext cx="751508" cy="7499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sz="3100">
                <a:solidFill>
                  <a:srgbClr val="079FB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8427591" y="2513508"/>
              <a:ext cx="393004" cy="392200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rgbClr val="002B41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rgbClr val="079FB6"/>
                </a:solidFill>
              </a:endParaRPr>
            </a:p>
          </p:txBody>
        </p:sp>
        <p:sp>
          <p:nvSpPr>
            <p:cNvPr id="11" name="TextBox 76"/>
            <p:cNvSpPr txBox="1"/>
            <p:nvPr/>
          </p:nvSpPr>
          <p:spPr>
            <a:xfrm>
              <a:off x="9109652" y="2285232"/>
              <a:ext cx="109854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雷</a:t>
              </a:r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军</a:t>
              </a:r>
              <a:endParaRPr lang="en-US" altLang="zh-CN" sz="2000" b="1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109651" y="2619476"/>
              <a:ext cx="2829359" cy="30899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EE9507-6C26-4851-B0E7-B37BA68D906A}"/>
              </a:ext>
            </a:extLst>
          </p:cNvPr>
          <p:cNvGrpSpPr/>
          <p:nvPr/>
        </p:nvGrpSpPr>
        <p:grpSpPr>
          <a:xfrm>
            <a:off x="8248338" y="3885652"/>
            <a:ext cx="3690672" cy="900203"/>
            <a:chOff x="8248338" y="4057928"/>
            <a:chExt cx="3690672" cy="900203"/>
          </a:xfrm>
        </p:grpSpPr>
        <p:sp>
          <p:nvSpPr>
            <p:cNvPr id="9" name="Oval 26"/>
            <p:cNvSpPr>
              <a:spLocks noChangeArrowheads="1"/>
            </p:cNvSpPr>
            <p:nvPr/>
          </p:nvSpPr>
          <p:spPr bwMode="auto">
            <a:xfrm>
              <a:off x="8248338" y="4147638"/>
              <a:ext cx="751509" cy="75150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anchor="ctr"/>
            <a:lstStyle>
              <a:lvl1pPr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729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729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sz="3100">
                <a:solidFill>
                  <a:srgbClr val="079FB6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8389684" y="4283506"/>
              <a:ext cx="468818" cy="479775"/>
            </a:xfrm>
            <a:custGeom>
              <a:avLst/>
              <a:gdLst>
                <a:gd name="T0" fmla="*/ 121 w 417"/>
                <a:gd name="T1" fmla="*/ 94 h 426"/>
                <a:gd name="T2" fmla="*/ 85 w 417"/>
                <a:gd name="T3" fmla="*/ 341 h 426"/>
                <a:gd name="T4" fmla="*/ 332 w 417"/>
                <a:gd name="T5" fmla="*/ 305 h 426"/>
                <a:gd name="T6" fmla="*/ 267 w 417"/>
                <a:gd name="T7" fmla="*/ 159 h 426"/>
                <a:gd name="T8" fmla="*/ 121 w 417"/>
                <a:gd name="T9" fmla="*/ 94 h 426"/>
                <a:gd name="T10" fmla="*/ 306 w 417"/>
                <a:gd name="T11" fmla="*/ 286 h 426"/>
                <a:gd name="T12" fmla="*/ 199 w 417"/>
                <a:gd name="T13" fmla="*/ 227 h 426"/>
                <a:gd name="T14" fmla="*/ 140 w 417"/>
                <a:gd name="T15" fmla="*/ 120 h 426"/>
                <a:gd name="T16" fmla="*/ 247 w 417"/>
                <a:gd name="T17" fmla="*/ 179 h 426"/>
                <a:gd name="T18" fmla="*/ 306 w 417"/>
                <a:gd name="T19" fmla="*/ 286 h 426"/>
                <a:gd name="T20" fmla="*/ 309 w 417"/>
                <a:gd name="T21" fmla="*/ 128 h 426"/>
                <a:gd name="T22" fmla="*/ 323 w 417"/>
                <a:gd name="T23" fmla="*/ 122 h 426"/>
                <a:gd name="T24" fmla="*/ 361 w 417"/>
                <a:gd name="T25" fmla="*/ 84 h 426"/>
                <a:gd name="T26" fmla="*/ 361 w 417"/>
                <a:gd name="T27" fmla="*/ 56 h 426"/>
                <a:gd name="T28" fmla="*/ 333 w 417"/>
                <a:gd name="T29" fmla="*/ 56 h 426"/>
                <a:gd name="T30" fmla="*/ 295 w 417"/>
                <a:gd name="T31" fmla="*/ 94 h 426"/>
                <a:gd name="T32" fmla="*/ 295 w 417"/>
                <a:gd name="T33" fmla="*/ 122 h 426"/>
                <a:gd name="T34" fmla="*/ 309 w 417"/>
                <a:gd name="T35" fmla="*/ 128 h 426"/>
                <a:gd name="T36" fmla="*/ 237 w 417"/>
                <a:gd name="T37" fmla="*/ 79 h 426"/>
                <a:gd name="T38" fmla="*/ 247 w 417"/>
                <a:gd name="T39" fmla="*/ 81 h 426"/>
                <a:gd name="T40" fmla="*/ 264 w 417"/>
                <a:gd name="T41" fmla="*/ 71 h 426"/>
                <a:gd name="T42" fmla="*/ 286 w 417"/>
                <a:gd name="T43" fmla="*/ 33 h 426"/>
                <a:gd name="T44" fmla="*/ 278 w 417"/>
                <a:gd name="T45" fmla="*/ 5 h 426"/>
                <a:gd name="T46" fmla="*/ 251 w 417"/>
                <a:gd name="T47" fmla="*/ 13 h 426"/>
                <a:gd name="T48" fmla="*/ 229 w 417"/>
                <a:gd name="T49" fmla="*/ 52 h 426"/>
                <a:gd name="T50" fmla="*/ 237 w 417"/>
                <a:gd name="T51" fmla="*/ 79 h 426"/>
                <a:gd name="T52" fmla="*/ 412 w 417"/>
                <a:gd name="T53" fmla="*/ 139 h 426"/>
                <a:gd name="T54" fmla="*/ 385 w 417"/>
                <a:gd name="T55" fmla="*/ 131 h 426"/>
                <a:gd name="T56" fmla="*/ 346 w 417"/>
                <a:gd name="T57" fmla="*/ 153 h 426"/>
                <a:gd name="T58" fmla="*/ 338 w 417"/>
                <a:gd name="T59" fmla="*/ 180 h 426"/>
                <a:gd name="T60" fmla="*/ 356 w 417"/>
                <a:gd name="T61" fmla="*/ 190 h 426"/>
                <a:gd name="T62" fmla="*/ 366 w 417"/>
                <a:gd name="T63" fmla="*/ 188 h 426"/>
                <a:gd name="T64" fmla="*/ 404 w 417"/>
                <a:gd name="T65" fmla="*/ 166 h 426"/>
                <a:gd name="T66" fmla="*/ 412 w 417"/>
                <a:gd name="T67" fmla="*/ 139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7" h="426">
                  <a:moveTo>
                    <a:pt x="121" y="94"/>
                  </a:moveTo>
                  <a:cubicBezTo>
                    <a:pt x="98" y="116"/>
                    <a:pt x="0" y="256"/>
                    <a:pt x="85" y="341"/>
                  </a:cubicBezTo>
                  <a:cubicBezTo>
                    <a:pt x="170" y="426"/>
                    <a:pt x="309" y="328"/>
                    <a:pt x="332" y="305"/>
                  </a:cubicBezTo>
                  <a:cubicBezTo>
                    <a:pt x="354" y="283"/>
                    <a:pt x="325" y="217"/>
                    <a:pt x="267" y="159"/>
                  </a:cubicBezTo>
                  <a:cubicBezTo>
                    <a:pt x="209" y="101"/>
                    <a:pt x="143" y="72"/>
                    <a:pt x="121" y="94"/>
                  </a:cubicBezTo>
                  <a:close/>
                  <a:moveTo>
                    <a:pt x="306" y="286"/>
                  </a:moveTo>
                  <a:cubicBezTo>
                    <a:pt x="299" y="292"/>
                    <a:pt x="248" y="277"/>
                    <a:pt x="199" y="227"/>
                  </a:cubicBezTo>
                  <a:cubicBezTo>
                    <a:pt x="149" y="178"/>
                    <a:pt x="134" y="127"/>
                    <a:pt x="140" y="120"/>
                  </a:cubicBezTo>
                  <a:cubicBezTo>
                    <a:pt x="147" y="113"/>
                    <a:pt x="198" y="129"/>
                    <a:pt x="247" y="179"/>
                  </a:cubicBezTo>
                  <a:cubicBezTo>
                    <a:pt x="297" y="228"/>
                    <a:pt x="313" y="279"/>
                    <a:pt x="306" y="286"/>
                  </a:cubicBezTo>
                  <a:close/>
                  <a:moveTo>
                    <a:pt x="309" y="128"/>
                  </a:moveTo>
                  <a:cubicBezTo>
                    <a:pt x="314" y="128"/>
                    <a:pt x="319" y="126"/>
                    <a:pt x="323" y="122"/>
                  </a:cubicBezTo>
                  <a:cubicBezTo>
                    <a:pt x="361" y="84"/>
                    <a:pt x="361" y="84"/>
                    <a:pt x="361" y="84"/>
                  </a:cubicBezTo>
                  <a:cubicBezTo>
                    <a:pt x="369" y="76"/>
                    <a:pt x="369" y="64"/>
                    <a:pt x="361" y="56"/>
                  </a:cubicBezTo>
                  <a:cubicBezTo>
                    <a:pt x="353" y="48"/>
                    <a:pt x="341" y="48"/>
                    <a:pt x="333" y="56"/>
                  </a:cubicBezTo>
                  <a:cubicBezTo>
                    <a:pt x="295" y="94"/>
                    <a:pt x="295" y="94"/>
                    <a:pt x="295" y="94"/>
                  </a:cubicBezTo>
                  <a:cubicBezTo>
                    <a:pt x="287" y="102"/>
                    <a:pt x="287" y="115"/>
                    <a:pt x="295" y="122"/>
                  </a:cubicBezTo>
                  <a:cubicBezTo>
                    <a:pt x="299" y="126"/>
                    <a:pt x="304" y="128"/>
                    <a:pt x="309" y="128"/>
                  </a:cubicBezTo>
                  <a:close/>
                  <a:moveTo>
                    <a:pt x="237" y="79"/>
                  </a:moveTo>
                  <a:cubicBezTo>
                    <a:pt x="240" y="81"/>
                    <a:pt x="243" y="81"/>
                    <a:pt x="247" y="81"/>
                  </a:cubicBezTo>
                  <a:cubicBezTo>
                    <a:pt x="254" y="81"/>
                    <a:pt x="260" y="78"/>
                    <a:pt x="264" y="71"/>
                  </a:cubicBezTo>
                  <a:cubicBezTo>
                    <a:pt x="286" y="33"/>
                    <a:pt x="286" y="33"/>
                    <a:pt x="286" y="33"/>
                  </a:cubicBezTo>
                  <a:cubicBezTo>
                    <a:pt x="291" y="23"/>
                    <a:pt x="288" y="11"/>
                    <a:pt x="278" y="5"/>
                  </a:cubicBezTo>
                  <a:cubicBezTo>
                    <a:pt x="268" y="0"/>
                    <a:pt x="256" y="3"/>
                    <a:pt x="251" y="13"/>
                  </a:cubicBezTo>
                  <a:cubicBezTo>
                    <a:pt x="229" y="52"/>
                    <a:pt x="229" y="52"/>
                    <a:pt x="229" y="52"/>
                  </a:cubicBezTo>
                  <a:cubicBezTo>
                    <a:pt x="224" y="61"/>
                    <a:pt x="227" y="73"/>
                    <a:pt x="237" y="79"/>
                  </a:cubicBezTo>
                  <a:close/>
                  <a:moveTo>
                    <a:pt x="412" y="139"/>
                  </a:moveTo>
                  <a:cubicBezTo>
                    <a:pt x="406" y="129"/>
                    <a:pt x="394" y="126"/>
                    <a:pt x="385" y="131"/>
                  </a:cubicBezTo>
                  <a:cubicBezTo>
                    <a:pt x="346" y="153"/>
                    <a:pt x="346" y="153"/>
                    <a:pt x="346" y="153"/>
                  </a:cubicBezTo>
                  <a:cubicBezTo>
                    <a:pt x="336" y="158"/>
                    <a:pt x="333" y="171"/>
                    <a:pt x="338" y="180"/>
                  </a:cubicBezTo>
                  <a:cubicBezTo>
                    <a:pt x="342" y="187"/>
                    <a:pt x="349" y="190"/>
                    <a:pt x="356" y="190"/>
                  </a:cubicBezTo>
                  <a:cubicBezTo>
                    <a:pt x="359" y="190"/>
                    <a:pt x="363" y="190"/>
                    <a:pt x="366" y="188"/>
                  </a:cubicBezTo>
                  <a:cubicBezTo>
                    <a:pt x="404" y="166"/>
                    <a:pt x="404" y="166"/>
                    <a:pt x="404" y="166"/>
                  </a:cubicBezTo>
                  <a:cubicBezTo>
                    <a:pt x="414" y="161"/>
                    <a:pt x="417" y="149"/>
                    <a:pt x="412" y="139"/>
                  </a:cubicBezTo>
                  <a:close/>
                </a:path>
              </a:pathLst>
            </a:custGeom>
            <a:solidFill>
              <a:srgbClr val="002B41"/>
            </a:solidFill>
            <a:ln>
              <a:noFill/>
            </a:ln>
          </p:spPr>
          <p:txBody>
            <a:bodyPr lIns="121682" tIns="60841" rIns="121682" bIns="60841"/>
            <a:lstStyle/>
            <a:p>
              <a:endParaRPr lang="zh-CN" altLang="en-US">
                <a:solidFill>
                  <a:srgbClr val="079FB6"/>
                </a:solidFill>
              </a:endParaRPr>
            </a:p>
          </p:txBody>
        </p:sp>
        <p:sp>
          <p:nvSpPr>
            <p:cNvPr id="13" name="TextBox 76"/>
            <p:cNvSpPr txBox="1"/>
            <p:nvPr/>
          </p:nvSpPr>
          <p:spPr>
            <a:xfrm>
              <a:off x="9109652" y="4057928"/>
              <a:ext cx="154509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兴趣点</a:t>
              </a:r>
              <a:endParaRPr lang="zh-CN" altLang="en-US" sz="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109651" y="4385667"/>
              <a:ext cx="2829359" cy="5724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其薄</a:t>
              </a:r>
              <a:r>
                <a:rPr lang="zh-CN" altLang="en-US" sz="12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利多销、社会福利的高科技产业理</a:t>
              </a:r>
              <a:r>
                <a:rPr lang="zh-CN" altLang="en-US" sz="1200" dirty="0" smtClean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念与我们类似</a:t>
              </a:r>
              <a:endParaRPr lang="en-US" altLang="zh-CN" sz="1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76">
            <a:extLst>
              <a:ext uri="{FF2B5EF4-FFF2-40B4-BE49-F238E27FC236}">
                <a16:creationId xmlns:a16="http://schemas.microsoft.com/office/drawing/2014/main" id="{09826C53-F834-406B-ADB6-1DF45A3F8E90}"/>
              </a:ext>
            </a:extLst>
          </p:cNvPr>
          <p:cNvSpPr txBox="1"/>
          <p:nvPr/>
        </p:nvSpPr>
        <p:spPr>
          <a:xfrm>
            <a:off x="498177" y="11902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人物史：框架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A34088A7-1E39-48C2-9482-46169B9102C0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04F35760-3129-4D6B-9CF0-865BD8DA0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2C9D9C8-0F0D-49BE-9CFE-191EA9195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14"/>
          <a:stretch/>
        </p:blipFill>
        <p:spPr>
          <a:xfrm>
            <a:off x="2354272" y="1775393"/>
            <a:ext cx="5230291" cy="35142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DECEF9E-2B44-4567-85AD-226127F53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1283"/>
            <a:ext cx="2354271" cy="3514230"/>
          </a:xfrm>
          <a:prstGeom prst="rect">
            <a:avLst/>
          </a:prstGeom>
        </p:spPr>
      </p:pic>
      <p:sp>
        <p:nvSpPr>
          <p:cNvPr id="22" name="文本框 13"/>
          <p:cNvSpPr txBox="1"/>
          <p:nvPr/>
        </p:nvSpPr>
        <p:spPr>
          <a:xfrm>
            <a:off x="9109650" y="2629237"/>
            <a:ext cx="2829359" cy="308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小米公司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CEO</a:t>
            </a:r>
            <a:endParaRPr lang="en-US" altLang="zh-CN" sz="1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8C6DA51-5167-4E86-9304-55B598344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15" r="24129"/>
          <a:stretch/>
        </p:blipFill>
        <p:spPr>
          <a:xfrm>
            <a:off x="5214804" y="959397"/>
            <a:ext cx="3082137" cy="3082137"/>
          </a:xfrm>
          <a:prstGeom prst="ellipse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43D5C64-A4BC-4520-B9FB-231B5E3712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10" t="20575" r="410" b="10353"/>
          <a:stretch/>
        </p:blipFill>
        <p:spPr>
          <a:xfrm>
            <a:off x="1027945" y="939519"/>
            <a:ext cx="3082137" cy="3082137"/>
          </a:xfrm>
          <a:prstGeom prst="ellipse">
            <a:avLst/>
          </a:prstGeom>
        </p:spPr>
      </p:pic>
      <p:sp>
        <p:nvSpPr>
          <p:cNvPr id="8" name="椭圆 46"/>
          <p:cNvSpPr>
            <a:spLocks noChangeArrowheads="1"/>
          </p:cNvSpPr>
          <p:nvPr/>
        </p:nvSpPr>
        <p:spPr bwMode="auto">
          <a:xfrm>
            <a:off x="3745906" y="1584891"/>
            <a:ext cx="1833074" cy="1831151"/>
          </a:xfrm>
          <a:prstGeom prst="ellipse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胡炜</a:t>
            </a:r>
            <a:r>
              <a:rPr lang="zh-CN" altLang="en-US" sz="28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炜</a:t>
            </a:r>
            <a:endParaRPr lang="en-US" altLang="zh-CN" sz="2800" dirty="0" smtClean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共享单</a:t>
            </a:r>
            <a:r>
              <a:rPr lang="zh-CN" altLang="en-US" sz="11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车创始人</a:t>
            </a:r>
            <a:endParaRPr lang="zh-CN" altLang="en-US" sz="1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>
            <a:extLst>
              <a:ext uri="{FF2B5EF4-FFF2-40B4-BE49-F238E27FC236}">
                <a16:creationId xmlns:a16="http://schemas.microsoft.com/office/drawing/2014/main" id="{02B2EAC2-58E4-4B9D-8258-EC1E52236A00}"/>
              </a:ext>
            </a:extLst>
          </p:cNvPr>
          <p:cNvSpPr txBox="1"/>
          <p:nvPr/>
        </p:nvSpPr>
        <p:spPr>
          <a:xfrm>
            <a:off x="498177" y="11902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史：框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0E6F89B-795F-4CFC-BA65-3593AEF96D6C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B4D916AC-15BF-4953-BDD2-0DED3D6A3C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TextBox 76">
            <a:extLst>
              <a:ext uri="{FF2B5EF4-FFF2-40B4-BE49-F238E27FC236}">
                <a16:creationId xmlns:a16="http://schemas.microsoft.com/office/drawing/2014/main" id="{BF70D9E4-8206-4AC2-926B-C3A8AC1022D9}"/>
              </a:ext>
            </a:extLst>
          </p:cNvPr>
          <p:cNvSpPr txBox="1"/>
          <p:nvPr/>
        </p:nvSpPr>
        <p:spPr>
          <a:xfrm>
            <a:off x="8781656" y="4487798"/>
            <a:ext cx="26621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兴趣点</a:t>
            </a:r>
          </a:p>
        </p:txBody>
      </p:sp>
      <p:sp>
        <p:nvSpPr>
          <p:cNvPr id="31" name="文本框 16">
            <a:extLst>
              <a:ext uri="{FF2B5EF4-FFF2-40B4-BE49-F238E27FC236}">
                <a16:creationId xmlns:a16="http://schemas.microsoft.com/office/drawing/2014/main" id="{650DCE73-1018-43A5-82BA-07C30175971F}"/>
              </a:ext>
            </a:extLst>
          </p:cNvPr>
          <p:cNvSpPr txBox="1"/>
          <p:nvPr/>
        </p:nvSpPr>
        <p:spPr>
          <a:xfrm>
            <a:off x="8781658" y="4914411"/>
            <a:ext cx="2990040" cy="3724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想要借鉴其首创的共享经济模式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史：细致调研计划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373108" y="1666873"/>
            <a:ext cx="585252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个组员完成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中已确定有：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高毓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柯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人脉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：胡炜炜和高毓柯父亲有密切关系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78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gss3.bdstatic.com/7Po3dSag_xI4khGkpoWK1HF6hhy/baike/c0%3Dbaike92%2C5%2C5%2C92%2C30/sign=5d4051830ad79123f4ed9c26cc5d32e7/d788d43f8794a4c2eadee6a008f41bd5ac6e39bf.jpg">
            <a:extLst>
              <a:ext uri="{FF2B5EF4-FFF2-40B4-BE49-F238E27FC236}">
                <a16:creationId xmlns:a16="http://schemas.microsoft.com/office/drawing/2014/main" id="{73251FF9-B3F0-464F-A1E2-7DE341BB3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 b="15623"/>
          <a:stretch/>
        </p:blipFill>
        <p:spPr bwMode="auto">
          <a:xfrm>
            <a:off x="2890220" y="612692"/>
            <a:ext cx="6000801" cy="353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76"/>
          <p:cNvSpPr txBox="1"/>
          <p:nvPr/>
        </p:nvSpPr>
        <p:spPr>
          <a:xfrm>
            <a:off x="4592186" y="4299852"/>
            <a:ext cx="26621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MIT Media Lab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2532" y="5233088"/>
            <a:ext cx="9721411" cy="62517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里孕育了很多创新性、颠覆性的科技产品，包括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打印机和遥操作、人机交互的种种新发明。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也孕育很多创业家，很像清华</a:t>
            </a:r>
            <a:r>
              <a:rPr lang="en-US" altLang="zh-CN" sz="1400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iCenter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76">
            <a:extLst>
              <a:ext uri="{FF2B5EF4-FFF2-40B4-BE49-F238E27FC236}">
                <a16:creationId xmlns:a16="http://schemas.microsoft.com/office/drawing/2014/main" id="{8159A01E-D202-42A2-8BB7-D48BF348C731}"/>
              </a:ext>
            </a:extLst>
          </p:cNvPr>
          <p:cNvSpPr txBox="1"/>
          <p:nvPr/>
        </p:nvSpPr>
        <p:spPr>
          <a:xfrm>
            <a:off x="498177" y="11902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史：框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516C72AA-83F2-436A-8378-99E7631F0AC1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51856235-DFCF-4CF4-966E-CE1140BB0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76"/>
          <p:cNvSpPr txBox="1"/>
          <p:nvPr/>
        </p:nvSpPr>
        <p:spPr>
          <a:xfrm>
            <a:off x="1081004" y="4760862"/>
            <a:ext cx="2662101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兴趣点</a:t>
            </a:r>
            <a:endParaRPr lang="zh-CN" altLang="en-US" sz="24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机构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史：细致调研计划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373108" y="1666873"/>
            <a:ext cx="5852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个组员完成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中已确定有：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36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rot="2700000">
            <a:off x="4378802" y="2654529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8100000">
            <a:off x="4375997" y="2651725"/>
            <a:ext cx="3419578" cy="1548942"/>
          </a:xfrm>
          <a:prstGeom prst="ellipse">
            <a:avLst/>
          </a:prstGeom>
          <a:noFill/>
          <a:ln w="19050" cap="rnd">
            <a:solidFill>
              <a:srgbClr val="002B4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002B41"/>
              </a:solidFill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5339202" y="1432577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流程图: 决策 15"/>
          <p:cNvSpPr/>
          <p:nvPr/>
        </p:nvSpPr>
        <p:spPr>
          <a:xfrm>
            <a:off x="6644859" y="2738234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流程图: 决策 16"/>
          <p:cNvSpPr/>
          <p:nvPr/>
        </p:nvSpPr>
        <p:spPr>
          <a:xfrm>
            <a:off x="5383481" y="3999612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流程图: 决策 17"/>
          <p:cNvSpPr/>
          <p:nvPr/>
        </p:nvSpPr>
        <p:spPr>
          <a:xfrm>
            <a:off x="4066961" y="2704819"/>
            <a:ext cx="1496604" cy="1496604"/>
          </a:xfrm>
          <a:prstGeom prst="flowChartDecision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4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76"/>
          <p:cNvSpPr txBox="1"/>
          <p:nvPr/>
        </p:nvSpPr>
        <p:spPr>
          <a:xfrm>
            <a:off x="7979908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例搜寻中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979908" y="4521968"/>
            <a:ext cx="3084393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76"/>
          <p:cNvSpPr txBox="1"/>
          <p:nvPr/>
        </p:nvSpPr>
        <p:spPr>
          <a:xfrm>
            <a:off x="7979908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搜寻中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979908" y="2069668"/>
            <a:ext cx="3084393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76"/>
          <p:cNvSpPr txBox="1"/>
          <p:nvPr/>
        </p:nvSpPr>
        <p:spPr>
          <a:xfrm>
            <a:off x="2478421" y="41218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案例搜寻中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27698" y="4521968"/>
            <a:ext cx="3084393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76"/>
          <p:cNvSpPr txBox="1"/>
          <p:nvPr/>
        </p:nvSpPr>
        <p:spPr>
          <a:xfrm>
            <a:off x="2478421" y="1669558"/>
            <a:ext cx="173367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案例搜寻中</a:t>
            </a:r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127698" y="2069668"/>
            <a:ext cx="3084393" cy="34509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析：框架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（尚未完成）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298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例分析：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案例搜寻计划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73108" y="1666873"/>
            <a:ext cx="585252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脉：天空工场张庭梁同学一定接触过很多</a:t>
            </a:r>
            <a:r>
              <a:rPr lang="en-US" altLang="zh-CN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方面案例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且他本人在国际赛事上的获奖作品就是一个案例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向他寻求案例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来进行学习、研究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90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例分析：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致研究计划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08454" y="1278945"/>
            <a:ext cx="585252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3~4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人负责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每人分析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个案例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人负责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每人分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析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个案例</a:t>
            </a:r>
            <a:endParaRPr lang="en-US" altLang="zh-CN" sz="4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报名者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已确定有：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宋嘉昊、邱楷中、袁乐康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6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flipH="1">
            <a:off x="545493" y="-179684"/>
            <a:ext cx="3196202" cy="7130016"/>
            <a:chOff x="8442118" y="-179684"/>
            <a:chExt cx="3196202" cy="7130016"/>
          </a:xfrm>
        </p:grpSpPr>
        <p:sp>
          <p:nvSpPr>
            <p:cNvPr id="5" name="Line 16"/>
            <p:cNvSpPr>
              <a:spLocks noChangeShapeType="1"/>
            </p:cNvSpPr>
            <p:nvPr/>
          </p:nvSpPr>
          <p:spPr bwMode="auto">
            <a:xfrm>
              <a:off x="8442118" y="0"/>
              <a:ext cx="1966175" cy="6950332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V="1">
              <a:off x="8442118" y="-179684"/>
              <a:ext cx="3196202" cy="7037684"/>
            </a:xfrm>
            <a:prstGeom prst="line">
              <a:avLst/>
            </a:prstGeom>
            <a:noFill/>
            <a:ln w="7938" cap="flat">
              <a:solidFill>
                <a:srgbClr val="002B4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 flipH="1" flipV="1">
            <a:off x="-2" y="254523"/>
            <a:ext cx="3054286" cy="6609201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rgbClr val="00183C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19307" y="2197894"/>
            <a:ext cx="1758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工作重点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SPOTLIGHTS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1"/>
          <p:cNvSpPr>
            <a:spLocks noChangeArrowheads="1"/>
          </p:cNvSpPr>
          <p:nvPr/>
        </p:nvSpPr>
        <p:spPr bwMode="auto">
          <a:xfrm>
            <a:off x="6388668" y="634461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32"/>
          <p:cNvSpPr txBox="1">
            <a:spLocks noChangeArrowheads="1"/>
          </p:cNvSpPr>
          <p:nvPr/>
        </p:nvSpPr>
        <p:spPr bwMode="auto">
          <a:xfrm>
            <a:off x="6451861" y="712636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96734" y="1054515"/>
            <a:ext cx="12057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 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76"/>
          <p:cNvSpPr txBox="1"/>
          <p:nvPr/>
        </p:nvSpPr>
        <p:spPr>
          <a:xfrm>
            <a:off x="7296733" y="588165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28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28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"/>
          <p:cNvSpPr>
            <a:spLocks noChangeArrowheads="1"/>
          </p:cNvSpPr>
          <p:nvPr/>
        </p:nvSpPr>
        <p:spPr bwMode="auto">
          <a:xfrm>
            <a:off x="6388668" y="1878926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TextBox 32"/>
          <p:cNvSpPr txBox="1">
            <a:spLocks noChangeArrowheads="1"/>
          </p:cNvSpPr>
          <p:nvPr/>
        </p:nvSpPr>
        <p:spPr bwMode="auto">
          <a:xfrm>
            <a:off x="6451861" y="1957101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96734" y="2298980"/>
            <a:ext cx="8065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</a:p>
        </p:txBody>
      </p:sp>
      <p:sp>
        <p:nvSpPr>
          <p:cNvPr id="16" name="TextBox 76"/>
          <p:cNvSpPr txBox="1"/>
          <p:nvPr/>
        </p:nvSpPr>
        <p:spPr>
          <a:xfrm>
            <a:off x="7296733" y="1832630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  <p:sp>
        <p:nvSpPr>
          <p:cNvPr id="17" name="椭圆 1"/>
          <p:cNvSpPr>
            <a:spLocks noChangeArrowheads="1"/>
          </p:cNvSpPr>
          <p:nvPr/>
        </p:nvSpPr>
        <p:spPr bwMode="auto">
          <a:xfrm>
            <a:off x="6388668" y="3126288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6451861" y="3204463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296734" y="3546342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Examples</a:t>
            </a:r>
          </a:p>
        </p:txBody>
      </p:sp>
      <p:sp>
        <p:nvSpPr>
          <p:cNvPr id="20" name="TextBox 76"/>
          <p:cNvSpPr txBox="1"/>
          <p:nvPr/>
        </p:nvSpPr>
        <p:spPr>
          <a:xfrm>
            <a:off x="7296733" y="3079992"/>
            <a:ext cx="2897077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</a:p>
        </p:txBody>
      </p:sp>
      <p:sp>
        <p:nvSpPr>
          <p:cNvPr id="21" name="椭圆 1"/>
          <p:cNvSpPr>
            <a:spLocks noChangeArrowheads="1"/>
          </p:cNvSpPr>
          <p:nvPr/>
        </p:nvSpPr>
        <p:spPr bwMode="auto">
          <a:xfrm>
            <a:off x="6388668" y="4366580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32"/>
          <p:cNvSpPr txBox="1">
            <a:spLocks noChangeArrowheads="1"/>
          </p:cNvSpPr>
          <p:nvPr/>
        </p:nvSpPr>
        <p:spPr bwMode="auto">
          <a:xfrm>
            <a:off x="6451861" y="4444755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6734" y="4786634"/>
            <a:ext cx="11408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Techniques</a:t>
            </a:r>
          </a:p>
        </p:txBody>
      </p:sp>
      <p:sp>
        <p:nvSpPr>
          <p:cNvPr id="24" name="TextBox 76"/>
          <p:cNvSpPr txBox="1"/>
          <p:nvPr/>
        </p:nvSpPr>
        <p:spPr>
          <a:xfrm>
            <a:off x="7296733" y="4320284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</a:t>
            </a:r>
          </a:p>
        </p:txBody>
      </p:sp>
      <p:sp>
        <p:nvSpPr>
          <p:cNvPr id="25" name="椭圆 1">
            <a:extLst>
              <a:ext uri="{FF2B5EF4-FFF2-40B4-BE49-F238E27FC236}">
                <a16:creationId xmlns:a16="http://schemas.microsoft.com/office/drawing/2014/main" id="{EA817617-DA86-4506-887C-A3A40AB71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668" y="5606872"/>
            <a:ext cx="727831" cy="727831"/>
          </a:xfrm>
          <a:prstGeom prst="roundRect">
            <a:avLst/>
          </a:pr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AE32A723-F78D-4D62-AB31-E0B205638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861" y="5685047"/>
            <a:ext cx="6014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65CE2A5-2428-4E69-8F0D-BEADDBDE8F79}"/>
              </a:ext>
            </a:extLst>
          </p:cNvPr>
          <p:cNvSpPr/>
          <p:nvPr/>
        </p:nvSpPr>
        <p:spPr>
          <a:xfrm>
            <a:off x="7296734" y="6026926"/>
            <a:ext cx="2309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 &amp; Marketing</a:t>
            </a:r>
          </a:p>
        </p:txBody>
      </p:sp>
      <p:sp>
        <p:nvSpPr>
          <p:cNvPr id="28" name="TextBox 76">
            <a:extLst>
              <a:ext uri="{FF2B5EF4-FFF2-40B4-BE49-F238E27FC236}">
                <a16:creationId xmlns:a16="http://schemas.microsoft.com/office/drawing/2014/main" id="{6A07D275-FFBA-479F-9F9E-E52B63CFA862}"/>
              </a:ext>
            </a:extLst>
          </p:cNvPr>
          <p:cNvSpPr txBox="1"/>
          <p:nvPr/>
        </p:nvSpPr>
        <p:spPr>
          <a:xfrm>
            <a:off x="7296733" y="5560576"/>
            <a:ext cx="4179650" cy="523220"/>
          </a:xfrm>
          <a:prstGeom prst="rect">
            <a:avLst/>
          </a:prstGeom>
          <a:solidFill>
            <a:srgbClr val="F1F1F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技术分析：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致研究计划 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326927" y="1786945"/>
            <a:ext cx="58525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主要框架参考姜雨欣小论文</a:t>
            </a:r>
            <a:r>
              <a:rPr lang="en-US" altLang="zh-CN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一项涵盖多学科的应用创新理念的提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en-US" altLang="zh-CN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》——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已完成，已发至</a:t>
            </a:r>
            <a:r>
              <a:rPr lang="en-US" altLang="zh-CN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211245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技术分析：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致研究计划 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43799" y="1149636"/>
            <a:ext cx="58525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脉：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机部分咨询陶品老师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机械部分咨询张文增老师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自动控制部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分咨询赵千川老师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能涉及到一部分材料学技术难点，需要再找相关专家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5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技术分析：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致研究计划 </a:t>
            </a:r>
            <a:r>
              <a:rPr lang="en-US" altLang="zh-CN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43799" y="927963"/>
            <a:ext cx="5852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这一部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分主要由三位机器人方向成员完成调研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视觉听觉传输：姜雨欣</a:t>
            </a:r>
            <a:endParaRPr lang="en-US" altLang="zh-CN" sz="28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r>
              <a:rPr lang="zh-CN" altLang="en-US" sz="28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动、平衡控制：宋嘉昊</a:t>
            </a:r>
            <a:endParaRPr lang="en-US" altLang="zh-CN" sz="28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逼真虚</a:t>
            </a:r>
            <a:r>
              <a:rPr lang="zh-CN" altLang="en-US" sz="28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拟现</a:t>
            </a:r>
            <a:r>
              <a:rPr lang="zh-CN" altLang="en-US" sz="28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实：邱楷中</a:t>
            </a:r>
            <a:endParaRPr lang="en-US" altLang="zh-CN" sz="28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其他三位同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学自愿报名负责文字整合、文风统一等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如有兴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趣，也可参与调研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863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3955056" y="3333989"/>
            <a:ext cx="407292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</a:t>
            </a:r>
          </a:p>
        </p:txBody>
      </p:sp>
    </p:spTree>
    <p:extLst>
      <p:ext uri="{BB962C8B-B14F-4D97-AF65-F5344CB8AC3E}">
        <p14:creationId xmlns:p14="http://schemas.microsoft.com/office/powerpoint/2010/main" val="2878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3752028" y="767504"/>
            <a:ext cx="46355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AVABOT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在下列行业领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域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会场景中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0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用前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景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期落地时间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Freeform 7"/>
          <p:cNvSpPr/>
          <p:nvPr/>
        </p:nvSpPr>
        <p:spPr bwMode="auto">
          <a:xfrm rot="16200000">
            <a:off x="5641574" y="2813571"/>
            <a:ext cx="1138016" cy="1486068"/>
          </a:xfrm>
          <a:custGeom>
            <a:avLst/>
            <a:gdLst>
              <a:gd name="T0" fmla="*/ 0 w 309"/>
              <a:gd name="T1" fmla="*/ 402 h 403"/>
              <a:gd name="T2" fmla="*/ 35 w 309"/>
              <a:gd name="T3" fmla="*/ 344 h 403"/>
              <a:gd name="T4" fmla="*/ 167 w 309"/>
              <a:gd name="T5" fmla="*/ 36 h 403"/>
              <a:gd name="T6" fmla="*/ 196 w 309"/>
              <a:gd name="T7" fmla="*/ 4 h 403"/>
              <a:gd name="T8" fmla="*/ 226 w 309"/>
              <a:gd name="T9" fmla="*/ 38 h 403"/>
              <a:gd name="T10" fmla="*/ 305 w 309"/>
              <a:gd name="T11" fmla="*/ 227 h 403"/>
              <a:gd name="T12" fmla="*/ 305 w 309"/>
              <a:gd name="T13" fmla="*/ 261 h 403"/>
              <a:gd name="T14" fmla="*/ 261 w 309"/>
              <a:gd name="T15" fmla="*/ 359 h 403"/>
              <a:gd name="T16" fmla="*/ 194 w 309"/>
              <a:gd name="T17" fmla="*/ 402 h 403"/>
              <a:gd name="T18" fmla="*/ 0 w 309"/>
              <a:gd name="T19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9" h="403">
                <a:moveTo>
                  <a:pt x="0" y="402"/>
                </a:moveTo>
                <a:cubicBezTo>
                  <a:pt x="12" y="382"/>
                  <a:pt x="26" y="364"/>
                  <a:pt x="35" y="344"/>
                </a:cubicBezTo>
                <a:cubicBezTo>
                  <a:pt x="80" y="242"/>
                  <a:pt x="123" y="139"/>
                  <a:pt x="167" y="36"/>
                </a:cubicBezTo>
                <a:cubicBezTo>
                  <a:pt x="173" y="22"/>
                  <a:pt x="178" y="0"/>
                  <a:pt x="196" y="4"/>
                </a:cubicBezTo>
                <a:cubicBezTo>
                  <a:pt x="208" y="6"/>
                  <a:pt x="220" y="24"/>
                  <a:pt x="226" y="38"/>
                </a:cubicBezTo>
                <a:cubicBezTo>
                  <a:pt x="254" y="100"/>
                  <a:pt x="280" y="163"/>
                  <a:pt x="305" y="227"/>
                </a:cubicBezTo>
                <a:cubicBezTo>
                  <a:pt x="309" y="237"/>
                  <a:pt x="309" y="251"/>
                  <a:pt x="305" y="261"/>
                </a:cubicBezTo>
                <a:cubicBezTo>
                  <a:pt x="292" y="294"/>
                  <a:pt x="276" y="326"/>
                  <a:pt x="261" y="359"/>
                </a:cubicBezTo>
                <a:cubicBezTo>
                  <a:pt x="248" y="388"/>
                  <a:pt x="227" y="403"/>
                  <a:pt x="194" y="402"/>
                </a:cubicBezTo>
                <a:cubicBezTo>
                  <a:pt x="128" y="401"/>
                  <a:pt x="62" y="402"/>
                  <a:pt x="0" y="402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" name="组合 26"/>
          <p:cNvGrpSpPr>
            <a:grpSpLocks noChangeAspect="1"/>
          </p:cNvGrpSpPr>
          <p:nvPr/>
        </p:nvGrpSpPr>
        <p:grpSpPr>
          <a:xfrm>
            <a:off x="6235792" y="3280549"/>
            <a:ext cx="236350" cy="211798"/>
            <a:chOff x="7384500" y="4999605"/>
            <a:chExt cx="576302" cy="516437"/>
          </a:xfrm>
          <a:solidFill>
            <a:schemeClr val="bg1">
              <a:lumMod val="95000"/>
            </a:schemeClr>
          </a:solidFill>
        </p:grpSpPr>
        <p:sp>
          <p:nvSpPr>
            <p:cNvPr id="28" name="Freeform 387"/>
            <p:cNvSpPr/>
            <p:nvPr/>
          </p:nvSpPr>
          <p:spPr bwMode="auto">
            <a:xfrm>
              <a:off x="7691044" y="5267200"/>
              <a:ext cx="269758" cy="248842"/>
            </a:xfrm>
            <a:custGeom>
              <a:avLst/>
              <a:gdLst>
                <a:gd name="T0" fmla="*/ 139 w 158"/>
                <a:gd name="T1" fmla="*/ 74 h 146"/>
                <a:gd name="T2" fmla="*/ 46 w 158"/>
                <a:gd name="T3" fmla="*/ 0 h 146"/>
                <a:gd name="T4" fmla="*/ 28 w 158"/>
                <a:gd name="T5" fmla="*/ 33 h 146"/>
                <a:gd name="T6" fmla="*/ 0 w 158"/>
                <a:gd name="T7" fmla="*/ 58 h 146"/>
                <a:gd name="T8" fmla="*/ 91 w 158"/>
                <a:gd name="T9" fmla="*/ 131 h 146"/>
                <a:gd name="T10" fmla="*/ 138 w 158"/>
                <a:gd name="T11" fmla="*/ 121 h 146"/>
                <a:gd name="T12" fmla="*/ 139 w 158"/>
                <a:gd name="T13" fmla="*/ 74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8" h="146">
                  <a:moveTo>
                    <a:pt x="139" y="74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42" y="11"/>
                    <a:pt x="36" y="22"/>
                    <a:pt x="28" y="33"/>
                  </a:cubicBezTo>
                  <a:cubicBezTo>
                    <a:pt x="19" y="43"/>
                    <a:pt x="10" y="51"/>
                    <a:pt x="0" y="58"/>
                  </a:cubicBezTo>
                  <a:cubicBezTo>
                    <a:pt x="91" y="131"/>
                    <a:pt x="91" y="131"/>
                    <a:pt x="91" y="131"/>
                  </a:cubicBezTo>
                  <a:cubicBezTo>
                    <a:pt x="91" y="131"/>
                    <a:pt x="117" y="146"/>
                    <a:pt x="138" y="121"/>
                  </a:cubicBezTo>
                  <a:cubicBezTo>
                    <a:pt x="158" y="95"/>
                    <a:pt x="139" y="74"/>
                    <a:pt x="139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9" name="Freeform 388"/>
            <p:cNvSpPr/>
            <p:nvPr/>
          </p:nvSpPr>
          <p:spPr bwMode="auto">
            <a:xfrm>
              <a:off x="7384500" y="4999605"/>
              <a:ext cx="386606" cy="385163"/>
            </a:xfrm>
            <a:custGeom>
              <a:avLst/>
              <a:gdLst>
                <a:gd name="T0" fmla="*/ 195 w 227"/>
                <a:gd name="T1" fmla="*/ 180 h 226"/>
                <a:gd name="T2" fmla="*/ 213 w 227"/>
                <a:gd name="T3" fmla="*/ 146 h 226"/>
                <a:gd name="T4" fmla="*/ 179 w 227"/>
                <a:gd name="T5" fmla="*/ 30 h 226"/>
                <a:gd name="T6" fmla="*/ 65 w 227"/>
                <a:gd name="T7" fmla="*/ 18 h 226"/>
                <a:gd name="T8" fmla="*/ 119 w 227"/>
                <a:gd name="T9" fmla="*/ 61 h 226"/>
                <a:gd name="T10" fmla="*/ 112 w 227"/>
                <a:gd name="T11" fmla="*/ 113 h 226"/>
                <a:gd name="T12" fmla="*/ 62 w 227"/>
                <a:gd name="T13" fmla="*/ 135 h 226"/>
                <a:gd name="T14" fmla="*/ 8 w 227"/>
                <a:gd name="T15" fmla="*/ 91 h 226"/>
                <a:gd name="T16" fmla="*/ 46 w 227"/>
                <a:gd name="T17" fmla="*/ 196 h 226"/>
                <a:gd name="T18" fmla="*/ 166 w 227"/>
                <a:gd name="T19" fmla="*/ 204 h 226"/>
                <a:gd name="T20" fmla="*/ 195 w 227"/>
                <a:gd name="T21" fmla="*/ 18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7" h="226">
                  <a:moveTo>
                    <a:pt x="195" y="180"/>
                  </a:moveTo>
                  <a:cubicBezTo>
                    <a:pt x="203" y="169"/>
                    <a:pt x="209" y="158"/>
                    <a:pt x="213" y="146"/>
                  </a:cubicBezTo>
                  <a:cubicBezTo>
                    <a:pt x="227" y="105"/>
                    <a:pt x="214" y="58"/>
                    <a:pt x="179" y="30"/>
                  </a:cubicBezTo>
                  <a:cubicBezTo>
                    <a:pt x="145" y="3"/>
                    <a:pt x="101" y="0"/>
                    <a:pt x="65" y="18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62" y="135"/>
                    <a:pt x="62" y="135"/>
                    <a:pt x="62" y="135"/>
                  </a:cubicBezTo>
                  <a:cubicBezTo>
                    <a:pt x="8" y="91"/>
                    <a:pt x="8" y="91"/>
                    <a:pt x="8" y="91"/>
                  </a:cubicBezTo>
                  <a:cubicBezTo>
                    <a:pt x="0" y="129"/>
                    <a:pt x="13" y="170"/>
                    <a:pt x="46" y="196"/>
                  </a:cubicBezTo>
                  <a:cubicBezTo>
                    <a:pt x="81" y="225"/>
                    <a:pt x="129" y="226"/>
                    <a:pt x="166" y="204"/>
                  </a:cubicBezTo>
                  <a:cubicBezTo>
                    <a:pt x="177" y="198"/>
                    <a:pt x="187" y="190"/>
                    <a:pt x="195" y="1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Freeform 5"/>
          <p:cNvSpPr/>
          <p:nvPr/>
        </p:nvSpPr>
        <p:spPr bwMode="auto">
          <a:xfrm rot="16200000">
            <a:off x="5304275" y="1660889"/>
            <a:ext cx="1605347" cy="1693335"/>
          </a:xfrm>
          <a:custGeom>
            <a:avLst/>
            <a:gdLst>
              <a:gd name="T0" fmla="*/ 436 w 436"/>
              <a:gd name="T1" fmla="*/ 458 h 459"/>
              <a:gd name="T2" fmla="*/ 305 w 436"/>
              <a:gd name="T3" fmla="*/ 458 h 459"/>
              <a:gd name="T4" fmla="*/ 225 w 436"/>
              <a:gd name="T5" fmla="*/ 458 h 459"/>
              <a:gd name="T6" fmla="*/ 195 w 436"/>
              <a:gd name="T7" fmla="*/ 439 h 459"/>
              <a:gd name="T8" fmla="*/ 37 w 436"/>
              <a:gd name="T9" fmla="*/ 66 h 459"/>
              <a:gd name="T10" fmla="*/ 0 w 436"/>
              <a:gd name="T11" fmla="*/ 2 h 459"/>
              <a:gd name="T12" fmla="*/ 63 w 436"/>
              <a:gd name="T13" fmla="*/ 2 h 459"/>
              <a:gd name="T14" fmla="*/ 191 w 436"/>
              <a:gd name="T15" fmla="*/ 2 h 459"/>
              <a:gd name="T16" fmla="*/ 261 w 436"/>
              <a:gd name="T17" fmla="*/ 48 h 459"/>
              <a:gd name="T18" fmla="*/ 306 w 436"/>
              <a:gd name="T19" fmla="*/ 151 h 459"/>
              <a:gd name="T20" fmla="*/ 428 w 436"/>
              <a:gd name="T21" fmla="*/ 435 h 459"/>
              <a:gd name="T22" fmla="*/ 436 w 436"/>
              <a:gd name="T23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6" h="459">
                <a:moveTo>
                  <a:pt x="436" y="458"/>
                </a:moveTo>
                <a:cubicBezTo>
                  <a:pt x="390" y="458"/>
                  <a:pt x="347" y="458"/>
                  <a:pt x="305" y="458"/>
                </a:cubicBezTo>
                <a:cubicBezTo>
                  <a:pt x="278" y="458"/>
                  <a:pt x="251" y="457"/>
                  <a:pt x="225" y="458"/>
                </a:cubicBezTo>
                <a:cubicBezTo>
                  <a:pt x="209" y="459"/>
                  <a:pt x="201" y="454"/>
                  <a:pt x="195" y="439"/>
                </a:cubicBezTo>
                <a:cubicBezTo>
                  <a:pt x="143" y="314"/>
                  <a:pt x="91" y="190"/>
                  <a:pt x="37" y="66"/>
                </a:cubicBezTo>
                <a:cubicBezTo>
                  <a:pt x="28" y="43"/>
                  <a:pt x="13" y="23"/>
                  <a:pt x="0" y="2"/>
                </a:cubicBezTo>
                <a:cubicBezTo>
                  <a:pt x="18" y="2"/>
                  <a:pt x="41" y="2"/>
                  <a:pt x="63" y="2"/>
                </a:cubicBezTo>
                <a:cubicBezTo>
                  <a:pt x="105" y="2"/>
                  <a:pt x="148" y="4"/>
                  <a:pt x="191" y="2"/>
                </a:cubicBezTo>
                <a:cubicBezTo>
                  <a:pt x="227" y="0"/>
                  <a:pt x="248" y="17"/>
                  <a:pt x="261" y="48"/>
                </a:cubicBezTo>
                <a:cubicBezTo>
                  <a:pt x="276" y="82"/>
                  <a:pt x="291" y="117"/>
                  <a:pt x="306" y="151"/>
                </a:cubicBezTo>
                <a:cubicBezTo>
                  <a:pt x="346" y="246"/>
                  <a:pt x="387" y="340"/>
                  <a:pt x="428" y="435"/>
                </a:cubicBezTo>
                <a:cubicBezTo>
                  <a:pt x="430" y="441"/>
                  <a:pt x="432" y="447"/>
                  <a:pt x="436" y="458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69810" y="2339503"/>
            <a:ext cx="193903" cy="236350"/>
            <a:chOff x="6069810" y="2547847"/>
            <a:chExt cx="193903" cy="236350"/>
          </a:xfrm>
          <a:solidFill>
            <a:schemeClr val="bg1">
              <a:lumMod val="95000"/>
            </a:schemeClr>
          </a:solidFill>
        </p:grpSpPr>
        <p:sp>
          <p:nvSpPr>
            <p:cNvPr id="32" name="Freeform 34"/>
            <p:cNvSpPr>
              <a:spLocks noEditPoints="1"/>
            </p:cNvSpPr>
            <p:nvPr/>
          </p:nvSpPr>
          <p:spPr bwMode="auto">
            <a:xfrm>
              <a:off x="6069810" y="2547847"/>
              <a:ext cx="193903" cy="236350"/>
            </a:xfrm>
            <a:custGeom>
              <a:avLst/>
              <a:gdLst>
                <a:gd name="T0" fmla="*/ 16 w 667"/>
                <a:gd name="T1" fmla="*/ 176 h 813"/>
                <a:gd name="T2" fmla="*/ 175 w 667"/>
                <a:gd name="T3" fmla="*/ 16 h 813"/>
                <a:gd name="T4" fmla="*/ 214 w 667"/>
                <a:gd name="T5" fmla="*/ 0 h 813"/>
                <a:gd name="T6" fmla="*/ 613 w 667"/>
                <a:gd name="T7" fmla="*/ 0 h 813"/>
                <a:gd name="T8" fmla="*/ 667 w 667"/>
                <a:gd name="T9" fmla="*/ 54 h 813"/>
                <a:gd name="T10" fmla="*/ 667 w 667"/>
                <a:gd name="T11" fmla="*/ 759 h 813"/>
                <a:gd name="T12" fmla="*/ 613 w 667"/>
                <a:gd name="T13" fmla="*/ 813 h 813"/>
                <a:gd name="T14" fmla="*/ 54 w 667"/>
                <a:gd name="T15" fmla="*/ 813 h 813"/>
                <a:gd name="T16" fmla="*/ 0 w 667"/>
                <a:gd name="T17" fmla="*/ 759 h 813"/>
                <a:gd name="T18" fmla="*/ 0 w 667"/>
                <a:gd name="T19" fmla="*/ 214 h 813"/>
                <a:gd name="T20" fmla="*/ 16 w 667"/>
                <a:gd name="T21" fmla="*/ 176 h 813"/>
                <a:gd name="T22" fmla="*/ 194 w 667"/>
                <a:gd name="T23" fmla="*/ 229 h 813"/>
                <a:gd name="T24" fmla="*/ 57 w 667"/>
                <a:gd name="T25" fmla="*/ 229 h 813"/>
                <a:gd name="T26" fmla="*/ 57 w 667"/>
                <a:gd name="T27" fmla="*/ 756 h 813"/>
                <a:gd name="T28" fmla="*/ 610 w 667"/>
                <a:gd name="T29" fmla="*/ 756 h 813"/>
                <a:gd name="T30" fmla="*/ 610 w 667"/>
                <a:gd name="T31" fmla="*/ 57 h 813"/>
                <a:gd name="T32" fmla="*/ 238 w 667"/>
                <a:gd name="T33" fmla="*/ 57 h 813"/>
                <a:gd name="T34" fmla="*/ 238 w 667"/>
                <a:gd name="T35" fmla="*/ 185 h 813"/>
                <a:gd name="T36" fmla="*/ 194 w 667"/>
                <a:gd name="T37" fmla="*/ 229 h 813"/>
                <a:gd name="T38" fmla="*/ 82 w 667"/>
                <a:gd name="T39" fmla="*/ 191 h 813"/>
                <a:gd name="T40" fmla="*/ 194 w 667"/>
                <a:gd name="T41" fmla="*/ 191 h 813"/>
                <a:gd name="T42" fmla="*/ 200 w 667"/>
                <a:gd name="T43" fmla="*/ 185 h 813"/>
                <a:gd name="T44" fmla="*/ 200 w 667"/>
                <a:gd name="T45" fmla="*/ 72 h 813"/>
                <a:gd name="T46" fmla="*/ 82 w 667"/>
                <a:gd name="T47" fmla="*/ 19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67" h="813">
                  <a:moveTo>
                    <a:pt x="16" y="176"/>
                  </a:moveTo>
                  <a:cubicBezTo>
                    <a:pt x="175" y="16"/>
                    <a:pt x="175" y="16"/>
                    <a:pt x="175" y="16"/>
                  </a:cubicBezTo>
                  <a:cubicBezTo>
                    <a:pt x="186" y="6"/>
                    <a:pt x="199" y="0"/>
                    <a:pt x="214" y="0"/>
                  </a:cubicBezTo>
                  <a:cubicBezTo>
                    <a:pt x="613" y="0"/>
                    <a:pt x="613" y="0"/>
                    <a:pt x="613" y="0"/>
                  </a:cubicBezTo>
                  <a:cubicBezTo>
                    <a:pt x="643" y="0"/>
                    <a:pt x="667" y="24"/>
                    <a:pt x="667" y="54"/>
                  </a:cubicBezTo>
                  <a:cubicBezTo>
                    <a:pt x="667" y="759"/>
                    <a:pt x="667" y="759"/>
                    <a:pt x="667" y="759"/>
                  </a:cubicBezTo>
                  <a:cubicBezTo>
                    <a:pt x="667" y="789"/>
                    <a:pt x="643" y="813"/>
                    <a:pt x="613" y="813"/>
                  </a:cubicBezTo>
                  <a:cubicBezTo>
                    <a:pt x="54" y="813"/>
                    <a:pt x="54" y="813"/>
                    <a:pt x="54" y="813"/>
                  </a:cubicBezTo>
                  <a:cubicBezTo>
                    <a:pt x="24" y="813"/>
                    <a:pt x="0" y="789"/>
                    <a:pt x="0" y="759"/>
                  </a:cubicBezTo>
                  <a:cubicBezTo>
                    <a:pt x="0" y="214"/>
                    <a:pt x="0" y="214"/>
                    <a:pt x="0" y="214"/>
                  </a:cubicBezTo>
                  <a:cubicBezTo>
                    <a:pt x="0" y="200"/>
                    <a:pt x="5" y="186"/>
                    <a:pt x="16" y="176"/>
                  </a:cubicBezTo>
                  <a:close/>
                  <a:moveTo>
                    <a:pt x="194" y="229"/>
                  </a:moveTo>
                  <a:cubicBezTo>
                    <a:pt x="57" y="229"/>
                    <a:pt x="57" y="229"/>
                    <a:pt x="57" y="229"/>
                  </a:cubicBezTo>
                  <a:cubicBezTo>
                    <a:pt x="57" y="756"/>
                    <a:pt x="57" y="756"/>
                    <a:pt x="57" y="756"/>
                  </a:cubicBezTo>
                  <a:cubicBezTo>
                    <a:pt x="610" y="756"/>
                    <a:pt x="610" y="756"/>
                    <a:pt x="610" y="756"/>
                  </a:cubicBezTo>
                  <a:cubicBezTo>
                    <a:pt x="610" y="57"/>
                    <a:pt x="610" y="57"/>
                    <a:pt x="610" y="57"/>
                  </a:cubicBezTo>
                  <a:cubicBezTo>
                    <a:pt x="238" y="57"/>
                    <a:pt x="238" y="57"/>
                    <a:pt x="238" y="57"/>
                  </a:cubicBezTo>
                  <a:cubicBezTo>
                    <a:pt x="238" y="185"/>
                    <a:pt x="238" y="185"/>
                    <a:pt x="238" y="185"/>
                  </a:cubicBezTo>
                  <a:cubicBezTo>
                    <a:pt x="238" y="210"/>
                    <a:pt x="218" y="229"/>
                    <a:pt x="194" y="229"/>
                  </a:cubicBezTo>
                  <a:close/>
                  <a:moveTo>
                    <a:pt x="82" y="191"/>
                  </a:moveTo>
                  <a:cubicBezTo>
                    <a:pt x="194" y="191"/>
                    <a:pt x="194" y="191"/>
                    <a:pt x="194" y="191"/>
                  </a:cubicBezTo>
                  <a:cubicBezTo>
                    <a:pt x="197" y="191"/>
                    <a:pt x="200" y="188"/>
                    <a:pt x="200" y="185"/>
                  </a:cubicBezTo>
                  <a:cubicBezTo>
                    <a:pt x="200" y="72"/>
                    <a:pt x="200" y="72"/>
                    <a:pt x="200" y="72"/>
                  </a:cubicBezTo>
                  <a:cubicBezTo>
                    <a:pt x="82" y="191"/>
                    <a:pt x="82" y="191"/>
                    <a:pt x="82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3" name="Freeform 35"/>
            <p:cNvSpPr>
              <a:spLocks noEditPoints="1"/>
            </p:cNvSpPr>
            <p:nvPr/>
          </p:nvSpPr>
          <p:spPr bwMode="auto">
            <a:xfrm>
              <a:off x="6097370" y="2601367"/>
              <a:ext cx="138783" cy="145919"/>
            </a:xfrm>
            <a:custGeom>
              <a:avLst/>
              <a:gdLst>
                <a:gd name="T0" fmla="*/ 170 w 477"/>
                <a:gd name="T1" fmla="*/ 429 h 502"/>
                <a:gd name="T2" fmla="*/ 86 w 477"/>
                <a:gd name="T3" fmla="*/ 502 h 502"/>
                <a:gd name="T4" fmla="*/ 0 w 477"/>
                <a:gd name="T5" fmla="*/ 416 h 502"/>
                <a:gd name="T6" fmla="*/ 72 w 477"/>
                <a:gd name="T7" fmla="*/ 330 h 502"/>
                <a:gd name="T8" fmla="*/ 63 w 477"/>
                <a:gd name="T9" fmla="*/ 258 h 502"/>
                <a:gd name="T10" fmla="*/ 144 w 477"/>
                <a:gd name="T11" fmla="*/ 143 h 502"/>
                <a:gd name="T12" fmla="*/ 254 w 477"/>
                <a:gd name="T13" fmla="*/ 20 h 502"/>
                <a:gd name="T14" fmla="*/ 458 w 477"/>
                <a:gd name="T15" fmla="*/ 0 h 502"/>
                <a:gd name="T16" fmla="*/ 477 w 477"/>
                <a:gd name="T17" fmla="*/ 153 h 502"/>
                <a:gd name="T18" fmla="*/ 398 w 477"/>
                <a:gd name="T19" fmla="*/ 172 h 502"/>
                <a:gd name="T20" fmla="*/ 438 w 477"/>
                <a:gd name="T21" fmla="*/ 223 h 502"/>
                <a:gd name="T22" fmla="*/ 404 w 477"/>
                <a:gd name="T23" fmla="*/ 245 h 502"/>
                <a:gd name="T24" fmla="*/ 452 w 477"/>
                <a:gd name="T25" fmla="*/ 355 h 502"/>
                <a:gd name="T26" fmla="*/ 452 w 477"/>
                <a:gd name="T27" fmla="*/ 477 h 502"/>
                <a:gd name="T28" fmla="*/ 330 w 477"/>
                <a:gd name="T29" fmla="*/ 477 h 502"/>
                <a:gd name="T30" fmla="*/ 256 w 477"/>
                <a:gd name="T31" fmla="*/ 464 h 502"/>
                <a:gd name="T32" fmla="*/ 235 w 477"/>
                <a:gd name="T33" fmla="*/ 429 h 502"/>
                <a:gd name="T34" fmla="*/ 162 w 477"/>
                <a:gd name="T35" fmla="*/ 160 h 502"/>
                <a:gd name="T36" fmla="*/ 135 w 477"/>
                <a:gd name="T37" fmla="*/ 275 h 502"/>
                <a:gd name="T38" fmla="*/ 101 w 477"/>
                <a:gd name="T39" fmla="*/ 331 h 502"/>
                <a:gd name="T40" fmla="*/ 171 w 477"/>
                <a:gd name="T41" fmla="*/ 404 h 502"/>
                <a:gd name="T42" fmla="*/ 235 w 477"/>
                <a:gd name="T43" fmla="*/ 378 h 502"/>
                <a:gd name="T44" fmla="*/ 306 w 477"/>
                <a:gd name="T45" fmla="*/ 408 h 502"/>
                <a:gd name="T46" fmla="*/ 378 w 477"/>
                <a:gd name="T47" fmla="*/ 330 h 502"/>
                <a:gd name="T48" fmla="*/ 353 w 477"/>
                <a:gd name="T49" fmla="*/ 245 h 502"/>
                <a:gd name="T50" fmla="*/ 382 w 477"/>
                <a:gd name="T51" fmla="*/ 174 h 502"/>
                <a:gd name="T52" fmla="*/ 273 w 477"/>
                <a:gd name="T53" fmla="*/ 172 h 502"/>
                <a:gd name="T54" fmla="*/ 254 w 477"/>
                <a:gd name="T55" fmla="*/ 101 h 502"/>
                <a:gd name="T56" fmla="*/ 292 w 477"/>
                <a:gd name="T57" fmla="*/ 38 h 502"/>
                <a:gd name="T58" fmla="*/ 439 w 477"/>
                <a:gd name="T59" fmla="*/ 134 h 502"/>
                <a:gd name="T60" fmla="*/ 425 w 477"/>
                <a:gd name="T61" fmla="*/ 382 h 502"/>
                <a:gd name="T62" fmla="*/ 357 w 477"/>
                <a:gd name="T63" fmla="*/ 382 h 502"/>
                <a:gd name="T64" fmla="*/ 357 w 477"/>
                <a:gd name="T65" fmla="*/ 450 h 502"/>
                <a:gd name="T66" fmla="*/ 425 w 477"/>
                <a:gd name="T67" fmla="*/ 450 h 502"/>
                <a:gd name="T68" fmla="*/ 425 w 477"/>
                <a:gd name="T69" fmla="*/ 382 h 502"/>
                <a:gd name="T70" fmla="*/ 86 w 477"/>
                <a:gd name="T71" fmla="*/ 367 h 502"/>
                <a:gd name="T72" fmla="*/ 38 w 477"/>
                <a:gd name="T73" fmla="*/ 416 h 502"/>
                <a:gd name="T74" fmla="*/ 86 w 477"/>
                <a:gd name="T75" fmla="*/ 464 h 502"/>
                <a:gd name="T76" fmla="*/ 134 w 477"/>
                <a:gd name="T77" fmla="*/ 416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77" h="502">
                  <a:moveTo>
                    <a:pt x="235" y="429"/>
                  </a:moveTo>
                  <a:cubicBezTo>
                    <a:pt x="170" y="429"/>
                    <a:pt x="170" y="429"/>
                    <a:pt x="170" y="429"/>
                  </a:cubicBezTo>
                  <a:cubicBezTo>
                    <a:pt x="168" y="448"/>
                    <a:pt x="159" y="464"/>
                    <a:pt x="146" y="477"/>
                  </a:cubicBezTo>
                  <a:cubicBezTo>
                    <a:pt x="131" y="493"/>
                    <a:pt x="109" y="502"/>
                    <a:pt x="86" y="502"/>
                  </a:cubicBezTo>
                  <a:cubicBezTo>
                    <a:pt x="62" y="502"/>
                    <a:pt x="41" y="493"/>
                    <a:pt x="25" y="477"/>
                  </a:cubicBezTo>
                  <a:cubicBezTo>
                    <a:pt x="10" y="461"/>
                    <a:pt x="0" y="440"/>
                    <a:pt x="0" y="416"/>
                  </a:cubicBezTo>
                  <a:cubicBezTo>
                    <a:pt x="0" y="392"/>
                    <a:pt x="10" y="370"/>
                    <a:pt x="25" y="355"/>
                  </a:cubicBezTo>
                  <a:cubicBezTo>
                    <a:pt x="38" y="342"/>
                    <a:pt x="54" y="333"/>
                    <a:pt x="72" y="330"/>
                  </a:cubicBezTo>
                  <a:cubicBezTo>
                    <a:pt x="48" y="277"/>
                    <a:pt x="48" y="277"/>
                    <a:pt x="48" y="277"/>
                  </a:cubicBezTo>
                  <a:cubicBezTo>
                    <a:pt x="43" y="269"/>
                    <a:pt x="48" y="255"/>
                    <a:pt x="63" y="258"/>
                  </a:cubicBezTo>
                  <a:cubicBezTo>
                    <a:pt x="84" y="263"/>
                    <a:pt x="84" y="263"/>
                    <a:pt x="84" y="263"/>
                  </a:cubicBezTo>
                  <a:cubicBezTo>
                    <a:pt x="94" y="216"/>
                    <a:pt x="115" y="175"/>
                    <a:pt x="144" y="143"/>
                  </a:cubicBezTo>
                  <a:cubicBezTo>
                    <a:pt x="174" y="108"/>
                    <a:pt x="212" y="84"/>
                    <a:pt x="254" y="75"/>
                  </a:cubicBezTo>
                  <a:cubicBezTo>
                    <a:pt x="254" y="20"/>
                    <a:pt x="254" y="20"/>
                    <a:pt x="254" y="20"/>
                  </a:cubicBezTo>
                  <a:cubicBezTo>
                    <a:pt x="254" y="9"/>
                    <a:pt x="264" y="0"/>
                    <a:pt x="275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468" y="0"/>
                    <a:pt x="477" y="9"/>
                    <a:pt x="477" y="19"/>
                  </a:cubicBezTo>
                  <a:cubicBezTo>
                    <a:pt x="477" y="153"/>
                    <a:pt x="477" y="153"/>
                    <a:pt x="477" y="153"/>
                  </a:cubicBezTo>
                  <a:cubicBezTo>
                    <a:pt x="477" y="163"/>
                    <a:pt x="468" y="172"/>
                    <a:pt x="458" y="172"/>
                  </a:cubicBezTo>
                  <a:cubicBezTo>
                    <a:pt x="398" y="172"/>
                    <a:pt x="398" y="172"/>
                    <a:pt x="398" y="172"/>
                  </a:cubicBezTo>
                  <a:cubicBezTo>
                    <a:pt x="398" y="172"/>
                    <a:pt x="399" y="173"/>
                    <a:pt x="399" y="174"/>
                  </a:cubicBezTo>
                  <a:cubicBezTo>
                    <a:pt x="438" y="223"/>
                    <a:pt x="438" y="223"/>
                    <a:pt x="438" y="223"/>
                  </a:cubicBezTo>
                  <a:cubicBezTo>
                    <a:pt x="444" y="229"/>
                    <a:pt x="443" y="245"/>
                    <a:pt x="428" y="245"/>
                  </a:cubicBezTo>
                  <a:cubicBezTo>
                    <a:pt x="404" y="245"/>
                    <a:pt x="404" y="245"/>
                    <a:pt x="404" y="245"/>
                  </a:cubicBezTo>
                  <a:cubicBezTo>
                    <a:pt x="404" y="330"/>
                    <a:pt x="404" y="330"/>
                    <a:pt x="404" y="330"/>
                  </a:cubicBezTo>
                  <a:cubicBezTo>
                    <a:pt x="422" y="333"/>
                    <a:pt x="439" y="342"/>
                    <a:pt x="452" y="355"/>
                  </a:cubicBezTo>
                  <a:cubicBezTo>
                    <a:pt x="467" y="370"/>
                    <a:pt x="477" y="392"/>
                    <a:pt x="477" y="416"/>
                  </a:cubicBezTo>
                  <a:cubicBezTo>
                    <a:pt x="477" y="440"/>
                    <a:pt x="467" y="461"/>
                    <a:pt x="452" y="477"/>
                  </a:cubicBezTo>
                  <a:cubicBezTo>
                    <a:pt x="436" y="493"/>
                    <a:pt x="415" y="502"/>
                    <a:pt x="391" y="502"/>
                  </a:cubicBezTo>
                  <a:cubicBezTo>
                    <a:pt x="367" y="502"/>
                    <a:pt x="346" y="493"/>
                    <a:pt x="330" y="477"/>
                  </a:cubicBezTo>
                  <a:cubicBezTo>
                    <a:pt x="317" y="463"/>
                    <a:pt x="308" y="445"/>
                    <a:pt x="306" y="425"/>
                  </a:cubicBezTo>
                  <a:cubicBezTo>
                    <a:pt x="256" y="464"/>
                    <a:pt x="256" y="464"/>
                    <a:pt x="256" y="464"/>
                  </a:cubicBezTo>
                  <a:cubicBezTo>
                    <a:pt x="249" y="470"/>
                    <a:pt x="235" y="469"/>
                    <a:pt x="235" y="453"/>
                  </a:cubicBezTo>
                  <a:cubicBezTo>
                    <a:pt x="235" y="429"/>
                    <a:pt x="235" y="429"/>
                    <a:pt x="235" y="429"/>
                  </a:cubicBezTo>
                  <a:close/>
                  <a:moveTo>
                    <a:pt x="254" y="101"/>
                  </a:moveTo>
                  <a:cubicBezTo>
                    <a:pt x="219" y="110"/>
                    <a:pt x="188" y="131"/>
                    <a:pt x="162" y="160"/>
                  </a:cubicBezTo>
                  <a:cubicBezTo>
                    <a:pt x="137" y="189"/>
                    <a:pt x="118" y="226"/>
                    <a:pt x="109" y="269"/>
                  </a:cubicBezTo>
                  <a:cubicBezTo>
                    <a:pt x="135" y="275"/>
                    <a:pt x="135" y="275"/>
                    <a:pt x="135" y="275"/>
                  </a:cubicBezTo>
                  <a:cubicBezTo>
                    <a:pt x="148" y="278"/>
                    <a:pt x="147" y="292"/>
                    <a:pt x="140" y="298"/>
                  </a:cubicBezTo>
                  <a:cubicBezTo>
                    <a:pt x="101" y="331"/>
                    <a:pt x="101" y="331"/>
                    <a:pt x="101" y="331"/>
                  </a:cubicBezTo>
                  <a:cubicBezTo>
                    <a:pt x="118" y="334"/>
                    <a:pt x="134" y="342"/>
                    <a:pt x="146" y="355"/>
                  </a:cubicBezTo>
                  <a:cubicBezTo>
                    <a:pt x="159" y="368"/>
                    <a:pt x="168" y="385"/>
                    <a:pt x="171" y="404"/>
                  </a:cubicBezTo>
                  <a:cubicBezTo>
                    <a:pt x="235" y="404"/>
                    <a:pt x="235" y="404"/>
                    <a:pt x="235" y="404"/>
                  </a:cubicBezTo>
                  <a:cubicBezTo>
                    <a:pt x="235" y="378"/>
                    <a:pt x="235" y="378"/>
                    <a:pt x="235" y="378"/>
                  </a:cubicBezTo>
                  <a:cubicBezTo>
                    <a:pt x="235" y="365"/>
                    <a:pt x="248" y="363"/>
                    <a:pt x="256" y="369"/>
                  </a:cubicBezTo>
                  <a:cubicBezTo>
                    <a:pt x="306" y="408"/>
                    <a:pt x="306" y="408"/>
                    <a:pt x="306" y="408"/>
                  </a:cubicBezTo>
                  <a:cubicBezTo>
                    <a:pt x="308" y="387"/>
                    <a:pt x="317" y="368"/>
                    <a:pt x="330" y="355"/>
                  </a:cubicBezTo>
                  <a:cubicBezTo>
                    <a:pt x="343" y="342"/>
                    <a:pt x="360" y="333"/>
                    <a:pt x="378" y="330"/>
                  </a:cubicBezTo>
                  <a:cubicBezTo>
                    <a:pt x="378" y="245"/>
                    <a:pt x="378" y="245"/>
                    <a:pt x="378" y="245"/>
                  </a:cubicBezTo>
                  <a:cubicBezTo>
                    <a:pt x="353" y="245"/>
                    <a:pt x="353" y="245"/>
                    <a:pt x="353" y="245"/>
                  </a:cubicBezTo>
                  <a:cubicBezTo>
                    <a:pt x="340" y="245"/>
                    <a:pt x="338" y="230"/>
                    <a:pt x="344" y="223"/>
                  </a:cubicBezTo>
                  <a:cubicBezTo>
                    <a:pt x="382" y="174"/>
                    <a:pt x="382" y="174"/>
                    <a:pt x="382" y="174"/>
                  </a:cubicBezTo>
                  <a:cubicBezTo>
                    <a:pt x="383" y="173"/>
                    <a:pt x="383" y="172"/>
                    <a:pt x="384" y="172"/>
                  </a:cubicBezTo>
                  <a:cubicBezTo>
                    <a:pt x="273" y="172"/>
                    <a:pt x="273" y="172"/>
                    <a:pt x="273" y="172"/>
                  </a:cubicBezTo>
                  <a:cubicBezTo>
                    <a:pt x="263" y="172"/>
                    <a:pt x="254" y="164"/>
                    <a:pt x="254" y="153"/>
                  </a:cubicBezTo>
                  <a:cubicBezTo>
                    <a:pt x="254" y="101"/>
                    <a:pt x="254" y="101"/>
                    <a:pt x="254" y="101"/>
                  </a:cubicBezTo>
                  <a:close/>
                  <a:moveTo>
                    <a:pt x="439" y="38"/>
                  </a:moveTo>
                  <a:cubicBezTo>
                    <a:pt x="292" y="38"/>
                    <a:pt x="292" y="38"/>
                    <a:pt x="292" y="38"/>
                  </a:cubicBezTo>
                  <a:cubicBezTo>
                    <a:pt x="292" y="134"/>
                    <a:pt x="292" y="134"/>
                    <a:pt x="292" y="134"/>
                  </a:cubicBezTo>
                  <a:cubicBezTo>
                    <a:pt x="439" y="134"/>
                    <a:pt x="439" y="134"/>
                    <a:pt x="439" y="134"/>
                  </a:cubicBezTo>
                  <a:cubicBezTo>
                    <a:pt x="439" y="38"/>
                    <a:pt x="439" y="38"/>
                    <a:pt x="439" y="38"/>
                  </a:cubicBezTo>
                  <a:close/>
                  <a:moveTo>
                    <a:pt x="425" y="382"/>
                  </a:moveTo>
                  <a:cubicBezTo>
                    <a:pt x="416" y="373"/>
                    <a:pt x="404" y="367"/>
                    <a:pt x="391" y="367"/>
                  </a:cubicBezTo>
                  <a:cubicBezTo>
                    <a:pt x="378" y="367"/>
                    <a:pt x="366" y="373"/>
                    <a:pt x="357" y="382"/>
                  </a:cubicBezTo>
                  <a:cubicBezTo>
                    <a:pt x="349" y="390"/>
                    <a:pt x="343" y="402"/>
                    <a:pt x="343" y="416"/>
                  </a:cubicBezTo>
                  <a:cubicBezTo>
                    <a:pt x="343" y="429"/>
                    <a:pt x="349" y="441"/>
                    <a:pt x="357" y="450"/>
                  </a:cubicBezTo>
                  <a:cubicBezTo>
                    <a:pt x="366" y="459"/>
                    <a:pt x="378" y="464"/>
                    <a:pt x="391" y="464"/>
                  </a:cubicBezTo>
                  <a:cubicBezTo>
                    <a:pt x="404" y="464"/>
                    <a:pt x="416" y="459"/>
                    <a:pt x="425" y="450"/>
                  </a:cubicBezTo>
                  <a:cubicBezTo>
                    <a:pt x="434" y="441"/>
                    <a:pt x="439" y="429"/>
                    <a:pt x="439" y="416"/>
                  </a:cubicBezTo>
                  <a:cubicBezTo>
                    <a:pt x="439" y="402"/>
                    <a:pt x="434" y="390"/>
                    <a:pt x="425" y="382"/>
                  </a:cubicBezTo>
                  <a:close/>
                  <a:moveTo>
                    <a:pt x="120" y="382"/>
                  </a:moveTo>
                  <a:cubicBezTo>
                    <a:pt x="111" y="373"/>
                    <a:pt x="99" y="367"/>
                    <a:pt x="86" y="367"/>
                  </a:cubicBezTo>
                  <a:cubicBezTo>
                    <a:pt x="73" y="367"/>
                    <a:pt x="61" y="373"/>
                    <a:pt x="52" y="382"/>
                  </a:cubicBezTo>
                  <a:cubicBezTo>
                    <a:pt x="43" y="390"/>
                    <a:pt x="38" y="402"/>
                    <a:pt x="38" y="416"/>
                  </a:cubicBezTo>
                  <a:cubicBezTo>
                    <a:pt x="38" y="429"/>
                    <a:pt x="43" y="441"/>
                    <a:pt x="52" y="450"/>
                  </a:cubicBezTo>
                  <a:cubicBezTo>
                    <a:pt x="61" y="459"/>
                    <a:pt x="73" y="464"/>
                    <a:pt x="86" y="464"/>
                  </a:cubicBezTo>
                  <a:cubicBezTo>
                    <a:pt x="99" y="464"/>
                    <a:pt x="111" y="459"/>
                    <a:pt x="120" y="450"/>
                  </a:cubicBezTo>
                  <a:cubicBezTo>
                    <a:pt x="128" y="441"/>
                    <a:pt x="134" y="429"/>
                    <a:pt x="134" y="416"/>
                  </a:cubicBezTo>
                  <a:cubicBezTo>
                    <a:pt x="134" y="402"/>
                    <a:pt x="128" y="390"/>
                    <a:pt x="120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4" name="Freeform 6"/>
          <p:cNvSpPr/>
          <p:nvPr/>
        </p:nvSpPr>
        <p:spPr bwMode="auto">
          <a:xfrm rot="16200000">
            <a:off x="5663083" y="4415006"/>
            <a:ext cx="1094999" cy="1478247"/>
          </a:xfrm>
          <a:custGeom>
            <a:avLst/>
            <a:gdLst>
              <a:gd name="T0" fmla="*/ 0 w 297"/>
              <a:gd name="T1" fmla="*/ 397 h 401"/>
              <a:gd name="T2" fmla="*/ 34 w 297"/>
              <a:gd name="T3" fmla="*/ 315 h 401"/>
              <a:gd name="T4" fmla="*/ 155 w 297"/>
              <a:gd name="T5" fmla="*/ 35 h 401"/>
              <a:gd name="T6" fmla="*/ 183 w 297"/>
              <a:gd name="T7" fmla="*/ 3 h 401"/>
              <a:gd name="T8" fmla="*/ 213 w 297"/>
              <a:gd name="T9" fmla="*/ 35 h 401"/>
              <a:gd name="T10" fmla="*/ 291 w 297"/>
              <a:gd name="T11" fmla="*/ 223 h 401"/>
              <a:gd name="T12" fmla="*/ 292 w 297"/>
              <a:gd name="T13" fmla="*/ 259 h 401"/>
              <a:gd name="T14" fmla="*/ 237 w 297"/>
              <a:gd name="T15" fmla="*/ 386 h 401"/>
              <a:gd name="T16" fmla="*/ 220 w 297"/>
              <a:gd name="T17" fmla="*/ 400 h 401"/>
              <a:gd name="T18" fmla="*/ 6 w 297"/>
              <a:gd name="T19" fmla="*/ 400 h 401"/>
              <a:gd name="T20" fmla="*/ 0 w 297"/>
              <a:gd name="T21" fmla="*/ 397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97" h="401">
                <a:moveTo>
                  <a:pt x="0" y="397"/>
                </a:moveTo>
                <a:cubicBezTo>
                  <a:pt x="11" y="369"/>
                  <a:pt x="23" y="342"/>
                  <a:pt x="34" y="315"/>
                </a:cubicBezTo>
                <a:cubicBezTo>
                  <a:pt x="74" y="222"/>
                  <a:pt x="114" y="128"/>
                  <a:pt x="155" y="35"/>
                </a:cubicBezTo>
                <a:cubicBezTo>
                  <a:pt x="160" y="22"/>
                  <a:pt x="172" y="5"/>
                  <a:pt x="183" y="3"/>
                </a:cubicBezTo>
                <a:cubicBezTo>
                  <a:pt x="201" y="0"/>
                  <a:pt x="207" y="21"/>
                  <a:pt x="213" y="35"/>
                </a:cubicBezTo>
                <a:cubicBezTo>
                  <a:pt x="239" y="98"/>
                  <a:pt x="265" y="161"/>
                  <a:pt x="291" y="223"/>
                </a:cubicBezTo>
                <a:cubicBezTo>
                  <a:pt x="297" y="236"/>
                  <a:pt x="297" y="246"/>
                  <a:pt x="292" y="259"/>
                </a:cubicBezTo>
                <a:cubicBezTo>
                  <a:pt x="273" y="301"/>
                  <a:pt x="256" y="344"/>
                  <a:pt x="237" y="386"/>
                </a:cubicBezTo>
                <a:cubicBezTo>
                  <a:pt x="235" y="392"/>
                  <a:pt x="226" y="400"/>
                  <a:pt x="220" y="400"/>
                </a:cubicBezTo>
                <a:cubicBezTo>
                  <a:pt x="149" y="401"/>
                  <a:pt x="77" y="400"/>
                  <a:pt x="6" y="400"/>
                </a:cubicBezTo>
                <a:cubicBezTo>
                  <a:pt x="5" y="400"/>
                  <a:pt x="4" y="399"/>
                  <a:pt x="0" y="397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6250921" y="4956462"/>
            <a:ext cx="236350" cy="234763"/>
            <a:chOff x="6463926" y="2278309"/>
            <a:chExt cx="708057" cy="703302"/>
          </a:xfrm>
          <a:solidFill>
            <a:schemeClr val="bg1">
              <a:lumMod val="95000"/>
            </a:schemeClr>
          </a:solidFill>
        </p:grpSpPr>
        <p:sp>
          <p:nvSpPr>
            <p:cNvPr id="36" name="Freeform 30"/>
            <p:cNvSpPr>
              <a:spLocks noEditPoints="1"/>
            </p:cNvSpPr>
            <p:nvPr/>
          </p:nvSpPr>
          <p:spPr bwMode="auto">
            <a:xfrm>
              <a:off x="6687023" y="2278309"/>
              <a:ext cx="261864" cy="305752"/>
            </a:xfrm>
            <a:custGeom>
              <a:avLst/>
              <a:gdLst>
                <a:gd name="T0" fmla="*/ 150 w 303"/>
                <a:gd name="T1" fmla="*/ 1 h 354"/>
                <a:gd name="T2" fmla="*/ 81 w 303"/>
                <a:gd name="T3" fmla="*/ 76 h 354"/>
                <a:gd name="T4" fmla="*/ 153 w 303"/>
                <a:gd name="T5" fmla="*/ 165 h 354"/>
                <a:gd name="T6" fmla="*/ 222 w 303"/>
                <a:gd name="T7" fmla="*/ 74 h 354"/>
                <a:gd name="T8" fmla="*/ 150 w 303"/>
                <a:gd name="T9" fmla="*/ 1 h 354"/>
                <a:gd name="T10" fmla="*/ 151 w 303"/>
                <a:gd name="T11" fmla="*/ 261 h 354"/>
                <a:gd name="T12" fmla="*/ 198 w 303"/>
                <a:gd name="T13" fmla="*/ 196 h 354"/>
                <a:gd name="T14" fmla="*/ 210 w 303"/>
                <a:gd name="T15" fmla="*/ 190 h 354"/>
                <a:gd name="T16" fmla="*/ 260 w 303"/>
                <a:gd name="T17" fmla="*/ 199 h 354"/>
                <a:gd name="T18" fmla="*/ 290 w 303"/>
                <a:gd name="T19" fmla="*/ 225 h 354"/>
                <a:gd name="T20" fmla="*/ 303 w 303"/>
                <a:gd name="T21" fmla="*/ 330 h 354"/>
                <a:gd name="T22" fmla="*/ 297 w 303"/>
                <a:gd name="T23" fmla="*/ 347 h 354"/>
                <a:gd name="T24" fmla="*/ 280 w 303"/>
                <a:gd name="T25" fmla="*/ 354 h 354"/>
                <a:gd name="T26" fmla="*/ 23 w 303"/>
                <a:gd name="T27" fmla="*/ 354 h 354"/>
                <a:gd name="T28" fmla="*/ 6 w 303"/>
                <a:gd name="T29" fmla="*/ 347 h 354"/>
                <a:gd name="T30" fmla="*/ 0 w 303"/>
                <a:gd name="T31" fmla="*/ 330 h 354"/>
                <a:gd name="T32" fmla="*/ 13 w 303"/>
                <a:gd name="T33" fmla="*/ 225 h 354"/>
                <a:gd name="T34" fmla="*/ 43 w 303"/>
                <a:gd name="T35" fmla="*/ 199 h 354"/>
                <a:gd name="T36" fmla="*/ 93 w 303"/>
                <a:gd name="T37" fmla="*/ 190 h 354"/>
                <a:gd name="T38" fmla="*/ 105 w 303"/>
                <a:gd name="T39" fmla="*/ 196 h 354"/>
                <a:gd name="T40" fmla="*/ 151 w 303"/>
                <a:gd name="T41" fmla="*/ 261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354">
                  <a:moveTo>
                    <a:pt x="150" y="1"/>
                  </a:moveTo>
                  <a:cubicBezTo>
                    <a:pt x="111" y="2"/>
                    <a:pt x="80" y="36"/>
                    <a:pt x="81" y="76"/>
                  </a:cubicBezTo>
                  <a:cubicBezTo>
                    <a:pt x="82" y="117"/>
                    <a:pt x="114" y="166"/>
                    <a:pt x="153" y="165"/>
                  </a:cubicBezTo>
                  <a:cubicBezTo>
                    <a:pt x="192" y="165"/>
                    <a:pt x="223" y="114"/>
                    <a:pt x="222" y="74"/>
                  </a:cubicBezTo>
                  <a:cubicBezTo>
                    <a:pt x="221" y="33"/>
                    <a:pt x="189" y="0"/>
                    <a:pt x="150" y="1"/>
                  </a:cubicBezTo>
                  <a:close/>
                  <a:moveTo>
                    <a:pt x="151" y="261"/>
                  </a:moveTo>
                  <a:cubicBezTo>
                    <a:pt x="198" y="196"/>
                    <a:pt x="198" y="196"/>
                    <a:pt x="198" y="196"/>
                  </a:cubicBezTo>
                  <a:cubicBezTo>
                    <a:pt x="201" y="192"/>
                    <a:pt x="206" y="190"/>
                    <a:pt x="210" y="190"/>
                  </a:cubicBezTo>
                  <a:cubicBezTo>
                    <a:pt x="260" y="199"/>
                    <a:pt x="260" y="199"/>
                    <a:pt x="260" y="199"/>
                  </a:cubicBezTo>
                  <a:cubicBezTo>
                    <a:pt x="278" y="202"/>
                    <a:pt x="288" y="217"/>
                    <a:pt x="290" y="225"/>
                  </a:cubicBezTo>
                  <a:cubicBezTo>
                    <a:pt x="297" y="274"/>
                    <a:pt x="301" y="304"/>
                    <a:pt x="303" y="330"/>
                  </a:cubicBezTo>
                  <a:cubicBezTo>
                    <a:pt x="303" y="336"/>
                    <a:pt x="301" y="342"/>
                    <a:pt x="297" y="347"/>
                  </a:cubicBezTo>
                  <a:cubicBezTo>
                    <a:pt x="292" y="351"/>
                    <a:pt x="287" y="354"/>
                    <a:pt x="280" y="354"/>
                  </a:cubicBezTo>
                  <a:cubicBezTo>
                    <a:pt x="23" y="354"/>
                    <a:pt x="23" y="354"/>
                    <a:pt x="23" y="354"/>
                  </a:cubicBezTo>
                  <a:cubicBezTo>
                    <a:pt x="16" y="354"/>
                    <a:pt x="11" y="351"/>
                    <a:pt x="6" y="347"/>
                  </a:cubicBezTo>
                  <a:cubicBezTo>
                    <a:pt x="2" y="342"/>
                    <a:pt x="0" y="336"/>
                    <a:pt x="0" y="330"/>
                  </a:cubicBezTo>
                  <a:cubicBezTo>
                    <a:pt x="2" y="304"/>
                    <a:pt x="6" y="274"/>
                    <a:pt x="13" y="225"/>
                  </a:cubicBezTo>
                  <a:cubicBezTo>
                    <a:pt x="15" y="217"/>
                    <a:pt x="25" y="202"/>
                    <a:pt x="43" y="199"/>
                  </a:cubicBezTo>
                  <a:cubicBezTo>
                    <a:pt x="93" y="190"/>
                    <a:pt x="93" y="190"/>
                    <a:pt x="93" y="190"/>
                  </a:cubicBezTo>
                  <a:cubicBezTo>
                    <a:pt x="97" y="190"/>
                    <a:pt x="102" y="192"/>
                    <a:pt x="105" y="196"/>
                  </a:cubicBezTo>
                  <a:cubicBezTo>
                    <a:pt x="151" y="261"/>
                    <a:pt x="151" y="261"/>
                    <a:pt x="151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Freeform 31"/>
            <p:cNvSpPr>
              <a:spLocks noEditPoints="1"/>
            </p:cNvSpPr>
            <p:nvPr/>
          </p:nvSpPr>
          <p:spPr bwMode="auto">
            <a:xfrm>
              <a:off x="6463926" y="2632337"/>
              <a:ext cx="268082" cy="349274"/>
            </a:xfrm>
            <a:custGeom>
              <a:avLst/>
              <a:gdLst>
                <a:gd name="T0" fmla="*/ 153 w 310"/>
                <a:gd name="T1" fmla="*/ 1 h 404"/>
                <a:gd name="T2" fmla="*/ 84 w 310"/>
                <a:gd name="T3" fmla="*/ 76 h 404"/>
                <a:gd name="T4" fmla="*/ 156 w 310"/>
                <a:gd name="T5" fmla="*/ 165 h 404"/>
                <a:gd name="T6" fmla="*/ 225 w 310"/>
                <a:gd name="T7" fmla="*/ 73 h 404"/>
                <a:gd name="T8" fmla="*/ 153 w 310"/>
                <a:gd name="T9" fmla="*/ 1 h 404"/>
                <a:gd name="T10" fmla="*/ 155 w 310"/>
                <a:gd name="T11" fmla="*/ 261 h 404"/>
                <a:gd name="T12" fmla="*/ 201 w 310"/>
                <a:gd name="T13" fmla="*/ 195 h 404"/>
                <a:gd name="T14" fmla="*/ 213 w 310"/>
                <a:gd name="T15" fmla="*/ 190 h 404"/>
                <a:gd name="T16" fmla="*/ 263 w 310"/>
                <a:gd name="T17" fmla="*/ 199 h 404"/>
                <a:gd name="T18" fmla="*/ 293 w 310"/>
                <a:gd name="T19" fmla="*/ 225 h 404"/>
                <a:gd name="T20" fmla="*/ 304 w 310"/>
                <a:gd name="T21" fmla="*/ 385 h 404"/>
                <a:gd name="T22" fmla="*/ 282 w 310"/>
                <a:gd name="T23" fmla="*/ 404 h 404"/>
                <a:gd name="T24" fmla="*/ 27 w 310"/>
                <a:gd name="T25" fmla="*/ 404 h 404"/>
                <a:gd name="T26" fmla="*/ 5 w 310"/>
                <a:gd name="T27" fmla="*/ 385 h 404"/>
                <a:gd name="T28" fmla="*/ 16 w 310"/>
                <a:gd name="T29" fmla="*/ 225 h 404"/>
                <a:gd name="T30" fmla="*/ 46 w 310"/>
                <a:gd name="T31" fmla="*/ 199 h 404"/>
                <a:gd name="T32" fmla="*/ 96 w 310"/>
                <a:gd name="T33" fmla="*/ 190 h 404"/>
                <a:gd name="T34" fmla="*/ 108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3" y="1"/>
                  </a:moveTo>
                  <a:cubicBezTo>
                    <a:pt x="114" y="1"/>
                    <a:pt x="83" y="35"/>
                    <a:pt x="84" y="76"/>
                  </a:cubicBezTo>
                  <a:cubicBezTo>
                    <a:pt x="85" y="117"/>
                    <a:pt x="117" y="166"/>
                    <a:pt x="156" y="165"/>
                  </a:cubicBezTo>
                  <a:cubicBezTo>
                    <a:pt x="195" y="164"/>
                    <a:pt x="226" y="114"/>
                    <a:pt x="225" y="73"/>
                  </a:cubicBezTo>
                  <a:cubicBezTo>
                    <a:pt x="224" y="32"/>
                    <a:pt x="192" y="0"/>
                    <a:pt x="153" y="1"/>
                  </a:cubicBezTo>
                  <a:close/>
                  <a:moveTo>
                    <a:pt x="155" y="261"/>
                  </a:moveTo>
                  <a:cubicBezTo>
                    <a:pt x="201" y="195"/>
                    <a:pt x="201" y="195"/>
                    <a:pt x="201" y="195"/>
                  </a:cubicBezTo>
                  <a:cubicBezTo>
                    <a:pt x="204" y="191"/>
                    <a:pt x="209" y="189"/>
                    <a:pt x="213" y="190"/>
                  </a:cubicBezTo>
                  <a:cubicBezTo>
                    <a:pt x="263" y="199"/>
                    <a:pt x="263" y="199"/>
                    <a:pt x="263" y="199"/>
                  </a:cubicBezTo>
                  <a:cubicBezTo>
                    <a:pt x="281" y="202"/>
                    <a:pt x="291" y="216"/>
                    <a:pt x="293" y="225"/>
                  </a:cubicBezTo>
                  <a:cubicBezTo>
                    <a:pt x="304" y="309"/>
                    <a:pt x="310" y="336"/>
                    <a:pt x="304" y="385"/>
                  </a:cubicBezTo>
                  <a:cubicBezTo>
                    <a:pt x="303" y="396"/>
                    <a:pt x="294" y="404"/>
                    <a:pt x="282" y="404"/>
                  </a:cubicBezTo>
                  <a:cubicBezTo>
                    <a:pt x="27" y="404"/>
                    <a:pt x="27" y="404"/>
                    <a:pt x="27" y="404"/>
                  </a:cubicBezTo>
                  <a:cubicBezTo>
                    <a:pt x="15" y="404"/>
                    <a:pt x="6" y="396"/>
                    <a:pt x="5" y="385"/>
                  </a:cubicBezTo>
                  <a:cubicBezTo>
                    <a:pt x="0" y="336"/>
                    <a:pt x="5" y="309"/>
                    <a:pt x="16" y="225"/>
                  </a:cubicBezTo>
                  <a:cubicBezTo>
                    <a:pt x="18" y="216"/>
                    <a:pt x="28" y="202"/>
                    <a:pt x="46" y="199"/>
                  </a:cubicBezTo>
                  <a:cubicBezTo>
                    <a:pt x="96" y="190"/>
                    <a:pt x="96" y="190"/>
                    <a:pt x="96" y="190"/>
                  </a:cubicBezTo>
                  <a:cubicBezTo>
                    <a:pt x="100" y="189"/>
                    <a:pt x="105" y="191"/>
                    <a:pt x="108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8" name="Freeform 32"/>
            <p:cNvSpPr/>
            <p:nvPr/>
          </p:nvSpPr>
          <p:spPr bwMode="auto">
            <a:xfrm>
              <a:off x="6727619" y="2616977"/>
              <a:ext cx="180672" cy="154705"/>
            </a:xfrm>
            <a:custGeom>
              <a:avLst/>
              <a:gdLst>
                <a:gd name="T0" fmla="*/ 85 w 209"/>
                <a:gd name="T1" fmla="*/ 19 h 179"/>
                <a:gd name="T2" fmla="*/ 104 w 209"/>
                <a:gd name="T3" fmla="*/ 0 h 179"/>
                <a:gd name="T4" fmla="*/ 124 w 209"/>
                <a:gd name="T5" fmla="*/ 19 h 179"/>
                <a:gd name="T6" fmla="*/ 124 w 209"/>
                <a:gd name="T7" fmla="*/ 98 h 179"/>
                <a:gd name="T8" fmla="*/ 197 w 209"/>
                <a:gd name="T9" fmla="*/ 141 h 179"/>
                <a:gd name="T10" fmla="*/ 204 w 209"/>
                <a:gd name="T11" fmla="*/ 167 h 179"/>
                <a:gd name="T12" fmla="*/ 178 w 209"/>
                <a:gd name="T13" fmla="*/ 174 h 179"/>
                <a:gd name="T14" fmla="*/ 104 w 209"/>
                <a:gd name="T15" fmla="*/ 131 h 179"/>
                <a:gd name="T16" fmla="*/ 31 w 209"/>
                <a:gd name="T17" fmla="*/ 174 h 179"/>
                <a:gd name="T18" fmla="*/ 5 w 209"/>
                <a:gd name="T19" fmla="*/ 167 h 179"/>
                <a:gd name="T20" fmla="*/ 12 w 209"/>
                <a:gd name="T21" fmla="*/ 141 h 179"/>
                <a:gd name="T22" fmla="*/ 85 w 209"/>
                <a:gd name="T23" fmla="*/ 98 h 179"/>
                <a:gd name="T24" fmla="*/ 85 w 209"/>
                <a:gd name="T25" fmla="*/ 1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9" h="179">
                  <a:moveTo>
                    <a:pt x="85" y="19"/>
                  </a:moveTo>
                  <a:cubicBezTo>
                    <a:pt x="85" y="8"/>
                    <a:pt x="94" y="0"/>
                    <a:pt x="104" y="0"/>
                  </a:cubicBezTo>
                  <a:cubicBezTo>
                    <a:pt x="115" y="0"/>
                    <a:pt x="124" y="8"/>
                    <a:pt x="124" y="19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97" y="141"/>
                    <a:pt x="197" y="141"/>
                    <a:pt x="197" y="141"/>
                  </a:cubicBezTo>
                  <a:cubicBezTo>
                    <a:pt x="206" y="146"/>
                    <a:pt x="209" y="158"/>
                    <a:pt x="204" y="167"/>
                  </a:cubicBezTo>
                  <a:cubicBezTo>
                    <a:pt x="198" y="176"/>
                    <a:pt x="187" y="179"/>
                    <a:pt x="178" y="174"/>
                  </a:cubicBezTo>
                  <a:cubicBezTo>
                    <a:pt x="104" y="131"/>
                    <a:pt x="104" y="131"/>
                    <a:pt x="104" y="131"/>
                  </a:cubicBezTo>
                  <a:cubicBezTo>
                    <a:pt x="31" y="174"/>
                    <a:pt x="31" y="174"/>
                    <a:pt x="31" y="174"/>
                  </a:cubicBezTo>
                  <a:cubicBezTo>
                    <a:pt x="22" y="179"/>
                    <a:pt x="11" y="176"/>
                    <a:pt x="5" y="167"/>
                  </a:cubicBezTo>
                  <a:cubicBezTo>
                    <a:pt x="0" y="158"/>
                    <a:pt x="3" y="146"/>
                    <a:pt x="12" y="141"/>
                  </a:cubicBezTo>
                  <a:cubicBezTo>
                    <a:pt x="85" y="98"/>
                    <a:pt x="85" y="98"/>
                    <a:pt x="85" y="98"/>
                  </a:cubicBezTo>
                  <a:cubicBezTo>
                    <a:pt x="85" y="19"/>
                    <a:pt x="85" y="19"/>
                    <a:pt x="85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9" name="Freeform 33"/>
            <p:cNvSpPr>
              <a:spLocks noEditPoints="1"/>
            </p:cNvSpPr>
            <p:nvPr/>
          </p:nvSpPr>
          <p:spPr bwMode="auto">
            <a:xfrm>
              <a:off x="6903901" y="2632337"/>
              <a:ext cx="268082" cy="349274"/>
            </a:xfrm>
            <a:custGeom>
              <a:avLst/>
              <a:gdLst>
                <a:gd name="T0" fmla="*/ 154 w 310"/>
                <a:gd name="T1" fmla="*/ 1 h 404"/>
                <a:gd name="T2" fmla="*/ 85 w 310"/>
                <a:gd name="T3" fmla="*/ 76 h 404"/>
                <a:gd name="T4" fmla="*/ 157 w 310"/>
                <a:gd name="T5" fmla="*/ 165 h 404"/>
                <a:gd name="T6" fmla="*/ 226 w 310"/>
                <a:gd name="T7" fmla="*/ 73 h 404"/>
                <a:gd name="T8" fmla="*/ 154 w 310"/>
                <a:gd name="T9" fmla="*/ 1 h 404"/>
                <a:gd name="T10" fmla="*/ 155 w 310"/>
                <a:gd name="T11" fmla="*/ 261 h 404"/>
                <a:gd name="T12" fmla="*/ 202 w 310"/>
                <a:gd name="T13" fmla="*/ 195 h 404"/>
                <a:gd name="T14" fmla="*/ 214 w 310"/>
                <a:gd name="T15" fmla="*/ 190 h 404"/>
                <a:gd name="T16" fmla="*/ 264 w 310"/>
                <a:gd name="T17" fmla="*/ 199 h 404"/>
                <a:gd name="T18" fmla="*/ 294 w 310"/>
                <a:gd name="T19" fmla="*/ 225 h 404"/>
                <a:gd name="T20" fmla="*/ 305 w 310"/>
                <a:gd name="T21" fmla="*/ 385 h 404"/>
                <a:gd name="T22" fmla="*/ 283 w 310"/>
                <a:gd name="T23" fmla="*/ 404 h 404"/>
                <a:gd name="T24" fmla="*/ 28 w 310"/>
                <a:gd name="T25" fmla="*/ 404 h 404"/>
                <a:gd name="T26" fmla="*/ 6 w 310"/>
                <a:gd name="T27" fmla="*/ 385 h 404"/>
                <a:gd name="T28" fmla="*/ 17 w 310"/>
                <a:gd name="T29" fmla="*/ 225 h 404"/>
                <a:gd name="T30" fmla="*/ 47 w 310"/>
                <a:gd name="T31" fmla="*/ 199 h 404"/>
                <a:gd name="T32" fmla="*/ 97 w 310"/>
                <a:gd name="T33" fmla="*/ 190 h 404"/>
                <a:gd name="T34" fmla="*/ 109 w 310"/>
                <a:gd name="T35" fmla="*/ 195 h 404"/>
                <a:gd name="T36" fmla="*/ 155 w 310"/>
                <a:gd name="T37" fmla="*/ 26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0" h="404">
                  <a:moveTo>
                    <a:pt x="154" y="1"/>
                  </a:moveTo>
                  <a:cubicBezTo>
                    <a:pt x="115" y="1"/>
                    <a:pt x="84" y="35"/>
                    <a:pt x="85" y="76"/>
                  </a:cubicBezTo>
                  <a:cubicBezTo>
                    <a:pt x="86" y="117"/>
                    <a:pt x="118" y="166"/>
                    <a:pt x="157" y="165"/>
                  </a:cubicBezTo>
                  <a:cubicBezTo>
                    <a:pt x="196" y="164"/>
                    <a:pt x="227" y="114"/>
                    <a:pt x="226" y="73"/>
                  </a:cubicBezTo>
                  <a:cubicBezTo>
                    <a:pt x="225" y="32"/>
                    <a:pt x="193" y="0"/>
                    <a:pt x="154" y="1"/>
                  </a:cubicBezTo>
                  <a:close/>
                  <a:moveTo>
                    <a:pt x="155" y="261"/>
                  </a:moveTo>
                  <a:cubicBezTo>
                    <a:pt x="202" y="195"/>
                    <a:pt x="202" y="195"/>
                    <a:pt x="202" y="195"/>
                  </a:cubicBezTo>
                  <a:cubicBezTo>
                    <a:pt x="205" y="191"/>
                    <a:pt x="209" y="189"/>
                    <a:pt x="214" y="190"/>
                  </a:cubicBezTo>
                  <a:cubicBezTo>
                    <a:pt x="264" y="199"/>
                    <a:pt x="264" y="199"/>
                    <a:pt x="264" y="199"/>
                  </a:cubicBezTo>
                  <a:cubicBezTo>
                    <a:pt x="282" y="202"/>
                    <a:pt x="292" y="216"/>
                    <a:pt x="294" y="225"/>
                  </a:cubicBezTo>
                  <a:cubicBezTo>
                    <a:pt x="305" y="309"/>
                    <a:pt x="310" y="336"/>
                    <a:pt x="305" y="385"/>
                  </a:cubicBezTo>
                  <a:cubicBezTo>
                    <a:pt x="304" y="396"/>
                    <a:pt x="295" y="404"/>
                    <a:pt x="283" y="404"/>
                  </a:cubicBezTo>
                  <a:cubicBezTo>
                    <a:pt x="28" y="404"/>
                    <a:pt x="28" y="404"/>
                    <a:pt x="28" y="404"/>
                  </a:cubicBezTo>
                  <a:cubicBezTo>
                    <a:pt x="16" y="404"/>
                    <a:pt x="7" y="396"/>
                    <a:pt x="6" y="385"/>
                  </a:cubicBezTo>
                  <a:cubicBezTo>
                    <a:pt x="0" y="336"/>
                    <a:pt x="6" y="309"/>
                    <a:pt x="17" y="225"/>
                  </a:cubicBezTo>
                  <a:cubicBezTo>
                    <a:pt x="19" y="216"/>
                    <a:pt x="29" y="202"/>
                    <a:pt x="47" y="199"/>
                  </a:cubicBezTo>
                  <a:cubicBezTo>
                    <a:pt x="97" y="190"/>
                    <a:pt x="97" y="190"/>
                    <a:pt x="97" y="190"/>
                  </a:cubicBezTo>
                  <a:cubicBezTo>
                    <a:pt x="101" y="189"/>
                    <a:pt x="106" y="191"/>
                    <a:pt x="109" y="195"/>
                  </a:cubicBezTo>
                  <a:cubicBezTo>
                    <a:pt x="155" y="261"/>
                    <a:pt x="155" y="261"/>
                    <a:pt x="155" y="2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0" name="Freeform 8"/>
          <p:cNvSpPr/>
          <p:nvPr/>
        </p:nvSpPr>
        <p:spPr bwMode="auto">
          <a:xfrm rot="16200000">
            <a:off x="5439196" y="3608423"/>
            <a:ext cx="1134105" cy="1519310"/>
          </a:xfrm>
          <a:custGeom>
            <a:avLst/>
            <a:gdLst>
              <a:gd name="T0" fmla="*/ 0 w 308"/>
              <a:gd name="T1" fmla="*/ 6 h 412"/>
              <a:gd name="T2" fmla="*/ 166 w 308"/>
              <a:gd name="T3" fmla="*/ 5 h 412"/>
              <a:gd name="T4" fmla="*/ 273 w 308"/>
              <a:gd name="T5" fmla="*/ 76 h 412"/>
              <a:gd name="T6" fmla="*/ 304 w 308"/>
              <a:gd name="T7" fmla="*/ 150 h 412"/>
              <a:gd name="T8" fmla="*/ 305 w 308"/>
              <a:gd name="T9" fmla="*/ 180 h 412"/>
              <a:gd name="T10" fmla="*/ 225 w 308"/>
              <a:gd name="T11" fmla="*/ 375 h 412"/>
              <a:gd name="T12" fmla="*/ 220 w 308"/>
              <a:gd name="T13" fmla="*/ 386 h 412"/>
              <a:gd name="T14" fmla="*/ 170 w 308"/>
              <a:gd name="T15" fmla="*/ 382 h 412"/>
              <a:gd name="T16" fmla="*/ 142 w 308"/>
              <a:gd name="T17" fmla="*/ 314 h 412"/>
              <a:gd name="T18" fmla="*/ 34 w 308"/>
              <a:gd name="T19" fmla="*/ 60 h 412"/>
              <a:gd name="T20" fmla="*/ 0 w 308"/>
              <a:gd name="T21" fmla="*/ 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08" h="412">
                <a:moveTo>
                  <a:pt x="0" y="6"/>
                </a:moveTo>
                <a:cubicBezTo>
                  <a:pt x="53" y="6"/>
                  <a:pt x="110" y="10"/>
                  <a:pt x="166" y="5"/>
                </a:cubicBezTo>
                <a:cubicBezTo>
                  <a:pt x="224" y="0"/>
                  <a:pt x="256" y="23"/>
                  <a:pt x="273" y="76"/>
                </a:cubicBezTo>
                <a:cubicBezTo>
                  <a:pt x="281" y="101"/>
                  <a:pt x="295" y="125"/>
                  <a:pt x="304" y="150"/>
                </a:cubicBezTo>
                <a:cubicBezTo>
                  <a:pt x="308" y="159"/>
                  <a:pt x="308" y="171"/>
                  <a:pt x="305" y="180"/>
                </a:cubicBezTo>
                <a:cubicBezTo>
                  <a:pt x="279" y="245"/>
                  <a:pt x="252" y="310"/>
                  <a:pt x="225" y="375"/>
                </a:cubicBezTo>
                <a:cubicBezTo>
                  <a:pt x="224" y="379"/>
                  <a:pt x="222" y="383"/>
                  <a:pt x="220" y="386"/>
                </a:cubicBezTo>
                <a:cubicBezTo>
                  <a:pt x="203" y="412"/>
                  <a:pt x="184" y="411"/>
                  <a:pt x="170" y="382"/>
                </a:cubicBezTo>
                <a:cubicBezTo>
                  <a:pt x="159" y="360"/>
                  <a:pt x="152" y="336"/>
                  <a:pt x="142" y="314"/>
                </a:cubicBezTo>
                <a:cubicBezTo>
                  <a:pt x="106" y="229"/>
                  <a:pt x="71" y="144"/>
                  <a:pt x="34" y="60"/>
                </a:cubicBezTo>
                <a:cubicBezTo>
                  <a:pt x="26" y="41"/>
                  <a:pt x="12" y="25"/>
                  <a:pt x="0" y="6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>
            <a:grpSpLocks noChangeAspect="1"/>
          </p:cNvGrpSpPr>
          <p:nvPr/>
        </p:nvGrpSpPr>
        <p:grpSpPr>
          <a:xfrm>
            <a:off x="5801517" y="4112566"/>
            <a:ext cx="177662" cy="236350"/>
            <a:chOff x="8776738" y="4901987"/>
            <a:chExt cx="528116" cy="702571"/>
          </a:xfrm>
          <a:solidFill>
            <a:schemeClr val="bg1">
              <a:lumMod val="95000"/>
            </a:schemeClr>
          </a:solidFill>
        </p:grpSpPr>
        <p:sp>
          <p:nvSpPr>
            <p:cNvPr id="42" name="Freeform 23"/>
            <p:cNvSpPr>
              <a:spLocks noEditPoints="1"/>
            </p:cNvSpPr>
            <p:nvPr/>
          </p:nvSpPr>
          <p:spPr bwMode="auto">
            <a:xfrm>
              <a:off x="8776738" y="4901987"/>
              <a:ext cx="519705" cy="702571"/>
            </a:xfrm>
            <a:custGeom>
              <a:avLst/>
              <a:gdLst>
                <a:gd name="T0" fmla="*/ 592 w 601"/>
                <a:gd name="T1" fmla="*/ 600 h 813"/>
                <a:gd name="T2" fmla="*/ 374 w 601"/>
                <a:gd name="T3" fmla="*/ 589 h 813"/>
                <a:gd name="T4" fmla="*/ 374 w 601"/>
                <a:gd name="T5" fmla="*/ 423 h 813"/>
                <a:gd name="T6" fmla="*/ 601 w 601"/>
                <a:gd name="T7" fmla="*/ 435 h 813"/>
                <a:gd name="T8" fmla="*/ 533 w 601"/>
                <a:gd name="T9" fmla="*/ 514 h 813"/>
                <a:gd name="T10" fmla="*/ 592 w 601"/>
                <a:gd name="T11" fmla="*/ 600 h 813"/>
                <a:gd name="T12" fmla="*/ 253 w 601"/>
                <a:gd name="T13" fmla="*/ 44 h 813"/>
                <a:gd name="T14" fmla="*/ 298 w 601"/>
                <a:gd name="T15" fmla="*/ 0 h 813"/>
                <a:gd name="T16" fmla="*/ 342 w 601"/>
                <a:gd name="T17" fmla="*/ 44 h 813"/>
                <a:gd name="T18" fmla="*/ 342 w 601"/>
                <a:gd name="T19" fmla="*/ 103 h 813"/>
                <a:gd name="T20" fmla="*/ 253 w 601"/>
                <a:gd name="T21" fmla="*/ 108 h 813"/>
                <a:gd name="T22" fmla="*/ 253 w 601"/>
                <a:gd name="T23" fmla="*/ 44 h 813"/>
                <a:gd name="T24" fmla="*/ 342 w 601"/>
                <a:gd name="T25" fmla="*/ 332 h 813"/>
                <a:gd name="T26" fmla="*/ 342 w 601"/>
                <a:gd name="T27" fmla="*/ 737 h 813"/>
                <a:gd name="T28" fmla="*/ 355 w 601"/>
                <a:gd name="T29" fmla="*/ 750 h 813"/>
                <a:gd name="T30" fmla="*/ 380 w 601"/>
                <a:gd name="T31" fmla="*/ 750 h 813"/>
                <a:gd name="T32" fmla="*/ 415 w 601"/>
                <a:gd name="T33" fmla="*/ 786 h 813"/>
                <a:gd name="T34" fmla="*/ 415 w 601"/>
                <a:gd name="T35" fmla="*/ 813 h 813"/>
                <a:gd name="T36" fmla="*/ 180 w 601"/>
                <a:gd name="T37" fmla="*/ 813 h 813"/>
                <a:gd name="T38" fmla="*/ 180 w 601"/>
                <a:gd name="T39" fmla="*/ 786 h 813"/>
                <a:gd name="T40" fmla="*/ 216 w 601"/>
                <a:gd name="T41" fmla="*/ 750 h 813"/>
                <a:gd name="T42" fmla="*/ 240 w 601"/>
                <a:gd name="T43" fmla="*/ 750 h 813"/>
                <a:gd name="T44" fmla="*/ 253 w 601"/>
                <a:gd name="T45" fmla="*/ 737 h 813"/>
                <a:gd name="T46" fmla="*/ 253 w 601"/>
                <a:gd name="T47" fmla="*/ 337 h 813"/>
                <a:gd name="T48" fmla="*/ 342 w 601"/>
                <a:gd name="T49" fmla="*/ 332 h 813"/>
                <a:gd name="T50" fmla="*/ 221 w 601"/>
                <a:gd name="T51" fmla="*/ 581 h 813"/>
                <a:gd name="T52" fmla="*/ 59 w 601"/>
                <a:gd name="T53" fmla="*/ 572 h 813"/>
                <a:gd name="T54" fmla="*/ 0 w 601"/>
                <a:gd name="T55" fmla="*/ 486 h 813"/>
                <a:gd name="T56" fmla="*/ 68 w 601"/>
                <a:gd name="T57" fmla="*/ 407 h 813"/>
                <a:gd name="T58" fmla="*/ 221 w 601"/>
                <a:gd name="T59" fmla="*/ 415 h 813"/>
                <a:gd name="T60" fmla="*/ 221 w 601"/>
                <a:gd name="T61" fmla="*/ 581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01" h="813">
                  <a:moveTo>
                    <a:pt x="592" y="600"/>
                  </a:moveTo>
                  <a:cubicBezTo>
                    <a:pt x="374" y="589"/>
                    <a:pt x="374" y="589"/>
                    <a:pt x="374" y="589"/>
                  </a:cubicBezTo>
                  <a:cubicBezTo>
                    <a:pt x="374" y="423"/>
                    <a:pt x="374" y="423"/>
                    <a:pt x="374" y="423"/>
                  </a:cubicBezTo>
                  <a:cubicBezTo>
                    <a:pt x="601" y="435"/>
                    <a:pt x="601" y="435"/>
                    <a:pt x="601" y="435"/>
                  </a:cubicBezTo>
                  <a:cubicBezTo>
                    <a:pt x="533" y="514"/>
                    <a:pt x="533" y="514"/>
                    <a:pt x="533" y="514"/>
                  </a:cubicBezTo>
                  <a:cubicBezTo>
                    <a:pt x="592" y="600"/>
                    <a:pt x="592" y="600"/>
                    <a:pt x="592" y="600"/>
                  </a:cubicBezTo>
                  <a:close/>
                  <a:moveTo>
                    <a:pt x="253" y="44"/>
                  </a:moveTo>
                  <a:cubicBezTo>
                    <a:pt x="253" y="20"/>
                    <a:pt x="273" y="0"/>
                    <a:pt x="298" y="0"/>
                  </a:cubicBezTo>
                  <a:cubicBezTo>
                    <a:pt x="322" y="0"/>
                    <a:pt x="342" y="20"/>
                    <a:pt x="342" y="44"/>
                  </a:cubicBezTo>
                  <a:cubicBezTo>
                    <a:pt x="342" y="103"/>
                    <a:pt x="342" y="103"/>
                    <a:pt x="342" y="103"/>
                  </a:cubicBezTo>
                  <a:cubicBezTo>
                    <a:pt x="253" y="108"/>
                    <a:pt x="253" y="108"/>
                    <a:pt x="253" y="108"/>
                  </a:cubicBezTo>
                  <a:cubicBezTo>
                    <a:pt x="253" y="44"/>
                    <a:pt x="253" y="44"/>
                    <a:pt x="253" y="44"/>
                  </a:cubicBezTo>
                  <a:close/>
                  <a:moveTo>
                    <a:pt x="342" y="332"/>
                  </a:moveTo>
                  <a:cubicBezTo>
                    <a:pt x="342" y="737"/>
                    <a:pt x="342" y="737"/>
                    <a:pt x="342" y="737"/>
                  </a:cubicBezTo>
                  <a:cubicBezTo>
                    <a:pt x="342" y="744"/>
                    <a:pt x="348" y="750"/>
                    <a:pt x="355" y="750"/>
                  </a:cubicBezTo>
                  <a:cubicBezTo>
                    <a:pt x="380" y="750"/>
                    <a:pt x="380" y="750"/>
                    <a:pt x="380" y="750"/>
                  </a:cubicBezTo>
                  <a:cubicBezTo>
                    <a:pt x="399" y="750"/>
                    <a:pt x="415" y="766"/>
                    <a:pt x="415" y="786"/>
                  </a:cubicBezTo>
                  <a:cubicBezTo>
                    <a:pt x="415" y="813"/>
                    <a:pt x="415" y="813"/>
                    <a:pt x="415" y="813"/>
                  </a:cubicBezTo>
                  <a:cubicBezTo>
                    <a:pt x="180" y="813"/>
                    <a:pt x="180" y="813"/>
                    <a:pt x="180" y="813"/>
                  </a:cubicBezTo>
                  <a:cubicBezTo>
                    <a:pt x="180" y="786"/>
                    <a:pt x="180" y="786"/>
                    <a:pt x="180" y="786"/>
                  </a:cubicBezTo>
                  <a:cubicBezTo>
                    <a:pt x="180" y="766"/>
                    <a:pt x="196" y="750"/>
                    <a:pt x="216" y="750"/>
                  </a:cubicBezTo>
                  <a:cubicBezTo>
                    <a:pt x="240" y="750"/>
                    <a:pt x="240" y="750"/>
                    <a:pt x="240" y="750"/>
                  </a:cubicBezTo>
                  <a:cubicBezTo>
                    <a:pt x="247" y="750"/>
                    <a:pt x="253" y="744"/>
                    <a:pt x="253" y="737"/>
                  </a:cubicBezTo>
                  <a:cubicBezTo>
                    <a:pt x="253" y="337"/>
                    <a:pt x="253" y="337"/>
                    <a:pt x="253" y="337"/>
                  </a:cubicBezTo>
                  <a:cubicBezTo>
                    <a:pt x="342" y="332"/>
                    <a:pt x="342" y="332"/>
                    <a:pt x="342" y="332"/>
                  </a:cubicBezTo>
                  <a:close/>
                  <a:moveTo>
                    <a:pt x="221" y="581"/>
                  </a:moveTo>
                  <a:cubicBezTo>
                    <a:pt x="59" y="572"/>
                    <a:pt x="59" y="572"/>
                    <a:pt x="59" y="572"/>
                  </a:cubicBezTo>
                  <a:cubicBezTo>
                    <a:pt x="0" y="486"/>
                    <a:pt x="0" y="486"/>
                    <a:pt x="0" y="486"/>
                  </a:cubicBezTo>
                  <a:cubicBezTo>
                    <a:pt x="68" y="407"/>
                    <a:pt x="68" y="407"/>
                    <a:pt x="68" y="407"/>
                  </a:cubicBezTo>
                  <a:cubicBezTo>
                    <a:pt x="221" y="415"/>
                    <a:pt x="221" y="415"/>
                    <a:pt x="221" y="415"/>
                  </a:cubicBezTo>
                  <a:cubicBezTo>
                    <a:pt x="221" y="581"/>
                    <a:pt x="221" y="581"/>
                    <a:pt x="221" y="5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43" name="Freeform 24"/>
            <p:cNvSpPr/>
            <p:nvPr/>
          </p:nvSpPr>
          <p:spPr bwMode="auto">
            <a:xfrm>
              <a:off x="8785515" y="5009147"/>
              <a:ext cx="519339" cy="166774"/>
            </a:xfrm>
            <a:custGeom>
              <a:avLst/>
              <a:gdLst>
                <a:gd name="T0" fmla="*/ 0 w 1420"/>
                <a:gd name="T1" fmla="*/ 66 h 456"/>
                <a:gd name="T2" fmla="*/ 631 w 1420"/>
                <a:gd name="T3" fmla="*/ 33 h 456"/>
                <a:gd name="T4" fmla="*/ 1259 w 1420"/>
                <a:gd name="T5" fmla="*/ 0 h 456"/>
                <a:gd name="T6" fmla="*/ 1420 w 1420"/>
                <a:gd name="T7" fmla="*/ 189 h 456"/>
                <a:gd name="T8" fmla="*/ 1281 w 1420"/>
                <a:gd name="T9" fmla="*/ 390 h 456"/>
                <a:gd name="T10" fmla="*/ 650 w 1420"/>
                <a:gd name="T11" fmla="*/ 423 h 456"/>
                <a:gd name="T12" fmla="*/ 21 w 1420"/>
                <a:gd name="T13" fmla="*/ 456 h 456"/>
                <a:gd name="T14" fmla="*/ 160 w 1420"/>
                <a:gd name="T15" fmla="*/ 253 h 456"/>
                <a:gd name="T16" fmla="*/ 0 w 1420"/>
                <a:gd name="T17" fmla="*/ 66 h 456"/>
                <a:gd name="T18" fmla="*/ 0 w 1420"/>
                <a:gd name="T19" fmla="*/ 66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0" h="456">
                  <a:moveTo>
                    <a:pt x="0" y="66"/>
                  </a:moveTo>
                  <a:lnTo>
                    <a:pt x="631" y="33"/>
                  </a:lnTo>
                  <a:lnTo>
                    <a:pt x="1259" y="0"/>
                  </a:lnTo>
                  <a:lnTo>
                    <a:pt x="1420" y="189"/>
                  </a:lnTo>
                  <a:lnTo>
                    <a:pt x="1281" y="390"/>
                  </a:lnTo>
                  <a:lnTo>
                    <a:pt x="650" y="423"/>
                  </a:lnTo>
                  <a:lnTo>
                    <a:pt x="21" y="456"/>
                  </a:lnTo>
                  <a:lnTo>
                    <a:pt x="160" y="253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37727" y="5191225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土木工程、科学勘探、抢险救灾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5" name="TextBox 76"/>
          <p:cNvSpPr txBox="1"/>
          <p:nvPr/>
        </p:nvSpPr>
        <p:spPr>
          <a:xfrm>
            <a:off x="7037726" y="4824506"/>
            <a:ext cx="4858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土木工程、科学勘探、抢险救灾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7037727" y="3552233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摄影业、旅游业、娱乐业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76"/>
          <p:cNvSpPr txBox="1"/>
          <p:nvPr/>
        </p:nvSpPr>
        <p:spPr>
          <a:xfrm>
            <a:off x="7037726" y="3185514"/>
            <a:ext cx="434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摄影业、旅游业、娱乐业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1190835" y="4296736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办公室、家庭生活、警察局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49" name="TextBox 76"/>
          <p:cNvSpPr txBox="1"/>
          <p:nvPr/>
        </p:nvSpPr>
        <p:spPr>
          <a:xfrm>
            <a:off x="785091" y="3930017"/>
            <a:ext cx="429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办公室、家庭生活、警察局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1190835" y="2657744"/>
            <a:ext cx="388877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医疗业、教育、服务业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76"/>
          <p:cNvSpPr txBox="1"/>
          <p:nvPr/>
        </p:nvSpPr>
        <p:spPr>
          <a:xfrm>
            <a:off x="1348510" y="2291025"/>
            <a:ext cx="373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医疗业、教育、服务业</a:t>
            </a:r>
            <a:r>
              <a:rPr lang="en-US" altLang="zh-CN" sz="2000" b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algn="r"/>
            <a:endParaRPr lang="zh-CN" altLang="en-US" sz="2000" b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应用领域和市场分析：框架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76">
            <a:extLst>
              <a:ext uri="{FF2B5EF4-FFF2-40B4-BE49-F238E27FC236}">
                <a16:creationId xmlns:a16="http://schemas.microsoft.com/office/drawing/2014/main" id="{1C9A7183-D800-4EF0-B39F-F474B4D96BC1}"/>
              </a:ext>
            </a:extLst>
          </p:cNvPr>
          <p:cNvSpPr txBox="1"/>
          <p:nvPr/>
        </p:nvSpPr>
        <p:spPr>
          <a:xfrm>
            <a:off x="498177" y="119023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应用领域及市场分析：</a:t>
            </a:r>
            <a:r>
              <a:rPr lang="zh-CN" altLang="en-US" sz="20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致研究计划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48AC6DB1-D4B9-4560-99A3-72C45A7358B9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98ADFCB6-1552-4630-A042-057A25206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76"/>
          <p:cNvSpPr txBox="1"/>
          <p:nvPr/>
        </p:nvSpPr>
        <p:spPr>
          <a:xfrm>
            <a:off x="3243799" y="927963"/>
            <a:ext cx="585252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36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6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前三部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分任务太少者，或有兴趣者负责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1~2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名同学负责搜寻资源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并在群里向其他同学推荐调研资源（</a:t>
            </a:r>
            <a:r>
              <a:rPr lang="en-US" altLang="zh-CN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e.g.</a:t>
            </a:r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六联系好了一个创业公司，谁想一起去调研？）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所有同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学都可以领取这方面的调研、记录任务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名同学负责文字监督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报名者已确定：暂无</a:t>
            </a:r>
            <a:endParaRPr lang="en-US" altLang="zh-CN" sz="32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7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76"/>
          <p:cNvSpPr txBox="1"/>
          <p:nvPr/>
        </p:nvSpPr>
        <p:spPr>
          <a:xfrm>
            <a:off x="3243799" y="2876836"/>
            <a:ext cx="58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endParaRPr lang="en-US" altLang="zh-CN" sz="5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459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60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</a:t>
            </a:r>
            <a:r>
              <a:rPr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本框架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76"/>
          <p:cNvSpPr txBox="1"/>
          <p:nvPr/>
        </p:nvSpPr>
        <p:spPr>
          <a:xfrm>
            <a:off x="3373108" y="1666873"/>
            <a:ext cx="58525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由组长姜雨欣负责写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提出修改意见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共同完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善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：下周上课前</a:t>
            </a:r>
            <a:endParaRPr lang="zh-CN" altLang="en-US" sz="4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66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调研思路</a:t>
            </a: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373108" y="1666873"/>
            <a:ext cx="5852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与模板基本一致，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少量修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i="1" dirty="0" err="1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：下周上课前</a:t>
            </a:r>
            <a:endParaRPr lang="zh-CN" altLang="en-US" sz="44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83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3371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基本概念</a:t>
            </a:r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系统结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构：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7077B845-27A7-4870-A1AD-19B96EDFFF09}"/>
              </a:ext>
            </a:extLst>
          </p:cNvPr>
          <p:cNvSpPr/>
          <p:nvPr/>
        </p:nvSpPr>
        <p:spPr>
          <a:xfrm>
            <a:off x="4379536" y="3708720"/>
            <a:ext cx="2544417" cy="8580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科学技术层面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5A252F-5897-40A5-86E5-3F846E8A0C78}"/>
              </a:ext>
            </a:extLst>
          </p:cNvPr>
          <p:cNvSpPr/>
          <p:nvPr/>
        </p:nvSpPr>
        <p:spPr>
          <a:xfrm>
            <a:off x="8500961" y="3584486"/>
            <a:ext cx="1165736" cy="1165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反馈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3BA698-D82B-490E-980F-26B59DE65F30}"/>
              </a:ext>
            </a:extLst>
          </p:cNvPr>
          <p:cNvSpPr/>
          <p:nvPr/>
        </p:nvSpPr>
        <p:spPr>
          <a:xfrm>
            <a:off x="10083831" y="3299345"/>
            <a:ext cx="1577008" cy="477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视觉反馈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885CF9-3CC9-4297-AC21-2DB741E2CBF8}"/>
              </a:ext>
            </a:extLst>
          </p:cNvPr>
          <p:cNvSpPr/>
          <p:nvPr/>
        </p:nvSpPr>
        <p:spPr>
          <a:xfrm>
            <a:off x="10083831" y="3928818"/>
            <a:ext cx="1577008" cy="477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听觉反馈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130D6-0303-4A06-BB27-FB010B2FED4A}"/>
              </a:ext>
            </a:extLst>
          </p:cNvPr>
          <p:cNvSpPr/>
          <p:nvPr/>
        </p:nvSpPr>
        <p:spPr>
          <a:xfrm>
            <a:off x="10083831" y="4558291"/>
            <a:ext cx="1577008" cy="477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触觉反馈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D22B827-FFBA-4D41-B4C7-445894461105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9666697" y="3537882"/>
            <a:ext cx="417134" cy="62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A3F5BD6-3779-4D14-BCEE-B48D2C416D3D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9666697" y="4167354"/>
            <a:ext cx="4171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A3285EE-7ECD-4A0D-A5EE-779C975F121A}"/>
              </a:ext>
            </a:extLst>
          </p:cNvPr>
          <p:cNvCxnSpPr>
            <a:stCxn id="5" idx="6"/>
            <a:endCxn id="9" idx="1"/>
          </p:cNvCxnSpPr>
          <p:nvPr/>
        </p:nvCxnSpPr>
        <p:spPr>
          <a:xfrm>
            <a:off x="9666697" y="4167354"/>
            <a:ext cx="417134" cy="62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E4C6DEDE-929F-48AF-86C2-161BFBB03FF7}"/>
              </a:ext>
            </a:extLst>
          </p:cNvPr>
          <p:cNvSpPr/>
          <p:nvPr/>
        </p:nvSpPr>
        <p:spPr>
          <a:xfrm>
            <a:off x="5513815" y="5245993"/>
            <a:ext cx="1643271" cy="15504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机械系统</a:t>
            </a:r>
            <a:endParaRPr lang="en-US" altLang="zh-CN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运动控制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3F3A93C-0BB4-40BB-BBB8-E4CF25FA1731}"/>
              </a:ext>
            </a:extLst>
          </p:cNvPr>
          <p:cNvSpPr/>
          <p:nvPr/>
        </p:nvSpPr>
        <p:spPr>
          <a:xfrm>
            <a:off x="3796668" y="5438365"/>
            <a:ext cx="1165736" cy="1165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地面仿真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708A82E5-6009-4478-B0BC-F5024726BC31}"/>
              </a:ext>
            </a:extLst>
          </p:cNvPr>
          <p:cNvSpPr/>
          <p:nvPr/>
        </p:nvSpPr>
        <p:spPr>
          <a:xfrm>
            <a:off x="2246781" y="5035364"/>
            <a:ext cx="1165736" cy="1165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机器视觉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C0A6750-4A73-4845-BB79-5FC4669567DC}"/>
              </a:ext>
            </a:extLst>
          </p:cNvPr>
          <p:cNvSpPr/>
          <p:nvPr/>
        </p:nvSpPr>
        <p:spPr>
          <a:xfrm>
            <a:off x="1031690" y="3362519"/>
            <a:ext cx="1643271" cy="155048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其他人机交互技术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2D64B5-19A7-4536-8211-64B35B4D3CA9}"/>
              </a:ext>
            </a:extLst>
          </p:cNvPr>
          <p:cNvSpPr/>
          <p:nvPr/>
        </p:nvSpPr>
        <p:spPr>
          <a:xfrm>
            <a:off x="4379536" y="1450637"/>
            <a:ext cx="2544417" cy="8580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人文社会层面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8889E27-BAAC-4820-8F3B-B3963F02CAAB}"/>
              </a:ext>
            </a:extLst>
          </p:cNvPr>
          <p:cNvSpPr/>
          <p:nvPr/>
        </p:nvSpPr>
        <p:spPr>
          <a:xfrm>
            <a:off x="7626773" y="5159482"/>
            <a:ext cx="1165736" cy="1165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宽带传输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9F08837-E2D8-4677-ADFB-146E3100FD6D}"/>
              </a:ext>
            </a:extLst>
          </p:cNvPr>
          <p:cNvCxnSpPr>
            <a:stCxn id="3" idx="1"/>
            <a:endCxn id="19" idx="6"/>
          </p:cNvCxnSpPr>
          <p:nvPr/>
        </p:nvCxnSpPr>
        <p:spPr>
          <a:xfrm flipH="1">
            <a:off x="2674961" y="4137759"/>
            <a:ext cx="1704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6586E30-0C57-435E-8E3D-F908182D7B53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3241799" y="4566798"/>
            <a:ext cx="1137737" cy="63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9662D8F-8A1F-47F3-AA18-1F2C8A302D86}"/>
              </a:ext>
            </a:extLst>
          </p:cNvPr>
          <p:cNvCxnSpPr>
            <a:endCxn id="16" idx="0"/>
          </p:cNvCxnSpPr>
          <p:nvPr/>
        </p:nvCxnSpPr>
        <p:spPr>
          <a:xfrm>
            <a:off x="6096000" y="4566798"/>
            <a:ext cx="239451" cy="679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FE7A002-DBE7-4B97-8745-60CDE9003231}"/>
              </a:ext>
            </a:extLst>
          </p:cNvPr>
          <p:cNvCxnSpPr>
            <a:cxnSpLocks/>
          </p:cNvCxnSpPr>
          <p:nvPr/>
        </p:nvCxnSpPr>
        <p:spPr>
          <a:xfrm flipH="1">
            <a:off x="4642362" y="4566798"/>
            <a:ext cx="502844" cy="87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42B1257-55D4-4F69-81EA-4B08484F62D3}"/>
              </a:ext>
            </a:extLst>
          </p:cNvPr>
          <p:cNvCxnSpPr>
            <a:endCxn id="21" idx="1"/>
          </p:cNvCxnSpPr>
          <p:nvPr/>
        </p:nvCxnSpPr>
        <p:spPr>
          <a:xfrm>
            <a:off x="6923953" y="4566798"/>
            <a:ext cx="873538" cy="76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90A2A5C-4E85-43D3-A0A5-CD53AC78DDA6}"/>
              </a:ext>
            </a:extLst>
          </p:cNvPr>
          <p:cNvCxnSpPr>
            <a:stCxn id="3" idx="3"/>
            <a:endCxn id="5" idx="2"/>
          </p:cNvCxnSpPr>
          <p:nvPr/>
        </p:nvCxnSpPr>
        <p:spPr>
          <a:xfrm>
            <a:off x="6923953" y="4137759"/>
            <a:ext cx="1577008" cy="2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329B399A-CF95-495C-9C16-4C4EF39A7E0E}"/>
              </a:ext>
            </a:extLst>
          </p:cNvPr>
          <p:cNvSpPr/>
          <p:nvPr/>
        </p:nvSpPr>
        <p:spPr>
          <a:xfrm>
            <a:off x="2561347" y="1308023"/>
            <a:ext cx="1165736" cy="1165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行业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39202296-57FC-4C1B-99CB-B1C9D2C43857}"/>
              </a:ext>
            </a:extLst>
          </p:cNvPr>
          <p:cNvSpPr/>
          <p:nvPr/>
        </p:nvSpPr>
        <p:spPr>
          <a:xfrm>
            <a:off x="7576406" y="1296808"/>
            <a:ext cx="1165736" cy="11657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场景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6DE790A-F06F-48F2-BFBF-9A2B2D7E10D8}"/>
              </a:ext>
            </a:extLst>
          </p:cNvPr>
          <p:cNvSpPr/>
          <p:nvPr/>
        </p:nvSpPr>
        <p:spPr>
          <a:xfrm>
            <a:off x="9139283" y="1028906"/>
            <a:ext cx="1577008" cy="297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科学勘探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ECF3CA1-7ED4-4441-835A-4F411BEA0FF8}"/>
              </a:ext>
            </a:extLst>
          </p:cNvPr>
          <p:cNvSpPr/>
          <p:nvPr/>
        </p:nvSpPr>
        <p:spPr>
          <a:xfrm>
            <a:off x="9139283" y="1496043"/>
            <a:ext cx="1577008" cy="248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抢险救灾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F2D504-A17D-468D-97B4-2C7A5A805F4A}"/>
              </a:ext>
            </a:extLst>
          </p:cNvPr>
          <p:cNvSpPr/>
          <p:nvPr/>
        </p:nvSpPr>
        <p:spPr>
          <a:xfrm>
            <a:off x="9139283" y="1922751"/>
            <a:ext cx="1577008" cy="27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家庭生活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017C02F-EED0-4812-8AA3-70F69F55B64F}"/>
              </a:ext>
            </a:extLst>
          </p:cNvPr>
          <p:cNvSpPr/>
          <p:nvPr/>
        </p:nvSpPr>
        <p:spPr>
          <a:xfrm>
            <a:off x="9156345" y="2394502"/>
            <a:ext cx="1577008" cy="27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4C7CB76-0561-4C68-86A5-58702A0364EE}"/>
              </a:ext>
            </a:extLst>
          </p:cNvPr>
          <p:cNvCxnSpPr>
            <a:stCxn id="38" idx="6"/>
            <a:endCxn id="39" idx="1"/>
          </p:cNvCxnSpPr>
          <p:nvPr/>
        </p:nvCxnSpPr>
        <p:spPr>
          <a:xfrm flipV="1">
            <a:off x="8742142" y="1177653"/>
            <a:ext cx="397141" cy="702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38AB4B2-C214-43DC-BE24-90FCEB6E31D7}"/>
              </a:ext>
            </a:extLst>
          </p:cNvPr>
          <p:cNvCxnSpPr>
            <a:cxnSpLocks/>
            <a:stCxn id="38" idx="6"/>
            <a:endCxn id="40" idx="1"/>
          </p:cNvCxnSpPr>
          <p:nvPr/>
        </p:nvCxnSpPr>
        <p:spPr>
          <a:xfrm flipV="1">
            <a:off x="8742142" y="1620279"/>
            <a:ext cx="397141" cy="259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326E5E3-6882-4D58-A1F6-D09CE8154887}"/>
              </a:ext>
            </a:extLst>
          </p:cNvPr>
          <p:cNvCxnSpPr>
            <a:cxnSpLocks/>
            <a:stCxn id="38" idx="6"/>
            <a:endCxn id="41" idx="1"/>
          </p:cNvCxnSpPr>
          <p:nvPr/>
        </p:nvCxnSpPr>
        <p:spPr>
          <a:xfrm>
            <a:off x="8742142" y="1879676"/>
            <a:ext cx="397141" cy="181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4DE53D-402D-4552-A940-64E48B3E5B60}"/>
              </a:ext>
            </a:extLst>
          </p:cNvPr>
          <p:cNvCxnSpPr>
            <a:cxnSpLocks/>
            <a:stCxn id="38" idx="6"/>
            <a:endCxn id="48" idx="1"/>
          </p:cNvCxnSpPr>
          <p:nvPr/>
        </p:nvCxnSpPr>
        <p:spPr>
          <a:xfrm>
            <a:off x="8742142" y="1879676"/>
            <a:ext cx="414203" cy="653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41434207-3D59-4730-834A-51C96D9D2367}"/>
              </a:ext>
            </a:extLst>
          </p:cNvPr>
          <p:cNvSpPr/>
          <p:nvPr/>
        </p:nvSpPr>
        <p:spPr>
          <a:xfrm>
            <a:off x="504040" y="1078846"/>
            <a:ext cx="1577008" cy="280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医疗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31A9436-997A-433B-904F-23AD167C9350}"/>
              </a:ext>
            </a:extLst>
          </p:cNvPr>
          <p:cNvSpPr/>
          <p:nvPr/>
        </p:nvSpPr>
        <p:spPr>
          <a:xfrm>
            <a:off x="504040" y="1529329"/>
            <a:ext cx="1577008" cy="2484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教育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F67F0A1-6B76-4AB1-9E70-5B15B8E828B5}"/>
              </a:ext>
            </a:extLst>
          </p:cNvPr>
          <p:cNvSpPr/>
          <p:nvPr/>
        </p:nvSpPr>
        <p:spPr>
          <a:xfrm>
            <a:off x="504040" y="1956037"/>
            <a:ext cx="1577008" cy="27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娱乐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7CBDB38-B343-4C80-A2A2-B1DB565EFE38}"/>
              </a:ext>
            </a:extLst>
          </p:cNvPr>
          <p:cNvSpPr/>
          <p:nvPr/>
        </p:nvSpPr>
        <p:spPr>
          <a:xfrm>
            <a:off x="521102" y="2427788"/>
            <a:ext cx="1577008" cy="276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……</a:t>
            </a:r>
            <a:endParaRPr lang="zh-CN" altLang="en-US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048191F-FC58-42F1-8FD3-9BAE1BEA583E}"/>
              </a:ext>
            </a:extLst>
          </p:cNvPr>
          <p:cNvCxnSpPr>
            <a:stCxn id="37" idx="2"/>
            <a:endCxn id="60" idx="3"/>
          </p:cNvCxnSpPr>
          <p:nvPr/>
        </p:nvCxnSpPr>
        <p:spPr>
          <a:xfrm flipH="1" flipV="1">
            <a:off x="2081048" y="1219266"/>
            <a:ext cx="480299" cy="67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FE999B4-65A1-4C1E-A6F3-C2D6321820AA}"/>
              </a:ext>
            </a:extLst>
          </p:cNvPr>
          <p:cNvCxnSpPr>
            <a:cxnSpLocks/>
            <a:stCxn id="37" idx="2"/>
            <a:endCxn id="61" idx="3"/>
          </p:cNvCxnSpPr>
          <p:nvPr/>
        </p:nvCxnSpPr>
        <p:spPr>
          <a:xfrm flipH="1" flipV="1">
            <a:off x="2081048" y="1653565"/>
            <a:ext cx="480299" cy="23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90D80E80-D2AF-489C-A652-3DFA73E0B36E}"/>
              </a:ext>
            </a:extLst>
          </p:cNvPr>
          <p:cNvCxnSpPr>
            <a:cxnSpLocks/>
            <a:stCxn id="37" idx="2"/>
            <a:endCxn id="62" idx="3"/>
          </p:cNvCxnSpPr>
          <p:nvPr/>
        </p:nvCxnSpPr>
        <p:spPr>
          <a:xfrm flipH="1">
            <a:off x="2081048" y="1890891"/>
            <a:ext cx="480299" cy="20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BF5C437-B1D2-4A3A-B60C-98362B628190}"/>
              </a:ext>
            </a:extLst>
          </p:cNvPr>
          <p:cNvCxnSpPr>
            <a:cxnSpLocks/>
            <a:stCxn id="37" idx="2"/>
            <a:endCxn id="63" idx="3"/>
          </p:cNvCxnSpPr>
          <p:nvPr/>
        </p:nvCxnSpPr>
        <p:spPr>
          <a:xfrm flipH="1">
            <a:off x="2098110" y="1890891"/>
            <a:ext cx="463237" cy="675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2882375E-FBAE-4CB1-82F4-B9BE573DAB14}"/>
              </a:ext>
            </a:extLst>
          </p:cNvPr>
          <p:cNvCxnSpPr>
            <a:stCxn id="20" idx="1"/>
            <a:endCxn id="37" idx="6"/>
          </p:cNvCxnSpPr>
          <p:nvPr/>
        </p:nvCxnSpPr>
        <p:spPr>
          <a:xfrm flipH="1">
            <a:off x="3727083" y="1879676"/>
            <a:ext cx="652453" cy="1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D752D8C-F4B7-4CCA-9EEE-AAA6B4B60970}"/>
              </a:ext>
            </a:extLst>
          </p:cNvPr>
          <p:cNvCxnSpPr>
            <a:cxnSpLocks/>
            <a:stCxn id="20" idx="3"/>
            <a:endCxn id="38" idx="2"/>
          </p:cNvCxnSpPr>
          <p:nvPr/>
        </p:nvCxnSpPr>
        <p:spPr>
          <a:xfrm>
            <a:off x="6923953" y="1879676"/>
            <a:ext cx="65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箭头: 上 81">
            <a:extLst>
              <a:ext uri="{FF2B5EF4-FFF2-40B4-BE49-F238E27FC236}">
                <a16:creationId xmlns:a16="http://schemas.microsoft.com/office/drawing/2014/main" id="{C046AE85-FF40-4341-A115-6C0138997AF3}"/>
              </a:ext>
            </a:extLst>
          </p:cNvPr>
          <p:cNvSpPr/>
          <p:nvPr/>
        </p:nvSpPr>
        <p:spPr>
          <a:xfrm>
            <a:off x="5505970" y="2566060"/>
            <a:ext cx="291548" cy="971822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03CAF29-AAE6-4B3A-8771-C6AEB5640631}"/>
              </a:ext>
            </a:extLst>
          </p:cNvPr>
          <p:cNvSpPr txBox="1"/>
          <p:nvPr/>
        </p:nvSpPr>
        <p:spPr>
          <a:xfrm>
            <a:off x="5889829" y="2901744"/>
            <a:ext cx="7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8049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6"/>
          <p:cNvSpPr>
            <a:spLocks noChangeShapeType="1"/>
          </p:cNvSpPr>
          <p:nvPr/>
        </p:nvSpPr>
        <p:spPr bwMode="auto">
          <a:xfrm flipH="1">
            <a:off x="3724539" y="-179684"/>
            <a:ext cx="4072921" cy="7040124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" name="Line 18"/>
          <p:cNvSpPr>
            <a:spLocks noChangeShapeType="1"/>
          </p:cNvSpPr>
          <p:nvPr/>
        </p:nvSpPr>
        <p:spPr bwMode="auto">
          <a:xfrm flipH="1" flipV="1">
            <a:off x="1904214" y="-1"/>
            <a:ext cx="6243498" cy="6890832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" name="Line 17"/>
          <p:cNvSpPr>
            <a:spLocks noChangeShapeType="1"/>
          </p:cNvSpPr>
          <p:nvPr/>
        </p:nvSpPr>
        <p:spPr bwMode="auto">
          <a:xfrm>
            <a:off x="0" y="2500664"/>
            <a:ext cx="12192000" cy="3271025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5" name="Freeform 5"/>
          <p:cNvSpPr/>
          <p:nvPr/>
        </p:nvSpPr>
        <p:spPr bwMode="auto">
          <a:xfrm>
            <a:off x="2335428" y="0"/>
            <a:ext cx="7521143" cy="6890833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  <a:gd name="connsiteX0" fmla="*/ 4048 w 7779"/>
              <a:gd name="connsiteY0" fmla="*/ 0 h 10000"/>
              <a:gd name="connsiteX1" fmla="*/ 7779 w 7779"/>
              <a:gd name="connsiteY1" fmla="*/ 0 h 10000"/>
              <a:gd name="connsiteX2" fmla="*/ 7779 w 7779"/>
              <a:gd name="connsiteY2" fmla="*/ 10000 h 10000"/>
              <a:gd name="connsiteX3" fmla="*/ 0 w 7779"/>
              <a:gd name="connsiteY3" fmla="*/ 7610 h 10000"/>
              <a:gd name="connsiteX4" fmla="*/ 4048 w 7779"/>
              <a:gd name="connsiteY4" fmla="*/ 0 h 10000"/>
              <a:gd name="connsiteX0-1" fmla="*/ 5204 w 14475"/>
              <a:gd name="connsiteY0-2" fmla="*/ 0 h 9785"/>
              <a:gd name="connsiteX1-3" fmla="*/ 10000 w 14475"/>
              <a:gd name="connsiteY1-4" fmla="*/ 0 h 9785"/>
              <a:gd name="connsiteX2-5" fmla="*/ 14475 w 14475"/>
              <a:gd name="connsiteY2-6" fmla="*/ 9785 h 9785"/>
              <a:gd name="connsiteX3-7" fmla="*/ 0 w 14475"/>
              <a:gd name="connsiteY3-8" fmla="*/ 7610 h 9785"/>
              <a:gd name="connsiteX4-9" fmla="*/ 5204 w 14475"/>
              <a:gd name="connsiteY4-10" fmla="*/ 0 h 9785"/>
              <a:gd name="connsiteX0-11" fmla="*/ 5713 w 12118"/>
              <a:gd name="connsiteY0-12" fmla="*/ 0 h 10000"/>
              <a:gd name="connsiteX1-13" fmla="*/ 9026 w 12118"/>
              <a:gd name="connsiteY1-14" fmla="*/ 0 h 10000"/>
              <a:gd name="connsiteX2-15" fmla="*/ 12118 w 12118"/>
              <a:gd name="connsiteY2-16" fmla="*/ 10000 h 10000"/>
              <a:gd name="connsiteX3-17" fmla="*/ 0 w 12118"/>
              <a:gd name="connsiteY3-18" fmla="*/ 8114 h 10000"/>
              <a:gd name="connsiteX4-19" fmla="*/ 5713 w 12118"/>
              <a:gd name="connsiteY4-20" fmla="*/ 0 h 10000"/>
              <a:gd name="connsiteX0-21" fmla="*/ 6684 w 13089"/>
              <a:gd name="connsiteY0-22" fmla="*/ 0 h 10000"/>
              <a:gd name="connsiteX1-23" fmla="*/ 9997 w 13089"/>
              <a:gd name="connsiteY1-24" fmla="*/ 0 h 10000"/>
              <a:gd name="connsiteX2-25" fmla="*/ 13089 w 13089"/>
              <a:gd name="connsiteY2-26" fmla="*/ 10000 h 10000"/>
              <a:gd name="connsiteX3-27" fmla="*/ 0 w 13089"/>
              <a:gd name="connsiteY3-28" fmla="*/ 8173 h 10000"/>
              <a:gd name="connsiteX4-29" fmla="*/ 6684 w 13089"/>
              <a:gd name="connsiteY4-30" fmla="*/ 0 h 10000"/>
              <a:gd name="connsiteX0-31" fmla="*/ 2369 w 8774"/>
              <a:gd name="connsiteY0-32" fmla="*/ 0 h 10000"/>
              <a:gd name="connsiteX1-33" fmla="*/ 5682 w 8774"/>
              <a:gd name="connsiteY1-34" fmla="*/ 0 h 10000"/>
              <a:gd name="connsiteX2-35" fmla="*/ 8774 w 8774"/>
              <a:gd name="connsiteY2-36" fmla="*/ 10000 h 10000"/>
              <a:gd name="connsiteX3-37" fmla="*/ 0 w 8774"/>
              <a:gd name="connsiteY3-38" fmla="*/ 7222 h 10000"/>
              <a:gd name="connsiteX4-39" fmla="*/ 2369 w 8774"/>
              <a:gd name="connsiteY4-40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8774" h="10000">
                <a:moveTo>
                  <a:pt x="2369" y="0"/>
                </a:moveTo>
                <a:lnTo>
                  <a:pt x="5682" y="0"/>
                </a:lnTo>
                <a:lnTo>
                  <a:pt x="8774" y="10000"/>
                </a:lnTo>
                <a:lnTo>
                  <a:pt x="0" y="7222"/>
                </a:lnTo>
                <a:lnTo>
                  <a:pt x="2369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TextBox 76"/>
          <p:cNvSpPr txBox="1"/>
          <p:nvPr/>
        </p:nvSpPr>
        <p:spPr>
          <a:xfrm>
            <a:off x="4702542" y="1992830"/>
            <a:ext cx="2786917" cy="101566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60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4323048" y="3333989"/>
            <a:ext cx="354590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沿革史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 bwMode="auto">
          <a:xfrm>
            <a:off x="4376084" y="42314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Freeform 6"/>
          <p:cNvSpPr/>
          <p:nvPr/>
        </p:nvSpPr>
        <p:spPr bwMode="auto">
          <a:xfrm>
            <a:off x="5335933" y="37783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4947269" y="28357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25978" y="4910841"/>
            <a:ext cx="3392314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我们将要在这之上增加什么，改变什么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76"/>
          <p:cNvSpPr txBox="1"/>
          <p:nvPr/>
        </p:nvSpPr>
        <p:spPr>
          <a:xfrm>
            <a:off x="8264077" y="4231473"/>
            <a:ext cx="2470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三代遥现机器人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6181" y="4661461"/>
            <a:ext cx="357749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融入哪些现代科技元素（增强现实等）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应用场合的变化（生产</a:t>
            </a:r>
            <a:r>
              <a:rPr lang="en-US" altLang="zh-CN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社交、会议等）</a:t>
            </a:r>
            <a:endParaRPr lang="en-US" altLang="zh-CN" sz="1400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6"/>
          <p:cNvSpPr txBox="1"/>
          <p:nvPr/>
        </p:nvSpPr>
        <p:spPr>
          <a:xfrm>
            <a:off x="852307" y="4231473"/>
            <a:ext cx="3136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Telepresence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17050" y="2066983"/>
            <a:ext cx="3467058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早的遥操作机器人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操控核燃料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4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生产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中的遥操作机器人</a:t>
            </a:r>
            <a:endParaRPr lang="en-US" altLang="zh-CN" sz="1400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6"/>
          <p:cNvSpPr txBox="1"/>
          <p:nvPr/>
        </p:nvSpPr>
        <p:spPr>
          <a:xfrm>
            <a:off x="3373108" y="1666873"/>
            <a:ext cx="585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“遥操作机器人”自古以来的设计和应用场合</a:t>
            </a:r>
          </a:p>
        </p:txBody>
      </p:sp>
      <p:sp>
        <p:nvSpPr>
          <p:cNvPr id="14" name="TextBox 76">
            <a:extLst>
              <a:ext uri="{FF2B5EF4-FFF2-40B4-BE49-F238E27FC236}">
                <a16:creationId xmlns:a16="http://schemas.microsoft.com/office/drawing/2014/main" id="{B34E30A4-2A65-4DEB-B02E-3786B4DC781D}"/>
              </a:ext>
            </a:extLst>
          </p:cNvPr>
          <p:cNvSpPr txBox="1"/>
          <p:nvPr/>
        </p:nvSpPr>
        <p:spPr>
          <a:xfrm>
            <a:off x="498177" y="11902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史：框架</a:t>
            </a:r>
            <a:r>
              <a:rPr lang="zh-CN" altLang="en-US" sz="20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（已完成）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4C52802-84DA-4EF7-B58D-C5DCD9C8FCAF}"/>
              </a:ext>
            </a:extLst>
          </p:cNvPr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09210AA2-14FB-4E68-9E59-2574B4DAB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6"/>
          <p:cNvSpPr txBox="1"/>
          <p:nvPr/>
        </p:nvSpPr>
        <p:spPr>
          <a:xfrm>
            <a:off x="498177" y="1190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科技史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：细致调研计划</a:t>
            </a:r>
            <a:endParaRPr lang="zh-CN" altLang="en-US" sz="2000" i="1" dirty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5"/>
          <p:cNvSpPr/>
          <p:nvPr/>
        </p:nvSpPr>
        <p:spPr bwMode="auto">
          <a:xfrm flipH="1">
            <a:off x="0" y="-13281"/>
            <a:ext cx="409433" cy="832147"/>
          </a:xfrm>
          <a:custGeom>
            <a:avLst/>
            <a:gdLst>
              <a:gd name="T0" fmla="*/ 1462 w 2332"/>
              <a:gd name="T1" fmla="*/ 0 h 3907"/>
              <a:gd name="T2" fmla="*/ 2332 w 2332"/>
              <a:gd name="T3" fmla="*/ 0 h 3907"/>
              <a:gd name="T4" fmla="*/ 2332 w 2332"/>
              <a:gd name="T5" fmla="*/ 3907 h 3907"/>
              <a:gd name="T6" fmla="*/ 0 w 2332"/>
              <a:gd name="T7" fmla="*/ 2595 h 3907"/>
              <a:gd name="T8" fmla="*/ 1462 w 2332"/>
              <a:gd name="T9" fmla="*/ 0 h 3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32" h="3907">
                <a:moveTo>
                  <a:pt x="1462" y="0"/>
                </a:moveTo>
                <a:lnTo>
                  <a:pt x="2332" y="0"/>
                </a:lnTo>
                <a:lnTo>
                  <a:pt x="2332" y="3907"/>
                </a:lnTo>
                <a:lnTo>
                  <a:pt x="0" y="2595"/>
                </a:lnTo>
                <a:lnTo>
                  <a:pt x="1462" y="0"/>
                </a:lnTo>
                <a:close/>
              </a:path>
            </a:pathLst>
          </a:custGeom>
          <a:solidFill>
            <a:srgbClr val="002B41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BC2630A5-18B4-4D87-B6D6-1B2BE771B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17" y="532782"/>
            <a:ext cx="4940489" cy="0"/>
          </a:xfrm>
          <a:prstGeom prst="line">
            <a:avLst/>
          </a:prstGeom>
          <a:noFill/>
          <a:ln w="7938" cap="flat">
            <a:solidFill>
              <a:srgbClr val="002B4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TextBox 76"/>
          <p:cNvSpPr txBox="1"/>
          <p:nvPr/>
        </p:nvSpPr>
        <p:spPr>
          <a:xfrm>
            <a:off x="3373108" y="1666873"/>
            <a:ext cx="58525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i="1" dirty="0" err="1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Todo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个组员完成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</a:t>
            </a:r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中已确定有：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400" i="1" dirty="0" smtClean="0">
                <a:solidFill>
                  <a:srgbClr val="002B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姜雨欣</a:t>
            </a:r>
            <a:endParaRPr lang="en-US" altLang="zh-CN" sz="4400" i="1" dirty="0" smtClean="0">
              <a:solidFill>
                <a:srgbClr val="002B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1350</Words>
  <Application>Microsoft Office PowerPoint</Application>
  <PresentationFormat>Widescreen</PresentationFormat>
  <Paragraphs>168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等线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Cindy</cp:lastModifiedBy>
  <cp:revision>101</cp:revision>
  <dcterms:created xsi:type="dcterms:W3CDTF">2016-12-09T01:44:00Z</dcterms:created>
  <dcterms:modified xsi:type="dcterms:W3CDTF">2018-09-25T13:52:23Z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