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38" r:id="rId2"/>
    <p:sldId id="333" r:id="rId3"/>
    <p:sldId id="336" r:id="rId4"/>
    <p:sldId id="337" r:id="rId5"/>
    <p:sldId id="33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dy" initials="C" lastIdx="1" clrIdx="0">
    <p:extLst>
      <p:ext uri="{19B8F6BF-5375-455C-9EA6-DF929625EA0E}">
        <p15:presenceInfo xmlns:p15="http://schemas.microsoft.com/office/powerpoint/2012/main" userId="Cin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F47"/>
    <a:srgbClr val="002B41"/>
    <a:srgbClr val="F1F1F1"/>
    <a:srgbClr val="ED4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83934" autoAdjust="0"/>
  </p:normalViewPr>
  <p:slideViewPr>
    <p:cSldViewPr snapToGrid="0" showGuides="1">
      <p:cViewPr varScale="1">
        <p:scale>
          <a:sx n="46" d="100"/>
          <a:sy n="46" d="100"/>
        </p:scale>
        <p:origin x="1003" y="4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问题：这方面的专利分析有些不完善（找不到前面案例分析的专利）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8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233C-CAED-49EC-BC7E-3A6D2A7A9A9E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B3C-192C-4070-B2F5-511F1BFE1BB1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5519-A9CE-4132-B90A-319CC668FC2C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D182-05C0-4664-B266-B6F6EA51A290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381-47BD-44DD-85A3-79C8C4C4BCAA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7BC1-6018-4D2B-8007-C530E0A4F405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BA1-9490-447F-B9CB-9C20C871DA6C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F70-95D0-4746-9AF1-6F1DFA0B1CD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C0EC-E9C4-47E6-942F-956D97DD154C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F963-9375-4658-A8CE-C8CB7D098D0C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EDC9-5C30-4211-8911-CFF8913FC62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ACA8-813E-4B24-9B41-8E539DD46AE7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/>
          <p:cNvSpPr txBox="1"/>
          <p:nvPr/>
        </p:nvSpPr>
        <p:spPr>
          <a:xfrm>
            <a:off x="498177" y="119023"/>
            <a:ext cx="432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专利分析</a:t>
            </a:r>
          </a:p>
        </p:txBody>
      </p:sp>
      <p:sp>
        <p:nvSpPr>
          <p:cNvPr id="20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2207628" y="1381846"/>
            <a:ext cx="185002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基础技术方向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FD9BF0E-FD6D-42E6-82A2-6EB6087F74C8}"/>
              </a:ext>
            </a:extLst>
          </p:cNvPr>
          <p:cNvSpPr/>
          <p:nvPr/>
        </p:nvSpPr>
        <p:spPr>
          <a:xfrm>
            <a:off x="6096000" y="2798382"/>
            <a:ext cx="57965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（结尾）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结论归总：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运动捕捉、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、机器人控制等三个方面专利数量多，分布类型较广，且近几年快速发展，说明</a:t>
            </a:r>
            <a:r>
              <a:rPr lang="en-US" altLang="zh-CN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技术积累较充分且处于快速发展状态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，技术水平能够支持</a:t>
            </a:r>
            <a:r>
              <a:rPr lang="en-US" altLang="zh-CN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实现的时间或将在近几年内到来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专业龙头企业，科技巨头，科研院所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是相关技术的核心贡献者，这些机构的投入对技术的发展速度影响重大，</a:t>
            </a:r>
            <a:r>
              <a:rPr lang="en-US" altLang="zh-CN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的实现或可以借助这些机构的力量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1BFB5329-A113-4819-B403-A9CCB2CBFEF9}"/>
              </a:ext>
            </a:extLst>
          </p:cNvPr>
          <p:cNvSpPr/>
          <p:nvPr/>
        </p:nvSpPr>
        <p:spPr>
          <a:xfrm>
            <a:off x="1082574" y="2958740"/>
            <a:ext cx="4100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（开头）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本部分就技术分析部分涉及的关键技术进行专利调研，重点关注相关产业的专利积累、分布状况与主要专利持有机构，以分析</a:t>
            </a:r>
            <a:r>
              <a:rPr lang="en-US" altLang="zh-CN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的实现的前置技术积累水平、搜索可用技术、定位</a:t>
            </a:r>
            <a:r>
              <a:rPr lang="en-US" altLang="zh-CN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技术链中涉及的重要机构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0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/>
          <p:cNvSpPr txBox="1"/>
          <p:nvPr/>
        </p:nvSpPr>
        <p:spPr>
          <a:xfrm>
            <a:off x="498177" y="119023"/>
            <a:ext cx="432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专利分析</a:t>
            </a:r>
          </a:p>
        </p:txBody>
      </p:sp>
      <p:sp>
        <p:nvSpPr>
          <p:cNvPr id="20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2256553" y="1298657"/>
            <a:ext cx="1574142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3954" y="29833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79121" y="4743605"/>
            <a:ext cx="2929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机器人方面专利数量年变化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</a:t>
            </a:r>
            <a:r>
              <a:rPr lang="en-US" altLang="zh-CN" sz="11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webofscience</a:t>
            </a: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专利查询结果统计</a:t>
            </a:r>
            <a:endParaRPr lang="zh-CN" altLang="en-US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4777" y="1182781"/>
            <a:ext cx="57965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数量特征：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总量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50000+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件专利，近十年总体增长速度逐年增加，近五年增长速度快速上升</a:t>
            </a:r>
            <a:endParaRPr lang="en-US" altLang="zh-CN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内容特点：</a:t>
            </a:r>
            <a:endParaRPr lang="en-US" altLang="zh-CN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包括步态与平衡控制，机械手臂和机械手等多个方向，多数专利内容针对具体机械部位的改进或控制方法的优化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重要机构：</a:t>
            </a:r>
            <a:endParaRPr lang="en-US" altLang="zh-CN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科研机构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，如清华大学（中文检测以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条数量第一且远超第二）；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机器人和设备制造公司：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公司数量较多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科技巨头中，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SAMSUNG ELECTRONICS CO LTD)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在外文专利检索中排在前列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DF45AB-FC55-4ECF-84D8-311728FCA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0" y="2506279"/>
            <a:ext cx="5532095" cy="26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/>
          <p:cNvSpPr txBox="1"/>
          <p:nvPr/>
        </p:nvSpPr>
        <p:spPr>
          <a:xfrm>
            <a:off x="498177" y="119023"/>
            <a:ext cx="432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未来阿凡达机器人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现状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专利分析</a:t>
            </a:r>
          </a:p>
        </p:txBody>
      </p:sp>
      <p:sp>
        <p:nvSpPr>
          <p:cNvPr id="20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BAE56-5081-45C8-9882-C35F39B69E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2169188" y="1279816"/>
            <a:ext cx="1574142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运动捕捉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3954" y="29833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1756" y="4675860"/>
            <a:ext cx="2929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运动捕捉方面专利数量年变化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图片来源：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webofscience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专利查询结果统计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4777" y="1182781"/>
            <a:ext cx="57965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数量特征：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12000+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件专利，近十年内稳定高速增长，近三年内或由于深度学习、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等技术的出现增长速度上升。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内容特点：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实现原理方面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，光学光学和穿戴式均有相当数量分布，并有采用两种方式的混合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涉及检测对象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：包括人体骨架、面部、手部等多个部位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应用方向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：虚拟现实是重要的应用方向（多个专利中出现“用于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VR”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重要机构：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专业运动检测公司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：北京诺亦腾科技公司（中文检测在专利数量和专利排名方面均为第一），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blast motion, leap motion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科技巨头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Apple, Microsoft, SAMSUNG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DF45AB-FC55-4ECF-84D8-311728FCA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9" y="2293730"/>
            <a:ext cx="5532095" cy="26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/>
          <p:cNvSpPr txBox="1"/>
          <p:nvPr/>
        </p:nvSpPr>
        <p:spPr>
          <a:xfrm>
            <a:off x="498177" y="119023"/>
            <a:ext cx="432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专利分析</a:t>
            </a:r>
          </a:p>
        </p:txBody>
      </p:sp>
      <p:sp>
        <p:nvSpPr>
          <p:cNvPr id="20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2169187" y="1182781"/>
            <a:ext cx="1574142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虚拟现实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3954" y="29833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91756" y="4675860"/>
            <a:ext cx="2929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虚拟现实方面专利数量年变化</a:t>
            </a:r>
            <a:endParaRPr lang="en-US" altLang="zh-CN" sz="11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</a:t>
            </a:r>
            <a:r>
              <a:rPr lang="en-US" altLang="zh-CN" sz="11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webofscience</a:t>
            </a: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专利查询结果统计</a:t>
            </a:r>
            <a:endParaRPr lang="zh-CN" altLang="en-US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4777" y="1182781"/>
            <a:ext cx="57965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数量特征：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总量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3000+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（英文）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6000+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（中文），近五年内开始快速发展，近三年增长速度高速上升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内容特点：</a:t>
            </a:r>
            <a:endParaRPr lang="en-US" altLang="zh-CN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眼镜等主要显示设备，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座椅、运动台、手柄等辅助设备，全景相机等</a:t>
            </a:r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资源制作设备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软件与系统，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如交互方式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的一些应用方向：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教学，办公等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重要机构：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Oculus, HTC, Sony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为第一梯队</a:t>
            </a:r>
          </a:p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视频生产公司：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如迪士尼，专利数量排名前十</a:t>
            </a:r>
          </a:p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各大科技巨头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均有一定量的相关专利（微软，谷歌，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一些现在没有推出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的企业之后可能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会参与市场竞争带来新的发展动力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专利分布较为分散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，一些视频公司（乐视、小鸟看看）排在前列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DF17D-D54D-4454-B6D9-0948EA4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0" y="2182140"/>
            <a:ext cx="5882227" cy="28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/>
          <p:cNvSpPr txBox="1"/>
          <p:nvPr/>
        </p:nvSpPr>
        <p:spPr>
          <a:xfrm>
            <a:off x="498177" y="119023"/>
            <a:ext cx="432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专利分析</a:t>
            </a:r>
          </a:p>
        </p:txBody>
      </p:sp>
      <p:sp>
        <p:nvSpPr>
          <p:cNvPr id="20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5251341" y="915570"/>
            <a:ext cx="185002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遥操作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1035D1FF-53E8-422F-AEDE-3BB9A9D77CCE}"/>
              </a:ext>
            </a:extLst>
          </p:cNvPr>
          <p:cNvSpPr/>
          <p:nvPr/>
        </p:nvSpPr>
        <p:spPr>
          <a:xfrm>
            <a:off x="931967" y="2631899"/>
            <a:ext cx="42132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与遥操作相关的绝大多数为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非类人机器人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，用途比较专一，如消防，工业，光伏板清扫，液氮治疗皮肤，和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avabot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交叉度很低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存在一些满足类人机器人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远程动作操纵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+VR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视觉反馈条件的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专利，但数量稀少，且不成熟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结论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avabot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产业已有萌芽迹象，但总体发展较为空白，有较大的专利申请空间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628FA0-81ED-414A-892F-7C37576F8023}"/>
              </a:ext>
            </a:extLst>
          </p:cNvPr>
          <p:cNvSpPr/>
          <p:nvPr/>
        </p:nvSpPr>
        <p:spPr>
          <a:xfrm>
            <a:off x="6534968" y="2844463"/>
            <a:ext cx="4543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CN201721670784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：一种远程控制人形消防机器人，控制人员佩戴包括眼镜架式头戴装置和指环控制器的体感控制装置，通过无线信号来控制机器人本体，操作者按平时自己进入火场一样控制机器人灭火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该例控制方式和反馈方式，应用场景均存在一定局限性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27ACE26-051C-42E7-B265-8E332C36B437}"/>
              </a:ext>
            </a:extLst>
          </p:cNvPr>
          <p:cNvSpPr/>
          <p:nvPr/>
        </p:nvSpPr>
        <p:spPr>
          <a:xfrm>
            <a:off x="1113065" y="1858193"/>
            <a:ext cx="4213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本部分分析遥操作概念用于类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人机器人的专利现状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3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817</Words>
  <Application>Microsoft Office PowerPoint</Application>
  <PresentationFormat>宽屏</PresentationFormat>
  <Paragraphs>68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 UI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袁 乐康</cp:lastModifiedBy>
  <cp:revision>498</cp:revision>
  <dcterms:created xsi:type="dcterms:W3CDTF">2016-12-09T01:44:00Z</dcterms:created>
  <dcterms:modified xsi:type="dcterms:W3CDTF">2018-11-25T16:24:46Z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