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86" r:id="rId5"/>
    <p:sldId id="288" r:id="rId6"/>
    <p:sldId id="276" r:id="rId7"/>
    <p:sldId id="259" r:id="rId8"/>
    <p:sldId id="274" r:id="rId9"/>
    <p:sldId id="270" r:id="rId10"/>
    <p:sldId id="301" r:id="rId11"/>
    <p:sldId id="277" r:id="rId12"/>
    <p:sldId id="267" r:id="rId13"/>
    <p:sldId id="300" r:id="rId14"/>
    <p:sldId id="278" r:id="rId15"/>
    <p:sldId id="295" r:id="rId16"/>
    <p:sldId id="302" r:id="rId17"/>
    <p:sldId id="289" r:id="rId18"/>
    <p:sldId id="261" r:id="rId19"/>
    <p:sldId id="29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5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9918" y="1295024"/>
            <a:ext cx="4750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产业调</a:t>
            </a:r>
            <a:r>
              <a:rPr lang="zh-CN" altLang="en-US" sz="8000" b="1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研计划书</a:t>
            </a:r>
            <a:endParaRPr lang="en-US" altLang="zh-CN" sz="8000" b="1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未来阿凡达机器人圈圈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3" y="4505178"/>
            <a:ext cx="450666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成员：姜雨欣 邱楷中 宋嘉昊 高毓柯 袁乐康 陈思源</a:t>
            </a:r>
            <a:endParaRPr lang="en-US" altLang="zh-CN" sz="1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3.bdstatic.com/7Po3dSag_xI4khGkpoWK1HF6hhy/baike/c0%3Dbaike92%2C5%2C5%2C92%2C30/sign=5d4051830ad79123f4ed9c26cc5d32e7/d788d43f8794a4c2eadee6a008f41bd5ac6e39bf.jpg">
            <a:extLst>
              <a:ext uri="{FF2B5EF4-FFF2-40B4-BE49-F238E27FC236}">
                <a16:creationId xmlns:a16="http://schemas.microsoft.com/office/drawing/2014/main" id="{73251FF9-B3F0-464F-A1E2-7DE341BB3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 b="15623"/>
          <a:stretch/>
        </p:blipFill>
        <p:spPr bwMode="auto">
          <a:xfrm>
            <a:off x="5808911" y="896529"/>
            <a:ext cx="6095952" cy="358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6"/>
          <p:cNvSpPr txBox="1"/>
          <p:nvPr/>
        </p:nvSpPr>
        <p:spPr>
          <a:xfrm>
            <a:off x="6844146" y="4672630"/>
            <a:ext cx="4654454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</a:t>
            </a:r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</a:p>
          <a:p>
            <a:pPr algn="ctr"/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(Negroponte, Since 1985)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8159A01E-D202-42A2-8BB7-D48BF348C731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（已完成）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16C72AA-83F2-436A-8378-99E7631F0AC1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1856235-DFCF-4CF4-966E-CE1140BB0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09" y="901708"/>
            <a:ext cx="5472502" cy="358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332" y="319078"/>
            <a:ext cx="775663" cy="401205"/>
          </a:xfrm>
          <a:prstGeom prst="rect">
            <a:avLst/>
          </a:prstGeom>
        </p:spPr>
      </p:pic>
      <p:sp>
        <p:nvSpPr>
          <p:cNvPr id="11" name="TextBox 76"/>
          <p:cNvSpPr txBox="1"/>
          <p:nvPr/>
        </p:nvSpPr>
        <p:spPr>
          <a:xfrm>
            <a:off x="1378805" y="4672631"/>
            <a:ext cx="338771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CSAIL</a:t>
            </a:r>
          </a:p>
          <a:p>
            <a:pPr algn="ctr"/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(Minsky, Since 2003)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5588555" y="4686972"/>
            <a:ext cx="266210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043074" y="5517969"/>
            <a:ext cx="400858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请袁乐康对搜集到的信息进行整合，整理成可以写到报告上的文字</a:t>
            </a:r>
            <a:endParaRPr lang="zh-CN" altLang="en-US" sz="24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00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（半完成）</a:t>
            </a:r>
            <a:endParaRPr lang="zh-CN" altLang="en-US" sz="2000" i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14" y="1280684"/>
            <a:ext cx="3857822" cy="2174499"/>
          </a:xfrm>
          <a:prstGeom prst="rect">
            <a:avLst/>
          </a:prstGeom>
        </p:spPr>
      </p:pic>
      <p:sp>
        <p:nvSpPr>
          <p:cNvPr id="33" name="TextBox 76"/>
          <p:cNvSpPr txBox="1"/>
          <p:nvPr/>
        </p:nvSpPr>
        <p:spPr>
          <a:xfrm>
            <a:off x="6676983" y="1490770"/>
            <a:ext cx="3577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Double Robot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：视频通话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可运动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6676984" y="4115360"/>
            <a:ext cx="3577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36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Hololens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视频通话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混合现实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" t="406" r="8523" b="-406"/>
          <a:stretch/>
        </p:blipFill>
        <p:spPr>
          <a:xfrm>
            <a:off x="2487614" y="3854623"/>
            <a:ext cx="3857822" cy="2333740"/>
          </a:xfrm>
          <a:prstGeom prst="rect">
            <a:avLst/>
          </a:prstGeom>
        </p:spPr>
      </p:pic>
      <p:sp>
        <p:nvSpPr>
          <p:cNvPr id="38" name="TextBox 76"/>
          <p:cNvSpPr txBox="1"/>
          <p:nvPr/>
        </p:nvSpPr>
        <p:spPr>
          <a:xfrm>
            <a:off x="7938355" y="3255128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7938354" y="5837494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zh-CN" altLang="en-US" sz="2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（半完成）</a:t>
            </a:r>
            <a:endParaRPr lang="zh-CN" altLang="en-US" sz="2000" i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5" y="1078846"/>
            <a:ext cx="4144094" cy="2232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76"/>
          <p:cNvSpPr txBox="1"/>
          <p:nvPr/>
        </p:nvSpPr>
        <p:spPr>
          <a:xfrm>
            <a:off x="6778583" y="1078846"/>
            <a:ext cx="3577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T-HR3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：全身遥操作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力学感应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虚拟现实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6" y="3705025"/>
            <a:ext cx="4144094" cy="2610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12" name="TextBox 76"/>
          <p:cNvSpPr txBox="1"/>
          <p:nvPr/>
        </p:nvSpPr>
        <p:spPr>
          <a:xfrm>
            <a:off x="6778583" y="4133325"/>
            <a:ext cx="3577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NAO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：全身遥操作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机器视觉</a:t>
            </a:r>
            <a:r>
              <a:rPr lang="en-US" altLang="zh-CN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6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虚拟现实</a:t>
            </a:r>
            <a:endParaRPr lang="en-US" altLang="zh-CN" sz="36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694812" y="5887651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锅：姜雨欣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第九周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8076901" y="3341003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0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82529" y="2109641"/>
            <a:ext cx="10629149" cy="3497129"/>
            <a:chOff x="1031690" y="3299345"/>
            <a:chExt cx="10629149" cy="3497129"/>
          </a:xfrm>
        </p:grpSpPr>
        <p:sp>
          <p:nvSpPr>
            <p:cNvPr id="7" name="矩形: 圆角 2">
              <a:extLst>
                <a:ext uri="{FF2B5EF4-FFF2-40B4-BE49-F238E27FC236}">
                  <a16:creationId xmlns:a16="http://schemas.microsoft.com/office/drawing/2014/main" id="{7077B845-27A7-4870-A1AD-19B96EDFFF09}"/>
                </a:ext>
              </a:extLst>
            </p:cNvPr>
            <p:cNvSpPr/>
            <p:nvPr/>
          </p:nvSpPr>
          <p:spPr>
            <a:xfrm>
              <a:off x="4379536" y="3708720"/>
              <a:ext cx="2544417" cy="8580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科学技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术</a:t>
              </a:r>
              <a:endPara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" name="椭圆 4">
              <a:extLst>
                <a:ext uri="{FF2B5EF4-FFF2-40B4-BE49-F238E27FC236}">
                  <a16:creationId xmlns:a16="http://schemas.microsoft.com/office/drawing/2014/main" id="{5A5A252F-5897-40A5-86E5-3F846E8A0C78}"/>
                </a:ext>
              </a:extLst>
            </p:cNvPr>
            <p:cNvSpPr/>
            <p:nvPr/>
          </p:nvSpPr>
          <p:spPr>
            <a:xfrm>
              <a:off x="8500961" y="3584486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VR</a:t>
              </a: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反</a:t>
              </a:r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馈</a:t>
              </a:r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793BA698-D82B-490E-980F-26B59DE65F30}"/>
                </a:ext>
              </a:extLst>
            </p:cNvPr>
            <p:cNvSpPr/>
            <p:nvPr/>
          </p:nvSpPr>
          <p:spPr>
            <a:xfrm>
              <a:off x="10083831" y="3299345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视觉反馈</a:t>
              </a:r>
            </a:p>
          </p:txBody>
        </p:sp>
        <p:sp>
          <p:nvSpPr>
            <p:cNvPr id="10" name="矩形 7">
              <a:extLst>
                <a:ext uri="{FF2B5EF4-FFF2-40B4-BE49-F238E27FC236}">
                  <a16:creationId xmlns:a16="http://schemas.microsoft.com/office/drawing/2014/main" id="{6E885CF9-3CC9-4297-AC21-2DB741E2CBF8}"/>
                </a:ext>
              </a:extLst>
            </p:cNvPr>
            <p:cNvSpPr/>
            <p:nvPr/>
          </p:nvSpPr>
          <p:spPr>
            <a:xfrm>
              <a:off x="10083831" y="3928818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听觉反馈</a:t>
              </a:r>
            </a:p>
          </p:txBody>
        </p:sp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76A130D6-0303-4A06-BB27-FB010B2FED4A}"/>
                </a:ext>
              </a:extLst>
            </p:cNvPr>
            <p:cNvSpPr/>
            <p:nvPr/>
          </p:nvSpPr>
          <p:spPr>
            <a:xfrm>
              <a:off x="10083831" y="4558291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触觉反馈</a:t>
              </a:r>
            </a:p>
          </p:txBody>
        </p:sp>
        <p:cxnSp>
          <p:nvCxnSpPr>
            <p:cNvPr id="12" name="直接箭头连接符 9">
              <a:extLst>
                <a:ext uri="{FF2B5EF4-FFF2-40B4-BE49-F238E27FC236}">
                  <a16:creationId xmlns:a16="http://schemas.microsoft.com/office/drawing/2014/main" id="{AD22B827-FFBA-4D41-B4C7-445894461105}"/>
                </a:ext>
              </a:extLst>
            </p:cNvPr>
            <p:cNvCxnSpPr>
              <a:stCxn id="8" idx="6"/>
              <a:endCxn id="9" idx="1"/>
            </p:cNvCxnSpPr>
            <p:nvPr/>
          </p:nvCxnSpPr>
          <p:spPr>
            <a:xfrm flipV="1">
              <a:off x="9666697" y="3537882"/>
              <a:ext cx="417134" cy="62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4">
              <a:extLst>
                <a:ext uri="{FF2B5EF4-FFF2-40B4-BE49-F238E27FC236}">
                  <a16:creationId xmlns:a16="http://schemas.microsoft.com/office/drawing/2014/main" id="{CA3285EE-7ECD-4A0D-A5EE-779C975F121A}"/>
                </a:ext>
              </a:extLst>
            </p:cNvPr>
            <p:cNvCxnSpPr>
              <a:stCxn id="8" idx="6"/>
              <a:endCxn id="11" idx="1"/>
            </p:cNvCxnSpPr>
            <p:nvPr/>
          </p:nvCxnSpPr>
          <p:spPr>
            <a:xfrm>
              <a:off x="9666697" y="4167354"/>
              <a:ext cx="417134" cy="62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5">
              <a:extLst>
                <a:ext uri="{FF2B5EF4-FFF2-40B4-BE49-F238E27FC236}">
                  <a16:creationId xmlns:a16="http://schemas.microsoft.com/office/drawing/2014/main" id="{E4C6DEDE-929F-48AF-86C2-161BFBB03FF7}"/>
                </a:ext>
              </a:extLst>
            </p:cNvPr>
            <p:cNvSpPr/>
            <p:nvPr/>
          </p:nvSpPr>
          <p:spPr>
            <a:xfrm>
              <a:off x="5513815" y="5245993"/>
              <a:ext cx="1643271" cy="15504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机械系统</a:t>
              </a:r>
              <a:endPara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运动控制</a:t>
              </a:r>
            </a:p>
          </p:txBody>
        </p:sp>
        <p:sp>
          <p:nvSpPr>
            <p:cNvPr id="15" name="椭圆 16">
              <a:extLst>
                <a:ext uri="{FF2B5EF4-FFF2-40B4-BE49-F238E27FC236}">
                  <a16:creationId xmlns:a16="http://schemas.microsoft.com/office/drawing/2014/main" id="{B3F3A93C-0BB4-40BB-BBB8-E4CF25FA1731}"/>
                </a:ext>
              </a:extLst>
            </p:cNvPr>
            <p:cNvSpPr/>
            <p:nvPr/>
          </p:nvSpPr>
          <p:spPr>
            <a:xfrm>
              <a:off x="3796668" y="5438365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地面仿真</a:t>
              </a:r>
            </a:p>
          </p:txBody>
        </p:sp>
        <p:sp>
          <p:nvSpPr>
            <p:cNvPr id="16" name="椭圆 17">
              <a:extLst>
                <a:ext uri="{FF2B5EF4-FFF2-40B4-BE49-F238E27FC236}">
                  <a16:creationId xmlns:a16="http://schemas.microsoft.com/office/drawing/2014/main" id="{708A82E5-6009-4478-B0BC-F5024726BC31}"/>
                </a:ext>
              </a:extLst>
            </p:cNvPr>
            <p:cNvSpPr/>
            <p:nvPr/>
          </p:nvSpPr>
          <p:spPr>
            <a:xfrm>
              <a:off x="2246781" y="5035364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机器视觉</a:t>
              </a:r>
            </a:p>
          </p:txBody>
        </p:sp>
        <p:sp>
          <p:nvSpPr>
            <p:cNvPr id="17" name="椭圆 18">
              <a:extLst>
                <a:ext uri="{FF2B5EF4-FFF2-40B4-BE49-F238E27FC236}">
                  <a16:creationId xmlns:a16="http://schemas.microsoft.com/office/drawing/2014/main" id="{FC0A6750-4A73-4845-BB79-5FC4669567DC}"/>
                </a:ext>
              </a:extLst>
            </p:cNvPr>
            <p:cNvSpPr/>
            <p:nvPr/>
          </p:nvSpPr>
          <p:spPr>
            <a:xfrm>
              <a:off x="1031690" y="3362519"/>
              <a:ext cx="1643271" cy="15504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其他人机交互技术</a:t>
              </a:r>
            </a:p>
          </p:txBody>
        </p:sp>
        <p:sp>
          <p:nvSpPr>
            <p:cNvPr id="18" name="椭圆 20">
              <a:extLst>
                <a:ext uri="{FF2B5EF4-FFF2-40B4-BE49-F238E27FC236}">
                  <a16:creationId xmlns:a16="http://schemas.microsoft.com/office/drawing/2014/main" id="{98889E27-BAAC-4820-8F3B-B3963F02CAAB}"/>
                </a:ext>
              </a:extLst>
            </p:cNvPr>
            <p:cNvSpPr/>
            <p:nvPr/>
          </p:nvSpPr>
          <p:spPr>
            <a:xfrm>
              <a:off x="7626773" y="5159482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网络传</a:t>
              </a:r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输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9F08837-E2D8-4677-ADFB-146E3100FD6D}"/>
                </a:ext>
              </a:extLst>
            </p:cNvPr>
            <p:cNvCxnSpPr>
              <a:stCxn id="7" idx="1"/>
              <a:endCxn id="17" idx="6"/>
            </p:cNvCxnSpPr>
            <p:nvPr/>
          </p:nvCxnSpPr>
          <p:spPr>
            <a:xfrm flipH="1">
              <a:off x="2674961" y="4137759"/>
              <a:ext cx="17045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4">
              <a:extLst>
                <a:ext uri="{FF2B5EF4-FFF2-40B4-BE49-F238E27FC236}">
                  <a16:creationId xmlns:a16="http://schemas.microsoft.com/office/drawing/2014/main" id="{16586E30-0C57-435E-8E3D-F908182D7B53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3241799" y="4566798"/>
              <a:ext cx="1137737" cy="639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7">
              <a:extLst>
                <a:ext uri="{FF2B5EF4-FFF2-40B4-BE49-F238E27FC236}">
                  <a16:creationId xmlns:a16="http://schemas.microsoft.com/office/drawing/2014/main" id="{69662D8F-8A1F-47F3-AA18-1F2C8A302D86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6096000" y="4566798"/>
              <a:ext cx="239451" cy="679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9">
              <a:extLst>
                <a:ext uri="{FF2B5EF4-FFF2-40B4-BE49-F238E27FC236}">
                  <a16:creationId xmlns:a16="http://schemas.microsoft.com/office/drawing/2014/main" id="{7FE7A002-DBE7-4B97-8745-60CDE9003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362" y="4566798"/>
              <a:ext cx="502844" cy="87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32">
              <a:extLst>
                <a:ext uri="{FF2B5EF4-FFF2-40B4-BE49-F238E27FC236}">
                  <a16:creationId xmlns:a16="http://schemas.microsoft.com/office/drawing/2014/main" id="{042B1257-55D4-4F69-81EA-4B08484F62D3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6923953" y="4566798"/>
              <a:ext cx="873538" cy="76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34">
              <a:extLst>
                <a:ext uri="{FF2B5EF4-FFF2-40B4-BE49-F238E27FC236}">
                  <a16:creationId xmlns:a16="http://schemas.microsoft.com/office/drawing/2014/main" id="{790A2A5C-4E85-43D3-A0A5-CD53AC78DDA6}"/>
                </a:ext>
              </a:extLst>
            </p:cNvPr>
            <p:cNvCxnSpPr>
              <a:stCxn id="7" idx="3"/>
              <a:endCxn id="8" idx="2"/>
            </p:cNvCxnSpPr>
            <p:nvPr/>
          </p:nvCxnSpPr>
          <p:spPr>
            <a:xfrm>
              <a:off x="6923953" y="4137759"/>
              <a:ext cx="1577008" cy="29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24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（未完成）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717978" y="752401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机器视觉与姿势捕获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4376761" y="1628509"/>
            <a:ext cx="3524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面仿真与逼真行走体验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8661334" y="752401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机械系统与运动控制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4684018" y="4034352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传输与延迟补偿</a:t>
            </a:r>
            <a:endParaRPr lang="en-US" altLang="zh-CN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466636" y="1236622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锅：姜雨欣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9469945" y="1273408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：宋嘉昊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：第八周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5377260" y="4501677"/>
            <a:ext cx="2910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锅：邱楷中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（加一些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的其他难点吧，重点仍在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是因为我们只需要用到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0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929436" y="3494025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微型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化的可实现性</a:t>
            </a:r>
            <a:endParaRPr lang="en-US" altLang="zh-CN" sz="2000" b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76"/>
          <p:cNvSpPr txBox="1"/>
          <p:nvPr/>
        </p:nvSpPr>
        <p:spPr>
          <a:xfrm>
            <a:off x="1546791" y="4016190"/>
            <a:ext cx="291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5377260" y="2203319"/>
            <a:ext cx="291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锅：陈思源</a:t>
            </a:r>
            <a:endParaRPr lang="en-US" altLang="zh-CN" sz="20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20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：第八周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4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955056" y="3333989"/>
            <a:ext cx="407292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应用领域和市场分析</a:t>
            </a:r>
          </a:p>
        </p:txBody>
      </p:sp>
    </p:spTree>
    <p:extLst>
      <p:ext uri="{BB962C8B-B14F-4D97-AF65-F5344CB8AC3E}">
        <p14:creationId xmlns:p14="http://schemas.microsoft.com/office/powerpoint/2010/main" val="2878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3752028" y="767504"/>
            <a:ext cx="4635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AVABOT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在下列行业领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会场景中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用前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期落地时间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土木工程、科学勘探、抢险救灾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5" name="TextBox 76"/>
          <p:cNvSpPr txBox="1"/>
          <p:nvPr/>
        </p:nvSpPr>
        <p:spPr>
          <a:xfrm>
            <a:off x="7037726" y="4824506"/>
            <a:ext cx="485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土木工程、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科学勘探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抢险救灾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摄影业、旅游业、娱乐业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6" y="3185514"/>
            <a:ext cx="434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摄影业、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旅游业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、娱乐业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办公室、家庭生活、警察局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9" name="TextBox 76"/>
          <p:cNvSpPr txBox="1"/>
          <p:nvPr/>
        </p:nvSpPr>
        <p:spPr>
          <a:xfrm>
            <a:off x="785091" y="3930017"/>
            <a:ext cx="429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办公室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、家庭生活、警察局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医疗业、教育、服务业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1348510" y="2291025"/>
            <a:ext cx="373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疗业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服务业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algn="r"/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应用领域和市场分析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43799" y="2876836"/>
            <a:ext cx="58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5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5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工作重点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SPOTLIGHTS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88668" y="634461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51861" y="712636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96734" y="1054515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96733" y="588165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本框架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88668" y="187892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51861" y="195710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96734" y="2298980"/>
            <a:ext cx="806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7296733" y="1832630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沿革史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88668" y="312628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51861" y="320446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96734" y="3546342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7296733" y="307999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88668" y="436658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51861" y="444475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96734" y="4786634"/>
            <a:ext cx="1140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Techniques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296733" y="4320284"/>
            <a:ext cx="417965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</a:p>
        </p:txBody>
      </p:sp>
      <p:sp>
        <p:nvSpPr>
          <p:cNvPr id="25" name="椭圆 1">
            <a:extLst>
              <a:ext uri="{FF2B5EF4-FFF2-40B4-BE49-F238E27FC236}">
                <a16:creationId xmlns:a16="http://schemas.microsoft.com/office/drawing/2014/main" id="{EA817617-DA86-4506-887C-A3A40AB7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668" y="560687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AE32A723-F78D-4D62-AB31-E0B205638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861" y="568504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5CE2A5-2428-4E69-8F0D-BEADDBDE8F79}"/>
              </a:ext>
            </a:extLst>
          </p:cNvPr>
          <p:cNvSpPr/>
          <p:nvPr/>
        </p:nvSpPr>
        <p:spPr>
          <a:xfrm>
            <a:off x="7296734" y="6026926"/>
            <a:ext cx="2309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&amp; Marketing</a:t>
            </a: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6A07D275-FFBA-479F-9F9E-E52B63CFA862}"/>
              </a:ext>
            </a:extLst>
          </p:cNvPr>
          <p:cNvSpPr txBox="1"/>
          <p:nvPr/>
        </p:nvSpPr>
        <p:spPr>
          <a:xfrm>
            <a:off x="7296733" y="5560576"/>
            <a:ext cx="417965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本框架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49" y="720062"/>
            <a:ext cx="7482349" cy="59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本架构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4C6DEDE-929F-48AF-86C2-161BFBB03FF7}"/>
              </a:ext>
            </a:extLst>
          </p:cNvPr>
          <p:cNvSpPr/>
          <p:nvPr/>
        </p:nvSpPr>
        <p:spPr>
          <a:xfrm>
            <a:off x="5513815" y="5245993"/>
            <a:ext cx="1643271" cy="15504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机械系统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运动控制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4040" y="1028906"/>
            <a:ext cx="11156799" cy="5575195"/>
            <a:chOff x="504040" y="1028906"/>
            <a:chExt cx="11156799" cy="557519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077B845-27A7-4870-A1AD-19B96EDFFF09}"/>
                </a:ext>
              </a:extLst>
            </p:cNvPr>
            <p:cNvSpPr/>
            <p:nvPr/>
          </p:nvSpPr>
          <p:spPr>
            <a:xfrm>
              <a:off x="4379536" y="3708720"/>
              <a:ext cx="2544417" cy="8580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科学技术层面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A5A252F-5897-40A5-86E5-3F846E8A0C78}"/>
                </a:ext>
              </a:extLst>
            </p:cNvPr>
            <p:cNvSpPr/>
            <p:nvPr/>
          </p:nvSpPr>
          <p:spPr>
            <a:xfrm>
              <a:off x="8500961" y="3584486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反馈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3BA698-D82B-490E-980F-26B59DE65F30}"/>
                </a:ext>
              </a:extLst>
            </p:cNvPr>
            <p:cNvSpPr/>
            <p:nvPr/>
          </p:nvSpPr>
          <p:spPr>
            <a:xfrm>
              <a:off x="10083831" y="3299345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视觉反馈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885CF9-3CC9-4297-AC21-2DB741E2CBF8}"/>
                </a:ext>
              </a:extLst>
            </p:cNvPr>
            <p:cNvSpPr/>
            <p:nvPr/>
          </p:nvSpPr>
          <p:spPr>
            <a:xfrm>
              <a:off x="10083831" y="3928818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听觉反馈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6A130D6-0303-4A06-BB27-FB010B2FED4A}"/>
                </a:ext>
              </a:extLst>
            </p:cNvPr>
            <p:cNvSpPr/>
            <p:nvPr/>
          </p:nvSpPr>
          <p:spPr>
            <a:xfrm>
              <a:off x="10083831" y="4558291"/>
              <a:ext cx="1577008" cy="4770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触觉反馈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D22B827-FFBA-4D41-B4C7-445894461105}"/>
                </a:ext>
              </a:extLst>
            </p:cNvPr>
            <p:cNvCxnSpPr>
              <a:stCxn id="5" idx="6"/>
              <a:endCxn id="6" idx="1"/>
            </p:cNvCxnSpPr>
            <p:nvPr/>
          </p:nvCxnSpPr>
          <p:spPr>
            <a:xfrm flipV="1">
              <a:off x="9666697" y="3537882"/>
              <a:ext cx="417134" cy="629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A3F5BD6-3779-4D14-BCEE-B48D2C416D3D}"/>
                </a:ext>
              </a:extLst>
            </p:cNvPr>
            <p:cNvCxnSpPr>
              <a:stCxn id="5" idx="6"/>
              <a:endCxn id="8" idx="1"/>
            </p:cNvCxnSpPr>
            <p:nvPr/>
          </p:nvCxnSpPr>
          <p:spPr>
            <a:xfrm>
              <a:off x="9666697" y="4167354"/>
              <a:ext cx="4171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A3285EE-7ECD-4A0D-A5EE-779C975F121A}"/>
                </a:ext>
              </a:extLst>
            </p:cNvPr>
            <p:cNvCxnSpPr>
              <a:stCxn id="5" idx="6"/>
              <a:endCxn id="9" idx="1"/>
            </p:cNvCxnSpPr>
            <p:nvPr/>
          </p:nvCxnSpPr>
          <p:spPr>
            <a:xfrm>
              <a:off x="9666697" y="4167354"/>
              <a:ext cx="417134" cy="629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3F3A93C-0BB4-40BB-BBB8-E4CF25FA1731}"/>
                </a:ext>
              </a:extLst>
            </p:cNvPr>
            <p:cNvSpPr/>
            <p:nvPr/>
          </p:nvSpPr>
          <p:spPr>
            <a:xfrm>
              <a:off x="3796668" y="5438365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地面仿真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08A82E5-6009-4478-B0BC-F5024726BC31}"/>
                </a:ext>
              </a:extLst>
            </p:cNvPr>
            <p:cNvSpPr/>
            <p:nvPr/>
          </p:nvSpPr>
          <p:spPr>
            <a:xfrm>
              <a:off x="2246781" y="5035364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机器视觉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C0A6750-4A73-4845-BB79-5FC4669567DC}"/>
                </a:ext>
              </a:extLst>
            </p:cNvPr>
            <p:cNvSpPr/>
            <p:nvPr/>
          </p:nvSpPr>
          <p:spPr>
            <a:xfrm>
              <a:off x="1031690" y="3362519"/>
              <a:ext cx="1643271" cy="155048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其他人机交互技术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42D64B5-19A7-4536-8211-64B35B4D3CA9}"/>
                </a:ext>
              </a:extLst>
            </p:cNvPr>
            <p:cNvSpPr/>
            <p:nvPr/>
          </p:nvSpPr>
          <p:spPr>
            <a:xfrm>
              <a:off x="4379536" y="1450637"/>
              <a:ext cx="2544417" cy="8580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人文社会层面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8889E27-BAAC-4820-8F3B-B3963F02CAAB}"/>
                </a:ext>
              </a:extLst>
            </p:cNvPr>
            <p:cNvSpPr/>
            <p:nvPr/>
          </p:nvSpPr>
          <p:spPr>
            <a:xfrm>
              <a:off x="7626773" y="5159482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网络传</a:t>
              </a:r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输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9F08837-E2D8-4677-ADFB-146E3100FD6D}"/>
                </a:ext>
              </a:extLst>
            </p:cNvPr>
            <p:cNvCxnSpPr>
              <a:stCxn id="3" idx="1"/>
              <a:endCxn id="19" idx="6"/>
            </p:cNvCxnSpPr>
            <p:nvPr/>
          </p:nvCxnSpPr>
          <p:spPr>
            <a:xfrm flipH="1">
              <a:off x="2674961" y="4137759"/>
              <a:ext cx="17045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6586E30-0C57-435E-8E3D-F908182D7B53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flipH="1">
              <a:off x="3241799" y="4566798"/>
              <a:ext cx="1137737" cy="639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9662D8F-8A1F-47F3-AA18-1F2C8A302D86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6096000" y="4566798"/>
              <a:ext cx="239451" cy="679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FE7A002-DBE7-4B97-8745-60CDE9003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362" y="4566798"/>
              <a:ext cx="502844" cy="87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42B1257-55D4-4F69-81EA-4B08484F62D3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6923953" y="4566798"/>
              <a:ext cx="873538" cy="763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90A2A5C-4E85-43D3-A0A5-CD53AC78DDA6}"/>
                </a:ext>
              </a:extLst>
            </p:cNvPr>
            <p:cNvCxnSpPr>
              <a:stCxn id="3" idx="3"/>
              <a:endCxn id="5" idx="2"/>
            </p:cNvCxnSpPr>
            <p:nvPr/>
          </p:nvCxnSpPr>
          <p:spPr>
            <a:xfrm>
              <a:off x="6923953" y="4137759"/>
              <a:ext cx="1577008" cy="29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29B399A-CF95-495C-9C16-4C4EF39A7E0E}"/>
                </a:ext>
              </a:extLst>
            </p:cNvPr>
            <p:cNvSpPr/>
            <p:nvPr/>
          </p:nvSpPr>
          <p:spPr>
            <a:xfrm>
              <a:off x="2561347" y="1308023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行业</a:t>
              </a: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9202296-57FC-4C1B-99CB-B1C9D2C43857}"/>
                </a:ext>
              </a:extLst>
            </p:cNvPr>
            <p:cNvSpPr/>
            <p:nvPr/>
          </p:nvSpPr>
          <p:spPr>
            <a:xfrm>
              <a:off x="7576406" y="1296808"/>
              <a:ext cx="1165736" cy="11657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场景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6DE790A-F06F-48F2-BFBF-9A2B2D7E10D8}"/>
                </a:ext>
              </a:extLst>
            </p:cNvPr>
            <p:cNvSpPr/>
            <p:nvPr/>
          </p:nvSpPr>
          <p:spPr>
            <a:xfrm>
              <a:off x="9139283" y="1028906"/>
              <a:ext cx="1577008" cy="2974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科学勘探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ECF3CA1-7ED4-4441-835A-4F411BEA0FF8}"/>
                </a:ext>
              </a:extLst>
            </p:cNvPr>
            <p:cNvSpPr/>
            <p:nvPr/>
          </p:nvSpPr>
          <p:spPr>
            <a:xfrm>
              <a:off x="9139283" y="1496043"/>
              <a:ext cx="1577008" cy="248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抢险救灾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7F2D504-A17D-468D-97B4-2C7A5A805F4A}"/>
                </a:ext>
              </a:extLst>
            </p:cNvPr>
            <p:cNvSpPr/>
            <p:nvPr/>
          </p:nvSpPr>
          <p:spPr>
            <a:xfrm>
              <a:off x="9139283" y="1922751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家庭生活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017C02F-EED0-4812-8AA3-70F69F55B64F}"/>
                </a:ext>
              </a:extLst>
            </p:cNvPr>
            <p:cNvSpPr/>
            <p:nvPr/>
          </p:nvSpPr>
          <p:spPr>
            <a:xfrm>
              <a:off x="9156345" y="2394502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……</a:t>
              </a:r>
              <a:endPara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4C7CB76-0561-4C68-86A5-58702A0364EE}"/>
                </a:ext>
              </a:extLst>
            </p:cNvPr>
            <p:cNvCxnSpPr>
              <a:stCxn id="38" idx="6"/>
              <a:endCxn id="39" idx="1"/>
            </p:cNvCxnSpPr>
            <p:nvPr/>
          </p:nvCxnSpPr>
          <p:spPr>
            <a:xfrm flipV="1">
              <a:off x="8742142" y="1177653"/>
              <a:ext cx="397141" cy="702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38AB4B2-C214-43DC-BE24-90FCEB6E31D7}"/>
                </a:ext>
              </a:extLst>
            </p:cNvPr>
            <p:cNvCxnSpPr>
              <a:cxnSpLocks/>
              <a:stCxn id="38" idx="6"/>
              <a:endCxn id="40" idx="1"/>
            </p:cNvCxnSpPr>
            <p:nvPr/>
          </p:nvCxnSpPr>
          <p:spPr>
            <a:xfrm flipV="1">
              <a:off x="8742142" y="1620279"/>
              <a:ext cx="397141" cy="259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E326E5E3-6882-4D58-A1F6-D09CE8154887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8742142" y="1879676"/>
              <a:ext cx="397141" cy="18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94DE53D-402D-4552-A940-64E48B3E5B60}"/>
                </a:ext>
              </a:extLst>
            </p:cNvPr>
            <p:cNvCxnSpPr>
              <a:cxnSpLocks/>
              <a:stCxn id="38" idx="6"/>
              <a:endCxn id="48" idx="1"/>
            </p:cNvCxnSpPr>
            <p:nvPr/>
          </p:nvCxnSpPr>
          <p:spPr>
            <a:xfrm>
              <a:off x="8742142" y="1879676"/>
              <a:ext cx="414203" cy="653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1434207-3D59-4730-834A-51C96D9D2367}"/>
                </a:ext>
              </a:extLst>
            </p:cNvPr>
            <p:cNvSpPr/>
            <p:nvPr/>
          </p:nvSpPr>
          <p:spPr>
            <a:xfrm>
              <a:off x="504040" y="1078846"/>
              <a:ext cx="1577008" cy="2808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医疗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31A9436-997A-433B-904F-23AD167C9350}"/>
                </a:ext>
              </a:extLst>
            </p:cNvPr>
            <p:cNvSpPr/>
            <p:nvPr/>
          </p:nvSpPr>
          <p:spPr>
            <a:xfrm>
              <a:off x="504040" y="1529329"/>
              <a:ext cx="1577008" cy="248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教育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F67F0A1-6B76-4AB1-9E70-5B15B8E828B5}"/>
                </a:ext>
              </a:extLst>
            </p:cNvPr>
            <p:cNvSpPr/>
            <p:nvPr/>
          </p:nvSpPr>
          <p:spPr>
            <a:xfrm>
              <a:off x="504040" y="1956037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娱乐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7CBDB38-B343-4C80-A2A2-B1DB565EFE38}"/>
                </a:ext>
              </a:extLst>
            </p:cNvPr>
            <p:cNvSpPr/>
            <p:nvPr/>
          </p:nvSpPr>
          <p:spPr>
            <a:xfrm>
              <a:off x="521102" y="2427788"/>
              <a:ext cx="1577008" cy="2765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……</a:t>
              </a:r>
              <a:endPara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E048191F-FC58-42F1-8FD3-9BAE1BEA583E}"/>
                </a:ext>
              </a:extLst>
            </p:cNvPr>
            <p:cNvCxnSpPr>
              <a:stCxn id="37" idx="2"/>
              <a:endCxn id="60" idx="3"/>
            </p:cNvCxnSpPr>
            <p:nvPr/>
          </p:nvCxnSpPr>
          <p:spPr>
            <a:xfrm flipH="1" flipV="1">
              <a:off x="2081048" y="1219266"/>
              <a:ext cx="480299" cy="671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FE999B4-65A1-4C1E-A6F3-C2D6321820AA}"/>
                </a:ext>
              </a:extLst>
            </p:cNvPr>
            <p:cNvCxnSpPr>
              <a:cxnSpLocks/>
              <a:stCxn id="37" idx="2"/>
              <a:endCxn id="61" idx="3"/>
            </p:cNvCxnSpPr>
            <p:nvPr/>
          </p:nvCxnSpPr>
          <p:spPr>
            <a:xfrm flipH="1" flipV="1">
              <a:off x="2081048" y="1653565"/>
              <a:ext cx="480299" cy="237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90D80E80-D2AF-489C-A652-3DFA73E0B36E}"/>
                </a:ext>
              </a:extLst>
            </p:cNvPr>
            <p:cNvCxnSpPr>
              <a:cxnSpLocks/>
              <a:stCxn id="37" idx="2"/>
              <a:endCxn id="62" idx="3"/>
            </p:cNvCxnSpPr>
            <p:nvPr/>
          </p:nvCxnSpPr>
          <p:spPr>
            <a:xfrm flipH="1">
              <a:off x="2081048" y="1890891"/>
              <a:ext cx="480299" cy="203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BF5C437-B1D2-4A3A-B60C-98362B628190}"/>
                </a:ext>
              </a:extLst>
            </p:cNvPr>
            <p:cNvCxnSpPr>
              <a:cxnSpLocks/>
              <a:stCxn id="37" idx="2"/>
              <a:endCxn id="63" idx="3"/>
            </p:cNvCxnSpPr>
            <p:nvPr/>
          </p:nvCxnSpPr>
          <p:spPr>
            <a:xfrm flipH="1">
              <a:off x="2098110" y="1890891"/>
              <a:ext cx="463237" cy="675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2882375E-FBAE-4CB1-82F4-B9BE573DAB14}"/>
                </a:ext>
              </a:extLst>
            </p:cNvPr>
            <p:cNvCxnSpPr>
              <a:stCxn id="20" idx="1"/>
              <a:endCxn id="37" idx="6"/>
            </p:cNvCxnSpPr>
            <p:nvPr/>
          </p:nvCxnSpPr>
          <p:spPr>
            <a:xfrm flipH="1">
              <a:off x="3727083" y="1879676"/>
              <a:ext cx="652453" cy="11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D752D8C-F4B7-4CCA-9EEE-AAA6B4B60970}"/>
                </a:ext>
              </a:extLst>
            </p:cNvPr>
            <p:cNvCxnSpPr>
              <a:cxnSpLocks/>
              <a:stCxn id="20" idx="3"/>
              <a:endCxn id="38" idx="2"/>
            </p:cNvCxnSpPr>
            <p:nvPr/>
          </p:nvCxnSpPr>
          <p:spPr>
            <a:xfrm>
              <a:off x="6923953" y="1879676"/>
              <a:ext cx="652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箭头: 上 81">
              <a:extLst>
                <a:ext uri="{FF2B5EF4-FFF2-40B4-BE49-F238E27FC236}">
                  <a16:creationId xmlns:a16="http://schemas.microsoft.com/office/drawing/2014/main" id="{C046AE85-FF40-4341-A115-6C0138997AF3}"/>
                </a:ext>
              </a:extLst>
            </p:cNvPr>
            <p:cNvSpPr/>
            <p:nvPr/>
          </p:nvSpPr>
          <p:spPr>
            <a:xfrm>
              <a:off x="5505970" y="2566060"/>
              <a:ext cx="291548" cy="971822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03CAF29-AAE6-4B3A-8771-C6AEB5640631}"/>
                </a:ext>
              </a:extLst>
            </p:cNvPr>
            <p:cNvSpPr txBox="1"/>
            <p:nvPr/>
          </p:nvSpPr>
          <p:spPr>
            <a:xfrm>
              <a:off x="5889829" y="2901744"/>
              <a:ext cx="708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等线" panose="02010600030101010101" pitchFamily="2" charset="-122"/>
                  <a:ea typeface="等线" panose="02010600030101010101" pitchFamily="2" charset="-122"/>
                </a:rPr>
                <a:t>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9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沿革史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4376084" y="3880491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427408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484739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5978" y="4559859"/>
            <a:ext cx="339231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我们将要在这之上增加什么，改变什么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264077" y="3880491"/>
            <a:ext cx="2470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三代遥现机器人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6181" y="4310479"/>
            <a:ext cx="357749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融入哪些现代科技元素（增强现实等）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应用场合的变化（生产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社交、会议等）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852307" y="3880491"/>
            <a:ext cx="31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Telepresence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17050" y="1716001"/>
            <a:ext cx="3467058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早的遥操作机器人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操控核燃料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中的遥操作机器人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3373108" y="1315891"/>
            <a:ext cx="58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“遥操作机器人”自古以来的设计和应用场合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B34E30A4-2A65-4DEB-B02E-3786B4DC781D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（未完成）</a:t>
            </a:r>
            <a:endParaRPr lang="zh-CN" altLang="en-US" sz="20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4C52802-84DA-4EF7-B58D-C5DCD9C8FCAF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09210AA2-14FB-4E68-9E59-2574B4DAB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5241298" y="5629482"/>
            <a:ext cx="400858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继续由高毓柯负责，袁乐康加入一起负责</a:t>
            </a:r>
            <a:endParaRPr lang="en-US" altLang="zh-CN" sz="2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 sz="24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：第八周</a:t>
            </a:r>
            <a:endParaRPr lang="zh-CN" altLang="en-US" sz="24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>
            <a:extLst>
              <a:ext uri="{FF2B5EF4-FFF2-40B4-BE49-F238E27FC236}">
                <a16:creationId xmlns:a16="http://schemas.microsoft.com/office/drawing/2014/main" id="{09826C53-F834-406B-ADB6-1DF45A3F8E90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（未完成）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34088A7-1E39-48C2-9482-46169B9102C0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04F35760-3129-4D6B-9CF0-865BD8DA0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Freeform 5"/>
          <p:cNvSpPr/>
          <p:nvPr/>
        </p:nvSpPr>
        <p:spPr bwMode="auto">
          <a:xfrm>
            <a:off x="4329902" y="3390964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Freeform 6"/>
          <p:cNvSpPr/>
          <p:nvPr/>
        </p:nvSpPr>
        <p:spPr bwMode="auto">
          <a:xfrm>
            <a:off x="5289751" y="2937881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Freeform 7"/>
          <p:cNvSpPr/>
          <p:nvPr/>
        </p:nvSpPr>
        <p:spPr bwMode="auto">
          <a:xfrm>
            <a:off x="4901087" y="1995212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7990273" y="3290606"/>
            <a:ext cx="357749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什么时候人们都开始玩用数据手套遥操控机械手了？始作俑者是谁？能不能找到一些生动的人物传记（顾老师希望）？谁最先把它应用在医疗上的？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128690" y="2583938"/>
            <a:ext cx="3136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发明“遥操作”相关技术的个人和组织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11"/>
          <p:cNvSpPr txBox="1"/>
          <p:nvPr/>
        </p:nvSpPr>
        <p:spPr>
          <a:xfrm>
            <a:off x="1136860" y="3272360"/>
            <a:ext cx="232041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阿凡达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貌似还有没看过的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钢铁侠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系列，看得多的同学都来补充吧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者哪怕是“全息甲板”一类间接相关的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325890" y="2524066"/>
            <a:ext cx="391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在科幻小说中提及“遥操作”概念的作家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3996892" y="5441506"/>
            <a:ext cx="400858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一人贡献一点</a:t>
            </a:r>
            <a:endParaRPr lang="en-US" altLang="zh-CN" sz="2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 sz="2400" i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：第八周</a:t>
            </a:r>
            <a:endParaRPr lang="zh-CN" altLang="en-US" sz="24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76">
            <a:extLst>
              <a:ext uri="{FF2B5EF4-FFF2-40B4-BE49-F238E27FC236}">
                <a16:creationId xmlns:a16="http://schemas.microsoft.com/office/drawing/2014/main" id="{8159A01E-D202-42A2-8BB7-D48BF348C731}"/>
              </a:ext>
            </a:extLst>
          </p:cNvPr>
          <p:cNvSpPr txBox="1"/>
          <p:nvPr/>
        </p:nvSpPr>
        <p:spPr>
          <a:xfrm>
            <a:off x="498177" y="11902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</a:t>
            </a:r>
            <a:r>
              <a:rPr lang="zh-CN" altLang="en-US" sz="20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（已完成）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16C72AA-83F2-436A-8378-99E7631F0AC1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1856235-DFCF-4CF4-966E-CE1140BB0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961" y="1287166"/>
            <a:ext cx="6652445" cy="3972459"/>
          </a:xfrm>
          <a:prstGeom prst="rect">
            <a:avLst/>
          </a:prstGeom>
        </p:spPr>
      </p:pic>
      <p:sp>
        <p:nvSpPr>
          <p:cNvPr id="10" name="TextBox 76"/>
          <p:cNvSpPr txBox="1"/>
          <p:nvPr/>
        </p:nvSpPr>
        <p:spPr>
          <a:xfrm>
            <a:off x="3996892" y="5441506"/>
            <a:ext cx="400858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最初的曙光：瑞士</a:t>
            </a:r>
            <a:r>
              <a:rPr lang="en-US" altLang="zh-CN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ETEL</a:t>
            </a:r>
          </a:p>
          <a:p>
            <a:pPr algn="ctr"/>
            <a:r>
              <a:rPr lang="zh-CN" altLang="en-US" sz="2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请高毓柯继续完善，整理成可以写到最终报告上的文字</a:t>
            </a:r>
            <a:endParaRPr lang="zh-CN" altLang="en-US" sz="24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1061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Cindy</cp:lastModifiedBy>
  <cp:revision>156</cp:revision>
  <dcterms:created xsi:type="dcterms:W3CDTF">2016-12-09T01:44:00Z</dcterms:created>
  <dcterms:modified xsi:type="dcterms:W3CDTF">2018-10-31T01:03:57Z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