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86" r:id="rId5"/>
    <p:sldId id="288" r:id="rId6"/>
    <p:sldId id="276" r:id="rId7"/>
    <p:sldId id="259" r:id="rId8"/>
    <p:sldId id="274" r:id="rId9"/>
    <p:sldId id="270" r:id="rId10"/>
    <p:sldId id="301" r:id="rId11"/>
    <p:sldId id="277" r:id="rId12"/>
    <p:sldId id="267" r:id="rId13"/>
    <p:sldId id="300" r:id="rId14"/>
    <p:sldId id="278" r:id="rId15"/>
    <p:sldId id="295" r:id="rId16"/>
    <p:sldId id="302" r:id="rId17"/>
    <p:sldId id="289" r:id="rId18"/>
    <p:sldId id="261" r:id="rId19"/>
    <p:sldId id="299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41"/>
    <a:srgbClr val="F1F1F1"/>
    <a:srgbClr val="ED4022"/>
    <a:srgbClr val="1B2F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16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456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EEDEB-74DD-4590-ADB0-3BDFBC7AA6C1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5043DD-9C8A-432D-8FD9-15B0804A3E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51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485DF-3FAB-45E9-A642-7745AB3E3AFD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89918" y="1295024"/>
            <a:ext cx="47502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 dirty="0">
                <a:solidFill>
                  <a:srgbClr val="002B4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产业调</a:t>
            </a:r>
            <a:r>
              <a:rPr lang="zh-CN" altLang="en-US" sz="8000" b="1" dirty="0" smtClean="0">
                <a:solidFill>
                  <a:srgbClr val="002B4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研计划书</a:t>
            </a:r>
            <a:endParaRPr lang="en-US" altLang="zh-CN" sz="8000" b="1" dirty="0">
              <a:solidFill>
                <a:srgbClr val="002B4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r>
              <a:rPr lang="zh-CN" altLang="en-US" sz="32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未来阿凡达机器人圈圈</a:t>
            </a:r>
            <a:endParaRPr lang="zh-CN" altLang="en-US" sz="4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40874" y="4605925"/>
            <a:ext cx="320751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Fresh business general template</a:t>
            </a:r>
          </a:p>
          <a:p>
            <a:r>
              <a:rPr lang="en-US" altLang="zh-CN" sz="105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Applicable to enterprise introduction, summary report, sales marketing, chart data</a:t>
            </a:r>
            <a:endParaRPr lang="zh-CN" altLang="en-US" sz="105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PA_Line 15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 flipV="1">
            <a:off x="3459637" y="0"/>
            <a:ext cx="7651028" cy="6860440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PA_Line 16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8045145" y="-179684"/>
            <a:ext cx="4011737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PA_Line 17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517715" y="-37707"/>
            <a:ext cx="10674284" cy="4949588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PA_Line 18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9747262" y="-179684"/>
            <a:ext cx="1891058" cy="703355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PA_椭圆 1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05344" y="1710670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PA_椭圆 2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0435706" y="4050757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PA_任意多边形 5"/>
          <p:cNvSpPr/>
          <p:nvPr>
            <p:custDataLst>
              <p:tags r:id="rId7"/>
            </p:custDataLst>
          </p:nvPr>
        </p:nvSpPr>
        <p:spPr bwMode="auto">
          <a:xfrm>
            <a:off x="9257122" y="0"/>
            <a:ext cx="2926691" cy="4911881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rgbClr val="00183C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PA_椭圆 1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847630" y="2860740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40873" y="4505178"/>
            <a:ext cx="4506667" cy="308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成员：姜雨欣 邱楷中 宋嘉昊 高毓柯 袁乐康 陈思源</a:t>
            </a:r>
            <a:endParaRPr lang="en-US" altLang="zh-CN" sz="12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gss3.bdstatic.com/7Po3dSag_xI4khGkpoWK1HF6hhy/baike/c0%3Dbaike92%2C5%2C5%2C92%2C30/sign=5d4051830ad79123f4ed9c26cc5d32e7/d788d43f8794a4c2eadee6a008f41bd5ac6e39bf.jpg">
            <a:extLst>
              <a:ext uri="{FF2B5EF4-FFF2-40B4-BE49-F238E27FC236}">
                <a16:creationId xmlns:a16="http://schemas.microsoft.com/office/drawing/2014/main" id="{73251FF9-B3F0-464F-A1E2-7DE341BB3E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0" b="15623"/>
          <a:stretch/>
        </p:blipFill>
        <p:spPr bwMode="auto">
          <a:xfrm>
            <a:off x="5808911" y="896529"/>
            <a:ext cx="6095952" cy="3587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76"/>
          <p:cNvSpPr txBox="1"/>
          <p:nvPr/>
        </p:nvSpPr>
        <p:spPr>
          <a:xfrm>
            <a:off x="6844146" y="4672630"/>
            <a:ext cx="4654454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Media </a:t>
            </a:r>
            <a:r>
              <a:rPr lang="en-US" altLang="zh-CN" sz="24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</a:t>
            </a:r>
          </a:p>
          <a:p>
            <a:pPr algn="ctr"/>
            <a:r>
              <a:rPr lang="en-US" altLang="zh-CN" sz="24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(Negroponte, Since </a:t>
            </a:r>
            <a:r>
              <a:rPr lang="en-US" altLang="zh-CN" sz="24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1985)</a:t>
            </a:r>
            <a:endParaRPr lang="zh-CN" altLang="en-US" sz="24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76">
            <a:extLst>
              <a:ext uri="{FF2B5EF4-FFF2-40B4-BE49-F238E27FC236}">
                <a16:creationId xmlns:a16="http://schemas.microsoft.com/office/drawing/2014/main" id="{8159A01E-D202-42A2-8BB7-D48BF348C731}"/>
              </a:ext>
            </a:extLst>
          </p:cNvPr>
          <p:cNvSpPr txBox="1"/>
          <p:nvPr/>
        </p:nvSpPr>
        <p:spPr>
          <a:xfrm>
            <a:off x="498177" y="119023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机构</a:t>
            </a:r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史</a:t>
            </a:r>
            <a:r>
              <a:rPr lang="zh-CN" altLang="en-US" sz="20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（已完成）</a:t>
            </a:r>
            <a:endParaRPr lang="zh-CN" altLang="en-US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516C72AA-83F2-436A-8378-99E7631F0AC1}"/>
              </a:ext>
            </a:extLst>
          </p:cNvPr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Line 17">
            <a:extLst>
              <a:ext uri="{FF2B5EF4-FFF2-40B4-BE49-F238E27FC236}">
                <a16:creationId xmlns:a16="http://schemas.microsoft.com/office/drawing/2014/main" id="{51856235-DFCF-4CF4-966E-CE1140BB08F5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717" y="532782"/>
            <a:ext cx="4940489" cy="0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09" y="901708"/>
            <a:ext cx="5472502" cy="35826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8332" y="319078"/>
            <a:ext cx="775663" cy="401205"/>
          </a:xfrm>
          <a:prstGeom prst="rect">
            <a:avLst/>
          </a:prstGeom>
        </p:spPr>
      </p:pic>
      <p:sp>
        <p:nvSpPr>
          <p:cNvPr id="11" name="TextBox 76"/>
          <p:cNvSpPr txBox="1"/>
          <p:nvPr/>
        </p:nvSpPr>
        <p:spPr>
          <a:xfrm>
            <a:off x="1378805" y="4672631"/>
            <a:ext cx="3387710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CSAIL</a:t>
            </a:r>
          </a:p>
          <a:p>
            <a:pPr algn="ctr"/>
            <a:r>
              <a:rPr lang="en-US" altLang="zh-CN" sz="24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(Minsky, Since 2003)</a:t>
            </a:r>
            <a:endParaRPr lang="zh-CN" altLang="en-US" sz="24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76"/>
          <p:cNvSpPr txBox="1"/>
          <p:nvPr/>
        </p:nvSpPr>
        <p:spPr>
          <a:xfrm>
            <a:off x="5588555" y="4686972"/>
            <a:ext cx="2662101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endParaRPr lang="zh-CN" altLang="en-US" sz="24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76"/>
          <p:cNvSpPr txBox="1"/>
          <p:nvPr/>
        </p:nvSpPr>
        <p:spPr>
          <a:xfrm>
            <a:off x="4043074" y="5517969"/>
            <a:ext cx="4008581" cy="120032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请袁乐康对搜集到的信息进行整合，整理成可以写到报告上的文字</a:t>
            </a:r>
            <a:endParaRPr lang="zh-CN" altLang="en-US" sz="2400" i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600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6"/>
          <p:cNvSpPr>
            <a:spLocks noChangeShapeType="1"/>
          </p:cNvSpPr>
          <p:nvPr/>
        </p:nvSpPr>
        <p:spPr bwMode="auto">
          <a:xfrm flipH="1">
            <a:off x="3724539" y="-179684"/>
            <a:ext cx="4072921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 flipH="1" flipV="1">
            <a:off x="1904214" y="-1"/>
            <a:ext cx="6243498" cy="6890832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2500664"/>
            <a:ext cx="12192000" cy="3271025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335428" y="0"/>
            <a:ext cx="7521143" cy="6890833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  <a:gd name="connsiteX0" fmla="*/ 4048 w 7779"/>
              <a:gd name="connsiteY0" fmla="*/ 0 h 10000"/>
              <a:gd name="connsiteX1" fmla="*/ 7779 w 7779"/>
              <a:gd name="connsiteY1" fmla="*/ 0 h 10000"/>
              <a:gd name="connsiteX2" fmla="*/ 7779 w 7779"/>
              <a:gd name="connsiteY2" fmla="*/ 10000 h 10000"/>
              <a:gd name="connsiteX3" fmla="*/ 0 w 7779"/>
              <a:gd name="connsiteY3" fmla="*/ 7610 h 10000"/>
              <a:gd name="connsiteX4" fmla="*/ 4048 w 7779"/>
              <a:gd name="connsiteY4" fmla="*/ 0 h 10000"/>
              <a:gd name="connsiteX0-1" fmla="*/ 5204 w 14475"/>
              <a:gd name="connsiteY0-2" fmla="*/ 0 h 9785"/>
              <a:gd name="connsiteX1-3" fmla="*/ 10000 w 14475"/>
              <a:gd name="connsiteY1-4" fmla="*/ 0 h 9785"/>
              <a:gd name="connsiteX2-5" fmla="*/ 14475 w 14475"/>
              <a:gd name="connsiteY2-6" fmla="*/ 9785 h 9785"/>
              <a:gd name="connsiteX3-7" fmla="*/ 0 w 14475"/>
              <a:gd name="connsiteY3-8" fmla="*/ 7610 h 9785"/>
              <a:gd name="connsiteX4-9" fmla="*/ 5204 w 14475"/>
              <a:gd name="connsiteY4-10" fmla="*/ 0 h 9785"/>
              <a:gd name="connsiteX0-11" fmla="*/ 5713 w 12118"/>
              <a:gd name="connsiteY0-12" fmla="*/ 0 h 10000"/>
              <a:gd name="connsiteX1-13" fmla="*/ 9026 w 12118"/>
              <a:gd name="connsiteY1-14" fmla="*/ 0 h 10000"/>
              <a:gd name="connsiteX2-15" fmla="*/ 12118 w 12118"/>
              <a:gd name="connsiteY2-16" fmla="*/ 10000 h 10000"/>
              <a:gd name="connsiteX3-17" fmla="*/ 0 w 12118"/>
              <a:gd name="connsiteY3-18" fmla="*/ 8114 h 10000"/>
              <a:gd name="connsiteX4-19" fmla="*/ 5713 w 12118"/>
              <a:gd name="connsiteY4-20" fmla="*/ 0 h 10000"/>
              <a:gd name="connsiteX0-21" fmla="*/ 6684 w 13089"/>
              <a:gd name="connsiteY0-22" fmla="*/ 0 h 10000"/>
              <a:gd name="connsiteX1-23" fmla="*/ 9997 w 13089"/>
              <a:gd name="connsiteY1-24" fmla="*/ 0 h 10000"/>
              <a:gd name="connsiteX2-25" fmla="*/ 13089 w 13089"/>
              <a:gd name="connsiteY2-26" fmla="*/ 10000 h 10000"/>
              <a:gd name="connsiteX3-27" fmla="*/ 0 w 13089"/>
              <a:gd name="connsiteY3-28" fmla="*/ 8173 h 10000"/>
              <a:gd name="connsiteX4-29" fmla="*/ 6684 w 13089"/>
              <a:gd name="connsiteY4-30" fmla="*/ 0 h 10000"/>
              <a:gd name="connsiteX0-31" fmla="*/ 2369 w 8774"/>
              <a:gd name="connsiteY0-32" fmla="*/ 0 h 10000"/>
              <a:gd name="connsiteX1-33" fmla="*/ 5682 w 8774"/>
              <a:gd name="connsiteY1-34" fmla="*/ 0 h 10000"/>
              <a:gd name="connsiteX2-35" fmla="*/ 8774 w 8774"/>
              <a:gd name="connsiteY2-36" fmla="*/ 10000 h 10000"/>
              <a:gd name="connsiteX3-37" fmla="*/ 0 w 8774"/>
              <a:gd name="connsiteY3-38" fmla="*/ 7222 h 10000"/>
              <a:gd name="connsiteX4-39" fmla="*/ 2369 w 8774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74" h="1000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6" name="TextBox 76"/>
          <p:cNvSpPr txBox="1"/>
          <p:nvPr/>
        </p:nvSpPr>
        <p:spPr>
          <a:xfrm>
            <a:off x="4702542" y="1992830"/>
            <a:ext cx="2786917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03</a:t>
            </a:r>
            <a:endParaRPr lang="zh-CN" altLang="en-US" sz="60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76"/>
          <p:cNvSpPr txBox="1"/>
          <p:nvPr/>
        </p:nvSpPr>
        <p:spPr>
          <a:xfrm>
            <a:off x="4323048" y="3333989"/>
            <a:ext cx="354590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76">
            <a:extLst>
              <a:ext uri="{FF2B5EF4-FFF2-40B4-BE49-F238E27FC236}">
                <a16:creationId xmlns:a16="http://schemas.microsoft.com/office/drawing/2014/main" id="{1C9A7183-D800-4EF0-B39F-F474B4D96BC1}"/>
              </a:ext>
            </a:extLst>
          </p:cNvPr>
          <p:cNvSpPr txBox="1"/>
          <p:nvPr/>
        </p:nvSpPr>
        <p:spPr>
          <a:xfrm>
            <a:off x="498177" y="119023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</a:t>
            </a:r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析</a:t>
            </a:r>
            <a:r>
              <a:rPr lang="zh-CN" altLang="en-US" sz="20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（半完成）</a:t>
            </a:r>
            <a:endParaRPr lang="zh-CN" altLang="en-US" sz="2000" i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48AC6DB1-D4B9-4560-99A3-72C45A7358B9}"/>
              </a:ext>
            </a:extLst>
          </p:cNvPr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Line 17">
            <a:extLst>
              <a:ext uri="{FF2B5EF4-FFF2-40B4-BE49-F238E27FC236}">
                <a16:creationId xmlns:a16="http://schemas.microsoft.com/office/drawing/2014/main" id="{98ADFCB6-1552-4630-A042-057A25206778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717" y="532782"/>
            <a:ext cx="4940489" cy="0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614" y="1280684"/>
            <a:ext cx="3857822" cy="2174499"/>
          </a:xfrm>
          <a:prstGeom prst="rect">
            <a:avLst/>
          </a:prstGeom>
        </p:spPr>
      </p:pic>
      <p:sp>
        <p:nvSpPr>
          <p:cNvPr id="33" name="TextBox 76"/>
          <p:cNvSpPr txBox="1"/>
          <p:nvPr/>
        </p:nvSpPr>
        <p:spPr>
          <a:xfrm>
            <a:off x="6676983" y="1490770"/>
            <a:ext cx="35778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</a:t>
            </a:r>
            <a:r>
              <a:rPr lang="zh-CN" altLang="en-US" sz="36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3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Double Robot</a:t>
            </a:r>
            <a:r>
              <a:rPr lang="zh-CN" altLang="en-US" sz="3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：视频通话</a:t>
            </a:r>
            <a:r>
              <a:rPr lang="en-US" altLang="zh-CN" sz="3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3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可运动</a:t>
            </a:r>
            <a:endParaRPr lang="en-US" altLang="zh-CN" sz="36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Box 76"/>
          <p:cNvSpPr txBox="1"/>
          <p:nvPr/>
        </p:nvSpPr>
        <p:spPr>
          <a:xfrm>
            <a:off x="6676984" y="4115360"/>
            <a:ext cx="35778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</a:t>
            </a:r>
            <a:r>
              <a:rPr lang="zh-CN" altLang="en-US" sz="36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36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en-US" altLang="zh-CN" sz="3600" dirty="0" err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Hololens</a:t>
            </a:r>
            <a:r>
              <a:rPr lang="zh-CN" altLang="en-US" sz="36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3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视频通话</a:t>
            </a:r>
            <a:r>
              <a:rPr lang="en-US" altLang="zh-CN" sz="36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3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混合现实</a:t>
            </a:r>
            <a:endParaRPr lang="en-US" altLang="zh-CN" sz="36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4" t="406" r="8523" b="-406"/>
          <a:stretch/>
        </p:blipFill>
        <p:spPr>
          <a:xfrm>
            <a:off x="2487614" y="3854623"/>
            <a:ext cx="3857822" cy="2333740"/>
          </a:xfrm>
          <a:prstGeom prst="rect">
            <a:avLst/>
          </a:prstGeom>
        </p:spPr>
      </p:pic>
      <p:sp>
        <p:nvSpPr>
          <p:cNvPr id="38" name="TextBox 76"/>
          <p:cNvSpPr txBox="1"/>
          <p:nvPr/>
        </p:nvSpPr>
        <p:spPr>
          <a:xfrm>
            <a:off x="7938355" y="3255128"/>
            <a:ext cx="291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i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已完成</a:t>
            </a:r>
            <a:endParaRPr lang="zh-CN" altLang="en-US" sz="2000" i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Box 76"/>
          <p:cNvSpPr txBox="1"/>
          <p:nvPr/>
        </p:nvSpPr>
        <p:spPr>
          <a:xfrm>
            <a:off x="7938354" y="5837494"/>
            <a:ext cx="291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i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已完成</a:t>
            </a:r>
            <a:endParaRPr lang="zh-CN" altLang="en-US" sz="2000" i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76">
            <a:extLst>
              <a:ext uri="{FF2B5EF4-FFF2-40B4-BE49-F238E27FC236}">
                <a16:creationId xmlns:a16="http://schemas.microsoft.com/office/drawing/2014/main" id="{1C9A7183-D800-4EF0-B39F-F474B4D96BC1}"/>
              </a:ext>
            </a:extLst>
          </p:cNvPr>
          <p:cNvSpPr txBox="1"/>
          <p:nvPr/>
        </p:nvSpPr>
        <p:spPr>
          <a:xfrm>
            <a:off x="498177" y="119023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</a:t>
            </a:r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析</a:t>
            </a:r>
            <a:r>
              <a:rPr lang="zh-CN" altLang="en-US" sz="20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（半完成）</a:t>
            </a:r>
            <a:endParaRPr lang="zh-CN" altLang="en-US" sz="2000" i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48AC6DB1-D4B9-4560-99A3-72C45A7358B9}"/>
              </a:ext>
            </a:extLst>
          </p:cNvPr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Line 17">
            <a:extLst>
              <a:ext uri="{FF2B5EF4-FFF2-40B4-BE49-F238E27FC236}">
                <a16:creationId xmlns:a16="http://schemas.microsoft.com/office/drawing/2014/main" id="{98ADFCB6-1552-4630-A042-057A25206778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717" y="532782"/>
            <a:ext cx="4940489" cy="0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9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015" y="1078846"/>
            <a:ext cx="4144094" cy="223218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76"/>
          <p:cNvSpPr txBox="1"/>
          <p:nvPr/>
        </p:nvSpPr>
        <p:spPr>
          <a:xfrm>
            <a:off x="6778583" y="1078846"/>
            <a:ext cx="35778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</a:t>
            </a:r>
            <a:r>
              <a:rPr lang="zh-CN" altLang="en-US" sz="36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36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T-HR3</a:t>
            </a:r>
            <a:r>
              <a:rPr lang="zh-CN" altLang="en-US" sz="36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：全身遥操作</a:t>
            </a:r>
            <a:r>
              <a:rPr lang="en-US" altLang="zh-CN" sz="36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36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力学感应</a:t>
            </a:r>
            <a:r>
              <a:rPr lang="en-US" altLang="zh-CN" sz="36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36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虚拟现实</a:t>
            </a:r>
            <a:endParaRPr lang="en-US" altLang="zh-CN" sz="36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016" y="3705025"/>
            <a:ext cx="4144094" cy="26109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/>
        </p:spPr>
      </p:pic>
      <p:sp>
        <p:nvSpPr>
          <p:cNvPr id="12" name="TextBox 76"/>
          <p:cNvSpPr txBox="1"/>
          <p:nvPr/>
        </p:nvSpPr>
        <p:spPr>
          <a:xfrm>
            <a:off x="6778583" y="4133325"/>
            <a:ext cx="35778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</a:t>
            </a:r>
            <a:r>
              <a:rPr lang="zh-CN" altLang="en-US" sz="36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3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36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NAO</a:t>
            </a:r>
            <a:r>
              <a:rPr lang="zh-CN" altLang="en-US" sz="36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：全身遥操作</a:t>
            </a:r>
            <a:r>
              <a:rPr lang="en-US" altLang="zh-CN" sz="36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36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机器视觉</a:t>
            </a:r>
            <a:r>
              <a:rPr lang="en-US" altLang="zh-CN" sz="36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36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虚拟现实</a:t>
            </a:r>
            <a:endParaRPr lang="en-US" altLang="zh-CN" sz="36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76"/>
          <p:cNvSpPr txBox="1"/>
          <p:nvPr/>
        </p:nvSpPr>
        <p:spPr>
          <a:xfrm>
            <a:off x="7694812" y="5887651"/>
            <a:ext cx="2910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锅：姜雨欣</a:t>
            </a:r>
            <a:endParaRPr lang="en-US" altLang="zh-CN" sz="2000" i="1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i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ddl</a:t>
            </a:r>
            <a:r>
              <a:rPr lang="zh-CN" altLang="en-US" sz="2000" i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i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第九周</a:t>
            </a:r>
            <a:endParaRPr lang="zh-CN" altLang="en-US" sz="2000" i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76"/>
          <p:cNvSpPr txBox="1"/>
          <p:nvPr/>
        </p:nvSpPr>
        <p:spPr>
          <a:xfrm>
            <a:off x="8076901" y="3341003"/>
            <a:ext cx="291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i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已完成</a:t>
            </a:r>
            <a:endParaRPr lang="zh-CN" altLang="en-US" sz="2000" i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909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6"/>
          <p:cNvSpPr>
            <a:spLocks noChangeShapeType="1"/>
          </p:cNvSpPr>
          <p:nvPr/>
        </p:nvSpPr>
        <p:spPr bwMode="auto">
          <a:xfrm flipH="1">
            <a:off x="3724539" y="-179684"/>
            <a:ext cx="4072921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 flipH="1" flipV="1">
            <a:off x="1904214" y="-1"/>
            <a:ext cx="6243498" cy="6890832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2500664"/>
            <a:ext cx="12192000" cy="3271025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335428" y="0"/>
            <a:ext cx="7521143" cy="6890833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  <a:gd name="connsiteX0" fmla="*/ 4048 w 7779"/>
              <a:gd name="connsiteY0" fmla="*/ 0 h 10000"/>
              <a:gd name="connsiteX1" fmla="*/ 7779 w 7779"/>
              <a:gd name="connsiteY1" fmla="*/ 0 h 10000"/>
              <a:gd name="connsiteX2" fmla="*/ 7779 w 7779"/>
              <a:gd name="connsiteY2" fmla="*/ 10000 h 10000"/>
              <a:gd name="connsiteX3" fmla="*/ 0 w 7779"/>
              <a:gd name="connsiteY3" fmla="*/ 7610 h 10000"/>
              <a:gd name="connsiteX4" fmla="*/ 4048 w 7779"/>
              <a:gd name="connsiteY4" fmla="*/ 0 h 10000"/>
              <a:gd name="connsiteX0-1" fmla="*/ 5204 w 14475"/>
              <a:gd name="connsiteY0-2" fmla="*/ 0 h 9785"/>
              <a:gd name="connsiteX1-3" fmla="*/ 10000 w 14475"/>
              <a:gd name="connsiteY1-4" fmla="*/ 0 h 9785"/>
              <a:gd name="connsiteX2-5" fmla="*/ 14475 w 14475"/>
              <a:gd name="connsiteY2-6" fmla="*/ 9785 h 9785"/>
              <a:gd name="connsiteX3-7" fmla="*/ 0 w 14475"/>
              <a:gd name="connsiteY3-8" fmla="*/ 7610 h 9785"/>
              <a:gd name="connsiteX4-9" fmla="*/ 5204 w 14475"/>
              <a:gd name="connsiteY4-10" fmla="*/ 0 h 9785"/>
              <a:gd name="connsiteX0-11" fmla="*/ 5713 w 12118"/>
              <a:gd name="connsiteY0-12" fmla="*/ 0 h 10000"/>
              <a:gd name="connsiteX1-13" fmla="*/ 9026 w 12118"/>
              <a:gd name="connsiteY1-14" fmla="*/ 0 h 10000"/>
              <a:gd name="connsiteX2-15" fmla="*/ 12118 w 12118"/>
              <a:gd name="connsiteY2-16" fmla="*/ 10000 h 10000"/>
              <a:gd name="connsiteX3-17" fmla="*/ 0 w 12118"/>
              <a:gd name="connsiteY3-18" fmla="*/ 8114 h 10000"/>
              <a:gd name="connsiteX4-19" fmla="*/ 5713 w 12118"/>
              <a:gd name="connsiteY4-20" fmla="*/ 0 h 10000"/>
              <a:gd name="connsiteX0-21" fmla="*/ 6684 w 13089"/>
              <a:gd name="connsiteY0-22" fmla="*/ 0 h 10000"/>
              <a:gd name="connsiteX1-23" fmla="*/ 9997 w 13089"/>
              <a:gd name="connsiteY1-24" fmla="*/ 0 h 10000"/>
              <a:gd name="connsiteX2-25" fmla="*/ 13089 w 13089"/>
              <a:gd name="connsiteY2-26" fmla="*/ 10000 h 10000"/>
              <a:gd name="connsiteX3-27" fmla="*/ 0 w 13089"/>
              <a:gd name="connsiteY3-28" fmla="*/ 8173 h 10000"/>
              <a:gd name="connsiteX4-29" fmla="*/ 6684 w 13089"/>
              <a:gd name="connsiteY4-30" fmla="*/ 0 h 10000"/>
              <a:gd name="connsiteX0-31" fmla="*/ 2369 w 8774"/>
              <a:gd name="connsiteY0-32" fmla="*/ 0 h 10000"/>
              <a:gd name="connsiteX1-33" fmla="*/ 5682 w 8774"/>
              <a:gd name="connsiteY1-34" fmla="*/ 0 h 10000"/>
              <a:gd name="connsiteX2-35" fmla="*/ 8774 w 8774"/>
              <a:gd name="connsiteY2-36" fmla="*/ 10000 h 10000"/>
              <a:gd name="connsiteX3-37" fmla="*/ 0 w 8774"/>
              <a:gd name="connsiteY3-38" fmla="*/ 7222 h 10000"/>
              <a:gd name="connsiteX4-39" fmla="*/ 2369 w 8774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74" h="1000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6" name="TextBox 76"/>
          <p:cNvSpPr txBox="1"/>
          <p:nvPr/>
        </p:nvSpPr>
        <p:spPr>
          <a:xfrm>
            <a:off x="4702542" y="1992830"/>
            <a:ext cx="2786917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04</a:t>
            </a:r>
            <a:endParaRPr lang="zh-CN" altLang="en-US" sz="60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76"/>
          <p:cNvSpPr txBox="1"/>
          <p:nvPr/>
        </p:nvSpPr>
        <p:spPr>
          <a:xfrm>
            <a:off x="4323048" y="3333989"/>
            <a:ext cx="354590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76">
            <a:extLst>
              <a:ext uri="{FF2B5EF4-FFF2-40B4-BE49-F238E27FC236}">
                <a16:creationId xmlns:a16="http://schemas.microsoft.com/office/drawing/2014/main" id="{1C9A7183-D800-4EF0-B39F-F474B4D96BC1}"/>
              </a:ext>
            </a:extLst>
          </p:cNvPr>
          <p:cNvSpPr txBox="1"/>
          <p:nvPr/>
        </p:nvSpPr>
        <p:spPr>
          <a:xfrm>
            <a:off x="498177" y="11902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技术分</a:t>
            </a:r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析</a:t>
            </a:r>
            <a:endParaRPr lang="zh-CN" altLang="en-US" sz="2000" i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48AC6DB1-D4B9-4560-99A3-72C45A7358B9}"/>
              </a:ext>
            </a:extLst>
          </p:cNvPr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Line 17">
            <a:extLst>
              <a:ext uri="{FF2B5EF4-FFF2-40B4-BE49-F238E27FC236}">
                <a16:creationId xmlns:a16="http://schemas.microsoft.com/office/drawing/2014/main" id="{98ADFCB6-1552-4630-A042-057A25206778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717" y="532782"/>
            <a:ext cx="4940489" cy="0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82529" y="2109641"/>
            <a:ext cx="10629149" cy="3497129"/>
            <a:chOff x="1031690" y="3299345"/>
            <a:chExt cx="10629149" cy="3497129"/>
          </a:xfrm>
        </p:grpSpPr>
        <p:sp>
          <p:nvSpPr>
            <p:cNvPr id="7" name="矩形: 圆角 2">
              <a:extLst>
                <a:ext uri="{FF2B5EF4-FFF2-40B4-BE49-F238E27FC236}">
                  <a16:creationId xmlns:a16="http://schemas.microsoft.com/office/drawing/2014/main" id="{7077B845-27A7-4870-A1AD-19B96EDFFF09}"/>
                </a:ext>
              </a:extLst>
            </p:cNvPr>
            <p:cNvSpPr/>
            <p:nvPr/>
          </p:nvSpPr>
          <p:spPr>
            <a:xfrm>
              <a:off x="4379536" y="3708720"/>
              <a:ext cx="2544417" cy="85807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科学技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术</a:t>
              </a:r>
              <a:endParaRPr lang="zh-CN" altLang="en-US" sz="2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8" name="椭圆 4">
              <a:extLst>
                <a:ext uri="{FF2B5EF4-FFF2-40B4-BE49-F238E27FC236}">
                  <a16:creationId xmlns:a16="http://schemas.microsoft.com/office/drawing/2014/main" id="{5A5A252F-5897-40A5-86E5-3F846E8A0C78}"/>
                </a:ext>
              </a:extLst>
            </p:cNvPr>
            <p:cNvSpPr/>
            <p:nvPr/>
          </p:nvSpPr>
          <p:spPr>
            <a:xfrm>
              <a:off x="8500961" y="3584486"/>
              <a:ext cx="1165736" cy="116573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VR</a:t>
              </a:r>
            </a:p>
            <a:p>
              <a:pPr algn="ctr"/>
              <a:r>
                <a:rPr lang="zh-CN" altLang="en-US" dirty="0" smtClean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反</a:t>
              </a:r>
              <a:r>
                <a:rPr lang="zh-CN" altLang="en-US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馈</a:t>
              </a:r>
            </a:p>
          </p:txBody>
        </p:sp>
        <p:sp>
          <p:nvSpPr>
            <p:cNvPr id="9" name="矩形 5">
              <a:extLst>
                <a:ext uri="{FF2B5EF4-FFF2-40B4-BE49-F238E27FC236}">
                  <a16:creationId xmlns:a16="http://schemas.microsoft.com/office/drawing/2014/main" id="{793BA698-D82B-490E-980F-26B59DE65F30}"/>
                </a:ext>
              </a:extLst>
            </p:cNvPr>
            <p:cNvSpPr/>
            <p:nvPr/>
          </p:nvSpPr>
          <p:spPr>
            <a:xfrm>
              <a:off x="10083831" y="3299345"/>
              <a:ext cx="1577008" cy="47707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视觉反馈</a:t>
              </a:r>
            </a:p>
          </p:txBody>
        </p:sp>
        <p:sp>
          <p:nvSpPr>
            <p:cNvPr id="10" name="矩形 7">
              <a:extLst>
                <a:ext uri="{FF2B5EF4-FFF2-40B4-BE49-F238E27FC236}">
                  <a16:creationId xmlns:a16="http://schemas.microsoft.com/office/drawing/2014/main" id="{6E885CF9-3CC9-4297-AC21-2DB741E2CBF8}"/>
                </a:ext>
              </a:extLst>
            </p:cNvPr>
            <p:cNvSpPr/>
            <p:nvPr/>
          </p:nvSpPr>
          <p:spPr>
            <a:xfrm>
              <a:off x="10083831" y="3928818"/>
              <a:ext cx="1577008" cy="47707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听觉反馈</a:t>
              </a:r>
            </a:p>
          </p:txBody>
        </p:sp>
        <p:sp>
          <p:nvSpPr>
            <p:cNvPr id="11" name="矩形 8">
              <a:extLst>
                <a:ext uri="{FF2B5EF4-FFF2-40B4-BE49-F238E27FC236}">
                  <a16:creationId xmlns:a16="http://schemas.microsoft.com/office/drawing/2014/main" id="{76A130D6-0303-4A06-BB27-FB010B2FED4A}"/>
                </a:ext>
              </a:extLst>
            </p:cNvPr>
            <p:cNvSpPr/>
            <p:nvPr/>
          </p:nvSpPr>
          <p:spPr>
            <a:xfrm>
              <a:off x="10083831" y="4558291"/>
              <a:ext cx="1577008" cy="47707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触觉反馈</a:t>
              </a:r>
            </a:p>
          </p:txBody>
        </p:sp>
        <p:cxnSp>
          <p:nvCxnSpPr>
            <p:cNvPr id="12" name="直接箭头连接符 9">
              <a:extLst>
                <a:ext uri="{FF2B5EF4-FFF2-40B4-BE49-F238E27FC236}">
                  <a16:creationId xmlns:a16="http://schemas.microsoft.com/office/drawing/2014/main" id="{AD22B827-FFBA-4D41-B4C7-445894461105}"/>
                </a:ext>
              </a:extLst>
            </p:cNvPr>
            <p:cNvCxnSpPr>
              <a:stCxn id="8" idx="6"/>
              <a:endCxn id="9" idx="1"/>
            </p:cNvCxnSpPr>
            <p:nvPr/>
          </p:nvCxnSpPr>
          <p:spPr>
            <a:xfrm flipV="1">
              <a:off x="9666697" y="3537882"/>
              <a:ext cx="417134" cy="6294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4">
              <a:extLst>
                <a:ext uri="{FF2B5EF4-FFF2-40B4-BE49-F238E27FC236}">
                  <a16:creationId xmlns:a16="http://schemas.microsoft.com/office/drawing/2014/main" id="{CA3285EE-7ECD-4A0D-A5EE-779C975F121A}"/>
                </a:ext>
              </a:extLst>
            </p:cNvPr>
            <p:cNvCxnSpPr>
              <a:stCxn id="8" idx="6"/>
              <a:endCxn id="11" idx="1"/>
            </p:cNvCxnSpPr>
            <p:nvPr/>
          </p:nvCxnSpPr>
          <p:spPr>
            <a:xfrm>
              <a:off x="9666697" y="4167354"/>
              <a:ext cx="417134" cy="6294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椭圆 15">
              <a:extLst>
                <a:ext uri="{FF2B5EF4-FFF2-40B4-BE49-F238E27FC236}">
                  <a16:creationId xmlns:a16="http://schemas.microsoft.com/office/drawing/2014/main" id="{E4C6DEDE-929F-48AF-86C2-161BFBB03FF7}"/>
                </a:ext>
              </a:extLst>
            </p:cNvPr>
            <p:cNvSpPr/>
            <p:nvPr/>
          </p:nvSpPr>
          <p:spPr>
            <a:xfrm>
              <a:off x="5513815" y="5245993"/>
              <a:ext cx="1643271" cy="155048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机械系统</a:t>
              </a:r>
              <a:endParaRPr lang="en-US" altLang="zh-CN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运动控制</a:t>
              </a:r>
            </a:p>
          </p:txBody>
        </p:sp>
        <p:sp>
          <p:nvSpPr>
            <p:cNvPr id="15" name="椭圆 16">
              <a:extLst>
                <a:ext uri="{FF2B5EF4-FFF2-40B4-BE49-F238E27FC236}">
                  <a16:creationId xmlns:a16="http://schemas.microsoft.com/office/drawing/2014/main" id="{B3F3A93C-0BB4-40BB-BBB8-E4CF25FA1731}"/>
                </a:ext>
              </a:extLst>
            </p:cNvPr>
            <p:cNvSpPr/>
            <p:nvPr/>
          </p:nvSpPr>
          <p:spPr>
            <a:xfrm>
              <a:off x="3796668" y="5438365"/>
              <a:ext cx="1165736" cy="116573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地面仿真</a:t>
              </a:r>
            </a:p>
          </p:txBody>
        </p:sp>
        <p:sp>
          <p:nvSpPr>
            <p:cNvPr id="16" name="椭圆 17">
              <a:extLst>
                <a:ext uri="{FF2B5EF4-FFF2-40B4-BE49-F238E27FC236}">
                  <a16:creationId xmlns:a16="http://schemas.microsoft.com/office/drawing/2014/main" id="{708A82E5-6009-4478-B0BC-F5024726BC31}"/>
                </a:ext>
              </a:extLst>
            </p:cNvPr>
            <p:cNvSpPr/>
            <p:nvPr/>
          </p:nvSpPr>
          <p:spPr>
            <a:xfrm>
              <a:off x="2246781" y="5035364"/>
              <a:ext cx="1165736" cy="116573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机器视觉</a:t>
              </a:r>
            </a:p>
          </p:txBody>
        </p:sp>
        <p:sp>
          <p:nvSpPr>
            <p:cNvPr id="17" name="椭圆 18">
              <a:extLst>
                <a:ext uri="{FF2B5EF4-FFF2-40B4-BE49-F238E27FC236}">
                  <a16:creationId xmlns:a16="http://schemas.microsoft.com/office/drawing/2014/main" id="{FC0A6750-4A73-4845-BB79-5FC4669567DC}"/>
                </a:ext>
              </a:extLst>
            </p:cNvPr>
            <p:cNvSpPr/>
            <p:nvPr/>
          </p:nvSpPr>
          <p:spPr>
            <a:xfrm>
              <a:off x="1031690" y="3362519"/>
              <a:ext cx="1643271" cy="155048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其他人机交互技术</a:t>
              </a:r>
            </a:p>
          </p:txBody>
        </p:sp>
        <p:sp>
          <p:nvSpPr>
            <p:cNvPr id="18" name="椭圆 20">
              <a:extLst>
                <a:ext uri="{FF2B5EF4-FFF2-40B4-BE49-F238E27FC236}">
                  <a16:creationId xmlns:a16="http://schemas.microsoft.com/office/drawing/2014/main" id="{98889E27-BAAC-4820-8F3B-B3963F02CAAB}"/>
                </a:ext>
              </a:extLst>
            </p:cNvPr>
            <p:cNvSpPr/>
            <p:nvPr/>
          </p:nvSpPr>
          <p:spPr>
            <a:xfrm>
              <a:off x="7626773" y="5159482"/>
              <a:ext cx="1165736" cy="116573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网络传</a:t>
              </a:r>
              <a:r>
                <a:rPr lang="zh-CN" altLang="en-US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输</a:t>
              </a:r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49F08837-E2D8-4677-ADFB-146E3100FD6D}"/>
                </a:ext>
              </a:extLst>
            </p:cNvPr>
            <p:cNvCxnSpPr>
              <a:stCxn id="7" idx="1"/>
              <a:endCxn id="17" idx="6"/>
            </p:cNvCxnSpPr>
            <p:nvPr/>
          </p:nvCxnSpPr>
          <p:spPr>
            <a:xfrm flipH="1">
              <a:off x="2674961" y="4137759"/>
              <a:ext cx="170457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4">
              <a:extLst>
                <a:ext uri="{FF2B5EF4-FFF2-40B4-BE49-F238E27FC236}">
                  <a16:creationId xmlns:a16="http://schemas.microsoft.com/office/drawing/2014/main" id="{16586E30-0C57-435E-8E3D-F908182D7B53}"/>
                </a:ext>
              </a:extLst>
            </p:cNvPr>
            <p:cNvCxnSpPr>
              <a:cxnSpLocks/>
              <a:endCxn id="16" idx="7"/>
            </p:cNvCxnSpPr>
            <p:nvPr/>
          </p:nvCxnSpPr>
          <p:spPr>
            <a:xfrm flipH="1">
              <a:off x="3241799" y="4566798"/>
              <a:ext cx="1137737" cy="6392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7">
              <a:extLst>
                <a:ext uri="{FF2B5EF4-FFF2-40B4-BE49-F238E27FC236}">
                  <a16:creationId xmlns:a16="http://schemas.microsoft.com/office/drawing/2014/main" id="{69662D8F-8A1F-47F3-AA18-1F2C8A302D86}"/>
                </a:ext>
              </a:extLst>
            </p:cNvPr>
            <p:cNvCxnSpPr>
              <a:endCxn id="14" idx="0"/>
            </p:cNvCxnSpPr>
            <p:nvPr/>
          </p:nvCxnSpPr>
          <p:spPr>
            <a:xfrm>
              <a:off x="6096000" y="4566798"/>
              <a:ext cx="239451" cy="6791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9">
              <a:extLst>
                <a:ext uri="{FF2B5EF4-FFF2-40B4-BE49-F238E27FC236}">
                  <a16:creationId xmlns:a16="http://schemas.microsoft.com/office/drawing/2014/main" id="{7FE7A002-DBE7-4B97-8745-60CDE90032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42362" y="4566798"/>
              <a:ext cx="502844" cy="8715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32">
              <a:extLst>
                <a:ext uri="{FF2B5EF4-FFF2-40B4-BE49-F238E27FC236}">
                  <a16:creationId xmlns:a16="http://schemas.microsoft.com/office/drawing/2014/main" id="{042B1257-55D4-4F69-81EA-4B08484F62D3}"/>
                </a:ext>
              </a:extLst>
            </p:cNvPr>
            <p:cNvCxnSpPr>
              <a:endCxn id="18" idx="1"/>
            </p:cNvCxnSpPr>
            <p:nvPr/>
          </p:nvCxnSpPr>
          <p:spPr>
            <a:xfrm>
              <a:off x="6923953" y="4566798"/>
              <a:ext cx="873538" cy="7634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34">
              <a:extLst>
                <a:ext uri="{FF2B5EF4-FFF2-40B4-BE49-F238E27FC236}">
                  <a16:creationId xmlns:a16="http://schemas.microsoft.com/office/drawing/2014/main" id="{790A2A5C-4E85-43D3-A0A5-CD53AC78DDA6}"/>
                </a:ext>
              </a:extLst>
            </p:cNvPr>
            <p:cNvCxnSpPr>
              <a:stCxn id="7" idx="3"/>
              <a:endCxn id="8" idx="2"/>
            </p:cNvCxnSpPr>
            <p:nvPr/>
          </p:nvCxnSpPr>
          <p:spPr>
            <a:xfrm>
              <a:off x="6923953" y="4137759"/>
              <a:ext cx="1577008" cy="295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245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76">
            <a:extLst>
              <a:ext uri="{FF2B5EF4-FFF2-40B4-BE49-F238E27FC236}">
                <a16:creationId xmlns:a16="http://schemas.microsoft.com/office/drawing/2014/main" id="{1C9A7183-D800-4EF0-B39F-F474B4D96BC1}"/>
              </a:ext>
            </a:extLst>
          </p:cNvPr>
          <p:cNvSpPr txBox="1"/>
          <p:nvPr/>
        </p:nvSpPr>
        <p:spPr>
          <a:xfrm>
            <a:off x="498177" y="119023"/>
            <a:ext cx="2568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技术分析</a:t>
            </a:r>
            <a:r>
              <a:rPr lang="en-US" altLang="zh-CN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（未完成）</a:t>
            </a:r>
            <a:endParaRPr lang="zh-CN" altLang="en-US" sz="2000" i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48AC6DB1-D4B9-4560-99A3-72C45A7358B9}"/>
              </a:ext>
            </a:extLst>
          </p:cNvPr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Line 17">
            <a:extLst>
              <a:ext uri="{FF2B5EF4-FFF2-40B4-BE49-F238E27FC236}">
                <a16:creationId xmlns:a16="http://schemas.microsoft.com/office/drawing/2014/main" id="{98ADFCB6-1552-4630-A042-057A25206778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717" y="532782"/>
            <a:ext cx="4940489" cy="0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TextBox 76"/>
          <p:cNvSpPr txBox="1"/>
          <p:nvPr/>
        </p:nvSpPr>
        <p:spPr>
          <a:xfrm>
            <a:off x="717978" y="752401"/>
            <a:ext cx="291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机器视觉与姿势捕获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76"/>
          <p:cNvSpPr txBox="1"/>
          <p:nvPr/>
        </p:nvSpPr>
        <p:spPr>
          <a:xfrm>
            <a:off x="4376761" y="1628509"/>
            <a:ext cx="3524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</a:t>
            </a:r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面仿真与逼真行走体验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8661334" y="752401"/>
            <a:ext cx="291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机械系统与运动控制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76"/>
          <p:cNvSpPr txBox="1"/>
          <p:nvPr/>
        </p:nvSpPr>
        <p:spPr>
          <a:xfrm>
            <a:off x="4684018" y="4034352"/>
            <a:ext cx="291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</a:t>
            </a:r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输与延迟补</a:t>
            </a:r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偿</a:t>
            </a:r>
            <a:endParaRPr lang="en-US" altLang="zh-CN" sz="2000" b="1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76"/>
          <p:cNvSpPr txBox="1"/>
          <p:nvPr/>
        </p:nvSpPr>
        <p:spPr>
          <a:xfrm>
            <a:off x="1466636" y="1236622"/>
            <a:ext cx="2910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锅：姜雨欣</a:t>
            </a:r>
            <a:endParaRPr lang="en-US" altLang="zh-CN" sz="2000" i="1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i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ddl</a:t>
            </a:r>
            <a:r>
              <a:rPr lang="zh-CN" altLang="en-US" sz="2000" i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：第八</a:t>
            </a:r>
            <a:r>
              <a:rPr lang="zh-CN" altLang="en-US" sz="2000" i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</a:t>
            </a:r>
            <a:endParaRPr lang="zh-CN" altLang="en-US" sz="2000" i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76"/>
          <p:cNvSpPr txBox="1"/>
          <p:nvPr/>
        </p:nvSpPr>
        <p:spPr>
          <a:xfrm>
            <a:off x="9469945" y="1273408"/>
            <a:ext cx="2910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锅：袁乐康</a:t>
            </a:r>
            <a:endParaRPr lang="en-US" altLang="zh-CN" sz="2000" i="1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i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ddl</a:t>
            </a:r>
            <a:r>
              <a:rPr lang="zh-CN" altLang="en-US" sz="2000" i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：第八周</a:t>
            </a:r>
            <a:endParaRPr lang="zh-CN" altLang="en-US" sz="2000" i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76"/>
          <p:cNvSpPr txBox="1"/>
          <p:nvPr/>
        </p:nvSpPr>
        <p:spPr>
          <a:xfrm>
            <a:off x="5377260" y="4501677"/>
            <a:ext cx="29101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锅：邱楷中</a:t>
            </a:r>
            <a:endParaRPr lang="en-US" altLang="zh-CN" sz="2000" i="1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（加一些</a:t>
            </a:r>
            <a:r>
              <a:rPr lang="en-US" altLang="zh-CN" sz="20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VR</a:t>
            </a:r>
            <a:r>
              <a:rPr lang="zh-CN" altLang="en-US" sz="20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的其他难点吧，重点仍在</a:t>
            </a:r>
            <a:r>
              <a:rPr lang="en-US" altLang="zh-CN" sz="20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VR</a:t>
            </a:r>
            <a:r>
              <a:rPr lang="zh-CN" altLang="en-US" sz="20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是因为我们只需要用到</a:t>
            </a:r>
            <a:r>
              <a:rPr lang="en-US" altLang="zh-CN" sz="20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VR</a:t>
            </a:r>
            <a:r>
              <a:rPr lang="zh-CN" altLang="en-US" sz="20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i="1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i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ddl</a:t>
            </a:r>
            <a:r>
              <a:rPr lang="zh-CN" altLang="en-US" sz="2000" i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：第八</a:t>
            </a:r>
            <a:r>
              <a:rPr lang="zh-CN" altLang="en-US" sz="2000" i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</a:t>
            </a:r>
            <a:endParaRPr lang="zh-CN" altLang="en-US" sz="2000" i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76"/>
          <p:cNvSpPr txBox="1"/>
          <p:nvPr/>
        </p:nvSpPr>
        <p:spPr>
          <a:xfrm>
            <a:off x="929436" y="3494025"/>
            <a:ext cx="291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微型</a:t>
            </a:r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化的可实现性</a:t>
            </a:r>
            <a:endParaRPr lang="en-US" altLang="zh-CN" sz="2000" b="1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76"/>
          <p:cNvSpPr txBox="1"/>
          <p:nvPr/>
        </p:nvSpPr>
        <p:spPr>
          <a:xfrm>
            <a:off x="1546791" y="4016190"/>
            <a:ext cx="291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i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已完成</a:t>
            </a:r>
            <a:endParaRPr lang="zh-CN" altLang="en-US" sz="2000" i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76"/>
          <p:cNvSpPr txBox="1"/>
          <p:nvPr/>
        </p:nvSpPr>
        <p:spPr>
          <a:xfrm>
            <a:off x="5377260" y="2203319"/>
            <a:ext cx="2910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锅：陈思源</a:t>
            </a:r>
            <a:endParaRPr lang="en-US" altLang="zh-CN" sz="2000" i="1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i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ddl</a:t>
            </a:r>
            <a:r>
              <a:rPr lang="zh-CN" altLang="en-US" sz="2000" i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：第八周</a:t>
            </a:r>
            <a:endParaRPr lang="zh-CN" altLang="en-US" sz="2000" i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544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6"/>
          <p:cNvSpPr>
            <a:spLocks noChangeShapeType="1"/>
          </p:cNvSpPr>
          <p:nvPr/>
        </p:nvSpPr>
        <p:spPr bwMode="auto">
          <a:xfrm flipH="1">
            <a:off x="3724539" y="-179684"/>
            <a:ext cx="4072921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 flipH="1" flipV="1">
            <a:off x="1904214" y="-1"/>
            <a:ext cx="6243498" cy="6890832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2500664"/>
            <a:ext cx="12192000" cy="3271025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335428" y="0"/>
            <a:ext cx="7521143" cy="6890833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  <a:gd name="connsiteX0" fmla="*/ 4048 w 7779"/>
              <a:gd name="connsiteY0" fmla="*/ 0 h 10000"/>
              <a:gd name="connsiteX1" fmla="*/ 7779 w 7779"/>
              <a:gd name="connsiteY1" fmla="*/ 0 h 10000"/>
              <a:gd name="connsiteX2" fmla="*/ 7779 w 7779"/>
              <a:gd name="connsiteY2" fmla="*/ 10000 h 10000"/>
              <a:gd name="connsiteX3" fmla="*/ 0 w 7779"/>
              <a:gd name="connsiteY3" fmla="*/ 7610 h 10000"/>
              <a:gd name="connsiteX4" fmla="*/ 4048 w 7779"/>
              <a:gd name="connsiteY4" fmla="*/ 0 h 10000"/>
              <a:gd name="connsiteX0-1" fmla="*/ 5204 w 14475"/>
              <a:gd name="connsiteY0-2" fmla="*/ 0 h 9785"/>
              <a:gd name="connsiteX1-3" fmla="*/ 10000 w 14475"/>
              <a:gd name="connsiteY1-4" fmla="*/ 0 h 9785"/>
              <a:gd name="connsiteX2-5" fmla="*/ 14475 w 14475"/>
              <a:gd name="connsiteY2-6" fmla="*/ 9785 h 9785"/>
              <a:gd name="connsiteX3-7" fmla="*/ 0 w 14475"/>
              <a:gd name="connsiteY3-8" fmla="*/ 7610 h 9785"/>
              <a:gd name="connsiteX4-9" fmla="*/ 5204 w 14475"/>
              <a:gd name="connsiteY4-10" fmla="*/ 0 h 9785"/>
              <a:gd name="connsiteX0-11" fmla="*/ 5713 w 12118"/>
              <a:gd name="connsiteY0-12" fmla="*/ 0 h 10000"/>
              <a:gd name="connsiteX1-13" fmla="*/ 9026 w 12118"/>
              <a:gd name="connsiteY1-14" fmla="*/ 0 h 10000"/>
              <a:gd name="connsiteX2-15" fmla="*/ 12118 w 12118"/>
              <a:gd name="connsiteY2-16" fmla="*/ 10000 h 10000"/>
              <a:gd name="connsiteX3-17" fmla="*/ 0 w 12118"/>
              <a:gd name="connsiteY3-18" fmla="*/ 8114 h 10000"/>
              <a:gd name="connsiteX4-19" fmla="*/ 5713 w 12118"/>
              <a:gd name="connsiteY4-20" fmla="*/ 0 h 10000"/>
              <a:gd name="connsiteX0-21" fmla="*/ 6684 w 13089"/>
              <a:gd name="connsiteY0-22" fmla="*/ 0 h 10000"/>
              <a:gd name="connsiteX1-23" fmla="*/ 9997 w 13089"/>
              <a:gd name="connsiteY1-24" fmla="*/ 0 h 10000"/>
              <a:gd name="connsiteX2-25" fmla="*/ 13089 w 13089"/>
              <a:gd name="connsiteY2-26" fmla="*/ 10000 h 10000"/>
              <a:gd name="connsiteX3-27" fmla="*/ 0 w 13089"/>
              <a:gd name="connsiteY3-28" fmla="*/ 8173 h 10000"/>
              <a:gd name="connsiteX4-29" fmla="*/ 6684 w 13089"/>
              <a:gd name="connsiteY4-30" fmla="*/ 0 h 10000"/>
              <a:gd name="connsiteX0-31" fmla="*/ 2369 w 8774"/>
              <a:gd name="connsiteY0-32" fmla="*/ 0 h 10000"/>
              <a:gd name="connsiteX1-33" fmla="*/ 5682 w 8774"/>
              <a:gd name="connsiteY1-34" fmla="*/ 0 h 10000"/>
              <a:gd name="connsiteX2-35" fmla="*/ 8774 w 8774"/>
              <a:gd name="connsiteY2-36" fmla="*/ 10000 h 10000"/>
              <a:gd name="connsiteX3-37" fmla="*/ 0 w 8774"/>
              <a:gd name="connsiteY3-38" fmla="*/ 7222 h 10000"/>
              <a:gd name="connsiteX4-39" fmla="*/ 2369 w 8774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74" h="1000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6" name="TextBox 76"/>
          <p:cNvSpPr txBox="1"/>
          <p:nvPr/>
        </p:nvSpPr>
        <p:spPr>
          <a:xfrm>
            <a:off x="4702542" y="1992830"/>
            <a:ext cx="2786917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05</a:t>
            </a:r>
            <a:endParaRPr lang="zh-CN" altLang="en-US" sz="60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76"/>
          <p:cNvSpPr txBox="1"/>
          <p:nvPr/>
        </p:nvSpPr>
        <p:spPr>
          <a:xfrm>
            <a:off x="3955056" y="3333989"/>
            <a:ext cx="4072920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应用领域和市场分析</a:t>
            </a:r>
          </a:p>
        </p:txBody>
      </p:sp>
    </p:spTree>
    <p:extLst>
      <p:ext uri="{BB962C8B-B14F-4D97-AF65-F5344CB8AC3E}">
        <p14:creationId xmlns:p14="http://schemas.microsoft.com/office/powerpoint/2010/main" val="28786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3752028" y="767504"/>
            <a:ext cx="46355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AVABOT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在下列行业领</a:t>
            </a:r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</a:t>
            </a:r>
            <a:r>
              <a:rPr lang="en-US" altLang="zh-CN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会场景中</a:t>
            </a:r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en-US" altLang="zh-CN" sz="20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</a:t>
            </a:r>
            <a:r>
              <a:rPr lang="zh-CN" altLang="en-US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用前</a:t>
            </a:r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景</a:t>
            </a:r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</a:t>
            </a:r>
            <a:r>
              <a:rPr lang="zh-CN" altLang="en-US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限</a:t>
            </a:r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</a:t>
            </a:r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</a:t>
            </a:r>
            <a:r>
              <a:rPr lang="zh-CN" altLang="en-US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期落地时间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6" name="Freeform 7"/>
          <p:cNvSpPr/>
          <p:nvPr/>
        </p:nvSpPr>
        <p:spPr bwMode="auto">
          <a:xfrm rot="16200000">
            <a:off x="5641574" y="2813571"/>
            <a:ext cx="1138016" cy="1486068"/>
          </a:xfrm>
          <a:custGeom>
            <a:avLst/>
            <a:gdLst>
              <a:gd name="T0" fmla="*/ 0 w 309"/>
              <a:gd name="T1" fmla="*/ 402 h 403"/>
              <a:gd name="T2" fmla="*/ 35 w 309"/>
              <a:gd name="T3" fmla="*/ 344 h 403"/>
              <a:gd name="T4" fmla="*/ 167 w 309"/>
              <a:gd name="T5" fmla="*/ 36 h 403"/>
              <a:gd name="T6" fmla="*/ 196 w 309"/>
              <a:gd name="T7" fmla="*/ 4 h 403"/>
              <a:gd name="T8" fmla="*/ 226 w 309"/>
              <a:gd name="T9" fmla="*/ 38 h 403"/>
              <a:gd name="T10" fmla="*/ 305 w 309"/>
              <a:gd name="T11" fmla="*/ 227 h 403"/>
              <a:gd name="T12" fmla="*/ 305 w 309"/>
              <a:gd name="T13" fmla="*/ 261 h 403"/>
              <a:gd name="T14" fmla="*/ 261 w 309"/>
              <a:gd name="T15" fmla="*/ 359 h 403"/>
              <a:gd name="T16" fmla="*/ 194 w 309"/>
              <a:gd name="T17" fmla="*/ 402 h 403"/>
              <a:gd name="T18" fmla="*/ 0 w 309"/>
              <a:gd name="T19" fmla="*/ 402 h 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9" h="403">
                <a:moveTo>
                  <a:pt x="0" y="402"/>
                </a:moveTo>
                <a:cubicBezTo>
                  <a:pt x="12" y="382"/>
                  <a:pt x="26" y="364"/>
                  <a:pt x="35" y="344"/>
                </a:cubicBezTo>
                <a:cubicBezTo>
                  <a:pt x="80" y="242"/>
                  <a:pt x="123" y="139"/>
                  <a:pt x="167" y="36"/>
                </a:cubicBezTo>
                <a:cubicBezTo>
                  <a:pt x="173" y="22"/>
                  <a:pt x="178" y="0"/>
                  <a:pt x="196" y="4"/>
                </a:cubicBezTo>
                <a:cubicBezTo>
                  <a:pt x="208" y="6"/>
                  <a:pt x="220" y="24"/>
                  <a:pt x="226" y="38"/>
                </a:cubicBezTo>
                <a:cubicBezTo>
                  <a:pt x="254" y="100"/>
                  <a:pt x="280" y="163"/>
                  <a:pt x="305" y="227"/>
                </a:cubicBezTo>
                <a:cubicBezTo>
                  <a:pt x="309" y="237"/>
                  <a:pt x="309" y="251"/>
                  <a:pt x="305" y="261"/>
                </a:cubicBezTo>
                <a:cubicBezTo>
                  <a:pt x="292" y="294"/>
                  <a:pt x="276" y="326"/>
                  <a:pt x="261" y="359"/>
                </a:cubicBezTo>
                <a:cubicBezTo>
                  <a:pt x="248" y="388"/>
                  <a:pt x="227" y="403"/>
                  <a:pt x="194" y="402"/>
                </a:cubicBezTo>
                <a:cubicBezTo>
                  <a:pt x="128" y="401"/>
                  <a:pt x="62" y="402"/>
                  <a:pt x="0" y="402"/>
                </a:cubicBez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27" name="组合 26"/>
          <p:cNvGrpSpPr>
            <a:grpSpLocks noChangeAspect="1"/>
          </p:cNvGrpSpPr>
          <p:nvPr/>
        </p:nvGrpSpPr>
        <p:grpSpPr>
          <a:xfrm>
            <a:off x="6235792" y="3280549"/>
            <a:ext cx="236350" cy="211798"/>
            <a:chOff x="7384500" y="4999605"/>
            <a:chExt cx="576302" cy="516437"/>
          </a:xfrm>
          <a:solidFill>
            <a:schemeClr val="bg1">
              <a:lumMod val="95000"/>
            </a:schemeClr>
          </a:solidFill>
        </p:grpSpPr>
        <p:sp>
          <p:nvSpPr>
            <p:cNvPr id="28" name="Freeform 387"/>
            <p:cNvSpPr/>
            <p:nvPr/>
          </p:nvSpPr>
          <p:spPr bwMode="auto">
            <a:xfrm>
              <a:off x="7691044" y="5267200"/>
              <a:ext cx="269758" cy="248842"/>
            </a:xfrm>
            <a:custGeom>
              <a:avLst/>
              <a:gdLst>
                <a:gd name="T0" fmla="*/ 139 w 158"/>
                <a:gd name="T1" fmla="*/ 74 h 146"/>
                <a:gd name="T2" fmla="*/ 46 w 158"/>
                <a:gd name="T3" fmla="*/ 0 h 146"/>
                <a:gd name="T4" fmla="*/ 28 w 158"/>
                <a:gd name="T5" fmla="*/ 33 h 146"/>
                <a:gd name="T6" fmla="*/ 0 w 158"/>
                <a:gd name="T7" fmla="*/ 58 h 146"/>
                <a:gd name="T8" fmla="*/ 91 w 158"/>
                <a:gd name="T9" fmla="*/ 131 h 146"/>
                <a:gd name="T10" fmla="*/ 138 w 158"/>
                <a:gd name="T11" fmla="*/ 121 h 146"/>
                <a:gd name="T12" fmla="*/ 139 w 158"/>
                <a:gd name="T13" fmla="*/ 7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8" h="146">
                  <a:moveTo>
                    <a:pt x="139" y="74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42" y="11"/>
                    <a:pt x="36" y="22"/>
                    <a:pt x="28" y="33"/>
                  </a:cubicBezTo>
                  <a:cubicBezTo>
                    <a:pt x="19" y="43"/>
                    <a:pt x="10" y="51"/>
                    <a:pt x="0" y="58"/>
                  </a:cubicBezTo>
                  <a:cubicBezTo>
                    <a:pt x="91" y="131"/>
                    <a:pt x="91" y="131"/>
                    <a:pt x="91" y="131"/>
                  </a:cubicBezTo>
                  <a:cubicBezTo>
                    <a:pt x="91" y="131"/>
                    <a:pt x="117" y="146"/>
                    <a:pt x="138" y="121"/>
                  </a:cubicBezTo>
                  <a:cubicBezTo>
                    <a:pt x="158" y="95"/>
                    <a:pt x="139" y="74"/>
                    <a:pt x="139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9" name="Freeform 388"/>
            <p:cNvSpPr/>
            <p:nvPr/>
          </p:nvSpPr>
          <p:spPr bwMode="auto">
            <a:xfrm>
              <a:off x="7384500" y="4999605"/>
              <a:ext cx="386606" cy="385163"/>
            </a:xfrm>
            <a:custGeom>
              <a:avLst/>
              <a:gdLst>
                <a:gd name="T0" fmla="*/ 195 w 227"/>
                <a:gd name="T1" fmla="*/ 180 h 226"/>
                <a:gd name="T2" fmla="*/ 213 w 227"/>
                <a:gd name="T3" fmla="*/ 146 h 226"/>
                <a:gd name="T4" fmla="*/ 179 w 227"/>
                <a:gd name="T5" fmla="*/ 30 h 226"/>
                <a:gd name="T6" fmla="*/ 65 w 227"/>
                <a:gd name="T7" fmla="*/ 18 h 226"/>
                <a:gd name="T8" fmla="*/ 119 w 227"/>
                <a:gd name="T9" fmla="*/ 61 h 226"/>
                <a:gd name="T10" fmla="*/ 112 w 227"/>
                <a:gd name="T11" fmla="*/ 113 h 226"/>
                <a:gd name="T12" fmla="*/ 62 w 227"/>
                <a:gd name="T13" fmla="*/ 135 h 226"/>
                <a:gd name="T14" fmla="*/ 8 w 227"/>
                <a:gd name="T15" fmla="*/ 91 h 226"/>
                <a:gd name="T16" fmla="*/ 46 w 227"/>
                <a:gd name="T17" fmla="*/ 196 h 226"/>
                <a:gd name="T18" fmla="*/ 166 w 227"/>
                <a:gd name="T19" fmla="*/ 204 h 226"/>
                <a:gd name="T20" fmla="*/ 195 w 227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7" h="226">
                  <a:moveTo>
                    <a:pt x="195" y="180"/>
                  </a:moveTo>
                  <a:cubicBezTo>
                    <a:pt x="203" y="169"/>
                    <a:pt x="209" y="158"/>
                    <a:pt x="213" y="146"/>
                  </a:cubicBezTo>
                  <a:cubicBezTo>
                    <a:pt x="227" y="105"/>
                    <a:pt x="214" y="58"/>
                    <a:pt x="179" y="30"/>
                  </a:cubicBezTo>
                  <a:cubicBezTo>
                    <a:pt x="145" y="3"/>
                    <a:pt x="101" y="0"/>
                    <a:pt x="65" y="18"/>
                  </a:cubicBezTo>
                  <a:cubicBezTo>
                    <a:pt x="119" y="61"/>
                    <a:pt x="119" y="61"/>
                    <a:pt x="119" y="61"/>
                  </a:cubicBezTo>
                  <a:cubicBezTo>
                    <a:pt x="112" y="113"/>
                    <a:pt x="112" y="113"/>
                    <a:pt x="112" y="113"/>
                  </a:cubicBezTo>
                  <a:cubicBezTo>
                    <a:pt x="62" y="135"/>
                    <a:pt x="62" y="135"/>
                    <a:pt x="62" y="135"/>
                  </a:cubicBezTo>
                  <a:cubicBezTo>
                    <a:pt x="8" y="91"/>
                    <a:pt x="8" y="91"/>
                    <a:pt x="8" y="91"/>
                  </a:cubicBezTo>
                  <a:cubicBezTo>
                    <a:pt x="0" y="129"/>
                    <a:pt x="13" y="170"/>
                    <a:pt x="46" y="196"/>
                  </a:cubicBezTo>
                  <a:cubicBezTo>
                    <a:pt x="81" y="225"/>
                    <a:pt x="129" y="226"/>
                    <a:pt x="166" y="204"/>
                  </a:cubicBezTo>
                  <a:cubicBezTo>
                    <a:pt x="177" y="198"/>
                    <a:pt x="187" y="190"/>
                    <a:pt x="195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30" name="Freeform 5"/>
          <p:cNvSpPr/>
          <p:nvPr/>
        </p:nvSpPr>
        <p:spPr bwMode="auto">
          <a:xfrm rot="16200000">
            <a:off x="5304275" y="1660889"/>
            <a:ext cx="1605347" cy="1693335"/>
          </a:xfrm>
          <a:custGeom>
            <a:avLst/>
            <a:gdLst>
              <a:gd name="T0" fmla="*/ 436 w 436"/>
              <a:gd name="T1" fmla="*/ 458 h 459"/>
              <a:gd name="T2" fmla="*/ 305 w 436"/>
              <a:gd name="T3" fmla="*/ 458 h 459"/>
              <a:gd name="T4" fmla="*/ 225 w 436"/>
              <a:gd name="T5" fmla="*/ 458 h 459"/>
              <a:gd name="T6" fmla="*/ 195 w 436"/>
              <a:gd name="T7" fmla="*/ 439 h 459"/>
              <a:gd name="T8" fmla="*/ 37 w 436"/>
              <a:gd name="T9" fmla="*/ 66 h 459"/>
              <a:gd name="T10" fmla="*/ 0 w 436"/>
              <a:gd name="T11" fmla="*/ 2 h 459"/>
              <a:gd name="T12" fmla="*/ 63 w 436"/>
              <a:gd name="T13" fmla="*/ 2 h 459"/>
              <a:gd name="T14" fmla="*/ 191 w 436"/>
              <a:gd name="T15" fmla="*/ 2 h 459"/>
              <a:gd name="T16" fmla="*/ 261 w 436"/>
              <a:gd name="T17" fmla="*/ 48 h 459"/>
              <a:gd name="T18" fmla="*/ 306 w 436"/>
              <a:gd name="T19" fmla="*/ 151 h 459"/>
              <a:gd name="T20" fmla="*/ 428 w 436"/>
              <a:gd name="T21" fmla="*/ 435 h 459"/>
              <a:gd name="T22" fmla="*/ 436 w 436"/>
              <a:gd name="T23" fmla="*/ 458 h 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6" h="459">
                <a:moveTo>
                  <a:pt x="436" y="458"/>
                </a:moveTo>
                <a:cubicBezTo>
                  <a:pt x="390" y="458"/>
                  <a:pt x="347" y="458"/>
                  <a:pt x="305" y="458"/>
                </a:cubicBezTo>
                <a:cubicBezTo>
                  <a:pt x="278" y="458"/>
                  <a:pt x="251" y="457"/>
                  <a:pt x="225" y="458"/>
                </a:cubicBezTo>
                <a:cubicBezTo>
                  <a:pt x="209" y="459"/>
                  <a:pt x="201" y="454"/>
                  <a:pt x="195" y="439"/>
                </a:cubicBezTo>
                <a:cubicBezTo>
                  <a:pt x="143" y="314"/>
                  <a:pt x="91" y="190"/>
                  <a:pt x="37" y="66"/>
                </a:cubicBezTo>
                <a:cubicBezTo>
                  <a:pt x="28" y="43"/>
                  <a:pt x="13" y="23"/>
                  <a:pt x="0" y="2"/>
                </a:cubicBezTo>
                <a:cubicBezTo>
                  <a:pt x="18" y="2"/>
                  <a:pt x="41" y="2"/>
                  <a:pt x="63" y="2"/>
                </a:cubicBezTo>
                <a:cubicBezTo>
                  <a:pt x="105" y="2"/>
                  <a:pt x="148" y="4"/>
                  <a:pt x="191" y="2"/>
                </a:cubicBezTo>
                <a:cubicBezTo>
                  <a:pt x="227" y="0"/>
                  <a:pt x="248" y="17"/>
                  <a:pt x="261" y="48"/>
                </a:cubicBezTo>
                <a:cubicBezTo>
                  <a:pt x="276" y="82"/>
                  <a:pt x="291" y="117"/>
                  <a:pt x="306" y="151"/>
                </a:cubicBezTo>
                <a:cubicBezTo>
                  <a:pt x="346" y="246"/>
                  <a:pt x="387" y="340"/>
                  <a:pt x="428" y="435"/>
                </a:cubicBezTo>
                <a:cubicBezTo>
                  <a:pt x="430" y="441"/>
                  <a:pt x="432" y="447"/>
                  <a:pt x="436" y="458"/>
                </a:cubicBez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6069810" y="2339503"/>
            <a:ext cx="193903" cy="236350"/>
            <a:chOff x="6069810" y="2547847"/>
            <a:chExt cx="193903" cy="236350"/>
          </a:xfrm>
          <a:solidFill>
            <a:schemeClr val="bg1">
              <a:lumMod val="95000"/>
            </a:schemeClr>
          </a:solidFill>
        </p:grpSpPr>
        <p:sp>
          <p:nvSpPr>
            <p:cNvPr id="32" name="Freeform 34"/>
            <p:cNvSpPr>
              <a:spLocks noEditPoints="1"/>
            </p:cNvSpPr>
            <p:nvPr/>
          </p:nvSpPr>
          <p:spPr bwMode="auto">
            <a:xfrm>
              <a:off x="6069810" y="2547847"/>
              <a:ext cx="193903" cy="236350"/>
            </a:xfrm>
            <a:custGeom>
              <a:avLst/>
              <a:gdLst>
                <a:gd name="T0" fmla="*/ 16 w 667"/>
                <a:gd name="T1" fmla="*/ 176 h 813"/>
                <a:gd name="T2" fmla="*/ 175 w 667"/>
                <a:gd name="T3" fmla="*/ 16 h 813"/>
                <a:gd name="T4" fmla="*/ 214 w 667"/>
                <a:gd name="T5" fmla="*/ 0 h 813"/>
                <a:gd name="T6" fmla="*/ 613 w 667"/>
                <a:gd name="T7" fmla="*/ 0 h 813"/>
                <a:gd name="T8" fmla="*/ 667 w 667"/>
                <a:gd name="T9" fmla="*/ 54 h 813"/>
                <a:gd name="T10" fmla="*/ 667 w 667"/>
                <a:gd name="T11" fmla="*/ 759 h 813"/>
                <a:gd name="T12" fmla="*/ 613 w 667"/>
                <a:gd name="T13" fmla="*/ 813 h 813"/>
                <a:gd name="T14" fmla="*/ 54 w 667"/>
                <a:gd name="T15" fmla="*/ 813 h 813"/>
                <a:gd name="T16" fmla="*/ 0 w 667"/>
                <a:gd name="T17" fmla="*/ 759 h 813"/>
                <a:gd name="T18" fmla="*/ 0 w 667"/>
                <a:gd name="T19" fmla="*/ 214 h 813"/>
                <a:gd name="T20" fmla="*/ 16 w 667"/>
                <a:gd name="T21" fmla="*/ 176 h 813"/>
                <a:gd name="T22" fmla="*/ 194 w 667"/>
                <a:gd name="T23" fmla="*/ 229 h 813"/>
                <a:gd name="T24" fmla="*/ 57 w 667"/>
                <a:gd name="T25" fmla="*/ 229 h 813"/>
                <a:gd name="T26" fmla="*/ 57 w 667"/>
                <a:gd name="T27" fmla="*/ 756 h 813"/>
                <a:gd name="T28" fmla="*/ 610 w 667"/>
                <a:gd name="T29" fmla="*/ 756 h 813"/>
                <a:gd name="T30" fmla="*/ 610 w 667"/>
                <a:gd name="T31" fmla="*/ 57 h 813"/>
                <a:gd name="T32" fmla="*/ 238 w 667"/>
                <a:gd name="T33" fmla="*/ 57 h 813"/>
                <a:gd name="T34" fmla="*/ 238 w 667"/>
                <a:gd name="T35" fmla="*/ 185 h 813"/>
                <a:gd name="T36" fmla="*/ 194 w 667"/>
                <a:gd name="T37" fmla="*/ 229 h 813"/>
                <a:gd name="T38" fmla="*/ 82 w 667"/>
                <a:gd name="T39" fmla="*/ 191 h 813"/>
                <a:gd name="T40" fmla="*/ 194 w 667"/>
                <a:gd name="T41" fmla="*/ 191 h 813"/>
                <a:gd name="T42" fmla="*/ 200 w 667"/>
                <a:gd name="T43" fmla="*/ 185 h 813"/>
                <a:gd name="T44" fmla="*/ 200 w 667"/>
                <a:gd name="T45" fmla="*/ 72 h 813"/>
                <a:gd name="T46" fmla="*/ 82 w 667"/>
                <a:gd name="T47" fmla="*/ 191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67" h="813">
                  <a:moveTo>
                    <a:pt x="16" y="176"/>
                  </a:moveTo>
                  <a:cubicBezTo>
                    <a:pt x="175" y="16"/>
                    <a:pt x="175" y="16"/>
                    <a:pt x="175" y="16"/>
                  </a:cubicBezTo>
                  <a:cubicBezTo>
                    <a:pt x="186" y="6"/>
                    <a:pt x="199" y="0"/>
                    <a:pt x="214" y="0"/>
                  </a:cubicBezTo>
                  <a:cubicBezTo>
                    <a:pt x="613" y="0"/>
                    <a:pt x="613" y="0"/>
                    <a:pt x="613" y="0"/>
                  </a:cubicBezTo>
                  <a:cubicBezTo>
                    <a:pt x="643" y="0"/>
                    <a:pt x="667" y="24"/>
                    <a:pt x="667" y="54"/>
                  </a:cubicBezTo>
                  <a:cubicBezTo>
                    <a:pt x="667" y="759"/>
                    <a:pt x="667" y="759"/>
                    <a:pt x="667" y="759"/>
                  </a:cubicBezTo>
                  <a:cubicBezTo>
                    <a:pt x="667" y="789"/>
                    <a:pt x="643" y="813"/>
                    <a:pt x="613" y="813"/>
                  </a:cubicBezTo>
                  <a:cubicBezTo>
                    <a:pt x="54" y="813"/>
                    <a:pt x="54" y="813"/>
                    <a:pt x="54" y="813"/>
                  </a:cubicBezTo>
                  <a:cubicBezTo>
                    <a:pt x="24" y="813"/>
                    <a:pt x="0" y="789"/>
                    <a:pt x="0" y="759"/>
                  </a:cubicBezTo>
                  <a:cubicBezTo>
                    <a:pt x="0" y="214"/>
                    <a:pt x="0" y="214"/>
                    <a:pt x="0" y="214"/>
                  </a:cubicBezTo>
                  <a:cubicBezTo>
                    <a:pt x="0" y="200"/>
                    <a:pt x="5" y="186"/>
                    <a:pt x="16" y="176"/>
                  </a:cubicBezTo>
                  <a:close/>
                  <a:moveTo>
                    <a:pt x="194" y="229"/>
                  </a:moveTo>
                  <a:cubicBezTo>
                    <a:pt x="57" y="229"/>
                    <a:pt x="57" y="229"/>
                    <a:pt x="57" y="229"/>
                  </a:cubicBezTo>
                  <a:cubicBezTo>
                    <a:pt x="57" y="756"/>
                    <a:pt x="57" y="756"/>
                    <a:pt x="57" y="756"/>
                  </a:cubicBezTo>
                  <a:cubicBezTo>
                    <a:pt x="610" y="756"/>
                    <a:pt x="610" y="756"/>
                    <a:pt x="610" y="756"/>
                  </a:cubicBezTo>
                  <a:cubicBezTo>
                    <a:pt x="610" y="57"/>
                    <a:pt x="610" y="57"/>
                    <a:pt x="610" y="57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8" y="185"/>
                    <a:pt x="238" y="185"/>
                    <a:pt x="238" y="185"/>
                  </a:cubicBezTo>
                  <a:cubicBezTo>
                    <a:pt x="238" y="210"/>
                    <a:pt x="218" y="229"/>
                    <a:pt x="194" y="229"/>
                  </a:cubicBezTo>
                  <a:close/>
                  <a:moveTo>
                    <a:pt x="82" y="191"/>
                  </a:moveTo>
                  <a:cubicBezTo>
                    <a:pt x="194" y="191"/>
                    <a:pt x="194" y="191"/>
                    <a:pt x="194" y="191"/>
                  </a:cubicBezTo>
                  <a:cubicBezTo>
                    <a:pt x="197" y="191"/>
                    <a:pt x="200" y="188"/>
                    <a:pt x="200" y="185"/>
                  </a:cubicBezTo>
                  <a:cubicBezTo>
                    <a:pt x="200" y="72"/>
                    <a:pt x="200" y="72"/>
                    <a:pt x="200" y="72"/>
                  </a:cubicBezTo>
                  <a:cubicBezTo>
                    <a:pt x="82" y="191"/>
                    <a:pt x="82" y="191"/>
                    <a:pt x="82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3" name="Freeform 35"/>
            <p:cNvSpPr>
              <a:spLocks noEditPoints="1"/>
            </p:cNvSpPr>
            <p:nvPr/>
          </p:nvSpPr>
          <p:spPr bwMode="auto">
            <a:xfrm>
              <a:off x="6097370" y="2601367"/>
              <a:ext cx="138783" cy="145919"/>
            </a:xfrm>
            <a:custGeom>
              <a:avLst/>
              <a:gdLst>
                <a:gd name="T0" fmla="*/ 170 w 477"/>
                <a:gd name="T1" fmla="*/ 429 h 502"/>
                <a:gd name="T2" fmla="*/ 86 w 477"/>
                <a:gd name="T3" fmla="*/ 502 h 502"/>
                <a:gd name="T4" fmla="*/ 0 w 477"/>
                <a:gd name="T5" fmla="*/ 416 h 502"/>
                <a:gd name="T6" fmla="*/ 72 w 477"/>
                <a:gd name="T7" fmla="*/ 330 h 502"/>
                <a:gd name="T8" fmla="*/ 63 w 477"/>
                <a:gd name="T9" fmla="*/ 258 h 502"/>
                <a:gd name="T10" fmla="*/ 144 w 477"/>
                <a:gd name="T11" fmla="*/ 143 h 502"/>
                <a:gd name="T12" fmla="*/ 254 w 477"/>
                <a:gd name="T13" fmla="*/ 20 h 502"/>
                <a:gd name="T14" fmla="*/ 458 w 477"/>
                <a:gd name="T15" fmla="*/ 0 h 502"/>
                <a:gd name="T16" fmla="*/ 477 w 477"/>
                <a:gd name="T17" fmla="*/ 153 h 502"/>
                <a:gd name="T18" fmla="*/ 398 w 477"/>
                <a:gd name="T19" fmla="*/ 172 h 502"/>
                <a:gd name="T20" fmla="*/ 438 w 477"/>
                <a:gd name="T21" fmla="*/ 223 h 502"/>
                <a:gd name="T22" fmla="*/ 404 w 477"/>
                <a:gd name="T23" fmla="*/ 245 h 502"/>
                <a:gd name="T24" fmla="*/ 452 w 477"/>
                <a:gd name="T25" fmla="*/ 355 h 502"/>
                <a:gd name="T26" fmla="*/ 452 w 477"/>
                <a:gd name="T27" fmla="*/ 477 h 502"/>
                <a:gd name="T28" fmla="*/ 330 w 477"/>
                <a:gd name="T29" fmla="*/ 477 h 502"/>
                <a:gd name="T30" fmla="*/ 256 w 477"/>
                <a:gd name="T31" fmla="*/ 464 h 502"/>
                <a:gd name="T32" fmla="*/ 235 w 477"/>
                <a:gd name="T33" fmla="*/ 429 h 502"/>
                <a:gd name="T34" fmla="*/ 162 w 477"/>
                <a:gd name="T35" fmla="*/ 160 h 502"/>
                <a:gd name="T36" fmla="*/ 135 w 477"/>
                <a:gd name="T37" fmla="*/ 275 h 502"/>
                <a:gd name="T38" fmla="*/ 101 w 477"/>
                <a:gd name="T39" fmla="*/ 331 h 502"/>
                <a:gd name="T40" fmla="*/ 171 w 477"/>
                <a:gd name="T41" fmla="*/ 404 h 502"/>
                <a:gd name="T42" fmla="*/ 235 w 477"/>
                <a:gd name="T43" fmla="*/ 378 h 502"/>
                <a:gd name="T44" fmla="*/ 306 w 477"/>
                <a:gd name="T45" fmla="*/ 408 h 502"/>
                <a:gd name="T46" fmla="*/ 378 w 477"/>
                <a:gd name="T47" fmla="*/ 330 h 502"/>
                <a:gd name="T48" fmla="*/ 353 w 477"/>
                <a:gd name="T49" fmla="*/ 245 h 502"/>
                <a:gd name="T50" fmla="*/ 382 w 477"/>
                <a:gd name="T51" fmla="*/ 174 h 502"/>
                <a:gd name="T52" fmla="*/ 273 w 477"/>
                <a:gd name="T53" fmla="*/ 172 h 502"/>
                <a:gd name="T54" fmla="*/ 254 w 477"/>
                <a:gd name="T55" fmla="*/ 101 h 502"/>
                <a:gd name="T56" fmla="*/ 292 w 477"/>
                <a:gd name="T57" fmla="*/ 38 h 502"/>
                <a:gd name="T58" fmla="*/ 439 w 477"/>
                <a:gd name="T59" fmla="*/ 134 h 502"/>
                <a:gd name="T60" fmla="*/ 425 w 477"/>
                <a:gd name="T61" fmla="*/ 382 h 502"/>
                <a:gd name="T62" fmla="*/ 357 w 477"/>
                <a:gd name="T63" fmla="*/ 382 h 502"/>
                <a:gd name="T64" fmla="*/ 357 w 477"/>
                <a:gd name="T65" fmla="*/ 450 h 502"/>
                <a:gd name="T66" fmla="*/ 425 w 477"/>
                <a:gd name="T67" fmla="*/ 450 h 502"/>
                <a:gd name="T68" fmla="*/ 425 w 477"/>
                <a:gd name="T69" fmla="*/ 382 h 502"/>
                <a:gd name="T70" fmla="*/ 86 w 477"/>
                <a:gd name="T71" fmla="*/ 367 h 502"/>
                <a:gd name="T72" fmla="*/ 38 w 477"/>
                <a:gd name="T73" fmla="*/ 416 h 502"/>
                <a:gd name="T74" fmla="*/ 86 w 477"/>
                <a:gd name="T75" fmla="*/ 464 h 502"/>
                <a:gd name="T76" fmla="*/ 134 w 477"/>
                <a:gd name="T77" fmla="*/ 416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77" h="502">
                  <a:moveTo>
                    <a:pt x="235" y="429"/>
                  </a:moveTo>
                  <a:cubicBezTo>
                    <a:pt x="170" y="429"/>
                    <a:pt x="170" y="429"/>
                    <a:pt x="170" y="429"/>
                  </a:cubicBezTo>
                  <a:cubicBezTo>
                    <a:pt x="168" y="448"/>
                    <a:pt x="159" y="464"/>
                    <a:pt x="146" y="477"/>
                  </a:cubicBezTo>
                  <a:cubicBezTo>
                    <a:pt x="131" y="493"/>
                    <a:pt x="109" y="502"/>
                    <a:pt x="86" y="502"/>
                  </a:cubicBezTo>
                  <a:cubicBezTo>
                    <a:pt x="62" y="502"/>
                    <a:pt x="41" y="493"/>
                    <a:pt x="25" y="477"/>
                  </a:cubicBezTo>
                  <a:cubicBezTo>
                    <a:pt x="10" y="461"/>
                    <a:pt x="0" y="440"/>
                    <a:pt x="0" y="416"/>
                  </a:cubicBezTo>
                  <a:cubicBezTo>
                    <a:pt x="0" y="392"/>
                    <a:pt x="10" y="370"/>
                    <a:pt x="25" y="355"/>
                  </a:cubicBezTo>
                  <a:cubicBezTo>
                    <a:pt x="38" y="342"/>
                    <a:pt x="54" y="333"/>
                    <a:pt x="72" y="330"/>
                  </a:cubicBezTo>
                  <a:cubicBezTo>
                    <a:pt x="48" y="277"/>
                    <a:pt x="48" y="277"/>
                    <a:pt x="48" y="277"/>
                  </a:cubicBezTo>
                  <a:cubicBezTo>
                    <a:pt x="43" y="269"/>
                    <a:pt x="48" y="255"/>
                    <a:pt x="63" y="258"/>
                  </a:cubicBezTo>
                  <a:cubicBezTo>
                    <a:pt x="84" y="263"/>
                    <a:pt x="84" y="263"/>
                    <a:pt x="84" y="263"/>
                  </a:cubicBezTo>
                  <a:cubicBezTo>
                    <a:pt x="94" y="216"/>
                    <a:pt x="115" y="175"/>
                    <a:pt x="144" y="143"/>
                  </a:cubicBezTo>
                  <a:cubicBezTo>
                    <a:pt x="174" y="108"/>
                    <a:pt x="212" y="84"/>
                    <a:pt x="254" y="75"/>
                  </a:cubicBezTo>
                  <a:cubicBezTo>
                    <a:pt x="254" y="20"/>
                    <a:pt x="254" y="20"/>
                    <a:pt x="254" y="20"/>
                  </a:cubicBezTo>
                  <a:cubicBezTo>
                    <a:pt x="254" y="9"/>
                    <a:pt x="264" y="0"/>
                    <a:pt x="275" y="0"/>
                  </a:cubicBezTo>
                  <a:cubicBezTo>
                    <a:pt x="458" y="0"/>
                    <a:pt x="458" y="0"/>
                    <a:pt x="458" y="0"/>
                  </a:cubicBezTo>
                  <a:cubicBezTo>
                    <a:pt x="468" y="0"/>
                    <a:pt x="477" y="9"/>
                    <a:pt x="477" y="19"/>
                  </a:cubicBezTo>
                  <a:cubicBezTo>
                    <a:pt x="477" y="153"/>
                    <a:pt x="477" y="153"/>
                    <a:pt x="477" y="153"/>
                  </a:cubicBezTo>
                  <a:cubicBezTo>
                    <a:pt x="477" y="163"/>
                    <a:pt x="468" y="172"/>
                    <a:pt x="458" y="172"/>
                  </a:cubicBezTo>
                  <a:cubicBezTo>
                    <a:pt x="398" y="172"/>
                    <a:pt x="398" y="172"/>
                    <a:pt x="398" y="172"/>
                  </a:cubicBezTo>
                  <a:cubicBezTo>
                    <a:pt x="398" y="172"/>
                    <a:pt x="399" y="173"/>
                    <a:pt x="399" y="174"/>
                  </a:cubicBezTo>
                  <a:cubicBezTo>
                    <a:pt x="438" y="223"/>
                    <a:pt x="438" y="223"/>
                    <a:pt x="438" y="223"/>
                  </a:cubicBezTo>
                  <a:cubicBezTo>
                    <a:pt x="444" y="229"/>
                    <a:pt x="443" y="245"/>
                    <a:pt x="428" y="245"/>
                  </a:cubicBezTo>
                  <a:cubicBezTo>
                    <a:pt x="404" y="245"/>
                    <a:pt x="404" y="245"/>
                    <a:pt x="404" y="245"/>
                  </a:cubicBezTo>
                  <a:cubicBezTo>
                    <a:pt x="404" y="330"/>
                    <a:pt x="404" y="330"/>
                    <a:pt x="404" y="330"/>
                  </a:cubicBezTo>
                  <a:cubicBezTo>
                    <a:pt x="422" y="333"/>
                    <a:pt x="439" y="342"/>
                    <a:pt x="452" y="355"/>
                  </a:cubicBezTo>
                  <a:cubicBezTo>
                    <a:pt x="467" y="370"/>
                    <a:pt x="477" y="392"/>
                    <a:pt x="477" y="416"/>
                  </a:cubicBezTo>
                  <a:cubicBezTo>
                    <a:pt x="477" y="440"/>
                    <a:pt x="467" y="461"/>
                    <a:pt x="452" y="477"/>
                  </a:cubicBezTo>
                  <a:cubicBezTo>
                    <a:pt x="436" y="493"/>
                    <a:pt x="415" y="502"/>
                    <a:pt x="391" y="502"/>
                  </a:cubicBezTo>
                  <a:cubicBezTo>
                    <a:pt x="367" y="502"/>
                    <a:pt x="346" y="493"/>
                    <a:pt x="330" y="477"/>
                  </a:cubicBezTo>
                  <a:cubicBezTo>
                    <a:pt x="317" y="463"/>
                    <a:pt x="308" y="445"/>
                    <a:pt x="306" y="425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49" y="470"/>
                    <a:pt x="235" y="469"/>
                    <a:pt x="235" y="453"/>
                  </a:cubicBezTo>
                  <a:cubicBezTo>
                    <a:pt x="235" y="429"/>
                    <a:pt x="235" y="429"/>
                    <a:pt x="235" y="429"/>
                  </a:cubicBezTo>
                  <a:close/>
                  <a:moveTo>
                    <a:pt x="254" y="101"/>
                  </a:moveTo>
                  <a:cubicBezTo>
                    <a:pt x="219" y="110"/>
                    <a:pt x="188" y="131"/>
                    <a:pt x="162" y="160"/>
                  </a:cubicBezTo>
                  <a:cubicBezTo>
                    <a:pt x="137" y="189"/>
                    <a:pt x="118" y="226"/>
                    <a:pt x="109" y="269"/>
                  </a:cubicBezTo>
                  <a:cubicBezTo>
                    <a:pt x="135" y="275"/>
                    <a:pt x="135" y="275"/>
                    <a:pt x="135" y="275"/>
                  </a:cubicBezTo>
                  <a:cubicBezTo>
                    <a:pt x="148" y="278"/>
                    <a:pt x="147" y="292"/>
                    <a:pt x="140" y="298"/>
                  </a:cubicBezTo>
                  <a:cubicBezTo>
                    <a:pt x="101" y="331"/>
                    <a:pt x="101" y="331"/>
                    <a:pt x="101" y="331"/>
                  </a:cubicBezTo>
                  <a:cubicBezTo>
                    <a:pt x="118" y="334"/>
                    <a:pt x="134" y="342"/>
                    <a:pt x="146" y="355"/>
                  </a:cubicBezTo>
                  <a:cubicBezTo>
                    <a:pt x="159" y="368"/>
                    <a:pt x="168" y="385"/>
                    <a:pt x="171" y="404"/>
                  </a:cubicBezTo>
                  <a:cubicBezTo>
                    <a:pt x="235" y="404"/>
                    <a:pt x="235" y="404"/>
                    <a:pt x="235" y="404"/>
                  </a:cubicBezTo>
                  <a:cubicBezTo>
                    <a:pt x="235" y="378"/>
                    <a:pt x="235" y="378"/>
                    <a:pt x="235" y="378"/>
                  </a:cubicBezTo>
                  <a:cubicBezTo>
                    <a:pt x="235" y="365"/>
                    <a:pt x="248" y="363"/>
                    <a:pt x="256" y="369"/>
                  </a:cubicBezTo>
                  <a:cubicBezTo>
                    <a:pt x="306" y="408"/>
                    <a:pt x="306" y="408"/>
                    <a:pt x="306" y="408"/>
                  </a:cubicBezTo>
                  <a:cubicBezTo>
                    <a:pt x="308" y="387"/>
                    <a:pt x="317" y="368"/>
                    <a:pt x="330" y="355"/>
                  </a:cubicBezTo>
                  <a:cubicBezTo>
                    <a:pt x="343" y="342"/>
                    <a:pt x="360" y="333"/>
                    <a:pt x="378" y="330"/>
                  </a:cubicBezTo>
                  <a:cubicBezTo>
                    <a:pt x="378" y="245"/>
                    <a:pt x="378" y="245"/>
                    <a:pt x="378" y="245"/>
                  </a:cubicBezTo>
                  <a:cubicBezTo>
                    <a:pt x="353" y="245"/>
                    <a:pt x="353" y="245"/>
                    <a:pt x="353" y="245"/>
                  </a:cubicBezTo>
                  <a:cubicBezTo>
                    <a:pt x="340" y="245"/>
                    <a:pt x="338" y="230"/>
                    <a:pt x="344" y="223"/>
                  </a:cubicBezTo>
                  <a:cubicBezTo>
                    <a:pt x="382" y="174"/>
                    <a:pt x="382" y="174"/>
                    <a:pt x="382" y="174"/>
                  </a:cubicBezTo>
                  <a:cubicBezTo>
                    <a:pt x="383" y="173"/>
                    <a:pt x="383" y="172"/>
                    <a:pt x="384" y="172"/>
                  </a:cubicBezTo>
                  <a:cubicBezTo>
                    <a:pt x="273" y="172"/>
                    <a:pt x="273" y="172"/>
                    <a:pt x="273" y="172"/>
                  </a:cubicBezTo>
                  <a:cubicBezTo>
                    <a:pt x="263" y="172"/>
                    <a:pt x="254" y="164"/>
                    <a:pt x="254" y="153"/>
                  </a:cubicBezTo>
                  <a:cubicBezTo>
                    <a:pt x="254" y="101"/>
                    <a:pt x="254" y="101"/>
                    <a:pt x="254" y="101"/>
                  </a:cubicBezTo>
                  <a:close/>
                  <a:moveTo>
                    <a:pt x="439" y="38"/>
                  </a:moveTo>
                  <a:cubicBezTo>
                    <a:pt x="292" y="38"/>
                    <a:pt x="292" y="38"/>
                    <a:pt x="292" y="38"/>
                  </a:cubicBezTo>
                  <a:cubicBezTo>
                    <a:pt x="292" y="134"/>
                    <a:pt x="292" y="134"/>
                    <a:pt x="292" y="134"/>
                  </a:cubicBezTo>
                  <a:cubicBezTo>
                    <a:pt x="439" y="134"/>
                    <a:pt x="439" y="134"/>
                    <a:pt x="439" y="134"/>
                  </a:cubicBezTo>
                  <a:cubicBezTo>
                    <a:pt x="439" y="38"/>
                    <a:pt x="439" y="38"/>
                    <a:pt x="439" y="38"/>
                  </a:cubicBezTo>
                  <a:close/>
                  <a:moveTo>
                    <a:pt x="425" y="382"/>
                  </a:moveTo>
                  <a:cubicBezTo>
                    <a:pt x="416" y="373"/>
                    <a:pt x="404" y="367"/>
                    <a:pt x="391" y="367"/>
                  </a:cubicBezTo>
                  <a:cubicBezTo>
                    <a:pt x="378" y="367"/>
                    <a:pt x="366" y="373"/>
                    <a:pt x="357" y="382"/>
                  </a:cubicBezTo>
                  <a:cubicBezTo>
                    <a:pt x="349" y="390"/>
                    <a:pt x="343" y="402"/>
                    <a:pt x="343" y="416"/>
                  </a:cubicBezTo>
                  <a:cubicBezTo>
                    <a:pt x="343" y="429"/>
                    <a:pt x="349" y="441"/>
                    <a:pt x="357" y="450"/>
                  </a:cubicBezTo>
                  <a:cubicBezTo>
                    <a:pt x="366" y="459"/>
                    <a:pt x="378" y="464"/>
                    <a:pt x="391" y="464"/>
                  </a:cubicBezTo>
                  <a:cubicBezTo>
                    <a:pt x="404" y="464"/>
                    <a:pt x="416" y="459"/>
                    <a:pt x="425" y="450"/>
                  </a:cubicBezTo>
                  <a:cubicBezTo>
                    <a:pt x="434" y="441"/>
                    <a:pt x="439" y="429"/>
                    <a:pt x="439" y="416"/>
                  </a:cubicBezTo>
                  <a:cubicBezTo>
                    <a:pt x="439" y="402"/>
                    <a:pt x="434" y="390"/>
                    <a:pt x="425" y="382"/>
                  </a:cubicBezTo>
                  <a:close/>
                  <a:moveTo>
                    <a:pt x="120" y="382"/>
                  </a:moveTo>
                  <a:cubicBezTo>
                    <a:pt x="111" y="373"/>
                    <a:pt x="99" y="367"/>
                    <a:pt x="86" y="367"/>
                  </a:cubicBezTo>
                  <a:cubicBezTo>
                    <a:pt x="73" y="367"/>
                    <a:pt x="61" y="373"/>
                    <a:pt x="52" y="382"/>
                  </a:cubicBezTo>
                  <a:cubicBezTo>
                    <a:pt x="43" y="390"/>
                    <a:pt x="38" y="402"/>
                    <a:pt x="38" y="416"/>
                  </a:cubicBezTo>
                  <a:cubicBezTo>
                    <a:pt x="38" y="429"/>
                    <a:pt x="43" y="441"/>
                    <a:pt x="52" y="450"/>
                  </a:cubicBezTo>
                  <a:cubicBezTo>
                    <a:pt x="61" y="459"/>
                    <a:pt x="73" y="464"/>
                    <a:pt x="86" y="464"/>
                  </a:cubicBezTo>
                  <a:cubicBezTo>
                    <a:pt x="99" y="464"/>
                    <a:pt x="111" y="459"/>
                    <a:pt x="120" y="450"/>
                  </a:cubicBezTo>
                  <a:cubicBezTo>
                    <a:pt x="128" y="441"/>
                    <a:pt x="134" y="429"/>
                    <a:pt x="134" y="416"/>
                  </a:cubicBezTo>
                  <a:cubicBezTo>
                    <a:pt x="134" y="402"/>
                    <a:pt x="128" y="390"/>
                    <a:pt x="120" y="3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34" name="Freeform 6"/>
          <p:cNvSpPr/>
          <p:nvPr/>
        </p:nvSpPr>
        <p:spPr bwMode="auto">
          <a:xfrm rot="16200000">
            <a:off x="5663083" y="4415006"/>
            <a:ext cx="1094999" cy="1478247"/>
          </a:xfrm>
          <a:custGeom>
            <a:avLst/>
            <a:gdLst>
              <a:gd name="T0" fmla="*/ 0 w 297"/>
              <a:gd name="T1" fmla="*/ 397 h 401"/>
              <a:gd name="T2" fmla="*/ 34 w 297"/>
              <a:gd name="T3" fmla="*/ 315 h 401"/>
              <a:gd name="T4" fmla="*/ 155 w 297"/>
              <a:gd name="T5" fmla="*/ 35 h 401"/>
              <a:gd name="T6" fmla="*/ 183 w 297"/>
              <a:gd name="T7" fmla="*/ 3 h 401"/>
              <a:gd name="T8" fmla="*/ 213 w 297"/>
              <a:gd name="T9" fmla="*/ 35 h 401"/>
              <a:gd name="T10" fmla="*/ 291 w 297"/>
              <a:gd name="T11" fmla="*/ 223 h 401"/>
              <a:gd name="T12" fmla="*/ 292 w 297"/>
              <a:gd name="T13" fmla="*/ 259 h 401"/>
              <a:gd name="T14" fmla="*/ 237 w 297"/>
              <a:gd name="T15" fmla="*/ 386 h 401"/>
              <a:gd name="T16" fmla="*/ 220 w 297"/>
              <a:gd name="T17" fmla="*/ 400 h 401"/>
              <a:gd name="T18" fmla="*/ 6 w 297"/>
              <a:gd name="T19" fmla="*/ 400 h 401"/>
              <a:gd name="T20" fmla="*/ 0 w 297"/>
              <a:gd name="T21" fmla="*/ 397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97" h="401">
                <a:moveTo>
                  <a:pt x="0" y="397"/>
                </a:moveTo>
                <a:cubicBezTo>
                  <a:pt x="11" y="369"/>
                  <a:pt x="23" y="342"/>
                  <a:pt x="34" y="315"/>
                </a:cubicBezTo>
                <a:cubicBezTo>
                  <a:pt x="74" y="222"/>
                  <a:pt x="114" y="128"/>
                  <a:pt x="155" y="35"/>
                </a:cubicBezTo>
                <a:cubicBezTo>
                  <a:pt x="160" y="22"/>
                  <a:pt x="172" y="5"/>
                  <a:pt x="183" y="3"/>
                </a:cubicBezTo>
                <a:cubicBezTo>
                  <a:pt x="201" y="0"/>
                  <a:pt x="207" y="21"/>
                  <a:pt x="213" y="35"/>
                </a:cubicBezTo>
                <a:cubicBezTo>
                  <a:pt x="239" y="98"/>
                  <a:pt x="265" y="161"/>
                  <a:pt x="291" y="223"/>
                </a:cubicBezTo>
                <a:cubicBezTo>
                  <a:pt x="297" y="236"/>
                  <a:pt x="297" y="246"/>
                  <a:pt x="292" y="259"/>
                </a:cubicBezTo>
                <a:cubicBezTo>
                  <a:pt x="273" y="301"/>
                  <a:pt x="256" y="344"/>
                  <a:pt x="237" y="386"/>
                </a:cubicBezTo>
                <a:cubicBezTo>
                  <a:pt x="235" y="392"/>
                  <a:pt x="226" y="400"/>
                  <a:pt x="220" y="400"/>
                </a:cubicBezTo>
                <a:cubicBezTo>
                  <a:pt x="149" y="401"/>
                  <a:pt x="77" y="400"/>
                  <a:pt x="6" y="400"/>
                </a:cubicBezTo>
                <a:cubicBezTo>
                  <a:pt x="5" y="400"/>
                  <a:pt x="4" y="399"/>
                  <a:pt x="0" y="397"/>
                </a:cubicBez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35" name="组合 34"/>
          <p:cNvGrpSpPr>
            <a:grpSpLocks noChangeAspect="1"/>
          </p:cNvGrpSpPr>
          <p:nvPr/>
        </p:nvGrpSpPr>
        <p:grpSpPr>
          <a:xfrm>
            <a:off x="6250921" y="4956462"/>
            <a:ext cx="236350" cy="234763"/>
            <a:chOff x="6463926" y="2278309"/>
            <a:chExt cx="708057" cy="703302"/>
          </a:xfrm>
          <a:solidFill>
            <a:schemeClr val="bg1">
              <a:lumMod val="95000"/>
            </a:schemeClr>
          </a:solidFill>
        </p:grpSpPr>
        <p:sp>
          <p:nvSpPr>
            <p:cNvPr id="36" name="Freeform 30"/>
            <p:cNvSpPr>
              <a:spLocks noEditPoints="1"/>
            </p:cNvSpPr>
            <p:nvPr/>
          </p:nvSpPr>
          <p:spPr bwMode="auto">
            <a:xfrm>
              <a:off x="6687023" y="2278309"/>
              <a:ext cx="261864" cy="305752"/>
            </a:xfrm>
            <a:custGeom>
              <a:avLst/>
              <a:gdLst>
                <a:gd name="T0" fmla="*/ 150 w 303"/>
                <a:gd name="T1" fmla="*/ 1 h 354"/>
                <a:gd name="T2" fmla="*/ 81 w 303"/>
                <a:gd name="T3" fmla="*/ 76 h 354"/>
                <a:gd name="T4" fmla="*/ 153 w 303"/>
                <a:gd name="T5" fmla="*/ 165 h 354"/>
                <a:gd name="T6" fmla="*/ 222 w 303"/>
                <a:gd name="T7" fmla="*/ 74 h 354"/>
                <a:gd name="T8" fmla="*/ 150 w 303"/>
                <a:gd name="T9" fmla="*/ 1 h 354"/>
                <a:gd name="T10" fmla="*/ 151 w 303"/>
                <a:gd name="T11" fmla="*/ 261 h 354"/>
                <a:gd name="T12" fmla="*/ 198 w 303"/>
                <a:gd name="T13" fmla="*/ 196 h 354"/>
                <a:gd name="T14" fmla="*/ 210 w 303"/>
                <a:gd name="T15" fmla="*/ 190 h 354"/>
                <a:gd name="T16" fmla="*/ 260 w 303"/>
                <a:gd name="T17" fmla="*/ 199 h 354"/>
                <a:gd name="T18" fmla="*/ 290 w 303"/>
                <a:gd name="T19" fmla="*/ 225 h 354"/>
                <a:gd name="T20" fmla="*/ 303 w 303"/>
                <a:gd name="T21" fmla="*/ 330 h 354"/>
                <a:gd name="T22" fmla="*/ 297 w 303"/>
                <a:gd name="T23" fmla="*/ 347 h 354"/>
                <a:gd name="T24" fmla="*/ 280 w 303"/>
                <a:gd name="T25" fmla="*/ 354 h 354"/>
                <a:gd name="T26" fmla="*/ 23 w 303"/>
                <a:gd name="T27" fmla="*/ 354 h 354"/>
                <a:gd name="T28" fmla="*/ 6 w 303"/>
                <a:gd name="T29" fmla="*/ 347 h 354"/>
                <a:gd name="T30" fmla="*/ 0 w 303"/>
                <a:gd name="T31" fmla="*/ 330 h 354"/>
                <a:gd name="T32" fmla="*/ 13 w 303"/>
                <a:gd name="T33" fmla="*/ 225 h 354"/>
                <a:gd name="T34" fmla="*/ 43 w 303"/>
                <a:gd name="T35" fmla="*/ 199 h 354"/>
                <a:gd name="T36" fmla="*/ 93 w 303"/>
                <a:gd name="T37" fmla="*/ 190 h 354"/>
                <a:gd name="T38" fmla="*/ 105 w 303"/>
                <a:gd name="T39" fmla="*/ 196 h 354"/>
                <a:gd name="T40" fmla="*/ 151 w 303"/>
                <a:gd name="T41" fmla="*/ 261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3" h="354">
                  <a:moveTo>
                    <a:pt x="150" y="1"/>
                  </a:moveTo>
                  <a:cubicBezTo>
                    <a:pt x="111" y="2"/>
                    <a:pt x="80" y="36"/>
                    <a:pt x="81" y="76"/>
                  </a:cubicBezTo>
                  <a:cubicBezTo>
                    <a:pt x="82" y="117"/>
                    <a:pt x="114" y="166"/>
                    <a:pt x="153" y="165"/>
                  </a:cubicBezTo>
                  <a:cubicBezTo>
                    <a:pt x="192" y="165"/>
                    <a:pt x="223" y="114"/>
                    <a:pt x="222" y="74"/>
                  </a:cubicBezTo>
                  <a:cubicBezTo>
                    <a:pt x="221" y="33"/>
                    <a:pt x="189" y="0"/>
                    <a:pt x="150" y="1"/>
                  </a:cubicBezTo>
                  <a:close/>
                  <a:moveTo>
                    <a:pt x="151" y="261"/>
                  </a:moveTo>
                  <a:cubicBezTo>
                    <a:pt x="198" y="196"/>
                    <a:pt x="198" y="196"/>
                    <a:pt x="198" y="196"/>
                  </a:cubicBezTo>
                  <a:cubicBezTo>
                    <a:pt x="201" y="192"/>
                    <a:pt x="206" y="190"/>
                    <a:pt x="210" y="190"/>
                  </a:cubicBezTo>
                  <a:cubicBezTo>
                    <a:pt x="260" y="199"/>
                    <a:pt x="260" y="199"/>
                    <a:pt x="260" y="199"/>
                  </a:cubicBezTo>
                  <a:cubicBezTo>
                    <a:pt x="278" y="202"/>
                    <a:pt x="288" y="217"/>
                    <a:pt x="290" y="225"/>
                  </a:cubicBezTo>
                  <a:cubicBezTo>
                    <a:pt x="297" y="274"/>
                    <a:pt x="301" y="304"/>
                    <a:pt x="303" y="330"/>
                  </a:cubicBezTo>
                  <a:cubicBezTo>
                    <a:pt x="303" y="336"/>
                    <a:pt x="301" y="342"/>
                    <a:pt x="297" y="347"/>
                  </a:cubicBezTo>
                  <a:cubicBezTo>
                    <a:pt x="292" y="351"/>
                    <a:pt x="287" y="354"/>
                    <a:pt x="280" y="354"/>
                  </a:cubicBezTo>
                  <a:cubicBezTo>
                    <a:pt x="23" y="354"/>
                    <a:pt x="23" y="354"/>
                    <a:pt x="23" y="354"/>
                  </a:cubicBezTo>
                  <a:cubicBezTo>
                    <a:pt x="16" y="354"/>
                    <a:pt x="11" y="351"/>
                    <a:pt x="6" y="347"/>
                  </a:cubicBezTo>
                  <a:cubicBezTo>
                    <a:pt x="2" y="342"/>
                    <a:pt x="0" y="336"/>
                    <a:pt x="0" y="330"/>
                  </a:cubicBezTo>
                  <a:cubicBezTo>
                    <a:pt x="2" y="304"/>
                    <a:pt x="6" y="274"/>
                    <a:pt x="13" y="225"/>
                  </a:cubicBezTo>
                  <a:cubicBezTo>
                    <a:pt x="15" y="217"/>
                    <a:pt x="25" y="202"/>
                    <a:pt x="43" y="199"/>
                  </a:cubicBezTo>
                  <a:cubicBezTo>
                    <a:pt x="93" y="190"/>
                    <a:pt x="93" y="190"/>
                    <a:pt x="93" y="190"/>
                  </a:cubicBezTo>
                  <a:cubicBezTo>
                    <a:pt x="97" y="190"/>
                    <a:pt x="102" y="192"/>
                    <a:pt x="105" y="196"/>
                  </a:cubicBezTo>
                  <a:cubicBezTo>
                    <a:pt x="151" y="261"/>
                    <a:pt x="151" y="261"/>
                    <a:pt x="151" y="2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7" name="Freeform 31"/>
            <p:cNvSpPr>
              <a:spLocks noEditPoints="1"/>
            </p:cNvSpPr>
            <p:nvPr/>
          </p:nvSpPr>
          <p:spPr bwMode="auto">
            <a:xfrm>
              <a:off x="6463926" y="2632337"/>
              <a:ext cx="268082" cy="349274"/>
            </a:xfrm>
            <a:custGeom>
              <a:avLst/>
              <a:gdLst>
                <a:gd name="T0" fmla="*/ 153 w 310"/>
                <a:gd name="T1" fmla="*/ 1 h 404"/>
                <a:gd name="T2" fmla="*/ 84 w 310"/>
                <a:gd name="T3" fmla="*/ 76 h 404"/>
                <a:gd name="T4" fmla="*/ 156 w 310"/>
                <a:gd name="T5" fmla="*/ 165 h 404"/>
                <a:gd name="T6" fmla="*/ 225 w 310"/>
                <a:gd name="T7" fmla="*/ 73 h 404"/>
                <a:gd name="T8" fmla="*/ 153 w 310"/>
                <a:gd name="T9" fmla="*/ 1 h 404"/>
                <a:gd name="T10" fmla="*/ 155 w 310"/>
                <a:gd name="T11" fmla="*/ 261 h 404"/>
                <a:gd name="T12" fmla="*/ 201 w 310"/>
                <a:gd name="T13" fmla="*/ 195 h 404"/>
                <a:gd name="T14" fmla="*/ 213 w 310"/>
                <a:gd name="T15" fmla="*/ 190 h 404"/>
                <a:gd name="T16" fmla="*/ 263 w 310"/>
                <a:gd name="T17" fmla="*/ 199 h 404"/>
                <a:gd name="T18" fmla="*/ 293 w 310"/>
                <a:gd name="T19" fmla="*/ 225 h 404"/>
                <a:gd name="T20" fmla="*/ 304 w 310"/>
                <a:gd name="T21" fmla="*/ 385 h 404"/>
                <a:gd name="T22" fmla="*/ 282 w 310"/>
                <a:gd name="T23" fmla="*/ 404 h 404"/>
                <a:gd name="T24" fmla="*/ 27 w 310"/>
                <a:gd name="T25" fmla="*/ 404 h 404"/>
                <a:gd name="T26" fmla="*/ 5 w 310"/>
                <a:gd name="T27" fmla="*/ 385 h 404"/>
                <a:gd name="T28" fmla="*/ 16 w 310"/>
                <a:gd name="T29" fmla="*/ 225 h 404"/>
                <a:gd name="T30" fmla="*/ 46 w 310"/>
                <a:gd name="T31" fmla="*/ 199 h 404"/>
                <a:gd name="T32" fmla="*/ 96 w 310"/>
                <a:gd name="T33" fmla="*/ 190 h 404"/>
                <a:gd name="T34" fmla="*/ 108 w 310"/>
                <a:gd name="T35" fmla="*/ 195 h 404"/>
                <a:gd name="T36" fmla="*/ 155 w 310"/>
                <a:gd name="T37" fmla="*/ 261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0" h="404">
                  <a:moveTo>
                    <a:pt x="153" y="1"/>
                  </a:moveTo>
                  <a:cubicBezTo>
                    <a:pt x="114" y="1"/>
                    <a:pt x="83" y="35"/>
                    <a:pt x="84" y="76"/>
                  </a:cubicBezTo>
                  <a:cubicBezTo>
                    <a:pt x="85" y="117"/>
                    <a:pt x="117" y="166"/>
                    <a:pt x="156" y="165"/>
                  </a:cubicBezTo>
                  <a:cubicBezTo>
                    <a:pt x="195" y="164"/>
                    <a:pt x="226" y="114"/>
                    <a:pt x="225" y="73"/>
                  </a:cubicBezTo>
                  <a:cubicBezTo>
                    <a:pt x="224" y="32"/>
                    <a:pt x="192" y="0"/>
                    <a:pt x="153" y="1"/>
                  </a:cubicBezTo>
                  <a:close/>
                  <a:moveTo>
                    <a:pt x="155" y="261"/>
                  </a:moveTo>
                  <a:cubicBezTo>
                    <a:pt x="201" y="195"/>
                    <a:pt x="201" y="195"/>
                    <a:pt x="201" y="195"/>
                  </a:cubicBezTo>
                  <a:cubicBezTo>
                    <a:pt x="204" y="191"/>
                    <a:pt x="209" y="189"/>
                    <a:pt x="213" y="190"/>
                  </a:cubicBezTo>
                  <a:cubicBezTo>
                    <a:pt x="263" y="199"/>
                    <a:pt x="263" y="199"/>
                    <a:pt x="263" y="199"/>
                  </a:cubicBezTo>
                  <a:cubicBezTo>
                    <a:pt x="281" y="202"/>
                    <a:pt x="291" y="216"/>
                    <a:pt x="293" y="225"/>
                  </a:cubicBezTo>
                  <a:cubicBezTo>
                    <a:pt x="304" y="309"/>
                    <a:pt x="310" y="336"/>
                    <a:pt x="304" y="385"/>
                  </a:cubicBezTo>
                  <a:cubicBezTo>
                    <a:pt x="303" y="396"/>
                    <a:pt x="294" y="404"/>
                    <a:pt x="282" y="404"/>
                  </a:cubicBezTo>
                  <a:cubicBezTo>
                    <a:pt x="27" y="404"/>
                    <a:pt x="27" y="404"/>
                    <a:pt x="27" y="404"/>
                  </a:cubicBezTo>
                  <a:cubicBezTo>
                    <a:pt x="15" y="404"/>
                    <a:pt x="6" y="396"/>
                    <a:pt x="5" y="385"/>
                  </a:cubicBezTo>
                  <a:cubicBezTo>
                    <a:pt x="0" y="336"/>
                    <a:pt x="5" y="309"/>
                    <a:pt x="16" y="225"/>
                  </a:cubicBezTo>
                  <a:cubicBezTo>
                    <a:pt x="18" y="216"/>
                    <a:pt x="28" y="202"/>
                    <a:pt x="46" y="199"/>
                  </a:cubicBezTo>
                  <a:cubicBezTo>
                    <a:pt x="96" y="190"/>
                    <a:pt x="96" y="190"/>
                    <a:pt x="96" y="190"/>
                  </a:cubicBezTo>
                  <a:cubicBezTo>
                    <a:pt x="100" y="189"/>
                    <a:pt x="105" y="191"/>
                    <a:pt x="108" y="195"/>
                  </a:cubicBezTo>
                  <a:cubicBezTo>
                    <a:pt x="155" y="261"/>
                    <a:pt x="155" y="261"/>
                    <a:pt x="155" y="2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8" name="Freeform 32"/>
            <p:cNvSpPr/>
            <p:nvPr/>
          </p:nvSpPr>
          <p:spPr bwMode="auto">
            <a:xfrm>
              <a:off x="6727619" y="2616977"/>
              <a:ext cx="180672" cy="154705"/>
            </a:xfrm>
            <a:custGeom>
              <a:avLst/>
              <a:gdLst>
                <a:gd name="T0" fmla="*/ 85 w 209"/>
                <a:gd name="T1" fmla="*/ 19 h 179"/>
                <a:gd name="T2" fmla="*/ 104 w 209"/>
                <a:gd name="T3" fmla="*/ 0 h 179"/>
                <a:gd name="T4" fmla="*/ 124 w 209"/>
                <a:gd name="T5" fmla="*/ 19 h 179"/>
                <a:gd name="T6" fmla="*/ 124 w 209"/>
                <a:gd name="T7" fmla="*/ 98 h 179"/>
                <a:gd name="T8" fmla="*/ 197 w 209"/>
                <a:gd name="T9" fmla="*/ 141 h 179"/>
                <a:gd name="T10" fmla="*/ 204 w 209"/>
                <a:gd name="T11" fmla="*/ 167 h 179"/>
                <a:gd name="T12" fmla="*/ 178 w 209"/>
                <a:gd name="T13" fmla="*/ 174 h 179"/>
                <a:gd name="T14" fmla="*/ 104 w 209"/>
                <a:gd name="T15" fmla="*/ 131 h 179"/>
                <a:gd name="T16" fmla="*/ 31 w 209"/>
                <a:gd name="T17" fmla="*/ 174 h 179"/>
                <a:gd name="T18" fmla="*/ 5 w 209"/>
                <a:gd name="T19" fmla="*/ 167 h 179"/>
                <a:gd name="T20" fmla="*/ 12 w 209"/>
                <a:gd name="T21" fmla="*/ 141 h 179"/>
                <a:gd name="T22" fmla="*/ 85 w 209"/>
                <a:gd name="T23" fmla="*/ 98 h 179"/>
                <a:gd name="T24" fmla="*/ 85 w 209"/>
                <a:gd name="T25" fmla="*/ 1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9" h="179">
                  <a:moveTo>
                    <a:pt x="85" y="19"/>
                  </a:moveTo>
                  <a:cubicBezTo>
                    <a:pt x="85" y="8"/>
                    <a:pt x="94" y="0"/>
                    <a:pt x="104" y="0"/>
                  </a:cubicBezTo>
                  <a:cubicBezTo>
                    <a:pt x="115" y="0"/>
                    <a:pt x="124" y="8"/>
                    <a:pt x="124" y="19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97" y="141"/>
                    <a:pt x="197" y="141"/>
                    <a:pt x="197" y="141"/>
                  </a:cubicBezTo>
                  <a:cubicBezTo>
                    <a:pt x="206" y="146"/>
                    <a:pt x="209" y="158"/>
                    <a:pt x="204" y="167"/>
                  </a:cubicBezTo>
                  <a:cubicBezTo>
                    <a:pt x="198" y="176"/>
                    <a:pt x="187" y="179"/>
                    <a:pt x="178" y="174"/>
                  </a:cubicBezTo>
                  <a:cubicBezTo>
                    <a:pt x="104" y="131"/>
                    <a:pt x="104" y="131"/>
                    <a:pt x="104" y="131"/>
                  </a:cubicBezTo>
                  <a:cubicBezTo>
                    <a:pt x="31" y="174"/>
                    <a:pt x="31" y="174"/>
                    <a:pt x="31" y="174"/>
                  </a:cubicBezTo>
                  <a:cubicBezTo>
                    <a:pt x="22" y="179"/>
                    <a:pt x="11" y="176"/>
                    <a:pt x="5" y="167"/>
                  </a:cubicBezTo>
                  <a:cubicBezTo>
                    <a:pt x="0" y="158"/>
                    <a:pt x="3" y="146"/>
                    <a:pt x="12" y="141"/>
                  </a:cubicBezTo>
                  <a:cubicBezTo>
                    <a:pt x="85" y="98"/>
                    <a:pt x="85" y="98"/>
                    <a:pt x="85" y="98"/>
                  </a:cubicBezTo>
                  <a:cubicBezTo>
                    <a:pt x="85" y="19"/>
                    <a:pt x="85" y="19"/>
                    <a:pt x="85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9" name="Freeform 33"/>
            <p:cNvSpPr>
              <a:spLocks noEditPoints="1"/>
            </p:cNvSpPr>
            <p:nvPr/>
          </p:nvSpPr>
          <p:spPr bwMode="auto">
            <a:xfrm>
              <a:off x="6903901" y="2632337"/>
              <a:ext cx="268082" cy="349274"/>
            </a:xfrm>
            <a:custGeom>
              <a:avLst/>
              <a:gdLst>
                <a:gd name="T0" fmla="*/ 154 w 310"/>
                <a:gd name="T1" fmla="*/ 1 h 404"/>
                <a:gd name="T2" fmla="*/ 85 w 310"/>
                <a:gd name="T3" fmla="*/ 76 h 404"/>
                <a:gd name="T4" fmla="*/ 157 w 310"/>
                <a:gd name="T5" fmla="*/ 165 h 404"/>
                <a:gd name="T6" fmla="*/ 226 w 310"/>
                <a:gd name="T7" fmla="*/ 73 h 404"/>
                <a:gd name="T8" fmla="*/ 154 w 310"/>
                <a:gd name="T9" fmla="*/ 1 h 404"/>
                <a:gd name="T10" fmla="*/ 155 w 310"/>
                <a:gd name="T11" fmla="*/ 261 h 404"/>
                <a:gd name="T12" fmla="*/ 202 w 310"/>
                <a:gd name="T13" fmla="*/ 195 h 404"/>
                <a:gd name="T14" fmla="*/ 214 w 310"/>
                <a:gd name="T15" fmla="*/ 190 h 404"/>
                <a:gd name="T16" fmla="*/ 264 w 310"/>
                <a:gd name="T17" fmla="*/ 199 h 404"/>
                <a:gd name="T18" fmla="*/ 294 w 310"/>
                <a:gd name="T19" fmla="*/ 225 h 404"/>
                <a:gd name="T20" fmla="*/ 305 w 310"/>
                <a:gd name="T21" fmla="*/ 385 h 404"/>
                <a:gd name="T22" fmla="*/ 283 w 310"/>
                <a:gd name="T23" fmla="*/ 404 h 404"/>
                <a:gd name="T24" fmla="*/ 28 w 310"/>
                <a:gd name="T25" fmla="*/ 404 h 404"/>
                <a:gd name="T26" fmla="*/ 6 w 310"/>
                <a:gd name="T27" fmla="*/ 385 h 404"/>
                <a:gd name="T28" fmla="*/ 17 w 310"/>
                <a:gd name="T29" fmla="*/ 225 h 404"/>
                <a:gd name="T30" fmla="*/ 47 w 310"/>
                <a:gd name="T31" fmla="*/ 199 h 404"/>
                <a:gd name="T32" fmla="*/ 97 w 310"/>
                <a:gd name="T33" fmla="*/ 190 h 404"/>
                <a:gd name="T34" fmla="*/ 109 w 310"/>
                <a:gd name="T35" fmla="*/ 195 h 404"/>
                <a:gd name="T36" fmla="*/ 155 w 310"/>
                <a:gd name="T37" fmla="*/ 261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0" h="404">
                  <a:moveTo>
                    <a:pt x="154" y="1"/>
                  </a:moveTo>
                  <a:cubicBezTo>
                    <a:pt x="115" y="1"/>
                    <a:pt x="84" y="35"/>
                    <a:pt x="85" y="76"/>
                  </a:cubicBezTo>
                  <a:cubicBezTo>
                    <a:pt x="86" y="117"/>
                    <a:pt x="118" y="166"/>
                    <a:pt x="157" y="165"/>
                  </a:cubicBezTo>
                  <a:cubicBezTo>
                    <a:pt x="196" y="164"/>
                    <a:pt x="227" y="114"/>
                    <a:pt x="226" y="73"/>
                  </a:cubicBezTo>
                  <a:cubicBezTo>
                    <a:pt x="225" y="32"/>
                    <a:pt x="193" y="0"/>
                    <a:pt x="154" y="1"/>
                  </a:cubicBezTo>
                  <a:close/>
                  <a:moveTo>
                    <a:pt x="155" y="261"/>
                  </a:moveTo>
                  <a:cubicBezTo>
                    <a:pt x="202" y="195"/>
                    <a:pt x="202" y="195"/>
                    <a:pt x="202" y="195"/>
                  </a:cubicBezTo>
                  <a:cubicBezTo>
                    <a:pt x="205" y="191"/>
                    <a:pt x="209" y="189"/>
                    <a:pt x="214" y="190"/>
                  </a:cubicBezTo>
                  <a:cubicBezTo>
                    <a:pt x="264" y="199"/>
                    <a:pt x="264" y="199"/>
                    <a:pt x="264" y="199"/>
                  </a:cubicBezTo>
                  <a:cubicBezTo>
                    <a:pt x="282" y="202"/>
                    <a:pt x="292" y="216"/>
                    <a:pt x="294" y="225"/>
                  </a:cubicBezTo>
                  <a:cubicBezTo>
                    <a:pt x="305" y="309"/>
                    <a:pt x="310" y="336"/>
                    <a:pt x="305" y="385"/>
                  </a:cubicBezTo>
                  <a:cubicBezTo>
                    <a:pt x="304" y="396"/>
                    <a:pt x="295" y="404"/>
                    <a:pt x="283" y="404"/>
                  </a:cubicBezTo>
                  <a:cubicBezTo>
                    <a:pt x="28" y="404"/>
                    <a:pt x="28" y="404"/>
                    <a:pt x="28" y="404"/>
                  </a:cubicBezTo>
                  <a:cubicBezTo>
                    <a:pt x="16" y="404"/>
                    <a:pt x="7" y="396"/>
                    <a:pt x="6" y="385"/>
                  </a:cubicBezTo>
                  <a:cubicBezTo>
                    <a:pt x="0" y="336"/>
                    <a:pt x="6" y="309"/>
                    <a:pt x="17" y="225"/>
                  </a:cubicBezTo>
                  <a:cubicBezTo>
                    <a:pt x="19" y="216"/>
                    <a:pt x="29" y="202"/>
                    <a:pt x="47" y="199"/>
                  </a:cubicBezTo>
                  <a:cubicBezTo>
                    <a:pt x="97" y="190"/>
                    <a:pt x="97" y="190"/>
                    <a:pt x="97" y="190"/>
                  </a:cubicBezTo>
                  <a:cubicBezTo>
                    <a:pt x="101" y="189"/>
                    <a:pt x="106" y="191"/>
                    <a:pt x="109" y="195"/>
                  </a:cubicBezTo>
                  <a:cubicBezTo>
                    <a:pt x="155" y="261"/>
                    <a:pt x="155" y="261"/>
                    <a:pt x="155" y="2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40" name="Freeform 8"/>
          <p:cNvSpPr/>
          <p:nvPr/>
        </p:nvSpPr>
        <p:spPr bwMode="auto">
          <a:xfrm rot="16200000">
            <a:off x="5439196" y="3608423"/>
            <a:ext cx="1134105" cy="1519310"/>
          </a:xfrm>
          <a:custGeom>
            <a:avLst/>
            <a:gdLst>
              <a:gd name="T0" fmla="*/ 0 w 308"/>
              <a:gd name="T1" fmla="*/ 6 h 412"/>
              <a:gd name="T2" fmla="*/ 166 w 308"/>
              <a:gd name="T3" fmla="*/ 5 h 412"/>
              <a:gd name="T4" fmla="*/ 273 w 308"/>
              <a:gd name="T5" fmla="*/ 76 h 412"/>
              <a:gd name="T6" fmla="*/ 304 w 308"/>
              <a:gd name="T7" fmla="*/ 150 h 412"/>
              <a:gd name="T8" fmla="*/ 305 w 308"/>
              <a:gd name="T9" fmla="*/ 180 h 412"/>
              <a:gd name="T10" fmla="*/ 225 w 308"/>
              <a:gd name="T11" fmla="*/ 375 h 412"/>
              <a:gd name="T12" fmla="*/ 220 w 308"/>
              <a:gd name="T13" fmla="*/ 386 h 412"/>
              <a:gd name="T14" fmla="*/ 170 w 308"/>
              <a:gd name="T15" fmla="*/ 382 h 412"/>
              <a:gd name="T16" fmla="*/ 142 w 308"/>
              <a:gd name="T17" fmla="*/ 314 h 412"/>
              <a:gd name="T18" fmla="*/ 34 w 308"/>
              <a:gd name="T19" fmla="*/ 60 h 412"/>
              <a:gd name="T20" fmla="*/ 0 w 308"/>
              <a:gd name="T21" fmla="*/ 6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08" h="412">
                <a:moveTo>
                  <a:pt x="0" y="6"/>
                </a:moveTo>
                <a:cubicBezTo>
                  <a:pt x="53" y="6"/>
                  <a:pt x="110" y="10"/>
                  <a:pt x="166" y="5"/>
                </a:cubicBezTo>
                <a:cubicBezTo>
                  <a:pt x="224" y="0"/>
                  <a:pt x="256" y="23"/>
                  <a:pt x="273" y="76"/>
                </a:cubicBezTo>
                <a:cubicBezTo>
                  <a:pt x="281" y="101"/>
                  <a:pt x="295" y="125"/>
                  <a:pt x="304" y="150"/>
                </a:cubicBezTo>
                <a:cubicBezTo>
                  <a:pt x="308" y="159"/>
                  <a:pt x="308" y="171"/>
                  <a:pt x="305" y="180"/>
                </a:cubicBezTo>
                <a:cubicBezTo>
                  <a:pt x="279" y="245"/>
                  <a:pt x="252" y="310"/>
                  <a:pt x="225" y="375"/>
                </a:cubicBezTo>
                <a:cubicBezTo>
                  <a:pt x="224" y="379"/>
                  <a:pt x="222" y="383"/>
                  <a:pt x="220" y="386"/>
                </a:cubicBezTo>
                <a:cubicBezTo>
                  <a:pt x="203" y="412"/>
                  <a:pt x="184" y="411"/>
                  <a:pt x="170" y="382"/>
                </a:cubicBezTo>
                <a:cubicBezTo>
                  <a:pt x="159" y="360"/>
                  <a:pt x="152" y="336"/>
                  <a:pt x="142" y="314"/>
                </a:cubicBezTo>
                <a:cubicBezTo>
                  <a:pt x="106" y="229"/>
                  <a:pt x="71" y="144"/>
                  <a:pt x="34" y="60"/>
                </a:cubicBezTo>
                <a:cubicBezTo>
                  <a:pt x="26" y="41"/>
                  <a:pt x="12" y="25"/>
                  <a:pt x="0" y="6"/>
                </a:cubicBez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41" name="组合 40"/>
          <p:cNvGrpSpPr>
            <a:grpSpLocks noChangeAspect="1"/>
          </p:cNvGrpSpPr>
          <p:nvPr/>
        </p:nvGrpSpPr>
        <p:grpSpPr>
          <a:xfrm>
            <a:off x="5801517" y="4112566"/>
            <a:ext cx="177662" cy="236350"/>
            <a:chOff x="8776738" y="4901987"/>
            <a:chExt cx="528116" cy="702571"/>
          </a:xfrm>
          <a:solidFill>
            <a:schemeClr val="bg1">
              <a:lumMod val="95000"/>
            </a:schemeClr>
          </a:solidFill>
        </p:grpSpPr>
        <p:sp>
          <p:nvSpPr>
            <p:cNvPr id="42" name="Freeform 23"/>
            <p:cNvSpPr>
              <a:spLocks noEditPoints="1"/>
            </p:cNvSpPr>
            <p:nvPr/>
          </p:nvSpPr>
          <p:spPr bwMode="auto">
            <a:xfrm>
              <a:off x="8776738" y="4901987"/>
              <a:ext cx="519705" cy="702571"/>
            </a:xfrm>
            <a:custGeom>
              <a:avLst/>
              <a:gdLst>
                <a:gd name="T0" fmla="*/ 592 w 601"/>
                <a:gd name="T1" fmla="*/ 600 h 813"/>
                <a:gd name="T2" fmla="*/ 374 w 601"/>
                <a:gd name="T3" fmla="*/ 589 h 813"/>
                <a:gd name="T4" fmla="*/ 374 w 601"/>
                <a:gd name="T5" fmla="*/ 423 h 813"/>
                <a:gd name="T6" fmla="*/ 601 w 601"/>
                <a:gd name="T7" fmla="*/ 435 h 813"/>
                <a:gd name="T8" fmla="*/ 533 w 601"/>
                <a:gd name="T9" fmla="*/ 514 h 813"/>
                <a:gd name="T10" fmla="*/ 592 w 601"/>
                <a:gd name="T11" fmla="*/ 600 h 813"/>
                <a:gd name="T12" fmla="*/ 253 w 601"/>
                <a:gd name="T13" fmla="*/ 44 h 813"/>
                <a:gd name="T14" fmla="*/ 298 w 601"/>
                <a:gd name="T15" fmla="*/ 0 h 813"/>
                <a:gd name="T16" fmla="*/ 342 w 601"/>
                <a:gd name="T17" fmla="*/ 44 h 813"/>
                <a:gd name="T18" fmla="*/ 342 w 601"/>
                <a:gd name="T19" fmla="*/ 103 h 813"/>
                <a:gd name="T20" fmla="*/ 253 w 601"/>
                <a:gd name="T21" fmla="*/ 108 h 813"/>
                <a:gd name="T22" fmla="*/ 253 w 601"/>
                <a:gd name="T23" fmla="*/ 44 h 813"/>
                <a:gd name="T24" fmla="*/ 342 w 601"/>
                <a:gd name="T25" fmla="*/ 332 h 813"/>
                <a:gd name="T26" fmla="*/ 342 w 601"/>
                <a:gd name="T27" fmla="*/ 737 h 813"/>
                <a:gd name="T28" fmla="*/ 355 w 601"/>
                <a:gd name="T29" fmla="*/ 750 h 813"/>
                <a:gd name="T30" fmla="*/ 380 w 601"/>
                <a:gd name="T31" fmla="*/ 750 h 813"/>
                <a:gd name="T32" fmla="*/ 415 w 601"/>
                <a:gd name="T33" fmla="*/ 786 h 813"/>
                <a:gd name="T34" fmla="*/ 415 w 601"/>
                <a:gd name="T35" fmla="*/ 813 h 813"/>
                <a:gd name="T36" fmla="*/ 180 w 601"/>
                <a:gd name="T37" fmla="*/ 813 h 813"/>
                <a:gd name="T38" fmla="*/ 180 w 601"/>
                <a:gd name="T39" fmla="*/ 786 h 813"/>
                <a:gd name="T40" fmla="*/ 216 w 601"/>
                <a:gd name="T41" fmla="*/ 750 h 813"/>
                <a:gd name="T42" fmla="*/ 240 w 601"/>
                <a:gd name="T43" fmla="*/ 750 h 813"/>
                <a:gd name="T44" fmla="*/ 253 w 601"/>
                <a:gd name="T45" fmla="*/ 737 h 813"/>
                <a:gd name="T46" fmla="*/ 253 w 601"/>
                <a:gd name="T47" fmla="*/ 337 h 813"/>
                <a:gd name="T48" fmla="*/ 342 w 601"/>
                <a:gd name="T49" fmla="*/ 332 h 813"/>
                <a:gd name="T50" fmla="*/ 221 w 601"/>
                <a:gd name="T51" fmla="*/ 581 h 813"/>
                <a:gd name="T52" fmla="*/ 59 w 601"/>
                <a:gd name="T53" fmla="*/ 572 h 813"/>
                <a:gd name="T54" fmla="*/ 0 w 601"/>
                <a:gd name="T55" fmla="*/ 486 h 813"/>
                <a:gd name="T56" fmla="*/ 68 w 601"/>
                <a:gd name="T57" fmla="*/ 407 h 813"/>
                <a:gd name="T58" fmla="*/ 221 w 601"/>
                <a:gd name="T59" fmla="*/ 415 h 813"/>
                <a:gd name="T60" fmla="*/ 221 w 601"/>
                <a:gd name="T61" fmla="*/ 581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01" h="813">
                  <a:moveTo>
                    <a:pt x="592" y="600"/>
                  </a:moveTo>
                  <a:cubicBezTo>
                    <a:pt x="374" y="589"/>
                    <a:pt x="374" y="589"/>
                    <a:pt x="374" y="589"/>
                  </a:cubicBezTo>
                  <a:cubicBezTo>
                    <a:pt x="374" y="423"/>
                    <a:pt x="374" y="423"/>
                    <a:pt x="374" y="423"/>
                  </a:cubicBezTo>
                  <a:cubicBezTo>
                    <a:pt x="601" y="435"/>
                    <a:pt x="601" y="435"/>
                    <a:pt x="601" y="435"/>
                  </a:cubicBezTo>
                  <a:cubicBezTo>
                    <a:pt x="533" y="514"/>
                    <a:pt x="533" y="514"/>
                    <a:pt x="533" y="514"/>
                  </a:cubicBezTo>
                  <a:cubicBezTo>
                    <a:pt x="592" y="600"/>
                    <a:pt x="592" y="600"/>
                    <a:pt x="592" y="600"/>
                  </a:cubicBezTo>
                  <a:close/>
                  <a:moveTo>
                    <a:pt x="253" y="44"/>
                  </a:moveTo>
                  <a:cubicBezTo>
                    <a:pt x="253" y="20"/>
                    <a:pt x="273" y="0"/>
                    <a:pt x="298" y="0"/>
                  </a:cubicBezTo>
                  <a:cubicBezTo>
                    <a:pt x="322" y="0"/>
                    <a:pt x="342" y="20"/>
                    <a:pt x="342" y="44"/>
                  </a:cubicBezTo>
                  <a:cubicBezTo>
                    <a:pt x="342" y="103"/>
                    <a:pt x="342" y="103"/>
                    <a:pt x="342" y="103"/>
                  </a:cubicBezTo>
                  <a:cubicBezTo>
                    <a:pt x="253" y="108"/>
                    <a:pt x="253" y="108"/>
                    <a:pt x="253" y="108"/>
                  </a:cubicBezTo>
                  <a:cubicBezTo>
                    <a:pt x="253" y="44"/>
                    <a:pt x="253" y="44"/>
                    <a:pt x="253" y="44"/>
                  </a:cubicBezTo>
                  <a:close/>
                  <a:moveTo>
                    <a:pt x="342" y="332"/>
                  </a:moveTo>
                  <a:cubicBezTo>
                    <a:pt x="342" y="737"/>
                    <a:pt x="342" y="737"/>
                    <a:pt x="342" y="737"/>
                  </a:cubicBezTo>
                  <a:cubicBezTo>
                    <a:pt x="342" y="744"/>
                    <a:pt x="348" y="750"/>
                    <a:pt x="355" y="750"/>
                  </a:cubicBezTo>
                  <a:cubicBezTo>
                    <a:pt x="380" y="750"/>
                    <a:pt x="380" y="750"/>
                    <a:pt x="380" y="750"/>
                  </a:cubicBezTo>
                  <a:cubicBezTo>
                    <a:pt x="399" y="750"/>
                    <a:pt x="415" y="766"/>
                    <a:pt x="415" y="786"/>
                  </a:cubicBezTo>
                  <a:cubicBezTo>
                    <a:pt x="415" y="813"/>
                    <a:pt x="415" y="813"/>
                    <a:pt x="415" y="813"/>
                  </a:cubicBezTo>
                  <a:cubicBezTo>
                    <a:pt x="180" y="813"/>
                    <a:pt x="180" y="813"/>
                    <a:pt x="180" y="813"/>
                  </a:cubicBezTo>
                  <a:cubicBezTo>
                    <a:pt x="180" y="786"/>
                    <a:pt x="180" y="786"/>
                    <a:pt x="180" y="786"/>
                  </a:cubicBezTo>
                  <a:cubicBezTo>
                    <a:pt x="180" y="766"/>
                    <a:pt x="196" y="750"/>
                    <a:pt x="216" y="750"/>
                  </a:cubicBezTo>
                  <a:cubicBezTo>
                    <a:pt x="240" y="750"/>
                    <a:pt x="240" y="750"/>
                    <a:pt x="240" y="750"/>
                  </a:cubicBezTo>
                  <a:cubicBezTo>
                    <a:pt x="247" y="750"/>
                    <a:pt x="253" y="744"/>
                    <a:pt x="253" y="737"/>
                  </a:cubicBezTo>
                  <a:cubicBezTo>
                    <a:pt x="253" y="337"/>
                    <a:pt x="253" y="337"/>
                    <a:pt x="253" y="337"/>
                  </a:cubicBezTo>
                  <a:cubicBezTo>
                    <a:pt x="342" y="332"/>
                    <a:pt x="342" y="332"/>
                    <a:pt x="342" y="332"/>
                  </a:cubicBezTo>
                  <a:close/>
                  <a:moveTo>
                    <a:pt x="221" y="581"/>
                  </a:moveTo>
                  <a:cubicBezTo>
                    <a:pt x="59" y="572"/>
                    <a:pt x="59" y="572"/>
                    <a:pt x="59" y="572"/>
                  </a:cubicBezTo>
                  <a:cubicBezTo>
                    <a:pt x="0" y="486"/>
                    <a:pt x="0" y="486"/>
                    <a:pt x="0" y="486"/>
                  </a:cubicBezTo>
                  <a:cubicBezTo>
                    <a:pt x="68" y="407"/>
                    <a:pt x="68" y="407"/>
                    <a:pt x="68" y="407"/>
                  </a:cubicBezTo>
                  <a:cubicBezTo>
                    <a:pt x="221" y="415"/>
                    <a:pt x="221" y="415"/>
                    <a:pt x="221" y="415"/>
                  </a:cubicBezTo>
                  <a:cubicBezTo>
                    <a:pt x="221" y="581"/>
                    <a:pt x="221" y="581"/>
                    <a:pt x="221" y="5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3" name="Freeform 24"/>
            <p:cNvSpPr/>
            <p:nvPr/>
          </p:nvSpPr>
          <p:spPr bwMode="auto">
            <a:xfrm>
              <a:off x="8785515" y="5009147"/>
              <a:ext cx="519339" cy="166774"/>
            </a:xfrm>
            <a:custGeom>
              <a:avLst/>
              <a:gdLst>
                <a:gd name="T0" fmla="*/ 0 w 1420"/>
                <a:gd name="T1" fmla="*/ 66 h 456"/>
                <a:gd name="T2" fmla="*/ 631 w 1420"/>
                <a:gd name="T3" fmla="*/ 33 h 456"/>
                <a:gd name="T4" fmla="*/ 1259 w 1420"/>
                <a:gd name="T5" fmla="*/ 0 h 456"/>
                <a:gd name="T6" fmla="*/ 1420 w 1420"/>
                <a:gd name="T7" fmla="*/ 189 h 456"/>
                <a:gd name="T8" fmla="*/ 1281 w 1420"/>
                <a:gd name="T9" fmla="*/ 390 h 456"/>
                <a:gd name="T10" fmla="*/ 650 w 1420"/>
                <a:gd name="T11" fmla="*/ 423 h 456"/>
                <a:gd name="T12" fmla="*/ 21 w 1420"/>
                <a:gd name="T13" fmla="*/ 456 h 456"/>
                <a:gd name="T14" fmla="*/ 160 w 1420"/>
                <a:gd name="T15" fmla="*/ 253 h 456"/>
                <a:gd name="T16" fmla="*/ 0 w 1420"/>
                <a:gd name="T17" fmla="*/ 66 h 456"/>
                <a:gd name="T18" fmla="*/ 0 w 1420"/>
                <a:gd name="T19" fmla="*/ 6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0" h="456">
                  <a:moveTo>
                    <a:pt x="0" y="66"/>
                  </a:moveTo>
                  <a:lnTo>
                    <a:pt x="631" y="33"/>
                  </a:lnTo>
                  <a:lnTo>
                    <a:pt x="1259" y="0"/>
                  </a:lnTo>
                  <a:lnTo>
                    <a:pt x="1420" y="189"/>
                  </a:lnTo>
                  <a:lnTo>
                    <a:pt x="1281" y="390"/>
                  </a:lnTo>
                  <a:lnTo>
                    <a:pt x="650" y="423"/>
                  </a:lnTo>
                  <a:lnTo>
                    <a:pt x="21" y="456"/>
                  </a:lnTo>
                  <a:lnTo>
                    <a:pt x="160" y="253"/>
                  </a:lnTo>
                  <a:lnTo>
                    <a:pt x="0" y="66"/>
                  </a:lnTo>
                  <a:lnTo>
                    <a:pt x="0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7037727" y="5191225"/>
            <a:ext cx="3888774" cy="34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土木工程、科学勘探、抢险救灾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</p:txBody>
      </p:sp>
      <p:sp>
        <p:nvSpPr>
          <p:cNvPr id="45" name="TextBox 76"/>
          <p:cNvSpPr txBox="1"/>
          <p:nvPr/>
        </p:nvSpPr>
        <p:spPr>
          <a:xfrm>
            <a:off x="7037726" y="4824506"/>
            <a:ext cx="4858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土木工程、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科学勘探</a:t>
            </a:r>
            <a:r>
              <a:rPr lang="zh-CN" altLang="en-US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抢险救灾</a:t>
            </a:r>
            <a:r>
              <a:rPr lang="en-US" altLang="zh-CN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7037727" y="3552233"/>
            <a:ext cx="3888774" cy="34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摄影业、旅游业、娱乐业</a:t>
            </a:r>
            <a:r>
              <a:rPr lang="en-US" altLang="zh-CN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76"/>
          <p:cNvSpPr txBox="1"/>
          <p:nvPr/>
        </p:nvSpPr>
        <p:spPr>
          <a:xfrm>
            <a:off x="7037726" y="3185514"/>
            <a:ext cx="4341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摄影业、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旅游业</a:t>
            </a:r>
            <a:r>
              <a:rPr lang="zh-CN" altLang="en-US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、娱乐业</a:t>
            </a:r>
            <a:r>
              <a:rPr lang="en-US" altLang="zh-CN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1190835" y="4296736"/>
            <a:ext cx="3888774" cy="34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办公室、家庭生活、警察局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</p:txBody>
      </p:sp>
      <p:sp>
        <p:nvSpPr>
          <p:cNvPr id="49" name="TextBox 76"/>
          <p:cNvSpPr txBox="1"/>
          <p:nvPr/>
        </p:nvSpPr>
        <p:spPr>
          <a:xfrm>
            <a:off x="785091" y="3930017"/>
            <a:ext cx="4294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办公室</a:t>
            </a:r>
            <a:r>
              <a:rPr lang="zh-CN" altLang="en-US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、家庭生活、警察局</a:t>
            </a:r>
            <a:r>
              <a:rPr lang="en-US" altLang="zh-CN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1190835" y="2657744"/>
            <a:ext cx="3888774" cy="34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医疗业、教育、服务业</a:t>
            </a:r>
            <a:r>
              <a:rPr lang="en-US" altLang="zh-CN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TextBox 76"/>
          <p:cNvSpPr txBox="1"/>
          <p:nvPr/>
        </p:nvSpPr>
        <p:spPr>
          <a:xfrm>
            <a:off x="1348510" y="2291025"/>
            <a:ext cx="3731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医</a:t>
            </a:r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疗业</a:t>
            </a:r>
            <a:r>
              <a:rPr lang="zh-CN" altLang="en-US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教育</a:t>
            </a:r>
            <a:r>
              <a:rPr lang="zh-CN" altLang="en-US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服务业</a:t>
            </a:r>
            <a:r>
              <a:rPr lang="en-US" altLang="zh-CN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pPr algn="r"/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TextBox 76">
            <a:extLst>
              <a:ext uri="{FF2B5EF4-FFF2-40B4-BE49-F238E27FC236}">
                <a16:creationId xmlns:a16="http://schemas.microsoft.com/office/drawing/2014/main" id="{1C9A7183-D800-4EF0-B39F-F474B4D96BC1}"/>
              </a:ext>
            </a:extLst>
          </p:cNvPr>
          <p:cNvSpPr txBox="1"/>
          <p:nvPr/>
        </p:nvSpPr>
        <p:spPr>
          <a:xfrm>
            <a:off x="498177" y="119023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应用领域和市场分</a:t>
            </a:r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析</a:t>
            </a:r>
            <a:endParaRPr lang="zh-CN" altLang="en-US" sz="2000" i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Line 17">
            <a:extLst>
              <a:ext uri="{FF2B5EF4-FFF2-40B4-BE49-F238E27FC236}">
                <a16:creationId xmlns:a16="http://schemas.microsoft.com/office/drawing/2014/main" id="{98ADFCB6-1552-4630-A042-057A25206778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717" y="532782"/>
            <a:ext cx="4940489" cy="0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76"/>
          <p:cNvSpPr txBox="1"/>
          <p:nvPr/>
        </p:nvSpPr>
        <p:spPr>
          <a:xfrm>
            <a:off x="3243799" y="2876836"/>
            <a:ext cx="5852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结束</a:t>
            </a:r>
            <a:endParaRPr lang="en-US" altLang="zh-CN" sz="5400" i="1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4591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flipH="1">
            <a:off x="545493" y="-179684"/>
            <a:ext cx="3196202" cy="7130016"/>
            <a:chOff x="8442118" y="-179684"/>
            <a:chExt cx="3196202" cy="7130016"/>
          </a:xfrm>
        </p:grpSpPr>
        <p:sp>
          <p:nvSpPr>
            <p:cNvPr id="5" name="Line 16"/>
            <p:cNvSpPr>
              <a:spLocks noChangeShapeType="1"/>
            </p:cNvSpPr>
            <p:nvPr/>
          </p:nvSpPr>
          <p:spPr bwMode="auto">
            <a:xfrm>
              <a:off x="8442118" y="0"/>
              <a:ext cx="1966175" cy="6950332"/>
            </a:xfrm>
            <a:prstGeom prst="line">
              <a:avLst/>
            </a:prstGeom>
            <a:noFill/>
            <a:ln w="7938" cap="flat">
              <a:solidFill>
                <a:srgbClr val="002B4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Line 18"/>
            <p:cNvSpPr>
              <a:spLocks noChangeShapeType="1"/>
            </p:cNvSpPr>
            <p:nvPr/>
          </p:nvSpPr>
          <p:spPr bwMode="auto">
            <a:xfrm flipV="1">
              <a:off x="8442118" y="-179684"/>
              <a:ext cx="3196202" cy="7037684"/>
            </a:xfrm>
            <a:prstGeom prst="line">
              <a:avLst/>
            </a:prstGeom>
            <a:noFill/>
            <a:ln w="7938" cap="flat">
              <a:solidFill>
                <a:srgbClr val="002B4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" name="Freeform 5"/>
          <p:cNvSpPr/>
          <p:nvPr/>
        </p:nvSpPr>
        <p:spPr bwMode="auto">
          <a:xfrm flipH="1" flipV="1">
            <a:off x="-2" y="254523"/>
            <a:ext cx="3054286" cy="6609201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rgbClr val="00183C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9307" y="2197894"/>
            <a:ext cx="17583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工作重点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SPOTLIGHTS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1"/>
          <p:cNvSpPr>
            <a:spLocks noChangeArrowheads="1"/>
          </p:cNvSpPr>
          <p:nvPr/>
        </p:nvSpPr>
        <p:spPr bwMode="auto">
          <a:xfrm>
            <a:off x="6388668" y="634461"/>
            <a:ext cx="727831" cy="727831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32"/>
          <p:cNvSpPr txBox="1">
            <a:spLocks noChangeArrowheads="1"/>
          </p:cNvSpPr>
          <p:nvPr/>
        </p:nvSpPr>
        <p:spPr bwMode="auto">
          <a:xfrm>
            <a:off x="6451861" y="712636"/>
            <a:ext cx="6014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ea typeface="微软雅黑" panose="020B0503020204020204" pitchFamily="34" charset="-122"/>
              </a:rPr>
              <a:t>01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296734" y="1054515"/>
            <a:ext cx="12057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Basic </a:t>
            </a:r>
            <a:r>
              <a:rPr lang="en-US" altLang="zh-CN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Frame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76"/>
          <p:cNvSpPr txBox="1"/>
          <p:nvPr/>
        </p:nvSpPr>
        <p:spPr>
          <a:xfrm>
            <a:off x="7296733" y="588165"/>
            <a:ext cx="2897077" cy="523220"/>
          </a:xfrm>
          <a:prstGeom prst="rect">
            <a:avLst/>
          </a:prstGeom>
          <a:solidFill>
            <a:srgbClr val="F1F1F1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</a:t>
            </a:r>
            <a:r>
              <a:rPr lang="zh-CN" altLang="en-US" sz="28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本框架</a:t>
            </a:r>
            <a:endParaRPr lang="zh-CN" altLang="en-US" sz="28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"/>
          <p:cNvSpPr>
            <a:spLocks noChangeArrowheads="1"/>
          </p:cNvSpPr>
          <p:nvPr/>
        </p:nvSpPr>
        <p:spPr bwMode="auto">
          <a:xfrm>
            <a:off x="6388668" y="1878926"/>
            <a:ext cx="727831" cy="727831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TextBox 32"/>
          <p:cNvSpPr txBox="1">
            <a:spLocks noChangeArrowheads="1"/>
          </p:cNvSpPr>
          <p:nvPr/>
        </p:nvSpPr>
        <p:spPr bwMode="auto">
          <a:xfrm>
            <a:off x="6451861" y="1957101"/>
            <a:ext cx="6014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ea typeface="微软雅黑" panose="020B0503020204020204" pitchFamily="34" charset="-122"/>
              </a:rPr>
              <a:t>02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296734" y="2298980"/>
            <a:ext cx="8065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History</a:t>
            </a:r>
          </a:p>
        </p:txBody>
      </p:sp>
      <p:sp>
        <p:nvSpPr>
          <p:cNvPr id="16" name="TextBox 76"/>
          <p:cNvSpPr txBox="1"/>
          <p:nvPr/>
        </p:nvSpPr>
        <p:spPr>
          <a:xfrm>
            <a:off x="7296733" y="1832630"/>
            <a:ext cx="2897077" cy="523220"/>
          </a:xfrm>
          <a:prstGeom prst="rect">
            <a:avLst/>
          </a:prstGeom>
          <a:solidFill>
            <a:srgbClr val="F1F1F1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沿革史</a:t>
            </a:r>
          </a:p>
        </p:txBody>
      </p:sp>
      <p:sp>
        <p:nvSpPr>
          <p:cNvPr id="17" name="椭圆 1"/>
          <p:cNvSpPr>
            <a:spLocks noChangeArrowheads="1"/>
          </p:cNvSpPr>
          <p:nvPr/>
        </p:nvSpPr>
        <p:spPr bwMode="auto">
          <a:xfrm>
            <a:off x="6388668" y="3126288"/>
            <a:ext cx="727831" cy="727831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extBox 32"/>
          <p:cNvSpPr txBox="1">
            <a:spLocks noChangeArrowheads="1"/>
          </p:cNvSpPr>
          <p:nvPr/>
        </p:nvSpPr>
        <p:spPr bwMode="auto">
          <a:xfrm>
            <a:off x="6451861" y="3204463"/>
            <a:ext cx="6014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ea typeface="微软雅黑" panose="020B0503020204020204" pitchFamily="34" charset="-122"/>
              </a:rPr>
              <a:t>03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296734" y="3546342"/>
            <a:ext cx="9925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Examples</a:t>
            </a:r>
          </a:p>
        </p:txBody>
      </p:sp>
      <p:sp>
        <p:nvSpPr>
          <p:cNvPr id="20" name="TextBox 76"/>
          <p:cNvSpPr txBox="1"/>
          <p:nvPr/>
        </p:nvSpPr>
        <p:spPr>
          <a:xfrm>
            <a:off x="7296733" y="3079992"/>
            <a:ext cx="2897077" cy="523220"/>
          </a:xfrm>
          <a:prstGeom prst="rect">
            <a:avLst/>
          </a:prstGeom>
          <a:solidFill>
            <a:srgbClr val="F1F1F1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</a:p>
        </p:txBody>
      </p:sp>
      <p:sp>
        <p:nvSpPr>
          <p:cNvPr id="21" name="椭圆 1"/>
          <p:cNvSpPr>
            <a:spLocks noChangeArrowheads="1"/>
          </p:cNvSpPr>
          <p:nvPr/>
        </p:nvSpPr>
        <p:spPr bwMode="auto">
          <a:xfrm>
            <a:off x="6388668" y="4366580"/>
            <a:ext cx="727831" cy="727831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Box 32"/>
          <p:cNvSpPr txBox="1">
            <a:spLocks noChangeArrowheads="1"/>
          </p:cNvSpPr>
          <p:nvPr/>
        </p:nvSpPr>
        <p:spPr bwMode="auto">
          <a:xfrm>
            <a:off x="6451861" y="4444755"/>
            <a:ext cx="6014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ea typeface="微软雅黑" panose="020B0503020204020204" pitchFamily="34" charset="-122"/>
              </a:rPr>
              <a:t>04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296734" y="4786634"/>
            <a:ext cx="11408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Techniques</a:t>
            </a:r>
          </a:p>
        </p:txBody>
      </p:sp>
      <p:sp>
        <p:nvSpPr>
          <p:cNvPr id="24" name="TextBox 76"/>
          <p:cNvSpPr txBox="1"/>
          <p:nvPr/>
        </p:nvSpPr>
        <p:spPr>
          <a:xfrm>
            <a:off x="7296733" y="4320284"/>
            <a:ext cx="4179650" cy="523220"/>
          </a:xfrm>
          <a:prstGeom prst="rect">
            <a:avLst/>
          </a:prstGeom>
          <a:solidFill>
            <a:srgbClr val="F1F1F1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技术分析</a:t>
            </a:r>
          </a:p>
        </p:txBody>
      </p:sp>
      <p:sp>
        <p:nvSpPr>
          <p:cNvPr id="25" name="椭圆 1">
            <a:extLst>
              <a:ext uri="{FF2B5EF4-FFF2-40B4-BE49-F238E27FC236}">
                <a16:creationId xmlns:a16="http://schemas.microsoft.com/office/drawing/2014/main" id="{EA817617-DA86-4506-887C-A3A40AB71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8668" y="5606872"/>
            <a:ext cx="727831" cy="727831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TextBox 32">
            <a:extLst>
              <a:ext uri="{FF2B5EF4-FFF2-40B4-BE49-F238E27FC236}">
                <a16:creationId xmlns:a16="http://schemas.microsoft.com/office/drawing/2014/main" id="{AE32A723-F78D-4D62-AB31-E0B205638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1861" y="5685047"/>
            <a:ext cx="6014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ea typeface="微软雅黑" panose="020B0503020204020204" pitchFamily="34" charset="-122"/>
              </a:rPr>
              <a:t>04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65CE2A5-2428-4E69-8F0D-BEADDBDE8F79}"/>
              </a:ext>
            </a:extLst>
          </p:cNvPr>
          <p:cNvSpPr/>
          <p:nvPr/>
        </p:nvSpPr>
        <p:spPr>
          <a:xfrm>
            <a:off x="7296734" y="6026926"/>
            <a:ext cx="23096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Application &amp; Marketing</a:t>
            </a:r>
          </a:p>
        </p:txBody>
      </p:sp>
      <p:sp>
        <p:nvSpPr>
          <p:cNvPr id="28" name="TextBox 76">
            <a:extLst>
              <a:ext uri="{FF2B5EF4-FFF2-40B4-BE49-F238E27FC236}">
                <a16:creationId xmlns:a16="http://schemas.microsoft.com/office/drawing/2014/main" id="{6A07D275-FFBA-479F-9F9E-E52B63CFA862}"/>
              </a:ext>
            </a:extLst>
          </p:cNvPr>
          <p:cNvSpPr txBox="1"/>
          <p:nvPr/>
        </p:nvSpPr>
        <p:spPr>
          <a:xfrm>
            <a:off x="7296733" y="5560576"/>
            <a:ext cx="4179650" cy="523220"/>
          </a:xfrm>
          <a:prstGeom prst="rect">
            <a:avLst/>
          </a:prstGeom>
          <a:solidFill>
            <a:srgbClr val="F1F1F1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应用领域和市场分析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6"/>
          <p:cNvSpPr>
            <a:spLocks noChangeShapeType="1"/>
          </p:cNvSpPr>
          <p:nvPr/>
        </p:nvSpPr>
        <p:spPr bwMode="auto">
          <a:xfrm flipH="1">
            <a:off x="3724539" y="-179684"/>
            <a:ext cx="4072921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 flipH="1" flipV="1">
            <a:off x="1904214" y="-1"/>
            <a:ext cx="6243498" cy="6890832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2500664"/>
            <a:ext cx="12192000" cy="3271025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335428" y="0"/>
            <a:ext cx="7521143" cy="6890833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  <a:gd name="connsiteX0" fmla="*/ 4048 w 7779"/>
              <a:gd name="connsiteY0" fmla="*/ 0 h 10000"/>
              <a:gd name="connsiteX1" fmla="*/ 7779 w 7779"/>
              <a:gd name="connsiteY1" fmla="*/ 0 h 10000"/>
              <a:gd name="connsiteX2" fmla="*/ 7779 w 7779"/>
              <a:gd name="connsiteY2" fmla="*/ 10000 h 10000"/>
              <a:gd name="connsiteX3" fmla="*/ 0 w 7779"/>
              <a:gd name="connsiteY3" fmla="*/ 7610 h 10000"/>
              <a:gd name="connsiteX4" fmla="*/ 4048 w 7779"/>
              <a:gd name="connsiteY4" fmla="*/ 0 h 10000"/>
              <a:gd name="connsiteX0-1" fmla="*/ 5204 w 14475"/>
              <a:gd name="connsiteY0-2" fmla="*/ 0 h 9785"/>
              <a:gd name="connsiteX1-3" fmla="*/ 10000 w 14475"/>
              <a:gd name="connsiteY1-4" fmla="*/ 0 h 9785"/>
              <a:gd name="connsiteX2-5" fmla="*/ 14475 w 14475"/>
              <a:gd name="connsiteY2-6" fmla="*/ 9785 h 9785"/>
              <a:gd name="connsiteX3-7" fmla="*/ 0 w 14475"/>
              <a:gd name="connsiteY3-8" fmla="*/ 7610 h 9785"/>
              <a:gd name="connsiteX4-9" fmla="*/ 5204 w 14475"/>
              <a:gd name="connsiteY4-10" fmla="*/ 0 h 9785"/>
              <a:gd name="connsiteX0-11" fmla="*/ 5713 w 12118"/>
              <a:gd name="connsiteY0-12" fmla="*/ 0 h 10000"/>
              <a:gd name="connsiteX1-13" fmla="*/ 9026 w 12118"/>
              <a:gd name="connsiteY1-14" fmla="*/ 0 h 10000"/>
              <a:gd name="connsiteX2-15" fmla="*/ 12118 w 12118"/>
              <a:gd name="connsiteY2-16" fmla="*/ 10000 h 10000"/>
              <a:gd name="connsiteX3-17" fmla="*/ 0 w 12118"/>
              <a:gd name="connsiteY3-18" fmla="*/ 8114 h 10000"/>
              <a:gd name="connsiteX4-19" fmla="*/ 5713 w 12118"/>
              <a:gd name="connsiteY4-20" fmla="*/ 0 h 10000"/>
              <a:gd name="connsiteX0-21" fmla="*/ 6684 w 13089"/>
              <a:gd name="connsiteY0-22" fmla="*/ 0 h 10000"/>
              <a:gd name="connsiteX1-23" fmla="*/ 9997 w 13089"/>
              <a:gd name="connsiteY1-24" fmla="*/ 0 h 10000"/>
              <a:gd name="connsiteX2-25" fmla="*/ 13089 w 13089"/>
              <a:gd name="connsiteY2-26" fmla="*/ 10000 h 10000"/>
              <a:gd name="connsiteX3-27" fmla="*/ 0 w 13089"/>
              <a:gd name="connsiteY3-28" fmla="*/ 8173 h 10000"/>
              <a:gd name="connsiteX4-29" fmla="*/ 6684 w 13089"/>
              <a:gd name="connsiteY4-30" fmla="*/ 0 h 10000"/>
              <a:gd name="connsiteX0-31" fmla="*/ 2369 w 8774"/>
              <a:gd name="connsiteY0-32" fmla="*/ 0 h 10000"/>
              <a:gd name="connsiteX1-33" fmla="*/ 5682 w 8774"/>
              <a:gd name="connsiteY1-34" fmla="*/ 0 h 10000"/>
              <a:gd name="connsiteX2-35" fmla="*/ 8774 w 8774"/>
              <a:gd name="connsiteY2-36" fmla="*/ 10000 h 10000"/>
              <a:gd name="connsiteX3-37" fmla="*/ 0 w 8774"/>
              <a:gd name="connsiteY3-38" fmla="*/ 7222 h 10000"/>
              <a:gd name="connsiteX4-39" fmla="*/ 2369 w 8774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74" h="1000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TextBox 76"/>
          <p:cNvSpPr txBox="1"/>
          <p:nvPr/>
        </p:nvSpPr>
        <p:spPr>
          <a:xfrm>
            <a:off x="4702542" y="1992830"/>
            <a:ext cx="2786917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01</a:t>
            </a:r>
            <a:endParaRPr lang="zh-CN" altLang="en-US" sz="6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76"/>
          <p:cNvSpPr txBox="1"/>
          <p:nvPr/>
        </p:nvSpPr>
        <p:spPr>
          <a:xfrm>
            <a:off x="4323048" y="3333989"/>
            <a:ext cx="354590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</a:t>
            </a:r>
            <a:r>
              <a:rPr lang="zh-CN" altLang="en-US" sz="32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本框架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98177" y="11902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逻辑模型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Line 17">
            <a:extLst>
              <a:ext uri="{FF2B5EF4-FFF2-40B4-BE49-F238E27FC236}">
                <a16:creationId xmlns:a16="http://schemas.microsoft.com/office/drawing/2014/main" id="{BC2630A5-18B4-4D87-B6D6-1B2BE771B6EB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717" y="532782"/>
            <a:ext cx="4940489" cy="0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749" y="720062"/>
            <a:ext cx="7482349" cy="594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66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98177" y="11902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</a:t>
            </a:r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本架构</a:t>
            </a:r>
            <a:endParaRPr lang="zh-CN" altLang="en-US" sz="2000" i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Line 17">
            <a:extLst>
              <a:ext uri="{FF2B5EF4-FFF2-40B4-BE49-F238E27FC236}">
                <a16:creationId xmlns:a16="http://schemas.microsoft.com/office/drawing/2014/main" id="{BC2630A5-18B4-4D87-B6D6-1B2BE771B6EB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717" y="532782"/>
            <a:ext cx="4940489" cy="0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E4C6DEDE-929F-48AF-86C2-161BFBB03FF7}"/>
              </a:ext>
            </a:extLst>
          </p:cNvPr>
          <p:cNvSpPr/>
          <p:nvPr/>
        </p:nvSpPr>
        <p:spPr>
          <a:xfrm>
            <a:off x="5513815" y="5245993"/>
            <a:ext cx="1643271" cy="15504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机械系统</a:t>
            </a:r>
            <a:endParaRPr lang="en-US" altLang="zh-CN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运动控制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04040" y="1028906"/>
            <a:ext cx="11156799" cy="5575195"/>
            <a:chOff x="504040" y="1028906"/>
            <a:chExt cx="11156799" cy="5575195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7077B845-27A7-4870-A1AD-19B96EDFFF09}"/>
                </a:ext>
              </a:extLst>
            </p:cNvPr>
            <p:cNvSpPr/>
            <p:nvPr/>
          </p:nvSpPr>
          <p:spPr>
            <a:xfrm>
              <a:off x="4379536" y="3708720"/>
              <a:ext cx="2544417" cy="85807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科学技术层面</a:t>
              </a: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5A5A252F-5897-40A5-86E5-3F846E8A0C78}"/>
                </a:ext>
              </a:extLst>
            </p:cNvPr>
            <p:cNvSpPr/>
            <p:nvPr/>
          </p:nvSpPr>
          <p:spPr>
            <a:xfrm>
              <a:off x="8500961" y="3584486"/>
              <a:ext cx="1165736" cy="116573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反馈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93BA698-D82B-490E-980F-26B59DE65F30}"/>
                </a:ext>
              </a:extLst>
            </p:cNvPr>
            <p:cNvSpPr/>
            <p:nvPr/>
          </p:nvSpPr>
          <p:spPr>
            <a:xfrm>
              <a:off x="10083831" y="3299345"/>
              <a:ext cx="1577008" cy="47707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视觉反馈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E885CF9-3CC9-4297-AC21-2DB741E2CBF8}"/>
                </a:ext>
              </a:extLst>
            </p:cNvPr>
            <p:cNvSpPr/>
            <p:nvPr/>
          </p:nvSpPr>
          <p:spPr>
            <a:xfrm>
              <a:off x="10083831" y="3928818"/>
              <a:ext cx="1577008" cy="47707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听觉反馈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6A130D6-0303-4A06-BB27-FB010B2FED4A}"/>
                </a:ext>
              </a:extLst>
            </p:cNvPr>
            <p:cNvSpPr/>
            <p:nvPr/>
          </p:nvSpPr>
          <p:spPr>
            <a:xfrm>
              <a:off x="10083831" y="4558291"/>
              <a:ext cx="1577008" cy="47707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触觉反馈</a:t>
              </a: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AD22B827-FFBA-4D41-B4C7-445894461105}"/>
                </a:ext>
              </a:extLst>
            </p:cNvPr>
            <p:cNvCxnSpPr>
              <a:stCxn id="5" idx="6"/>
              <a:endCxn id="6" idx="1"/>
            </p:cNvCxnSpPr>
            <p:nvPr/>
          </p:nvCxnSpPr>
          <p:spPr>
            <a:xfrm flipV="1">
              <a:off x="9666697" y="3537882"/>
              <a:ext cx="417134" cy="6294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DA3F5BD6-3779-4D14-BCEE-B48D2C416D3D}"/>
                </a:ext>
              </a:extLst>
            </p:cNvPr>
            <p:cNvCxnSpPr>
              <a:stCxn id="5" idx="6"/>
              <a:endCxn id="8" idx="1"/>
            </p:cNvCxnSpPr>
            <p:nvPr/>
          </p:nvCxnSpPr>
          <p:spPr>
            <a:xfrm>
              <a:off x="9666697" y="4167354"/>
              <a:ext cx="41713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CA3285EE-7ECD-4A0D-A5EE-779C975F121A}"/>
                </a:ext>
              </a:extLst>
            </p:cNvPr>
            <p:cNvCxnSpPr>
              <a:stCxn id="5" idx="6"/>
              <a:endCxn id="9" idx="1"/>
            </p:cNvCxnSpPr>
            <p:nvPr/>
          </p:nvCxnSpPr>
          <p:spPr>
            <a:xfrm>
              <a:off x="9666697" y="4167354"/>
              <a:ext cx="417134" cy="6294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B3F3A93C-0BB4-40BB-BBB8-E4CF25FA1731}"/>
                </a:ext>
              </a:extLst>
            </p:cNvPr>
            <p:cNvSpPr/>
            <p:nvPr/>
          </p:nvSpPr>
          <p:spPr>
            <a:xfrm>
              <a:off x="3796668" y="5438365"/>
              <a:ext cx="1165736" cy="116573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地面仿真</a:t>
              </a: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708A82E5-6009-4478-B0BC-F5024726BC31}"/>
                </a:ext>
              </a:extLst>
            </p:cNvPr>
            <p:cNvSpPr/>
            <p:nvPr/>
          </p:nvSpPr>
          <p:spPr>
            <a:xfrm>
              <a:off x="2246781" y="5035364"/>
              <a:ext cx="1165736" cy="116573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机器视觉</a:t>
              </a: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FC0A6750-4A73-4845-BB79-5FC4669567DC}"/>
                </a:ext>
              </a:extLst>
            </p:cNvPr>
            <p:cNvSpPr/>
            <p:nvPr/>
          </p:nvSpPr>
          <p:spPr>
            <a:xfrm>
              <a:off x="1031690" y="3362519"/>
              <a:ext cx="1643271" cy="155048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其他人机交互技术</a:t>
              </a: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F42D64B5-19A7-4536-8211-64B35B4D3CA9}"/>
                </a:ext>
              </a:extLst>
            </p:cNvPr>
            <p:cNvSpPr/>
            <p:nvPr/>
          </p:nvSpPr>
          <p:spPr>
            <a:xfrm>
              <a:off x="4379536" y="1450637"/>
              <a:ext cx="2544417" cy="85807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人文社会层面</a:t>
              </a: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98889E27-BAAC-4820-8F3B-B3963F02CAAB}"/>
                </a:ext>
              </a:extLst>
            </p:cNvPr>
            <p:cNvSpPr/>
            <p:nvPr/>
          </p:nvSpPr>
          <p:spPr>
            <a:xfrm>
              <a:off x="7626773" y="5159482"/>
              <a:ext cx="1165736" cy="116573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网络传</a:t>
              </a:r>
              <a:r>
                <a:rPr lang="zh-CN" altLang="en-US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输</a:t>
              </a:r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49F08837-E2D8-4677-ADFB-146E3100FD6D}"/>
                </a:ext>
              </a:extLst>
            </p:cNvPr>
            <p:cNvCxnSpPr>
              <a:stCxn id="3" idx="1"/>
              <a:endCxn id="19" idx="6"/>
            </p:cNvCxnSpPr>
            <p:nvPr/>
          </p:nvCxnSpPr>
          <p:spPr>
            <a:xfrm flipH="1">
              <a:off x="2674961" y="4137759"/>
              <a:ext cx="170457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16586E30-0C57-435E-8E3D-F908182D7B53}"/>
                </a:ext>
              </a:extLst>
            </p:cNvPr>
            <p:cNvCxnSpPr>
              <a:cxnSpLocks/>
              <a:endCxn id="18" idx="7"/>
            </p:cNvCxnSpPr>
            <p:nvPr/>
          </p:nvCxnSpPr>
          <p:spPr>
            <a:xfrm flipH="1">
              <a:off x="3241799" y="4566798"/>
              <a:ext cx="1137737" cy="6392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69662D8F-8A1F-47F3-AA18-1F2C8A302D86}"/>
                </a:ext>
              </a:extLst>
            </p:cNvPr>
            <p:cNvCxnSpPr>
              <a:endCxn id="16" idx="0"/>
            </p:cNvCxnSpPr>
            <p:nvPr/>
          </p:nvCxnSpPr>
          <p:spPr>
            <a:xfrm>
              <a:off x="6096000" y="4566798"/>
              <a:ext cx="239451" cy="6791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7FE7A002-DBE7-4B97-8745-60CDE90032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42362" y="4566798"/>
              <a:ext cx="502844" cy="8715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042B1257-55D4-4F69-81EA-4B08484F62D3}"/>
                </a:ext>
              </a:extLst>
            </p:cNvPr>
            <p:cNvCxnSpPr>
              <a:endCxn id="21" idx="1"/>
            </p:cNvCxnSpPr>
            <p:nvPr/>
          </p:nvCxnSpPr>
          <p:spPr>
            <a:xfrm>
              <a:off x="6923953" y="4566798"/>
              <a:ext cx="873538" cy="7634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790A2A5C-4E85-43D3-A0A5-CD53AC78DDA6}"/>
                </a:ext>
              </a:extLst>
            </p:cNvPr>
            <p:cNvCxnSpPr>
              <a:stCxn id="3" idx="3"/>
              <a:endCxn id="5" idx="2"/>
            </p:cNvCxnSpPr>
            <p:nvPr/>
          </p:nvCxnSpPr>
          <p:spPr>
            <a:xfrm>
              <a:off x="6923953" y="4137759"/>
              <a:ext cx="1577008" cy="295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329B399A-CF95-495C-9C16-4C4EF39A7E0E}"/>
                </a:ext>
              </a:extLst>
            </p:cNvPr>
            <p:cNvSpPr/>
            <p:nvPr/>
          </p:nvSpPr>
          <p:spPr>
            <a:xfrm>
              <a:off x="2561347" y="1308023"/>
              <a:ext cx="1165736" cy="116573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行业</a:t>
              </a: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39202296-57FC-4C1B-99CB-B1C9D2C43857}"/>
                </a:ext>
              </a:extLst>
            </p:cNvPr>
            <p:cNvSpPr/>
            <p:nvPr/>
          </p:nvSpPr>
          <p:spPr>
            <a:xfrm>
              <a:off x="7576406" y="1296808"/>
              <a:ext cx="1165736" cy="116573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场景</a:t>
              </a: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56DE790A-F06F-48F2-BFBF-9A2B2D7E10D8}"/>
                </a:ext>
              </a:extLst>
            </p:cNvPr>
            <p:cNvSpPr/>
            <p:nvPr/>
          </p:nvSpPr>
          <p:spPr>
            <a:xfrm>
              <a:off x="9139283" y="1028906"/>
              <a:ext cx="1577008" cy="29749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科学勘探</a:t>
              </a: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2ECF3CA1-7ED4-4441-835A-4F411BEA0FF8}"/>
                </a:ext>
              </a:extLst>
            </p:cNvPr>
            <p:cNvSpPr/>
            <p:nvPr/>
          </p:nvSpPr>
          <p:spPr>
            <a:xfrm>
              <a:off x="9139283" y="1496043"/>
              <a:ext cx="1577008" cy="2484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抢险救灾</a:t>
              </a: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F7F2D504-A17D-468D-97B4-2C7A5A805F4A}"/>
                </a:ext>
              </a:extLst>
            </p:cNvPr>
            <p:cNvSpPr/>
            <p:nvPr/>
          </p:nvSpPr>
          <p:spPr>
            <a:xfrm>
              <a:off x="9139283" y="1922751"/>
              <a:ext cx="1577008" cy="27654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家庭生活</a:t>
              </a: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5017C02F-EED0-4812-8AA3-70F69F55B64F}"/>
                </a:ext>
              </a:extLst>
            </p:cNvPr>
            <p:cNvSpPr/>
            <p:nvPr/>
          </p:nvSpPr>
          <p:spPr>
            <a:xfrm>
              <a:off x="9156345" y="2394502"/>
              <a:ext cx="1577008" cy="27654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……</a:t>
              </a:r>
              <a:endParaRPr lang="zh-CN" altLang="en-US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04C7CB76-0561-4C68-86A5-58702A0364EE}"/>
                </a:ext>
              </a:extLst>
            </p:cNvPr>
            <p:cNvCxnSpPr>
              <a:stCxn id="38" idx="6"/>
              <a:endCxn id="39" idx="1"/>
            </p:cNvCxnSpPr>
            <p:nvPr/>
          </p:nvCxnSpPr>
          <p:spPr>
            <a:xfrm flipV="1">
              <a:off x="8742142" y="1177653"/>
              <a:ext cx="397141" cy="7020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238AB4B2-C214-43DC-BE24-90FCEB6E31D7}"/>
                </a:ext>
              </a:extLst>
            </p:cNvPr>
            <p:cNvCxnSpPr>
              <a:cxnSpLocks/>
              <a:stCxn id="38" idx="6"/>
              <a:endCxn id="40" idx="1"/>
            </p:cNvCxnSpPr>
            <p:nvPr/>
          </p:nvCxnSpPr>
          <p:spPr>
            <a:xfrm flipV="1">
              <a:off x="8742142" y="1620279"/>
              <a:ext cx="397141" cy="2593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E326E5E3-6882-4D58-A1F6-D09CE8154887}"/>
                </a:ext>
              </a:extLst>
            </p:cNvPr>
            <p:cNvCxnSpPr>
              <a:cxnSpLocks/>
              <a:stCxn id="38" idx="6"/>
              <a:endCxn id="41" idx="1"/>
            </p:cNvCxnSpPr>
            <p:nvPr/>
          </p:nvCxnSpPr>
          <p:spPr>
            <a:xfrm>
              <a:off x="8742142" y="1879676"/>
              <a:ext cx="397141" cy="1813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E94DE53D-402D-4552-A940-64E48B3E5B60}"/>
                </a:ext>
              </a:extLst>
            </p:cNvPr>
            <p:cNvCxnSpPr>
              <a:cxnSpLocks/>
              <a:stCxn id="38" idx="6"/>
              <a:endCxn id="48" idx="1"/>
            </p:cNvCxnSpPr>
            <p:nvPr/>
          </p:nvCxnSpPr>
          <p:spPr>
            <a:xfrm>
              <a:off x="8742142" y="1879676"/>
              <a:ext cx="414203" cy="6530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41434207-3D59-4730-834A-51C96D9D2367}"/>
                </a:ext>
              </a:extLst>
            </p:cNvPr>
            <p:cNvSpPr/>
            <p:nvPr/>
          </p:nvSpPr>
          <p:spPr>
            <a:xfrm>
              <a:off x="504040" y="1078846"/>
              <a:ext cx="1577008" cy="28084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医疗</a:t>
              </a: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B31A9436-997A-433B-904F-23AD167C9350}"/>
                </a:ext>
              </a:extLst>
            </p:cNvPr>
            <p:cNvSpPr/>
            <p:nvPr/>
          </p:nvSpPr>
          <p:spPr>
            <a:xfrm>
              <a:off x="504040" y="1529329"/>
              <a:ext cx="1577008" cy="2484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教育</a:t>
              </a: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7F67F0A1-6B76-4AB1-9E70-5B15B8E828B5}"/>
                </a:ext>
              </a:extLst>
            </p:cNvPr>
            <p:cNvSpPr/>
            <p:nvPr/>
          </p:nvSpPr>
          <p:spPr>
            <a:xfrm>
              <a:off x="504040" y="1956037"/>
              <a:ext cx="1577008" cy="27654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娱乐</a:t>
              </a: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67CBDB38-B343-4C80-A2A2-B1DB565EFE38}"/>
                </a:ext>
              </a:extLst>
            </p:cNvPr>
            <p:cNvSpPr/>
            <p:nvPr/>
          </p:nvSpPr>
          <p:spPr>
            <a:xfrm>
              <a:off x="521102" y="2427788"/>
              <a:ext cx="1577008" cy="27654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……</a:t>
              </a:r>
              <a:endParaRPr lang="zh-CN" altLang="en-US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E048191F-FC58-42F1-8FD3-9BAE1BEA583E}"/>
                </a:ext>
              </a:extLst>
            </p:cNvPr>
            <p:cNvCxnSpPr>
              <a:stCxn id="37" idx="2"/>
              <a:endCxn id="60" idx="3"/>
            </p:cNvCxnSpPr>
            <p:nvPr/>
          </p:nvCxnSpPr>
          <p:spPr>
            <a:xfrm flipH="1" flipV="1">
              <a:off x="2081048" y="1219266"/>
              <a:ext cx="480299" cy="6716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2FE999B4-65A1-4C1E-A6F3-C2D6321820AA}"/>
                </a:ext>
              </a:extLst>
            </p:cNvPr>
            <p:cNvCxnSpPr>
              <a:cxnSpLocks/>
              <a:stCxn id="37" idx="2"/>
              <a:endCxn id="61" idx="3"/>
            </p:cNvCxnSpPr>
            <p:nvPr/>
          </p:nvCxnSpPr>
          <p:spPr>
            <a:xfrm flipH="1" flipV="1">
              <a:off x="2081048" y="1653565"/>
              <a:ext cx="480299" cy="2373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90D80E80-D2AF-489C-A652-3DFA73E0B36E}"/>
                </a:ext>
              </a:extLst>
            </p:cNvPr>
            <p:cNvCxnSpPr>
              <a:cxnSpLocks/>
              <a:stCxn id="37" idx="2"/>
              <a:endCxn id="62" idx="3"/>
            </p:cNvCxnSpPr>
            <p:nvPr/>
          </p:nvCxnSpPr>
          <p:spPr>
            <a:xfrm flipH="1">
              <a:off x="2081048" y="1890891"/>
              <a:ext cx="480299" cy="2034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7BF5C437-B1D2-4A3A-B60C-98362B628190}"/>
                </a:ext>
              </a:extLst>
            </p:cNvPr>
            <p:cNvCxnSpPr>
              <a:cxnSpLocks/>
              <a:stCxn id="37" idx="2"/>
              <a:endCxn id="63" idx="3"/>
            </p:cNvCxnSpPr>
            <p:nvPr/>
          </p:nvCxnSpPr>
          <p:spPr>
            <a:xfrm flipH="1">
              <a:off x="2098110" y="1890891"/>
              <a:ext cx="463237" cy="6751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2882375E-FBAE-4CB1-82F4-B9BE573DAB14}"/>
                </a:ext>
              </a:extLst>
            </p:cNvPr>
            <p:cNvCxnSpPr>
              <a:stCxn id="20" idx="1"/>
              <a:endCxn id="37" idx="6"/>
            </p:cNvCxnSpPr>
            <p:nvPr/>
          </p:nvCxnSpPr>
          <p:spPr>
            <a:xfrm flipH="1">
              <a:off x="3727083" y="1879676"/>
              <a:ext cx="652453" cy="112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3D752D8C-F4B7-4CCA-9EEE-AAA6B4B60970}"/>
                </a:ext>
              </a:extLst>
            </p:cNvPr>
            <p:cNvCxnSpPr>
              <a:cxnSpLocks/>
              <a:stCxn id="20" idx="3"/>
              <a:endCxn id="38" idx="2"/>
            </p:cNvCxnSpPr>
            <p:nvPr/>
          </p:nvCxnSpPr>
          <p:spPr>
            <a:xfrm>
              <a:off x="6923953" y="1879676"/>
              <a:ext cx="6524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箭头: 上 81">
              <a:extLst>
                <a:ext uri="{FF2B5EF4-FFF2-40B4-BE49-F238E27FC236}">
                  <a16:creationId xmlns:a16="http://schemas.microsoft.com/office/drawing/2014/main" id="{C046AE85-FF40-4341-A115-6C0138997AF3}"/>
                </a:ext>
              </a:extLst>
            </p:cNvPr>
            <p:cNvSpPr/>
            <p:nvPr/>
          </p:nvSpPr>
          <p:spPr>
            <a:xfrm>
              <a:off x="5505970" y="2566060"/>
              <a:ext cx="291548" cy="971822"/>
            </a:xfrm>
            <a:prstGeom prst="up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403CAF29-AAE6-4B3A-8771-C6AEB5640631}"/>
                </a:ext>
              </a:extLst>
            </p:cNvPr>
            <p:cNvSpPr txBox="1"/>
            <p:nvPr/>
          </p:nvSpPr>
          <p:spPr>
            <a:xfrm>
              <a:off x="5889829" y="2901744"/>
              <a:ext cx="7082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等线" panose="02010600030101010101" pitchFamily="2" charset="-122"/>
                  <a:ea typeface="等线" panose="02010600030101010101" pitchFamily="2" charset="-122"/>
                </a:rPr>
                <a:t>应用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494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6"/>
          <p:cNvSpPr>
            <a:spLocks noChangeShapeType="1"/>
          </p:cNvSpPr>
          <p:nvPr/>
        </p:nvSpPr>
        <p:spPr bwMode="auto">
          <a:xfrm flipH="1">
            <a:off x="3724539" y="-179684"/>
            <a:ext cx="4072921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 flipH="1" flipV="1">
            <a:off x="1904214" y="-1"/>
            <a:ext cx="6243498" cy="6890832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2500664"/>
            <a:ext cx="12192000" cy="3271025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335428" y="0"/>
            <a:ext cx="7521143" cy="6890833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  <a:gd name="connsiteX0" fmla="*/ 4048 w 7779"/>
              <a:gd name="connsiteY0" fmla="*/ 0 h 10000"/>
              <a:gd name="connsiteX1" fmla="*/ 7779 w 7779"/>
              <a:gd name="connsiteY1" fmla="*/ 0 h 10000"/>
              <a:gd name="connsiteX2" fmla="*/ 7779 w 7779"/>
              <a:gd name="connsiteY2" fmla="*/ 10000 h 10000"/>
              <a:gd name="connsiteX3" fmla="*/ 0 w 7779"/>
              <a:gd name="connsiteY3" fmla="*/ 7610 h 10000"/>
              <a:gd name="connsiteX4" fmla="*/ 4048 w 7779"/>
              <a:gd name="connsiteY4" fmla="*/ 0 h 10000"/>
              <a:gd name="connsiteX0-1" fmla="*/ 5204 w 14475"/>
              <a:gd name="connsiteY0-2" fmla="*/ 0 h 9785"/>
              <a:gd name="connsiteX1-3" fmla="*/ 10000 w 14475"/>
              <a:gd name="connsiteY1-4" fmla="*/ 0 h 9785"/>
              <a:gd name="connsiteX2-5" fmla="*/ 14475 w 14475"/>
              <a:gd name="connsiteY2-6" fmla="*/ 9785 h 9785"/>
              <a:gd name="connsiteX3-7" fmla="*/ 0 w 14475"/>
              <a:gd name="connsiteY3-8" fmla="*/ 7610 h 9785"/>
              <a:gd name="connsiteX4-9" fmla="*/ 5204 w 14475"/>
              <a:gd name="connsiteY4-10" fmla="*/ 0 h 9785"/>
              <a:gd name="connsiteX0-11" fmla="*/ 5713 w 12118"/>
              <a:gd name="connsiteY0-12" fmla="*/ 0 h 10000"/>
              <a:gd name="connsiteX1-13" fmla="*/ 9026 w 12118"/>
              <a:gd name="connsiteY1-14" fmla="*/ 0 h 10000"/>
              <a:gd name="connsiteX2-15" fmla="*/ 12118 w 12118"/>
              <a:gd name="connsiteY2-16" fmla="*/ 10000 h 10000"/>
              <a:gd name="connsiteX3-17" fmla="*/ 0 w 12118"/>
              <a:gd name="connsiteY3-18" fmla="*/ 8114 h 10000"/>
              <a:gd name="connsiteX4-19" fmla="*/ 5713 w 12118"/>
              <a:gd name="connsiteY4-20" fmla="*/ 0 h 10000"/>
              <a:gd name="connsiteX0-21" fmla="*/ 6684 w 13089"/>
              <a:gd name="connsiteY0-22" fmla="*/ 0 h 10000"/>
              <a:gd name="connsiteX1-23" fmla="*/ 9997 w 13089"/>
              <a:gd name="connsiteY1-24" fmla="*/ 0 h 10000"/>
              <a:gd name="connsiteX2-25" fmla="*/ 13089 w 13089"/>
              <a:gd name="connsiteY2-26" fmla="*/ 10000 h 10000"/>
              <a:gd name="connsiteX3-27" fmla="*/ 0 w 13089"/>
              <a:gd name="connsiteY3-28" fmla="*/ 8173 h 10000"/>
              <a:gd name="connsiteX4-29" fmla="*/ 6684 w 13089"/>
              <a:gd name="connsiteY4-30" fmla="*/ 0 h 10000"/>
              <a:gd name="connsiteX0-31" fmla="*/ 2369 w 8774"/>
              <a:gd name="connsiteY0-32" fmla="*/ 0 h 10000"/>
              <a:gd name="connsiteX1-33" fmla="*/ 5682 w 8774"/>
              <a:gd name="connsiteY1-34" fmla="*/ 0 h 10000"/>
              <a:gd name="connsiteX2-35" fmla="*/ 8774 w 8774"/>
              <a:gd name="connsiteY2-36" fmla="*/ 10000 h 10000"/>
              <a:gd name="connsiteX3-37" fmla="*/ 0 w 8774"/>
              <a:gd name="connsiteY3-38" fmla="*/ 7222 h 10000"/>
              <a:gd name="connsiteX4-39" fmla="*/ 2369 w 8774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74" h="1000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6" name="TextBox 76"/>
          <p:cNvSpPr txBox="1"/>
          <p:nvPr/>
        </p:nvSpPr>
        <p:spPr>
          <a:xfrm>
            <a:off x="4702542" y="1992830"/>
            <a:ext cx="2786917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02</a:t>
            </a:r>
            <a:endParaRPr lang="zh-CN" altLang="en-US" sz="60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76"/>
          <p:cNvSpPr txBox="1"/>
          <p:nvPr/>
        </p:nvSpPr>
        <p:spPr>
          <a:xfrm>
            <a:off x="4323048" y="3333989"/>
            <a:ext cx="354590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沿革史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 bwMode="auto">
          <a:xfrm>
            <a:off x="4376084" y="3880491"/>
            <a:ext cx="2462967" cy="1943318"/>
          </a:xfrm>
          <a:custGeom>
            <a:avLst/>
            <a:gdLst>
              <a:gd name="T0" fmla="*/ 134 w 608"/>
              <a:gd name="T1" fmla="*/ 0 h 480"/>
              <a:gd name="T2" fmla="*/ 136 w 608"/>
              <a:gd name="T3" fmla="*/ 2 h 480"/>
              <a:gd name="T4" fmla="*/ 118 w 608"/>
              <a:gd name="T5" fmla="*/ 78 h 480"/>
              <a:gd name="T6" fmla="*/ 91 w 608"/>
              <a:gd name="T7" fmla="*/ 291 h 480"/>
              <a:gd name="T8" fmla="*/ 317 w 608"/>
              <a:gd name="T9" fmla="*/ 355 h 480"/>
              <a:gd name="T10" fmla="*/ 482 w 608"/>
              <a:gd name="T11" fmla="*/ 187 h 480"/>
              <a:gd name="T12" fmla="*/ 512 w 608"/>
              <a:gd name="T13" fmla="*/ 128 h 480"/>
              <a:gd name="T14" fmla="*/ 473 w 608"/>
              <a:gd name="T15" fmla="*/ 115 h 480"/>
              <a:gd name="T16" fmla="*/ 576 w 608"/>
              <a:gd name="T17" fmla="*/ 20 h 480"/>
              <a:gd name="T18" fmla="*/ 608 w 608"/>
              <a:gd name="T19" fmla="*/ 154 h 480"/>
              <a:gd name="T20" fmla="*/ 603 w 608"/>
              <a:gd name="T21" fmla="*/ 155 h 480"/>
              <a:gd name="T22" fmla="*/ 546 w 608"/>
              <a:gd name="T23" fmla="*/ 183 h 480"/>
              <a:gd name="T24" fmla="*/ 355 w 608"/>
              <a:gd name="T25" fmla="*/ 397 h 480"/>
              <a:gd name="T26" fmla="*/ 7 w 608"/>
              <a:gd name="T27" fmla="*/ 211 h 480"/>
              <a:gd name="T28" fmla="*/ 134 w 608"/>
              <a:gd name="T29" fmla="*/ 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08" h="480">
                <a:moveTo>
                  <a:pt x="134" y="0"/>
                </a:moveTo>
                <a:cubicBezTo>
                  <a:pt x="135" y="1"/>
                  <a:pt x="136" y="2"/>
                  <a:pt x="136" y="2"/>
                </a:cubicBezTo>
                <a:cubicBezTo>
                  <a:pt x="148" y="32"/>
                  <a:pt x="147" y="53"/>
                  <a:pt x="118" y="78"/>
                </a:cubicBezTo>
                <a:cubicBezTo>
                  <a:pt x="53" y="133"/>
                  <a:pt x="45" y="224"/>
                  <a:pt x="91" y="291"/>
                </a:cubicBezTo>
                <a:cubicBezTo>
                  <a:pt x="144" y="367"/>
                  <a:pt x="237" y="394"/>
                  <a:pt x="317" y="355"/>
                </a:cubicBezTo>
                <a:cubicBezTo>
                  <a:pt x="392" y="319"/>
                  <a:pt x="443" y="258"/>
                  <a:pt x="482" y="187"/>
                </a:cubicBezTo>
                <a:cubicBezTo>
                  <a:pt x="492" y="168"/>
                  <a:pt x="501" y="149"/>
                  <a:pt x="512" y="128"/>
                </a:cubicBezTo>
                <a:cubicBezTo>
                  <a:pt x="498" y="123"/>
                  <a:pt x="487" y="120"/>
                  <a:pt x="473" y="115"/>
                </a:cubicBezTo>
                <a:cubicBezTo>
                  <a:pt x="507" y="83"/>
                  <a:pt x="540" y="53"/>
                  <a:pt x="576" y="20"/>
                </a:cubicBezTo>
                <a:cubicBezTo>
                  <a:pt x="587" y="68"/>
                  <a:pt x="598" y="111"/>
                  <a:pt x="608" y="154"/>
                </a:cubicBezTo>
                <a:cubicBezTo>
                  <a:pt x="604" y="155"/>
                  <a:pt x="603" y="156"/>
                  <a:pt x="603" y="155"/>
                </a:cubicBezTo>
                <a:cubicBezTo>
                  <a:pt x="563" y="146"/>
                  <a:pt x="564" y="146"/>
                  <a:pt x="546" y="183"/>
                </a:cubicBezTo>
                <a:cubicBezTo>
                  <a:pt x="503" y="273"/>
                  <a:pt x="443" y="348"/>
                  <a:pt x="355" y="397"/>
                </a:cubicBezTo>
                <a:cubicBezTo>
                  <a:pt x="206" y="480"/>
                  <a:pt x="20" y="381"/>
                  <a:pt x="7" y="211"/>
                </a:cubicBezTo>
                <a:cubicBezTo>
                  <a:pt x="0" y="130"/>
                  <a:pt x="63" y="26"/>
                  <a:pt x="134" y="0"/>
                </a:cubicBez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Freeform 6"/>
          <p:cNvSpPr/>
          <p:nvPr/>
        </p:nvSpPr>
        <p:spPr bwMode="auto">
          <a:xfrm>
            <a:off x="5335933" y="3427408"/>
            <a:ext cx="2377075" cy="2164490"/>
          </a:xfrm>
          <a:custGeom>
            <a:avLst/>
            <a:gdLst>
              <a:gd name="T0" fmla="*/ 0 w 587"/>
              <a:gd name="T1" fmla="*/ 91 h 535"/>
              <a:gd name="T2" fmla="*/ 98 w 587"/>
              <a:gd name="T3" fmla="*/ 0 h 535"/>
              <a:gd name="T4" fmla="*/ 104 w 587"/>
              <a:gd name="T5" fmla="*/ 5 h 535"/>
              <a:gd name="T6" fmla="*/ 150 w 587"/>
              <a:gd name="T7" fmla="*/ 36 h 535"/>
              <a:gd name="T8" fmla="*/ 411 w 587"/>
              <a:gd name="T9" fmla="*/ 79 h 535"/>
              <a:gd name="T10" fmla="*/ 478 w 587"/>
              <a:gd name="T11" fmla="*/ 466 h 535"/>
              <a:gd name="T12" fmla="*/ 245 w 587"/>
              <a:gd name="T13" fmla="*/ 506 h 535"/>
              <a:gd name="T14" fmla="*/ 216 w 587"/>
              <a:gd name="T15" fmla="*/ 493 h 535"/>
              <a:gd name="T16" fmla="*/ 203 w 587"/>
              <a:gd name="T17" fmla="*/ 484 h 535"/>
              <a:gd name="T18" fmla="*/ 237 w 587"/>
              <a:gd name="T19" fmla="*/ 451 h 535"/>
              <a:gd name="T20" fmla="*/ 255 w 587"/>
              <a:gd name="T21" fmla="*/ 452 h 535"/>
              <a:gd name="T22" fmla="*/ 349 w 587"/>
              <a:gd name="T23" fmla="*/ 466 h 535"/>
              <a:gd name="T24" fmla="*/ 490 w 587"/>
              <a:gd name="T25" fmla="*/ 248 h 535"/>
              <a:gd name="T26" fmla="*/ 358 w 587"/>
              <a:gd name="T27" fmla="*/ 116 h 535"/>
              <a:gd name="T28" fmla="*/ 137 w 587"/>
              <a:gd name="T29" fmla="*/ 92 h 535"/>
              <a:gd name="T30" fmla="*/ 127 w 587"/>
              <a:gd name="T31" fmla="*/ 95 h 535"/>
              <a:gd name="T32" fmla="*/ 131 w 587"/>
              <a:gd name="T33" fmla="*/ 131 h 535"/>
              <a:gd name="T34" fmla="*/ 0 w 587"/>
              <a:gd name="T35" fmla="*/ 91 h 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87" h="535">
                <a:moveTo>
                  <a:pt x="0" y="91"/>
                </a:moveTo>
                <a:cubicBezTo>
                  <a:pt x="35" y="59"/>
                  <a:pt x="67" y="29"/>
                  <a:pt x="98" y="0"/>
                </a:cubicBezTo>
                <a:cubicBezTo>
                  <a:pt x="101" y="2"/>
                  <a:pt x="103" y="3"/>
                  <a:pt x="104" y="5"/>
                </a:cubicBezTo>
                <a:cubicBezTo>
                  <a:pt x="115" y="38"/>
                  <a:pt x="115" y="39"/>
                  <a:pt x="150" y="36"/>
                </a:cubicBezTo>
                <a:cubicBezTo>
                  <a:pt x="241" y="29"/>
                  <a:pt x="328" y="40"/>
                  <a:pt x="411" y="79"/>
                </a:cubicBezTo>
                <a:cubicBezTo>
                  <a:pt x="584" y="161"/>
                  <a:pt x="587" y="364"/>
                  <a:pt x="478" y="466"/>
                </a:cubicBezTo>
                <a:cubicBezTo>
                  <a:pt x="411" y="529"/>
                  <a:pt x="330" y="535"/>
                  <a:pt x="245" y="506"/>
                </a:cubicBezTo>
                <a:cubicBezTo>
                  <a:pt x="235" y="503"/>
                  <a:pt x="225" y="498"/>
                  <a:pt x="216" y="493"/>
                </a:cubicBezTo>
                <a:cubicBezTo>
                  <a:pt x="211" y="491"/>
                  <a:pt x="208" y="488"/>
                  <a:pt x="203" y="484"/>
                </a:cubicBezTo>
                <a:cubicBezTo>
                  <a:pt x="214" y="472"/>
                  <a:pt x="225" y="460"/>
                  <a:pt x="237" y="451"/>
                </a:cubicBezTo>
                <a:cubicBezTo>
                  <a:pt x="240" y="448"/>
                  <a:pt x="249" y="451"/>
                  <a:pt x="255" y="452"/>
                </a:cubicBezTo>
                <a:cubicBezTo>
                  <a:pt x="286" y="457"/>
                  <a:pt x="318" y="468"/>
                  <a:pt x="349" y="466"/>
                </a:cubicBezTo>
                <a:cubicBezTo>
                  <a:pt x="472" y="455"/>
                  <a:pt x="513" y="330"/>
                  <a:pt x="490" y="248"/>
                </a:cubicBezTo>
                <a:cubicBezTo>
                  <a:pt x="472" y="180"/>
                  <a:pt x="422" y="140"/>
                  <a:pt x="358" y="116"/>
                </a:cubicBezTo>
                <a:cubicBezTo>
                  <a:pt x="286" y="88"/>
                  <a:pt x="213" y="84"/>
                  <a:pt x="137" y="92"/>
                </a:cubicBezTo>
                <a:cubicBezTo>
                  <a:pt x="134" y="93"/>
                  <a:pt x="131" y="94"/>
                  <a:pt x="127" y="95"/>
                </a:cubicBezTo>
                <a:cubicBezTo>
                  <a:pt x="128" y="106"/>
                  <a:pt x="129" y="116"/>
                  <a:pt x="131" y="131"/>
                </a:cubicBezTo>
                <a:cubicBezTo>
                  <a:pt x="87" y="118"/>
                  <a:pt x="46" y="105"/>
                  <a:pt x="0" y="91"/>
                </a:cubicBez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Freeform 7"/>
          <p:cNvSpPr/>
          <p:nvPr/>
        </p:nvSpPr>
        <p:spPr bwMode="auto">
          <a:xfrm>
            <a:off x="4947269" y="2484739"/>
            <a:ext cx="1911108" cy="2570332"/>
          </a:xfrm>
          <a:custGeom>
            <a:avLst/>
            <a:gdLst>
              <a:gd name="T0" fmla="*/ 226 w 472"/>
              <a:gd name="T1" fmla="*/ 635 h 635"/>
              <a:gd name="T2" fmla="*/ 104 w 472"/>
              <a:gd name="T3" fmla="*/ 597 h 635"/>
              <a:gd name="T4" fmla="*/ 108 w 472"/>
              <a:gd name="T5" fmla="*/ 589 h 635"/>
              <a:gd name="T6" fmla="*/ 108 w 472"/>
              <a:gd name="T7" fmla="*/ 533 h 635"/>
              <a:gd name="T8" fmla="*/ 84 w 472"/>
              <a:gd name="T9" fmla="*/ 502 h 635"/>
              <a:gd name="T10" fmla="*/ 20 w 472"/>
              <a:gd name="T11" fmla="*/ 327 h 635"/>
              <a:gd name="T12" fmla="*/ 177 w 472"/>
              <a:gd name="T13" fmla="*/ 41 h 635"/>
              <a:gd name="T14" fmla="*/ 457 w 472"/>
              <a:gd name="T15" fmla="*/ 181 h 635"/>
              <a:gd name="T16" fmla="*/ 467 w 472"/>
              <a:gd name="T17" fmla="*/ 261 h 635"/>
              <a:gd name="T18" fmla="*/ 414 w 472"/>
              <a:gd name="T19" fmla="*/ 223 h 635"/>
              <a:gd name="T20" fmla="*/ 134 w 472"/>
              <a:gd name="T21" fmla="*/ 121 h 635"/>
              <a:gd name="T22" fmla="*/ 69 w 472"/>
              <a:gd name="T23" fmla="*/ 306 h 635"/>
              <a:gd name="T24" fmla="*/ 123 w 472"/>
              <a:gd name="T25" fmla="*/ 459 h 635"/>
              <a:gd name="T26" fmla="*/ 154 w 472"/>
              <a:gd name="T27" fmla="*/ 508 h 635"/>
              <a:gd name="T28" fmla="*/ 183 w 472"/>
              <a:gd name="T29" fmla="*/ 516 h 635"/>
              <a:gd name="T30" fmla="*/ 206 w 472"/>
              <a:gd name="T31" fmla="*/ 528 h 635"/>
              <a:gd name="T32" fmla="*/ 222 w 472"/>
              <a:gd name="T33" fmla="*/ 610 h 635"/>
              <a:gd name="T34" fmla="*/ 226 w 472"/>
              <a:gd name="T35" fmla="*/ 635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72" h="635">
                <a:moveTo>
                  <a:pt x="226" y="635"/>
                </a:moveTo>
                <a:cubicBezTo>
                  <a:pt x="183" y="622"/>
                  <a:pt x="144" y="609"/>
                  <a:pt x="104" y="597"/>
                </a:cubicBezTo>
                <a:cubicBezTo>
                  <a:pt x="106" y="593"/>
                  <a:pt x="107" y="590"/>
                  <a:pt x="108" y="589"/>
                </a:cubicBezTo>
                <a:cubicBezTo>
                  <a:pt x="131" y="566"/>
                  <a:pt x="131" y="557"/>
                  <a:pt x="108" y="533"/>
                </a:cubicBezTo>
                <a:cubicBezTo>
                  <a:pt x="99" y="524"/>
                  <a:pt x="90" y="514"/>
                  <a:pt x="84" y="502"/>
                </a:cubicBezTo>
                <a:cubicBezTo>
                  <a:pt x="57" y="446"/>
                  <a:pt x="29" y="390"/>
                  <a:pt x="20" y="327"/>
                </a:cubicBezTo>
                <a:cubicBezTo>
                  <a:pt x="0" y="194"/>
                  <a:pt x="49" y="86"/>
                  <a:pt x="177" y="41"/>
                </a:cubicBezTo>
                <a:cubicBezTo>
                  <a:pt x="294" y="0"/>
                  <a:pt x="418" y="62"/>
                  <a:pt x="457" y="181"/>
                </a:cubicBezTo>
                <a:cubicBezTo>
                  <a:pt x="465" y="207"/>
                  <a:pt x="472" y="233"/>
                  <a:pt x="467" y="261"/>
                </a:cubicBezTo>
                <a:cubicBezTo>
                  <a:pt x="432" y="263"/>
                  <a:pt x="421" y="253"/>
                  <a:pt x="414" y="223"/>
                </a:cubicBezTo>
                <a:cubicBezTo>
                  <a:pt x="383" y="75"/>
                  <a:pt x="235" y="44"/>
                  <a:pt x="134" y="121"/>
                </a:cubicBezTo>
                <a:cubicBezTo>
                  <a:pt x="73" y="169"/>
                  <a:pt x="62" y="235"/>
                  <a:pt x="69" y="306"/>
                </a:cubicBezTo>
                <a:cubicBezTo>
                  <a:pt x="75" y="361"/>
                  <a:pt x="98" y="411"/>
                  <a:pt x="123" y="459"/>
                </a:cubicBezTo>
                <a:cubicBezTo>
                  <a:pt x="131" y="477"/>
                  <a:pt x="143" y="493"/>
                  <a:pt x="154" y="508"/>
                </a:cubicBezTo>
                <a:cubicBezTo>
                  <a:pt x="161" y="518"/>
                  <a:pt x="170" y="523"/>
                  <a:pt x="183" y="516"/>
                </a:cubicBezTo>
                <a:cubicBezTo>
                  <a:pt x="200" y="506"/>
                  <a:pt x="203" y="509"/>
                  <a:pt x="206" y="528"/>
                </a:cubicBezTo>
                <a:cubicBezTo>
                  <a:pt x="211" y="555"/>
                  <a:pt x="217" y="582"/>
                  <a:pt x="222" y="610"/>
                </a:cubicBezTo>
                <a:cubicBezTo>
                  <a:pt x="223" y="617"/>
                  <a:pt x="224" y="624"/>
                  <a:pt x="226" y="635"/>
                </a:cubicBez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825978" y="4559859"/>
            <a:ext cx="3392314" cy="34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我们将要在这之上增加什么，改变什么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76"/>
          <p:cNvSpPr txBox="1"/>
          <p:nvPr/>
        </p:nvSpPr>
        <p:spPr>
          <a:xfrm>
            <a:off x="8264077" y="3880491"/>
            <a:ext cx="2470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三代遥现机器人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86181" y="4310479"/>
            <a:ext cx="3577497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融入哪些现代科技元素（增强现实等）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应用场合的变化（生产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--&gt;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社交、会议等）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76"/>
          <p:cNvSpPr txBox="1"/>
          <p:nvPr/>
        </p:nvSpPr>
        <p:spPr>
          <a:xfrm>
            <a:off x="852307" y="3880491"/>
            <a:ext cx="3136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Telepresence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的概念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717050" y="1716001"/>
            <a:ext cx="3467058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早的遥操作机器人</a:t>
            </a:r>
            <a:r>
              <a:rPr lang="en-US" altLang="zh-CN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操控核燃料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中的遥操作机器人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76"/>
          <p:cNvSpPr txBox="1"/>
          <p:nvPr/>
        </p:nvSpPr>
        <p:spPr>
          <a:xfrm>
            <a:off x="3373108" y="1315891"/>
            <a:ext cx="5852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“遥操作机器人”自古以来的设计和应用场合</a:t>
            </a:r>
          </a:p>
        </p:txBody>
      </p:sp>
      <p:sp>
        <p:nvSpPr>
          <p:cNvPr id="14" name="TextBox 76">
            <a:extLst>
              <a:ext uri="{FF2B5EF4-FFF2-40B4-BE49-F238E27FC236}">
                <a16:creationId xmlns:a16="http://schemas.microsoft.com/office/drawing/2014/main" id="{B34E30A4-2A65-4DEB-B02E-3786B4DC781D}"/>
              </a:ext>
            </a:extLst>
          </p:cNvPr>
          <p:cNvSpPr txBox="1"/>
          <p:nvPr/>
        </p:nvSpPr>
        <p:spPr>
          <a:xfrm>
            <a:off x="498177" y="119023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科技</a:t>
            </a:r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史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（未完成）</a:t>
            </a:r>
            <a:endParaRPr lang="zh-CN" altLang="en-US" sz="2000" i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E4C52802-84DA-4EF7-B58D-C5DCD9C8FCAF}"/>
              </a:ext>
            </a:extLst>
          </p:cNvPr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Line 17">
            <a:extLst>
              <a:ext uri="{FF2B5EF4-FFF2-40B4-BE49-F238E27FC236}">
                <a16:creationId xmlns:a16="http://schemas.microsoft.com/office/drawing/2014/main" id="{09210AA2-14FB-4E68-9E59-2574B4DAB4C2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717" y="532782"/>
            <a:ext cx="4940489" cy="0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TextBox 76"/>
          <p:cNvSpPr txBox="1"/>
          <p:nvPr/>
        </p:nvSpPr>
        <p:spPr>
          <a:xfrm>
            <a:off x="5241298" y="5629482"/>
            <a:ext cx="4008581" cy="120032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继续由高毓柯负责，袁乐康加入一起负责</a:t>
            </a:r>
            <a:endParaRPr lang="en-US" altLang="zh-CN" sz="2400" i="1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400" i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400" i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dl</a:t>
            </a:r>
            <a:r>
              <a:rPr lang="zh-CN" altLang="en-US" sz="2400" i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：第八周</a:t>
            </a:r>
            <a:endParaRPr lang="zh-CN" altLang="en-US" sz="2400" i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76">
            <a:extLst>
              <a:ext uri="{FF2B5EF4-FFF2-40B4-BE49-F238E27FC236}">
                <a16:creationId xmlns:a16="http://schemas.microsoft.com/office/drawing/2014/main" id="{09826C53-F834-406B-ADB6-1DF45A3F8E90}"/>
              </a:ext>
            </a:extLst>
          </p:cNvPr>
          <p:cNvSpPr txBox="1"/>
          <p:nvPr/>
        </p:nvSpPr>
        <p:spPr>
          <a:xfrm>
            <a:off x="498177" y="119023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人物</a:t>
            </a:r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史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（未完成）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A34088A7-1E39-48C2-9482-46169B9102C0}"/>
              </a:ext>
            </a:extLst>
          </p:cNvPr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Line 17">
            <a:extLst>
              <a:ext uri="{FF2B5EF4-FFF2-40B4-BE49-F238E27FC236}">
                <a16:creationId xmlns:a16="http://schemas.microsoft.com/office/drawing/2014/main" id="{04F35760-3129-4D6B-9CF0-865BD8DA0BCE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717" y="532782"/>
            <a:ext cx="4940489" cy="0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" name="Freeform 5"/>
          <p:cNvSpPr/>
          <p:nvPr/>
        </p:nvSpPr>
        <p:spPr bwMode="auto">
          <a:xfrm>
            <a:off x="4329902" y="3390964"/>
            <a:ext cx="2462967" cy="1943318"/>
          </a:xfrm>
          <a:custGeom>
            <a:avLst/>
            <a:gdLst>
              <a:gd name="T0" fmla="*/ 134 w 608"/>
              <a:gd name="T1" fmla="*/ 0 h 480"/>
              <a:gd name="T2" fmla="*/ 136 w 608"/>
              <a:gd name="T3" fmla="*/ 2 h 480"/>
              <a:gd name="T4" fmla="*/ 118 w 608"/>
              <a:gd name="T5" fmla="*/ 78 h 480"/>
              <a:gd name="T6" fmla="*/ 91 w 608"/>
              <a:gd name="T7" fmla="*/ 291 h 480"/>
              <a:gd name="T8" fmla="*/ 317 w 608"/>
              <a:gd name="T9" fmla="*/ 355 h 480"/>
              <a:gd name="T10" fmla="*/ 482 w 608"/>
              <a:gd name="T11" fmla="*/ 187 h 480"/>
              <a:gd name="T12" fmla="*/ 512 w 608"/>
              <a:gd name="T13" fmla="*/ 128 h 480"/>
              <a:gd name="T14" fmla="*/ 473 w 608"/>
              <a:gd name="T15" fmla="*/ 115 h 480"/>
              <a:gd name="T16" fmla="*/ 576 w 608"/>
              <a:gd name="T17" fmla="*/ 20 h 480"/>
              <a:gd name="T18" fmla="*/ 608 w 608"/>
              <a:gd name="T19" fmla="*/ 154 h 480"/>
              <a:gd name="T20" fmla="*/ 603 w 608"/>
              <a:gd name="T21" fmla="*/ 155 h 480"/>
              <a:gd name="T22" fmla="*/ 546 w 608"/>
              <a:gd name="T23" fmla="*/ 183 h 480"/>
              <a:gd name="T24" fmla="*/ 355 w 608"/>
              <a:gd name="T25" fmla="*/ 397 h 480"/>
              <a:gd name="T26" fmla="*/ 7 w 608"/>
              <a:gd name="T27" fmla="*/ 211 h 480"/>
              <a:gd name="T28" fmla="*/ 134 w 608"/>
              <a:gd name="T29" fmla="*/ 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08" h="480">
                <a:moveTo>
                  <a:pt x="134" y="0"/>
                </a:moveTo>
                <a:cubicBezTo>
                  <a:pt x="135" y="1"/>
                  <a:pt x="136" y="2"/>
                  <a:pt x="136" y="2"/>
                </a:cubicBezTo>
                <a:cubicBezTo>
                  <a:pt x="148" y="32"/>
                  <a:pt x="147" y="53"/>
                  <a:pt x="118" y="78"/>
                </a:cubicBezTo>
                <a:cubicBezTo>
                  <a:pt x="53" y="133"/>
                  <a:pt x="45" y="224"/>
                  <a:pt x="91" y="291"/>
                </a:cubicBezTo>
                <a:cubicBezTo>
                  <a:pt x="144" y="367"/>
                  <a:pt x="237" y="394"/>
                  <a:pt x="317" y="355"/>
                </a:cubicBezTo>
                <a:cubicBezTo>
                  <a:pt x="392" y="319"/>
                  <a:pt x="443" y="258"/>
                  <a:pt x="482" y="187"/>
                </a:cubicBezTo>
                <a:cubicBezTo>
                  <a:pt x="492" y="168"/>
                  <a:pt x="501" y="149"/>
                  <a:pt x="512" y="128"/>
                </a:cubicBezTo>
                <a:cubicBezTo>
                  <a:pt x="498" y="123"/>
                  <a:pt x="487" y="120"/>
                  <a:pt x="473" y="115"/>
                </a:cubicBezTo>
                <a:cubicBezTo>
                  <a:pt x="507" y="83"/>
                  <a:pt x="540" y="53"/>
                  <a:pt x="576" y="20"/>
                </a:cubicBezTo>
                <a:cubicBezTo>
                  <a:pt x="587" y="68"/>
                  <a:pt x="598" y="111"/>
                  <a:pt x="608" y="154"/>
                </a:cubicBezTo>
                <a:cubicBezTo>
                  <a:pt x="604" y="155"/>
                  <a:pt x="603" y="156"/>
                  <a:pt x="603" y="155"/>
                </a:cubicBezTo>
                <a:cubicBezTo>
                  <a:pt x="563" y="146"/>
                  <a:pt x="564" y="146"/>
                  <a:pt x="546" y="183"/>
                </a:cubicBezTo>
                <a:cubicBezTo>
                  <a:pt x="503" y="273"/>
                  <a:pt x="443" y="348"/>
                  <a:pt x="355" y="397"/>
                </a:cubicBezTo>
                <a:cubicBezTo>
                  <a:pt x="206" y="480"/>
                  <a:pt x="20" y="381"/>
                  <a:pt x="7" y="211"/>
                </a:cubicBezTo>
                <a:cubicBezTo>
                  <a:pt x="0" y="130"/>
                  <a:pt x="63" y="26"/>
                  <a:pt x="134" y="0"/>
                </a:cubicBez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Freeform 6"/>
          <p:cNvSpPr/>
          <p:nvPr/>
        </p:nvSpPr>
        <p:spPr bwMode="auto">
          <a:xfrm>
            <a:off x="5289751" y="2937881"/>
            <a:ext cx="2377075" cy="2164490"/>
          </a:xfrm>
          <a:custGeom>
            <a:avLst/>
            <a:gdLst>
              <a:gd name="T0" fmla="*/ 0 w 587"/>
              <a:gd name="T1" fmla="*/ 91 h 535"/>
              <a:gd name="T2" fmla="*/ 98 w 587"/>
              <a:gd name="T3" fmla="*/ 0 h 535"/>
              <a:gd name="T4" fmla="*/ 104 w 587"/>
              <a:gd name="T5" fmla="*/ 5 h 535"/>
              <a:gd name="T6" fmla="*/ 150 w 587"/>
              <a:gd name="T7" fmla="*/ 36 h 535"/>
              <a:gd name="T8" fmla="*/ 411 w 587"/>
              <a:gd name="T9" fmla="*/ 79 h 535"/>
              <a:gd name="T10" fmla="*/ 478 w 587"/>
              <a:gd name="T11" fmla="*/ 466 h 535"/>
              <a:gd name="T12" fmla="*/ 245 w 587"/>
              <a:gd name="T13" fmla="*/ 506 h 535"/>
              <a:gd name="T14" fmla="*/ 216 w 587"/>
              <a:gd name="T15" fmla="*/ 493 h 535"/>
              <a:gd name="T16" fmla="*/ 203 w 587"/>
              <a:gd name="T17" fmla="*/ 484 h 535"/>
              <a:gd name="T18" fmla="*/ 237 w 587"/>
              <a:gd name="T19" fmla="*/ 451 h 535"/>
              <a:gd name="T20" fmla="*/ 255 w 587"/>
              <a:gd name="T21" fmla="*/ 452 h 535"/>
              <a:gd name="T22" fmla="*/ 349 w 587"/>
              <a:gd name="T23" fmla="*/ 466 h 535"/>
              <a:gd name="T24" fmla="*/ 490 w 587"/>
              <a:gd name="T25" fmla="*/ 248 h 535"/>
              <a:gd name="T26" fmla="*/ 358 w 587"/>
              <a:gd name="T27" fmla="*/ 116 h 535"/>
              <a:gd name="T28" fmla="*/ 137 w 587"/>
              <a:gd name="T29" fmla="*/ 92 h 535"/>
              <a:gd name="T30" fmla="*/ 127 w 587"/>
              <a:gd name="T31" fmla="*/ 95 h 535"/>
              <a:gd name="T32" fmla="*/ 131 w 587"/>
              <a:gd name="T33" fmla="*/ 131 h 535"/>
              <a:gd name="T34" fmla="*/ 0 w 587"/>
              <a:gd name="T35" fmla="*/ 91 h 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87" h="535">
                <a:moveTo>
                  <a:pt x="0" y="91"/>
                </a:moveTo>
                <a:cubicBezTo>
                  <a:pt x="35" y="59"/>
                  <a:pt x="67" y="29"/>
                  <a:pt x="98" y="0"/>
                </a:cubicBezTo>
                <a:cubicBezTo>
                  <a:pt x="101" y="2"/>
                  <a:pt x="103" y="3"/>
                  <a:pt x="104" y="5"/>
                </a:cubicBezTo>
                <a:cubicBezTo>
                  <a:pt x="115" y="38"/>
                  <a:pt x="115" y="39"/>
                  <a:pt x="150" y="36"/>
                </a:cubicBezTo>
                <a:cubicBezTo>
                  <a:pt x="241" y="29"/>
                  <a:pt x="328" y="40"/>
                  <a:pt x="411" y="79"/>
                </a:cubicBezTo>
                <a:cubicBezTo>
                  <a:pt x="584" y="161"/>
                  <a:pt x="587" y="364"/>
                  <a:pt x="478" y="466"/>
                </a:cubicBezTo>
                <a:cubicBezTo>
                  <a:pt x="411" y="529"/>
                  <a:pt x="330" y="535"/>
                  <a:pt x="245" y="506"/>
                </a:cubicBezTo>
                <a:cubicBezTo>
                  <a:pt x="235" y="503"/>
                  <a:pt x="225" y="498"/>
                  <a:pt x="216" y="493"/>
                </a:cubicBezTo>
                <a:cubicBezTo>
                  <a:pt x="211" y="491"/>
                  <a:pt x="208" y="488"/>
                  <a:pt x="203" y="484"/>
                </a:cubicBezTo>
                <a:cubicBezTo>
                  <a:pt x="214" y="472"/>
                  <a:pt x="225" y="460"/>
                  <a:pt x="237" y="451"/>
                </a:cubicBezTo>
                <a:cubicBezTo>
                  <a:pt x="240" y="448"/>
                  <a:pt x="249" y="451"/>
                  <a:pt x="255" y="452"/>
                </a:cubicBezTo>
                <a:cubicBezTo>
                  <a:pt x="286" y="457"/>
                  <a:pt x="318" y="468"/>
                  <a:pt x="349" y="466"/>
                </a:cubicBezTo>
                <a:cubicBezTo>
                  <a:pt x="472" y="455"/>
                  <a:pt x="513" y="330"/>
                  <a:pt x="490" y="248"/>
                </a:cubicBezTo>
                <a:cubicBezTo>
                  <a:pt x="472" y="180"/>
                  <a:pt x="422" y="140"/>
                  <a:pt x="358" y="116"/>
                </a:cubicBezTo>
                <a:cubicBezTo>
                  <a:pt x="286" y="88"/>
                  <a:pt x="213" y="84"/>
                  <a:pt x="137" y="92"/>
                </a:cubicBezTo>
                <a:cubicBezTo>
                  <a:pt x="134" y="93"/>
                  <a:pt x="131" y="94"/>
                  <a:pt x="127" y="95"/>
                </a:cubicBezTo>
                <a:cubicBezTo>
                  <a:pt x="128" y="106"/>
                  <a:pt x="129" y="116"/>
                  <a:pt x="131" y="131"/>
                </a:cubicBezTo>
                <a:cubicBezTo>
                  <a:pt x="87" y="118"/>
                  <a:pt x="46" y="105"/>
                  <a:pt x="0" y="91"/>
                </a:cubicBez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5" name="Freeform 7"/>
          <p:cNvSpPr/>
          <p:nvPr/>
        </p:nvSpPr>
        <p:spPr bwMode="auto">
          <a:xfrm>
            <a:off x="4901087" y="1995212"/>
            <a:ext cx="1911108" cy="2570332"/>
          </a:xfrm>
          <a:custGeom>
            <a:avLst/>
            <a:gdLst>
              <a:gd name="T0" fmla="*/ 226 w 472"/>
              <a:gd name="T1" fmla="*/ 635 h 635"/>
              <a:gd name="T2" fmla="*/ 104 w 472"/>
              <a:gd name="T3" fmla="*/ 597 h 635"/>
              <a:gd name="T4" fmla="*/ 108 w 472"/>
              <a:gd name="T5" fmla="*/ 589 h 635"/>
              <a:gd name="T6" fmla="*/ 108 w 472"/>
              <a:gd name="T7" fmla="*/ 533 h 635"/>
              <a:gd name="T8" fmla="*/ 84 w 472"/>
              <a:gd name="T9" fmla="*/ 502 h 635"/>
              <a:gd name="T10" fmla="*/ 20 w 472"/>
              <a:gd name="T11" fmla="*/ 327 h 635"/>
              <a:gd name="T12" fmla="*/ 177 w 472"/>
              <a:gd name="T13" fmla="*/ 41 h 635"/>
              <a:gd name="T14" fmla="*/ 457 w 472"/>
              <a:gd name="T15" fmla="*/ 181 h 635"/>
              <a:gd name="T16" fmla="*/ 467 w 472"/>
              <a:gd name="T17" fmla="*/ 261 h 635"/>
              <a:gd name="T18" fmla="*/ 414 w 472"/>
              <a:gd name="T19" fmla="*/ 223 h 635"/>
              <a:gd name="T20" fmla="*/ 134 w 472"/>
              <a:gd name="T21" fmla="*/ 121 h 635"/>
              <a:gd name="T22" fmla="*/ 69 w 472"/>
              <a:gd name="T23" fmla="*/ 306 h 635"/>
              <a:gd name="T24" fmla="*/ 123 w 472"/>
              <a:gd name="T25" fmla="*/ 459 h 635"/>
              <a:gd name="T26" fmla="*/ 154 w 472"/>
              <a:gd name="T27" fmla="*/ 508 h 635"/>
              <a:gd name="T28" fmla="*/ 183 w 472"/>
              <a:gd name="T29" fmla="*/ 516 h 635"/>
              <a:gd name="T30" fmla="*/ 206 w 472"/>
              <a:gd name="T31" fmla="*/ 528 h 635"/>
              <a:gd name="T32" fmla="*/ 222 w 472"/>
              <a:gd name="T33" fmla="*/ 610 h 635"/>
              <a:gd name="T34" fmla="*/ 226 w 472"/>
              <a:gd name="T35" fmla="*/ 635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72" h="635">
                <a:moveTo>
                  <a:pt x="226" y="635"/>
                </a:moveTo>
                <a:cubicBezTo>
                  <a:pt x="183" y="622"/>
                  <a:pt x="144" y="609"/>
                  <a:pt x="104" y="597"/>
                </a:cubicBezTo>
                <a:cubicBezTo>
                  <a:pt x="106" y="593"/>
                  <a:pt x="107" y="590"/>
                  <a:pt x="108" y="589"/>
                </a:cubicBezTo>
                <a:cubicBezTo>
                  <a:pt x="131" y="566"/>
                  <a:pt x="131" y="557"/>
                  <a:pt x="108" y="533"/>
                </a:cubicBezTo>
                <a:cubicBezTo>
                  <a:pt x="99" y="524"/>
                  <a:pt x="90" y="514"/>
                  <a:pt x="84" y="502"/>
                </a:cubicBezTo>
                <a:cubicBezTo>
                  <a:pt x="57" y="446"/>
                  <a:pt x="29" y="390"/>
                  <a:pt x="20" y="327"/>
                </a:cubicBezTo>
                <a:cubicBezTo>
                  <a:pt x="0" y="194"/>
                  <a:pt x="49" y="86"/>
                  <a:pt x="177" y="41"/>
                </a:cubicBezTo>
                <a:cubicBezTo>
                  <a:pt x="294" y="0"/>
                  <a:pt x="418" y="62"/>
                  <a:pt x="457" y="181"/>
                </a:cubicBezTo>
                <a:cubicBezTo>
                  <a:pt x="465" y="207"/>
                  <a:pt x="472" y="233"/>
                  <a:pt x="467" y="261"/>
                </a:cubicBezTo>
                <a:cubicBezTo>
                  <a:pt x="432" y="263"/>
                  <a:pt x="421" y="253"/>
                  <a:pt x="414" y="223"/>
                </a:cubicBezTo>
                <a:cubicBezTo>
                  <a:pt x="383" y="75"/>
                  <a:pt x="235" y="44"/>
                  <a:pt x="134" y="121"/>
                </a:cubicBezTo>
                <a:cubicBezTo>
                  <a:pt x="73" y="169"/>
                  <a:pt x="62" y="235"/>
                  <a:pt x="69" y="306"/>
                </a:cubicBezTo>
                <a:cubicBezTo>
                  <a:pt x="75" y="361"/>
                  <a:pt x="98" y="411"/>
                  <a:pt x="123" y="459"/>
                </a:cubicBezTo>
                <a:cubicBezTo>
                  <a:pt x="131" y="477"/>
                  <a:pt x="143" y="493"/>
                  <a:pt x="154" y="508"/>
                </a:cubicBezTo>
                <a:cubicBezTo>
                  <a:pt x="161" y="518"/>
                  <a:pt x="170" y="523"/>
                  <a:pt x="183" y="516"/>
                </a:cubicBezTo>
                <a:cubicBezTo>
                  <a:pt x="200" y="506"/>
                  <a:pt x="203" y="509"/>
                  <a:pt x="206" y="528"/>
                </a:cubicBezTo>
                <a:cubicBezTo>
                  <a:pt x="211" y="555"/>
                  <a:pt x="217" y="582"/>
                  <a:pt x="222" y="610"/>
                </a:cubicBezTo>
                <a:cubicBezTo>
                  <a:pt x="223" y="617"/>
                  <a:pt x="224" y="624"/>
                  <a:pt x="226" y="635"/>
                </a:cubicBez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8" name="文本框 9"/>
          <p:cNvSpPr txBox="1"/>
          <p:nvPr/>
        </p:nvSpPr>
        <p:spPr>
          <a:xfrm>
            <a:off x="7990273" y="3290606"/>
            <a:ext cx="3577497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什么时候人们都开始玩用数据手套遥操控机械手了？始作俑者是谁？能不能找到一些生动的人物传记（顾老师希望）？谁最先把它应用在医疗上的？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76"/>
          <p:cNvSpPr txBox="1"/>
          <p:nvPr/>
        </p:nvSpPr>
        <p:spPr>
          <a:xfrm>
            <a:off x="8128690" y="2583938"/>
            <a:ext cx="31365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发明“遥操作”相关技术的个人和组织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11"/>
          <p:cNvSpPr txBox="1"/>
          <p:nvPr/>
        </p:nvSpPr>
        <p:spPr>
          <a:xfrm>
            <a:off x="1136860" y="3272360"/>
            <a:ext cx="2320415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除了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阿凡达</a:t>
            </a:r>
            <a:r>
              <a:rPr lang="en-US" altLang="zh-CN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貌似还有没看过的</a:t>
            </a:r>
            <a:r>
              <a:rPr lang="en-US" altLang="zh-CN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钢铁侠</a:t>
            </a:r>
            <a:r>
              <a:rPr lang="en-US" altLang="zh-CN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系列，看得多的同学都来补充吧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者哪怕是“全息甲板”一类间接相关的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Box 76"/>
          <p:cNvSpPr txBox="1"/>
          <p:nvPr/>
        </p:nvSpPr>
        <p:spPr>
          <a:xfrm>
            <a:off x="325890" y="2524066"/>
            <a:ext cx="3916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在科幻小说中提及“遥</a:t>
            </a:r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”概念的作家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76"/>
          <p:cNvSpPr txBox="1"/>
          <p:nvPr/>
        </p:nvSpPr>
        <p:spPr>
          <a:xfrm>
            <a:off x="3996892" y="5441506"/>
            <a:ext cx="4008581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一人贡献一点</a:t>
            </a:r>
            <a:endParaRPr lang="en-US" altLang="zh-CN" sz="2400" i="1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400" i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400" i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dl</a:t>
            </a:r>
            <a:r>
              <a:rPr lang="zh-CN" altLang="en-US" sz="2400" i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：第八周</a:t>
            </a:r>
            <a:endParaRPr lang="zh-CN" altLang="en-US" sz="2400" i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76">
            <a:extLst>
              <a:ext uri="{FF2B5EF4-FFF2-40B4-BE49-F238E27FC236}">
                <a16:creationId xmlns:a16="http://schemas.microsoft.com/office/drawing/2014/main" id="{8159A01E-D202-42A2-8BB7-D48BF348C731}"/>
              </a:ext>
            </a:extLst>
          </p:cNvPr>
          <p:cNvSpPr txBox="1"/>
          <p:nvPr/>
        </p:nvSpPr>
        <p:spPr>
          <a:xfrm>
            <a:off x="498177" y="119023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机构</a:t>
            </a:r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史</a:t>
            </a:r>
            <a:r>
              <a:rPr lang="zh-CN" altLang="en-US" sz="20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（已完成）</a:t>
            </a:r>
            <a:endParaRPr lang="zh-CN" altLang="en-US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516C72AA-83F2-436A-8378-99E7631F0AC1}"/>
              </a:ext>
            </a:extLst>
          </p:cNvPr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Line 17">
            <a:extLst>
              <a:ext uri="{FF2B5EF4-FFF2-40B4-BE49-F238E27FC236}">
                <a16:creationId xmlns:a16="http://schemas.microsoft.com/office/drawing/2014/main" id="{51856235-DFCF-4CF4-966E-CE1140BB08F5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717" y="532782"/>
            <a:ext cx="4940489" cy="0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961" y="1287166"/>
            <a:ext cx="6652445" cy="3972459"/>
          </a:xfrm>
          <a:prstGeom prst="rect">
            <a:avLst/>
          </a:prstGeom>
        </p:spPr>
      </p:pic>
      <p:sp>
        <p:nvSpPr>
          <p:cNvPr id="10" name="TextBox 76"/>
          <p:cNvSpPr txBox="1"/>
          <p:nvPr/>
        </p:nvSpPr>
        <p:spPr>
          <a:xfrm>
            <a:off x="3996892" y="5441506"/>
            <a:ext cx="4008581" cy="120032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最初的曙光：瑞士</a:t>
            </a:r>
            <a:r>
              <a:rPr lang="en-US" altLang="zh-CN" sz="24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ETEL</a:t>
            </a:r>
          </a:p>
          <a:p>
            <a:pPr algn="ctr"/>
            <a:r>
              <a:rPr lang="zh-CN" altLang="en-US" sz="24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请高毓柯继续完善，整理成可以写到最终报告上的文字</a:t>
            </a:r>
            <a:endParaRPr lang="zh-CN" altLang="en-US" sz="2400" i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1061</Words>
  <Application>Microsoft Office PowerPoint</Application>
  <PresentationFormat>Widescreen</PresentationFormat>
  <Paragraphs>137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等线</vt:lpstr>
      <vt:lpstr>宋体</vt:lpstr>
      <vt:lpstr>微软雅黑</vt:lpstr>
      <vt:lpstr>Arial</vt:lpstr>
      <vt:lpstr>Calibri</vt:lpstr>
      <vt:lpstr>Calibri Light</vt:lpstr>
      <vt:lpstr>Impact</vt:lpstr>
      <vt:lpstr>Wingdings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Cindy</cp:lastModifiedBy>
  <cp:revision>153</cp:revision>
  <dcterms:created xsi:type="dcterms:W3CDTF">2016-12-09T01:44:00Z</dcterms:created>
  <dcterms:modified xsi:type="dcterms:W3CDTF">2018-10-27T17:18:47Z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