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6" r:id="rId2"/>
    <p:sldId id="257" r:id="rId3"/>
    <p:sldId id="258" r:id="rId4"/>
    <p:sldId id="288" r:id="rId5"/>
    <p:sldId id="305" r:id="rId6"/>
    <p:sldId id="276" r:id="rId7"/>
    <p:sldId id="259" r:id="rId8"/>
    <p:sldId id="306" r:id="rId9"/>
    <p:sldId id="308" r:id="rId10"/>
    <p:sldId id="307" r:id="rId11"/>
    <p:sldId id="309" r:id="rId12"/>
    <p:sldId id="310" r:id="rId13"/>
    <p:sldId id="311" r:id="rId14"/>
    <p:sldId id="312" r:id="rId15"/>
    <p:sldId id="277" r:id="rId16"/>
    <p:sldId id="267" r:id="rId17"/>
    <p:sldId id="313" r:id="rId18"/>
    <p:sldId id="314" r:id="rId19"/>
    <p:sldId id="333" r:id="rId20"/>
    <p:sldId id="316" r:id="rId21"/>
    <p:sldId id="315" r:id="rId22"/>
    <p:sldId id="317" r:id="rId23"/>
    <p:sldId id="318" r:id="rId24"/>
    <p:sldId id="319" r:id="rId25"/>
    <p:sldId id="320" r:id="rId26"/>
    <p:sldId id="321" r:id="rId27"/>
    <p:sldId id="322" r:id="rId28"/>
    <p:sldId id="323" r:id="rId29"/>
    <p:sldId id="324" r:id="rId30"/>
    <p:sldId id="325" r:id="rId31"/>
    <p:sldId id="326" r:id="rId32"/>
    <p:sldId id="327" r:id="rId33"/>
    <p:sldId id="260" r:id="rId34"/>
    <p:sldId id="263" r:id="rId35"/>
    <p:sldId id="328" r:id="rId36"/>
    <p:sldId id="329" r:id="rId37"/>
    <p:sldId id="331" r:id="rId38"/>
    <p:sldId id="330" r:id="rId39"/>
    <p:sldId id="289" r:id="rId40"/>
    <p:sldId id="332" r:id="rId41"/>
    <p:sldId id="266"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ndy" initials="C" lastIdx="1" clrIdx="0">
    <p:extLst>
      <p:ext uri="{19B8F6BF-5375-455C-9EA6-DF929625EA0E}">
        <p15:presenceInfo xmlns:p15="http://schemas.microsoft.com/office/powerpoint/2012/main" userId="Cind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7"/>
    <a:srgbClr val="002B41"/>
    <a:srgbClr val="F1F1F1"/>
    <a:srgbClr val="ED40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39" autoAdjust="0"/>
    <p:restoredTop sz="94660"/>
  </p:normalViewPr>
  <p:slideViewPr>
    <p:cSldViewPr snapToGrid="0" showGuides="1">
      <p:cViewPr varScale="1">
        <p:scale>
          <a:sx n="69" d="100"/>
          <a:sy n="69" d="100"/>
        </p:scale>
        <p:origin x="436" y="44"/>
      </p:cViewPr>
      <p:guideLst>
        <p:guide orient="horz" pos="2159"/>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EEDEB-74DD-4590-ADB0-3BDFBC7AA6C1}" type="datetimeFigureOut">
              <a:rPr lang="zh-CN" altLang="en-US" smtClean="0"/>
              <a:t>2018/11/27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5043DD-9C8A-432D-8FD9-15B0804A3EB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4D6233C-CAED-49EC-BC7E-3A6D2A7A9A9E}" type="datetime1">
              <a:rPr lang="zh-CN" altLang="en-US" smtClean="0"/>
              <a:t>2018/11/27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DBC4B3C-192C-4070-B2F5-511F1BFE1BB1}" type="datetime1">
              <a:rPr lang="zh-CN" altLang="en-US" smtClean="0"/>
              <a:t>2018/11/27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3435519-A9CE-4132-B90A-319CC668FC2C}" type="datetime1">
              <a:rPr lang="zh-CN" altLang="en-US" smtClean="0"/>
              <a:t>2018/11/27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F8BD182-05C0-4664-B266-B6F6EA51A290}" type="datetime1">
              <a:rPr lang="zh-CN" altLang="en-US" smtClean="0"/>
              <a:t>2018/11/27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63AD381-47BD-44DD-85A3-79C8C4C4BCAA}" type="datetime1">
              <a:rPr lang="zh-CN" altLang="en-US" smtClean="0"/>
              <a:t>2018/11/27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0477BC1-6018-4D2B-8007-C530E0A4F405}" type="datetime1">
              <a:rPr lang="zh-CN" altLang="en-US" smtClean="0"/>
              <a:t>2018/11/27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2686BA1-9490-447F-B9CB-9C20C871DA6C}" type="datetime1">
              <a:rPr lang="zh-CN" altLang="en-US" smtClean="0"/>
              <a:t>2018/11/27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2FD1F70-95D0-4746-9AF1-6F1DFA0B1CD2}" type="datetime1">
              <a:rPr lang="zh-CN" altLang="en-US" smtClean="0"/>
              <a:t>2018/11/27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2B6C0EC-E9C4-47E6-942F-956D97DD154C}" type="datetime1">
              <a:rPr lang="zh-CN" altLang="en-US" smtClean="0"/>
              <a:t>2018/11/27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0A5F963-9375-4658-A8CE-C8CB7D098D0C}" type="datetime1">
              <a:rPr lang="zh-CN" altLang="en-US" smtClean="0"/>
              <a:t>2018/11/27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7F8EDC9-5C30-4211-8911-CFF8913FC622}" type="datetime1">
              <a:rPr lang="zh-CN" altLang="en-US" smtClean="0"/>
              <a:t>2018/11/27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1F1F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A7ACA8-813E-4B24-9B41-8E539DD46AE7}" type="datetime1">
              <a:rPr lang="zh-CN" altLang="en-US" smtClean="0"/>
              <a:t>2018/11/27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0BAE56-5081-45C8-9882-C35F39B69EB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toyhouse.cc:81/index.php/File:Delay.pn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18401" y="1043021"/>
            <a:ext cx="7326743" cy="2277547"/>
          </a:xfrm>
          <a:prstGeom prst="rect">
            <a:avLst/>
          </a:prstGeom>
          <a:noFill/>
        </p:spPr>
        <p:txBody>
          <a:bodyPr wrap="square" rtlCol="0">
            <a:spAutoFit/>
          </a:bodyPr>
          <a:lstStyle/>
          <a:p>
            <a:r>
              <a:rPr lang="zh-CN" altLang="en-US" sz="6600" b="1" dirty="0" smtClean="0">
                <a:solidFill>
                  <a:srgbClr val="002B41"/>
                </a:solidFill>
                <a:latin typeface="Impact" panose="020B0806030902050204" pitchFamily="34" charset="0"/>
                <a:ea typeface="微软雅黑" panose="020B0503020204020204" pitchFamily="34" charset="-122"/>
              </a:rPr>
              <a:t>未来阿凡达机器人</a:t>
            </a:r>
            <a:endParaRPr lang="en-US" altLang="zh-CN" sz="6600" b="1" dirty="0" smtClean="0">
              <a:solidFill>
                <a:srgbClr val="002B41"/>
              </a:solidFill>
              <a:latin typeface="Impact" panose="020B0806030902050204" pitchFamily="34" charset="0"/>
              <a:ea typeface="微软雅黑" panose="020B0503020204020204" pitchFamily="34" charset="-122"/>
            </a:endParaRPr>
          </a:p>
          <a:p>
            <a:r>
              <a:rPr lang="zh-CN" altLang="en-US" sz="4400" b="1" dirty="0">
                <a:solidFill>
                  <a:srgbClr val="002B41"/>
                </a:solidFill>
                <a:latin typeface="微软雅黑" panose="020B0503020204020204" pitchFamily="34" charset="-122"/>
                <a:ea typeface="微软雅黑" panose="020B0503020204020204" pitchFamily="34" charset="-122"/>
              </a:rPr>
              <a:t>产</a:t>
            </a:r>
            <a:r>
              <a:rPr lang="zh-CN" altLang="en-US" sz="4400" b="1" dirty="0" smtClean="0">
                <a:solidFill>
                  <a:srgbClr val="002B41"/>
                </a:solidFill>
                <a:latin typeface="微软雅黑" panose="020B0503020204020204" pitchFamily="34" charset="-122"/>
                <a:ea typeface="微软雅黑" panose="020B0503020204020204" pitchFamily="34" charset="-122"/>
              </a:rPr>
              <a:t>业分析报告</a:t>
            </a:r>
            <a:endParaRPr lang="en-US" altLang="zh-CN" sz="4400" b="1" dirty="0" smtClean="0">
              <a:solidFill>
                <a:srgbClr val="002B41"/>
              </a:solidFill>
              <a:latin typeface="微软雅黑" panose="020B0503020204020204" pitchFamily="34" charset="-122"/>
              <a:ea typeface="微软雅黑" panose="020B0503020204020204" pitchFamily="34" charset="-122"/>
            </a:endParaRPr>
          </a:p>
          <a:p>
            <a:r>
              <a:rPr lang="en-US" altLang="zh-CN" sz="2800" dirty="0" smtClean="0">
                <a:solidFill>
                  <a:srgbClr val="002B41"/>
                </a:solidFill>
                <a:latin typeface="微软雅黑" panose="020B0503020204020204" pitchFamily="34" charset="-122"/>
                <a:ea typeface="微软雅黑" panose="020B0503020204020204" pitchFamily="34" charset="-122"/>
              </a:rPr>
              <a:t>2018-2019</a:t>
            </a:r>
          </a:p>
        </p:txBody>
      </p:sp>
      <p:sp>
        <p:nvSpPr>
          <p:cNvPr id="6" name="文本框 5"/>
          <p:cNvSpPr txBox="1"/>
          <p:nvPr/>
        </p:nvSpPr>
        <p:spPr>
          <a:xfrm>
            <a:off x="740873" y="6056366"/>
            <a:ext cx="2300201" cy="338554"/>
          </a:xfrm>
          <a:prstGeom prst="rect">
            <a:avLst/>
          </a:prstGeom>
          <a:noFill/>
        </p:spPr>
        <p:txBody>
          <a:bodyPr wrap="square" rtlCol="0">
            <a:spAutoFit/>
          </a:body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汇报人：优品</a:t>
            </a:r>
            <a:r>
              <a:rPr lang="en-US" altLang="zh-CN" sz="1600" dirty="0">
                <a:solidFill>
                  <a:schemeClr val="bg1">
                    <a:lumMod val="95000"/>
                  </a:schemeClr>
                </a:solidFill>
                <a:latin typeface="微软雅黑" panose="020B0503020204020204" pitchFamily="34" charset="-122"/>
                <a:ea typeface="微软雅黑" panose="020B0503020204020204" pitchFamily="34" charset="-122"/>
              </a:rPr>
              <a:t>PPT</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40873" y="3749651"/>
            <a:ext cx="5142690" cy="677108"/>
          </a:xfrm>
          <a:prstGeom prst="rect">
            <a:avLst/>
          </a:prstGeom>
          <a:noFill/>
        </p:spPr>
        <p:txBody>
          <a:bodyPr wrap="square" rtlCol="0">
            <a:spAutoFit/>
          </a:bodyPr>
          <a:lstStyle/>
          <a:p>
            <a:r>
              <a:rPr lang="zh-CN" altLang="en-US" sz="2400" dirty="0">
                <a:solidFill>
                  <a:srgbClr val="002B41"/>
                </a:solidFill>
                <a:latin typeface="微软雅黑" panose="020B0503020204020204" pitchFamily="34" charset="-122"/>
                <a:ea typeface="微软雅黑" panose="020B0503020204020204" pitchFamily="34" charset="-122"/>
              </a:rPr>
              <a:t>关于我们</a:t>
            </a:r>
            <a:endParaRPr lang="en-US" altLang="zh-CN" sz="2400" dirty="0">
              <a:solidFill>
                <a:srgbClr val="002B41"/>
              </a:solidFill>
              <a:latin typeface="微软雅黑" panose="020B0503020204020204" pitchFamily="34" charset="-122"/>
              <a:ea typeface="微软雅黑" panose="020B0503020204020204" pitchFamily="34" charset="-122"/>
            </a:endParaRPr>
          </a:p>
          <a:p>
            <a:r>
              <a:rPr lang="zh-CN" altLang="en-US" sz="1400" dirty="0" smtClean="0">
                <a:solidFill>
                  <a:srgbClr val="002B41"/>
                </a:solidFill>
                <a:latin typeface="微软雅黑" panose="020B0503020204020204" pitchFamily="34" charset="-122"/>
                <a:ea typeface="微软雅黑" panose="020B0503020204020204" pitchFamily="34" charset="-122"/>
              </a:rPr>
              <a:t>清</a:t>
            </a:r>
            <a:r>
              <a:rPr lang="zh-CN" altLang="en-US" sz="1400" dirty="0">
                <a:solidFill>
                  <a:srgbClr val="002B41"/>
                </a:solidFill>
                <a:latin typeface="微软雅黑" panose="020B0503020204020204" pitchFamily="34" charset="-122"/>
                <a:ea typeface="微软雅黑" panose="020B0503020204020204" pitchFamily="34" charset="-122"/>
              </a:rPr>
              <a:t>华大</a:t>
            </a:r>
            <a:r>
              <a:rPr lang="zh-CN" altLang="en-US" sz="1400" dirty="0" smtClean="0">
                <a:solidFill>
                  <a:srgbClr val="002B41"/>
                </a:solidFill>
                <a:latin typeface="微软雅黑" panose="020B0503020204020204" pitchFamily="34" charset="-122"/>
                <a:ea typeface="微软雅黑" panose="020B0503020204020204" pitchFamily="34" charset="-122"/>
              </a:rPr>
              <a:t>学</a:t>
            </a:r>
            <a:r>
              <a:rPr lang="en-US" altLang="zh-CN" sz="1400" dirty="0" smtClean="0">
                <a:solidFill>
                  <a:srgbClr val="002B41"/>
                </a:solidFill>
                <a:latin typeface="微软雅黑" panose="020B0503020204020204" pitchFamily="34" charset="-122"/>
                <a:ea typeface="微软雅黑" panose="020B0503020204020204" pitchFamily="34" charset="-122"/>
              </a:rPr>
              <a:t>-</a:t>
            </a:r>
            <a:r>
              <a:rPr lang="zh-CN" altLang="en-US" sz="1400" dirty="0" smtClean="0">
                <a:solidFill>
                  <a:srgbClr val="002B41"/>
                </a:solidFill>
                <a:latin typeface="微软雅黑" panose="020B0503020204020204" pitchFamily="34" charset="-122"/>
                <a:ea typeface="微软雅黑" panose="020B0503020204020204" pitchFamily="34" charset="-122"/>
              </a:rPr>
              <a:t>机</a:t>
            </a:r>
            <a:r>
              <a:rPr lang="zh-CN" altLang="en-US" sz="1400" dirty="0">
                <a:solidFill>
                  <a:srgbClr val="002B41"/>
                </a:solidFill>
                <a:latin typeface="微软雅黑" panose="020B0503020204020204" pitchFamily="34" charset="-122"/>
                <a:ea typeface="微软雅黑" panose="020B0503020204020204" pitchFamily="34" charset="-122"/>
              </a:rPr>
              <a:t>器人技术创新创业</a:t>
            </a:r>
            <a:r>
              <a:rPr lang="zh-CN" altLang="en-US" sz="1400" dirty="0" smtClean="0">
                <a:solidFill>
                  <a:srgbClr val="002B41"/>
                </a:solidFill>
                <a:latin typeface="微软雅黑" panose="020B0503020204020204" pitchFamily="34" charset="-122"/>
                <a:ea typeface="微软雅黑" panose="020B0503020204020204" pitchFamily="34" charset="-122"/>
              </a:rPr>
              <a:t>辅修</a:t>
            </a:r>
            <a:r>
              <a:rPr lang="en-US" altLang="zh-CN" sz="1400" dirty="0" smtClean="0">
                <a:solidFill>
                  <a:srgbClr val="002B41"/>
                </a:solidFill>
                <a:latin typeface="微软雅黑" panose="020B0503020204020204" pitchFamily="34" charset="-122"/>
                <a:ea typeface="微软雅黑" panose="020B0503020204020204" pitchFamily="34" charset="-122"/>
              </a:rPr>
              <a:t>-</a:t>
            </a:r>
            <a:r>
              <a:rPr lang="zh-CN" altLang="en-US" sz="1400" dirty="0" smtClean="0">
                <a:solidFill>
                  <a:srgbClr val="002B41"/>
                </a:solidFill>
                <a:latin typeface="微软雅黑" panose="020B0503020204020204" pitchFamily="34" charset="-122"/>
                <a:ea typeface="微软雅黑" panose="020B0503020204020204" pitchFamily="34" charset="-122"/>
              </a:rPr>
              <a:t>产</a:t>
            </a:r>
            <a:r>
              <a:rPr lang="zh-CN" altLang="en-US" sz="1400" dirty="0">
                <a:solidFill>
                  <a:srgbClr val="002B41"/>
                </a:solidFill>
                <a:latin typeface="微软雅黑" panose="020B0503020204020204" pitchFamily="34" charset="-122"/>
                <a:ea typeface="微软雅黑" panose="020B0503020204020204" pitchFamily="34" charset="-122"/>
              </a:rPr>
              <a:t>业前</a:t>
            </a:r>
            <a:r>
              <a:rPr lang="zh-CN" altLang="en-US" sz="1400" dirty="0" smtClean="0">
                <a:solidFill>
                  <a:srgbClr val="002B41"/>
                </a:solidFill>
                <a:latin typeface="微软雅黑" panose="020B0503020204020204" pitchFamily="34" charset="-122"/>
                <a:ea typeface="微软雅黑" panose="020B0503020204020204" pitchFamily="34" charset="-122"/>
              </a:rPr>
              <a:t>沿（必修课）</a:t>
            </a:r>
            <a:endParaRPr lang="zh-CN" altLang="en-US" sz="1400" dirty="0">
              <a:solidFill>
                <a:srgbClr val="002B41"/>
              </a:solidFill>
              <a:latin typeface="微软雅黑" panose="020B0503020204020204" pitchFamily="34" charset="-122"/>
              <a:ea typeface="微软雅黑" panose="020B0503020204020204" pitchFamily="34" charset="-122"/>
            </a:endParaRP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7" name="文本框 6"/>
          <p:cNvSpPr txBox="1"/>
          <p:nvPr/>
        </p:nvSpPr>
        <p:spPr>
          <a:xfrm>
            <a:off x="740873" y="4671177"/>
            <a:ext cx="5142690" cy="677108"/>
          </a:xfrm>
          <a:prstGeom prst="rect">
            <a:avLst/>
          </a:prstGeom>
          <a:noFill/>
        </p:spPr>
        <p:txBody>
          <a:bodyPr wrap="square" rtlCol="0">
            <a:spAutoFit/>
          </a:bodyPr>
          <a:lstStyle/>
          <a:p>
            <a:r>
              <a:rPr lang="zh-CN" altLang="en-US" sz="2400" dirty="0" smtClean="0">
                <a:solidFill>
                  <a:srgbClr val="002B41"/>
                </a:solidFill>
                <a:latin typeface="微软雅黑" panose="020B0503020204020204" pitchFamily="34" charset="-122"/>
                <a:ea typeface="微软雅黑" panose="020B0503020204020204" pitchFamily="34" charset="-122"/>
              </a:rPr>
              <a:t>我们的团队</a:t>
            </a:r>
            <a:endParaRPr lang="en-US" altLang="zh-CN" sz="2400" dirty="0" smtClean="0">
              <a:solidFill>
                <a:srgbClr val="002B41"/>
              </a:solidFill>
              <a:latin typeface="微软雅黑" panose="020B0503020204020204" pitchFamily="34" charset="-122"/>
              <a:ea typeface="微软雅黑" panose="020B0503020204020204" pitchFamily="34" charset="-122"/>
            </a:endParaRPr>
          </a:p>
          <a:p>
            <a:r>
              <a:rPr lang="zh-CN" altLang="en-US" sz="1400" dirty="0">
                <a:solidFill>
                  <a:srgbClr val="002B41"/>
                </a:solidFill>
                <a:latin typeface="微软雅黑" panose="020B0503020204020204" pitchFamily="34" charset="-122"/>
                <a:ea typeface="微软雅黑" panose="020B0503020204020204" pitchFamily="34" charset="-122"/>
              </a:rPr>
              <a:t>姜雨</a:t>
            </a:r>
            <a:r>
              <a:rPr lang="zh-CN" altLang="en-US" sz="1400" dirty="0" smtClean="0">
                <a:solidFill>
                  <a:srgbClr val="002B41"/>
                </a:solidFill>
                <a:latin typeface="微软雅黑" panose="020B0503020204020204" pitchFamily="34" charset="-122"/>
                <a:ea typeface="微软雅黑" panose="020B0503020204020204" pitchFamily="34" charset="-122"/>
              </a:rPr>
              <a:t>欣 邱楷中 宋嘉昊 高毓柯 袁乐康 陈思源</a:t>
            </a:r>
            <a:endParaRPr lang="zh-CN" altLang="en-US" sz="1400" dirty="0">
              <a:solidFill>
                <a:srgbClr val="002B41"/>
              </a:solidFill>
              <a:latin typeface="微软雅黑" panose="020B0503020204020204" pitchFamily="34" charset="-122"/>
              <a:ea typeface="微软雅黑" panose="020B0503020204020204" pitchFamily="34" charset="-122"/>
            </a:endParaRPr>
          </a:p>
        </p:txBody>
      </p:sp>
      <p:sp>
        <p:nvSpPr>
          <p:cNvPr id="3" name="Slide Number Placeholder 2"/>
          <p:cNvSpPr>
            <a:spLocks noGrp="1"/>
          </p:cNvSpPr>
          <p:nvPr>
            <p:ph type="sldNum" sz="quarter" idx="12"/>
          </p:nvPr>
        </p:nvSpPr>
        <p:spPr/>
        <p:txBody>
          <a:bodyPr/>
          <a:lstStyle/>
          <a:p>
            <a:fld id="{9C0BAE56-5081-45C8-9882-C35F39B69EBE}" type="slidenum">
              <a:rPr lang="zh-CN" altLang="en-US" smtClean="0"/>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76"/>
          <p:cNvSpPr txBox="1"/>
          <p:nvPr/>
        </p:nvSpPr>
        <p:spPr>
          <a:xfrm>
            <a:off x="498177" y="119023"/>
            <a:ext cx="310052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历史</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15"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6"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TextBox 3"/>
          <p:cNvSpPr txBox="1"/>
          <p:nvPr/>
        </p:nvSpPr>
        <p:spPr>
          <a:xfrm>
            <a:off x="763517" y="1114292"/>
            <a:ext cx="5163126" cy="5632311"/>
          </a:xfrm>
          <a:prstGeom prst="rect">
            <a:avLst/>
          </a:prstGeom>
          <a:noFill/>
        </p:spPr>
        <p:txBody>
          <a:bodyPr wrap="square" rtlCol="0">
            <a:spAutoFit/>
          </a:bodyPr>
          <a:lstStyle/>
          <a:p>
            <a:r>
              <a:rPr lang="zh-CN" altLang="en-US" sz="1600" dirty="0" smtClean="0">
                <a:solidFill>
                  <a:srgbClr val="002B41"/>
                </a:solidFill>
                <a:latin typeface="微软雅黑" panose="020B0503020204020204" pitchFamily="34" charset="-122"/>
                <a:ea typeface="微软雅黑" panose="020B0503020204020204" pitchFamily="34" charset="-122"/>
              </a:rPr>
              <a:t>     “</a:t>
            </a:r>
            <a:r>
              <a:rPr lang="zh-CN" altLang="en-US" sz="1600" dirty="0">
                <a:solidFill>
                  <a:srgbClr val="002B41"/>
                </a:solidFill>
                <a:latin typeface="微软雅黑" panose="020B0503020204020204" pitchFamily="34" charset="-122"/>
                <a:ea typeface="微软雅黑" panose="020B0503020204020204" pitchFamily="34" charset="-122"/>
              </a:rPr>
              <a:t>电报”刚开始只是西屋电气工程师</a:t>
            </a:r>
            <a:r>
              <a:rPr lang="en-US" altLang="zh-CN" sz="1600" dirty="0">
                <a:solidFill>
                  <a:srgbClr val="002B41"/>
                </a:solidFill>
                <a:latin typeface="微软雅黑" panose="020B0503020204020204" pitchFamily="34" charset="-122"/>
                <a:ea typeface="微软雅黑" panose="020B0503020204020204" pitchFamily="34" charset="-122"/>
              </a:rPr>
              <a:t>Roy J. Wensley</a:t>
            </a:r>
            <a:r>
              <a:rPr lang="zh-CN" altLang="en-US" sz="1600" dirty="0">
                <a:solidFill>
                  <a:srgbClr val="002B41"/>
                </a:solidFill>
                <a:latin typeface="微软雅黑" panose="020B0503020204020204" pitchFamily="34" charset="-122"/>
                <a:ea typeface="微软雅黑" panose="020B0503020204020204" pitchFamily="34" charset="-122"/>
              </a:rPr>
              <a:t>设计的一组控制单元，其一部分放置于中央电站调度员的桌上，另一部分放置在变电站。中央电站的那部分控制单元利用音叉振荡器制造不同的声音频率，不同的频率再转化成代码，接收端接受到代码以后对其进行解码，再根据代码的内容打开或关闭特定开关</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a:solidFill>
                <a:srgbClr val="002B41"/>
              </a:solidFill>
              <a:latin typeface="微软雅黑" panose="020B0503020204020204" pitchFamily="34" charset="-122"/>
              <a:ea typeface="微软雅黑" panose="020B0503020204020204" pitchFamily="34" charset="-122"/>
            </a:endParaRP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当</a:t>
            </a:r>
            <a:r>
              <a:rPr lang="zh-CN" altLang="zh-CN" sz="1600" dirty="0">
                <a:solidFill>
                  <a:srgbClr val="002B41"/>
                </a:solidFill>
                <a:latin typeface="微软雅黑" panose="020B0503020204020204" pitchFamily="34" charset="-122"/>
                <a:ea typeface="微软雅黑" panose="020B0503020204020204" pitchFamily="34" charset="-122"/>
              </a:rPr>
              <a:t>时这个产品只是一组用声音进行远程控制的开关 ，但是</a:t>
            </a:r>
            <a:r>
              <a:rPr lang="en-US" altLang="zh-CN" sz="1600" dirty="0" smtClean="0">
                <a:solidFill>
                  <a:srgbClr val="002B41"/>
                </a:solidFill>
                <a:latin typeface="微软雅黑" panose="020B0503020204020204" pitchFamily="34" charset="-122"/>
                <a:ea typeface="微软雅黑" panose="020B0503020204020204" pitchFamily="34" charset="-122"/>
              </a:rPr>
              <a:t>Wensley</a:t>
            </a:r>
            <a:r>
              <a:rPr lang="zh-CN" altLang="zh-CN" sz="1600" dirty="0">
                <a:solidFill>
                  <a:srgbClr val="002B41"/>
                </a:solidFill>
                <a:latin typeface="微软雅黑" panose="020B0503020204020204" pitchFamily="34" charset="-122"/>
                <a:ea typeface="微软雅黑" panose="020B0503020204020204" pitchFamily="34" charset="-122"/>
              </a:rPr>
              <a:t>认为，不懂技术的观众并不会对一个充满继电器和电线的盒子感兴趣。他决定对这个装满电线的盒子进行再包装，于是，这个盒子摇身一变变成了人形机器人“电报”。</a:t>
            </a:r>
            <a:r>
              <a:rPr lang="en-US" altLang="zh-CN" sz="1600" dirty="0">
                <a:solidFill>
                  <a:srgbClr val="002B41"/>
                </a:solidFill>
                <a:latin typeface="微软雅黑" panose="020B0503020204020204" pitchFamily="34" charset="-122"/>
                <a:ea typeface="微软雅黑" panose="020B0503020204020204" pitchFamily="34" charset="-122"/>
              </a:rPr>
              <a:t/>
            </a:r>
            <a:br>
              <a:rPr lang="en-US" altLang="zh-CN" sz="1600" dirty="0">
                <a:solidFill>
                  <a:srgbClr val="002B41"/>
                </a:solidFill>
                <a:latin typeface="微软雅黑" panose="020B0503020204020204" pitchFamily="34" charset="-122"/>
                <a:ea typeface="微软雅黑" panose="020B0503020204020204" pitchFamily="34" charset="-122"/>
              </a:rPr>
            </a:br>
            <a:r>
              <a:rPr lang="en-US" altLang="zh-CN" sz="1600" dirty="0" smtClean="0">
                <a:solidFill>
                  <a:srgbClr val="002B41"/>
                </a:solidFill>
                <a:latin typeface="微软雅黑" panose="020B0503020204020204" pitchFamily="34" charset="-122"/>
                <a:ea typeface="微软雅黑" panose="020B0503020204020204" pitchFamily="34" charset="-122"/>
              </a:rPr>
              <a:t>      1928</a:t>
            </a:r>
            <a:r>
              <a:rPr lang="zh-CN" altLang="zh-CN" sz="1600" dirty="0">
                <a:solidFill>
                  <a:srgbClr val="002B41"/>
                </a:solidFill>
                <a:latin typeface="微软雅黑" panose="020B0503020204020204" pitchFamily="34" charset="-122"/>
                <a:ea typeface="微软雅黑" panose="020B0503020204020204" pitchFamily="34" charset="-122"/>
              </a:rPr>
              <a:t>年</a:t>
            </a:r>
            <a:r>
              <a:rPr lang="en-US" altLang="zh-CN" sz="1600" dirty="0">
                <a:solidFill>
                  <a:srgbClr val="002B41"/>
                </a:solidFill>
                <a:latin typeface="微软雅黑" panose="020B0503020204020204" pitchFamily="34" charset="-122"/>
                <a:ea typeface="微软雅黑" panose="020B0503020204020204" pitchFamily="34" charset="-122"/>
              </a:rPr>
              <a:t>2</a:t>
            </a:r>
            <a:r>
              <a:rPr lang="zh-CN" altLang="zh-CN" sz="1600" dirty="0">
                <a:solidFill>
                  <a:srgbClr val="002B41"/>
                </a:solidFill>
                <a:latin typeface="微软雅黑" panose="020B0503020204020204" pitchFamily="34" charset="-122"/>
                <a:ea typeface="微软雅黑" panose="020B0503020204020204" pitchFamily="34" charset="-122"/>
              </a:rPr>
              <a:t>月</a:t>
            </a:r>
            <a:r>
              <a:rPr lang="en-US" altLang="zh-CN" sz="1600" dirty="0">
                <a:solidFill>
                  <a:srgbClr val="002B41"/>
                </a:solidFill>
                <a:latin typeface="微软雅黑" panose="020B0503020204020204" pitchFamily="34" charset="-122"/>
                <a:ea typeface="微软雅黑" panose="020B0503020204020204" pitchFamily="34" charset="-122"/>
              </a:rPr>
              <a:t>21</a:t>
            </a:r>
            <a:r>
              <a:rPr lang="zh-CN" altLang="zh-CN" sz="1600" dirty="0">
                <a:solidFill>
                  <a:srgbClr val="002B41"/>
                </a:solidFill>
                <a:latin typeface="微软雅黑" panose="020B0503020204020204" pitchFamily="34" charset="-122"/>
                <a:ea typeface="微软雅黑" panose="020B0503020204020204" pitchFamily="34" charset="-122"/>
              </a:rPr>
              <a:t>日，在博览会之前，“电报”在纽约市的一个高级俱乐部首次亮相。</a:t>
            </a: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a:t>
            </a:r>
            <a:r>
              <a:rPr lang="zh-CN" altLang="zh-CN" sz="1600" dirty="0">
                <a:solidFill>
                  <a:srgbClr val="002B41"/>
                </a:solidFill>
                <a:latin typeface="微软雅黑" panose="020B0503020204020204" pitchFamily="34" charset="-122"/>
                <a:ea typeface="微软雅黑" panose="020B0503020204020204" pitchFamily="34" charset="-122"/>
              </a:rPr>
              <a:t>电报”的成功引起了公众的注目，并且促进了进一步的研究。美国军方开始研究如何利用这套开关去远程控制枪支开火。而人力不足的郊区机场也在考虑利用这个系统来实现夜间飞机抵达时自动点亮跑道。</a:t>
            </a:r>
          </a:p>
          <a:p>
            <a:endParaRPr lang="en-US" altLang="zh-CN" sz="1600" dirty="0" smtClean="0">
              <a:solidFill>
                <a:srgbClr val="002B41"/>
              </a:solidFill>
              <a:latin typeface="微软雅黑" panose="020B0503020204020204" pitchFamily="34" charset="-122"/>
              <a:ea typeface="微软雅黑" panose="020B0503020204020204" pitchFamily="34" charset="-122"/>
            </a:endParaRPr>
          </a:p>
          <a:p>
            <a:r>
              <a:rPr lang="en-US" altLang="zh-CN" sz="1600" dirty="0">
                <a:solidFill>
                  <a:srgbClr val="002B41"/>
                </a:solidFill>
                <a:latin typeface="微软雅黑" panose="020B0503020204020204" pitchFamily="34" charset="-122"/>
                <a:ea typeface="微软雅黑" panose="020B0503020204020204" pitchFamily="34" charset="-122"/>
              </a:rPr>
              <a:t> </a:t>
            </a:r>
            <a:r>
              <a:rPr lang="en-US" altLang="zh-CN" sz="1600" dirty="0" smtClean="0">
                <a:solidFill>
                  <a:srgbClr val="002B41"/>
                </a:solidFill>
                <a:latin typeface="微软雅黑" panose="020B0503020204020204" pitchFamily="34" charset="-122"/>
                <a:ea typeface="微软雅黑" panose="020B0503020204020204" pitchFamily="34" charset="-122"/>
              </a:rPr>
              <a:t>     </a:t>
            </a:r>
            <a:r>
              <a:rPr lang="en-US" altLang="zh-CN" sz="2400" dirty="0" smtClean="0">
                <a:solidFill>
                  <a:srgbClr val="002B41"/>
                </a:solidFill>
                <a:latin typeface="微软雅黑" panose="020B0503020204020204" pitchFamily="34" charset="-122"/>
                <a:ea typeface="微软雅黑" panose="020B0503020204020204" pitchFamily="34" charset="-122"/>
              </a:rPr>
              <a:t>1929</a:t>
            </a:r>
            <a:r>
              <a:rPr lang="zh-CN" altLang="zh-CN" sz="2400" dirty="0">
                <a:solidFill>
                  <a:srgbClr val="002B41"/>
                </a:solidFill>
                <a:latin typeface="微软雅黑" panose="020B0503020204020204" pitchFamily="34" charset="-122"/>
                <a:ea typeface="微软雅黑" panose="020B0503020204020204" pitchFamily="34" charset="-122"/>
              </a:rPr>
              <a:t>年</a:t>
            </a:r>
            <a:r>
              <a:rPr lang="zh-CN" altLang="zh-CN" sz="1600" dirty="0">
                <a:solidFill>
                  <a:srgbClr val="002B41"/>
                </a:solidFill>
                <a:latin typeface="微软雅黑" panose="020B0503020204020204" pitchFamily="34" charset="-122"/>
                <a:ea typeface="微软雅黑" panose="020B0503020204020204" pitchFamily="34" charset="-122"/>
              </a:rPr>
              <a:t>，</a:t>
            </a:r>
            <a:r>
              <a:rPr lang="en-US" altLang="zh-CN" sz="1600" dirty="0">
                <a:solidFill>
                  <a:srgbClr val="002B41"/>
                </a:solidFill>
                <a:latin typeface="微软雅黑" panose="020B0503020204020204" pitchFamily="34" charset="-122"/>
                <a:ea typeface="微软雅黑" panose="020B0503020204020204" pitchFamily="34" charset="-122"/>
              </a:rPr>
              <a:t>Wensley</a:t>
            </a:r>
            <a:r>
              <a:rPr lang="zh-CN" altLang="zh-CN" sz="1600" dirty="0">
                <a:solidFill>
                  <a:srgbClr val="002B41"/>
                </a:solidFill>
                <a:latin typeface="微软雅黑" panose="020B0503020204020204" pitchFamily="34" charset="-122"/>
                <a:ea typeface="微软雅黑" panose="020B0503020204020204" pitchFamily="34" charset="-122"/>
              </a:rPr>
              <a:t>被调任负责冰箱研发和销售的协调工作。于是他来到了位于俄亥俄州曼斯菲尔德城的西屋电器部门，在那里他遇到了几个志同道合的工程师</a:t>
            </a:r>
            <a:r>
              <a:rPr lang="zh-CN" altLang="zh-CN" sz="1600" dirty="0" smtClean="0">
                <a:solidFill>
                  <a:srgbClr val="002B41"/>
                </a:solidFill>
                <a:latin typeface="微软雅黑" panose="020B0503020204020204" pitchFamily="34" charset="-122"/>
                <a:ea typeface="微软雅黑" panose="020B0503020204020204" pitchFamily="34" charset="-122"/>
              </a:rPr>
              <a:t>。</a:t>
            </a:r>
            <a:endParaRPr lang="zh-CN" altLang="zh-CN" sz="1600" dirty="0">
              <a:solidFill>
                <a:srgbClr val="002B41"/>
              </a:solidFill>
              <a:latin typeface="微软雅黑" panose="020B0503020204020204" pitchFamily="34" charset="-122"/>
              <a:ea typeface="微软雅黑" panose="020B0503020204020204" pitchFamily="34" charset="-122"/>
            </a:endParaRPr>
          </a:p>
        </p:txBody>
      </p:sp>
      <p:sp>
        <p:nvSpPr>
          <p:cNvPr id="19" name="Slide Number Placeholder 18"/>
          <p:cNvSpPr>
            <a:spLocks noGrp="1"/>
          </p:cNvSpPr>
          <p:nvPr>
            <p:ph type="sldNum" sz="quarter" idx="12"/>
          </p:nvPr>
        </p:nvSpPr>
        <p:spPr/>
        <p:txBody>
          <a:bodyPr/>
          <a:lstStyle/>
          <a:p>
            <a:fld id="{9C0BAE56-5081-45C8-9882-C35F39B69EBE}" type="slidenum">
              <a:rPr lang="zh-CN" altLang="en-US" smtClean="0"/>
              <a:t>10</a:t>
            </a:fld>
            <a:endParaRPr lang="zh-CN" altLang="en-US" dirty="0"/>
          </a:p>
        </p:txBody>
      </p:sp>
      <p:sp>
        <p:nvSpPr>
          <p:cNvPr id="5" name="TextBox 4"/>
          <p:cNvSpPr txBox="1"/>
          <p:nvPr/>
        </p:nvSpPr>
        <p:spPr>
          <a:xfrm>
            <a:off x="6651907" y="615906"/>
            <a:ext cx="4711129" cy="5878532"/>
          </a:xfrm>
          <a:prstGeom prst="rect">
            <a:avLst/>
          </a:prstGeom>
          <a:noFill/>
        </p:spPr>
        <p:txBody>
          <a:bodyPr wrap="square" rtlCol="0">
            <a:spAutoFit/>
          </a:bodyPr>
          <a:lstStyle/>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他</a:t>
            </a:r>
            <a:r>
              <a:rPr lang="zh-CN" altLang="zh-CN" sz="1600" dirty="0">
                <a:solidFill>
                  <a:srgbClr val="002B41"/>
                </a:solidFill>
                <a:latin typeface="微软雅黑" panose="020B0503020204020204" pitchFamily="34" charset="-122"/>
                <a:ea typeface="微软雅黑" panose="020B0503020204020204" pitchFamily="34" charset="-122"/>
              </a:rPr>
              <a:t>们很快就推出了</a:t>
            </a:r>
            <a:r>
              <a:rPr lang="en-US" altLang="zh-CN" sz="1600" dirty="0">
                <a:solidFill>
                  <a:srgbClr val="002B41"/>
                </a:solidFill>
                <a:latin typeface="微软雅黑" panose="020B0503020204020204" pitchFamily="34" charset="-122"/>
                <a:ea typeface="微软雅黑" panose="020B0503020204020204" pitchFamily="34" charset="-122"/>
              </a:rPr>
              <a:t>Katrina van Televox</a:t>
            </a:r>
            <a:r>
              <a:rPr lang="zh-CN" altLang="zh-CN" sz="1600" dirty="0">
                <a:solidFill>
                  <a:srgbClr val="002B41"/>
                </a:solidFill>
                <a:latin typeface="微软雅黑" panose="020B0503020204020204" pitchFamily="34" charset="-122"/>
                <a:ea typeface="微软雅黑" panose="020B0503020204020204" pitchFamily="34" charset="-122"/>
              </a:rPr>
              <a:t>、</a:t>
            </a:r>
            <a:r>
              <a:rPr lang="en-US" altLang="zh-CN" sz="1600" dirty="0">
                <a:solidFill>
                  <a:srgbClr val="002B41"/>
                </a:solidFill>
                <a:latin typeface="微软雅黑" panose="020B0503020204020204" pitchFamily="34" charset="-122"/>
                <a:ea typeface="微软雅黑" panose="020B0503020204020204" pitchFamily="34" charset="-122"/>
              </a:rPr>
              <a:t>Rastus</a:t>
            </a:r>
            <a:r>
              <a:rPr lang="zh-CN" altLang="zh-CN" sz="1600" dirty="0">
                <a:solidFill>
                  <a:srgbClr val="002B41"/>
                </a:solidFill>
                <a:latin typeface="微软雅黑" panose="020B0503020204020204" pitchFamily="34" charset="-122"/>
                <a:ea typeface="微软雅黑" panose="020B0503020204020204" pitchFamily="34" charset="-122"/>
              </a:rPr>
              <a:t>以及其他款机器人，并通过不断迭代优化机器的运动、声音、控制和技能组合。</a:t>
            </a:r>
          </a:p>
          <a:p>
            <a:r>
              <a:rPr lang="en-US" altLang="zh-CN" sz="1600" dirty="0" smtClean="0">
                <a:solidFill>
                  <a:srgbClr val="002B41"/>
                </a:solidFill>
                <a:latin typeface="微软雅黑" panose="020B0503020204020204" pitchFamily="34" charset="-122"/>
                <a:ea typeface="微软雅黑" panose="020B0503020204020204" pitchFamily="34" charset="-122"/>
              </a:rPr>
              <a:t>      </a:t>
            </a:r>
          </a:p>
          <a:p>
            <a:r>
              <a:rPr lang="en-US" altLang="zh-CN" sz="1600" dirty="0">
                <a:solidFill>
                  <a:srgbClr val="002B41"/>
                </a:solidFill>
                <a:latin typeface="微软雅黑" panose="020B0503020204020204" pitchFamily="34" charset="-122"/>
                <a:ea typeface="微软雅黑" panose="020B0503020204020204" pitchFamily="34" charset="-122"/>
              </a:rPr>
              <a:t> </a:t>
            </a:r>
            <a:r>
              <a:rPr lang="en-US" altLang="zh-CN" sz="1600" dirty="0" smtClean="0">
                <a:solidFill>
                  <a:srgbClr val="002B41"/>
                </a:solidFill>
                <a:latin typeface="微软雅黑" panose="020B0503020204020204" pitchFamily="34" charset="-122"/>
                <a:ea typeface="微软雅黑" panose="020B0503020204020204" pitchFamily="34" charset="-122"/>
              </a:rPr>
              <a:t>     </a:t>
            </a:r>
            <a:r>
              <a:rPr lang="en-US" altLang="zh-CN" sz="2400" dirty="0" smtClean="0">
                <a:solidFill>
                  <a:srgbClr val="002B41"/>
                </a:solidFill>
                <a:latin typeface="微软雅黑" panose="020B0503020204020204" pitchFamily="34" charset="-122"/>
                <a:ea typeface="微软雅黑" panose="020B0503020204020204" pitchFamily="34" charset="-122"/>
              </a:rPr>
              <a:t>Elektro</a:t>
            </a:r>
            <a:r>
              <a:rPr lang="zh-CN" altLang="zh-CN" sz="1600" dirty="0">
                <a:solidFill>
                  <a:srgbClr val="002B41"/>
                </a:solidFill>
                <a:latin typeface="微软雅黑" panose="020B0503020204020204" pitchFamily="34" charset="-122"/>
                <a:ea typeface="微软雅黑" panose="020B0503020204020204" pitchFamily="34" charset="-122"/>
              </a:rPr>
              <a:t>是他们的终极作品。这款机器人有躯干、手臂和腿，由</a:t>
            </a:r>
            <a:r>
              <a:rPr lang="en-US" altLang="zh-CN" sz="1600" dirty="0">
                <a:solidFill>
                  <a:srgbClr val="002B41"/>
                </a:solidFill>
                <a:latin typeface="微软雅黑" panose="020B0503020204020204" pitchFamily="34" charset="-122"/>
                <a:ea typeface="微软雅黑" panose="020B0503020204020204" pitchFamily="34" charset="-122"/>
              </a:rPr>
              <a:t> J.M. Barnett</a:t>
            </a:r>
            <a:r>
              <a:rPr lang="zh-CN" altLang="zh-CN" sz="1600" dirty="0">
                <a:solidFill>
                  <a:srgbClr val="002B41"/>
                </a:solidFill>
                <a:latin typeface="微软雅黑" panose="020B0503020204020204" pitchFamily="34" charset="-122"/>
                <a:ea typeface="微软雅黑" panose="020B0503020204020204" pitchFamily="34" charset="-122"/>
              </a:rPr>
              <a:t>、</a:t>
            </a:r>
            <a:r>
              <a:rPr lang="en-US" altLang="zh-CN" sz="1600" dirty="0">
                <a:solidFill>
                  <a:srgbClr val="002B41"/>
                </a:solidFill>
                <a:latin typeface="微软雅黑" panose="020B0503020204020204" pitchFamily="34" charset="-122"/>
                <a:ea typeface="微软雅黑" panose="020B0503020204020204" pitchFamily="34" charset="-122"/>
              </a:rPr>
              <a:t>Jack Weeks sr. </a:t>
            </a:r>
            <a:r>
              <a:rPr lang="zh-CN" altLang="zh-CN" sz="1600" dirty="0">
                <a:solidFill>
                  <a:srgbClr val="002B41"/>
                </a:solidFill>
                <a:latin typeface="微软雅黑" panose="020B0503020204020204" pitchFamily="34" charset="-122"/>
                <a:ea typeface="微软雅黑" panose="020B0503020204020204" pitchFamily="34" charset="-122"/>
              </a:rPr>
              <a:t>、</a:t>
            </a:r>
            <a:r>
              <a:rPr lang="en-US" altLang="zh-CN" sz="1600" dirty="0">
                <a:solidFill>
                  <a:srgbClr val="002B41"/>
                </a:solidFill>
                <a:latin typeface="微软雅黑" panose="020B0503020204020204" pitchFamily="34" charset="-122"/>
                <a:ea typeface="微软雅黑" panose="020B0503020204020204" pitchFamily="34" charset="-122"/>
              </a:rPr>
              <a:t>Harold Gorsuch</a:t>
            </a:r>
            <a:r>
              <a:rPr lang="zh-CN" altLang="zh-CN" sz="1600" dirty="0">
                <a:solidFill>
                  <a:srgbClr val="002B41"/>
                </a:solidFill>
                <a:latin typeface="微软雅黑" panose="020B0503020204020204" pitchFamily="34" charset="-122"/>
                <a:ea typeface="微软雅黑" panose="020B0503020204020204" pitchFamily="34" charset="-122"/>
              </a:rPr>
              <a:t>以及其他工程师共同创造</a:t>
            </a:r>
            <a:r>
              <a:rPr lang="zh-CN" altLang="zh-CN"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en-US" sz="1600" dirty="0">
                <a:solidFill>
                  <a:srgbClr val="002B41"/>
                </a:solidFill>
                <a:latin typeface="微软雅黑" panose="020B0503020204020204" pitchFamily="34" charset="-122"/>
                <a:ea typeface="微软雅黑" panose="020B0503020204020204" pitchFamily="34" charset="-122"/>
              </a:rPr>
              <a:t>率先在</a:t>
            </a:r>
            <a:r>
              <a:rPr lang="en-US" altLang="zh-CN" sz="1600" dirty="0">
                <a:solidFill>
                  <a:srgbClr val="002B41"/>
                </a:solidFill>
                <a:latin typeface="微软雅黑" panose="020B0503020204020204" pitchFamily="34" charset="-122"/>
                <a:ea typeface="微软雅黑" panose="020B0503020204020204" pitchFamily="34" charset="-122"/>
              </a:rPr>
              <a:t>1939</a:t>
            </a:r>
            <a:r>
              <a:rPr lang="zh-CN" altLang="en-US" sz="1600" dirty="0">
                <a:solidFill>
                  <a:srgbClr val="002B41"/>
                </a:solidFill>
                <a:latin typeface="微软雅黑" panose="020B0503020204020204" pitchFamily="34" charset="-122"/>
                <a:ea typeface="微软雅黑" panose="020B0503020204020204" pitchFamily="34" charset="-122"/>
              </a:rPr>
              <a:t>年世博会登场，随后又在全国巡回演出。虽然它大量促进了西屋电器的销售，但</a:t>
            </a:r>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en-US" sz="1600" dirty="0">
                <a:solidFill>
                  <a:srgbClr val="002B41"/>
                </a:solidFill>
                <a:latin typeface="微软雅黑" panose="020B0503020204020204" pitchFamily="34" charset="-122"/>
                <a:ea typeface="微软雅黑" panose="020B0503020204020204" pitchFamily="34" charset="-122"/>
              </a:rPr>
              <a:t>不应该仅仅被当做一个宣传噱头</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en-US" sz="1600" dirty="0">
                <a:solidFill>
                  <a:srgbClr val="002B41"/>
                </a:solidFill>
                <a:latin typeface="微软雅黑" panose="020B0503020204020204" pitchFamily="34" charset="-122"/>
                <a:ea typeface="微软雅黑" panose="020B0503020204020204" pitchFamily="34" charset="-122"/>
              </a:rPr>
              <a:t>那群创造它的工程师是有情怀的，他们试图通过制造声控机器人将科幻带进现实。</a:t>
            </a:r>
          </a:p>
          <a:p>
            <a:r>
              <a:rPr lang="zh-CN" altLang="en-US" sz="1600" dirty="0" smtClean="0">
                <a:solidFill>
                  <a:srgbClr val="002B41"/>
                </a:solidFill>
                <a:latin typeface="微软雅黑" panose="020B0503020204020204" pitchFamily="34" charset="-122"/>
                <a:ea typeface="微软雅黑" panose="020B0503020204020204" pitchFamily="34" charset="-122"/>
              </a:rPr>
              <a:t>       操</a:t>
            </a:r>
            <a:r>
              <a:rPr lang="zh-CN" altLang="en-US" sz="1600" dirty="0">
                <a:solidFill>
                  <a:srgbClr val="002B41"/>
                </a:solidFill>
                <a:latin typeface="微软雅黑" panose="020B0503020204020204" pitchFamily="34" charset="-122"/>
                <a:ea typeface="微软雅黑" panose="020B0503020204020204" pitchFamily="34" charset="-122"/>
              </a:rPr>
              <a:t>作员与</a:t>
            </a:r>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en-US" sz="1600" dirty="0">
                <a:solidFill>
                  <a:srgbClr val="002B41"/>
                </a:solidFill>
                <a:latin typeface="微软雅黑" panose="020B0503020204020204" pitchFamily="34" charset="-122"/>
                <a:ea typeface="微软雅黑" panose="020B0503020204020204" pitchFamily="34" charset="-122"/>
              </a:rPr>
              <a:t>的语言交互在技术上是这样实现的：</a:t>
            </a:r>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en-US" sz="1600" dirty="0">
                <a:solidFill>
                  <a:srgbClr val="002B41"/>
                </a:solidFill>
                <a:latin typeface="微软雅黑" panose="020B0503020204020204" pitchFamily="34" charset="-122"/>
                <a:ea typeface="微软雅黑" panose="020B0503020204020204" pitchFamily="34" charset="-122"/>
              </a:rPr>
              <a:t>并不能真正理解操作员通过麦克风对它说的话，它只能听懂在时间上按照音节精心安排的语音指令，所以操作员发出指令时说得极慢且一字一停顿。</a:t>
            </a:r>
          </a:p>
          <a:p>
            <a:r>
              <a:rPr lang="en-US" altLang="zh-CN" sz="1600" dirty="0" smtClean="0">
                <a:solidFill>
                  <a:srgbClr val="002B41"/>
                </a:solidFill>
                <a:latin typeface="微软雅黑" panose="020B0503020204020204" pitchFamily="34" charset="-122"/>
                <a:ea typeface="微软雅黑" panose="020B0503020204020204" pitchFamily="34" charset="-122"/>
              </a:rPr>
              <a:t>       1942</a:t>
            </a:r>
            <a:r>
              <a:rPr lang="zh-CN" altLang="en-US" sz="1600" dirty="0">
                <a:solidFill>
                  <a:srgbClr val="002B41"/>
                </a:solidFill>
                <a:latin typeface="微软雅黑" panose="020B0503020204020204" pitchFamily="34" charset="-122"/>
                <a:ea typeface="微软雅黑" panose="020B0503020204020204" pitchFamily="34" charset="-122"/>
              </a:rPr>
              <a:t>到</a:t>
            </a:r>
            <a:r>
              <a:rPr lang="en-US" altLang="zh-CN" sz="1600" dirty="0">
                <a:solidFill>
                  <a:srgbClr val="002B41"/>
                </a:solidFill>
                <a:latin typeface="微软雅黑" panose="020B0503020204020204" pitchFamily="34" charset="-122"/>
                <a:ea typeface="微软雅黑" panose="020B0503020204020204" pitchFamily="34" charset="-122"/>
              </a:rPr>
              <a:t>1943</a:t>
            </a:r>
            <a:r>
              <a:rPr lang="zh-CN" altLang="en-US" sz="1600" dirty="0">
                <a:solidFill>
                  <a:srgbClr val="002B41"/>
                </a:solidFill>
                <a:latin typeface="微软雅黑" panose="020B0503020204020204" pitchFamily="34" charset="-122"/>
                <a:ea typeface="微软雅黑" panose="020B0503020204020204" pitchFamily="34" charset="-122"/>
              </a:rPr>
              <a:t>年和</a:t>
            </a:r>
            <a:r>
              <a:rPr lang="en-US" altLang="zh-CN" sz="1600" dirty="0">
                <a:solidFill>
                  <a:srgbClr val="002B41"/>
                </a:solidFill>
                <a:latin typeface="微软雅黑" panose="020B0503020204020204" pitchFamily="34" charset="-122"/>
                <a:ea typeface="微软雅黑" panose="020B0503020204020204" pitchFamily="34" charset="-122"/>
              </a:rPr>
              <a:t>Elektro </a:t>
            </a:r>
            <a:r>
              <a:rPr lang="zh-CN" altLang="en-US" sz="1600" dirty="0">
                <a:solidFill>
                  <a:srgbClr val="002B41"/>
                </a:solidFill>
                <a:latin typeface="微软雅黑" panose="020B0503020204020204" pitchFamily="34" charset="-122"/>
                <a:ea typeface="微软雅黑" panose="020B0503020204020204" pitchFamily="34" charset="-122"/>
              </a:rPr>
              <a:t>一起巡回演出的</a:t>
            </a:r>
            <a:r>
              <a:rPr lang="en-US" altLang="zh-CN" sz="1600" dirty="0" smtClean="0">
                <a:solidFill>
                  <a:srgbClr val="002B41"/>
                </a:solidFill>
                <a:latin typeface="微软雅黑" panose="020B0503020204020204" pitchFamily="34" charset="-122"/>
                <a:ea typeface="微软雅黑" panose="020B0503020204020204" pitchFamily="34" charset="-122"/>
              </a:rPr>
              <a:t>C.Bruce </a:t>
            </a:r>
            <a:r>
              <a:rPr lang="en-US" altLang="zh-CN" sz="1600" dirty="0">
                <a:solidFill>
                  <a:srgbClr val="002B41"/>
                </a:solidFill>
                <a:latin typeface="微软雅黑" panose="020B0503020204020204" pitchFamily="34" charset="-122"/>
                <a:ea typeface="微软雅黑" panose="020B0503020204020204" pitchFamily="34" charset="-122"/>
              </a:rPr>
              <a:t>Hardy </a:t>
            </a:r>
            <a:r>
              <a:rPr lang="zh-CN" altLang="en-US" sz="1600" dirty="0">
                <a:solidFill>
                  <a:srgbClr val="002B41"/>
                </a:solidFill>
                <a:latin typeface="微软雅黑" panose="020B0503020204020204" pitchFamily="34" charset="-122"/>
                <a:ea typeface="微软雅黑" panose="020B0503020204020204" pitchFamily="34" charset="-122"/>
              </a:rPr>
              <a:t>说，给</a:t>
            </a:r>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en-US" sz="1600" dirty="0">
                <a:solidFill>
                  <a:srgbClr val="002B41"/>
                </a:solidFill>
                <a:latin typeface="微软雅黑" panose="020B0503020204020204" pitchFamily="34" charset="-122"/>
                <a:ea typeface="微软雅黑" panose="020B0503020204020204" pitchFamily="34" charset="-122"/>
              </a:rPr>
              <a:t>发出指令时，开始或结束一个命令都遵循</a:t>
            </a:r>
            <a:r>
              <a:rPr lang="en-US" altLang="zh-CN" sz="1600" dirty="0">
                <a:solidFill>
                  <a:srgbClr val="002B41"/>
                </a:solidFill>
                <a:latin typeface="微软雅黑" panose="020B0503020204020204" pitchFamily="34" charset="-122"/>
                <a:ea typeface="微软雅黑" panose="020B0503020204020204" pitchFamily="34" charset="-122"/>
              </a:rPr>
              <a:t>3-1-2</a:t>
            </a:r>
            <a:r>
              <a:rPr lang="zh-CN" altLang="en-US" sz="1600" dirty="0">
                <a:solidFill>
                  <a:srgbClr val="002B41"/>
                </a:solidFill>
                <a:latin typeface="微软雅黑" panose="020B0503020204020204" pitchFamily="34" charset="-122"/>
                <a:ea typeface="微软雅黑" panose="020B0503020204020204" pitchFamily="34" charset="-122"/>
              </a:rPr>
              <a:t>的音节模式，且在分句间有停顿。例如，“</a:t>
            </a:r>
            <a:r>
              <a:rPr lang="en-US" altLang="zh-CN" sz="1600" dirty="0">
                <a:solidFill>
                  <a:srgbClr val="002B41"/>
                </a:solidFill>
                <a:latin typeface="微软雅黑" panose="020B0503020204020204" pitchFamily="34" charset="-122"/>
                <a:ea typeface="微软雅黑" panose="020B0503020204020204" pitchFamily="34" charset="-122"/>
              </a:rPr>
              <a:t>Will you come / down / front please?”</a:t>
            </a:r>
            <a:r>
              <a:rPr lang="zh-CN" altLang="en-US" sz="1600" dirty="0">
                <a:solidFill>
                  <a:srgbClr val="002B41"/>
                </a:solidFill>
                <a:latin typeface="微软雅黑" panose="020B0503020204020204" pitchFamily="34" charset="-122"/>
                <a:ea typeface="微软雅黑" panose="020B0503020204020204" pitchFamily="34" charset="-122"/>
              </a:rPr>
              <a:t>将使</a:t>
            </a:r>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en-US" sz="1600" dirty="0">
                <a:solidFill>
                  <a:srgbClr val="002B41"/>
                </a:solidFill>
                <a:latin typeface="微软雅黑" panose="020B0503020204020204" pitchFamily="34" charset="-122"/>
                <a:ea typeface="微软雅黑" panose="020B0503020204020204" pitchFamily="34" charset="-122"/>
              </a:rPr>
              <a:t>开始移动。而 “</a:t>
            </a:r>
            <a:r>
              <a:rPr lang="en-US" altLang="zh-CN" sz="1600" dirty="0">
                <a:solidFill>
                  <a:srgbClr val="002B41"/>
                </a:solidFill>
                <a:latin typeface="微软雅黑" panose="020B0503020204020204" pitchFamily="34" charset="-122"/>
                <a:ea typeface="微软雅黑" panose="020B0503020204020204" pitchFamily="34" charset="-122"/>
              </a:rPr>
              <a:t>You have come / far / enough”</a:t>
            </a:r>
            <a:r>
              <a:rPr lang="zh-CN" altLang="en-US" sz="1600" dirty="0">
                <a:solidFill>
                  <a:srgbClr val="002B41"/>
                </a:solidFill>
                <a:latin typeface="微软雅黑" panose="020B0503020204020204" pitchFamily="34" charset="-122"/>
                <a:ea typeface="微软雅黑" panose="020B0503020204020204" pitchFamily="34" charset="-122"/>
              </a:rPr>
              <a:t>会让它停下来</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zh-CN" altLang="en-US" sz="16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7522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76"/>
          <p:cNvSpPr txBox="1"/>
          <p:nvPr/>
        </p:nvSpPr>
        <p:spPr>
          <a:xfrm>
            <a:off x="498177" y="119023"/>
            <a:ext cx="310052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历史</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15"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6"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19" name="Slide Number Placeholder 18"/>
          <p:cNvSpPr>
            <a:spLocks noGrp="1"/>
          </p:cNvSpPr>
          <p:nvPr>
            <p:ph type="sldNum" sz="quarter" idx="12"/>
          </p:nvPr>
        </p:nvSpPr>
        <p:spPr/>
        <p:txBody>
          <a:bodyPr/>
          <a:lstStyle/>
          <a:p>
            <a:fld id="{9C0BAE56-5081-45C8-9882-C35F39B69EBE}" type="slidenum">
              <a:rPr lang="zh-CN" altLang="en-US" smtClean="0"/>
              <a:t>11</a:t>
            </a:fld>
            <a:endParaRPr lang="zh-CN" altLang="en-US" dirty="0"/>
          </a:p>
        </p:txBody>
      </p:sp>
      <p:pic>
        <p:nvPicPr>
          <p:cNvPr id="3074" name="图片 15" descr="IMG_2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7811" y="946870"/>
            <a:ext cx="3233904" cy="3976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545369" y="5015415"/>
            <a:ext cx="2598788" cy="477054"/>
          </a:xfrm>
          <a:prstGeom prst="rect">
            <a:avLst/>
          </a:prstGeom>
          <a:noFill/>
        </p:spPr>
        <p:txBody>
          <a:bodyPr wrap="none" rtlCol="0">
            <a:spAutoFit/>
          </a:bodyPr>
          <a:lstStyle/>
          <a:p>
            <a:pPr algn="ctr"/>
            <a:r>
              <a:rPr lang="en-US" altLang="zh-CN" sz="1400" dirty="0">
                <a:solidFill>
                  <a:srgbClr val="002B41"/>
                </a:solidFill>
                <a:latin typeface="微软雅黑" panose="020B0503020204020204" pitchFamily="34" charset="-122"/>
                <a:ea typeface="微软雅黑" panose="020B0503020204020204" pitchFamily="34" charset="-122"/>
              </a:rPr>
              <a:t>Elektro</a:t>
            </a:r>
          </a:p>
          <a:p>
            <a:pPr algn="ctr"/>
            <a:r>
              <a:rPr lang="zh-CN" altLang="en-US" sz="1100" dirty="0">
                <a:solidFill>
                  <a:srgbClr val="002B41"/>
                </a:solidFill>
                <a:latin typeface="微软雅黑" panose="020B0503020204020204" pitchFamily="34" charset="-122"/>
                <a:ea typeface="微软雅黑" panose="020B0503020204020204" pitchFamily="34" charset="-122"/>
              </a:rPr>
              <a:t>图片来源：</a:t>
            </a:r>
            <a:r>
              <a:rPr lang="en-US" altLang="zh-CN" sz="1100" dirty="0">
                <a:solidFill>
                  <a:srgbClr val="002B41"/>
                </a:solidFill>
                <a:latin typeface="微软雅黑" panose="020B0503020204020204" pitchFamily="34" charset="-122"/>
                <a:ea typeface="微软雅黑" panose="020B0503020204020204" pitchFamily="34" charset="-122"/>
              </a:rPr>
              <a:t>http://cyberneticzoo.com</a:t>
            </a:r>
          </a:p>
        </p:txBody>
      </p:sp>
      <p:sp>
        <p:nvSpPr>
          <p:cNvPr id="6" name="TextBox 5"/>
          <p:cNvSpPr txBox="1"/>
          <p:nvPr/>
        </p:nvSpPr>
        <p:spPr>
          <a:xfrm>
            <a:off x="609600" y="5644257"/>
            <a:ext cx="5489803" cy="1077218"/>
          </a:xfrm>
          <a:prstGeom prst="rect">
            <a:avLst/>
          </a:prstGeom>
          <a:noFill/>
        </p:spPr>
        <p:txBody>
          <a:bodyPr wrap="square" rtlCol="0">
            <a:spAutoFit/>
          </a:bodyPr>
          <a:lstStyle/>
          <a:p>
            <a:r>
              <a:rPr lang="zh-CN" altLang="zh-CN" sz="1600" dirty="0">
                <a:solidFill>
                  <a:srgbClr val="002B41"/>
                </a:solidFill>
                <a:latin typeface="微软雅黑" panose="020B0503020204020204" pitchFamily="34" charset="-122"/>
                <a:ea typeface="微软雅黑" panose="020B0503020204020204" pitchFamily="34" charset="-122"/>
              </a:rPr>
              <a:t>操作员也可以在遵循该模式的前提下改变具体的表述。“</a:t>
            </a:r>
            <a:r>
              <a:rPr lang="en-US" altLang="zh-CN" sz="1600" dirty="0">
                <a:solidFill>
                  <a:srgbClr val="002B41"/>
                </a:solidFill>
                <a:latin typeface="微软雅黑" panose="020B0503020204020204" pitchFamily="34" charset="-122"/>
                <a:ea typeface="微软雅黑" panose="020B0503020204020204" pitchFamily="34" charset="-122"/>
              </a:rPr>
              <a:t>Tell us how / old / you are</a:t>
            </a:r>
            <a:r>
              <a:rPr lang="zh-CN" altLang="zh-CN" sz="1600" dirty="0">
                <a:solidFill>
                  <a:srgbClr val="002B41"/>
                </a:solidFill>
                <a:latin typeface="微软雅黑" panose="020B0503020204020204" pitchFamily="34" charset="-122"/>
                <a:ea typeface="微软雅黑" panose="020B0503020204020204" pitchFamily="34" charset="-122"/>
              </a:rPr>
              <a:t>”</a:t>
            </a:r>
            <a:r>
              <a:rPr lang="en-US" altLang="zh-CN" sz="1600" dirty="0">
                <a:solidFill>
                  <a:srgbClr val="002B41"/>
                </a:solidFill>
                <a:latin typeface="微软雅黑" panose="020B0503020204020204" pitchFamily="34" charset="-122"/>
                <a:ea typeface="微软雅黑" panose="020B0503020204020204" pitchFamily="34" charset="-122"/>
              </a:rPr>
              <a:t> and </a:t>
            </a:r>
            <a:r>
              <a:rPr lang="zh-CN" altLang="zh-CN" sz="1600" dirty="0">
                <a:solidFill>
                  <a:srgbClr val="002B41"/>
                </a:solidFill>
                <a:latin typeface="微软雅黑" panose="020B0503020204020204" pitchFamily="34" charset="-122"/>
                <a:ea typeface="微软雅黑" panose="020B0503020204020204" pitchFamily="34" charset="-122"/>
              </a:rPr>
              <a:t>“</a:t>
            </a:r>
            <a:r>
              <a:rPr lang="en-US" altLang="zh-CN" sz="1600" dirty="0">
                <a:solidFill>
                  <a:srgbClr val="002B41"/>
                </a:solidFill>
                <a:latin typeface="微软雅黑" panose="020B0503020204020204" pitchFamily="34" charset="-122"/>
                <a:ea typeface="微软雅黑" panose="020B0503020204020204" pitchFamily="34" charset="-122"/>
              </a:rPr>
              <a:t>Count your age / with / fingers</a:t>
            </a:r>
            <a:r>
              <a:rPr lang="zh-CN" altLang="zh-CN" sz="1600" dirty="0">
                <a:solidFill>
                  <a:srgbClr val="002B41"/>
                </a:solidFill>
                <a:latin typeface="微软雅黑" panose="020B0503020204020204" pitchFamily="34" charset="-122"/>
                <a:ea typeface="微软雅黑" panose="020B0503020204020204" pitchFamily="34" charset="-122"/>
              </a:rPr>
              <a:t>” 都能触发相同的命令。但是操作员通常都遵循既定脚本，而非对命令改来改去</a:t>
            </a:r>
            <a:r>
              <a:rPr lang="zh-CN" altLang="zh-CN" sz="1600" dirty="0" smtClean="0">
                <a:solidFill>
                  <a:srgbClr val="002B41"/>
                </a:solidFill>
                <a:latin typeface="微软雅黑" panose="020B0503020204020204" pitchFamily="34" charset="-122"/>
                <a:ea typeface="微软雅黑" panose="020B0503020204020204" pitchFamily="34" charset="-122"/>
              </a:rPr>
              <a:t>。</a:t>
            </a:r>
            <a:endParaRPr lang="zh-CN" altLang="zh-CN" sz="1600" dirty="0">
              <a:solidFill>
                <a:srgbClr val="002B41"/>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6474691" y="692727"/>
            <a:ext cx="5237017" cy="5755422"/>
          </a:xfrm>
          <a:prstGeom prst="rect">
            <a:avLst/>
          </a:prstGeom>
          <a:noFill/>
        </p:spPr>
        <p:txBody>
          <a:bodyPr wrap="square" rtlCol="0">
            <a:spAutoFit/>
          </a:bodyPr>
          <a:lstStyle/>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根</a:t>
            </a:r>
            <a:r>
              <a:rPr lang="zh-CN" altLang="zh-CN" sz="1600" dirty="0">
                <a:solidFill>
                  <a:srgbClr val="002B41"/>
                </a:solidFill>
                <a:latin typeface="微软雅黑" panose="020B0503020204020204" pitchFamily="34" charset="-122"/>
                <a:ea typeface="微软雅黑" panose="020B0503020204020204" pitchFamily="34" charset="-122"/>
              </a:rPr>
              <a:t>据</a:t>
            </a:r>
            <a:r>
              <a:rPr lang="en-US" altLang="zh-CN" sz="1600" dirty="0">
                <a:solidFill>
                  <a:srgbClr val="002B41"/>
                </a:solidFill>
                <a:latin typeface="微软雅黑" panose="020B0503020204020204" pitchFamily="34" charset="-122"/>
                <a:ea typeface="微软雅黑" panose="020B0503020204020204" pitchFamily="34" charset="-122"/>
              </a:rPr>
              <a:t>1939</a:t>
            </a:r>
            <a:r>
              <a:rPr lang="zh-CN" altLang="zh-CN" sz="1600" dirty="0">
                <a:solidFill>
                  <a:srgbClr val="002B41"/>
                </a:solidFill>
                <a:latin typeface="微软雅黑" panose="020B0503020204020204" pitchFamily="34" charset="-122"/>
                <a:ea typeface="微软雅黑" panose="020B0503020204020204" pitchFamily="34" charset="-122"/>
              </a:rPr>
              <a:t>年</a:t>
            </a:r>
            <a:r>
              <a:rPr lang="en-US" altLang="zh-CN" sz="1600" dirty="0">
                <a:solidFill>
                  <a:srgbClr val="002B41"/>
                </a:solidFill>
                <a:latin typeface="微软雅黑" panose="020B0503020204020204" pitchFamily="34" charset="-122"/>
                <a:ea typeface="微软雅黑" panose="020B0503020204020204" pitchFamily="34" charset="-122"/>
              </a:rPr>
              <a:t>8</a:t>
            </a:r>
            <a:r>
              <a:rPr lang="zh-CN" altLang="zh-CN" sz="1600" dirty="0">
                <a:solidFill>
                  <a:srgbClr val="002B41"/>
                </a:solidFill>
                <a:latin typeface="微软雅黑" panose="020B0503020204020204" pitchFamily="34" charset="-122"/>
                <a:ea typeface="微软雅黑" panose="020B0503020204020204" pitchFamily="34" charset="-122"/>
              </a:rPr>
              <a:t>月《无线电工艺》杂志上一篇文章的介绍，语音指令是精心安排的音节代码，通过电网发光管转化为电脉冲。电脉冲打开灯泡前的快门，向机器人控制单元的光电管发射闪光灯，</a:t>
            </a:r>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zh-CN" sz="1600" dirty="0">
                <a:solidFill>
                  <a:srgbClr val="002B41"/>
                </a:solidFill>
                <a:latin typeface="微软雅黑" panose="020B0503020204020204" pitchFamily="34" charset="-122"/>
                <a:ea typeface="微软雅黑" panose="020B0503020204020204" pitchFamily="34" charset="-122"/>
              </a:rPr>
              <a:t>的“电眼”再将信号转换成电流并通过电话继电器传输，最终推动</a:t>
            </a:r>
            <a:r>
              <a:rPr lang="en-US" altLang="zh-CN" sz="1600" dirty="0">
                <a:solidFill>
                  <a:srgbClr val="002B41"/>
                </a:solidFill>
                <a:latin typeface="微软雅黑" panose="020B0503020204020204" pitchFamily="34" charset="-122"/>
                <a:ea typeface="微软雅黑" panose="020B0503020204020204" pitchFamily="34" charset="-122"/>
              </a:rPr>
              <a:t>Elektro </a:t>
            </a:r>
            <a:r>
              <a:rPr lang="zh-CN" altLang="zh-CN" sz="1600" dirty="0">
                <a:solidFill>
                  <a:srgbClr val="002B41"/>
                </a:solidFill>
                <a:latin typeface="微软雅黑" panose="020B0503020204020204" pitchFamily="34" charset="-122"/>
                <a:ea typeface="微软雅黑" panose="020B0503020204020204" pitchFamily="34" charset="-122"/>
              </a:rPr>
              <a:t>的齿轮旋转。</a:t>
            </a:r>
          </a:p>
          <a:p>
            <a:r>
              <a:rPr lang="en-US" altLang="zh-CN" sz="1600" dirty="0" smtClean="0">
                <a:solidFill>
                  <a:srgbClr val="002B41"/>
                </a:solidFill>
                <a:latin typeface="微软雅黑" panose="020B0503020204020204" pitchFamily="34" charset="-122"/>
                <a:ea typeface="微软雅黑" panose="020B0503020204020204" pitchFamily="34" charset="-122"/>
              </a:rPr>
              <a:t>       Elektro</a:t>
            </a:r>
            <a:r>
              <a:rPr lang="zh-CN" altLang="zh-CN" sz="1600" dirty="0">
                <a:solidFill>
                  <a:srgbClr val="002B41"/>
                </a:solidFill>
                <a:latin typeface="微软雅黑" panose="020B0503020204020204" pitchFamily="34" charset="-122"/>
                <a:ea typeface="微软雅黑" panose="020B0503020204020204" pitchFamily="34" charset="-122"/>
              </a:rPr>
              <a:t>还在舞台上进行了走路表演，它</a:t>
            </a:r>
            <a:r>
              <a:rPr lang="zh-CN" altLang="zh-CN" sz="1600" dirty="0" smtClean="0">
                <a:solidFill>
                  <a:srgbClr val="002B41"/>
                </a:solidFill>
                <a:latin typeface="微软雅黑" panose="020B0503020204020204" pitchFamily="34" charset="-122"/>
                <a:ea typeface="微软雅黑" panose="020B0503020204020204" pitchFamily="34" charset="-122"/>
              </a:rPr>
              <a:t>左膝</a:t>
            </a:r>
            <a:r>
              <a:rPr lang="zh-CN" altLang="zh-CN" sz="1600" dirty="0">
                <a:solidFill>
                  <a:srgbClr val="002B41"/>
                </a:solidFill>
                <a:latin typeface="微软雅黑" panose="020B0503020204020204" pitchFamily="34" charset="-122"/>
                <a:ea typeface="微软雅黑" panose="020B0503020204020204" pitchFamily="34" charset="-122"/>
              </a:rPr>
              <a:t>弯曲着，右腿拖在后面，依靠轮子沿着轨道滑动</a:t>
            </a:r>
            <a:r>
              <a:rPr lang="zh-CN" altLang="zh-CN"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后</a:t>
            </a:r>
            <a:r>
              <a:rPr lang="zh-CN" altLang="zh-CN" sz="1600" dirty="0">
                <a:solidFill>
                  <a:srgbClr val="002B41"/>
                </a:solidFill>
                <a:latin typeface="微软雅黑" panose="020B0503020204020204" pitchFamily="34" charset="-122"/>
                <a:ea typeface="微软雅黑" panose="020B0503020204020204" pitchFamily="34" charset="-122"/>
              </a:rPr>
              <a:t>来的媒体频频拿</a:t>
            </a:r>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zh-CN" sz="1600" dirty="0">
                <a:solidFill>
                  <a:srgbClr val="002B41"/>
                </a:solidFill>
                <a:latin typeface="微软雅黑" panose="020B0503020204020204" pitchFamily="34" charset="-122"/>
                <a:ea typeface="微软雅黑" panose="020B0503020204020204" pitchFamily="34" charset="-122"/>
              </a:rPr>
              <a:t>抽烟一事大做文章。抽烟是</a:t>
            </a:r>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zh-CN" sz="1600" dirty="0">
                <a:solidFill>
                  <a:srgbClr val="002B41"/>
                </a:solidFill>
                <a:latin typeface="微软雅黑" panose="020B0503020204020204" pitchFamily="34" charset="-122"/>
                <a:ea typeface="微软雅黑" panose="020B0503020204020204" pitchFamily="34" charset="-122"/>
              </a:rPr>
              <a:t>的经典动作，这也是西屋旗下类人机器人的一贯特色。为了支持抽烟这一功能，程序员们特地在</a:t>
            </a:r>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zh-CN" sz="1600" dirty="0">
                <a:solidFill>
                  <a:srgbClr val="002B41"/>
                </a:solidFill>
                <a:latin typeface="微软雅黑" panose="020B0503020204020204" pitchFamily="34" charset="-122"/>
                <a:ea typeface="微软雅黑" panose="020B0503020204020204" pitchFamily="34" charset="-122"/>
              </a:rPr>
              <a:t>的上嘴唇上安置了一个小洞。助手会将香烟放在这个洞里并点燃它，</a:t>
            </a:r>
            <a:r>
              <a:rPr lang="en-US" altLang="zh-CN" sz="1600" dirty="0">
                <a:solidFill>
                  <a:srgbClr val="002B41"/>
                </a:solidFill>
                <a:latin typeface="微软雅黑" panose="020B0503020204020204" pitchFamily="34" charset="-122"/>
                <a:ea typeface="微软雅黑" panose="020B0503020204020204" pitchFamily="34" charset="-122"/>
              </a:rPr>
              <a:t>Elektro </a:t>
            </a:r>
            <a:r>
              <a:rPr lang="zh-CN" altLang="zh-CN" sz="1600" dirty="0">
                <a:solidFill>
                  <a:srgbClr val="002B41"/>
                </a:solidFill>
                <a:latin typeface="微软雅黑" panose="020B0503020204020204" pitchFamily="34" charset="-122"/>
                <a:ea typeface="微软雅黑" panose="020B0503020204020204" pitchFamily="34" charset="-122"/>
              </a:rPr>
              <a:t>就会抽上几口香烟，直到助手扑灭烟雾。 每次表演之后，操作人员必须清除相关管道中的焦油。 吸烟机器人至今仍然存在，只不过是放在了实验室里用于对肺部疾病的研究。</a:t>
            </a: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到</a:t>
            </a:r>
            <a:r>
              <a:rPr lang="en-US" altLang="zh-CN" sz="1600" dirty="0">
                <a:solidFill>
                  <a:srgbClr val="002B41"/>
                </a:solidFill>
                <a:latin typeface="微软雅黑" panose="020B0503020204020204" pitchFamily="34" charset="-122"/>
                <a:ea typeface="微软雅黑" panose="020B0503020204020204" pitchFamily="34" charset="-122"/>
              </a:rPr>
              <a:t>1958</a:t>
            </a:r>
            <a:r>
              <a:rPr lang="zh-CN" altLang="zh-CN" sz="1600" dirty="0">
                <a:solidFill>
                  <a:srgbClr val="002B41"/>
                </a:solidFill>
                <a:latin typeface="微软雅黑" panose="020B0503020204020204" pitchFamily="34" charset="-122"/>
                <a:ea typeface="微软雅黑" panose="020B0503020204020204" pitchFamily="34" charset="-122"/>
              </a:rPr>
              <a:t>年，</a:t>
            </a:r>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zh-CN" sz="1600" dirty="0">
                <a:solidFill>
                  <a:srgbClr val="002B41"/>
                </a:solidFill>
                <a:latin typeface="微软雅黑" panose="020B0503020204020204" pitchFamily="34" charset="-122"/>
                <a:ea typeface="微软雅黑" panose="020B0503020204020204" pitchFamily="34" charset="-122"/>
              </a:rPr>
              <a:t>已经有些老了。一名人才经纪人在洛杉矶附近举办的西屋公司展览会上发现了这个老化的机器人</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zh-CN" sz="1600" dirty="0">
                <a:solidFill>
                  <a:srgbClr val="002B41"/>
                </a:solidFill>
                <a:latin typeface="微软雅黑" panose="020B0503020204020204" pitchFamily="34" charset="-122"/>
                <a:ea typeface="微软雅黑" panose="020B0503020204020204" pitchFamily="34" charset="-122"/>
              </a:rPr>
              <a:t>这又给</a:t>
            </a:r>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zh-CN" sz="1600" dirty="0">
                <a:solidFill>
                  <a:srgbClr val="002B41"/>
                </a:solidFill>
                <a:latin typeface="微软雅黑" panose="020B0503020204020204" pitchFamily="34" charset="-122"/>
                <a:ea typeface="微软雅黑" panose="020B0503020204020204" pitchFamily="34" charset="-122"/>
              </a:rPr>
              <a:t>带来了进入好莱坞的机会——它获得了在</a:t>
            </a:r>
            <a:r>
              <a:rPr lang="en-US" altLang="zh-CN" sz="1600" dirty="0">
                <a:solidFill>
                  <a:srgbClr val="002B41"/>
                </a:solidFill>
                <a:latin typeface="微软雅黑" panose="020B0503020204020204" pitchFamily="34" charset="-122"/>
                <a:ea typeface="微软雅黑" panose="020B0503020204020204" pitchFamily="34" charset="-122"/>
              </a:rPr>
              <a:t>1960</a:t>
            </a:r>
            <a:r>
              <a:rPr lang="zh-CN" altLang="zh-CN" sz="1600" dirty="0">
                <a:solidFill>
                  <a:srgbClr val="002B41"/>
                </a:solidFill>
                <a:latin typeface="微软雅黑" panose="020B0503020204020204" pitchFamily="34" charset="-122"/>
                <a:ea typeface="微软雅黑" panose="020B0503020204020204" pitchFamily="34" charset="-122"/>
              </a:rPr>
              <a:t>年电影</a:t>
            </a:r>
            <a:r>
              <a:rPr lang="en-US" altLang="zh-CN" sz="1600" dirty="0">
                <a:solidFill>
                  <a:srgbClr val="002B41"/>
                </a:solidFill>
                <a:latin typeface="微软雅黑" panose="020B0503020204020204" pitchFamily="34" charset="-122"/>
                <a:ea typeface="微软雅黑" panose="020B0503020204020204" pitchFamily="34" charset="-122"/>
              </a:rPr>
              <a:t>Sex Kittens Go to College</a:t>
            </a:r>
            <a:r>
              <a:rPr lang="zh-CN" altLang="zh-CN" sz="1600" dirty="0">
                <a:solidFill>
                  <a:srgbClr val="002B41"/>
                </a:solidFill>
                <a:latin typeface="微软雅黑" panose="020B0503020204020204" pitchFamily="34" charset="-122"/>
                <a:ea typeface="微软雅黑" panose="020B0503020204020204" pitchFamily="34" charset="-122"/>
              </a:rPr>
              <a:t>中扮演一个角色的机会。</a:t>
            </a: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好</a:t>
            </a:r>
            <a:r>
              <a:rPr lang="zh-CN" altLang="zh-CN" sz="1600" dirty="0">
                <a:solidFill>
                  <a:srgbClr val="002B41"/>
                </a:solidFill>
                <a:latin typeface="微软雅黑" panose="020B0503020204020204" pitchFamily="34" charset="-122"/>
                <a:ea typeface="微软雅黑" panose="020B0503020204020204" pitchFamily="34" charset="-122"/>
              </a:rPr>
              <a:t>莱坞的短暂岁月过去后，</a:t>
            </a:r>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zh-CN" sz="1600" dirty="0">
                <a:solidFill>
                  <a:srgbClr val="002B41"/>
                </a:solidFill>
                <a:latin typeface="微软雅黑" panose="020B0503020204020204" pitchFamily="34" charset="-122"/>
                <a:ea typeface="微软雅黑" panose="020B0503020204020204" pitchFamily="34" charset="-122"/>
              </a:rPr>
              <a:t>被装进板条箱，送回了它的出生地，然后几乎被遗忘了。 这个机器人</a:t>
            </a:r>
            <a:r>
              <a:rPr lang="zh-CN" altLang="zh-CN" sz="1600" dirty="0" smtClean="0">
                <a:solidFill>
                  <a:srgbClr val="002B41"/>
                </a:solidFill>
                <a:latin typeface="微软雅黑" panose="020B0503020204020204" pitchFamily="34" charset="-122"/>
                <a:ea typeface="微软雅黑" panose="020B0503020204020204" pitchFamily="34" charset="-122"/>
              </a:rPr>
              <a:t>成</a:t>
            </a:r>
            <a:endParaRPr lang="zh-CN" altLang="zh-CN" sz="16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8703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76"/>
          <p:cNvSpPr txBox="1"/>
          <p:nvPr/>
        </p:nvSpPr>
        <p:spPr>
          <a:xfrm>
            <a:off x="498177" y="119023"/>
            <a:ext cx="310052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历史</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15"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6"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19" name="Slide Number Placeholder 18"/>
          <p:cNvSpPr>
            <a:spLocks noGrp="1"/>
          </p:cNvSpPr>
          <p:nvPr>
            <p:ph type="sldNum" sz="quarter" idx="12"/>
          </p:nvPr>
        </p:nvSpPr>
        <p:spPr/>
        <p:txBody>
          <a:bodyPr/>
          <a:lstStyle/>
          <a:p>
            <a:fld id="{9C0BAE56-5081-45C8-9882-C35F39B69EBE}" type="slidenum">
              <a:rPr lang="zh-CN" altLang="en-US" smtClean="0"/>
              <a:t>12</a:t>
            </a:fld>
            <a:endParaRPr lang="zh-CN" altLang="en-US" dirty="0"/>
          </a:p>
        </p:txBody>
      </p:sp>
      <p:sp>
        <p:nvSpPr>
          <p:cNvPr id="6" name="TextBox 5"/>
          <p:cNvSpPr txBox="1"/>
          <p:nvPr/>
        </p:nvSpPr>
        <p:spPr>
          <a:xfrm>
            <a:off x="409433" y="832515"/>
            <a:ext cx="5489803" cy="5755422"/>
          </a:xfrm>
          <a:prstGeom prst="rect">
            <a:avLst/>
          </a:prstGeom>
          <a:noFill/>
        </p:spPr>
        <p:txBody>
          <a:bodyPr wrap="square" rtlCol="0">
            <a:spAutoFit/>
          </a:bodyPr>
          <a:lstStyle/>
          <a:p>
            <a:r>
              <a:rPr lang="zh-CN" altLang="en-US" sz="1600" dirty="0">
                <a:solidFill>
                  <a:srgbClr val="002B41"/>
                </a:solidFill>
                <a:latin typeface="微软雅黑" panose="020B0503020204020204" pitchFamily="34" charset="-122"/>
                <a:ea typeface="微软雅黑" panose="020B0503020204020204" pitchFamily="34" charset="-122"/>
              </a:rPr>
              <a:t>功地在废料堆中生存了下来，并在曼斯菲尔德纪念博物馆找到了一个家，在那里永久展示</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en-US" altLang="zh-CN" sz="2400" dirty="0" smtClean="0">
                <a:solidFill>
                  <a:srgbClr val="002B41"/>
                </a:solidFill>
                <a:latin typeface="微软雅黑" panose="020B0503020204020204" pitchFamily="34" charset="-122"/>
                <a:ea typeface="微软雅黑" panose="020B0503020204020204" pitchFamily="34" charset="-122"/>
              </a:rPr>
              <a:t>1929</a:t>
            </a:r>
            <a:r>
              <a:rPr lang="zh-CN" altLang="en-US" sz="2400" dirty="0">
                <a:solidFill>
                  <a:srgbClr val="002B41"/>
                </a:solidFill>
                <a:latin typeface="微软雅黑" panose="020B0503020204020204" pitchFamily="34" charset="-122"/>
                <a:ea typeface="微软雅黑" panose="020B0503020204020204" pitchFamily="34" charset="-122"/>
              </a:rPr>
              <a:t>年</a:t>
            </a:r>
            <a:r>
              <a:rPr lang="zh-CN" altLang="en-US" sz="1600" dirty="0">
                <a:solidFill>
                  <a:srgbClr val="002B41"/>
                </a:solidFill>
                <a:latin typeface="微软雅黑" panose="020B0503020204020204" pitchFamily="34" charset="-122"/>
                <a:ea typeface="微软雅黑" panose="020B0503020204020204" pitchFamily="34" charset="-122"/>
              </a:rPr>
              <a:t>，在地球的另一端，日本的生物学家西村真琴（</a:t>
            </a:r>
            <a:r>
              <a:rPr lang="en-US" altLang="zh-CN" sz="1600" dirty="0">
                <a:solidFill>
                  <a:srgbClr val="002B41"/>
                </a:solidFill>
                <a:latin typeface="微软雅黑" panose="020B0503020204020204" pitchFamily="34" charset="-122"/>
                <a:ea typeface="微软雅黑" panose="020B0503020204020204" pitchFamily="34" charset="-122"/>
              </a:rPr>
              <a:t>Makoto Nishimura</a:t>
            </a:r>
            <a:r>
              <a:rPr lang="zh-CN" altLang="en-US" sz="1600" dirty="0">
                <a:solidFill>
                  <a:srgbClr val="002B41"/>
                </a:solidFill>
                <a:latin typeface="微软雅黑" panose="020B0503020204020204" pitchFamily="34" charset="-122"/>
                <a:ea typeface="微软雅黑" panose="020B0503020204020204" pitchFamily="34" charset="-122"/>
              </a:rPr>
              <a:t>）在大阪制造了“学天则”机器人，这台机器人的可动性较之前有比较大的突破，这台机器人可以通过空气压力系</a:t>
            </a:r>
            <a:r>
              <a:rPr lang="zh-CN" altLang="en-US" sz="1600" dirty="0" smtClean="0">
                <a:solidFill>
                  <a:srgbClr val="002B41"/>
                </a:solidFill>
                <a:latin typeface="微软雅黑" panose="020B0503020204020204" pitchFamily="34" charset="-122"/>
                <a:ea typeface="微软雅黑" panose="020B0503020204020204" pitchFamily="34" charset="-122"/>
              </a:rPr>
              <a:t>统移</a:t>
            </a:r>
            <a:r>
              <a:rPr lang="zh-CN" altLang="en-US" sz="1600" dirty="0">
                <a:solidFill>
                  <a:srgbClr val="002B41"/>
                </a:solidFill>
                <a:latin typeface="微软雅黑" panose="020B0503020204020204" pitchFamily="34" charset="-122"/>
                <a:ea typeface="微软雅黑" panose="020B0503020204020204" pitchFamily="34" charset="-122"/>
              </a:rPr>
              <a:t>动脸、头以及手。富有戏剧性的是，这个机器人在德国巡回演出的时候失踪，至今下落不明</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zh-CN" altLang="en-US" sz="1600" dirty="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a:t>
            </a:r>
            <a:r>
              <a:rPr lang="zh-CN" altLang="en-US" sz="2400" dirty="0" smtClean="0">
                <a:solidFill>
                  <a:srgbClr val="002B41"/>
                </a:solidFill>
                <a:latin typeface="微软雅黑" panose="020B0503020204020204" pitchFamily="34" charset="-122"/>
                <a:ea typeface="微软雅黑" panose="020B0503020204020204" pitchFamily="34" charset="-122"/>
              </a:rPr>
              <a:t>到</a:t>
            </a:r>
            <a:r>
              <a:rPr lang="zh-CN" altLang="en-US" sz="2400" dirty="0">
                <a:solidFill>
                  <a:srgbClr val="002B41"/>
                </a:solidFill>
                <a:latin typeface="微软雅黑" panose="020B0503020204020204" pitchFamily="34" charset="-122"/>
                <a:ea typeface="微软雅黑" panose="020B0503020204020204" pitchFamily="34" charset="-122"/>
              </a:rPr>
              <a:t>了二</a:t>
            </a:r>
            <a:r>
              <a:rPr lang="zh-CN" altLang="en-US" sz="2400" dirty="0" smtClean="0">
                <a:solidFill>
                  <a:srgbClr val="002B41"/>
                </a:solidFill>
                <a:latin typeface="微软雅黑" panose="020B0503020204020204" pitchFamily="34" charset="-122"/>
                <a:ea typeface="微软雅黑" panose="020B0503020204020204" pitchFamily="34" charset="-122"/>
              </a:rPr>
              <a:t>十世纪中</a:t>
            </a:r>
            <a:r>
              <a:rPr lang="zh-CN" altLang="en-US" sz="2400" dirty="0">
                <a:solidFill>
                  <a:srgbClr val="002B41"/>
                </a:solidFill>
                <a:latin typeface="微软雅黑" panose="020B0503020204020204" pitchFamily="34" charset="-122"/>
                <a:ea typeface="微软雅黑" panose="020B0503020204020204" pitchFamily="34" charset="-122"/>
              </a:rPr>
              <a:t>期</a:t>
            </a:r>
            <a:r>
              <a:rPr lang="zh-CN" altLang="en-US" sz="1600" dirty="0">
                <a:solidFill>
                  <a:srgbClr val="002B41"/>
                </a:solidFill>
                <a:latin typeface="微软雅黑" panose="020B0503020204020204" pitchFamily="34" charset="-122"/>
                <a:ea typeface="微软雅黑" panose="020B0503020204020204" pitchFamily="34" charset="-122"/>
              </a:rPr>
              <a:t>，人们并没有将机器人作为机器发展的主要方</a:t>
            </a:r>
            <a:r>
              <a:rPr lang="zh-CN" altLang="en-US" sz="1600" dirty="0" smtClean="0">
                <a:solidFill>
                  <a:srgbClr val="002B41"/>
                </a:solidFill>
                <a:latin typeface="微软雅黑" panose="020B0503020204020204" pitchFamily="34" charset="-122"/>
                <a:ea typeface="微软雅黑" panose="020B0503020204020204" pitchFamily="34" charset="-122"/>
              </a:rPr>
              <a:t>向。此</a:t>
            </a:r>
            <a:r>
              <a:rPr lang="zh-CN" altLang="en-US" sz="1600" dirty="0">
                <a:solidFill>
                  <a:srgbClr val="002B41"/>
                </a:solidFill>
                <a:latin typeface="微软雅黑" panose="020B0503020204020204" pitchFamily="34" charset="-122"/>
                <a:ea typeface="微软雅黑" panose="020B0503020204020204" pitchFamily="34" charset="-122"/>
              </a:rPr>
              <a:t>时大规模生产的迫切需求推动了自动化技术的发展，其结果就是机床等与工业生产直接相关的机器得到大力发展，但是其对控制系</a:t>
            </a:r>
            <a:r>
              <a:rPr lang="zh-CN" altLang="en-US" sz="1600" dirty="0" smtClean="0">
                <a:solidFill>
                  <a:srgbClr val="002B41"/>
                </a:solidFill>
                <a:latin typeface="微软雅黑" panose="020B0503020204020204" pitchFamily="34" charset="-122"/>
                <a:ea typeface="微软雅黑" panose="020B0503020204020204" pitchFamily="34" charset="-122"/>
              </a:rPr>
              <a:t>统、伺</a:t>
            </a:r>
            <a:r>
              <a:rPr lang="zh-CN" altLang="en-US" sz="1600" dirty="0">
                <a:solidFill>
                  <a:srgbClr val="002B41"/>
                </a:solidFill>
                <a:latin typeface="微软雅黑" panose="020B0503020204020204" pitchFamily="34" charset="-122"/>
                <a:ea typeface="微软雅黑" panose="020B0503020204020204" pitchFamily="34" charset="-122"/>
              </a:rPr>
              <a:t>服系统等关键基础的研究成果又成为遥操作机器人坚实的技术基础。此时原子能实验室的核辐射环境要求一些操作机器能够代替人处理放射性物质。在</a:t>
            </a:r>
            <a:r>
              <a:rPr lang="zh-CN" altLang="en-US" sz="1600" dirty="0" smtClean="0">
                <a:solidFill>
                  <a:srgbClr val="002B41"/>
                </a:solidFill>
                <a:latin typeface="微软雅黑" panose="020B0503020204020204" pitchFamily="34" charset="-122"/>
                <a:ea typeface="微软雅黑" panose="020B0503020204020204" pitchFamily="34" charset="-122"/>
              </a:rPr>
              <a:t>这种技</a:t>
            </a:r>
            <a:r>
              <a:rPr lang="zh-CN" altLang="en-US" sz="1600" dirty="0">
                <a:solidFill>
                  <a:srgbClr val="002B41"/>
                </a:solidFill>
                <a:latin typeface="微软雅黑" panose="020B0503020204020204" pitchFamily="34" charset="-122"/>
                <a:ea typeface="微软雅黑" panose="020B0503020204020204" pitchFamily="34" charset="-122"/>
              </a:rPr>
              <a:t>术与需求背景下，美国原子能委员会的阿尔贡研究所与</a:t>
            </a:r>
            <a:r>
              <a:rPr lang="en-US" altLang="zh-CN" sz="1600" dirty="0">
                <a:solidFill>
                  <a:srgbClr val="002B41"/>
                </a:solidFill>
                <a:latin typeface="微软雅黑" panose="020B0503020204020204" pitchFamily="34" charset="-122"/>
                <a:ea typeface="微软雅黑" panose="020B0503020204020204" pitchFamily="34" charset="-122"/>
              </a:rPr>
              <a:t>1947</a:t>
            </a:r>
            <a:r>
              <a:rPr lang="zh-CN" altLang="en-US" sz="1600" dirty="0">
                <a:solidFill>
                  <a:srgbClr val="002B41"/>
                </a:solidFill>
                <a:latin typeface="微软雅黑" panose="020B0503020204020204" pitchFamily="34" charset="-122"/>
                <a:ea typeface="微软雅黑" panose="020B0503020204020204" pitchFamily="34" charset="-122"/>
              </a:rPr>
              <a:t>年开发了遥控机器手，这是第一个使用遥操作技术进行操作的机器手，而后一年，</a:t>
            </a:r>
            <a:r>
              <a:rPr lang="en-US" altLang="zh-CN" sz="1600" dirty="0">
                <a:solidFill>
                  <a:srgbClr val="002B41"/>
                </a:solidFill>
                <a:latin typeface="微软雅黑" panose="020B0503020204020204" pitchFamily="34" charset="-122"/>
                <a:ea typeface="微软雅黑" panose="020B0503020204020204" pitchFamily="34" charset="-122"/>
              </a:rPr>
              <a:t>1948</a:t>
            </a:r>
            <a:r>
              <a:rPr lang="zh-CN" altLang="en-US" sz="1600" dirty="0">
                <a:solidFill>
                  <a:srgbClr val="002B41"/>
                </a:solidFill>
                <a:latin typeface="微软雅黑" panose="020B0503020204020204" pitchFamily="34" charset="-122"/>
                <a:ea typeface="微软雅黑" panose="020B0503020204020204" pitchFamily="34" charset="-122"/>
              </a:rPr>
              <a:t>年又开发了机械耦合的主从机器手。所谓主从机器手，是操作员控制主机械手做一连串动作时，从机器手可准确模仿主机器手的动作。这个机器臂开启了一个全新的人机交互模式，并不是以传统的复杂遥控手柄对机器臂进行操作，而是读取</a:t>
            </a:r>
            <a:r>
              <a:rPr lang="zh-CN" altLang="en-US" sz="1600" dirty="0" smtClean="0">
                <a:solidFill>
                  <a:srgbClr val="002B41"/>
                </a:solidFill>
                <a:latin typeface="微软雅黑" panose="020B0503020204020204" pitchFamily="34" charset="-122"/>
                <a:ea typeface="微软雅黑" panose="020B0503020204020204" pitchFamily="34" charset="-122"/>
              </a:rPr>
              <a:t>人</a:t>
            </a:r>
            <a:endParaRPr lang="zh-CN" altLang="zh-CN" sz="1600" dirty="0">
              <a:solidFill>
                <a:srgbClr val="002B41"/>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6271492" y="519133"/>
            <a:ext cx="5597235" cy="6001643"/>
          </a:xfrm>
          <a:prstGeom prst="rect">
            <a:avLst/>
          </a:prstGeom>
          <a:noFill/>
        </p:spPr>
        <p:txBody>
          <a:bodyPr wrap="square" rtlCol="0">
            <a:spAutoFit/>
          </a:bodyPr>
          <a:lstStyle/>
          <a:p>
            <a:r>
              <a:rPr lang="zh-CN" altLang="en-US" sz="1600" dirty="0">
                <a:solidFill>
                  <a:srgbClr val="002B41"/>
                </a:solidFill>
                <a:latin typeface="微软雅黑" panose="020B0503020204020204" pitchFamily="34" charset="-122"/>
                <a:ea typeface="微软雅黑" panose="020B0503020204020204" pitchFamily="34" charset="-122"/>
              </a:rPr>
              <a:t>体手臂的动作操作从属机械臂，更加接近了现代的遥操作理念</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zh-CN" altLang="en-US" sz="1600" dirty="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a:t>
            </a:r>
            <a:r>
              <a:rPr lang="zh-CN" altLang="en-US" sz="2400" dirty="0" smtClean="0">
                <a:solidFill>
                  <a:srgbClr val="002B41"/>
                </a:solidFill>
                <a:latin typeface="微软雅黑" panose="020B0503020204020204" pitchFamily="34" charset="-122"/>
                <a:ea typeface="微软雅黑" panose="020B0503020204020204" pitchFamily="34" charset="-122"/>
              </a:rPr>
              <a:t>而</a:t>
            </a:r>
            <a:r>
              <a:rPr lang="zh-CN" altLang="en-US" sz="2400" dirty="0">
                <a:solidFill>
                  <a:srgbClr val="002B41"/>
                </a:solidFill>
                <a:latin typeface="微软雅黑" panose="020B0503020204020204" pitchFamily="34" charset="-122"/>
                <a:ea typeface="微软雅黑" panose="020B0503020204020204" pitchFamily="34" charset="-122"/>
              </a:rPr>
              <a:t>到了二十世纪中后期</a:t>
            </a:r>
            <a:r>
              <a:rPr lang="zh-CN" altLang="en-US" sz="1600" dirty="0">
                <a:solidFill>
                  <a:srgbClr val="002B41"/>
                </a:solidFill>
                <a:latin typeface="微软雅黑" panose="020B0503020204020204" pitchFamily="34" charset="-122"/>
                <a:ea typeface="微软雅黑" panose="020B0503020204020204" pitchFamily="34" charset="-122"/>
              </a:rPr>
              <a:t>，人们将无线与遥控的概念放在一边，开始发展编程机器</a:t>
            </a:r>
            <a:r>
              <a:rPr lang="zh-CN" altLang="en-US" sz="1600" dirty="0" smtClean="0">
                <a:solidFill>
                  <a:srgbClr val="002B41"/>
                </a:solidFill>
                <a:latin typeface="微软雅黑" panose="020B0503020204020204" pitchFamily="34" charset="-122"/>
                <a:ea typeface="微软雅黑" panose="020B0503020204020204" pitchFamily="34" charset="-122"/>
              </a:rPr>
              <a:t>人。</a:t>
            </a:r>
            <a:r>
              <a:rPr lang="en-US" altLang="zh-CN" sz="1600" dirty="0" smtClean="0">
                <a:solidFill>
                  <a:srgbClr val="002B41"/>
                </a:solidFill>
                <a:latin typeface="微软雅黑" panose="020B0503020204020204" pitchFamily="34" charset="-122"/>
                <a:ea typeface="微软雅黑" panose="020B0503020204020204" pitchFamily="34" charset="-122"/>
              </a:rPr>
              <a:t>1954</a:t>
            </a:r>
            <a:r>
              <a:rPr lang="zh-CN" altLang="en-US" sz="1600" dirty="0">
                <a:solidFill>
                  <a:srgbClr val="002B41"/>
                </a:solidFill>
                <a:latin typeface="微软雅黑" panose="020B0503020204020204" pitchFamily="34" charset="-122"/>
                <a:ea typeface="微软雅黑" panose="020B0503020204020204" pitchFamily="34" charset="-122"/>
              </a:rPr>
              <a:t>年，第一台编程机器人问世，引导了新一轮的机器人风潮</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zh-CN" altLang="en-US" sz="1600" dirty="0">
              <a:solidFill>
                <a:srgbClr val="002B41"/>
              </a:solidFill>
              <a:latin typeface="微软雅黑" panose="020B0503020204020204" pitchFamily="34" charset="-122"/>
              <a:ea typeface="微软雅黑" panose="020B0503020204020204" pitchFamily="34" charset="-122"/>
            </a:endParaRP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en-US" altLang="zh-CN" sz="2400" dirty="0" smtClean="0">
                <a:solidFill>
                  <a:srgbClr val="002B41"/>
                </a:solidFill>
                <a:latin typeface="微软雅黑" panose="020B0503020204020204" pitchFamily="34" charset="-122"/>
                <a:ea typeface="微软雅黑" panose="020B0503020204020204" pitchFamily="34" charset="-122"/>
              </a:rPr>
              <a:t>1950</a:t>
            </a:r>
            <a:r>
              <a:rPr lang="zh-CN" altLang="en-US" sz="2400" dirty="0">
                <a:solidFill>
                  <a:srgbClr val="002B41"/>
                </a:solidFill>
                <a:latin typeface="微软雅黑" panose="020B0503020204020204" pitchFamily="34" charset="-122"/>
                <a:ea typeface="微软雅黑" panose="020B0503020204020204" pitchFamily="34" charset="-122"/>
              </a:rPr>
              <a:t>年</a:t>
            </a:r>
            <a:r>
              <a:rPr lang="zh-CN" altLang="en-US" sz="1600" dirty="0">
                <a:solidFill>
                  <a:srgbClr val="002B41"/>
                </a:solidFill>
                <a:latin typeface="微软雅黑" panose="020B0503020204020204" pitchFamily="34" charset="-122"/>
                <a:ea typeface="微软雅黑" panose="020B0503020204020204" pitchFamily="34" charset="-122"/>
              </a:rPr>
              <a:t>，恩格尔伯格读到了阿西莫夫的小说集</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en-US" sz="1600" dirty="0">
                <a:solidFill>
                  <a:srgbClr val="002B41"/>
                </a:solidFill>
                <a:latin typeface="微软雅黑" panose="020B0503020204020204" pitchFamily="34" charset="-122"/>
                <a:ea typeface="微软雅黑" panose="020B0503020204020204" pitchFamily="34" charset="-122"/>
              </a:rPr>
              <a:t>我，机器人</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en-US" sz="1600" dirty="0">
                <a:solidFill>
                  <a:srgbClr val="002B41"/>
                </a:solidFill>
                <a:latin typeface="微软雅黑" panose="020B0503020204020204" pitchFamily="34" charset="-122"/>
                <a:ea typeface="微软雅黑" panose="020B0503020204020204" pitchFamily="34" charset="-122"/>
              </a:rPr>
              <a:t>，被书中内容深深吸引，机器人这个概念让他产生了一个开办一个专门制造机器人的公司的念头。而在</a:t>
            </a:r>
            <a:r>
              <a:rPr lang="en-US" altLang="zh-CN" sz="1600" dirty="0">
                <a:solidFill>
                  <a:srgbClr val="002B41"/>
                </a:solidFill>
                <a:latin typeface="微软雅黑" panose="020B0503020204020204" pitchFamily="34" charset="-122"/>
                <a:ea typeface="微软雅黑" panose="020B0503020204020204" pitchFamily="34" charset="-122"/>
              </a:rPr>
              <a:t>1956</a:t>
            </a:r>
            <a:r>
              <a:rPr lang="zh-CN" altLang="en-US" sz="1600" dirty="0">
                <a:solidFill>
                  <a:srgbClr val="002B41"/>
                </a:solidFill>
                <a:latin typeface="微软雅黑" panose="020B0503020204020204" pitchFamily="34" charset="-122"/>
                <a:ea typeface="微软雅黑" panose="020B0503020204020204" pitchFamily="34" charset="-122"/>
              </a:rPr>
              <a:t>年，他在一场酒会上，偶遇了发明家德沃尔（</a:t>
            </a:r>
            <a:r>
              <a:rPr lang="en-US" altLang="zh-CN" sz="1600" dirty="0">
                <a:solidFill>
                  <a:srgbClr val="002B41"/>
                </a:solidFill>
                <a:latin typeface="微软雅黑" panose="020B0503020204020204" pitchFamily="34" charset="-122"/>
                <a:ea typeface="微软雅黑" panose="020B0503020204020204" pitchFamily="34" charset="-122"/>
              </a:rPr>
              <a:t>George C.Devol</a:t>
            </a:r>
            <a:r>
              <a:rPr lang="zh-CN" altLang="en-US" sz="1600" dirty="0">
                <a:solidFill>
                  <a:srgbClr val="002B41"/>
                </a:solidFill>
                <a:latin typeface="微软雅黑" panose="020B0503020204020204" pitchFamily="34" charset="-122"/>
                <a:ea typeface="微软雅黑" panose="020B0503020204020204" pitchFamily="34" charset="-122"/>
              </a:rPr>
              <a:t>）。后者此时刚刚申请了一个名叫“可编程的用于移动物体的设备”的专利。两人一拍即合，决定合作创立一家生产机器人的公司。新公司取名为</a:t>
            </a:r>
            <a:r>
              <a:rPr lang="en-US" altLang="zh-CN" sz="1600" dirty="0">
                <a:solidFill>
                  <a:srgbClr val="002B41"/>
                </a:solidFill>
                <a:latin typeface="微软雅黑" panose="020B0503020204020204" pitchFamily="34" charset="-122"/>
                <a:ea typeface="微软雅黑" panose="020B0503020204020204" pitchFamily="34" charset="-122"/>
              </a:rPr>
              <a:t>Unimation</a:t>
            </a:r>
            <a:r>
              <a:rPr lang="zh-CN" altLang="en-US" sz="1600" dirty="0">
                <a:solidFill>
                  <a:srgbClr val="002B41"/>
                </a:solidFill>
                <a:latin typeface="微软雅黑" panose="020B0503020204020204" pitchFamily="34" charset="-122"/>
                <a:ea typeface="微软雅黑" panose="020B0503020204020204" pitchFamily="34" charset="-122"/>
              </a:rPr>
              <a:t>，意为“自动化单位”，这个公司与</a:t>
            </a:r>
            <a:r>
              <a:rPr lang="en-US" altLang="zh-CN" sz="1600" dirty="0">
                <a:solidFill>
                  <a:srgbClr val="002B41"/>
                </a:solidFill>
                <a:latin typeface="微软雅黑" panose="020B0503020204020204" pitchFamily="34" charset="-122"/>
                <a:ea typeface="微软雅黑" panose="020B0503020204020204" pitchFamily="34" charset="-122"/>
              </a:rPr>
              <a:t>1958</a:t>
            </a:r>
            <a:r>
              <a:rPr lang="zh-CN" altLang="en-US" sz="1600" dirty="0">
                <a:solidFill>
                  <a:srgbClr val="002B41"/>
                </a:solidFill>
                <a:latin typeface="微软雅黑" panose="020B0503020204020204" pitchFamily="34" charset="-122"/>
                <a:ea typeface="微软雅黑" panose="020B0503020204020204" pitchFamily="34" charset="-122"/>
              </a:rPr>
              <a:t>年正式运作，当年就研发出来一个可以自动完成搬运的机械手臂，但是这个产品庞大而笨</a:t>
            </a:r>
            <a:r>
              <a:rPr lang="zh-CN" altLang="en-US" sz="1600" dirty="0" smtClean="0">
                <a:solidFill>
                  <a:srgbClr val="002B41"/>
                </a:solidFill>
                <a:latin typeface="微软雅黑" panose="020B0503020204020204" pitchFamily="34" charset="-122"/>
                <a:ea typeface="微软雅黑" panose="020B0503020204020204" pitchFamily="34" charset="-122"/>
              </a:rPr>
              <a:t>重，只</a:t>
            </a:r>
            <a:r>
              <a:rPr lang="zh-CN" altLang="en-US" sz="1600" dirty="0">
                <a:solidFill>
                  <a:srgbClr val="002B41"/>
                </a:solidFill>
                <a:latin typeface="微软雅黑" panose="020B0503020204020204" pitchFamily="34" charset="-122"/>
                <a:ea typeface="微软雅黑" panose="020B0503020204020204" pitchFamily="34" charset="-122"/>
              </a:rPr>
              <a:t>能完成很简单的任务，但是它时人类历史上第一个遥操作机器人商品。</a:t>
            </a:r>
          </a:p>
          <a:p>
            <a:r>
              <a:rPr lang="zh-CN" altLang="en-US" sz="1600" dirty="0" smtClean="0">
                <a:solidFill>
                  <a:srgbClr val="002B41"/>
                </a:solidFill>
                <a:latin typeface="微软雅黑" panose="020B0503020204020204" pitchFamily="34" charset="-122"/>
                <a:ea typeface="微软雅黑" panose="020B0503020204020204" pitchFamily="34" charset="-122"/>
              </a:rPr>
              <a:t>       恩</a:t>
            </a:r>
            <a:r>
              <a:rPr lang="zh-CN" altLang="en-US" sz="1600" dirty="0">
                <a:solidFill>
                  <a:srgbClr val="002B41"/>
                </a:solidFill>
                <a:latin typeface="微软雅黑" panose="020B0503020204020204" pitchFamily="34" charset="-122"/>
                <a:ea typeface="微软雅黑" panose="020B0503020204020204" pitchFamily="34" charset="-122"/>
              </a:rPr>
              <a:t>格尔伯格和德沃尔研发产品的理念就是面向大公司，为重型制造业服务，让机器人承担对人类有危险的活动。因为在当时的机器人研发成本很高，只有大公司才能负担的起运用机器人的成本，当时美国最大的通用汽车公司，是他们的首要客户。然后，通用公司尝到了用机器人的甜头</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en-US" sz="1600" dirty="0" smtClean="0">
                <a:solidFill>
                  <a:srgbClr val="002B41"/>
                </a:solidFill>
                <a:latin typeface="微软雅黑" panose="020B0503020204020204" pitchFamily="34" charset="-122"/>
                <a:ea typeface="微软雅黑" panose="020B0503020204020204" pitchFamily="34" charset="-122"/>
              </a:rPr>
              <a:t>机</a:t>
            </a:r>
            <a:endParaRPr lang="zh-CN" altLang="en-US" sz="16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51759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76"/>
          <p:cNvSpPr txBox="1"/>
          <p:nvPr/>
        </p:nvSpPr>
        <p:spPr>
          <a:xfrm>
            <a:off x="498177" y="119023"/>
            <a:ext cx="310052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历史</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15"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6"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19" name="Slide Number Placeholder 18"/>
          <p:cNvSpPr>
            <a:spLocks noGrp="1"/>
          </p:cNvSpPr>
          <p:nvPr>
            <p:ph type="sldNum" sz="quarter" idx="12"/>
          </p:nvPr>
        </p:nvSpPr>
        <p:spPr/>
        <p:txBody>
          <a:bodyPr/>
          <a:lstStyle/>
          <a:p>
            <a:fld id="{9C0BAE56-5081-45C8-9882-C35F39B69EBE}" type="slidenum">
              <a:rPr lang="zh-CN" altLang="en-US" smtClean="0"/>
              <a:t>13</a:t>
            </a:fld>
            <a:endParaRPr lang="zh-CN" altLang="en-US" dirty="0"/>
          </a:p>
        </p:txBody>
      </p:sp>
      <p:sp>
        <p:nvSpPr>
          <p:cNvPr id="6" name="TextBox 5"/>
          <p:cNvSpPr txBox="1"/>
          <p:nvPr/>
        </p:nvSpPr>
        <p:spPr>
          <a:xfrm>
            <a:off x="409433" y="832515"/>
            <a:ext cx="5489803" cy="5632311"/>
          </a:xfrm>
          <a:prstGeom prst="rect">
            <a:avLst/>
          </a:prstGeom>
          <a:noFill/>
        </p:spPr>
        <p:txBody>
          <a:bodyPr wrap="square" rtlCol="0">
            <a:spAutoFit/>
          </a:bodyPr>
          <a:lstStyle/>
          <a:p>
            <a:r>
              <a:rPr lang="zh-CN" altLang="en-US" sz="1600" dirty="0">
                <a:solidFill>
                  <a:srgbClr val="002B41"/>
                </a:solidFill>
                <a:latin typeface="微软雅黑" panose="020B0503020204020204" pitchFamily="34" charset="-122"/>
                <a:ea typeface="微软雅黑" panose="020B0503020204020204" pitchFamily="34" charset="-122"/>
              </a:rPr>
              <a:t>器人的甜头</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en-US" sz="1600" dirty="0">
                <a:solidFill>
                  <a:srgbClr val="002B41"/>
                </a:solidFill>
                <a:latin typeface="微软雅黑" panose="020B0503020204020204" pitchFamily="34" charset="-122"/>
                <a:ea typeface="微软雅黑" panose="020B0503020204020204" pitchFamily="34" charset="-122"/>
              </a:rPr>
              <a:t>机器人在生产线上的作用非常明显，动作精准，永不疲倦、不怕高温和污染。于</a:t>
            </a:r>
            <a:r>
              <a:rPr lang="zh-CN" altLang="en-US" sz="1600" dirty="0" smtClean="0">
                <a:solidFill>
                  <a:srgbClr val="002B41"/>
                </a:solidFill>
                <a:latin typeface="微软雅黑" panose="020B0503020204020204" pitchFamily="34" charset="-122"/>
                <a:ea typeface="微软雅黑" panose="020B0503020204020204" pitchFamily="34" charset="-122"/>
              </a:rPr>
              <a:t>是他们开</a:t>
            </a:r>
            <a:r>
              <a:rPr lang="zh-CN" altLang="en-US" sz="1600" dirty="0">
                <a:solidFill>
                  <a:srgbClr val="002B41"/>
                </a:solidFill>
                <a:latin typeface="微软雅黑" panose="020B0503020204020204" pitchFamily="34" charset="-122"/>
                <a:ea typeface="微软雅黑" panose="020B0503020204020204" pitchFamily="34" charset="-122"/>
              </a:rPr>
              <a:t>始订购更多的机器人，并将这些机器人拓展到更多的应用领域。美国机器人协会后来评价，这个发明“彻底改变了现代工业和汽车制造的流程”</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但</a:t>
            </a:r>
            <a:r>
              <a:rPr lang="zh-CN" altLang="en-US" sz="1600" dirty="0">
                <a:solidFill>
                  <a:srgbClr val="002B41"/>
                </a:solidFill>
                <a:latin typeface="微软雅黑" panose="020B0503020204020204" pitchFamily="34" charset="-122"/>
                <a:ea typeface="微软雅黑" panose="020B0503020204020204" pitchFamily="34" charset="-122"/>
              </a:rPr>
              <a:t>是随着年龄的增长，创始人之一的恩格尔伯格在技术上变得保守。这导致了他在</a:t>
            </a:r>
            <a:r>
              <a:rPr lang="en-US" altLang="zh-CN" sz="1600" dirty="0">
                <a:solidFill>
                  <a:srgbClr val="002B41"/>
                </a:solidFill>
                <a:latin typeface="微软雅黑" panose="020B0503020204020204" pitchFamily="34" charset="-122"/>
                <a:ea typeface="微软雅黑" panose="020B0503020204020204" pitchFamily="34" charset="-122"/>
              </a:rPr>
              <a:t>1983</a:t>
            </a:r>
            <a:r>
              <a:rPr lang="zh-CN" altLang="en-US" sz="1600" dirty="0">
                <a:solidFill>
                  <a:srgbClr val="002B41"/>
                </a:solidFill>
                <a:latin typeface="微软雅黑" panose="020B0503020204020204" pitchFamily="34" charset="-122"/>
                <a:ea typeface="微软雅黑" panose="020B0503020204020204" pitchFamily="34" charset="-122"/>
              </a:rPr>
              <a:t>年将</a:t>
            </a:r>
            <a:r>
              <a:rPr lang="en-US" altLang="zh-CN" sz="1600" dirty="0">
                <a:solidFill>
                  <a:srgbClr val="002B41"/>
                </a:solidFill>
                <a:latin typeface="微软雅黑" panose="020B0503020204020204" pitchFamily="34" charset="-122"/>
                <a:ea typeface="微软雅黑" panose="020B0503020204020204" pitchFamily="34" charset="-122"/>
              </a:rPr>
              <a:t>Unimation</a:t>
            </a:r>
            <a:r>
              <a:rPr lang="zh-CN" altLang="en-US" sz="1600" dirty="0">
                <a:solidFill>
                  <a:srgbClr val="002B41"/>
                </a:solidFill>
                <a:latin typeface="微软雅黑" panose="020B0503020204020204" pitchFamily="34" charset="-122"/>
                <a:ea typeface="微软雅黑" panose="020B0503020204020204" pitchFamily="34" charset="-122"/>
              </a:rPr>
              <a:t>公司以</a:t>
            </a:r>
            <a:r>
              <a:rPr lang="en-US" altLang="zh-CN" sz="1600" dirty="0">
                <a:solidFill>
                  <a:srgbClr val="002B41"/>
                </a:solidFill>
                <a:latin typeface="微软雅黑" panose="020B0503020204020204" pitchFamily="34" charset="-122"/>
                <a:ea typeface="微软雅黑" panose="020B0503020204020204" pitchFamily="34" charset="-122"/>
              </a:rPr>
              <a:t>1.07</a:t>
            </a:r>
            <a:r>
              <a:rPr lang="zh-CN" altLang="en-US" sz="1600" dirty="0">
                <a:solidFill>
                  <a:srgbClr val="002B41"/>
                </a:solidFill>
                <a:latin typeface="微软雅黑" panose="020B0503020204020204" pitchFamily="34" charset="-122"/>
                <a:ea typeface="微软雅黑" panose="020B0503020204020204" pitchFamily="34" charset="-122"/>
              </a:rPr>
              <a:t>亿美元的价格，卖给了上文提到的西屋公司，退出了机器人界。</a:t>
            </a:r>
          </a:p>
          <a:p>
            <a:r>
              <a:rPr lang="zh-CN" altLang="en-US" sz="1600" dirty="0" smtClean="0">
                <a:solidFill>
                  <a:srgbClr val="002B41"/>
                </a:solidFill>
                <a:latin typeface="微软雅黑" panose="020B0503020204020204" pitchFamily="34" charset="-122"/>
                <a:ea typeface="微软雅黑" panose="020B0503020204020204" pitchFamily="34" charset="-122"/>
              </a:rPr>
              <a:t>       受</a:t>
            </a:r>
            <a:r>
              <a:rPr lang="zh-CN" altLang="en-US" sz="1600" dirty="0">
                <a:solidFill>
                  <a:srgbClr val="002B41"/>
                </a:solidFill>
                <a:latin typeface="微软雅黑" panose="020B0503020204020204" pitchFamily="34" charset="-122"/>
                <a:ea typeface="微软雅黑" panose="020B0503020204020204" pitchFamily="34" charset="-122"/>
              </a:rPr>
              <a:t>把彭博商业周刊采访时，他提到“家用机器人比工业机器人有更广阔的市场前景”，他也坚定不移的认为，未来的机器人一定无处不在。</a:t>
            </a:r>
          </a:p>
          <a:p>
            <a:r>
              <a:rPr lang="zh-CN" altLang="en-US" sz="1600" dirty="0" smtClean="0">
                <a:solidFill>
                  <a:srgbClr val="002B41"/>
                </a:solidFill>
                <a:latin typeface="微软雅黑" panose="020B0503020204020204" pitchFamily="34" charset="-122"/>
                <a:ea typeface="微软雅黑" panose="020B0503020204020204" pitchFamily="34" charset="-122"/>
              </a:rPr>
              <a:t>       西</a:t>
            </a:r>
            <a:r>
              <a:rPr lang="zh-CN" altLang="en-US" sz="1600" dirty="0">
                <a:solidFill>
                  <a:srgbClr val="002B41"/>
                </a:solidFill>
                <a:latin typeface="微软雅黑" panose="020B0503020204020204" pitchFamily="34" charset="-122"/>
                <a:ea typeface="微软雅黑" panose="020B0503020204020204" pitchFamily="34" charset="-122"/>
              </a:rPr>
              <a:t>屋公司至今，仍然拥有如</a:t>
            </a:r>
            <a:r>
              <a:rPr lang="zh-CN" altLang="en-US" sz="1600" dirty="0" smtClean="0">
                <a:solidFill>
                  <a:srgbClr val="002B41"/>
                </a:solidFill>
                <a:latin typeface="微软雅黑" panose="020B0503020204020204" pitchFamily="34" charset="-122"/>
                <a:ea typeface="微软雅黑" panose="020B0503020204020204" pitchFamily="34" charset="-122"/>
              </a:rPr>
              <a:t>雷贯耳</a:t>
            </a:r>
            <a:r>
              <a:rPr lang="zh-CN" altLang="en-US" sz="1600" dirty="0">
                <a:solidFill>
                  <a:srgbClr val="002B41"/>
                </a:solidFill>
                <a:latin typeface="微软雅黑" panose="020B0503020204020204" pitchFamily="34" charset="-122"/>
                <a:ea typeface="微软雅黑" panose="020B0503020204020204" pitchFamily="34" charset="-122"/>
              </a:rPr>
              <a:t>的名</a:t>
            </a:r>
            <a:r>
              <a:rPr lang="zh-CN" altLang="en-US" sz="1600" dirty="0" smtClean="0">
                <a:solidFill>
                  <a:srgbClr val="002B41"/>
                </a:solidFill>
                <a:latin typeface="微软雅黑" panose="020B0503020204020204" pitchFamily="34" charset="-122"/>
                <a:ea typeface="微软雅黑" panose="020B0503020204020204" pitchFamily="34" charset="-122"/>
              </a:rPr>
              <a:t>声。现</a:t>
            </a:r>
            <a:r>
              <a:rPr lang="zh-CN" altLang="en-US" sz="1600" dirty="0">
                <a:solidFill>
                  <a:srgbClr val="002B41"/>
                </a:solidFill>
                <a:latin typeface="微软雅黑" panose="020B0503020204020204" pitchFamily="34" charset="-122"/>
                <a:ea typeface="微软雅黑" panose="020B0503020204020204" pitchFamily="34" charset="-122"/>
              </a:rPr>
              <a:t>在的西屋电气，已经成为一个业务领域涉及</a:t>
            </a:r>
            <a:r>
              <a:rPr lang="en-US" altLang="zh-CN" sz="1600" dirty="0">
                <a:solidFill>
                  <a:srgbClr val="002B41"/>
                </a:solidFill>
                <a:latin typeface="微软雅黑" panose="020B0503020204020204" pitchFamily="34" charset="-122"/>
                <a:ea typeface="微软雅黑" panose="020B0503020204020204" pitchFamily="34" charset="-122"/>
              </a:rPr>
              <a:t>4000</a:t>
            </a:r>
            <a:r>
              <a:rPr lang="zh-CN" altLang="en-US" sz="1600" dirty="0">
                <a:solidFill>
                  <a:srgbClr val="002B41"/>
                </a:solidFill>
                <a:latin typeface="微软雅黑" panose="020B0503020204020204" pitchFamily="34" charset="-122"/>
                <a:ea typeface="微软雅黑" panose="020B0503020204020204" pitchFamily="34" charset="-122"/>
              </a:rPr>
              <a:t>多种产品的大型电气集团</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zh-CN" altLang="en-US" sz="1600" dirty="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a:t>
            </a:r>
            <a:r>
              <a:rPr lang="zh-CN" altLang="en-US" sz="2400" dirty="0" smtClean="0">
                <a:solidFill>
                  <a:srgbClr val="002B41"/>
                </a:solidFill>
                <a:latin typeface="微软雅黑" panose="020B0503020204020204" pitchFamily="34" charset="-122"/>
                <a:ea typeface="微软雅黑" panose="020B0503020204020204" pitchFamily="34" charset="-122"/>
              </a:rPr>
              <a:t>而</a:t>
            </a:r>
            <a:r>
              <a:rPr lang="zh-CN" altLang="en-US" sz="2400" dirty="0">
                <a:solidFill>
                  <a:srgbClr val="002B41"/>
                </a:solidFill>
                <a:latin typeface="微软雅黑" panose="020B0503020204020204" pitchFamily="34" charset="-122"/>
                <a:ea typeface="微软雅黑" panose="020B0503020204020204" pitchFamily="34" charset="-122"/>
              </a:rPr>
              <a:t>公司以外</a:t>
            </a:r>
            <a:r>
              <a:rPr lang="zh-CN" altLang="en-US" sz="1600" dirty="0">
                <a:solidFill>
                  <a:srgbClr val="002B41"/>
                </a:solidFill>
                <a:latin typeface="微软雅黑" panose="020B0503020204020204" pitchFamily="34" charset="-122"/>
                <a:ea typeface="微软雅黑" panose="020B0503020204020204" pitchFamily="34" charset="-122"/>
              </a:rPr>
              <a:t>，高校也开始了对机器人研究的脚</a:t>
            </a:r>
            <a:r>
              <a:rPr lang="zh-CN" altLang="en-US" sz="1600" dirty="0" smtClean="0">
                <a:solidFill>
                  <a:srgbClr val="002B41"/>
                </a:solidFill>
                <a:latin typeface="微软雅黑" panose="020B0503020204020204" pitchFamily="34" charset="-122"/>
                <a:ea typeface="微软雅黑" panose="020B0503020204020204" pitchFamily="34" charset="-122"/>
              </a:rPr>
              <a:t>步。自</a:t>
            </a:r>
            <a:r>
              <a:rPr lang="en-US" altLang="zh-CN" sz="1600" dirty="0">
                <a:solidFill>
                  <a:srgbClr val="002B41"/>
                </a:solidFill>
                <a:latin typeface="微软雅黑" panose="020B0503020204020204" pitchFamily="34" charset="-122"/>
                <a:ea typeface="微软雅黑" panose="020B0503020204020204" pitchFamily="34" charset="-122"/>
              </a:rPr>
              <a:t>20</a:t>
            </a:r>
            <a:r>
              <a:rPr lang="zh-CN" altLang="en-US" sz="1600" dirty="0">
                <a:solidFill>
                  <a:srgbClr val="002B41"/>
                </a:solidFill>
                <a:latin typeface="微软雅黑" panose="020B0503020204020204" pitchFamily="34" charset="-122"/>
                <a:ea typeface="微软雅黑" panose="020B0503020204020204" pitchFamily="34" charset="-122"/>
              </a:rPr>
              <a:t>世纪</a:t>
            </a:r>
            <a:r>
              <a:rPr lang="en-US" altLang="zh-CN" sz="1600" dirty="0">
                <a:solidFill>
                  <a:srgbClr val="002B41"/>
                </a:solidFill>
                <a:latin typeface="微软雅黑" panose="020B0503020204020204" pitchFamily="34" charset="-122"/>
                <a:ea typeface="微软雅黑" panose="020B0503020204020204" pitchFamily="34" charset="-122"/>
              </a:rPr>
              <a:t>60</a:t>
            </a:r>
            <a:r>
              <a:rPr lang="zh-CN" altLang="en-US" sz="1600" dirty="0">
                <a:solidFill>
                  <a:srgbClr val="002B41"/>
                </a:solidFill>
                <a:latin typeface="微软雅黑" panose="020B0503020204020204" pitchFamily="34" charset="-122"/>
                <a:ea typeface="微软雅黑" panose="020B0503020204020204" pitchFamily="34" charset="-122"/>
              </a:rPr>
              <a:t>年代中期开始，美国麻省理</a:t>
            </a:r>
            <a:r>
              <a:rPr lang="zh-CN" altLang="en-US" sz="1600" dirty="0" smtClean="0">
                <a:solidFill>
                  <a:srgbClr val="002B41"/>
                </a:solidFill>
                <a:latin typeface="微软雅黑" panose="020B0503020204020204" pitchFamily="34" charset="-122"/>
                <a:ea typeface="微软雅黑" panose="020B0503020204020204" pitchFamily="34" charset="-122"/>
              </a:rPr>
              <a:t>工学院、</a:t>
            </a:r>
            <a:r>
              <a:rPr lang="zh-CN" altLang="en-US" sz="1600" dirty="0">
                <a:solidFill>
                  <a:srgbClr val="002B41"/>
                </a:solidFill>
                <a:latin typeface="微软雅黑" panose="020B0503020204020204" pitchFamily="34" charset="-122"/>
                <a:ea typeface="微软雅黑" panose="020B0503020204020204" pitchFamily="34" charset="-122"/>
              </a:rPr>
              <a:t>斯坦福大学、英国爱丁堡大学等陆续成立了机器人实验室，这些大学只要是以研究智能机器人为主，但是仍然需要运用到遥操作技</a:t>
            </a:r>
            <a:r>
              <a:rPr lang="zh-CN" altLang="en-US" sz="1600" dirty="0" smtClean="0">
                <a:solidFill>
                  <a:srgbClr val="002B41"/>
                </a:solidFill>
                <a:latin typeface="微软雅黑" panose="020B0503020204020204" pitchFamily="34" charset="-122"/>
                <a:ea typeface="微软雅黑" panose="020B0503020204020204" pitchFamily="34" charset="-122"/>
              </a:rPr>
              <a:t>术。</a:t>
            </a:r>
            <a:r>
              <a:rPr lang="en-US" altLang="zh-CN" sz="1600" dirty="0" smtClean="0">
                <a:solidFill>
                  <a:srgbClr val="002B41"/>
                </a:solidFill>
                <a:latin typeface="微软雅黑" panose="020B0503020204020204" pitchFamily="34" charset="-122"/>
                <a:ea typeface="微软雅黑" panose="020B0503020204020204" pitchFamily="34" charset="-122"/>
              </a:rPr>
              <a:t>1968</a:t>
            </a:r>
            <a:r>
              <a:rPr lang="zh-CN" altLang="en-US" sz="1600" dirty="0">
                <a:solidFill>
                  <a:srgbClr val="002B41"/>
                </a:solidFill>
                <a:latin typeface="微软雅黑" panose="020B0503020204020204" pitchFamily="34" charset="-122"/>
                <a:ea typeface="微软雅黑" panose="020B0503020204020204" pitchFamily="34" charset="-122"/>
              </a:rPr>
              <a:t>年，美国斯坦福国际研究所研制出了移动式机器人</a:t>
            </a:r>
            <a:r>
              <a:rPr lang="en-US" altLang="zh-CN" sz="1600" dirty="0">
                <a:solidFill>
                  <a:srgbClr val="002B41"/>
                </a:solidFill>
                <a:latin typeface="微软雅黑" panose="020B0503020204020204" pitchFamily="34" charset="-122"/>
                <a:ea typeface="微软雅黑" panose="020B0503020204020204" pitchFamily="34" charset="-122"/>
              </a:rPr>
              <a:t>Shakey</a:t>
            </a:r>
            <a:r>
              <a:rPr lang="zh-CN" altLang="en-US" sz="1600" dirty="0">
                <a:solidFill>
                  <a:srgbClr val="002B41"/>
                </a:solidFill>
                <a:latin typeface="微软雅黑" panose="020B0503020204020204" pitchFamily="34" charset="-122"/>
                <a:ea typeface="微软雅黑" panose="020B0503020204020204" pitchFamily="34" charset="-122"/>
              </a:rPr>
              <a:t>，拉开了智能机器人的大</a:t>
            </a:r>
            <a:r>
              <a:rPr lang="zh-CN" altLang="en-US" sz="1600" dirty="0" smtClean="0">
                <a:solidFill>
                  <a:srgbClr val="002B41"/>
                </a:solidFill>
                <a:latin typeface="微软雅黑" panose="020B0503020204020204" pitchFamily="34" charset="-122"/>
                <a:ea typeface="微软雅黑" panose="020B0503020204020204" pitchFamily="34" charset="-122"/>
              </a:rPr>
              <a:t>幕。值</a:t>
            </a:r>
            <a:r>
              <a:rPr lang="zh-CN" altLang="en-US" sz="1600" dirty="0">
                <a:solidFill>
                  <a:srgbClr val="002B41"/>
                </a:solidFill>
                <a:latin typeface="微软雅黑" panose="020B0503020204020204" pitchFamily="34" charset="-122"/>
                <a:ea typeface="微软雅黑" panose="020B0503020204020204" pitchFamily="34" charset="-122"/>
              </a:rPr>
              <a:t>得一提的是</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6271492" y="519133"/>
            <a:ext cx="5597235" cy="584775"/>
          </a:xfrm>
          <a:prstGeom prst="rect">
            <a:avLst/>
          </a:prstGeom>
          <a:noFill/>
        </p:spPr>
        <p:txBody>
          <a:bodyPr wrap="square" rtlCol="0">
            <a:spAutoFit/>
          </a:bodyPr>
          <a:lstStyle/>
          <a:p>
            <a:r>
              <a:rPr lang="zh-CN" altLang="en-US" sz="1600" dirty="0">
                <a:solidFill>
                  <a:srgbClr val="002B41"/>
                </a:solidFill>
                <a:latin typeface="微软雅黑" panose="020B0503020204020204" pitchFamily="34" charset="-122"/>
                <a:ea typeface="微软雅黑" panose="020B0503020204020204" pitchFamily="34" charset="-122"/>
              </a:rPr>
              <a:t>它仍然遵循遥操</a:t>
            </a:r>
            <a:r>
              <a:rPr lang="zh-CN" altLang="en-US" sz="1600" dirty="0" smtClean="0">
                <a:solidFill>
                  <a:srgbClr val="002B41"/>
                </a:solidFill>
                <a:latin typeface="微软雅黑" panose="020B0503020204020204" pitchFamily="34" charset="-122"/>
                <a:ea typeface="微软雅黑" panose="020B0503020204020204" pitchFamily="34" charset="-122"/>
              </a:rPr>
              <a:t>作</a:t>
            </a:r>
            <a:r>
              <a:rPr lang="en-US" altLang="zh-CN" sz="1600" dirty="0" smtClean="0">
                <a:solidFill>
                  <a:srgbClr val="002B41"/>
                </a:solidFill>
                <a:latin typeface="微软雅黑" panose="020B0503020204020204" pitchFamily="34" charset="-122"/>
                <a:ea typeface="微软雅黑" panose="020B0503020204020204" pitchFamily="34" charset="-122"/>
              </a:rPr>
              <a:t>——</a:t>
            </a:r>
            <a:r>
              <a:rPr lang="zh-CN" altLang="en-US" sz="1600" dirty="0" smtClean="0">
                <a:solidFill>
                  <a:srgbClr val="002B41"/>
                </a:solidFill>
                <a:latin typeface="微软雅黑" panose="020B0503020204020204" pitchFamily="34" charset="-122"/>
                <a:ea typeface="微软雅黑" panose="020B0503020204020204" pitchFamily="34" charset="-122"/>
              </a:rPr>
              <a:t>通</a:t>
            </a:r>
            <a:r>
              <a:rPr lang="zh-CN" altLang="en-US" sz="1600" dirty="0">
                <a:solidFill>
                  <a:srgbClr val="002B41"/>
                </a:solidFill>
                <a:latin typeface="微软雅黑" panose="020B0503020204020204" pitchFamily="34" charset="-122"/>
                <a:ea typeface="微软雅黑" panose="020B0503020204020204" pitchFamily="34" charset="-122"/>
              </a:rPr>
              <a:t>过无线通信系统由两台计算机控制，而这两台计算机在当时由一个房间那么大</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zh-CN" altLang="en-US" sz="1600" dirty="0">
              <a:solidFill>
                <a:srgbClr val="002B41"/>
              </a:solidFill>
              <a:latin typeface="微软雅黑" panose="020B0503020204020204" pitchFamily="34" charset="-122"/>
              <a:ea typeface="微软雅黑" panose="020B0503020204020204" pitchFamily="34" charset="-122"/>
            </a:endParaRPr>
          </a:p>
        </p:txBody>
      </p:sp>
      <p:pic>
        <p:nvPicPr>
          <p:cNvPr id="4098" name="图片 16" descr="bg201601080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938" y="1299441"/>
            <a:ext cx="5272088"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415649" y="4256647"/>
            <a:ext cx="3308918" cy="477054"/>
          </a:xfrm>
          <a:prstGeom prst="rect">
            <a:avLst/>
          </a:prstGeom>
          <a:noFill/>
        </p:spPr>
        <p:txBody>
          <a:bodyPr wrap="none" rtlCol="0">
            <a:spAutoFit/>
          </a:bodyPr>
          <a:lstStyle/>
          <a:p>
            <a:pPr algn="ctr"/>
            <a:r>
              <a:rPr lang="zh-CN" altLang="en-US" sz="1400" dirty="0">
                <a:solidFill>
                  <a:srgbClr val="002B41"/>
                </a:solidFill>
                <a:latin typeface="微软雅黑" panose="020B0503020204020204" pitchFamily="34" charset="-122"/>
                <a:ea typeface="微软雅黑" panose="020B0503020204020204" pitchFamily="34" charset="-122"/>
              </a:rPr>
              <a:t>“机器人之父”</a:t>
            </a:r>
            <a:r>
              <a:rPr lang="en-US" altLang="zh-CN" sz="1400" dirty="0">
                <a:solidFill>
                  <a:srgbClr val="002B41"/>
                </a:solidFill>
                <a:latin typeface="微软雅黑" panose="020B0503020204020204" pitchFamily="34" charset="-122"/>
                <a:ea typeface="微软雅黑" panose="020B0503020204020204" pitchFamily="34" charset="-122"/>
              </a:rPr>
              <a:t>——</a:t>
            </a:r>
            <a:r>
              <a:rPr lang="zh-CN" altLang="en-US" sz="1400" dirty="0">
                <a:solidFill>
                  <a:srgbClr val="002B41"/>
                </a:solidFill>
                <a:latin typeface="微软雅黑" panose="020B0503020204020204" pitchFamily="34" charset="-122"/>
                <a:ea typeface="微软雅黑" panose="020B0503020204020204" pitchFamily="34" charset="-122"/>
              </a:rPr>
              <a:t>约瑟夫</a:t>
            </a:r>
            <a:r>
              <a:rPr lang="en-US" altLang="zh-CN" sz="1400" dirty="0">
                <a:solidFill>
                  <a:srgbClr val="002B41"/>
                </a:solidFill>
                <a:latin typeface="微软雅黑" panose="020B0503020204020204" pitchFamily="34" charset="-122"/>
                <a:ea typeface="微软雅黑" panose="020B0503020204020204" pitchFamily="34" charset="-122"/>
              </a:rPr>
              <a:t>·</a:t>
            </a:r>
            <a:r>
              <a:rPr lang="zh-CN" altLang="en-US" sz="1400" dirty="0">
                <a:solidFill>
                  <a:srgbClr val="002B41"/>
                </a:solidFill>
                <a:latin typeface="微软雅黑" panose="020B0503020204020204" pitchFamily="34" charset="-122"/>
                <a:ea typeface="微软雅黑" panose="020B0503020204020204" pitchFamily="34" charset="-122"/>
              </a:rPr>
              <a:t>恩格尔伯</a:t>
            </a:r>
            <a:r>
              <a:rPr lang="zh-CN" altLang="en-US" sz="1400" dirty="0" smtClean="0">
                <a:solidFill>
                  <a:srgbClr val="002B41"/>
                </a:solidFill>
                <a:latin typeface="微软雅黑" panose="020B0503020204020204" pitchFamily="34" charset="-122"/>
                <a:ea typeface="微软雅黑" panose="020B0503020204020204" pitchFamily="34" charset="-122"/>
              </a:rPr>
              <a:t>格</a:t>
            </a:r>
            <a:endParaRPr lang="en-US" altLang="zh-CN" sz="1400" dirty="0" smtClean="0">
              <a:solidFill>
                <a:srgbClr val="002B41"/>
              </a:solidFill>
              <a:latin typeface="微软雅黑" panose="020B0503020204020204" pitchFamily="34" charset="-122"/>
              <a:ea typeface="微软雅黑" panose="020B0503020204020204" pitchFamily="34" charset="-122"/>
            </a:endParaRPr>
          </a:p>
          <a:p>
            <a:pPr algn="ctr"/>
            <a:r>
              <a:rPr lang="zh-CN" altLang="en-US" sz="1100" dirty="0" smtClean="0">
                <a:solidFill>
                  <a:srgbClr val="002B41"/>
                </a:solidFill>
                <a:latin typeface="微软雅黑" panose="020B0503020204020204" pitchFamily="34" charset="-122"/>
                <a:ea typeface="微软雅黑" panose="020B0503020204020204" pitchFamily="34" charset="-122"/>
              </a:rPr>
              <a:t>图片来源：</a:t>
            </a:r>
            <a:r>
              <a:rPr lang="en-US" altLang="zh-CN" sz="1100" dirty="0" smtClean="0">
                <a:solidFill>
                  <a:srgbClr val="002B41"/>
                </a:solidFill>
                <a:latin typeface="微软雅黑" panose="020B0503020204020204" pitchFamily="34" charset="-122"/>
                <a:ea typeface="微软雅黑" panose="020B0503020204020204" pitchFamily="34" charset="-122"/>
              </a:rPr>
              <a:t>www.eetimes.com</a:t>
            </a:r>
            <a:endParaRPr lang="zh-CN" altLang="en-US" sz="1100" dirty="0">
              <a:solidFill>
                <a:srgbClr val="002B4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6294582" y="4798482"/>
            <a:ext cx="5384800" cy="1446550"/>
          </a:xfrm>
          <a:prstGeom prst="rect">
            <a:avLst/>
          </a:prstGeom>
          <a:noFill/>
        </p:spPr>
        <p:txBody>
          <a:bodyPr wrap="square" rtlCol="0">
            <a:spAutoFit/>
          </a:bodyPr>
          <a:lstStyle/>
          <a:p>
            <a:r>
              <a:rPr lang="en-US" altLang="zh-CN" sz="2400" dirty="0" smtClean="0">
                <a:solidFill>
                  <a:srgbClr val="002B41"/>
                </a:solidFill>
                <a:latin typeface="微软雅黑" panose="020B0503020204020204" pitchFamily="34" charset="-122"/>
                <a:ea typeface="微软雅黑" panose="020B0503020204020204" pitchFamily="34" charset="-122"/>
              </a:rPr>
              <a:t>    1967</a:t>
            </a:r>
            <a:r>
              <a:rPr lang="zh-CN" altLang="en-US" sz="2400" dirty="0">
                <a:solidFill>
                  <a:srgbClr val="002B41"/>
                </a:solidFill>
                <a:latin typeface="微软雅黑" panose="020B0503020204020204" pitchFamily="34" charset="-122"/>
                <a:ea typeface="微软雅黑" panose="020B0503020204020204" pitchFamily="34" charset="-122"/>
              </a:rPr>
              <a:t>年</a:t>
            </a:r>
            <a:r>
              <a:rPr lang="zh-CN" altLang="en-US" sz="1600" dirty="0">
                <a:solidFill>
                  <a:srgbClr val="002B41"/>
                </a:solidFill>
                <a:latin typeface="微软雅黑" panose="020B0503020204020204" pitchFamily="34" charset="-122"/>
                <a:ea typeface="微软雅黑" panose="020B0503020204020204" pitchFamily="34" charset="-122"/>
              </a:rPr>
              <a:t>，日本川崎重工向美国</a:t>
            </a:r>
            <a:r>
              <a:rPr lang="en-US" altLang="zh-CN" sz="1600" dirty="0">
                <a:solidFill>
                  <a:srgbClr val="002B41"/>
                </a:solidFill>
                <a:latin typeface="微软雅黑" panose="020B0503020204020204" pitchFamily="34" charset="-122"/>
                <a:ea typeface="微软雅黑" panose="020B0503020204020204" pitchFamily="34" charset="-122"/>
              </a:rPr>
              <a:t>Unimation</a:t>
            </a:r>
            <a:r>
              <a:rPr lang="zh-CN" altLang="en-US" sz="1600" dirty="0">
                <a:solidFill>
                  <a:srgbClr val="002B41"/>
                </a:solidFill>
                <a:latin typeface="微软雅黑" panose="020B0503020204020204" pitchFamily="34" charset="-122"/>
                <a:ea typeface="微软雅黑" panose="020B0503020204020204" pitchFamily="34" charset="-122"/>
              </a:rPr>
              <a:t>公司购买了机器人专利，正式将机器人的技术引入日本，次年边研发成功了一台通用机械手机器人</a:t>
            </a:r>
            <a:r>
              <a:rPr lang="zh-CN" altLang="en-US" sz="1600" dirty="0" smtClean="0">
                <a:solidFill>
                  <a:srgbClr val="002B41"/>
                </a:solidFill>
                <a:latin typeface="微软雅黑" panose="020B0503020204020204" pitchFamily="34" charset="-122"/>
                <a:ea typeface="微软雅黑" panose="020B0503020204020204" pitchFamily="34" charset="-122"/>
              </a:rPr>
              <a:t>。</a:t>
            </a:r>
          </a:p>
          <a:p>
            <a:r>
              <a:rPr lang="en-US" altLang="zh-CN" sz="1600" dirty="0" smtClean="0">
                <a:solidFill>
                  <a:srgbClr val="002B41"/>
                </a:solidFill>
                <a:latin typeface="微软雅黑" panose="020B0503020204020204" pitchFamily="34" charset="-122"/>
                <a:ea typeface="微软雅黑" panose="020B0503020204020204" pitchFamily="34" charset="-122"/>
              </a:rPr>
              <a:t>      </a:t>
            </a:r>
          </a:p>
          <a:p>
            <a:r>
              <a:rPr lang="en-US" altLang="zh-CN" sz="1600" dirty="0">
                <a:solidFill>
                  <a:srgbClr val="002B41"/>
                </a:solidFill>
                <a:latin typeface="微软雅黑" panose="020B0503020204020204" pitchFamily="34" charset="-122"/>
                <a:ea typeface="微软雅黑" panose="020B0503020204020204" pitchFamily="34" charset="-122"/>
              </a:rPr>
              <a:t> </a:t>
            </a:r>
            <a:r>
              <a:rPr lang="en-US" altLang="zh-CN" sz="1600" dirty="0" smtClean="0">
                <a:solidFill>
                  <a:srgbClr val="002B41"/>
                </a:solidFill>
                <a:latin typeface="微软雅黑" panose="020B0503020204020204" pitchFamily="34" charset="-122"/>
                <a:ea typeface="微软雅黑" panose="020B0503020204020204" pitchFamily="34" charset="-122"/>
              </a:rPr>
              <a:t>     20</a:t>
            </a:r>
            <a:r>
              <a:rPr lang="zh-CN" altLang="en-US" sz="1600" dirty="0" smtClean="0">
                <a:solidFill>
                  <a:srgbClr val="002B41"/>
                </a:solidFill>
                <a:latin typeface="微软雅黑" panose="020B0503020204020204" pitchFamily="34" charset="-122"/>
                <a:ea typeface="微软雅黑" panose="020B0503020204020204" pitchFamily="34" charset="-122"/>
              </a:rPr>
              <a:t>世纪</a:t>
            </a:r>
            <a:r>
              <a:rPr lang="en-US" altLang="zh-CN" sz="1600" dirty="0" smtClean="0">
                <a:solidFill>
                  <a:srgbClr val="002B41"/>
                </a:solidFill>
                <a:latin typeface="微软雅黑" panose="020B0503020204020204" pitchFamily="34" charset="-122"/>
                <a:ea typeface="微软雅黑" panose="020B0503020204020204" pitchFamily="34" charset="-122"/>
              </a:rPr>
              <a:t>80</a:t>
            </a:r>
            <a:r>
              <a:rPr lang="zh-CN" altLang="en-US" sz="1600" dirty="0" smtClean="0">
                <a:solidFill>
                  <a:srgbClr val="002B41"/>
                </a:solidFill>
                <a:latin typeface="微软雅黑" panose="020B0503020204020204" pitchFamily="34" charset="-122"/>
                <a:ea typeface="微软雅黑" panose="020B0503020204020204" pitchFamily="34" charset="-122"/>
              </a:rPr>
              <a:t>年代，日本的机器人产业进入鼎盛时期。</a:t>
            </a:r>
            <a:endParaRPr lang="zh-CN" altLang="en-US" sz="16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3189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76"/>
          <p:cNvSpPr txBox="1"/>
          <p:nvPr/>
        </p:nvSpPr>
        <p:spPr>
          <a:xfrm>
            <a:off x="498177" y="119023"/>
            <a:ext cx="310052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历史</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15"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6"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19" name="Slide Number Placeholder 18"/>
          <p:cNvSpPr>
            <a:spLocks noGrp="1"/>
          </p:cNvSpPr>
          <p:nvPr>
            <p:ph type="sldNum" sz="quarter" idx="12"/>
          </p:nvPr>
        </p:nvSpPr>
        <p:spPr/>
        <p:txBody>
          <a:bodyPr/>
          <a:lstStyle/>
          <a:p>
            <a:fld id="{9C0BAE56-5081-45C8-9882-C35F39B69EBE}" type="slidenum">
              <a:rPr lang="zh-CN" altLang="en-US" smtClean="0"/>
              <a:t>14</a:t>
            </a:fld>
            <a:endParaRPr lang="zh-CN" altLang="en-US" dirty="0"/>
          </a:p>
        </p:txBody>
      </p:sp>
      <p:sp>
        <p:nvSpPr>
          <p:cNvPr id="6" name="TextBox 5"/>
          <p:cNvSpPr txBox="1"/>
          <p:nvPr/>
        </p:nvSpPr>
        <p:spPr>
          <a:xfrm>
            <a:off x="409433" y="832515"/>
            <a:ext cx="5489803" cy="5878532"/>
          </a:xfrm>
          <a:prstGeom prst="rect">
            <a:avLst/>
          </a:prstGeom>
          <a:noFill/>
        </p:spPr>
        <p:txBody>
          <a:bodyPr wrap="square" rtlCol="0">
            <a:spAutoFit/>
          </a:bodyPr>
          <a:lstStyle/>
          <a:p>
            <a:r>
              <a:rPr lang="en-US" altLang="zh-CN" sz="1600" dirty="0" smtClean="0">
                <a:solidFill>
                  <a:srgbClr val="002B41"/>
                </a:solidFill>
                <a:latin typeface="微软雅黑" panose="020B0503020204020204" pitchFamily="34" charset="-122"/>
                <a:ea typeface="微软雅黑" panose="020B0503020204020204" pitchFamily="34" charset="-122"/>
              </a:rPr>
              <a:t>1980</a:t>
            </a:r>
            <a:r>
              <a:rPr lang="zh-CN" altLang="en-US" sz="1600" dirty="0">
                <a:solidFill>
                  <a:srgbClr val="002B41"/>
                </a:solidFill>
                <a:latin typeface="微软雅黑" panose="020B0503020204020204" pitchFamily="34" charset="-122"/>
                <a:ea typeface="微软雅黑" panose="020B0503020204020204" pitchFamily="34" charset="-122"/>
              </a:rPr>
              <a:t>年，日本开始在各个领域推广使用机器人，以此来缓解其国内劳动力严重短缺的社会矛盾，与日本的快速崛起相反的是，作为发源地的美国逐步丧失了在该领域的优势，以至于目前的机器人依赖于从日本进口</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zh-CN" altLang="en-US" sz="1600" dirty="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a:t>
            </a:r>
            <a:r>
              <a:rPr lang="zh-CN" altLang="en-US" sz="2400" dirty="0" smtClean="0">
                <a:solidFill>
                  <a:srgbClr val="002B41"/>
                </a:solidFill>
                <a:latin typeface="微软雅黑" panose="020B0503020204020204" pitchFamily="34" charset="-122"/>
                <a:ea typeface="微软雅黑" panose="020B0503020204020204" pitchFamily="34" charset="-122"/>
              </a:rPr>
              <a:t>中</a:t>
            </a:r>
            <a:r>
              <a:rPr lang="zh-CN" altLang="en-US" sz="2400" dirty="0">
                <a:solidFill>
                  <a:srgbClr val="002B41"/>
                </a:solidFill>
                <a:latin typeface="微软雅黑" panose="020B0503020204020204" pitchFamily="34" charset="-122"/>
                <a:ea typeface="微软雅黑" panose="020B0503020204020204" pitchFamily="34" charset="-122"/>
              </a:rPr>
              <a:t>国相比外</a:t>
            </a:r>
            <a:r>
              <a:rPr lang="zh-CN" altLang="en-US" sz="2400" dirty="0" smtClean="0">
                <a:solidFill>
                  <a:srgbClr val="002B41"/>
                </a:solidFill>
                <a:latin typeface="微软雅黑" panose="020B0503020204020204" pitchFamily="34" charset="-122"/>
                <a:ea typeface="微软雅黑" panose="020B0503020204020204" pitchFamily="34" charset="-122"/>
              </a:rPr>
              <a:t>界</a:t>
            </a:r>
            <a:r>
              <a:rPr lang="zh-CN" altLang="en-US" sz="1600" dirty="0" smtClean="0">
                <a:solidFill>
                  <a:srgbClr val="002B41"/>
                </a:solidFill>
                <a:latin typeface="微软雅黑" panose="020B0503020204020204" pitchFamily="34" charset="-122"/>
                <a:ea typeface="微软雅黑" panose="020B0503020204020204" pitchFamily="34" charset="-122"/>
              </a:rPr>
              <a:t>，机</a:t>
            </a:r>
            <a:r>
              <a:rPr lang="zh-CN" altLang="en-US" sz="1600" dirty="0">
                <a:solidFill>
                  <a:srgbClr val="002B41"/>
                </a:solidFill>
                <a:latin typeface="微软雅黑" panose="020B0503020204020204" pitchFamily="34" charset="-122"/>
                <a:ea typeface="微软雅黑" panose="020B0503020204020204" pitchFamily="34" charset="-122"/>
              </a:rPr>
              <a:t>器人的相关研</a:t>
            </a:r>
            <a:r>
              <a:rPr lang="zh-CN" altLang="en-US" sz="1600" dirty="0" smtClean="0">
                <a:solidFill>
                  <a:srgbClr val="002B41"/>
                </a:solidFill>
                <a:latin typeface="微软雅黑" panose="020B0503020204020204" pitchFamily="34" charset="-122"/>
                <a:ea typeface="微软雅黑" panose="020B0503020204020204" pitchFamily="34" charset="-122"/>
              </a:rPr>
              <a:t>究晚</a:t>
            </a:r>
            <a:r>
              <a:rPr lang="zh-CN" altLang="en-US" sz="1600" dirty="0">
                <a:solidFill>
                  <a:srgbClr val="002B41"/>
                </a:solidFill>
                <a:latin typeface="微软雅黑" panose="020B0503020204020204" pitchFamily="34" charset="-122"/>
                <a:ea typeface="微软雅黑" panose="020B0503020204020204" pitchFamily="34" charset="-122"/>
              </a:rPr>
              <a:t>了三十</a:t>
            </a:r>
            <a:r>
              <a:rPr lang="zh-CN" altLang="en-US" sz="1600" dirty="0" smtClean="0">
                <a:solidFill>
                  <a:srgbClr val="002B41"/>
                </a:solidFill>
                <a:latin typeface="微软雅黑" panose="020B0503020204020204" pitchFamily="34" charset="-122"/>
                <a:ea typeface="微软雅黑" panose="020B0503020204020204" pitchFamily="34" charset="-122"/>
              </a:rPr>
              <a:t>年</a:t>
            </a:r>
            <a:r>
              <a:rPr lang="zh-CN" altLang="en-US" sz="1600" dirty="0">
                <a:solidFill>
                  <a:srgbClr val="002B41"/>
                </a:solidFill>
                <a:latin typeface="微软雅黑" panose="020B0503020204020204" pitchFamily="34" charset="-122"/>
                <a:ea typeface="微软雅黑" panose="020B0503020204020204" pitchFamily="34" charset="-122"/>
              </a:rPr>
              <a:t>。</a:t>
            </a:r>
            <a:r>
              <a:rPr lang="zh-CN" altLang="en-US" sz="1600" dirty="0" smtClean="0">
                <a:solidFill>
                  <a:srgbClr val="002B41"/>
                </a:solidFill>
                <a:latin typeface="微软雅黑" panose="020B0503020204020204" pitchFamily="34" charset="-122"/>
                <a:ea typeface="微软雅黑" panose="020B0503020204020204" pitchFamily="34" charset="-122"/>
              </a:rPr>
              <a:t>在</a:t>
            </a:r>
            <a:r>
              <a:rPr lang="en-US" altLang="zh-CN" sz="1600" dirty="0">
                <a:solidFill>
                  <a:srgbClr val="002B41"/>
                </a:solidFill>
                <a:latin typeface="微软雅黑" panose="020B0503020204020204" pitchFamily="34" charset="-122"/>
                <a:ea typeface="微软雅黑" panose="020B0503020204020204" pitchFamily="34" charset="-122"/>
              </a:rPr>
              <a:t>1986</a:t>
            </a:r>
            <a:r>
              <a:rPr lang="zh-CN" altLang="en-US" sz="1600" dirty="0">
                <a:solidFill>
                  <a:srgbClr val="002B41"/>
                </a:solidFill>
                <a:latin typeface="微软雅黑" panose="020B0503020204020204" pitchFamily="34" charset="-122"/>
                <a:ea typeface="微软雅黑" panose="020B0503020204020204" pitchFamily="34" charset="-122"/>
              </a:rPr>
              <a:t>年底，国家开始实施“</a:t>
            </a:r>
            <a:r>
              <a:rPr lang="en-US" altLang="zh-CN" sz="1600" dirty="0">
                <a:solidFill>
                  <a:srgbClr val="002B41"/>
                </a:solidFill>
                <a:latin typeface="微软雅黑" panose="020B0503020204020204" pitchFamily="34" charset="-122"/>
                <a:ea typeface="微软雅黑" panose="020B0503020204020204" pitchFamily="34" charset="-122"/>
              </a:rPr>
              <a:t>863</a:t>
            </a:r>
            <a:r>
              <a:rPr lang="zh-CN" altLang="en-US" sz="1600" dirty="0">
                <a:solidFill>
                  <a:srgbClr val="002B41"/>
                </a:solidFill>
                <a:latin typeface="微软雅黑" panose="020B0503020204020204" pitchFamily="34" charset="-122"/>
                <a:ea typeface="微软雅黑" panose="020B0503020204020204" pitchFamily="34" charset="-122"/>
              </a:rPr>
              <a:t>计划”，大力发展机器人，到</a:t>
            </a:r>
            <a:r>
              <a:rPr lang="en-US" altLang="zh-CN" sz="1600" dirty="0">
                <a:solidFill>
                  <a:srgbClr val="002B41"/>
                </a:solidFill>
                <a:latin typeface="微软雅黑" panose="020B0503020204020204" pitchFamily="34" charset="-122"/>
                <a:ea typeface="微软雅黑" panose="020B0503020204020204" pitchFamily="34" charset="-122"/>
              </a:rPr>
              <a:t>2000</a:t>
            </a:r>
            <a:r>
              <a:rPr lang="zh-CN" altLang="en-US" sz="1600" dirty="0">
                <a:solidFill>
                  <a:srgbClr val="002B41"/>
                </a:solidFill>
                <a:latin typeface="微软雅黑" panose="020B0503020204020204" pitchFamily="34" charset="-122"/>
                <a:ea typeface="微软雅黑" panose="020B0503020204020204" pitchFamily="34" charset="-122"/>
              </a:rPr>
              <a:t>年取得了突破性的进展</a:t>
            </a:r>
            <a:r>
              <a:rPr lang="zh-CN" altLang="en-US" sz="1600" dirty="0" smtClean="0">
                <a:solidFill>
                  <a:srgbClr val="002B41"/>
                </a:solidFill>
                <a:latin typeface="微软雅黑" panose="020B0503020204020204" pitchFamily="34" charset="-122"/>
                <a:ea typeface="微软雅黑" panose="020B0503020204020204" pitchFamily="34" charset="-122"/>
              </a:rPr>
              <a:t>。而</a:t>
            </a:r>
            <a:r>
              <a:rPr lang="zh-CN" altLang="en-US" sz="1600" dirty="0">
                <a:solidFill>
                  <a:srgbClr val="002B41"/>
                </a:solidFill>
                <a:latin typeface="微软雅黑" panose="020B0503020204020204" pitchFamily="34" charset="-122"/>
                <a:ea typeface="微软雅黑" panose="020B0503020204020204" pitchFamily="34" charset="-122"/>
              </a:rPr>
              <a:t>其中一个显著的成果就是遥操作机器人领域：</a:t>
            </a:r>
            <a:r>
              <a:rPr lang="en-US" altLang="zh-CN" sz="1600" dirty="0">
                <a:solidFill>
                  <a:srgbClr val="002B41"/>
                </a:solidFill>
                <a:latin typeface="微软雅黑" panose="020B0503020204020204" pitchFamily="34" charset="-122"/>
                <a:ea typeface="微软雅黑" panose="020B0503020204020204" pitchFamily="34" charset="-122"/>
              </a:rPr>
              <a:t>1994</a:t>
            </a:r>
            <a:r>
              <a:rPr lang="zh-CN" altLang="en-US" sz="1600" dirty="0">
                <a:solidFill>
                  <a:srgbClr val="002B41"/>
                </a:solidFill>
                <a:latin typeface="微软雅黑" panose="020B0503020204020204" pitchFamily="34" charset="-122"/>
                <a:ea typeface="微软雅黑" panose="020B0503020204020204" pitchFamily="34" charset="-122"/>
              </a:rPr>
              <a:t>年中科院沈阳自动化所等单位研制成功我国第一台无缆水下机器人“探索者”，其工作深度达到</a:t>
            </a:r>
            <a:r>
              <a:rPr lang="en-US" altLang="zh-CN" sz="1600" dirty="0">
                <a:solidFill>
                  <a:srgbClr val="002B41"/>
                </a:solidFill>
                <a:latin typeface="微软雅黑" panose="020B0503020204020204" pitchFamily="34" charset="-122"/>
                <a:ea typeface="微软雅黑" panose="020B0503020204020204" pitchFamily="34" charset="-122"/>
              </a:rPr>
              <a:t>1000m</a:t>
            </a:r>
            <a:r>
              <a:rPr lang="zh-CN" altLang="en-US" sz="1600" dirty="0">
                <a:solidFill>
                  <a:srgbClr val="002B41"/>
                </a:solidFill>
                <a:latin typeface="微软雅黑" panose="020B0503020204020204" pitchFamily="34" charset="-122"/>
                <a:ea typeface="微软雅黑" panose="020B0503020204020204" pitchFamily="34" charset="-122"/>
              </a:rPr>
              <a:t>，甩掉了与母船之间联系的电缆，完全的实现了遥操作。</a:t>
            </a:r>
            <a:r>
              <a:rPr lang="en-US" altLang="zh-CN" sz="1600" dirty="0">
                <a:solidFill>
                  <a:srgbClr val="002B41"/>
                </a:solidFill>
                <a:latin typeface="微软雅黑" panose="020B0503020204020204" pitchFamily="34" charset="-122"/>
                <a:ea typeface="微软雅黑" panose="020B0503020204020204" pitchFamily="34" charset="-122"/>
              </a:rPr>
              <a:t>1955</a:t>
            </a:r>
            <a:r>
              <a:rPr lang="zh-CN" altLang="en-US" sz="1600" dirty="0">
                <a:solidFill>
                  <a:srgbClr val="002B41"/>
                </a:solidFill>
                <a:latin typeface="微软雅黑" panose="020B0503020204020204" pitchFamily="34" charset="-122"/>
                <a:ea typeface="微软雅黑" panose="020B0503020204020204" pitchFamily="34" charset="-122"/>
              </a:rPr>
              <a:t>年和</a:t>
            </a:r>
            <a:r>
              <a:rPr lang="en-US" altLang="zh-CN" sz="1600" dirty="0">
                <a:solidFill>
                  <a:srgbClr val="002B41"/>
                </a:solidFill>
                <a:latin typeface="微软雅黑" panose="020B0503020204020204" pitchFamily="34" charset="-122"/>
                <a:ea typeface="微软雅黑" panose="020B0503020204020204" pitchFamily="34" charset="-122"/>
              </a:rPr>
              <a:t>1997</a:t>
            </a:r>
            <a:r>
              <a:rPr lang="zh-CN" altLang="en-US" sz="1600" dirty="0">
                <a:solidFill>
                  <a:srgbClr val="002B41"/>
                </a:solidFill>
                <a:latin typeface="微软雅黑" panose="020B0503020204020204" pitchFamily="34" charset="-122"/>
                <a:ea typeface="微软雅黑" panose="020B0503020204020204" pitchFamily="34" charset="-122"/>
              </a:rPr>
              <a:t>年，在夏威夷东南海太平洋</a:t>
            </a:r>
            <a:r>
              <a:rPr lang="en-US" altLang="zh-CN" sz="1600" dirty="0">
                <a:solidFill>
                  <a:srgbClr val="002B41"/>
                </a:solidFill>
                <a:latin typeface="微软雅黑" panose="020B0503020204020204" pitchFamily="34" charset="-122"/>
                <a:ea typeface="微软雅黑" panose="020B0503020204020204" pitchFamily="34" charset="-122"/>
              </a:rPr>
              <a:t>5800</a:t>
            </a:r>
            <a:r>
              <a:rPr lang="zh-CN" altLang="en-US" sz="1600" dirty="0">
                <a:solidFill>
                  <a:srgbClr val="002B41"/>
                </a:solidFill>
                <a:latin typeface="微软雅黑" panose="020B0503020204020204" pitchFamily="34" charset="-122"/>
                <a:ea typeface="微软雅黑" panose="020B0503020204020204" pitchFamily="34" charset="-122"/>
              </a:rPr>
              <a:t>米水深处成功进行了两次大洋探测实验。它能进行海底录像，摄影，海底地势与水文测量和海底多金属结核丰度测量，自动记录各种数</a:t>
            </a:r>
            <a:r>
              <a:rPr lang="zh-CN" altLang="en-US" sz="1600" dirty="0" smtClean="0">
                <a:solidFill>
                  <a:srgbClr val="002B41"/>
                </a:solidFill>
                <a:latin typeface="微软雅黑" panose="020B0503020204020204" pitchFamily="34" charset="-122"/>
                <a:ea typeface="微软雅黑" panose="020B0503020204020204" pitchFamily="34" charset="-122"/>
              </a:rPr>
              <a:t>据。此</a:t>
            </a:r>
            <a:r>
              <a:rPr lang="zh-CN" altLang="en-US" sz="1600" dirty="0">
                <a:solidFill>
                  <a:srgbClr val="002B41"/>
                </a:solidFill>
                <a:latin typeface="微软雅黑" panose="020B0503020204020204" pitchFamily="34" charset="-122"/>
                <a:ea typeface="微软雅黑" panose="020B0503020204020204" pitchFamily="34" charset="-122"/>
              </a:rPr>
              <a:t>时，中国成为世界上少数几个具有深海探测能力的国家，这意味着，中国的遥操作机器人技术正在步入世界前列。</a:t>
            </a:r>
          </a:p>
          <a:p>
            <a:r>
              <a:rPr lang="zh-CN" altLang="en-US" sz="1600" dirty="0" smtClean="0">
                <a:solidFill>
                  <a:srgbClr val="002B41"/>
                </a:solidFill>
                <a:latin typeface="微软雅黑" panose="020B0503020204020204" pitchFamily="34" charset="-122"/>
                <a:ea typeface="微软雅黑" panose="020B0503020204020204" pitchFamily="34" charset="-122"/>
              </a:rPr>
              <a:t>       而</a:t>
            </a:r>
            <a:r>
              <a:rPr lang="zh-CN" altLang="en-US" sz="1600" dirty="0">
                <a:solidFill>
                  <a:srgbClr val="002B41"/>
                </a:solidFill>
                <a:latin typeface="微软雅黑" panose="020B0503020204020204" pitchFamily="34" charset="-122"/>
                <a:ea typeface="微软雅黑" panose="020B0503020204020204" pitchFamily="34" charset="-122"/>
              </a:rPr>
              <a:t>国家对于机器人的大力度支持，给机器人的发展创造了良好的环境。为了能够持续进行机器人基础科学、关键技术的研究，我国以机器人主题建立了十个实验室与研发中心，在这</a:t>
            </a:r>
            <a:r>
              <a:rPr lang="en-US" altLang="zh-CN" sz="1600" dirty="0">
                <a:solidFill>
                  <a:srgbClr val="002B41"/>
                </a:solidFill>
                <a:latin typeface="微软雅黑" panose="020B0503020204020204" pitchFamily="34" charset="-122"/>
                <a:ea typeface="微软雅黑" panose="020B0503020204020204" pitchFamily="34" charset="-122"/>
              </a:rPr>
              <a:t>15</a:t>
            </a:r>
            <a:r>
              <a:rPr lang="zh-CN" altLang="en-US" sz="1600" dirty="0">
                <a:solidFill>
                  <a:srgbClr val="002B41"/>
                </a:solidFill>
                <a:latin typeface="微软雅黑" panose="020B0503020204020204" pitchFamily="34" charset="-122"/>
                <a:ea typeface="微软雅黑" panose="020B0503020204020204" pitchFamily="34" charset="-122"/>
              </a:rPr>
              <a:t>年里，一共发表了学术论文</a:t>
            </a:r>
            <a:r>
              <a:rPr lang="en-US" altLang="zh-CN" sz="1600" dirty="0">
                <a:solidFill>
                  <a:srgbClr val="002B41"/>
                </a:solidFill>
                <a:latin typeface="微软雅黑" panose="020B0503020204020204" pitchFamily="34" charset="-122"/>
                <a:ea typeface="微软雅黑" panose="020B0503020204020204" pitchFamily="34" charset="-122"/>
              </a:rPr>
              <a:t>2800</a:t>
            </a:r>
            <a:r>
              <a:rPr lang="zh-CN" altLang="en-US" sz="1600" dirty="0">
                <a:solidFill>
                  <a:srgbClr val="002B41"/>
                </a:solidFill>
                <a:latin typeface="微软雅黑" panose="020B0503020204020204" pitchFamily="34" charset="-122"/>
                <a:ea typeface="微软雅黑" panose="020B0503020204020204" pitchFamily="34" charset="-122"/>
              </a:rPr>
              <a:t>篇，取得发明与实用新型专利</a:t>
            </a:r>
            <a:r>
              <a:rPr lang="en-US" altLang="zh-CN" sz="1600" dirty="0">
                <a:solidFill>
                  <a:srgbClr val="002B41"/>
                </a:solidFill>
                <a:latin typeface="微软雅黑" panose="020B0503020204020204" pitchFamily="34" charset="-122"/>
                <a:ea typeface="微软雅黑" panose="020B0503020204020204" pitchFamily="34" charset="-122"/>
              </a:rPr>
              <a:t>100</a:t>
            </a:r>
            <a:r>
              <a:rPr lang="zh-CN" altLang="en-US" sz="1600" dirty="0">
                <a:solidFill>
                  <a:srgbClr val="002B41"/>
                </a:solidFill>
                <a:latin typeface="微软雅黑" panose="020B0503020204020204" pitchFamily="34" charset="-122"/>
                <a:ea typeface="微软雅黑" panose="020B0503020204020204" pitchFamily="34" charset="-122"/>
              </a:rPr>
              <a:t>多项，培养硕士以上学历高级人才</a:t>
            </a:r>
            <a:r>
              <a:rPr lang="en-US" altLang="zh-CN" sz="1600" dirty="0">
                <a:solidFill>
                  <a:srgbClr val="002B41"/>
                </a:solidFill>
                <a:latin typeface="微软雅黑" panose="020B0503020204020204" pitchFamily="34" charset="-122"/>
                <a:ea typeface="微软雅黑" panose="020B0503020204020204" pitchFamily="34" charset="-122"/>
              </a:rPr>
              <a:t>1000</a:t>
            </a:r>
            <a:r>
              <a:rPr lang="zh-CN" altLang="en-US" sz="1600" dirty="0">
                <a:solidFill>
                  <a:srgbClr val="002B41"/>
                </a:solidFill>
                <a:latin typeface="微软雅黑" panose="020B0503020204020204" pitchFamily="34" charset="-122"/>
                <a:ea typeface="微软雅黑" panose="020B0503020204020204" pitchFamily="34" charset="-122"/>
              </a:rPr>
              <a:t>多名。</a:t>
            </a:r>
          </a:p>
          <a:p>
            <a:endParaRPr lang="en-US" altLang="zh-CN" sz="1600" dirty="0" smtClean="0">
              <a:solidFill>
                <a:srgbClr val="002B41"/>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6271492" y="519133"/>
            <a:ext cx="5597235" cy="1692771"/>
          </a:xfrm>
          <a:prstGeom prst="rect">
            <a:avLst/>
          </a:prstGeom>
          <a:noFill/>
        </p:spPr>
        <p:txBody>
          <a:bodyPr wrap="square" rtlCol="0">
            <a:spAutoFit/>
          </a:bodyPr>
          <a:lstStyle/>
          <a:p>
            <a:r>
              <a:rPr lang="zh-CN" altLang="en-US" sz="1600" dirty="0" smtClean="0">
                <a:solidFill>
                  <a:srgbClr val="002B41"/>
                </a:solidFill>
                <a:latin typeface="微软雅黑" panose="020B0503020204020204" pitchFamily="34" charset="-122"/>
                <a:ea typeface="微软雅黑" panose="020B0503020204020204" pitchFamily="34" charset="-122"/>
              </a:rPr>
              <a:t>       </a:t>
            </a:r>
            <a:r>
              <a:rPr lang="zh-CN" altLang="en-US" sz="2400" dirty="0" smtClean="0">
                <a:solidFill>
                  <a:srgbClr val="002B41"/>
                </a:solidFill>
                <a:latin typeface="微软雅黑" panose="020B0503020204020204" pitchFamily="34" charset="-122"/>
                <a:ea typeface="微软雅黑" panose="020B0503020204020204" pitchFamily="34" charset="-122"/>
              </a:rPr>
              <a:t>到</a:t>
            </a:r>
            <a:r>
              <a:rPr lang="zh-CN" altLang="en-US" sz="2400" dirty="0">
                <a:solidFill>
                  <a:srgbClr val="002B41"/>
                </a:solidFill>
                <a:latin typeface="微软雅黑" panose="020B0503020204020204" pitchFamily="34" charset="-122"/>
                <a:ea typeface="微软雅黑" panose="020B0503020204020204" pitchFamily="34" charset="-122"/>
              </a:rPr>
              <a:t>了二十一世纪</a:t>
            </a:r>
            <a:r>
              <a:rPr lang="zh-CN" altLang="en-US" sz="1600" dirty="0">
                <a:solidFill>
                  <a:srgbClr val="002B41"/>
                </a:solidFill>
                <a:latin typeface="微软雅黑" panose="020B0503020204020204" pitchFamily="34" charset="-122"/>
                <a:ea typeface="微软雅黑" panose="020B0503020204020204" pitchFamily="34" charset="-122"/>
              </a:rPr>
              <a:t>，遥操作机器人又进入了一个新时代，一个各项技术井喷式发展，以火箭般速度提升的时</a:t>
            </a:r>
            <a:r>
              <a:rPr lang="zh-CN" altLang="en-US" sz="1600" dirty="0" smtClean="0">
                <a:solidFill>
                  <a:srgbClr val="002B41"/>
                </a:solidFill>
                <a:latin typeface="微软雅黑" panose="020B0503020204020204" pitchFamily="34" charset="-122"/>
                <a:ea typeface="微软雅黑" panose="020B0503020204020204" pitchFamily="34" charset="-122"/>
              </a:rPr>
              <a:t>代。不</a:t>
            </a:r>
            <a:r>
              <a:rPr lang="zh-CN" altLang="en-US" sz="1600" dirty="0">
                <a:solidFill>
                  <a:srgbClr val="002B41"/>
                </a:solidFill>
                <a:latin typeface="微软雅黑" panose="020B0503020204020204" pitchFamily="34" charset="-122"/>
                <a:ea typeface="微软雅黑" panose="020B0503020204020204" pitchFamily="34" charset="-122"/>
              </a:rPr>
              <a:t>仅仅是工业巨头在制造商用的机器人，由于各种技术瓶颈的突破，中小微企业也能在当时的市场上取得一隅之地。遥操作机器人也开始进入各个应用领域，形态发生了一些变化。</a:t>
            </a:r>
          </a:p>
          <a:p>
            <a:endParaRPr lang="zh-CN" altLang="en-US" sz="16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3894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702542" y="1992830"/>
            <a:ext cx="2786917" cy="1015663"/>
          </a:xfrm>
          <a:prstGeom prst="rect">
            <a:avLst/>
          </a:prstGeom>
          <a:noFill/>
          <a:effectLst/>
        </p:spPr>
        <p:txBody>
          <a:bodyPr wrap="none" rtlCol="0">
            <a:spAutoFit/>
          </a:bodyPr>
          <a:lstStyle/>
          <a:p>
            <a:pPr algn="ctr"/>
            <a:r>
              <a:rPr lang="en-US" altLang="zh-CN" sz="6000" dirty="0">
                <a:solidFill>
                  <a:prstClr val="white">
                    <a:lumMod val="95000"/>
                  </a:prstClr>
                </a:solidFill>
                <a:latin typeface="微软雅黑" panose="020B0503020204020204" pitchFamily="34" charset="-122"/>
                <a:ea typeface="微软雅黑" panose="020B0503020204020204" pitchFamily="34" charset="-122"/>
              </a:rPr>
              <a:t>Part 03</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4775"/>
          </a:xfrm>
          <a:prstGeom prst="rect">
            <a:avLst/>
          </a:prstGeom>
          <a:noFill/>
          <a:effectLst/>
        </p:spPr>
        <p:txBody>
          <a:bodyPr wrap="square" rtlCol="0">
            <a:spAutoFit/>
          </a:bodyPr>
          <a:lstStyle/>
          <a:p>
            <a:pPr algn="ctr"/>
            <a:r>
              <a:rPr lang="zh-CN" altLang="en-US" sz="3200" dirty="0" smtClean="0">
                <a:solidFill>
                  <a:prstClr val="white">
                    <a:lumMod val="95000"/>
                  </a:prstClr>
                </a:solidFill>
                <a:latin typeface="微软雅黑" panose="020B0503020204020204" pitchFamily="34" charset="-122"/>
                <a:ea typeface="微软雅黑" panose="020B0503020204020204" pitchFamily="34" charset="-122"/>
              </a:rPr>
              <a:t>现状</a:t>
            </a:r>
            <a:endParaRPr lang="zh-CN" altLang="en-US" sz="32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10" name="Slide Number Placeholder 9"/>
          <p:cNvSpPr>
            <a:spLocks noGrp="1"/>
          </p:cNvSpPr>
          <p:nvPr>
            <p:ph type="sldNum" sz="quarter" idx="12"/>
          </p:nvPr>
        </p:nvSpPr>
        <p:spPr/>
        <p:txBody>
          <a:bodyPr/>
          <a:lstStyle/>
          <a:p>
            <a:fld id="{9C0BAE56-5081-45C8-9882-C35F39B69EBE}" type="slidenum">
              <a:rPr lang="zh-CN" altLang="en-US" smtClean="0"/>
              <a:t>15</a:t>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297971"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市场分析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16</a:t>
            </a:fld>
            <a:endParaRPr lang="zh-CN" altLang="en-US"/>
          </a:p>
        </p:txBody>
      </p:sp>
      <p:pic>
        <p:nvPicPr>
          <p:cNvPr id="22" name="图片 6" descr="timg"/>
          <p:cNvPicPr>
            <a:picLocks noChangeAspect="1"/>
          </p:cNvPicPr>
          <p:nvPr/>
        </p:nvPicPr>
        <p:blipFill>
          <a:blip r:embed="rId2"/>
          <a:stretch>
            <a:fillRect/>
          </a:stretch>
        </p:blipFill>
        <p:spPr>
          <a:xfrm>
            <a:off x="4208722" y="1038606"/>
            <a:ext cx="3059084" cy="2057764"/>
          </a:xfrm>
          <a:prstGeom prst="rect">
            <a:avLst/>
          </a:prstGeom>
        </p:spPr>
      </p:pic>
      <p:pic>
        <p:nvPicPr>
          <p:cNvPr id="23" name="图片 1" descr="timg (2)"/>
          <p:cNvPicPr>
            <a:picLocks noChangeAspect="1"/>
          </p:cNvPicPr>
          <p:nvPr/>
        </p:nvPicPr>
        <p:blipFill>
          <a:blip r:embed="rId3"/>
          <a:stretch>
            <a:fillRect/>
          </a:stretch>
        </p:blipFill>
        <p:spPr>
          <a:xfrm>
            <a:off x="4208721" y="3801025"/>
            <a:ext cx="3059085" cy="2342166"/>
          </a:xfrm>
          <a:prstGeom prst="rect">
            <a:avLst/>
          </a:prstGeom>
        </p:spPr>
      </p:pic>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远程陪伴</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 name="Rectangle 2"/>
          <p:cNvSpPr/>
          <p:nvPr/>
        </p:nvSpPr>
        <p:spPr>
          <a:xfrm>
            <a:off x="498177" y="1853460"/>
            <a:ext cx="3445750" cy="1477328"/>
          </a:xfrm>
          <a:prstGeom prst="rect">
            <a:avLst/>
          </a:prstGeom>
        </p:spPr>
        <p:txBody>
          <a:bodyPr wrap="square">
            <a:spAutoFit/>
          </a:bodyPr>
          <a:lstStyle/>
          <a:p>
            <a:r>
              <a:rPr lang="zh-CN" altLang="en-US" dirty="0" smtClean="0">
                <a:solidFill>
                  <a:srgbClr val="002B41"/>
                </a:solidFill>
                <a:latin typeface="楷体" panose="02010609060101010101" pitchFamily="49" charset="-122"/>
                <a:ea typeface="楷体" panose="02010609060101010101" pitchFamily="49" charset="-122"/>
              </a:rPr>
              <a:t>“有</a:t>
            </a:r>
            <a:r>
              <a:rPr lang="zh-CN" altLang="en-US" dirty="0">
                <a:solidFill>
                  <a:srgbClr val="002B41"/>
                </a:solidFill>
                <a:latin typeface="楷体" panose="02010609060101010101" pitchFamily="49" charset="-122"/>
                <a:ea typeface="楷体" panose="02010609060101010101" pitchFamily="49" charset="-122"/>
              </a:rPr>
              <a:t>一天，任何一个在城里打工的农民母亲，只需交一点网费，就可以化做一只慈爱的机器熊来到女儿的床边，一边摇着摇篮，一边唱着儿</a:t>
            </a:r>
            <a:r>
              <a:rPr lang="zh-CN" altLang="en-US" dirty="0" smtClean="0">
                <a:solidFill>
                  <a:srgbClr val="002B41"/>
                </a:solidFill>
                <a:latin typeface="楷体" panose="02010609060101010101" pitchFamily="49" charset="-122"/>
                <a:ea typeface="楷体" panose="02010609060101010101" pitchFamily="49" charset="-122"/>
              </a:rPr>
              <a:t>歌。”</a:t>
            </a:r>
            <a:endParaRPr lang="en-US" altLang="zh-CN" dirty="0" smtClean="0">
              <a:solidFill>
                <a:srgbClr val="002B41"/>
              </a:solidFill>
              <a:latin typeface="楷体" panose="02010609060101010101" pitchFamily="49" charset="-122"/>
              <a:ea typeface="楷体" panose="02010609060101010101" pitchFamily="49" charset="-122"/>
            </a:endParaRPr>
          </a:p>
        </p:txBody>
      </p:sp>
      <p:sp>
        <p:nvSpPr>
          <p:cNvPr id="4" name="TextBox 3"/>
          <p:cNvSpPr txBox="1"/>
          <p:nvPr/>
        </p:nvSpPr>
        <p:spPr>
          <a:xfrm>
            <a:off x="498177" y="3448614"/>
            <a:ext cx="3602768" cy="3046988"/>
          </a:xfrm>
          <a:prstGeom prst="rect">
            <a:avLst/>
          </a:prstGeom>
          <a:noFill/>
        </p:spPr>
        <p:txBody>
          <a:bodyPr wrap="square" rtlCol="0">
            <a:spAutoFit/>
          </a:bodyPr>
          <a:lstStyle/>
          <a:p>
            <a:r>
              <a:rPr lang="zh-CN" altLang="en-US" sz="1600" dirty="0" smtClean="0">
                <a:solidFill>
                  <a:srgbClr val="002B41"/>
                </a:solidFill>
                <a:latin typeface="微软雅黑" panose="020B0503020204020204" pitchFamily="34" charset="-122"/>
                <a:ea typeface="微软雅黑" panose="020B0503020204020204" pitchFamily="34" charset="-122"/>
              </a:rPr>
              <a:t>      为缓解全国约</a:t>
            </a:r>
            <a:r>
              <a:rPr lang="en-US" altLang="zh-CN" sz="1600" dirty="0" smtClean="0">
                <a:solidFill>
                  <a:srgbClr val="002B41"/>
                </a:solidFill>
                <a:latin typeface="微软雅黑" panose="020B0503020204020204" pitchFamily="34" charset="-122"/>
                <a:ea typeface="微软雅黑" panose="020B0503020204020204" pitchFamily="34" charset="-122"/>
              </a:rPr>
              <a:t>6103</a:t>
            </a:r>
            <a:r>
              <a:rPr lang="zh-CN" altLang="en-US" sz="1600" dirty="0" smtClean="0">
                <a:solidFill>
                  <a:srgbClr val="002B41"/>
                </a:solidFill>
                <a:latin typeface="微软雅黑" panose="020B0503020204020204" pitchFamily="34" charset="-122"/>
                <a:ea typeface="微软雅黑" panose="020B0503020204020204" pitchFamily="34" charset="-122"/>
              </a:rPr>
              <a:t>万留守儿童（</a:t>
            </a:r>
            <a:r>
              <a:rPr lang="en-US" altLang="zh-CN" sz="1600" dirty="0" smtClean="0">
                <a:solidFill>
                  <a:srgbClr val="002B41"/>
                </a:solidFill>
                <a:latin typeface="微软雅黑" panose="020B0503020204020204" pitchFamily="34" charset="-122"/>
                <a:ea typeface="微软雅黑" panose="020B0503020204020204" pitchFamily="34" charset="-122"/>
              </a:rPr>
              <a:t>2013</a:t>
            </a:r>
            <a:r>
              <a:rPr lang="zh-CN" altLang="en-US" sz="1600" dirty="0" smtClean="0">
                <a:solidFill>
                  <a:srgbClr val="002B41"/>
                </a:solidFill>
                <a:latin typeface="微软雅黑" panose="020B0503020204020204" pitchFamily="34" charset="-122"/>
                <a:ea typeface="微软雅黑" panose="020B0503020204020204" pitchFamily="34" charset="-122"/>
              </a:rPr>
              <a:t>年统计）、约</a:t>
            </a:r>
            <a:r>
              <a:rPr lang="en-US" altLang="zh-CN" sz="1600" dirty="0" smtClean="0">
                <a:solidFill>
                  <a:srgbClr val="002B41"/>
                </a:solidFill>
                <a:latin typeface="微软雅黑" panose="020B0503020204020204" pitchFamily="34" charset="-122"/>
                <a:ea typeface="微软雅黑" panose="020B0503020204020204" pitchFamily="34" charset="-122"/>
              </a:rPr>
              <a:t>8450</a:t>
            </a:r>
            <a:r>
              <a:rPr lang="zh-CN" altLang="en-US" sz="1600" dirty="0" smtClean="0">
                <a:solidFill>
                  <a:srgbClr val="002B41"/>
                </a:solidFill>
                <a:latin typeface="微软雅黑" panose="020B0503020204020204" pitchFamily="34" charset="-122"/>
                <a:ea typeface="微软雅黑" panose="020B0503020204020204" pitchFamily="34" charset="-122"/>
              </a:rPr>
              <a:t>万空巢老人（</a:t>
            </a:r>
            <a:r>
              <a:rPr lang="en-US" altLang="zh-CN" sz="1600" dirty="0" smtClean="0">
                <a:solidFill>
                  <a:srgbClr val="002B41"/>
                </a:solidFill>
                <a:latin typeface="微软雅黑" panose="020B0503020204020204" pitchFamily="34" charset="-122"/>
                <a:ea typeface="微软雅黑" panose="020B0503020204020204" pitchFamily="34" charset="-122"/>
              </a:rPr>
              <a:t>2016</a:t>
            </a:r>
            <a:r>
              <a:rPr lang="zh-CN" altLang="en-US" sz="1600" dirty="0" smtClean="0">
                <a:solidFill>
                  <a:srgbClr val="002B41"/>
                </a:solidFill>
                <a:latin typeface="微软雅黑" panose="020B0503020204020204" pitchFamily="34" charset="-122"/>
                <a:ea typeface="微软雅黑" panose="020B0503020204020204" pitchFamily="34" charset="-122"/>
              </a:rPr>
              <a:t>年统计）的巨大“陪伴空缺”现状，市</a:t>
            </a:r>
            <a:r>
              <a:rPr lang="zh-CN" altLang="en-US" sz="1600" dirty="0">
                <a:solidFill>
                  <a:srgbClr val="002B41"/>
                </a:solidFill>
                <a:latin typeface="微软雅黑" panose="020B0503020204020204" pitchFamily="34" charset="-122"/>
                <a:ea typeface="微软雅黑" panose="020B0503020204020204" pitchFamily="34" charset="-122"/>
              </a:rPr>
              <a:t>场上现有</a:t>
            </a:r>
            <a:r>
              <a:rPr lang="zh-CN" altLang="en-US" sz="1600" dirty="0" smtClean="0">
                <a:solidFill>
                  <a:srgbClr val="002B41"/>
                </a:solidFill>
                <a:latin typeface="微软雅黑" panose="020B0503020204020204" pitchFamily="34" charset="-122"/>
                <a:ea typeface="微软雅黑" panose="020B0503020204020204" pitchFamily="34" charset="-122"/>
              </a:rPr>
              <a:t>的“远</a:t>
            </a:r>
            <a:r>
              <a:rPr lang="zh-CN" altLang="en-US" sz="1600" dirty="0">
                <a:solidFill>
                  <a:srgbClr val="002B41"/>
                </a:solidFill>
                <a:latin typeface="微软雅黑" panose="020B0503020204020204" pitchFamily="34" charset="-122"/>
                <a:ea typeface="微软雅黑" panose="020B0503020204020204" pitchFamily="34" charset="-122"/>
              </a:rPr>
              <a:t>程陪</a:t>
            </a:r>
            <a:r>
              <a:rPr lang="zh-CN" altLang="en-US" sz="1600" dirty="0" smtClean="0">
                <a:solidFill>
                  <a:srgbClr val="002B41"/>
                </a:solidFill>
                <a:latin typeface="微软雅黑" panose="020B0503020204020204" pitchFamily="34" charset="-122"/>
                <a:ea typeface="微软雅黑" panose="020B0503020204020204" pitchFamily="34" charset="-122"/>
              </a:rPr>
              <a:t>伴”产品主要有：</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smtClean="0">
              <a:solidFill>
                <a:srgbClr val="002B4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en-US" altLang="zh-CN" sz="1600" dirty="0">
                <a:solidFill>
                  <a:srgbClr val="002B41"/>
                </a:solidFill>
                <a:latin typeface="微软雅黑" panose="020B0503020204020204" pitchFamily="34" charset="-122"/>
                <a:ea typeface="微软雅黑" panose="020B0503020204020204" pitchFamily="34" charset="-122"/>
              </a:rPr>
              <a:t>i</a:t>
            </a:r>
            <a:r>
              <a:rPr lang="zh-CN" altLang="en-US" sz="1600" dirty="0">
                <a:solidFill>
                  <a:srgbClr val="002B41"/>
                </a:solidFill>
                <a:latin typeface="微软雅黑" panose="020B0503020204020204" pitchFamily="34" charset="-122"/>
                <a:ea typeface="微软雅黑" panose="020B0503020204020204" pitchFamily="34" charset="-122"/>
              </a:rPr>
              <a:t>宝机器</a:t>
            </a:r>
            <a:r>
              <a:rPr lang="zh-CN" altLang="en-US" sz="1600" dirty="0" smtClean="0">
                <a:solidFill>
                  <a:srgbClr val="002B41"/>
                </a:solidFill>
                <a:latin typeface="微软雅黑" panose="020B0503020204020204" pitchFamily="34" charset="-122"/>
                <a:ea typeface="微软雅黑" panose="020B0503020204020204" pitchFamily="34" charset="-122"/>
              </a:rPr>
              <a:t>人（儿童陪伴机器人，南京阿凡达科技公司）</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600" dirty="0" smtClean="0">
                <a:solidFill>
                  <a:srgbClr val="002B41"/>
                </a:solidFill>
                <a:latin typeface="微软雅黑" panose="020B0503020204020204" pitchFamily="34" charset="-122"/>
                <a:ea typeface="微软雅黑" panose="020B0503020204020204" pitchFamily="34" charset="-122"/>
              </a:rPr>
              <a:t>“小鱼在家”、“想家宝”（主打视频通话）</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600" dirty="0">
                <a:solidFill>
                  <a:srgbClr val="002B41"/>
                </a:solidFill>
                <a:latin typeface="微软雅黑" panose="020B0503020204020204" pitchFamily="34" charset="-122"/>
                <a:ea typeface="微软雅黑" panose="020B0503020204020204" pitchFamily="34" charset="-122"/>
              </a:rPr>
              <a:t>家庭看护机器人（美国南卡罗来纳大学</a:t>
            </a:r>
            <a:r>
              <a:rPr lang="en-US" altLang="zh-CN" sz="1600" dirty="0">
                <a:solidFill>
                  <a:srgbClr val="002B41"/>
                </a:solidFill>
                <a:latin typeface="微软雅黑" panose="020B0503020204020204" pitchFamily="34" charset="-122"/>
                <a:ea typeface="微软雅黑" panose="020B0503020204020204" pitchFamily="34" charset="-122"/>
              </a:rPr>
              <a:t>Jenay Beer</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a:solidFill>
                <a:srgbClr val="002B4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7375582" y="217453"/>
            <a:ext cx="4541830" cy="6740307"/>
          </a:xfrm>
          <a:prstGeom prst="rect">
            <a:avLst/>
          </a:prstGeom>
          <a:noFill/>
        </p:spPr>
        <p:txBody>
          <a:bodyPr wrap="square" rtlCol="0">
            <a:spAutoFit/>
          </a:bodyPr>
          <a:lstStyle/>
          <a:p>
            <a:r>
              <a:rPr lang="en-US" altLang="zh-CN" sz="1600" dirty="0" smtClean="0">
                <a:solidFill>
                  <a:srgbClr val="002B41"/>
                </a:solidFill>
                <a:latin typeface="微软雅黑" panose="020B0503020204020204" pitchFamily="34" charset="-122"/>
                <a:ea typeface="微软雅黑" panose="020B0503020204020204" pitchFamily="34" charset="-122"/>
              </a:rPr>
              <a:t>       2016</a:t>
            </a:r>
            <a:r>
              <a:rPr lang="zh-CN" altLang="en-US" sz="1600" dirty="0">
                <a:solidFill>
                  <a:srgbClr val="002B41"/>
                </a:solidFill>
                <a:latin typeface="微软雅黑" panose="020B0503020204020204" pitchFamily="34" charset="-122"/>
                <a:ea typeface="微软雅黑" panose="020B0503020204020204" pitchFamily="34" charset="-122"/>
              </a:rPr>
              <a:t>年，国内儿童陪伴机器人总销售量大约为</a:t>
            </a:r>
            <a:r>
              <a:rPr lang="en-US" altLang="zh-CN" sz="1600" dirty="0">
                <a:solidFill>
                  <a:srgbClr val="002B41"/>
                </a:solidFill>
                <a:latin typeface="微软雅黑" panose="020B0503020204020204" pitchFamily="34" charset="-122"/>
                <a:ea typeface="微软雅黑" panose="020B0503020204020204" pitchFamily="34" charset="-122"/>
              </a:rPr>
              <a:t>10</a:t>
            </a:r>
            <a:r>
              <a:rPr lang="zh-CN" altLang="en-US" sz="1600" dirty="0">
                <a:solidFill>
                  <a:srgbClr val="002B41"/>
                </a:solidFill>
                <a:latin typeface="微软雅黑" panose="020B0503020204020204" pitchFamily="34" charset="-122"/>
                <a:ea typeface="微软雅黑" panose="020B0503020204020204" pitchFamily="34" charset="-122"/>
              </a:rPr>
              <a:t>万台。这个数字虽然预示了儿童陪伴机器人的市场潜力，但还远远小于应有的市场（千亿级规模）</a:t>
            </a:r>
            <a:r>
              <a:rPr lang="zh-CN" altLang="en-US" sz="1600" dirty="0" smtClean="0">
                <a:solidFill>
                  <a:srgbClr val="002B41"/>
                </a:solidFill>
                <a:latin typeface="微软雅黑" panose="020B0503020204020204" pitchFamily="34" charset="-122"/>
                <a:ea typeface="微软雅黑" panose="020B0503020204020204" pitchFamily="34" charset="-122"/>
              </a:rPr>
              <a:t>。业界分析，儿童陪伴机器人还未成为刚需，目前依然是一个小众市场。究其原因，是机器人的能力与功能尚还有限。</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例如</a:t>
            </a:r>
            <a:r>
              <a:rPr lang="en-US" altLang="zh-CN" sz="1600" dirty="0" smtClean="0">
                <a:solidFill>
                  <a:srgbClr val="002B41"/>
                </a:solidFill>
                <a:latin typeface="微软雅黑" panose="020B0503020204020204" pitchFamily="34" charset="-122"/>
                <a:ea typeface="微软雅黑" panose="020B0503020204020204" pitchFamily="34" charset="-122"/>
              </a:rPr>
              <a:t>i</a:t>
            </a:r>
            <a:r>
              <a:rPr lang="zh-CN" altLang="en-US" sz="1600" dirty="0" smtClean="0">
                <a:solidFill>
                  <a:srgbClr val="002B41"/>
                </a:solidFill>
                <a:latin typeface="微软雅黑" panose="020B0503020204020204" pitchFamily="34" charset="-122"/>
                <a:ea typeface="微软雅黑" panose="020B0503020204020204" pitchFamily="34" charset="-122"/>
              </a:rPr>
              <a:t>宝机器人：为实现实际上的交流功能，</a:t>
            </a:r>
            <a:r>
              <a:rPr lang="en-US" altLang="zh-CN" sz="1600" dirty="0" smtClean="0">
                <a:solidFill>
                  <a:srgbClr val="002B41"/>
                </a:solidFill>
                <a:latin typeface="微软雅黑" panose="020B0503020204020204" pitchFamily="34" charset="-122"/>
                <a:ea typeface="微软雅黑" panose="020B0503020204020204" pitchFamily="34" charset="-122"/>
              </a:rPr>
              <a:t>i</a:t>
            </a:r>
            <a:r>
              <a:rPr lang="zh-CN" altLang="en-US" sz="1600" dirty="0" smtClean="0">
                <a:solidFill>
                  <a:srgbClr val="002B41"/>
                </a:solidFill>
                <a:latin typeface="微软雅黑" panose="020B0503020204020204" pitchFamily="34" charset="-122"/>
                <a:ea typeface="微软雅黑" panose="020B0503020204020204" pitchFamily="34" charset="-122"/>
              </a:rPr>
              <a:t>宝内置了类似微信的“童信”，让儿童可以添加好友，和亲友保持联系；家长可以和儿童视频通话，也可以远程遥控</a:t>
            </a:r>
            <a:r>
              <a:rPr lang="en-US" altLang="zh-CN" sz="1600" dirty="0" smtClean="0">
                <a:solidFill>
                  <a:srgbClr val="002B41"/>
                </a:solidFill>
                <a:latin typeface="微软雅黑" panose="020B0503020204020204" pitchFamily="34" charset="-122"/>
                <a:ea typeface="微软雅黑" panose="020B0503020204020204" pitchFamily="34" charset="-122"/>
              </a:rPr>
              <a:t>i</a:t>
            </a:r>
            <a:r>
              <a:rPr lang="zh-CN" altLang="en-US" sz="1600" dirty="0" smtClean="0">
                <a:solidFill>
                  <a:srgbClr val="002B41"/>
                </a:solidFill>
                <a:latin typeface="微软雅黑" panose="020B0503020204020204" pitchFamily="34" charset="-122"/>
                <a:ea typeface="微软雅黑" panose="020B0503020204020204" pitchFamily="34" charset="-122"/>
              </a:rPr>
              <a:t>宝，监护儿童。在这个过程中，</a:t>
            </a:r>
            <a:r>
              <a:rPr lang="en-US" altLang="zh-CN" sz="1600" dirty="0" smtClean="0">
                <a:solidFill>
                  <a:srgbClr val="002B41"/>
                </a:solidFill>
                <a:latin typeface="微软雅黑" panose="020B0503020204020204" pitchFamily="34" charset="-122"/>
                <a:ea typeface="微软雅黑" panose="020B0503020204020204" pitchFamily="34" charset="-122"/>
              </a:rPr>
              <a:t>i</a:t>
            </a:r>
            <a:r>
              <a:rPr lang="zh-CN" altLang="en-US" sz="1600" dirty="0" smtClean="0">
                <a:solidFill>
                  <a:srgbClr val="002B41"/>
                </a:solidFill>
                <a:latin typeface="微软雅黑" panose="020B0503020204020204" pitchFamily="34" charset="-122"/>
                <a:ea typeface="微软雅黑" panose="020B0503020204020204" pitchFamily="34" charset="-122"/>
              </a:rPr>
              <a:t>宝承担了传递语音、代替执行简单命令的功能，但并不是真正意义上的“阿凡达机器人”。</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虽</a:t>
            </a:r>
            <a:r>
              <a:rPr lang="zh-CN" altLang="en-US" sz="1600" dirty="0">
                <a:solidFill>
                  <a:srgbClr val="002B41"/>
                </a:solidFill>
                <a:latin typeface="微软雅黑" panose="020B0503020204020204" pitchFamily="34" charset="-122"/>
                <a:ea typeface="微软雅黑" panose="020B0503020204020204" pitchFamily="34" charset="-122"/>
              </a:rPr>
              <a:t>然相比简单、吸引儿童兴趣的儿童陪伴，对无法自理的老人需要更为精细的看护，目前尚未找到利用“阿凡达机器人”实现这种看护的案例；但一方面，市场上现有的看护机器人在灵活性等多方面都在为刚需所迫迅速进步着，另一方面，也确实不可否认依然有很多动作更加精细，或者需要更高层次智能的看护行为，只适合有经验的人类完成。与此同时，老人需要的也不仅是生活照顾，而也有强烈的对子女陪伴的情感需求。</a:t>
            </a:r>
          </a:p>
          <a:p>
            <a:r>
              <a:rPr lang="zh-CN" altLang="en-US" sz="1600" dirty="0" smtClean="0">
                <a:solidFill>
                  <a:srgbClr val="002B41"/>
                </a:solidFill>
                <a:latin typeface="微软雅黑" panose="020B0503020204020204" pitchFamily="34" charset="-122"/>
                <a:ea typeface="微软雅黑" panose="020B0503020204020204" pitchFamily="34" charset="-122"/>
              </a:rPr>
              <a:t>       可</a:t>
            </a:r>
            <a:r>
              <a:rPr lang="zh-CN" altLang="en-US" sz="1600" dirty="0">
                <a:solidFill>
                  <a:srgbClr val="002B41"/>
                </a:solidFill>
                <a:latin typeface="微软雅黑" panose="020B0503020204020204" pitchFamily="34" charset="-122"/>
                <a:ea typeface="微软雅黑" panose="020B0503020204020204" pitchFamily="34" charset="-122"/>
              </a:rPr>
              <a:t>以想象，如果子女能够在工作之余，通过家中的一台阿凡达机器人，与家中老人进行亲密互动，实行贴心照顾，如一边聊天一边为老人捏肩、择菜做饭、修理坏电视等，能够弥补电话、微信产生的疏离感，</a:t>
            </a:r>
            <a:r>
              <a:rPr lang="zh-CN" altLang="en-US" sz="1600" dirty="0" smtClean="0">
                <a:solidFill>
                  <a:srgbClr val="002B41"/>
                </a:solidFill>
                <a:latin typeface="微软雅黑" panose="020B0503020204020204" pitchFamily="34" charset="-122"/>
                <a:ea typeface="微软雅黑" panose="020B0503020204020204" pitchFamily="34" charset="-122"/>
              </a:rPr>
              <a:t>给老人“</a:t>
            </a:r>
            <a:r>
              <a:rPr lang="zh-CN" altLang="en-US" sz="1600" dirty="0">
                <a:solidFill>
                  <a:srgbClr val="002B41"/>
                </a:solidFill>
                <a:latin typeface="微软雅黑" panose="020B0503020204020204" pitchFamily="34" charset="-122"/>
                <a:ea typeface="微软雅黑" panose="020B0503020204020204" pitchFamily="34" charset="-122"/>
              </a:rPr>
              <a:t>近在咫尺”的陪伴</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zh-CN" altLang="en-US" sz="16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http://n.sinaimg.cn/translate/20170829/H36z-fykiufe7396501.png"/>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aturation sat="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6297076" y="3426690"/>
            <a:ext cx="5076825" cy="3147427"/>
          </a:xfrm>
          <a:prstGeom prst="rect">
            <a:avLst/>
          </a:prstGeom>
          <a:noFill/>
          <a:ln>
            <a:noFill/>
          </a:ln>
        </p:spPr>
      </p:pic>
      <p:sp>
        <p:nvSpPr>
          <p:cNvPr id="19" name="TextBox 76"/>
          <p:cNvSpPr txBox="1"/>
          <p:nvPr/>
        </p:nvSpPr>
        <p:spPr>
          <a:xfrm>
            <a:off x="498177" y="119023"/>
            <a:ext cx="4297971"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市场分析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17</a:t>
            </a:fld>
            <a:endParaRPr lang="zh-CN" altLang="en-US"/>
          </a:p>
        </p:txBody>
      </p:sp>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远程陪伴</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12" name="Picture 11"/>
          <p:cNvPicPr/>
          <p:nvPr/>
        </p:nvPicPr>
        <p:blipFill>
          <a:blip r:embed="rId4" cstate="print">
            <a:extLst>
              <a:ext uri="{28A0092B-C50C-407E-A947-70E740481C1C}">
                <a14:useLocalDpi xmlns:a14="http://schemas.microsoft.com/office/drawing/2010/main" val="0"/>
              </a:ext>
            </a:extLst>
          </a:blip>
          <a:stretch>
            <a:fillRect/>
          </a:stretch>
        </p:blipFill>
        <p:spPr>
          <a:xfrm>
            <a:off x="6409546" y="421264"/>
            <a:ext cx="4851889" cy="3005426"/>
          </a:xfrm>
          <a:prstGeom prst="rect">
            <a:avLst/>
          </a:prstGeom>
        </p:spPr>
      </p:pic>
      <p:sp>
        <p:nvSpPr>
          <p:cNvPr id="14" name="TextBox 13"/>
          <p:cNvSpPr txBox="1"/>
          <p:nvPr/>
        </p:nvSpPr>
        <p:spPr>
          <a:xfrm>
            <a:off x="498176" y="1853460"/>
            <a:ext cx="4877387" cy="4708981"/>
          </a:xfrm>
          <a:prstGeom prst="rect">
            <a:avLst/>
          </a:prstGeom>
          <a:noFill/>
        </p:spPr>
        <p:txBody>
          <a:bodyPr wrap="squar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留守儿童产生的原因</a:t>
            </a:r>
            <a:r>
              <a:rPr lang="zh-CN" altLang="en-US" sz="2000" dirty="0" smtClean="0">
                <a:solidFill>
                  <a:srgbClr val="002B41"/>
                </a:solidFill>
                <a:latin typeface="微软雅黑" panose="020B0503020204020204" pitchFamily="34" charset="-122"/>
                <a:ea typeface="微软雅黑" panose="020B0503020204020204" pitchFamily="34" charset="-122"/>
              </a:rPr>
              <a:t>：</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父</a:t>
            </a:r>
            <a:r>
              <a:rPr lang="zh-CN" altLang="en-US" sz="1600" dirty="0">
                <a:solidFill>
                  <a:srgbClr val="002B41"/>
                </a:solidFill>
                <a:latin typeface="微软雅黑" panose="020B0503020204020204" pitchFamily="34" charset="-122"/>
                <a:ea typeface="微软雅黑" panose="020B0503020204020204" pitchFamily="34" charset="-122"/>
              </a:rPr>
              <a:t>母为了生</a:t>
            </a:r>
            <a:r>
              <a:rPr lang="zh-CN" altLang="en-US" sz="1600" dirty="0" smtClean="0">
                <a:solidFill>
                  <a:srgbClr val="002B41"/>
                </a:solidFill>
                <a:latin typeface="微软雅黑" panose="020B0503020204020204" pitchFamily="34" charset="-122"/>
                <a:ea typeface="微软雅黑" panose="020B0503020204020204" pitchFamily="34" charset="-122"/>
              </a:rPr>
              <a:t>计，离</a:t>
            </a:r>
            <a:r>
              <a:rPr lang="zh-CN" altLang="en-US" sz="1600" dirty="0">
                <a:solidFill>
                  <a:srgbClr val="002B41"/>
                </a:solidFill>
                <a:latin typeface="微软雅黑" panose="020B0503020204020204" pitchFamily="34" charset="-122"/>
                <a:ea typeface="微软雅黑" panose="020B0503020204020204" pitchFamily="34" charset="-122"/>
              </a:rPr>
              <a:t>开年幼的孩子，外出打工，用勤劳获取家庭收</a:t>
            </a:r>
            <a:r>
              <a:rPr lang="zh-CN" altLang="en-US" sz="1600" dirty="0" smtClean="0">
                <a:solidFill>
                  <a:srgbClr val="002B41"/>
                </a:solidFill>
                <a:latin typeface="微软雅黑" panose="020B0503020204020204" pitchFamily="34" charset="-122"/>
                <a:ea typeface="微软雅黑" panose="020B0503020204020204" pitchFamily="34" charset="-122"/>
              </a:rPr>
              <a:t>入；孩子们却</a:t>
            </a:r>
            <a:r>
              <a:rPr lang="zh-CN" altLang="en-US" sz="1600" dirty="0">
                <a:solidFill>
                  <a:srgbClr val="002B41"/>
                </a:solidFill>
                <a:latin typeface="微软雅黑" panose="020B0503020204020204" pitchFamily="34" charset="-122"/>
                <a:ea typeface="微软雅黑" panose="020B0503020204020204" pitchFamily="34" charset="-122"/>
              </a:rPr>
              <a:t>留在了农村家里，与父母相伴的时间微乎其微。包括内地城市，也有父母双双外出去繁华都市打工</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2000" dirty="0" smtClean="0">
                <a:solidFill>
                  <a:srgbClr val="002B41"/>
                </a:solidFill>
                <a:latin typeface="微软雅黑" panose="020B0503020204020204" pitchFamily="34" charset="-122"/>
                <a:ea typeface="微软雅黑" panose="020B0503020204020204" pitchFamily="34" charset="-122"/>
              </a:rPr>
              <a:t>空巢老人产生的原因：</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由于计划生育政策，许</a:t>
            </a:r>
            <a:r>
              <a:rPr lang="zh-CN" altLang="en-US" sz="1600" dirty="0">
                <a:solidFill>
                  <a:srgbClr val="002B41"/>
                </a:solidFill>
                <a:latin typeface="微软雅黑" panose="020B0503020204020204" pitchFamily="34" charset="-122"/>
                <a:ea typeface="微软雅黑" panose="020B0503020204020204" pitchFamily="34" charset="-122"/>
              </a:rPr>
              <a:t>多父</a:t>
            </a:r>
            <a:r>
              <a:rPr lang="zh-CN" altLang="en-US" sz="1600" dirty="0" smtClean="0">
                <a:solidFill>
                  <a:srgbClr val="002B41"/>
                </a:solidFill>
                <a:latin typeface="微软雅黑" panose="020B0503020204020204" pitchFamily="34" charset="-122"/>
                <a:ea typeface="微软雅黑" panose="020B0503020204020204" pitchFamily="34" charset="-122"/>
              </a:rPr>
              <a:t>母只</a:t>
            </a:r>
            <a:r>
              <a:rPr lang="zh-CN" altLang="en-US" sz="1600" dirty="0">
                <a:solidFill>
                  <a:srgbClr val="002B41"/>
                </a:solidFill>
                <a:latin typeface="微软雅黑" panose="020B0503020204020204" pitchFamily="34" charset="-122"/>
                <a:ea typeface="微软雅黑" panose="020B0503020204020204" pitchFamily="34" charset="-122"/>
              </a:rPr>
              <a:t>有一个孩子，随着父母年龄增大，子女为生活、学习等四处奔波，远离家</a:t>
            </a:r>
            <a:r>
              <a:rPr lang="zh-CN" altLang="en-US" sz="1600" dirty="0" smtClean="0">
                <a:solidFill>
                  <a:srgbClr val="002B41"/>
                </a:solidFill>
                <a:latin typeface="微软雅黑" panose="020B0503020204020204" pitchFamily="34" charset="-122"/>
                <a:ea typeface="微软雅黑" panose="020B0503020204020204" pitchFamily="34" charset="-122"/>
              </a:rPr>
              <a:t>乡。现</a:t>
            </a:r>
            <a:r>
              <a:rPr lang="zh-CN" altLang="en-US" sz="1600" dirty="0">
                <a:solidFill>
                  <a:srgbClr val="002B41"/>
                </a:solidFill>
                <a:latin typeface="微软雅黑" panose="020B0503020204020204" pitchFamily="34" charset="-122"/>
                <a:ea typeface="微软雅黑" panose="020B0503020204020204" pitchFamily="34" charset="-122"/>
              </a:rPr>
              <a:t>代价值观念的冲击</a:t>
            </a:r>
            <a:r>
              <a:rPr lang="zh-CN" altLang="en-US" sz="1600" dirty="0" smtClean="0">
                <a:solidFill>
                  <a:srgbClr val="002B41"/>
                </a:solidFill>
                <a:latin typeface="微软雅黑" panose="020B0503020204020204" pitchFamily="34" charset="-122"/>
                <a:ea typeface="微软雅黑" panose="020B0503020204020204" pitchFamily="34" charset="-122"/>
              </a:rPr>
              <a:t>，使年</a:t>
            </a:r>
            <a:r>
              <a:rPr lang="zh-CN" altLang="en-US" sz="1600" dirty="0">
                <a:solidFill>
                  <a:srgbClr val="002B41"/>
                </a:solidFill>
                <a:latin typeface="微软雅黑" panose="020B0503020204020204" pitchFamily="34" charset="-122"/>
                <a:ea typeface="微软雅黑" panose="020B0503020204020204" pitchFamily="34" charset="-122"/>
              </a:rPr>
              <a:t>轻人</a:t>
            </a:r>
            <a:r>
              <a:rPr lang="zh-CN" altLang="en-US" sz="1600" dirty="0" smtClean="0">
                <a:solidFill>
                  <a:srgbClr val="002B41"/>
                </a:solidFill>
                <a:latin typeface="微软雅黑" panose="020B0503020204020204" pitchFamily="34" charset="-122"/>
                <a:ea typeface="微软雅黑" panose="020B0503020204020204" pitchFamily="34" charset="-122"/>
              </a:rPr>
              <a:t>更主</a:t>
            </a:r>
            <a:r>
              <a:rPr lang="zh-CN" altLang="en-US" sz="1600" dirty="0">
                <a:solidFill>
                  <a:srgbClr val="002B41"/>
                </a:solidFill>
                <a:latin typeface="微软雅黑" panose="020B0503020204020204" pitchFamily="34" charset="-122"/>
                <a:ea typeface="微软雅黑" panose="020B0503020204020204" pitchFamily="34" charset="-122"/>
              </a:rPr>
              <a:t>张追求自由、追求发展，所以离开父母外出求学工作</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2000" dirty="0">
                <a:solidFill>
                  <a:srgbClr val="002B41"/>
                </a:solidFill>
                <a:latin typeface="微软雅黑" panose="020B0503020204020204" pitchFamily="34" charset="-122"/>
                <a:ea typeface="微软雅黑" panose="020B0503020204020204" pitchFamily="34" charset="-122"/>
              </a:rPr>
              <a:t>阿凡达机器人可以做的</a:t>
            </a:r>
            <a:r>
              <a:rPr lang="zh-CN" altLang="en-US" sz="2000" dirty="0" smtClean="0">
                <a:solidFill>
                  <a:srgbClr val="002B41"/>
                </a:solidFill>
                <a:latin typeface="微软雅黑" panose="020B0503020204020204" pitchFamily="34" charset="-122"/>
                <a:ea typeface="微软雅黑" panose="020B0503020204020204" pitchFamily="34" charset="-122"/>
              </a:rPr>
              <a:t>：</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青壮年在</a:t>
            </a:r>
            <a:r>
              <a:rPr lang="zh-CN" altLang="en-US" sz="1600" dirty="0">
                <a:solidFill>
                  <a:srgbClr val="002B41"/>
                </a:solidFill>
                <a:latin typeface="微软雅黑" panose="020B0503020204020204" pitchFamily="34" charset="-122"/>
                <a:ea typeface="微软雅黑" panose="020B0503020204020204" pitchFamily="34" charset="-122"/>
              </a:rPr>
              <a:t>异地求</a:t>
            </a:r>
            <a:r>
              <a:rPr lang="zh-CN" altLang="en-US" sz="1600" dirty="0" smtClean="0">
                <a:solidFill>
                  <a:srgbClr val="002B41"/>
                </a:solidFill>
                <a:latin typeface="微软雅黑" panose="020B0503020204020204" pitchFamily="34" charset="-122"/>
                <a:ea typeface="微软雅黑" panose="020B0503020204020204" pitchFamily="34" charset="-122"/>
              </a:rPr>
              <a:t>学、工作的同时，能够时常通过家中的“阿凡达机器人”，与家人进行亲密的肢体互动（如：与孩子做游戏、共读；为老人炒菜、捏肩）。“阿凡达机器人”消除了地理上距离远近的差异，使任何距离缩小为无线网络连接的速度。</a:t>
            </a:r>
            <a:endParaRPr lang="en-US" altLang="zh-CN" sz="1600" dirty="0">
              <a:solidFill>
                <a:srgbClr val="002B41"/>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7713225" y="3165080"/>
            <a:ext cx="2244525" cy="261610"/>
          </a:xfrm>
          <a:prstGeom prst="rect">
            <a:avLst/>
          </a:prstGeom>
          <a:noFill/>
        </p:spPr>
        <p:txBody>
          <a:bodyPr wrap="none" rtlCol="0">
            <a:spAutoFit/>
          </a:bodyPr>
          <a:lstStyle/>
          <a:p>
            <a:r>
              <a:rPr lang="zh-CN" altLang="en-US" sz="1100" dirty="0">
                <a:solidFill>
                  <a:srgbClr val="002B41"/>
                </a:solidFill>
                <a:latin typeface="微软雅黑" panose="020B0503020204020204" pitchFamily="34" charset="-122"/>
                <a:ea typeface="微软雅黑" panose="020B0503020204020204" pitchFamily="34" charset="-122"/>
              </a:rPr>
              <a:t>数据来源</a:t>
            </a:r>
            <a:r>
              <a:rPr lang="zh-CN" altLang="en-US" sz="1100" dirty="0" smtClean="0">
                <a:solidFill>
                  <a:srgbClr val="002B41"/>
                </a:solidFill>
                <a:latin typeface="微软雅黑" panose="020B0503020204020204" pitchFamily="34" charset="-122"/>
                <a:ea typeface="微软雅黑" panose="020B0503020204020204" pitchFamily="34" charset="-122"/>
              </a:rPr>
              <a:t>：</a:t>
            </a:r>
            <a:r>
              <a:rPr lang="en-US" altLang="zh-CN" sz="1100" dirty="0" smtClean="0">
                <a:solidFill>
                  <a:srgbClr val="002B41"/>
                </a:solidFill>
                <a:latin typeface="微软雅黑" panose="020B0503020204020204" pitchFamily="34" charset="-122"/>
                <a:ea typeface="微软雅黑" panose="020B0503020204020204" pitchFamily="34" charset="-122"/>
              </a:rPr>
              <a:t>baijiahao.baidu.com</a:t>
            </a:r>
            <a:endParaRPr lang="zh-CN" altLang="en-US" sz="1100" dirty="0">
              <a:solidFill>
                <a:srgbClr val="002B41"/>
              </a:solidFill>
              <a:latin typeface="微软雅黑" panose="020B0503020204020204" pitchFamily="34" charset="-122"/>
              <a:ea typeface="微软雅黑" panose="020B0503020204020204" pitchFamily="34" charset="-122"/>
            </a:endParaRPr>
          </a:p>
        </p:txBody>
      </p:sp>
      <p:sp>
        <p:nvSpPr>
          <p:cNvPr id="16" name="TextBox 15"/>
          <p:cNvSpPr txBox="1"/>
          <p:nvPr/>
        </p:nvSpPr>
        <p:spPr>
          <a:xfrm>
            <a:off x="7949667" y="6538912"/>
            <a:ext cx="1771639" cy="261610"/>
          </a:xfrm>
          <a:prstGeom prst="rect">
            <a:avLst/>
          </a:prstGeom>
          <a:noFill/>
        </p:spPr>
        <p:txBody>
          <a:bodyPr wrap="none" rtlCol="0">
            <a:spAutoFit/>
          </a:bodyPr>
          <a:lstStyle/>
          <a:p>
            <a:r>
              <a:rPr lang="zh-CN" altLang="en-US" sz="1100" dirty="0">
                <a:solidFill>
                  <a:srgbClr val="002B41"/>
                </a:solidFill>
                <a:latin typeface="微软雅黑" panose="020B0503020204020204" pitchFamily="34" charset="-122"/>
                <a:ea typeface="微软雅黑" panose="020B0503020204020204" pitchFamily="34" charset="-122"/>
              </a:rPr>
              <a:t>数据来源</a:t>
            </a:r>
            <a:r>
              <a:rPr lang="zh-CN" altLang="en-US" sz="1100" dirty="0" smtClean="0">
                <a:solidFill>
                  <a:srgbClr val="002B41"/>
                </a:solidFill>
                <a:latin typeface="微软雅黑" panose="020B0503020204020204" pitchFamily="34" charset="-122"/>
                <a:ea typeface="微软雅黑" panose="020B0503020204020204" pitchFamily="34" charset="-122"/>
              </a:rPr>
              <a:t>：</a:t>
            </a:r>
            <a:r>
              <a:rPr lang="en-US" altLang="zh-CN" sz="1100" dirty="0" smtClean="0">
                <a:solidFill>
                  <a:srgbClr val="002B41"/>
                </a:solidFill>
                <a:latin typeface="微软雅黑" panose="020B0503020204020204" pitchFamily="34" charset="-122"/>
                <a:ea typeface="微软雅黑" panose="020B0503020204020204" pitchFamily="34" charset="-122"/>
              </a:rPr>
              <a:t>news.qq.com</a:t>
            </a:r>
            <a:endParaRPr lang="zh-CN" altLang="en-US" sz="11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71696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297971"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市场分析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18</a:t>
            </a:fld>
            <a:endParaRPr lang="zh-CN" altLang="en-US"/>
          </a:p>
        </p:txBody>
      </p:sp>
      <p:sp>
        <p:nvSpPr>
          <p:cNvPr id="32" name="椭圆 1"/>
          <p:cNvSpPr>
            <a:spLocks noChangeArrowheads="1"/>
          </p:cNvSpPr>
          <p:nvPr/>
        </p:nvSpPr>
        <p:spPr bwMode="auto">
          <a:xfrm>
            <a:off x="1297722" y="624055"/>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远程</a:t>
            </a:r>
            <a:r>
              <a:rPr lang="zh-CN" altLang="en-US" sz="2000" b="1" dirty="0">
                <a:solidFill>
                  <a:schemeClr val="bg1"/>
                </a:solidFill>
                <a:latin typeface="微软雅黑" panose="020B0503020204020204" pitchFamily="34" charset="-122"/>
                <a:ea typeface="微软雅黑" panose="020B0503020204020204" pitchFamily="34" charset="-122"/>
              </a:rPr>
              <a:t>教育</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 name="Rectangle 2"/>
          <p:cNvSpPr/>
          <p:nvPr/>
        </p:nvSpPr>
        <p:spPr>
          <a:xfrm>
            <a:off x="498177" y="1386935"/>
            <a:ext cx="3445750" cy="1754326"/>
          </a:xfrm>
          <a:prstGeom prst="rect">
            <a:avLst/>
          </a:prstGeom>
        </p:spPr>
        <p:txBody>
          <a:bodyPr wrap="square">
            <a:spAutoFit/>
          </a:bodyPr>
          <a:lstStyle/>
          <a:p>
            <a:r>
              <a:rPr lang="zh-CN" altLang="en-US" dirty="0" smtClean="0">
                <a:solidFill>
                  <a:srgbClr val="002B41"/>
                </a:solidFill>
                <a:latin typeface="楷体" panose="02010609060101010101" pitchFamily="49" charset="-122"/>
                <a:ea typeface="楷体" panose="02010609060101010101" pitchFamily="49" charset="-122"/>
              </a:rPr>
              <a:t>“有</a:t>
            </a:r>
            <a:r>
              <a:rPr lang="zh-CN" altLang="en-US" dirty="0">
                <a:solidFill>
                  <a:srgbClr val="002B41"/>
                </a:solidFill>
                <a:latin typeface="楷体" panose="02010609060101010101" pitchFamily="49" charset="-122"/>
                <a:ea typeface="楷体" panose="02010609060101010101" pitchFamily="49" charset="-122"/>
              </a:rPr>
              <a:t>一天，任何一位有志于乡村建设，却害怕从此交通不畅而与世隔绝，害怕从此再没有干净水洗澡的年轻教师或是资深专家，能够放下顾虑与乡村开启一段不解之</a:t>
            </a:r>
            <a:r>
              <a:rPr lang="zh-CN" altLang="en-US" dirty="0" smtClean="0">
                <a:solidFill>
                  <a:srgbClr val="002B41"/>
                </a:solidFill>
                <a:latin typeface="楷体" panose="02010609060101010101" pitchFamily="49" charset="-122"/>
                <a:ea typeface="楷体" panose="02010609060101010101" pitchFamily="49" charset="-122"/>
              </a:rPr>
              <a:t>缘。”</a:t>
            </a:r>
            <a:endParaRPr lang="zh-CN" altLang="en-US" dirty="0">
              <a:solidFill>
                <a:srgbClr val="002B41"/>
              </a:solidFill>
              <a:latin typeface="楷体" panose="02010609060101010101" pitchFamily="49" charset="-122"/>
              <a:ea typeface="楷体" panose="02010609060101010101" pitchFamily="49" charset="-122"/>
            </a:endParaRPr>
          </a:p>
        </p:txBody>
      </p:sp>
      <p:sp>
        <p:nvSpPr>
          <p:cNvPr id="6" name="TextBox 5"/>
          <p:cNvSpPr txBox="1"/>
          <p:nvPr/>
        </p:nvSpPr>
        <p:spPr>
          <a:xfrm>
            <a:off x="5431127" y="1853460"/>
            <a:ext cx="614271"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图</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4809015" y="969924"/>
            <a:ext cx="2460930"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远程教育的市场占比</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1433981" y="4276436"/>
            <a:ext cx="184731" cy="369332"/>
          </a:xfrm>
          <a:prstGeom prst="rect">
            <a:avLst/>
          </a:prstGeom>
          <a:noFill/>
        </p:spPr>
        <p:txBody>
          <a:bodyPr wrap="none" rtlCol="0">
            <a:spAutoFit/>
          </a:bodyPr>
          <a:lstStyle/>
          <a:p>
            <a:endParaRPr lang="zh-CN" altLang="en-US" dirty="0"/>
          </a:p>
        </p:txBody>
      </p:sp>
      <p:sp>
        <p:nvSpPr>
          <p:cNvPr id="15" name="TextBox 14"/>
          <p:cNvSpPr txBox="1"/>
          <p:nvPr/>
        </p:nvSpPr>
        <p:spPr>
          <a:xfrm>
            <a:off x="562832" y="3436825"/>
            <a:ext cx="3759787" cy="3170099"/>
          </a:xfrm>
          <a:prstGeom prst="rect">
            <a:avLst/>
          </a:prstGeom>
          <a:noFill/>
        </p:spPr>
        <p:txBody>
          <a:bodyPr wrap="square" rtlCol="0">
            <a:spAutoFit/>
          </a:bodyPr>
          <a:lstStyle/>
          <a:p>
            <a:r>
              <a:rPr lang="zh-CN" altLang="zh-CN" sz="2000" dirty="0">
                <a:solidFill>
                  <a:srgbClr val="002B41"/>
                </a:solidFill>
                <a:latin typeface="微软雅黑" panose="020B0503020204020204" pitchFamily="34" charset="-122"/>
                <a:ea typeface="微软雅黑" panose="020B0503020204020204" pitchFamily="34" charset="-122"/>
              </a:rPr>
              <a:t>远程教育的定义</a:t>
            </a:r>
          </a:p>
          <a:p>
            <a:r>
              <a:rPr lang="zh-CN" altLang="zh-CN" dirty="0">
                <a:solidFill>
                  <a:srgbClr val="002B41"/>
                </a:solidFill>
                <a:latin typeface="楷体" panose="02010609060101010101" pitchFamily="49" charset="-122"/>
                <a:ea typeface="楷体" panose="02010609060101010101" pitchFamily="49" charset="-122"/>
              </a:rPr>
              <a:t>狭义上的远程教育，在教育部已出台的一些文件中，也称现代远程教育为网络教育，是成人教育学历中的一种。是指使用电视及互联网等传播媒体的教学模式，它突破了时空的界线，有别于传统的在校住宿的教学模式。 </a:t>
            </a:r>
            <a:endParaRPr lang="en-US" altLang="zh-CN" dirty="0" smtClean="0">
              <a:solidFill>
                <a:srgbClr val="002B41"/>
              </a:solidFill>
              <a:latin typeface="楷体" panose="02010609060101010101" pitchFamily="49" charset="-122"/>
              <a:ea typeface="楷体" panose="02010609060101010101" pitchFamily="49" charset="-122"/>
            </a:endParaRPr>
          </a:p>
          <a:p>
            <a:r>
              <a:rPr lang="zh-CN" altLang="zh-CN" dirty="0" smtClean="0">
                <a:solidFill>
                  <a:srgbClr val="002B41"/>
                </a:solidFill>
                <a:latin typeface="楷体" panose="02010609060101010101" pitchFamily="49" charset="-122"/>
                <a:ea typeface="楷体" panose="02010609060101010101" pitchFamily="49" charset="-122"/>
              </a:rPr>
              <a:t>广义</a:t>
            </a:r>
            <a:r>
              <a:rPr lang="zh-CN" altLang="zh-CN" dirty="0">
                <a:solidFill>
                  <a:srgbClr val="002B41"/>
                </a:solidFill>
                <a:latin typeface="楷体" panose="02010609060101010101" pitchFamily="49" charset="-122"/>
                <a:ea typeface="楷体" panose="02010609060101010101" pitchFamily="49" charset="-122"/>
              </a:rPr>
              <a:t>上的远程教育是包含各种网络教育平台在内的、提供教育资源的形式。</a:t>
            </a:r>
            <a:endParaRPr lang="zh-CN" altLang="en-US" dirty="0">
              <a:solidFill>
                <a:srgbClr val="002B41"/>
              </a:solidFill>
              <a:latin typeface="楷体" panose="02010609060101010101" pitchFamily="49" charset="-122"/>
              <a:ea typeface="楷体" panose="02010609060101010101" pitchFamily="49" charset="-122"/>
            </a:endParaRPr>
          </a:p>
        </p:txBody>
      </p:sp>
      <p:sp>
        <p:nvSpPr>
          <p:cNvPr id="5" name="TextBox 4"/>
          <p:cNvSpPr txBox="1"/>
          <p:nvPr/>
        </p:nvSpPr>
        <p:spPr>
          <a:xfrm>
            <a:off x="4461164" y="3251200"/>
            <a:ext cx="3156633" cy="523220"/>
          </a:xfrm>
          <a:prstGeom prst="rect">
            <a:avLst/>
          </a:prstGeom>
          <a:noFill/>
        </p:spPr>
        <p:txBody>
          <a:bodyPr wrap="none" rtlCol="0">
            <a:spAutoFit/>
          </a:bodyPr>
          <a:lstStyle/>
          <a:p>
            <a:r>
              <a:rPr lang="zh-CN" altLang="en-US" sz="2800" dirty="0" smtClean="0">
                <a:solidFill>
                  <a:srgbClr val="92D050"/>
                </a:solidFill>
                <a:latin typeface="微软雅黑" panose="020B0503020204020204" pitchFamily="34" charset="-122"/>
                <a:ea typeface="微软雅黑" panose="020B0503020204020204" pitchFamily="34" charset="-122"/>
              </a:rPr>
              <a:t>文案已在</a:t>
            </a:r>
            <a:r>
              <a:rPr lang="en-US" altLang="zh-CN" sz="2800" dirty="0" err="1" smtClean="0">
                <a:solidFill>
                  <a:srgbClr val="92D050"/>
                </a:solidFill>
                <a:latin typeface="微软雅黑" panose="020B0503020204020204" pitchFamily="34" charset="-122"/>
                <a:ea typeface="微软雅黑" panose="020B0503020204020204" pitchFamily="34" charset="-122"/>
              </a:rPr>
              <a:t>git</a:t>
            </a:r>
            <a:r>
              <a:rPr lang="zh-CN" altLang="en-US" sz="2800" dirty="0" smtClean="0">
                <a:solidFill>
                  <a:srgbClr val="92D050"/>
                </a:solidFill>
                <a:latin typeface="微软雅黑" panose="020B0503020204020204" pitchFamily="34" charset="-122"/>
                <a:ea typeface="微软雅黑" panose="020B0503020204020204" pitchFamily="34" charset="-122"/>
              </a:rPr>
              <a:t>上更新</a:t>
            </a:r>
            <a:endParaRPr lang="zh-CN" altLang="en-US" sz="2800" dirty="0">
              <a:solidFill>
                <a:srgbClr val="92D050"/>
              </a:solidFill>
              <a:latin typeface="微软雅黑" panose="020B0503020204020204" pitchFamily="34" charset="-122"/>
              <a:ea typeface="微软雅黑" panose="020B0503020204020204" pitchFamily="34" charset="-122"/>
            </a:endParaRPr>
          </a:p>
        </p:txBody>
      </p:sp>
      <p:sp>
        <p:nvSpPr>
          <p:cNvPr id="17" name="TextBox 14"/>
          <p:cNvSpPr txBox="1"/>
          <p:nvPr/>
        </p:nvSpPr>
        <p:spPr>
          <a:xfrm>
            <a:off x="7891886" y="266726"/>
            <a:ext cx="3759787" cy="6217087"/>
          </a:xfrm>
          <a:prstGeom prst="rect">
            <a:avLst/>
          </a:prstGeom>
          <a:noFill/>
        </p:spPr>
        <p:txBody>
          <a:bodyPr wrap="square" rtlCol="0">
            <a:spAutoFit/>
          </a:bodyPr>
          <a:lstStyle/>
          <a:p>
            <a:r>
              <a:rPr lang="zh-CN" altLang="zh-CN" sz="2000" dirty="0">
                <a:solidFill>
                  <a:srgbClr val="002B41"/>
                </a:solidFill>
                <a:latin typeface="微软雅黑" panose="020B0503020204020204" pitchFamily="34" charset="-122"/>
                <a:ea typeface="微软雅黑" panose="020B0503020204020204" pitchFamily="34" charset="-122"/>
              </a:rPr>
              <a:t>远程教育</a:t>
            </a:r>
            <a:r>
              <a:rPr lang="zh-CN" altLang="zh-CN" sz="2000" dirty="0" smtClean="0">
                <a:solidFill>
                  <a:srgbClr val="002B41"/>
                </a:solidFill>
                <a:latin typeface="微软雅黑" panose="020B0503020204020204" pitchFamily="34" charset="-122"/>
                <a:ea typeface="微软雅黑" panose="020B0503020204020204" pitchFamily="34" charset="-122"/>
              </a:rPr>
              <a:t>的</a:t>
            </a:r>
            <a:r>
              <a:rPr lang="zh-CN" altLang="en-US" sz="2000" dirty="0" smtClean="0">
                <a:solidFill>
                  <a:srgbClr val="002B41"/>
                </a:solidFill>
                <a:latin typeface="微软雅黑" panose="020B0503020204020204" pitchFamily="34" charset="-122"/>
                <a:ea typeface="微软雅黑" panose="020B0503020204020204" pitchFamily="34" charset="-122"/>
              </a:rPr>
              <a:t>市场：</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r>
              <a:rPr lang="en-US" altLang="zh-CN" dirty="0">
                <a:solidFill>
                  <a:srgbClr val="002B41"/>
                </a:solidFill>
                <a:latin typeface="楷体" panose="02010609060101010101" pitchFamily="49" charset="-122"/>
                <a:ea typeface="楷体" panose="02010609060101010101" pitchFamily="49" charset="-122"/>
              </a:rPr>
              <a:t>2013</a:t>
            </a:r>
            <a:r>
              <a:rPr lang="zh-CN" altLang="en-US" dirty="0">
                <a:solidFill>
                  <a:srgbClr val="002B41"/>
                </a:solidFill>
                <a:latin typeface="楷体" panose="02010609060101010101" pitchFamily="49" charset="-122"/>
                <a:ea typeface="楷体" panose="02010609060101010101" pitchFamily="49" charset="-122"/>
              </a:rPr>
              <a:t>年共有</a:t>
            </a:r>
            <a:r>
              <a:rPr lang="en-US" altLang="zh-CN" dirty="0">
                <a:solidFill>
                  <a:srgbClr val="002B41"/>
                </a:solidFill>
                <a:latin typeface="楷体" panose="02010609060101010101" pitchFamily="49" charset="-122"/>
                <a:ea typeface="楷体" panose="02010609060101010101" pitchFamily="49" charset="-122"/>
              </a:rPr>
              <a:t>68</a:t>
            </a:r>
            <a:r>
              <a:rPr lang="zh-CN" altLang="en-US" dirty="0">
                <a:solidFill>
                  <a:srgbClr val="002B41"/>
                </a:solidFill>
                <a:latin typeface="楷体" panose="02010609060101010101" pitchFamily="49" charset="-122"/>
                <a:ea typeface="楷体" panose="02010609060101010101" pitchFamily="49" charset="-122"/>
              </a:rPr>
              <a:t>所现代远程教育试点</a:t>
            </a:r>
            <a:r>
              <a:rPr lang="zh-CN" altLang="en-US" dirty="0" smtClean="0">
                <a:solidFill>
                  <a:srgbClr val="002B41"/>
                </a:solidFill>
                <a:latin typeface="楷体" panose="02010609060101010101" pitchFamily="49" charset="-122"/>
                <a:ea typeface="楷体" panose="02010609060101010101" pitchFamily="49" charset="-122"/>
              </a:rPr>
              <a:t>高校可</a:t>
            </a:r>
            <a:r>
              <a:rPr lang="zh-CN" altLang="en-US" dirty="0">
                <a:solidFill>
                  <a:srgbClr val="002B41"/>
                </a:solidFill>
                <a:latin typeface="楷体" panose="02010609060101010101" pitchFamily="49" charset="-122"/>
                <a:ea typeface="楷体" panose="02010609060101010101" pitchFamily="49" charset="-122"/>
              </a:rPr>
              <a:t>开展网络高等学历教育招生。考生报考前可通过“高校网络教育阳光招生服务平台”、试点高校网络教育学院的网站、“中国现代远程与继续教育网”等正规网站查询试点高校的招生简章，了解网络教育的入学条件、学习形式、修业年限、学历文凭、学位授予、电子注册、收费标准等政策</a:t>
            </a:r>
            <a:r>
              <a:rPr lang="zh-CN" altLang="en-US" dirty="0" smtClean="0">
                <a:solidFill>
                  <a:srgbClr val="002B41"/>
                </a:solidFill>
                <a:latin typeface="楷体" panose="02010609060101010101" pitchFamily="49" charset="-122"/>
                <a:ea typeface="楷体" panose="02010609060101010101" pitchFamily="49" charset="-122"/>
              </a:rPr>
              <a:t>。</a:t>
            </a:r>
            <a:endParaRPr lang="en-US" altLang="zh-CN" dirty="0" smtClean="0">
              <a:solidFill>
                <a:srgbClr val="002B41"/>
              </a:solidFill>
              <a:latin typeface="楷体" panose="02010609060101010101" pitchFamily="49" charset="-122"/>
              <a:ea typeface="楷体" panose="02010609060101010101" pitchFamily="49" charset="-122"/>
            </a:endParaRPr>
          </a:p>
          <a:p>
            <a:r>
              <a:rPr lang="zh-CN" altLang="en-US" dirty="0">
                <a:solidFill>
                  <a:srgbClr val="002B41"/>
                </a:solidFill>
                <a:latin typeface="楷体" panose="02010609060101010101" pitchFamily="49" charset="-122"/>
                <a:ea typeface="楷体" panose="02010609060101010101" pitchFamily="49" charset="-122"/>
              </a:rPr>
              <a:t>网易公开课目前的课程整数已达到</a:t>
            </a:r>
            <a:r>
              <a:rPr lang="en-US" altLang="zh-CN" dirty="0">
                <a:solidFill>
                  <a:srgbClr val="002B41"/>
                </a:solidFill>
                <a:latin typeface="楷体" panose="02010609060101010101" pitchFamily="49" charset="-122"/>
                <a:ea typeface="楷体" panose="02010609060101010101" pitchFamily="49" charset="-122"/>
              </a:rPr>
              <a:t>13000</a:t>
            </a:r>
            <a:r>
              <a:rPr lang="zh-CN" altLang="en-US" dirty="0">
                <a:solidFill>
                  <a:srgbClr val="002B41"/>
                </a:solidFill>
                <a:latin typeface="楷体" panose="02010609060101010101" pitchFamily="49" charset="-122"/>
                <a:ea typeface="楷体" panose="02010609060101010101" pitchFamily="49" charset="-122"/>
              </a:rPr>
              <a:t>余集，日均使用人次约</a:t>
            </a:r>
            <a:r>
              <a:rPr lang="en-US" altLang="zh-CN" dirty="0">
                <a:solidFill>
                  <a:srgbClr val="002B41"/>
                </a:solidFill>
                <a:latin typeface="楷体" panose="02010609060101010101" pitchFamily="49" charset="-122"/>
                <a:ea typeface="楷体" panose="02010609060101010101" pitchFamily="49" charset="-122"/>
              </a:rPr>
              <a:t>100</a:t>
            </a:r>
            <a:r>
              <a:rPr lang="zh-CN" altLang="en-US" dirty="0">
                <a:solidFill>
                  <a:srgbClr val="002B41"/>
                </a:solidFill>
                <a:latin typeface="楷体" panose="02010609060101010101" pitchFamily="49" charset="-122"/>
                <a:ea typeface="楷体" panose="02010609060101010101" pitchFamily="49" charset="-122"/>
              </a:rPr>
              <a:t>万人次。人文艺术、经济管理、计算机、心理学等课程比较受网友欢迎。从总体来讲，人文社科类比理工科类更受欢迎。</a:t>
            </a:r>
          </a:p>
          <a:p>
            <a:r>
              <a:rPr lang="zh-CN" altLang="en-US" dirty="0">
                <a:solidFill>
                  <a:srgbClr val="002B41"/>
                </a:solidFill>
                <a:latin typeface="楷体" panose="02010609060101010101" pitchFamily="49" charset="-122"/>
                <a:ea typeface="楷体" panose="02010609060101010101" pitchFamily="49" charset="-122"/>
              </a:rPr>
              <a:t>百度教育中涵盖英语培训、建造师培训、会计培训、摄影培训等</a:t>
            </a:r>
            <a:r>
              <a:rPr lang="en-US" altLang="zh-CN" dirty="0">
                <a:solidFill>
                  <a:srgbClr val="002B41"/>
                </a:solidFill>
                <a:latin typeface="楷体" panose="02010609060101010101" pitchFamily="49" charset="-122"/>
                <a:ea typeface="楷体" panose="02010609060101010101" pitchFamily="49" charset="-122"/>
              </a:rPr>
              <a:t>12</a:t>
            </a:r>
            <a:r>
              <a:rPr lang="zh-CN" altLang="en-US" dirty="0">
                <a:solidFill>
                  <a:srgbClr val="002B41"/>
                </a:solidFill>
                <a:latin typeface="楷体" panose="02010609060101010101" pitchFamily="49" charset="-122"/>
                <a:ea typeface="楷体" panose="02010609060101010101" pitchFamily="49" charset="-122"/>
              </a:rPr>
              <a:t>个子频道，英语培训频道课程最多，数量已经达到</a:t>
            </a:r>
            <a:r>
              <a:rPr lang="en-US" altLang="zh-CN" dirty="0">
                <a:solidFill>
                  <a:srgbClr val="002B41"/>
                </a:solidFill>
                <a:latin typeface="楷体" panose="02010609060101010101" pitchFamily="49" charset="-122"/>
                <a:ea typeface="楷体" panose="02010609060101010101" pitchFamily="49" charset="-122"/>
              </a:rPr>
              <a:t>1400</a:t>
            </a:r>
            <a:r>
              <a:rPr lang="zh-CN" altLang="en-US" dirty="0">
                <a:solidFill>
                  <a:srgbClr val="002B41"/>
                </a:solidFill>
                <a:latin typeface="楷体" panose="02010609060101010101" pitchFamily="49" charset="-122"/>
                <a:ea typeface="楷体" panose="02010609060101010101" pitchFamily="49" charset="-122"/>
              </a:rPr>
              <a:t>多门</a:t>
            </a:r>
          </a:p>
          <a:p>
            <a:endParaRPr lang="zh-CN" altLang="en-US" dirty="0">
              <a:solidFill>
                <a:srgbClr val="002B4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48834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297971"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市场分析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19</a:t>
            </a:fld>
            <a:endParaRPr lang="zh-CN" altLang="en-US"/>
          </a:p>
        </p:txBody>
      </p:sp>
      <p:sp>
        <p:nvSpPr>
          <p:cNvPr id="32" name="椭圆 1"/>
          <p:cNvSpPr>
            <a:spLocks noChangeArrowheads="1"/>
          </p:cNvSpPr>
          <p:nvPr/>
        </p:nvSpPr>
        <p:spPr bwMode="auto">
          <a:xfrm>
            <a:off x="1100819" y="701280"/>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远程</a:t>
            </a:r>
            <a:r>
              <a:rPr lang="zh-CN" altLang="en-US" sz="2000" b="1" dirty="0">
                <a:solidFill>
                  <a:schemeClr val="bg1"/>
                </a:solidFill>
                <a:latin typeface="微软雅黑" panose="020B0503020204020204" pitchFamily="34" charset="-122"/>
                <a:ea typeface="微软雅黑" panose="020B0503020204020204" pitchFamily="34" charset="-122"/>
              </a:rPr>
              <a:t>教育</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8672657" y="1643162"/>
            <a:ext cx="2691763"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机器人参与教学的图？</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9454749" y="634200"/>
            <a:ext cx="614271"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图</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1433981" y="4276436"/>
            <a:ext cx="184731" cy="369332"/>
          </a:xfrm>
          <a:prstGeom prst="rect">
            <a:avLst/>
          </a:prstGeom>
          <a:noFill/>
        </p:spPr>
        <p:txBody>
          <a:bodyPr wrap="none" rtlCol="0">
            <a:spAutoFit/>
          </a:bodyPr>
          <a:lstStyle/>
          <a:p>
            <a:endParaRPr lang="zh-CN" altLang="en-US" dirty="0"/>
          </a:p>
        </p:txBody>
      </p:sp>
      <p:sp>
        <p:nvSpPr>
          <p:cNvPr id="15" name="TextBox 14"/>
          <p:cNvSpPr txBox="1"/>
          <p:nvPr/>
        </p:nvSpPr>
        <p:spPr>
          <a:xfrm>
            <a:off x="394517" y="1643162"/>
            <a:ext cx="5905574" cy="5078313"/>
          </a:xfrm>
          <a:prstGeom prst="rect">
            <a:avLst/>
          </a:prstGeom>
          <a:noFill/>
        </p:spPr>
        <p:txBody>
          <a:bodyPr wrap="square" rtlCol="0">
            <a:spAutoFit/>
          </a:bodyPr>
          <a:lstStyle/>
          <a:p>
            <a:r>
              <a:rPr lang="zh-CN" altLang="zh-CN" sz="2400" dirty="0">
                <a:solidFill>
                  <a:srgbClr val="002B41"/>
                </a:solidFill>
                <a:latin typeface="微软雅黑" panose="020B0503020204020204" pitchFamily="34" charset="-122"/>
                <a:ea typeface="微软雅黑" panose="020B0503020204020204" pitchFamily="34" charset="-122"/>
              </a:rPr>
              <a:t>远程教育自身的不足</a:t>
            </a:r>
          </a:p>
          <a:p>
            <a:pPr lvl="0"/>
            <a:r>
              <a:rPr lang="zh-CN" altLang="zh-CN" sz="2000" b="1" dirty="0">
                <a:solidFill>
                  <a:srgbClr val="002B41"/>
                </a:solidFill>
                <a:latin typeface="楷体" panose="02010609060101010101" pitchFamily="49" charset="-122"/>
                <a:ea typeface="楷体" panose="02010609060101010101" pitchFamily="49" charset="-122"/>
              </a:rPr>
              <a:t>网络带宽问题</a:t>
            </a:r>
          </a:p>
          <a:p>
            <a:r>
              <a:rPr lang="zh-CN" altLang="zh-CN" sz="2000" dirty="0">
                <a:solidFill>
                  <a:srgbClr val="002B41"/>
                </a:solidFill>
                <a:latin typeface="楷体" panose="02010609060101010101" pitchFamily="49" charset="-122"/>
                <a:ea typeface="楷体" panose="02010609060101010101" pitchFamily="49" charset="-122"/>
              </a:rPr>
              <a:t>网络带宽不够，不能够实时地构建出相对应的环境给人一种身临其境的感受进行相对应的学习，受限于带宽，学生从网上获得的授课质量并不够好。 </a:t>
            </a:r>
          </a:p>
          <a:p>
            <a:pPr lvl="0"/>
            <a:r>
              <a:rPr lang="zh-CN" altLang="zh-CN" sz="2000" b="1" dirty="0">
                <a:solidFill>
                  <a:srgbClr val="002B41"/>
                </a:solidFill>
                <a:latin typeface="楷体" panose="02010609060101010101" pitchFamily="49" charset="-122"/>
                <a:ea typeface="楷体" panose="02010609060101010101" pitchFamily="49" charset="-122"/>
              </a:rPr>
              <a:t>大量重复的课件资源浪费</a:t>
            </a:r>
          </a:p>
          <a:p>
            <a:r>
              <a:rPr lang="zh-CN" altLang="zh-CN" sz="2000" dirty="0">
                <a:solidFill>
                  <a:srgbClr val="002B41"/>
                </a:solidFill>
                <a:latin typeface="楷体" panose="02010609060101010101" pitchFamily="49" charset="-122"/>
                <a:ea typeface="楷体" panose="02010609060101010101" pitchFamily="49" charset="-122"/>
              </a:rPr>
              <a:t>高校和高校之间并没有进行特别良好的合作，导致相关专业的课件重复率较高，从而导致资源的大量浪费和重复。 </a:t>
            </a:r>
          </a:p>
          <a:p>
            <a:pPr lvl="0"/>
            <a:r>
              <a:rPr lang="zh-CN" altLang="zh-CN" sz="2000" b="1" dirty="0">
                <a:solidFill>
                  <a:srgbClr val="002B41"/>
                </a:solidFill>
                <a:latin typeface="楷体" panose="02010609060101010101" pitchFamily="49" charset="-122"/>
                <a:ea typeface="楷体" panose="02010609060101010101" pitchFamily="49" charset="-122"/>
              </a:rPr>
              <a:t>自由度不足</a:t>
            </a:r>
          </a:p>
          <a:p>
            <a:r>
              <a:rPr lang="zh-CN" altLang="zh-CN" sz="2000" dirty="0">
                <a:solidFill>
                  <a:srgbClr val="002B41"/>
                </a:solidFill>
                <a:latin typeface="楷体" panose="02010609060101010101" pitchFamily="49" charset="-122"/>
                <a:ea typeface="楷体" panose="02010609060101010101" pitchFamily="49" charset="-122"/>
              </a:rPr>
              <a:t>课程的设置不够系统，涉及的专业不够全面并且它的划分也不够细致，因此导致相关的学生在学习的过程中会受到一定的限制。 </a:t>
            </a:r>
          </a:p>
          <a:p>
            <a:pPr lvl="0"/>
            <a:r>
              <a:rPr lang="zh-CN" altLang="zh-CN" sz="2000" dirty="0">
                <a:solidFill>
                  <a:srgbClr val="002B41"/>
                </a:solidFill>
                <a:latin typeface="楷体" panose="02010609060101010101" pitchFamily="49" charset="-122"/>
                <a:ea typeface="楷体" panose="02010609060101010101" pitchFamily="49" charset="-122"/>
              </a:rPr>
              <a:t>缺少相对应的学习氛围，可能导致学生的学习效率较为低下</a:t>
            </a:r>
          </a:p>
          <a:p>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16" name="TextBox 15"/>
          <p:cNvSpPr txBox="1"/>
          <p:nvPr/>
        </p:nvSpPr>
        <p:spPr>
          <a:xfrm>
            <a:off x="7617797" y="3251200"/>
            <a:ext cx="4066647" cy="2893100"/>
          </a:xfrm>
          <a:prstGeom prst="rect">
            <a:avLst/>
          </a:prstGeom>
          <a:noFill/>
        </p:spPr>
        <p:txBody>
          <a:bodyPr wrap="square" rtlCol="0">
            <a:spAutoFit/>
          </a:bodyPr>
          <a:lstStyle/>
          <a:p>
            <a:r>
              <a:rPr lang="en-US" altLang="zh-CN" sz="2000" dirty="0" err="1" smtClean="0">
                <a:solidFill>
                  <a:srgbClr val="002B41"/>
                </a:solidFill>
                <a:latin typeface="微软雅黑" panose="020B0503020204020204" pitchFamily="34" charset="-122"/>
                <a:ea typeface="微软雅黑" panose="020B0503020204020204" pitchFamily="34" charset="-122"/>
              </a:rPr>
              <a:t>Avabot</a:t>
            </a:r>
            <a:r>
              <a:rPr lang="zh-CN" altLang="zh-CN" sz="2000" dirty="0">
                <a:solidFill>
                  <a:srgbClr val="002B41"/>
                </a:solidFill>
                <a:latin typeface="微软雅黑" panose="020B0503020204020204" pitchFamily="34" charset="-122"/>
                <a:ea typeface="微软雅黑" panose="020B0503020204020204" pitchFamily="34" charset="-122"/>
              </a:rPr>
              <a:t>可以带来的</a:t>
            </a:r>
            <a:r>
              <a:rPr lang="zh-CN" altLang="zh-CN" sz="2000" dirty="0" smtClean="0">
                <a:solidFill>
                  <a:srgbClr val="002B41"/>
                </a:solidFill>
                <a:latin typeface="微软雅黑" panose="020B0503020204020204" pitchFamily="34" charset="-122"/>
                <a:ea typeface="微软雅黑" panose="020B0503020204020204" pitchFamily="34" charset="-122"/>
              </a:rPr>
              <a:t>弥补</a:t>
            </a:r>
            <a:r>
              <a:rPr lang="zh-CN" altLang="en-US" sz="2000" dirty="0" smtClean="0">
                <a:solidFill>
                  <a:srgbClr val="002B41"/>
                </a:solidFill>
                <a:latin typeface="微软雅黑" panose="020B0503020204020204" pitchFamily="34" charset="-122"/>
                <a:ea typeface="微软雅黑" panose="020B0503020204020204" pitchFamily="34" charset="-122"/>
              </a:rPr>
              <a:t>：</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pPr lvl="0"/>
            <a:r>
              <a:rPr lang="zh-CN" altLang="zh-CN" b="1" dirty="0" smtClean="0">
                <a:solidFill>
                  <a:srgbClr val="002B41"/>
                </a:solidFill>
                <a:latin typeface="楷体" panose="02010609060101010101" pitchFamily="49" charset="-122"/>
                <a:ea typeface="楷体" panose="02010609060101010101" pitchFamily="49" charset="-122"/>
              </a:rPr>
              <a:t>虚拟</a:t>
            </a:r>
            <a:r>
              <a:rPr lang="zh-CN" altLang="zh-CN" b="1" dirty="0">
                <a:solidFill>
                  <a:srgbClr val="002B41"/>
                </a:solidFill>
                <a:latin typeface="楷体" panose="02010609060101010101" pitchFamily="49" charset="-122"/>
                <a:ea typeface="楷体" panose="02010609060101010101" pitchFamily="49" charset="-122"/>
              </a:rPr>
              <a:t>现实方面的弥补</a:t>
            </a:r>
          </a:p>
          <a:p>
            <a:r>
              <a:rPr lang="zh-CN" altLang="zh-CN" dirty="0">
                <a:solidFill>
                  <a:srgbClr val="002B41"/>
                </a:solidFill>
                <a:latin typeface="楷体" panose="02010609060101010101" pitchFamily="49" charset="-122"/>
                <a:ea typeface="楷体" panose="02010609060101010101" pitchFamily="49" charset="-122"/>
              </a:rPr>
              <a:t>可以通过虚拟现实进行教室的场景的模拟，给学生相对应的身临其境的学习氛围。提高学生的沉浸感 </a:t>
            </a:r>
          </a:p>
          <a:p>
            <a:pPr lvl="0"/>
            <a:r>
              <a:rPr lang="zh-CN" altLang="zh-CN" b="1" dirty="0">
                <a:solidFill>
                  <a:srgbClr val="002B41"/>
                </a:solidFill>
                <a:latin typeface="楷体" panose="02010609060101010101" pitchFamily="49" charset="-122"/>
                <a:ea typeface="楷体" panose="02010609060101010101" pitchFamily="49" charset="-122"/>
              </a:rPr>
              <a:t>学生和老师互动性增强</a:t>
            </a:r>
          </a:p>
          <a:p>
            <a:r>
              <a:rPr lang="zh-CN" altLang="zh-CN" dirty="0">
                <a:solidFill>
                  <a:srgbClr val="002B41"/>
                </a:solidFill>
                <a:latin typeface="楷体" panose="02010609060101010101" pitchFamily="49" charset="-122"/>
                <a:ea typeface="楷体" panose="02010609060101010101" pitchFamily="49" charset="-122"/>
              </a:rPr>
              <a:t>可以通过</a:t>
            </a:r>
            <a:r>
              <a:rPr lang="en-US" altLang="zh-CN" dirty="0" err="1">
                <a:solidFill>
                  <a:srgbClr val="002B41"/>
                </a:solidFill>
                <a:latin typeface="楷体" panose="02010609060101010101" pitchFamily="49" charset="-122"/>
                <a:ea typeface="楷体" panose="02010609060101010101" pitchFamily="49" charset="-122"/>
              </a:rPr>
              <a:t>Avabot</a:t>
            </a:r>
            <a:r>
              <a:rPr lang="zh-CN" altLang="zh-CN" dirty="0">
                <a:solidFill>
                  <a:srgbClr val="002B41"/>
                </a:solidFill>
                <a:latin typeface="楷体" panose="02010609060101010101" pitchFamily="49" charset="-122"/>
                <a:ea typeface="楷体" panose="02010609060101010101" pitchFamily="49" charset="-122"/>
              </a:rPr>
              <a:t>对动手性较强的实验进行演示，手把手指导，给每个有疑问的学生一对一的指导和解答、演示。提高学生的参与感</a:t>
            </a:r>
            <a:r>
              <a:rPr lang="zh-CN" altLang="zh-CN" dirty="0"/>
              <a:t>。 </a:t>
            </a:r>
          </a:p>
        </p:txBody>
      </p:sp>
      <p:sp>
        <p:nvSpPr>
          <p:cNvPr id="5" name="TextBox 4"/>
          <p:cNvSpPr txBox="1"/>
          <p:nvPr/>
        </p:nvSpPr>
        <p:spPr>
          <a:xfrm>
            <a:off x="4461164" y="3251200"/>
            <a:ext cx="3156633" cy="523220"/>
          </a:xfrm>
          <a:prstGeom prst="rect">
            <a:avLst/>
          </a:prstGeom>
          <a:noFill/>
        </p:spPr>
        <p:txBody>
          <a:bodyPr wrap="none" rtlCol="0">
            <a:spAutoFit/>
          </a:bodyPr>
          <a:lstStyle/>
          <a:p>
            <a:r>
              <a:rPr lang="zh-CN" altLang="en-US" sz="2800" dirty="0" smtClean="0">
                <a:solidFill>
                  <a:srgbClr val="92D050"/>
                </a:solidFill>
                <a:latin typeface="微软雅黑" panose="020B0503020204020204" pitchFamily="34" charset="-122"/>
                <a:ea typeface="微软雅黑" panose="020B0503020204020204" pitchFamily="34" charset="-122"/>
              </a:rPr>
              <a:t>文案已在</a:t>
            </a:r>
            <a:r>
              <a:rPr lang="en-US" altLang="zh-CN" sz="2800" dirty="0" err="1" smtClean="0">
                <a:solidFill>
                  <a:srgbClr val="92D050"/>
                </a:solidFill>
                <a:latin typeface="微软雅黑" panose="020B0503020204020204" pitchFamily="34" charset="-122"/>
                <a:ea typeface="微软雅黑" panose="020B0503020204020204" pitchFamily="34" charset="-122"/>
              </a:rPr>
              <a:t>git</a:t>
            </a:r>
            <a:r>
              <a:rPr lang="zh-CN" altLang="en-US" sz="2800" dirty="0" smtClean="0">
                <a:solidFill>
                  <a:srgbClr val="92D050"/>
                </a:solidFill>
                <a:latin typeface="微软雅黑" panose="020B0503020204020204" pitchFamily="34" charset="-122"/>
                <a:ea typeface="微软雅黑" panose="020B0503020204020204" pitchFamily="34" charset="-122"/>
              </a:rPr>
              <a:t>上更新</a:t>
            </a:r>
            <a:endParaRPr lang="zh-CN" altLang="en-US" sz="2800" dirty="0">
              <a:solidFill>
                <a:srgbClr val="92D05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51823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a:solidFill>
                  <a:schemeClr val="bg1"/>
                </a:solidFill>
                <a:latin typeface="微软雅黑" panose="020B0503020204020204" pitchFamily="34" charset="-122"/>
                <a:ea typeface="微软雅黑" panose="020B0503020204020204" pitchFamily="34" charset="-122"/>
              </a:rPr>
              <a:t>目录</a:t>
            </a:r>
            <a:endParaRPr lang="en-US" altLang="zh-CN" sz="54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0" name="TextBox 76"/>
          <p:cNvSpPr txBox="1"/>
          <p:nvPr/>
        </p:nvSpPr>
        <p:spPr>
          <a:xfrm>
            <a:off x="8545725" y="1412175"/>
            <a:ext cx="3420260" cy="2123658"/>
          </a:xfrm>
          <a:prstGeom prst="rect">
            <a:avLst/>
          </a:prstGeom>
          <a:noFill/>
        </p:spPr>
        <p:txBody>
          <a:bodyPr wrap="square" rtlCol="0">
            <a:spAutoFit/>
          </a:bodyPr>
          <a:lstStyle/>
          <a:p>
            <a:r>
              <a:rPr lang="zh-CN" altLang="en-US" sz="2800" dirty="0" smtClean="0">
                <a:solidFill>
                  <a:srgbClr val="002B41"/>
                </a:solidFill>
                <a:latin typeface="微软雅黑" panose="020B0503020204020204" pitchFamily="34" charset="-122"/>
                <a:ea typeface="微软雅黑" panose="020B0503020204020204" pitchFamily="34" charset="-122"/>
              </a:rPr>
              <a:t>现状</a:t>
            </a:r>
            <a:endParaRPr lang="en-US" altLang="zh-CN" sz="2800" dirty="0" smtClean="0">
              <a:solidFill>
                <a:srgbClr val="002B41"/>
              </a:solidFill>
              <a:latin typeface="微软雅黑" panose="020B0503020204020204" pitchFamily="34" charset="-122"/>
              <a:ea typeface="微软雅黑" panose="020B0503020204020204" pitchFamily="34" charset="-122"/>
            </a:endParaRPr>
          </a:p>
          <a:p>
            <a:endParaRPr lang="en-US" altLang="zh-CN" sz="2400" dirty="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dirty="0" smtClean="0">
                <a:solidFill>
                  <a:srgbClr val="002B41"/>
                </a:solidFill>
                <a:latin typeface="微软雅黑" panose="020B0503020204020204" pitchFamily="34" charset="-122"/>
                <a:ea typeface="微软雅黑" panose="020B0503020204020204" pitchFamily="34" charset="-122"/>
              </a:rPr>
              <a:t>市场分析</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dirty="0">
                <a:solidFill>
                  <a:srgbClr val="002B41"/>
                </a:solidFill>
                <a:latin typeface="微软雅黑" panose="020B0503020204020204" pitchFamily="34" charset="-122"/>
                <a:ea typeface="微软雅黑" panose="020B0503020204020204" pitchFamily="34" charset="-122"/>
              </a:rPr>
              <a:t>技术分</a:t>
            </a:r>
            <a:r>
              <a:rPr lang="zh-CN" altLang="en-US" sz="2000" dirty="0" smtClean="0">
                <a:solidFill>
                  <a:srgbClr val="002B41"/>
                </a:solidFill>
                <a:latin typeface="微软雅黑" panose="020B0503020204020204" pitchFamily="34" charset="-122"/>
                <a:ea typeface="微软雅黑" panose="020B0503020204020204" pitchFamily="34" charset="-122"/>
              </a:rPr>
              <a:t>析</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dirty="0">
                <a:solidFill>
                  <a:srgbClr val="002B41"/>
                </a:solidFill>
                <a:latin typeface="微软雅黑" panose="020B0503020204020204" pitchFamily="34" charset="-122"/>
                <a:ea typeface="微软雅黑" panose="020B0503020204020204" pitchFamily="34" charset="-122"/>
              </a:rPr>
              <a:t>专利分</a:t>
            </a:r>
            <a:r>
              <a:rPr lang="zh-CN" altLang="en-US" sz="2000" dirty="0" smtClean="0">
                <a:solidFill>
                  <a:srgbClr val="002B41"/>
                </a:solidFill>
                <a:latin typeface="微软雅黑" panose="020B0503020204020204" pitchFamily="34" charset="-122"/>
                <a:ea typeface="微软雅黑" panose="020B0503020204020204" pitchFamily="34" charset="-122"/>
              </a:rPr>
              <a:t>析</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dirty="0" smtClean="0">
                <a:solidFill>
                  <a:srgbClr val="002B41"/>
                </a:solidFill>
                <a:latin typeface="微软雅黑" panose="020B0503020204020204" pitchFamily="34" charset="-122"/>
                <a:ea typeface="微软雅黑" panose="020B0503020204020204" pitchFamily="34" charset="-122"/>
              </a:rPr>
              <a:t>案例</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9" name="椭圆 1"/>
          <p:cNvSpPr>
            <a:spLocks noChangeArrowheads="1"/>
          </p:cNvSpPr>
          <p:nvPr/>
        </p:nvSpPr>
        <p:spPr bwMode="auto">
          <a:xfrm>
            <a:off x="3652284" y="1329148"/>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0" name="TextBox 32"/>
          <p:cNvSpPr txBox="1">
            <a:spLocks noChangeArrowheads="1"/>
          </p:cNvSpPr>
          <p:nvPr/>
        </p:nvSpPr>
        <p:spPr bwMode="auto">
          <a:xfrm>
            <a:off x="3715477" y="1407323"/>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12" name="TextBox 76"/>
          <p:cNvSpPr txBox="1"/>
          <p:nvPr/>
        </p:nvSpPr>
        <p:spPr>
          <a:xfrm>
            <a:off x="4560349" y="1417100"/>
            <a:ext cx="3540333" cy="1508105"/>
          </a:xfrm>
          <a:prstGeom prst="rect">
            <a:avLst/>
          </a:prstGeom>
          <a:noFill/>
        </p:spPr>
        <p:txBody>
          <a:bodyPr wrap="square" rtlCol="0">
            <a:spAutoFit/>
          </a:bodyPr>
          <a:lstStyle/>
          <a:p>
            <a:r>
              <a:rPr lang="zh-CN" altLang="en-US" sz="2800" dirty="0" smtClean="0">
                <a:solidFill>
                  <a:srgbClr val="002B41"/>
                </a:solidFill>
                <a:latin typeface="微软雅黑" panose="020B0503020204020204" pitchFamily="34" charset="-122"/>
                <a:ea typeface="微软雅黑" panose="020B0503020204020204" pitchFamily="34" charset="-122"/>
              </a:rPr>
              <a:t>简介</a:t>
            </a:r>
            <a:endParaRPr lang="en-US" altLang="zh-CN" sz="2800" dirty="0" smtClean="0">
              <a:solidFill>
                <a:srgbClr val="002B41"/>
              </a:solidFill>
              <a:latin typeface="微软雅黑" panose="020B0503020204020204" pitchFamily="34" charset="-122"/>
              <a:ea typeface="微软雅黑" panose="020B0503020204020204" pitchFamily="34" charset="-122"/>
            </a:endParaRPr>
          </a:p>
          <a:p>
            <a:endParaRPr lang="en-US" altLang="zh-CN" sz="2400" dirty="0" smtClean="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dirty="0" smtClean="0">
                <a:solidFill>
                  <a:srgbClr val="002B41"/>
                </a:solidFill>
                <a:latin typeface="微软雅黑" panose="020B0503020204020204" pitchFamily="34" charset="-122"/>
                <a:ea typeface="微软雅黑" panose="020B0503020204020204" pitchFamily="34" charset="-122"/>
              </a:rPr>
              <a:t>定义</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dirty="0">
                <a:solidFill>
                  <a:srgbClr val="002B41"/>
                </a:solidFill>
                <a:latin typeface="微软雅黑" panose="020B0503020204020204" pitchFamily="34" charset="-122"/>
                <a:ea typeface="微软雅黑" panose="020B0503020204020204" pitchFamily="34" charset="-122"/>
              </a:rPr>
              <a:t>与传统行</a:t>
            </a:r>
            <a:r>
              <a:rPr lang="zh-CN" altLang="en-US" sz="2000" dirty="0" smtClean="0">
                <a:solidFill>
                  <a:srgbClr val="002B41"/>
                </a:solidFill>
                <a:latin typeface="微软雅黑" panose="020B0503020204020204" pitchFamily="34" charset="-122"/>
                <a:ea typeface="微软雅黑" panose="020B0503020204020204" pitchFamily="34" charset="-122"/>
              </a:rPr>
              <a:t>业的比较</a:t>
            </a:r>
            <a:endParaRPr lang="en-US" altLang="zh-CN" sz="2000" dirty="0" smtClean="0">
              <a:solidFill>
                <a:srgbClr val="002B41"/>
              </a:solidFill>
              <a:latin typeface="微软雅黑" panose="020B0503020204020204" pitchFamily="34" charset="-122"/>
              <a:ea typeface="微软雅黑" panose="020B0503020204020204" pitchFamily="34" charset="-122"/>
            </a:endParaRPr>
          </a:p>
        </p:txBody>
      </p:sp>
      <p:sp>
        <p:nvSpPr>
          <p:cNvPr id="13" name="椭圆 1"/>
          <p:cNvSpPr>
            <a:spLocks noChangeArrowheads="1"/>
          </p:cNvSpPr>
          <p:nvPr/>
        </p:nvSpPr>
        <p:spPr bwMode="auto">
          <a:xfrm>
            <a:off x="3652284" y="4433751"/>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7" name="椭圆 1"/>
          <p:cNvSpPr>
            <a:spLocks noChangeArrowheads="1"/>
          </p:cNvSpPr>
          <p:nvPr/>
        </p:nvSpPr>
        <p:spPr bwMode="auto">
          <a:xfrm>
            <a:off x="7637660" y="1338925"/>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8" name="TextBox 32"/>
          <p:cNvSpPr txBox="1">
            <a:spLocks noChangeArrowheads="1"/>
          </p:cNvSpPr>
          <p:nvPr/>
        </p:nvSpPr>
        <p:spPr bwMode="auto">
          <a:xfrm>
            <a:off x="7700853" y="1417100"/>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21" name="椭圆 1"/>
          <p:cNvSpPr>
            <a:spLocks noChangeArrowheads="1"/>
          </p:cNvSpPr>
          <p:nvPr/>
        </p:nvSpPr>
        <p:spPr bwMode="auto">
          <a:xfrm>
            <a:off x="7637660" y="4428351"/>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grpSp>
        <p:nvGrpSpPr>
          <p:cNvPr id="35" name="Group 34"/>
          <p:cNvGrpSpPr/>
          <p:nvPr/>
        </p:nvGrpSpPr>
        <p:grpSpPr>
          <a:xfrm>
            <a:off x="3715477" y="4505774"/>
            <a:ext cx="7727325" cy="1815882"/>
            <a:chOff x="3715477" y="3886945"/>
            <a:chExt cx="7727325" cy="1815882"/>
          </a:xfrm>
        </p:grpSpPr>
        <p:sp>
          <p:nvSpPr>
            <p:cNvPr id="16" name="TextBox 76"/>
            <p:cNvSpPr txBox="1"/>
            <p:nvPr/>
          </p:nvSpPr>
          <p:spPr>
            <a:xfrm>
              <a:off x="4560349" y="3886945"/>
              <a:ext cx="2897077" cy="1815882"/>
            </a:xfrm>
            <a:prstGeom prst="rect">
              <a:avLst/>
            </a:prstGeom>
            <a:noFill/>
          </p:spPr>
          <p:txBody>
            <a:bodyPr wrap="square" rtlCol="0">
              <a:spAutoFit/>
            </a:bodyPr>
            <a:lstStyle/>
            <a:p>
              <a:r>
                <a:rPr lang="zh-CN" altLang="en-US" sz="2800" dirty="0" smtClean="0">
                  <a:solidFill>
                    <a:srgbClr val="002B41"/>
                  </a:solidFill>
                  <a:latin typeface="微软雅黑" panose="020B0503020204020204" pitchFamily="34" charset="-122"/>
                  <a:ea typeface="微软雅黑" panose="020B0503020204020204" pitchFamily="34" charset="-122"/>
                </a:rPr>
                <a:t>历史</a:t>
              </a:r>
              <a:endParaRPr lang="en-US" altLang="zh-CN" sz="2800" dirty="0" smtClean="0">
                <a:solidFill>
                  <a:srgbClr val="002B41"/>
                </a:solidFill>
                <a:latin typeface="微软雅黑" panose="020B0503020204020204" pitchFamily="34" charset="-122"/>
                <a:ea typeface="微软雅黑" panose="020B0503020204020204" pitchFamily="34" charset="-122"/>
              </a:endParaRPr>
            </a:p>
            <a:p>
              <a:endParaRPr lang="en-US" altLang="zh-CN" sz="2400" dirty="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dirty="0">
                  <a:solidFill>
                    <a:schemeClr val="bg1">
                      <a:lumMod val="85000"/>
                    </a:schemeClr>
                  </a:solidFill>
                  <a:latin typeface="微软雅黑" panose="020B0503020204020204" pitchFamily="34" charset="-122"/>
                  <a:ea typeface="微软雅黑" panose="020B0503020204020204" pitchFamily="34" charset="-122"/>
                </a:rPr>
                <a:t>科技史</a:t>
              </a:r>
            </a:p>
            <a:p>
              <a:pPr marL="342900" indent="-342900">
                <a:buFont typeface="Wingdings" panose="05000000000000000000" pitchFamily="2" charset="2"/>
                <a:buChar char="Ø"/>
              </a:pPr>
              <a:r>
                <a:rPr lang="zh-CN" altLang="en-US" sz="2000" dirty="0">
                  <a:solidFill>
                    <a:schemeClr val="bg1">
                      <a:lumMod val="85000"/>
                    </a:schemeClr>
                  </a:solidFill>
                  <a:latin typeface="微软雅黑" panose="020B0503020204020204" pitchFamily="34" charset="-122"/>
                  <a:ea typeface="微软雅黑" panose="020B0503020204020204" pitchFamily="34" charset="-122"/>
                </a:rPr>
                <a:t>人物史</a:t>
              </a:r>
              <a:endParaRPr lang="en-US" altLang="zh-CN" sz="2000" dirty="0">
                <a:solidFill>
                  <a:schemeClr val="bg1">
                    <a:lumMod val="85000"/>
                  </a:schemeClr>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dirty="0" smtClean="0">
                  <a:solidFill>
                    <a:schemeClr val="bg1">
                      <a:lumMod val="85000"/>
                    </a:schemeClr>
                  </a:solidFill>
                  <a:latin typeface="微软雅黑" panose="020B0503020204020204" pitchFamily="34" charset="-122"/>
                  <a:ea typeface="微软雅黑" panose="020B0503020204020204" pitchFamily="34" charset="-122"/>
                </a:rPr>
                <a:t>机</a:t>
              </a:r>
              <a:r>
                <a:rPr lang="zh-CN" altLang="en-US" sz="2000" dirty="0">
                  <a:solidFill>
                    <a:schemeClr val="bg1">
                      <a:lumMod val="85000"/>
                    </a:schemeClr>
                  </a:solidFill>
                  <a:latin typeface="微软雅黑" panose="020B0503020204020204" pitchFamily="34" charset="-122"/>
                  <a:ea typeface="微软雅黑" panose="020B0503020204020204" pitchFamily="34" charset="-122"/>
                </a:rPr>
                <a:t>构</a:t>
              </a:r>
              <a:r>
                <a:rPr lang="zh-CN" altLang="en-US" sz="2000" dirty="0" smtClean="0">
                  <a:solidFill>
                    <a:schemeClr val="bg1">
                      <a:lumMod val="85000"/>
                    </a:schemeClr>
                  </a:solidFill>
                  <a:latin typeface="微软雅黑" panose="020B0503020204020204" pitchFamily="34" charset="-122"/>
                  <a:ea typeface="微软雅黑" panose="020B0503020204020204" pitchFamily="34" charset="-122"/>
                </a:rPr>
                <a:t>史</a:t>
              </a:r>
              <a:endParaRPr lang="en-US" altLang="zh-CN" sz="20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14" name="TextBox 32"/>
            <p:cNvSpPr txBox="1">
              <a:spLocks noChangeArrowheads="1"/>
            </p:cNvSpPr>
            <p:nvPr/>
          </p:nvSpPr>
          <p:spPr bwMode="auto">
            <a:xfrm>
              <a:off x="3715477" y="3893097"/>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22" name="TextBox 32"/>
            <p:cNvSpPr txBox="1">
              <a:spLocks noChangeArrowheads="1"/>
            </p:cNvSpPr>
            <p:nvPr/>
          </p:nvSpPr>
          <p:spPr bwMode="auto">
            <a:xfrm>
              <a:off x="7700853" y="3887697"/>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
          <p:nvSpPr>
            <p:cNvPr id="24" name="TextBox 76"/>
            <p:cNvSpPr txBox="1"/>
            <p:nvPr/>
          </p:nvSpPr>
          <p:spPr>
            <a:xfrm>
              <a:off x="8545725" y="3886945"/>
              <a:ext cx="2897077" cy="1508105"/>
            </a:xfrm>
            <a:prstGeom prst="rect">
              <a:avLst/>
            </a:prstGeom>
            <a:noFill/>
          </p:spPr>
          <p:txBody>
            <a:bodyPr wrap="square" rtlCol="0">
              <a:spAutoFit/>
            </a:bodyPr>
            <a:lstStyle/>
            <a:p>
              <a:r>
                <a:rPr lang="zh-CN" altLang="en-US" sz="2800" dirty="0" smtClean="0">
                  <a:solidFill>
                    <a:srgbClr val="002B41"/>
                  </a:solidFill>
                  <a:latin typeface="微软雅黑" panose="020B0503020204020204" pitchFamily="34" charset="-122"/>
                  <a:ea typeface="微软雅黑" panose="020B0503020204020204" pitchFamily="34" charset="-122"/>
                </a:rPr>
                <a:t>未来</a:t>
              </a:r>
              <a:endParaRPr lang="en-US" altLang="zh-CN" sz="2800" dirty="0" smtClean="0">
                <a:solidFill>
                  <a:srgbClr val="002B41"/>
                </a:solidFill>
                <a:latin typeface="微软雅黑" panose="020B0503020204020204" pitchFamily="34" charset="-122"/>
                <a:ea typeface="微软雅黑" panose="020B0503020204020204" pitchFamily="34" charset="-122"/>
              </a:endParaRPr>
            </a:p>
            <a:p>
              <a:endParaRPr lang="en-US" altLang="zh-CN" sz="2400" dirty="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dirty="0" smtClean="0">
                  <a:solidFill>
                    <a:srgbClr val="002B41"/>
                  </a:solidFill>
                  <a:latin typeface="微软雅黑" panose="020B0503020204020204" pitchFamily="34" charset="-122"/>
                  <a:ea typeface="微软雅黑" panose="020B0503020204020204" pitchFamily="34" charset="-122"/>
                </a:rPr>
                <a:t>展望</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dirty="0">
                  <a:solidFill>
                    <a:srgbClr val="002B41"/>
                  </a:solidFill>
                  <a:latin typeface="微软雅黑" panose="020B0503020204020204" pitchFamily="34" charset="-122"/>
                  <a:ea typeface="微软雅黑" panose="020B0503020204020204" pitchFamily="34" charset="-122"/>
                </a:rPr>
                <a:t>不同国</a:t>
              </a:r>
              <a:r>
                <a:rPr lang="zh-CN" altLang="en-US" sz="2000" dirty="0" smtClean="0">
                  <a:solidFill>
                    <a:srgbClr val="002B41"/>
                  </a:solidFill>
                  <a:latin typeface="微软雅黑" panose="020B0503020204020204" pitchFamily="34" charset="-122"/>
                  <a:ea typeface="微软雅黑" panose="020B0503020204020204" pitchFamily="34" charset="-122"/>
                </a:rPr>
                <a:t>家的发展热度</a:t>
              </a:r>
              <a:endParaRPr lang="zh-CN" altLang="en-US" sz="2000" dirty="0">
                <a:solidFill>
                  <a:srgbClr val="002B41"/>
                </a:solidFill>
                <a:latin typeface="微软雅黑" panose="020B0503020204020204" pitchFamily="34" charset="-122"/>
                <a:ea typeface="微软雅黑" panose="020B0503020204020204" pitchFamily="34" charset="-122"/>
              </a:endParaRPr>
            </a:p>
          </p:txBody>
        </p:sp>
      </p:grpSp>
      <p:sp>
        <p:nvSpPr>
          <p:cNvPr id="31" name="TextBox 76"/>
          <p:cNvSpPr txBox="1"/>
          <p:nvPr/>
        </p:nvSpPr>
        <p:spPr>
          <a:xfrm>
            <a:off x="285746" y="119023"/>
            <a:ext cx="3940502" cy="400110"/>
          </a:xfrm>
          <a:prstGeom prst="rect">
            <a:avLst/>
          </a:prstGeom>
          <a:noFill/>
        </p:spPr>
        <p:txBody>
          <a:bodyPr wrap="none" rtlCol="0">
            <a:spAutoFit/>
          </a:bodyPr>
          <a:lstStyle/>
          <a:p>
            <a:r>
              <a:rPr lang="zh-CN" altLang="en-US" sz="2000" dirty="0">
                <a:solidFill>
                  <a:srgbClr val="002B41"/>
                </a:solidFill>
                <a:latin typeface="Impact" panose="020B0806030902050204" pitchFamily="34" charset="0"/>
                <a:ea typeface="微软雅黑" panose="020B0503020204020204" pitchFamily="34" charset="-122"/>
              </a:rPr>
              <a:t>未来阿凡达机器</a:t>
            </a:r>
            <a:r>
              <a:rPr lang="zh-CN" altLang="en-US" sz="2000" dirty="0" smtClean="0">
                <a:solidFill>
                  <a:srgbClr val="002B41"/>
                </a:solidFill>
                <a:latin typeface="Impact" panose="020B0806030902050204" pitchFamily="34" charset="0"/>
                <a:ea typeface="微软雅黑" panose="020B0503020204020204" pitchFamily="34" charset="-122"/>
              </a:rPr>
              <a:t>人 </a:t>
            </a:r>
            <a:r>
              <a:rPr lang="en-US" altLang="zh-CN" sz="2000" dirty="0" smtClean="0">
                <a:solidFill>
                  <a:srgbClr val="002B41"/>
                </a:solidFill>
                <a:latin typeface="Impact" panose="020B0806030902050204" pitchFamily="34" charset="0"/>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产</a:t>
            </a:r>
            <a:r>
              <a:rPr lang="zh-CN" altLang="en-US" sz="2000" dirty="0">
                <a:solidFill>
                  <a:srgbClr val="002B41"/>
                </a:solidFill>
                <a:latin typeface="微软雅黑" panose="020B0503020204020204" pitchFamily="34" charset="-122"/>
                <a:ea typeface="微软雅黑" panose="020B0503020204020204" pitchFamily="34" charset="-122"/>
              </a:rPr>
              <a:t>业分析报告</a:t>
            </a:r>
            <a:endParaRPr lang="en-US" altLang="zh-CN" sz="2000" dirty="0">
              <a:solidFill>
                <a:srgbClr val="002B41"/>
              </a:solidFill>
              <a:latin typeface="微软雅黑" panose="020B0503020204020204" pitchFamily="34" charset="-122"/>
              <a:ea typeface="微软雅黑" panose="020B0503020204020204" pitchFamily="34" charset="-122"/>
            </a:endParaRPr>
          </a:p>
        </p:txBody>
      </p:sp>
      <p:sp>
        <p:nvSpPr>
          <p:cNvPr id="32"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6" name="Slide Number Placeholder 35"/>
          <p:cNvSpPr>
            <a:spLocks noGrp="1"/>
          </p:cNvSpPr>
          <p:nvPr>
            <p:ph type="sldNum" sz="quarter" idx="12"/>
          </p:nvPr>
        </p:nvSpPr>
        <p:spPr/>
        <p:txBody>
          <a:bodyPr/>
          <a:lstStyle/>
          <a:p>
            <a:fld id="{9C0BAE56-5081-45C8-9882-C35F39B69EBE}" type="slidenum">
              <a:rPr lang="zh-CN" altLang="en-US" smtClean="0"/>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297971"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市场分析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20</a:t>
            </a:fld>
            <a:endParaRPr lang="zh-CN" altLang="en-US"/>
          </a:p>
        </p:txBody>
      </p:sp>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远程办公</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5431127" y="1853460"/>
            <a:ext cx="614271"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图</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5431127" y="4499678"/>
            <a:ext cx="614271"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图</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1433981" y="4276436"/>
            <a:ext cx="184731" cy="369332"/>
          </a:xfrm>
          <a:prstGeom prst="rect">
            <a:avLst/>
          </a:prstGeom>
          <a:noFill/>
        </p:spPr>
        <p:txBody>
          <a:bodyPr wrap="none" rtlCol="0">
            <a:spAutoFit/>
          </a:bodyPr>
          <a:lstStyle/>
          <a:p>
            <a:endParaRPr lang="zh-CN" altLang="en-US" dirty="0"/>
          </a:p>
        </p:txBody>
      </p:sp>
      <p:sp>
        <p:nvSpPr>
          <p:cNvPr id="15" name="TextBox 14"/>
          <p:cNvSpPr txBox="1"/>
          <p:nvPr/>
        </p:nvSpPr>
        <p:spPr>
          <a:xfrm>
            <a:off x="1842800" y="4869010"/>
            <a:ext cx="845103"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文字</a:t>
            </a:r>
          </a:p>
        </p:txBody>
      </p:sp>
      <p:sp>
        <p:nvSpPr>
          <p:cNvPr id="16" name="TextBox 15"/>
          <p:cNvSpPr txBox="1"/>
          <p:nvPr/>
        </p:nvSpPr>
        <p:spPr>
          <a:xfrm>
            <a:off x="9393528" y="2989410"/>
            <a:ext cx="845103"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文字</a:t>
            </a:r>
          </a:p>
        </p:txBody>
      </p:sp>
      <p:sp>
        <p:nvSpPr>
          <p:cNvPr id="14" name="TextBox 13"/>
          <p:cNvSpPr txBox="1"/>
          <p:nvPr/>
        </p:nvSpPr>
        <p:spPr>
          <a:xfrm>
            <a:off x="1842800" y="2206293"/>
            <a:ext cx="877163" cy="369332"/>
          </a:xfrm>
          <a:prstGeom prst="rect">
            <a:avLst/>
          </a:prstGeom>
          <a:noFill/>
        </p:spPr>
        <p:txBody>
          <a:bodyPr wrap="none" rtlCol="0">
            <a:spAutoFit/>
          </a:bodyPr>
          <a:lstStyle/>
          <a:p>
            <a:r>
              <a:rPr lang="en-US" altLang="zh-CN" dirty="0" smtClean="0">
                <a:solidFill>
                  <a:srgbClr val="FF0000"/>
                </a:solidFill>
                <a:latin typeface="楷体" panose="02010609060101010101" pitchFamily="49" charset="-122"/>
                <a:ea typeface="楷体" panose="02010609060101010101" pitchFamily="49" charset="-122"/>
              </a:rPr>
              <a:t>//</a:t>
            </a:r>
            <a:r>
              <a:rPr lang="zh-CN" altLang="en-US" dirty="0">
                <a:solidFill>
                  <a:srgbClr val="FF0000"/>
                </a:solidFill>
                <a:latin typeface="楷体" panose="02010609060101010101" pitchFamily="49" charset="-122"/>
                <a:ea typeface="楷体" panose="02010609060101010101" pitchFamily="49" charset="-122"/>
              </a:rPr>
              <a:t>文字</a:t>
            </a:r>
          </a:p>
        </p:txBody>
      </p:sp>
      <p:sp>
        <p:nvSpPr>
          <p:cNvPr id="17" name="TextBox 16"/>
          <p:cNvSpPr txBox="1"/>
          <p:nvPr/>
        </p:nvSpPr>
        <p:spPr>
          <a:xfrm>
            <a:off x="4461164" y="3251200"/>
            <a:ext cx="3156633" cy="523220"/>
          </a:xfrm>
          <a:prstGeom prst="rect">
            <a:avLst/>
          </a:prstGeom>
          <a:noFill/>
        </p:spPr>
        <p:txBody>
          <a:bodyPr wrap="none" rtlCol="0">
            <a:spAutoFit/>
          </a:bodyPr>
          <a:lstStyle/>
          <a:p>
            <a:r>
              <a:rPr lang="zh-CN" altLang="en-US" sz="2800" dirty="0" smtClean="0">
                <a:solidFill>
                  <a:srgbClr val="92D050"/>
                </a:solidFill>
                <a:latin typeface="微软雅黑" panose="020B0503020204020204" pitchFamily="34" charset="-122"/>
                <a:ea typeface="微软雅黑" panose="020B0503020204020204" pitchFamily="34" charset="-122"/>
              </a:rPr>
              <a:t>文案已在</a:t>
            </a:r>
            <a:r>
              <a:rPr lang="en-US" altLang="zh-CN" sz="2800" dirty="0" err="1" smtClean="0">
                <a:solidFill>
                  <a:srgbClr val="92D050"/>
                </a:solidFill>
                <a:latin typeface="微软雅黑" panose="020B0503020204020204" pitchFamily="34" charset="-122"/>
                <a:ea typeface="微软雅黑" panose="020B0503020204020204" pitchFamily="34" charset="-122"/>
              </a:rPr>
              <a:t>git</a:t>
            </a:r>
            <a:r>
              <a:rPr lang="zh-CN" altLang="en-US" sz="2800" dirty="0" smtClean="0">
                <a:solidFill>
                  <a:srgbClr val="92D050"/>
                </a:solidFill>
                <a:latin typeface="微软雅黑" panose="020B0503020204020204" pitchFamily="34" charset="-122"/>
                <a:ea typeface="微软雅黑" panose="020B0503020204020204" pitchFamily="34" charset="-122"/>
              </a:rPr>
              <a:t>上更新</a:t>
            </a:r>
            <a:endParaRPr lang="zh-CN" altLang="en-US" sz="2800" dirty="0">
              <a:solidFill>
                <a:srgbClr val="92D05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3234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297971"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市场分析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21</a:t>
            </a:fld>
            <a:endParaRPr lang="zh-CN" altLang="en-US"/>
          </a:p>
        </p:txBody>
      </p:sp>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远程救援</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 name="Rectangle 2"/>
          <p:cNvSpPr/>
          <p:nvPr/>
        </p:nvSpPr>
        <p:spPr>
          <a:xfrm>
            <a:off x="498177" y="1853460"/>
            <a:ext cx="3445750" cy="1477328"/>
          </a:xfrm>
          <a:prstGeom prst="rect">
            <a:avLst/>
          </a:prstGeom>
        </p:spPr>
        <p:txBody>
          <a:bodyPr wrap="square">
            <a:spAutoFit/>
          </a:bodyPr>
          <a:lstStyle/>
          <a:p>
            <a:r>
              <a:rPr lang="zh-CN" altLang="en-US" dirty="0" smtClean="0">
                <a:solidFill>
                  <a:srgbClr val="002B41"/>
                </a:solidFill>
                <a:latin typeface="楷体" panose="02010609060101010101" pitchFamily="49" charset="-122"/>
                <a:ea typeface="楷体" panose="02010609060101010101" pitchFamily="49" charset="-122"/>
              </a:rPr>
              <a:t>“有</a:t>
            </a:r>
            <a:r>
              <a:rPr lang="zh-CN" altLang="en-US" dirty="0">
                <a:solidFill>
                  <a:srgbClr val="002B41"/>
                </a:solidFill>
                <a:latin typeface="楷体" panose="02010609060101010101" pitchFamily="49" charset="-122"/>
                <a:ea typeface="楷体" panose="02010609060101010101" pitchFamily="49" charset="-122"/>
              </a:rPr>
              <a:t>一天，任何一位邓稼先再也不需用自己肉长的手捡起弹片，任何一位无名英雄再也不用进入毒气泄漏的现场，排除了故障却献出年轻的生</a:t>
            </a:r>
            <a:r>
              <a:rPr lang="zh-CN" altLang="en-US" dirty="0" smtClean="0">
                <a:solidFill>
                  <a:srgbClr val="002B41"/>
                </a:solidFill>
                <a:latin typeface="楷体" panose="02010609060101010101" pitchFamily="49" charset="-122"/>
                <a:ea typeface="楷体" panose="02010609060101010101" pitchFamily="49" charset="-122"/>
              </a:rPr>
              <a:t>命。”</a:t>
            </a:r>
            <a:endParaRPr lang="zh-CN" altLang="en-US" dirty="0">
              <a:solidFill>
                <a:srgbClr val="002B41"/>
              </a:solidFill>
              <a:latin typeface="楷体" panose="02010609060101010101" pitchFamily="49" charset="-122"/>
              <a:ea typeface="楷体" panose="02010609060101010101" pitchFamily="49" charset="-122"/>
            </a:endParaRPr>
          </a:p>
        </p:txBody>
      </p:sp>
      <p:sp>
        <p:nvSpPr>
          <p:cNvPr id="6" name="TextBox 5"/>
          <p:cNvSpPr txBox="1"/>
          <p:nvPr/>
        </p:nvSpPr>
        <p:spPr>
          <a:xfrm>
            <a:off x="5431127" y="1853460"/>
            <a:ext cx="614271"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图</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5431127" y="4499678"/>
            <a:ext cx="614271"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图</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1433981" y="4276436"/>
            <a:ext cx="184731" cy="369332"/>
          </a:xfrm>
          <a:prstGeom prst="rect">
            <a:avLst/>
          </a:prstGeom>
          <a:noFill/>
        </p:spPr>
        <p:txBody>
          <a:bodyPr wrap="none" rtlCol="0">
            <a:spAutoFit/>
          </a:bodyPr>
          <a:lstStyle/>
          <a:p>
            <a:endParaRPr lang="zh-CN" altLang="en-US" dirty="0"/>
          </a:p>
        </p:txBody>
      </p:sp>
      <p:sp>
        <p:nvSpPr>
          <p:cNvPr id="15" name="TextBox 14"/>
          <p:cNvSpPr txBox="1"/>
          <p:nvPr/>
        </p:nvSpPr>
        <p:spPr>
          <a:xfrm>
            <a:off x="1842800" y="4869010"/>
            <a:ext cx="845103"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文字</a:t>
            </a:r>
          </a:p>
        </p:txBody>
      </p:sp>
      <p:sp>
        <p:nvSpPr>
          <p:cNvPr id="16" name="TextBox 15"/>
          <p:cNvSpPr txBox="1"/>
          <p:nvPr/>
        </p:nvSpPr>
        <p:spPr>
          <a:xfrm>
            <a:off x="9393528" y="2989410"/>
            <a:ext cx="845103"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文字</a:t>
            </a:r>
          </a:p>
        </p:txBody>
      </p:sp>
      <p:sp>
        <p:nvSpPr>
          <p:cNvPr id="14" name="TextBox 13"/>
          <p:cNvSpPr txBox="1"/>
          <p:nvPr/>
        </p:nvSpPr>
        <p:spPr>
          <a:xfrm>
            <a:off x="4461164" y="3251200"/>
            <a:ext cx="3156633" cy="523220"/>
          </a:xfrm>
          <a:prstGeom prst="rect">
            <a:avLst/>
          </a:prstGeom>
          <a:noFill/>
        </p:spPr>
        <p:txBody>
          <a:bodyPr wrap="none" rtlCol="0">
            <a:spAutoFit/>
          </a:bodyPr>
          <a:lstStyle/>
          <a:p>
            <a:r>
              <a:rPr lang="zh-CN" altLang="en-US" sz="2800" dirty="0" smtClean="0">
                <a:solidFill>
                  <a:srgbClr val="92D050"/>
                </a:solidFill>
                <a:latin typeface="微软雅黑" panose="020B0503020204020204" pitchFamily="34" charset="-122"/>
                <a:ea typeface="微软雅黑" panose="020B0503020204020204" pitchFamily="34" charset="-122"/>
              </a:rPr>
              <a:t>文案已在</a:t>
            </a:r>
            <a:r>
              <a:rPr lang="en-US" altLang="zh-CN" sz="2800" dirty="0" err="1" smtClean="0">
                <a:solidFill>
                  <a:srgbClr val="92D050"/>
                </a:solidFill>
                <a:latin typeface="微软雅黑" panose="020B0503020204020204" pitchFamily="34" charset="-122"/>
                <a:ea typeface="微软雅黑" panose="020B0503020204020204" pitchFamily="34" charset="-122"/>
              </a:rPr>
              <a:t>git</a:t>
            </a:r>
            <a:r>
              <a:rPr lang="zh-CN" altLang="en-US" sz="2800" dirty="0" smtClean="0">
                <a:solidFill>
                  <a:srgbClr val="92D050"/>
                </a:solidFill>
                <a:latin typeface="微软雅黑" panose="020B0503020204020204" pitchFamily="34" charset="-122"/>
                <a:ea typeface="微软雅黑" panose="020B0503020204020204" pitchFamily="34" charset="-122"/>
              </a:rPr>
              <a:t>上更新</a:t>
            </a:r>
            <a:endParaRPr lang="zh-CN" altLang="en-US" sz="2800" dirty="0">
              <a:solidFill>
                <a:srgbClr val="92D05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3217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297971"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市场分析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22</a:t>
            </a:fld>
            <a:endParaRPr lang="zh-CN" altLang="en-US" dirty="0"/>
          </a:p>
        </p:txBody>
      </p:sp>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远程科考</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 name="Rectangle 2"/>
          <p:cNvSpPr/>
          <p:nvPr/>
        </p:nvSpPr>
        <p:spPr>
          <a:xfrm>
            <a:off x="498177" y="1853460"/>
            <a:ext cx="3445750" cy="1754326"/>
          </a:xfrm>
          <a:prstGeom prst="rect">
            <a:avLst/>
          </a:prstGeom>
        </p:spPr>
        <p:txBody>
          <a:bodyPr wrap="square">
            <a:spAutoFit/>
          </a:bodyPr>
          <a:lstStyle/>
          <a:p>
            <a:r>
              <a:rPr lang="zh-CN" altLang="en-US" dirty="0" smtClean="0">
                <a:solidFill>
                  <a:srgbClr val="002B41"/>
                </a:solidFill>
                <a:latin typeface="楷体" panose="02010609060101010101" pitchFamily="49" charset="-122"/>
                <a:ea typeface="楷体" panose="02010609060101010101" pitchFamily="49" charset="-122"/>
              </a:rPr>
              <a:t>“有</a:t>
            </a:r>
            <a:r>
              <a:rPr lang="zh-CN" altLang="en-US" dirty="0">
                <a:solidFill>
                  <a:srgbClr val="002B41"/>
                </a:solidFill>
                <a:latin typeface="楷体" panose="02010609060101010101" pitchFamily="49" charset="-122"/>
                <a:ea typeface="楷体" panose="02010609060101010101" pitchFamily="49" charset="-122"/>
              </a:rPr>
              <a:t>一天，任何一个对大自然好奇的孩子，都可以化</a:t>
            </a:r>
            <a:r>
              <a:rPr lang="zh-CN" altLang="en-US" dirty="0" smtClean="0">
                <a:solidFill>
                  <a:srgbClr val="002B41"/>
                </a:solidFill>
                <a:latin typeface="楷体" panose="02010609060101010101" pitchFamily="49" charset="-122"/>
                <a:ea typeface="楷体" panose="02010609060101010101" pitchFamily="49" charset="-122"/>
              </a:rPr>
              <a:t>作化</a:t>
            </a:r>
            <a:r>
              <a:rPr lang="zh-CN" altLang="en-US" dirty="0">
                <a:solidFill>
                  <a:srgbClr val="002B41"/>
                </a:solidFill>
                <a:latin typeface="楷体" panose="02010609060101010101" pitchFamily="49" charset="-122"/>
                <a:ea typeface="楷体" panose="02010609060101010101" pitchFamily="49" charset="-122"/>
              </a:rPr>
              <a:t>作不怕水的游鱼，潜入最危险最有魅力的海底去逗弄珊瑚，一个小时之后，又准时回到桌前写周三的作</a:t>
            </a:r>
            <a:r>
              <a:rPr lang="zh-CN" altLang="en-US" dirty="0" smtClean="0">
                <a:solidFill>
                  <a:srgbClr val="002B41"/>
                </a:solidFill>
                <a:latin typeface="楷体" panose="02010609060101010101" pitchFamily="49" charset="-122"/>
                <a:ea typeface="楷体" panose="02010609060101010101" pitchFamily="49" charset="-122"/>
              </a:rPr>
              <a:t>业。”</a:t>
            </a:r>
            <a:endParaRPr lang="zh-CN" altLang="en-US" dirty="0">
              <a:solidFill>
                <a:srgbClr val="002B41"/>
              </a:solidFill>
              <a:latin typeface="楷体" panose="02010609060101010101" pitchFamily="49" charset="-122"/>
              <a:ea typeface="楷体" panose="02010609060101010101" pitchFamily="49" charset="-122"/>
            </a:endParaRPr>
          </a:p>
        </p:txBody>
      </p:sp>
      <p:sp>
        <p:nvSpPr>
          <p:cNvPr id="4" name="Rectangle 3"/>
          <p:cNvSpPr/>
          <p:nvPr/>
        </p:nvSpPr>
        <p:spPr>
          <a:xfrm>
            <a:off x="409433" y="3976458"/>
            <a:ext cx="3451367" cy="2185214"/>
          </a:xfrm>
          <a:prstGeom prst="rect">
            <a:avLst/>
          </a:prstGeom>
        </p:spPr>
        <p:txBody>
          <a:bodyPr wrap="square">
            <a:spAutoFit/>
          </a:bodyPr>
          <a:lstStyle/>
          <a:p>
            <a:pPr indent="266700"/>
            <a:r>
              <a:rPr lang="zh-CN" altLang="en-US" sz="2000" dirty="0" smtClean="0">
                <a:solidFill>
                  <a:srgbClr val="002B41"/>
                </a:solidFill>
                <a:latin typeface="微软雅黑" panose="020B0503020204020204" pitchFamily="34" charset="-122"/>
                <a:ea typeface="微软雅黑" panose="020B0503020204020204" pitchFamily="34" charset="-122"/>
              </a:rPr>
              <a:t>现有的成熟产品：</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1600" dirty="0" smtClean="0">
                <a:solidFill>
                  <a:srgbClr val="002B41"/>
                </a:solidFill>
                <a:latin typeface="微软雅黑" panose="020B0503020204020204" pitchFamily="34" charset="-122"/>
                <a:ea typeface="微软雅黑" panose="020B0503020204020204" pitchFamily="34" charset="-122"/>
              </a:rPr>
              <a:t>“探索者”（大洋探测遥操作机器人，中科院沈阳自动化所）</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2000" dirty="0" smtClean="0">
                <a:solidFill>
                  <a:srgbClr val="002B41"/>
                </a:solidFill>
                <a:latin typeface="微软雅黑" panose="020B0503020204020204" pitchFamily="34" charset="-122"/>
                <a:ea typeface="微软雅黑" panose="020B0503020204020204" pitchFamily="34" charset="-122"/>
              </a:rPr>
              <a:t>   已</a:t>
            </a:r>
            <a:r>
              <a:rPr lang="zh-CN" altLang="en-US" sz="2000" dirty="0">
                <a:solidFill>
                  <a:srgbClr val="002B41"/>
                </a:solidFill>
                <a:latin typeface="微软雅黑" panose="020B0503020204020204" pitchFamily="34" charset="-122"/>
                <a:ea typeface="微软雅黑" panose="020B0503020204020204" pitchFamily="34" charset="-122"/>
              </a:rPr>
              <a:t>开启的重大项目</a:t>
            </a:r>
            <a:r>
              <a:rPr lang="zh-CN" altLang="en-US" sz="2000" dirty="0" smtClean="0">
                <a:solidFill>
                  <a:srgbClr val="002B41"/>
                </a:solidFill>
                <a:latin typeface="微软雅黑" panose="020B0503020204020204" pitchFamily="34" charset="-122"/>
                <a:ea typeface="微软雅黑" panose="020B0503020204020204" pitchFamily="34" charset="-122"/>
              </a:rPr>
              <a:t>：</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en-US" altLang="zh-CN" sz="1600" dirty="0">
                <a:solidFill>
                  <a:srgbClr val="002B41"/>
                </a:solidFill>
                <a:latin typeface="微软雅黑" panose="020B0503020204020204" pitchFamily="34" charset="-122"/>
                <a:ea typeface="微软雅黑" panose="020B0503020204020204" pitchFamily="34" charset="-122"/>
              </a:rPr>
              <a:t>AVATAR X</a:t>
            </a:r>
            <a:r>
              <a:rPr lang="zh-CN" altLang="en-US" sz="1600" dirty="0">
                <a:solidFill>
                  <a:srgbClr val="002B41"/>
                </a:solidFill>
                <a:latin typeface="微软雅黑" panose="020B0503020204020204" pitchFamily="34" charset="-122"/>
                <a:ea typeface="微软雅黑" panose="020B0503020204020204" pitchFamily="34" charset="-122"/>
              </a:rPr>
              <a:t>项</a:t>
            </a:r>
            <a:r>
              <a:rPr lang="zh-CN" altLang="en-US" sz="1600" dirty="0" smtClean="0">
                <a:solidFill>
                  <a:srgbClr val="002B41"/>
                </a:solidFill>
                <a:latin typeface="微软雅黑" panose="020B0503020204020204" pitchFamily="34" charset="-122"/>
                <a:ea typeface="微软雅黑" panose="020B0503020204020204" pitchFamily="34" charset="-122"/>
              </a:rPr>
              <a:t>目（月球探测遥操作机器</a:t>
            </a:r>
            <a:r>
              <a:rPr lang="zh-CN" altLang="en-US" sz="1600" dirty="0">
                <a:solidFill>
                  <a:srgbClr val="002B41"/>
                </a:solidFill>
                <a:latin typeface="微软雅黑" panose="020B0503020204020204" pitchFamily="34" charset="-122"/>
                <a:ea typeface="微软雅黑" panose="020B0503020204020204" pitchFamily="34" charset="-122"/>
              </a:rPr>
              <a:t>人，日本宇宙航空研究开发机</a:t>
            </a:r>
            <a:r>
              <a:rPr lang="zh-CN" altLang="en-US" sz="1600" dirty="0" smtClean="0">
                <a:solidFill>
                  <a:srgbClr val="002B41"/>
                </a:solidFill>
                <a:latin typeface="微软雅黑" panose="020B0503020204020204" pitchFamily="34" charset="-122"/>
                <a:ea typeface="微软雅黑" panose="020B0503020204020204" pitchFamily="34" charset="-122"/>
              </a:rPr>
              <a:t>构</a:t>
            </a:r>
            <a:r>
              <a:rPr lang="en-US" altLang="zh-CN" sz="1600" dirty="0" smtClean="0">
                <a:solidFill>
                  <a:srgbClr val="002B41"/>
                </a:solidFill>
                <a:latin typeface="微软雅黑" panose="020B0503020204020204" pitchFamily="34" charset="-122"/>
                <a:ea typeface="微软雅黑" panose="020B0503020204020204" pitchFamily="34" charset="-122"/>
              </a:rPr>
              <a:t>JAXA</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2000" dirty="0">
              <a:solidFill>
                <a:srgbClr val="002B41"/>
              </a:solidFill>
              <a:latin typeface="微软雅黑" panose="020B0503020204020204" pitchFamily="34" charset="-122"/>
              <a:ea typeface="微软雅黑" panose="020B0503020204020204" pitchFamily="34" charset="-122"/>
            </a:endParaRPr>
          </a:p>
        </p:txBody>
      </p:sp>
      <p:pic>
        <p:nvPicPr>
          <p:cNvPr id="8" name="Picture 7"/>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3894830" y="1344600"/>
            <a:ext cx="4260880" cy="4285673"/>
          </a:xfrm>
          <a:prstGeom prst="rect">
            <a:avLst/>
          </a:prstGeom>
        </p:spPr>
      </p:pic>
      <p:sp>
        <p:nvSpPr>
          <p:cNvPr id="17" name="Rectangle 16"/>
          <p:cNvSpPr/>
          <p:nvPr/>
        </p:nvSpPr>
        <p:spPr>
          <a:xfrm>
            <a:off x="7970982" y="237632"/>
            <a:ext cx="3865417" cy="6740307"/>
          </a:xfrm>
          <a:prstGeom prst="rect">
            <a:avLst/>
          </a:prstGeom>
        </p:spPr>
        <p:txBody>
          <a:bodyPr wrap="square">
            <a:spAutoFit/>
          </a:bodyPr>
          <a:lstStyle/>
          <a:p>
            <a:r>
              <a:rPr lang="zh-CN" altLang="en-US" sz="1600" dirty="0" smtClean="0">
                <a:solidFill>
                  <a:srgbClr val="002B41"/>
                </a:solidFill>
                <a:latin typeface="微软雅黑" panose="020B0503020204020204" pitchFamily="34" charset="-122"/>
                <a:ea typeface="微软雅黑" panose="020B0503020204020204" pitchFamily="34" charset="-122"/>
              </a:rPr>
              <a:t>       随着现代人经济水平和受教育水平的不断提高，</a:t>
            </a:r>
            <a:r>
              <a:rPr lang="zh-CN" altLang="zh-CN" sz="1600" dirty="0" smtClean="0">
                <a:solidFill>
                  <a:srgbClr val="002B41"/>
                </a:solidFill>
                <a:latin typeface="微软雅黑" panose="020B0503020204020204" pitchFamily="34" charset="-122"/>
                <a:ea typeface="微软雅黑" panose="020B0503020204020204" pitchFamily="34" charset="-122"/>
              </a:rPr>
              <a:t>科学考察</a:t>
            </a:r>
            <a:r>
              <a:rPr lang="zh-CN" altLang="en-US" sz="1600" dirty="0" smtClean="0">
                <a:solidFill>
                  <a:srgbClr val="002B41"/>
                </a:solidFill>
                <a:latin typeface="微软雅黑" panose="020B0503020204020204" pitchFamily="34" charset="-122"/>
                <a:ea typeface="微软雅黑" panose="020B0503020204020204" pitchFamily="34" charset="-122"/>
              </a:rPr>
              <a:t>已有从“少数勇者的游戏”迈向普罗大众的趋势。</a:t>
            </a:r>
            <a:r>
              <a:rPr lang="zh-CN" altLang="zh-CN" sz="1600" dirty="0" smtClean="0">
                <a:solidFill>
                  <a:srgbClr val="002B41"/>
                </a:solidFill>
                <a:latin typeface="微软雅黑" panose="020B0503020204020204" pitchFamily="34" charset="-122"/>
                <a:ea typeface="微软雅黑" panose="020B0503020204020204" pitchFamily="34" charset="-122"/>
              </a:rPr>
              <a:t>但如果方式仅限于传统的实地考察，是远远不够的。譬如说，一名在校大学生听说内蒙古当地的一种常见植物的花具有本地同种植物不具有的表现型，由于强烈的好奇心，希望做一对比研究。就算没有课业所迫和金钱压力，这名大学生能够买车票到内蒙古去实地考察，也要经历路途遥远，时间漫长的不便；如果碰巧这种植物花期短暂，也可能等到到达现场，已经错过。而实际上，大部分在校大学生都没有这样理想的“说走就走”的条件。</a:t>
            </a:r>
            <a:r>
              <a:rPr lang="zh-CN" altLang="en-US" sz="1600" dirty="0" smtClean="0">
                <a:solidFill>
                  <a:srgbClr val="002B41"/>
                </a:solidFill>
                <a:latin typeface="微软雅黑" panose="020B0503020204020204" pitchFamily="34" charset="-122"/>
                <a:ea typeface="微软雅黑" panose="020B0503020204020204" pitchFamily="34" charset="-122"/>
              </a:rPr>
              <a:t>如果没有阿凡达机器人的帮助，他可能首先需要联系到内蒙古当地的一位助手，再向他描述自己想要找的那种植物，以及希望助手拍摄照片的要求；而一来一回传递信息，亦会造成时间的浪费和信息的丢失。</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如</a:t>
            </a:r>
            <a:r>
              <a:rPr lang="zh-CN" altLang="zh-CN" sz="1600" dirty="0">
                <a:solidFill>
                  <a:srgbClr val="002B41"/>
                </a:solidFill>
                <a:latin typeface="微软雅黑" panose="020B0503020204020204" pitchFamily="34" charset="-122"/>
                <a:ea typeface="微软雅黑" panose="020B0503020204020204" pitchFamily="34" charset="-122"/>
              </a:rPr>
              <a:t>果在内蒙古当地事先有一</a:t>
            </a:r>
            <a:r>
              <a:rPr lang="zh-CN" altLang="zh-CN" sz="1600" dirty="0" smtClean="0">
                <a:solidFill>
                  <a:srgbClr val="002B41"/>
                </a:solidFill>
                <a:latin typeface="微软雅黑" panose="020B0503020204020204" pitchFamily="34" charset="-122"/>
                <a:ea typeface="微软雅黑" panose="020B0503020204020204" pitchFamily="34" charset="-122"/>
              </a:rPr>
              <a:t>个“</a:t>
            </a:r>
            <a:r>
              <a:rPr lang="zh-CN" altLang="zh-CN" sz="1600" dirty="0">
                <a:solidFill>
                  <a:srgbClr val="002B41"/>
                </a:solidFill>
                <a:latin typeface="微软雅黑" panose="020B0503020204020204" pitchFamily="34" charset="-122"/>
                <a:ea typeface="微软雅黑" panose="020B0503020204020204" pitchFamily="34" charset="-122"/>
              </a:rPr>
              <a:t>阿凡达机器人”，大学生就可以在居住地自由地操作它，从寻找植物到采样观察，全部由自己独立完成，完全不需任何额外延迟。这样，每个对科学感兴趣的学生，都可以用极低的成本到全世界任何地方进行科学考察，来完成自己的课题。</a:t>
            </a:r>
          </a:p>
          <a:p>
            <a:endParaRPr lang="zh-CN" altLang="zh-CN" sz="16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0825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297971"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市场分析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23</a:t>
            </a:fld>
            <a:endParaRPr lang="zh-CN" altLang="en-US" dirty="0"/>
          </a:p>
        </p:txBody>
      </p:sp>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远程旅游</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 name="Rectangle 2"/>
          <p:cNvSpPr/>
          <p:nvPr/>
        </p:nvSpPr>
        <p:spPr>
          <a:xfrm>
            <a:off x="498177" y="1853460"/>
            <a:ext cx="3445750" cy="1200329"/>
          </a:xfrm>
          <a:prstGeom prst="rect">
            <a:avLst/>
          </a:prstGeom>
        </p:spPr>
        <p:txBody>
          <a:bodyPr wrap="square">
            <a:spAutoFit/>
          </a:bodyPr>
          <a:lstStyle/>
          <a:p>
            <a:r>
              <a:rPr lang="zh-CN" altLang="en-US" dirty="0" smtClean="0">
                <a:solidFill>
                  <a:srgbClr val="002B41"/>
                </a:solidFill>
                <a:latin typeface="楷体" panose="02010609060101010101" pitchFamily="49" charset="-122"/>
                <a:ea typeface="楷体" panose="02010609060101010101" pitchFamily="49" charset="-122"/>
              </a:rPr>
              <a:t>“未来</a:t>
            </a:r>
            <a:r>
              <a:rPr lang="zh-CN" altLang="en-US" dirty="0">
                <a:solidFill>
                  <a:srgbClr val="002B41"/>
                </a:solidFill>
                <a:latin typeface="楷体" panose="02010609060101010101" pitchFamily="49" charset="-122"/>
                <a:ea typeface="楷体" panose="02010609060101010101" pitchFamily="49" charset="-122"/>
              </a:rPr>
              <a:t>，旅游可能变得像读书一样随性：你有时间可以任性把书一天读完，没时间也可</a:t>
            </a:r>
            <a:r>
              <a:rPr lang="zh-CN" altLang="en-US" dirty="0" smtClean="0">
                <a:solidFill>
                  <a:srgbClr val="002B41"/>
                </a:solidFill>
                <a:latin typeface="楷体" panose="02010609060101010101" pitchFamily="49" charset="-122"/>
                <a:ea typeface="楷体" panose="02010609060101010101" pitchFamily="49" charset="-122"/>
              </a:rPr>
              <a:t>以每</a:t>
            </a:r>
            <a:r>
              <a:rPr lang="zh-CN" altLang="en-US" dirty="0">
                <a:solidFill>
                  <a:srgbClr val="002B41"/>
                </a:solidFill>
                <a:latin typeface="楷体" panose="02010609060101010101" pitchFamily="49" charset="-122"/>
                <a:ea typeface="楷体" panose="02010609060101010101" pitchFamily="49" charset="-122"/>
              </a:rPr>
              <a:t>天抽空读两页</a:t>
            </a:r>
            <a:r>
              <a:rPr lang="zh-CN" altLang="en-US" dirty="0" smtClean="0">
                <a:solidFill>
                  <a:srgbClr val="002B41"/>
                </a:solidFill>
                <a:latin typeface="楷体" panose="02010609060101010101" pitchFamily="49" charset="-122"/>
                <a:ea typeface="楷体" panose="02010609060101010101" pitchFamily="49" charset="-122"/>
              </a:rPr>
              <a:t>。”</a:t>
            </a:r>
            <a:endParaRPr lang="en-US" altLang="zh-CN" dirty="0" smtClean="0">
              <a:solidFill>
                <a:srgbClr val="002B41"/>
              </a:solidFill>
              <a:latin typeface="楷体" panose="02010609060101010101" pitchFamily="49" charset="-122"/>
              <a:ea typeface="楷体" panose="02010609060101010101" pitchFamily="49" charset="-122"/>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3927" y="2010300"/>
            <a:ext cx="4027055" cy="2679823"/>
          </a:xfrm>
          <a:prstGeom prst="rect">
            <a:avLst/>
          </a:prstGeom>
        </p:spPr>
      </p:pic>
      <p:sp>
        <p:nvSpPr>
          <p:cNvPr id="7" name="Rectangle 6"/>
          <p:cNvSpPr/>
          <p:nvPr/>
        </p:nvSpPr>
        <p:spPr>
          <a:xfrm>
            <a:off x="409433" y="3389581"/>
            <a:ext cx="3445750" cy="984885"/>
          </a:xfrm>
          <a:prstGeom prst="rect">
            <a:avLst/>
          </a:prstGeom>
        </p:spPr>
        <p:txBody>
          <a:bodyPr wrap="square">
            <a:spAutoFit/>
          </a:bodyPr>
          <a:lstStyle/>
          <a:p>
            <a:pPr indent="266700"/>
            <a:r>
              <a:rPr lang="zh-CN" altLang="en-US" sz="2400" dirty="0">
                <a:solidFill>
                  <a:srgbClr val="002B41"/>
                </a:solidFill>
                <a:latin typeface="微软雅黑" panose="020B0503020204020204" pitchFamily="34" charset="-122"/>
                <a:ea typeface="微软雅黑" panose="020B0503020204020204" pitchFamily="34" charset="-122"/>
              </a:rPr>
              <a:t>现有的成熟产品</a:t>
            </a:r>
            <a:r>
              <a:rPr lang="zh-CN" altLang="en-US" sz="2400" dirty="0" smtClean="0">
                <a:solidFill>
                  <a:srgbClr val="002B41"/>
                </a:solidFill>
                <a:latin typeface="微软雅黑" panose="020B0503020204020204" pitchFamily="34" charset="-122"/>
                <a:ea typeface="微软雅黑" panose="020B0503020204020204" pitchFamily="34" charset="-122"/>
              </a:rPr>
              <a:t>：</a:t>
            </a:r>
          </a:p>
          <a:p>
            <a:pPr marL="342900" indent="-342900">
              <a:buFont typeface="Wingdings" panose="05000000000000000000" pitchFamily="2" charset="2"/>
              <a:buChar char="Ø"/>
            </a:pPr>
            <a:r>
              <a:rPr lang="en-US" altLang="zh-CN" dirty="0" smtClean="0">
                <a:solidFill>
                  <a:srgbClr val="002B41"/>
                </a:solidFill>
                <a:latin typeface="微软雅黑" panose="020B0503020204020204" pitchFamily="34" charset="-122"/>
                <a:ea typeface="微软雅黑" panose="020B0503020204020204" pitchFamily="34" charset="-122"/>
              </a:rPr>
              <a:t>Double Robotics</a:t>
            </a:r>
            <a:r>
              <a:rPr lang="zh-CN" altLang="en-US" sz="1600" dirty="0">
                <a:solidFill>
                  <a:srgbClr val="002B41"/>
                </a:solidFill>
                <a:latin typeface="微软雅黑" panose="020B0503020204020204" pitchFamily="34" charset="-122"/>
                <a:ea typeface="微软雅黑" panose="020B0503020204020204" pitchFamily="34" charset="-122"/>
              </a:rPr>
              <a:t>（</a:t>
            </a:r>
            <a:r>
              <a:rPr lang="en-US" altLang="zh-CN" sz="1600" dirty="0">
                <a:solidFill>
                  <a:srgbClr val="002B41"/>
                </a:solidFill>
                <a:latin typeface="微软雅黑" panose="020B0503020204020204" pitchFamily="34" charset="-122"/>
                <a:ea typeface="微软雅黑" panose="020B0503020204020204" pitchFamily="34" charset="-122"/>
              </a:rPr>
              <a:t>Segway</a:t>
            </a:r>
            <a:r>
              <a:rPr lang="zh-CN" altLang="en-US" sz="1600" dirty="0">
                <a:solidFill>
                  <a:srgbClr val="002B41"/>
                </a:solidFill>
                <a:latin typeface="微软雅黑" panose="020B0503020204020204" pitchFamily="34" charset="-122"/>
                <a:ea typeface="微软雅黑" panose="020B0503020204020204" pitchFamily="34" charset="-122"/>
              </a:rPr>
              <a:t>式移动装</a:t>
            </a:r>
            <a:r>
              <a:rPr lang="zh-CN" altLang="en-US" sz="1600" dirty="0" smtClean="0">
                <a:solidFill>
                  <a:srgbClr val="002B41"/>
                </a:solidFill>
                <a:latin typeface="微软雅黑" panose="020B0503020204020204" pitchFamily="34" charset="-122"/>
                <a:ea typeface="微软雅黑" panose="020B0503020204020204" pitchFamily="34" charset="-122"/>
              </a:rPr>
              <a:t>置，</a:t>
            </a:r>
            <a:r>
              <a:rPr lang="en-US" altLang="zh-CN" sz="1600" dirty="0" smtClean="0">
                <a:solidFill>
                  <a:srgbClr val="002B41"/>
                </a:solidFill>
                <a:latin typeface="微软雅黑" panose="020B0503020204020204" pitchFamily="34" charset="-122"/>
                <a:ea typeface="微软雅黑" panose="020B0503020204020204" pitchFamily="34" charset="-122"/>
              </a:rPr>
              <a:t>360°VR</a:t>
            </a:r>
            <a:r>
              <a:rPr lang="zh-CN" altLang="en-US" sz="1600" dirty="0">
                <a:solidFill>
                  <a:srgbClr val="002B41"/>
                </a:solidFill>
                <a:latin typeface="微软雅黑" panose="020B0503020204020204" pitchFamily="34" charset="-122"/>
                <a:ea typeface="微软雅黑" panose="020B0503020204020204" pitchFamily="34" charset="-122"/>
              </a:rPr>
              <a:t>全景相机）</a:t>
            </a:r>
            <a:endParaRPr lang="en-US" altLang="zh-CN" sz="1600" dirty="0">
              <a:solidFill>
                <a:srgbClr val="002B41"/>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9481272" y="4741086"/>
            <a:ext cx="845103"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文字</a:t>
            </a:r>
          </a:p>
        </p:txBody>
      </p:sp>
      <p:sp>
        <p:nvSpPr>
          <p:cNvPr id="16" name="TextBox 15"/>
          <p:cNvSpPr txBox="1"/>
          <p:nvPr/>
        </p:nvSpPr>
        <p:spPr>
          <a:xfrm>
            <a:off x="9481273" y="1008455"/>
            <a:ext cx="845103"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文字</a:t>
            </a:r>
          </a:p>
        </p:txBody>
      </p:sp>
      <p:sp>
        <p:nvSpPr>
          <p:cNvPr id="18" name="TextBox 17"/>
          <p:cNvSpPr txBox="1"/>
          <p:nvPr/>
        </p:nvSpPr>
        <p:spPr>
          <a:xfrm>
            <a:off x="1842800" y="4869010"/>
            <a:ext cx="845103"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文字</a:t>
            </a:r>
          </a:p>
        </p:txBody>
      </p:sp>
    </p:spTree>
    <p:extLst>
      <p:ext uri="{BB962C8B-B14F-4D97-AF65-F5344CB8AC3E}">
        <p14:creationId xmlns:p14="http://schemas.microsoft.com/office/powerpoint/2010/main" val="3739482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415696"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技术分析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24</a:t>
            </a:fld>
            <a:endParaRPr lang="zh-CN" altLang="en-US" dirty="0"/>
          </a:p>
        </p:txBody>
      </p:sp>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动作捕捉</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aphicFrame>
        <p:nvGraphicFramePr>
          <p:cNvPr id="5" name="Table 4"/>
          <p:cNvGraphicFramePr>
            <a:graphicFrameLocks noGrp="1"/>
          </p:cNvGraphicFramePr>
          <p:nvPr>
            <p:extLst>
              <p:ext uri="{D42A27DB-BD31-4B8C-83A1-F6EECF244321}">
                <p14:modId xmlns:p14="http://schemas.microsoft.com/office/powerpoint/2010/main" val="2192478650"/>
              </p:ext>
            </p:extLst>
          </p:nvPr>
        </p:nvGraphicFramePr>
        <p:xfrm>
          <a:off x="5145206" y="772279"/>
          <a:ext cx="6042869" cy="1569516"/>
        </p:xfrm>
        <a:graphic>
          <a:graphicData uri="http://schemas.openxmlformats.org/drawingml/2006/table">
            <a:tbl>
              <a:tblPr firstRow="1" firstCol="1" bandRow="1">
                <a:tableStyleId>{125E5076-3810-47DD-B79F-674D7AD40C01}</a:tableStyleId>
              </a:tblPr>
              <a:tblGrid>
                <a:gridCol w="1469622">
                  <a:extLst>
                    <a:ext uri="{9D8B030D-6E8A-4147-A177-3AD203B41FA5}">
                      <a16:colId xmlns:a16="http://schemas.microsoft.com/office/drawing/2014/main" val="3599164333"/>
                    </a:ext>
                  </a:extLst>
                </a:gridCol>
                <a:gridCol w="1004863">
                  <a:extLst>
                    <a:ext uri="{9D8B030D-6E8A-4147-A177-3AD203B41FA5}">
                      <a16:colId xmlns:a16="http://schemas.microsoft.com/office/drawing/2014/main" val="1865006410"/>
                    </a:ext>
                  </a:extLst>
                </a:gridCol>
                <a:gridCol w="1349274">
                  <a:extLst>
                    <a:ext uri="{9D8B030D-6E8A-4147-A177-3AD203B41FA5}">
                      <a16:colId xmlns:a16="http://schemas.microsoft.com/office/drawing/2014/main" val="3485300289"/>
                    </a:ext>
                  </a:extLst>
                </a:gridCol>
                <a:gridCol w="1248494">
                  <a:extLst>
                    <a:ext uri="{9D8B030D-6E8A-4147-A177-3AD203B41FA5}">
                      <a16:colId xmlns:a16="http://schemas.microsoft.com/office/drawing/2014/main" val="616087048"/>
                    </a:ext>
                  </a:extLst>
                </a:gridCol>
                <a:gridCol w="970616">
                  <a:extLst>
                    <a:ext uri="{9D8B030D-6E8A-4147-A177-3AD203B41FA5}">
                      <a16:colId xmlns:a16="http://schemas.microsoft.com/office/drawing/2014/main" val="885903704"/>
                    </a:ext>
                  </a:extLst>
                </a:gridCol>
              </a:tblGrid>
              <a:tr h="523172">
                <a:tc>
                  <a:txBody>
                    <a:bodyPr/>
                    <a:lstStyle/>
                    <a:p>
                      <a:pPr algn="ctr">
                        <a:spcAft>
                          <a:spcPts val="0"/>
                        </a:spcAft>
                      </a:pPr>
                      <a:r>
                        <a:rPr lang="en-US" sz="1800" kern="100" dirty="0">
                          <a:effectLst/>
                          <a:latin typeface="微软雅黑" panose="020B0503020204020204" pitchFamily="34" charset="-122"/>
                          <a:ea typeface="微软雅黑" panose="020B0503020204020204" pitchFamily="34" charset="-122"/>
                        </a:rPr>
                        <a:t> </a:t>
                      </a:r>
                      <a:r>
                        <a:rPr lang="zh-CN" altLang="en-US" sz="1800" kern="100" dirty="0" smtClean="0">
                          <a:effectLst/>
                          <a:latin typeface="微软雅黑" panose="020B0503020204020204" pitchFamily="34" charset="-122"/>
                          <a:ea typeface="微软雅黑" panose="020B0503020204020204" pitchFamily="34" charset="-122"/>
                        </a:rPr>
                        <a:t>实现原理</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zh-CN" sz="1800" kern="100" dirty="0">
                          <a:effectLst/>
                          <a:latin typeface="微软雅黑" panose="020B0503020204020204" pitchFamily="34" charset="-122"/>
                          <a:ea typeface="微软雅黑" panose="020B0503020204020204" pitchFamily="34" charset="-122"/>
                        </a:rPr>
                        <a:t>计算量</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zh-CN" sz="1800" kern="100" dirty="0">
                          <a:effectLst/>
                          <a:latin typeface="微软雅黑" panose="020B0503020204020204" pitchFamily="34" charset="-122"/>
                          <a:ea typeface="微软雅黑" panose="020B0503020204020204" pitchFamily="34" charset="-122"/>
                        </a:rPr>
                        <a:t>对场所</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rPr>
                        <a:t>精细度</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zh-CN" sz="1800" kern="100" dirty="0">
                          <a:effectLst/>
                          <a:latin typeface="微软雅黑" panose="020B0503020204020204" pitchFamily="34" charset="-122"/>
                          <a:ea typeface="微软雅黑" panose="020B0503020204020204" pitchFamily="34" charset="-122"/>
                        </a:rPr>
                        <a:t>便捷度</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2333866311"/>
                  </a:ext>
                </a:extLst>
              </a:tr>
              <a:tr h="523172">
                <a:tc>
                  <a:txBody>
                    <a:bodyPr/>
                    <a:lstStyle/>
                    <a:p>
                      <a:pPr algn="ctr">
                        <a:spcAft>
                          <a:spcPts val="0"/>
                        </a:spcAft>
                      </a:pPr>
                      <a:r>
                        <a:rPr lang="zh-CN" altLang="en-US" sz="1800" kern="100" dirty="0" smtClean="0">
                          <a:effectLst/>
                          <a:latin typeface="微软雅黑" panose="020B0503020204020204" pitchFamily="34" charset="-122"/>
                          <a:ea typeface="微软雅黑" panose="020B0503020204020204" pitchFamily="34" charset="-122"/>
                        </a:rPr>
                        <a:t>力学传感</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rPr>
                        <a:t>小</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zh-CN" sz="1800" kern="100" dirty="0">
                          <a:effectLst/>
                          <a:latin typeface="微软雅黑" panose="020B0503020204020204" pitchFamily="34" charset="-122"/>
                          <a:ea typeface="微软雅黑" panose="020B0503020204020204" pitchFamily="34" charset="-122"/>
                        </a:rPr>
                        <a:t>要求不严格</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rPr>
                        <a:t>可以很高</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rPr>
                        <a:t>低</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3487092574"/>
                  </a:ext>
                </a:extLst>
              </a:tr>
              <a:tr h="523172">
                <a:tc>
                  <a:txBody>
                    <a:bodyPr/>
                    <a:lstStyle/>
                    <a:p>
                      <a:pPr algn="ctr">
                        <a:spcAft>
                          <a:spcPts val="0"/>
                        </a:spcAft>
                      </a:pPr>
                      <a:r>
                        <a:rPr lang="zh-CN" altLang="en-US" sz="1800" kern="100" dirty="0" smtClean="0">
                          <a:effectLst/>
                          <a:latin typeface="微软雅黑" panose="020B0503020204020204" pitchFamily="34" charset="-122"/>
                          <a:ea typeface="微软雅黑" panose="020B0503020204020204" pitchFamily="34" charset="-122"/>
                        </a:rPr>
                        <a:t>机器视觉</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zh-CN" sz="1800" kern="100" dirty="0">
                          <a:effectLst/>
                          <a:latin typeface="微软雅黑" panose="020B0503020204020204" pitchFamily="34" charset="-122"/>
                          <a:ea typeface="微软雅黑" panose="020B0503020204020204" pitchFamily="34" charset="-122"/>
                        </a:rPr>
                        <a:t>大</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zh-CN" sz="1800" kern="100" dirty="0">
                          <a:effectLst/>
                          <a:latin typeface="微软雅黑" panose="020B0503020204020204" pitchFamily="34" charset="-122"/>
                          <a:ea typeface="微软雅黑" panose="020B0503020204020204" pitchFamily="34" charset="-122"/>
                        </a:rPr>
                        <a:t>要求严格</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rPr>
                        <a:t>难以很高</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zh-CN" sz="1800" kern="100" dirty="0">
                          <a:effectLst/>
                          <a:latin typeface="微软雅黑" panose="020B0503020204020204" pitchFamily="34" charset="-122"/>
                          <a:ea typeface="微软雅黑" panose="020B0503020204020204" pitchFamily="34" charset="-122"/>
                        </a:rPr>
                        <a:t>高</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3440787986"/>
                  </a:ext>
                </a:extLst>
              </a:tr>
            </a:tbl>
          </a:graphicData>
        </a:graphic>
      </p:graphicFrame>
      <p:sp>
        <p:nvSpPr>
          <p:cNvPr id="9" name="Rectangle 8"/>
          <p:cNvSpPr/>
          <p:nvPr/>
        </p:nvSpPr>
        <p:spPr>
          <a:xfrm>
            <a:off x="409433" y="1853460"/>
            <a:ext cx="4262564" cy="4770537"/>
          </a:xfrm>
          <a:prstGeom prst="rect">
            <a:avLst/>
          </a:prstGeom>
        </p:spPr>
        <p:txBody>
          <a:bodyPr wrap="square">
            <a:spAutoFit/>
          </a:bodyPr>
          <a:lstStyle/>
          <a:p>
            <a:pPr algn="just">
              <a:spcAft>
                <a:spcPts val="0"/>
              </a:spcAft>
            </a:pPr>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虽</a:t>
            </a:r>
            <a:r>
              <a:rPr lang="zh-CN" altLang="zh-CN" sz="1600" dirty="0">
                <a:solidFill>
                  <a:srgbClr val="002B41"/>
                </a:solidFill>
                <a:latin typeface="微软雅黑" panose="020B0503020204020204" pitchFamily="34" charset="-122"/>
                <a:ea typeface="微软雅黑" panose="020B0503020204020204" pitchFamily="34" charset="-122"/>
              </a:rPr>
              <a:t>然通过手柄、数据手套、弯度传感器等多种外戴设备遥操作机器人已可以获得较高的精确度和较低的延迟，但基于纯机器视觉的遥操作依然是一个技术难点。我们认为，在此方面取得突破很有必要，因为如果不需穿戴任何设备，必将为用户带来极大的便利，减少使用遥操作机器人的（额外）时间成本与财力成本，使遥操作从娱乐产业走向日常工作和生活。</a:t>
            </a:r>
          </a:p>
          <a:p>
            <a:pPr algn="just">
              <a:spcAft>
                <a:spcPts val="0"/>
              </a:spcAft>
            </a:pPr>
            <a:r>
              <a:rPr lang="en-US" altLang="zh-CN" sz="1600" dirty="0">
                <a:solidFill>
                  <a:srgbClr val="002B41"/>
                </a:solidFill>
                <a:latin typeface="微软雅黑" panose="020B0503020204020204" pitchFamily="34" charset="-122"/>
                <a:ea typeface="微软雅黑" panose="020B0503020204020204" pitchFamily="34" charset="-122"/>
              </a:rPr>
              <a:t> </a:t>
            </a:r>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为</a:t>
            </a:r>
            <a:r>
              <a:rPr lang="zh-CN" altLang="zh-CN" sz="1600" dirty="0">
                <a:solidFill>
                  <a:srgbClr val="002B41"/>
                </a:solidFill>
                <a:latin typeface="微软雅黑" panose="020B0503020204020204" pitchFamily="34" charset="-122"/>
                <a:ea typeface="微软雅黑" panose="020B0503020204020204" pitchFamily="34" charset="-122"/>
              </a:rPr>
              <a:t>此，我</a:t>
            </a:r>
            <a:r>
              <a:rPr lang="zh-CN" altLang="zh-CN" sz="1600" dirty="0" smtClean="0">
                <a:solidFill>
                  <a:srgbClr val="002B41"/>
                </a:solidFill>
                <a:latin typeface="微软雅黑" panose="020B0503020204020204" pitchFamily="34" charset="-122"/>
                <a:ea typeface="微软雅黑" panose="020B0503020204020204" pitchFamily="34" charset="-122"/>
              </a:rPr>
              <a:t>们</a:t>
            </a:r>
            <a:r>
              <a:rPr lang="zh-CN" altLang="en-US" sz="1600" dirty="0" smtClean="0">
                <a:solidFill>
                  <a:srgbClr val="002B41"/>
                </a:solidFill>
                <a:latin typeface="微软雅黑" panose="020B0503020204020204" pitchFamily="34" charset="-122"/>
                <a:ea typeface="微软雅黑" panose="020B0503020204020204" pitchFamily="34" charset="-122"/>
              </a:rPr>
              <a:t>更关注基于纯机器视觉的动作捕捉技术：通过图像分析，</a:t>
            </a:r>
            <a:r>
              <a:rPr lang="zh-CN" altLang="en-US" sz="1600" dirty="0">
                <a:solidFill>
                  <a:srgbClr val="002B41"/>
                </a:solidFill>
                <a:latin typeface="微软雅黑" panose="020B0503020204020204" pitchFamily="34" charset="-122"/>
                <a:ea typeface="微软雅黑" panose="020B0503020204020204" pitchFamily="34" charset="-122"/>
              </a:rPr>
              <a:t>获取</a:t>
            </a:r>
            <a:r>
              <a:rPr lang="zh-CN" altLang="zh-CN" sz="1600" dirty="0" smtClean="0">
                <a:solidFill>
                  <a:srgbClr val="002B41"/>
                </a:solidFill>
                <a:latin typeface="微软雅黑" panose="020B0503020204020204" pitchFamily="34" charset="-122"/>
                <a:ea typeface="微软雅黑" panose="020B0503020204020204" pitchFamily="34" charset="-122"/>
              </a:rPr>
              <a:t>人</a:t>
            </a:r>
            <a:r>
              <a:rPr lang="zh-CN" altLang="zh-CN" sz="1600" dirty="0">
                <a:solidFill>
                  <a:srgbClr val="002B41"/>
                </a:solidFill>
                <a:latin typeface="微软雅黑" panose="020B0503020204020204" pitchFamily="34" charset="-122"/>
                <a:ea typeface="微软雅黑" panose="020B0503020204020204" pitchFamily="34" charset="-122"/>
              </a:rPr>
              <a:t>体任意时刻的姿态信息，并转化为机器人相应的指令</a:t>
            </a:r>
            <a:r>
              <a:rPr lang="zh-CN" altLang="zh-CN"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pPr algn="just">
              <a:spcAft>
                <a:spcPts val="0"/>
              </a:spcAft>
            </a:pPr>
            <a:endParaRPr lang="en-US" altLang="zh-CN" sz="1600" dirty="0">
              <a:solidFill>
                <a:srgbClr val="002B41"/>
              </a:solidFill>
              <a:latin typeface="微软雅黑" panose="020B0503020204020204" pitchFamily="34" charset="-122"/>
              <a:ea typeface="微软雅黑" panose="020B0503020204020204" pitchFamily="34" charset="-122"/>
            </a:endParaRPr>
          </a:p>
          <a:p>
            <a:pPr algn="just"/>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用</a:t>
            </a:r>
            <a:r>
              <a:rPr lang="zh-CN" altLang="zh-CN" sz="1600" dirty="0">
                <a:solidFill>
                  <a:srgbClr val="002B41"/>
                </a:solidFill>
                <a:latin typeface="微软雅黑" panose="020B0503020204020204" pitchFamily="34" charset="-122"/>
                <a:ea typeface="微软雅黑" panose="020B0503020204020204" pitchFamily="34" charset="-122"/>
              </a:rPr>
              <a:t>机器视觉获取人体姿态的最有名的一篇论文发表在</a:t>
            </a:r>
            <a:r>
              <a:rPr lang="en-US" altLang="zh-CN" sz="1600" dirty="0">
                <a:solidFill>
                  <a:srgbClr val="002B41"/>
                </a:solidFill>
                <a:latin typeface="微软雅黑" panose="020B0503020204020204" pitchFamily="34" charset="-122"/>
                <a:ea typeface="微软雅黑" panose="020B0503020204020204" pitchFamily="34" charset="-122"/>
              </a:rPr>
              <a:t>2014</a:t>
            </a:r>
            <a:r>
              <a:rPr lang="zh-CN" altLang="zh-CN" sz="1600" dirty="0">
                <a:solidFill>
                  <a:srgbClr val="002B41"/>
                </a:solidFill>
                <a:latin typeface="微软雅黑" panose="020B0503020204020204" pitchFamily="34" charset="-122"/>
                <a:ea typeface="微软雅黑" panose="020B0503020204020204" pitchFamily="34" charset="-122"/>
              </a:rPr>
              <a:t>年的</a:t>
            </a:r>
            <a:r>
              <a:rPr lang="en-US" altLang="zh-CN" sz="1600" dirty="0">
                <a:solidFill>
                  <a:srgbClr val="002B41"/>
                </a:solidFill>
                <a:latin typeface="微软雅黑" panose="020B0503020204020204" pitchFamily="34" charset="-122"/>
                <a:ea typeface="微软雅黑" panose="020B0503020204020204" pitchFamily="34" charset="-122"/>
              </a:rPr>
              <a:t>CVPR</a:t>
            </a:r>
            <a:r>
              <a:rPr lang="zh-CN" altLang="zh-CN" sz="1600" dirty="0">
                <a:solidFill>
                  <a:srgbClr val="002B41"/>
                </a:solidFill>
                <a:latin typeface="微软雅黑" panose="020B0503020204020204" pitchFamily="34" charset="-122"/>
                <a:ea typeface="微软雅黑" panose="020B0503020204020204" pitchFamily="34" charset="-122"/>
              </a:rPr>
              <a:t>会议上。来自谷歌的</a:t>
            </a:r>
            <a:r>
              <a:rPr lang="en-US" altLang="zh-CN" sz="1600" dirty="0">
                <a:solidFill>
                  <a:srgbClr val="002B41"/>
                </a:solidFill>
                <a:latin typeface="微软雅黑" panose="020B0503020204020204" pitchFamily="34" charset="-122"/>
                <a:ea typeface="微软雅黑" panose="020B0503020204020204" pitchFamily="34" charset="-122"/>
              </a:rPr>
              <a:t>Toshev</a:t>
            </a:r>
            <a:r>
              <a:rPr lang="zh-CN" altLang="zh-CN" sz="1600" dirty="0">
                <a:solidFill>
                  <a:srgbClr val="002B41"/>
                </a:solidFill>
                <a:latin typeface="微软雅黑" panose="020B0503020204020204" pitchFamily="34" charset="-122"/>
                <a:ea typeface="微软雅黑" panose="020B0503020204020204" pitchFamily="34" charset="-122"/>
              </a:rPr>
              <a:t>给出了他的解决方案：利用深度神经网络（</a:t>
            </a:r>
            <a:r>
              <a:rPr lang="en-US" altLang="zh-CN" sz="1600" dirty="0">
                <a:solidFill>
                  <a:srgbClr val="002B41"/>
                </a:solidFill>
                <a:latin typeface="微软雅黑" panose="020B0503020204020204" pitchFamily="34" charset="-122"/>
                <a:ea typeface="微软雅黑" panose="020B0503020204020204" pitchFamily="34" charset="-122"/>
              </a:rPr>
              <a:t>DNN</a:t>
            </a:r>
            <a:r>
              <a:rPr lang="zh-CN" altLang="zh-CN" sz="1600" dirty="0">
                <a:solidFill>
                  <a:srgbClr val="002B41"/>
                </a:solidFill>
                <a:latin typeface="微软雅黑" panose="020B0503020204020204" pitchFamily="34" charset="-122"/>
                <a:ea typeface="微软雅黑" panose="020B0503020204020204" pitchFamily="34" charset="-122"/>
              </a:rPr>
              <a:t>）分析画面；从“整体”出发分析姿态，而不是试图在画面中定位每一个微小关节的位置；对被挡住的肢体部分根据“经验”做出一定的预测。神经网络一共分</a:t>
            </a:r>
            <a:r>
              <a:rPr lang="zh-CN" altLang="zh-CN" sz="1600" dirty="0" smtClean="0">
                <a:solidFill>
                  <a:srgbClr val="002B41"/>
                </a:solidFill>
                <a:latin typeface="微软雅黑" panose="020B0503020204020204" pitchFamily="34" charset="-122"/>
                <a:ea typeface="微软雅黑" panose="020B0503020204020204" pitchFamily="34" charset="-122"/>
              </a:rPr>
              <a:t>为</a:t>
            </a:r>
            <a:endParaRPr lang="zh-CN" altLang="zh-CN" sz="1600" dirty="0">
              <a:solidFill>
                <a:srgbClr val="002B41"/>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5763954" y="2983345"/>
            <a:ext cx="45719" cy="369332"/>
          </a:xfrm>
          <a:prstGeom prst="rect">
            <a:avLst/>
          </a:prstGeom>
          <a:noFill/>
        </p:spPr>
        <p:txBody>
          <a:bodyPr wrap="square" rtlCol="0">
            <a:spAutoFit/>
          </a:bodyPr>
          <a:lstStyle/>
          <a:p>
            <a:endParaRPr lang="zh-CN" altLang="en-US" dirty="0"/>
          </a:p>
        </p:txBody>
      </p:sp>
      <p:sp>
        <p:nvSpPr>
          <p:cNvPr id="12" name="TextBox 11"/>
          <p:cNvSpPr txBox="1"/>
          <p:nvPr/>
        </p:nvSpPr>
        <p:spPr>
          <a:xfrm>
            <a:off x="4913873" y="2581291"/>
            <a:ext cx="6742418" cy="4031873"/>
          </a:xfrm>
          <a:prstGeom prst="rect">
            <a:avLst/>
          </a:prstGeom>
          <a:noFill/>
        </p:spPr>
        <p:txBody>
          <a:bodyPr wrap="square" rtlCol="0">
            <a:spAutoFit/>
          </a:bodyPr>
          <a:lstStyle/>
          <a:p>
            <a:r>
              <a:rPr lang="en-US" altLang="zh-CN" sz="1600" dirty="0">
                <a:solidFill>
                  <a:srgbClr val="002B41"/>
                </a:solidFill>
                <a:latin typeface="微软雅黑" panose="020B0503020204020204" pitchFamily="34" charset="-122"/>
                <a:ea typeface="微软雅黑" panose="020B0503020204020204" pitchFamily="34" charset="-122"/>
              </a:rPr>
              <a:t>7</a:t>
            </a:r>
            <a:r>
              <a:rPr lang="zh-CN" altLang="zh-CN" sz="1600" dirty="0">
                <a:solidFill>
                  <a:srgbClr val="002B41"/>
                </a:solidFill>
                <a:latin typeface="微软雅黑" panose="020B0503020204020204" pitchFamily="34" charset="-122"/>
                <a:ea typeface="微软雅黑" panose="020B0503020204020204" pitchFamily="34" charset="-122"/>
              </a:rPr>
              <a:t>层；为解决运算速度与输出精度之间的矛盾，</a:t>
            </a:r>
            <a:r>
              <a:rPr lang="en-US" altLang="zh-CN" sz="1600" dirty="0">
                <a:solidFill>
                  <a:srgbClr val="002B41"/>
                </a:solidFill>
                <a:latin typeface="微软雅黑" panose="020B0503020204020204" pitchFamily="34" charset="-122"/>
                <a:ea typeface="微软雅黑" panose="020B0503020204020204" pitchFamily="34" charset="-122"/>
              </a:rPr>
              <a:t>Toshev</a:t>
            </a:r>
            <a:r>
              <a:rPr lang="zh-CN" altLang="zh-CN" sz="1600" dirty="0">
                <a:solidFill>
                  <a:srgbClr val="002B41"/>
                </a:solidFill>
                <a:latin typeface="微软雅黑" panose="020B0503020204020204" pitchFamily="34" charset="-122"/>
                <a:ea typeface="微软雅黑" panose="020B0503020204020204" pitchFamily="34" charset="-122"/>
              </a:rPr>
              <a:t>创新性地采用了“姿态回归器”（</a:t>
            </a:r>
            <a:r>
              <a:rPr lang="en-US" altLang="zh-CN" sz="1600" dirty="0">
                <a:solidFill>
                  <a:srgbClr val="002B41"/>
                </a:solidFill>
                <a:latin typeface="微软雅黑" panose="020B0503020204020204" pitchFamily="34" charset="-122"/>
                <a:ea typeface="微软雅黑" panose="020B0503020204020204" pitchFamily="34" charset="-122"/>
              </a:rPr>
              <a:t>Pose </a:t>
            </a:r>
            <a:r>
              <a:rPr lang="en-US" altLang="zh-CN" sz="1600" dirty="0" err="1">
                <a:solidFill>
                  <a:srgbClr val="002B41"/>
                </a:solidFill>
                <a:latin typeface="微软雅黑" panose="020B0503020204020204" pitchFamily="34" charset="-122"/>
                <a:ea typeface="微软雅黑" panose="020B0503020204020204" pitchFamily="34" charset="-122"/>
              </a:rPr>
              <a:t>Regressors</a:t>
            </a:r>
            <a:r>
              <a:rPr lang="zh-CN" altLang="zh-CN" sz="1600" dirty="0">
                <a:solidFill>
                  <a:srgbClr val="002B41"/>
                </a:solidFill>
                <a:latin typeface="微软雅黑" panose="020B0503020204020204" pitchFamily="34" charset="-122"/>
                <a:ea typeface="微软雅黑" panose="020B0503020204020204" pitchFamily="34" charset="-122"/>
              </a:rPr>
              <a:t>）。简单来说，就是由之前的层处理像素数较小的输入图片，定位每一个关节的大体位置，缩小最终输出的范围；回归层则处理像素数更大的输入图片（如原图），只求出最终输出与粗输出的残差，来得到关节等的精确定位。用这种方法，每一帧都能达到平均</a:t>
            </a:r>
            <a:r>
              <a:rPr lang="en-US" altLang="zh-CN" sz="1600" dirty="0">
                <a:solidFill>
                  <a:srgbClr val="002B41"/>
                </a:solidFill>
                <a:latin typeface="微软雅黑" panose="020B0503020204020204" pitchFamily="34" charset="-122"/>
                <a:ea typeface="微软雅黑" panose="020B0503020204020204" pitchFamily="34" charset="-122"/>
              </a:rPr>
              <a:t>70%</a:t>
            </a:r>
            <a:r>
              <a:rPr lang="zh-CN" altLang="zh-CN" sz="1600" dirty="0">
                <a:solidFill>
                  <a:srgbClr val="002B41"/>
                </a:solidFill>
                <a:latin typeface="微软雅黑" panose="020B0503020204020204" pitchFamily="34" charset="-122"/>
                <a:ea typeface="微软雅黑" panose="020B0503020204020204" pitchFamily="34" charset="-122"/>
              </a:rPr>
              <a:t>的精确度，而且即使关节的定位结果并不精确，人体的形状也几乎不会有差错。如果再考虑到帧与帧之间为保证连贯性而采取一些修正操作，从视频中检测人体姿态的准确度应会比图片更高</a:t>
            </a:r>
            <a:r>
              <a:rPr lang="zh-CN" altLang="zh-CN"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微</a:t>
            </a:r>
            <a:r>
              <a:rPr lang="zh-CN" altLang="en-US" sz="1600" dirty="0">
                <a:solidFill>
                  <a:srgbClr val="002B41"/>
                </a:solidFill>
                <a:latin typeface="微软雅黑" panose="020B0503020204020204" pitchFamily="34" charset="-122"/>
                <a:ea typeface="微软雅黑" panose="020B0503020204020204" pitchFamily="34" charset="-122"/>
              </a:rPr>
              <a:t>软开发的</a:t>
            </a:r>
            <a:r>
              <a:rPr lang="en-US" altLang="zh-CN" sz="1600" dirty="0">
                <a:solidFill>
                  <a:srgbClr val="002B41"/>
                </a:solidFill>
                <a:latin typeface="微软雅黑" panose="020B0503020204020204" pitchFamily="34" charset="-122"/>
                <a:ea typeface="微软雅黑" panose="020B0503020204020204" pitchFamily="34" charset="-122"/>
              </a:rPr>
              <a:t>Kinect</a:t>
            </a:r>
            <a:r>
              <a:rPr lang="zh-CN" altLang="en-US" sz="1600" dirty="0">
                <a:solidFill>
                  <a:srgbClr val="002B41"/>
                </a:solidFill>
                <a:latin typeface="微软雅黑" panose="020B0503020204020204" pitchFamily="34" charset="-122"/>
                <a:ea typeface="微软雅黑" panose="020B0503020204020204" pitchFamily="34" charset="-122"/>
              </a:rPr>
              <a:t>虽然目前停</a:t>
            </a:r>
            <a:r>
              <a:rPr lang="zh-CN" altLang="en-US" sz="1600" dirty="0" smtClean="0">
                <a:solidFill>
                  <a:srgbClr val="002B41"/>
                </a:solidFill>
                <a:latin typeface="微软雅黑" panose="020B0503020204020204" pitchFamily="34" charset="-122"/>
                <a:ea typeface="微软雅黑" panose="020B0503020204020204" pitchFamily="34" charset="-122"/>
              </a:rPr>
              <a:t>产，</a:t>
            </a:r>
            <a:r>
              <a:rPr lang="zh-CN" altLang="en-US" sz="1600" dirty="0">
                <a:solidFill>
                  <a:srgbClr val="002B41"/>
                </a:solidFill>
                <a:latin typeface="微软雅黑" panose="020B0503020204020204" pitchFamily="34" charset="-122"/>
                <a:ea typeface="微软雅黑" panose="020B0503020204020204" pitchFamily="34" charset="-122"/>
              </a:rPr>
              <a:t>但带来了动作捕捉技术的革命；而它的影响力也远远不止于体感游戏。来自秘鲁</a:t>
            </a:r>
            <a:r>
              <a:rPr lang="en-US" altLang="zh-CN" sz="1600" dirty="0">
                <a:solidFill>
                  <a:srgbClr val="002B41"/>
                </a:solidFill>
                <a:latin typeface="微软雅黑" panose="020B0503020204020204" pitchFamily="34" charset="-122"/>
                <a:ea typeface="微软雅黑" panose="020B0503020204020204" pitchFamily="34" charset="-122"/>
              </a:rPr>
              <a:t>UTEC</a:t>
            </a:r>
            <a:r>
              <a:rPr lang="zh-CN" altLang="en-US" sz="1600" dirty="0">
                <a:solidFill>
                  <a:srgbClr val="002B41"/>
                </a:solidFill>
                <a:latin typeface="微软雅黑" panose="020B0503020204020204" pitchFamily="34" charset="-122"/>
                <a:ea typeface="微软雅黑" panose="020B0503020204020204" pitchFamily="34" charset="-122"/>
              </a:rPr>
              <a:t>的</a:t>
            </a:r>
            <a:r>
              <a:rPr lang="en-US" altLang="zh-CN" sz="1600" dirty="0">
                <a:solidFill>
                  <a:srgbClr val="002B41"/>
                </a:solidFill>
                <a:latin typeface="微软雅黑" panose="020B0503020204020204" pitchFamily="34" charset="-122"/>
                <a:ea typeface="微软雅黑" panose="020B0503020204020204" pitchFamily="34" charset="-122"/>
              </a:rPr>
              <a:t>Jose Avalos</a:t>
            </a:r>
            <a:r>
              <a:rPr lang="zh-CN" altLang="en-US" sz="1600" dirty="0">
                <a:solidFill>
                  <a:srgbClr val="002B41"/>
                </a:solidFill>
                <a:latin typeface="微软雅黑" panose="020B0503020204020204" pitchFamily="34" charset="-122"/>
                <a:ea typeface="微软雅黑" panose="020B0503020204020204" pitchFamily="34" charset="-122"/>
              </a:rPr>
              <a:t>在</a:t>
            </a:r>
            <a:r>
              <a:rPr lang="en-US" altLang="zh-CN" sz="1600" dirty="0">
                <a:solidFill>
                  <a:srgbClr val="002B41"/>
                </a:solidFill>
                <a:latin typeface="微软雅黑" panose="020B0503020204020204" pitchFamily="34" charset="-122"/>
                <a:ea typeface="微软雅黑" panose="020B0503020204020204" pitchFamily="34" charset="-122"/>
              </a:rPr>
              <a:t>2016</a:t>
            </a:r>
            <a:r>
              <a:rPr lang="zh-CN" altLang="en-US" sz="1600" dirty="0">
                <a:solidFill>
                  <a:srgbClr val="002B41"/>
                </a:solidFill>
                <a:latin typeface="微软雅黑" panose="020B0503020204020204" pitchFamily="34" charset="-122"/>
                <a:ea typeface="微软雅黑" panose="020B0503020204020204" pitchFamily="34" charset="-122"/>
              </a:rPr>
              <a:t>和</a:t>
            </a:r>
            <a:r>
              <a:rPr lang="en-US" altLang="zh-CN" sz="1600" dirty="0">
                <a:solidFill>
                  <a:srgbClr val="002B41"/>
                </a:solidFill>
                <a:latin typeface="微软雅黑" panose="020B0503020204020204" pitchFamily="34" charset="-122"/>
                <a:ea typeface="微软雅黑" panose="020B0503020204020204" pitchFamily="34" charset="-122"/>
              </a:rPr>
              <a:t>2017</a:t>
            </a:r>
            <a:r>
              <a:rPr lang="zh-CN" altLang="en-US" sz="1600" dirty="0">
                <a:solidFill>
                  <a:srgbClr val="002B41"/>
                </a:solidFill>
                <a:latin typeface="微软雅黑" panose="020B0503020204020204" pitchFamily="34" charset="-122"/>
                <a:ea typeface="微软雅黑" panose="020B0503020204020204" pitchFamily="34" charset="-122"/>
              </a:rPr>
              <a:t>两年分别在</a:t>
            </a:r>
            <a:r>
              <a:rPr lang="en-US" altLang="zh-CN" sz="1600" dirty="0">
                <a:solidFill>
                  <a:srgbClr val="002B41"/>
                </a:solidFill>
                <a:latin typeface="微软雅黑" panose="020B0503020204020204" pitchFamily="34" charset="-122"/>
                <a:ea typeface="微软雅黑" panose="020B0503020204020204" pitchFamily="34" charset="-122"/>
              </a:rPr>
              <a:t>IEEE</a:t>
            </a:r>
            <a:r>
              <a:rPr lang="zh-CN" altLang="en-US" sz="1600" dirty="0">
                <a:solidFill>
                  <a:srgbClr val="002B41"/>
                </a:solidFill>
                <a:latin typeface="微软雅黑" panose="020B0503020204020204" pitchFamily="34" charset="-122"/>
                <a:ea typeface="微软雅黑" panose="020B0503020204020204" pitchFamily="34" charset="-122"/>
              </a:rPr>
              <a:t>上发表了基于</a:t>
            </a:r>
            <a:r>
              <a:rPr lang="en-US" altLang="zh-CN" sz="1600" dirty="0">
                <a:solidFill>
                  <a:srgbClr val="002B41"/>
                </a:solidFill>
                <a:latin typeface="微软雅黑" panose="020B0503020204020204" pitchFamily="34" charset="-122"/>
                <a:ea typeface="微软雅黑" panose="020B0503020204020204" pitchFamily="34" charset="-122"/>
              </a:rPr>
              <a:t>Kinect</a:t>
            </a:r>
            <a:r>
              <a:rPr lang="zh-CN" altLang="en-US" sz="1600" dirty="0">
                <a:solidFill>
                  <a:srgbClr val="002B41"/>
                </a:solidFill>
                <a:latin typeface="微软雅黑" panose="020B0503020204020204" pitchFamily="34" charset="-122"/>
                <a:ea typeface="微软雅黑" panose="020B0503020204020204" pitchFamily="34" charset="-122"/>
              </a:rPr>
              <a:t>实时遥操作机器人的论文。除了对空间位置的精确测量，</a:t>
            </a:r>
            <a:r>
              <a:rPr lang="en-US" altLang="zh-CN" sz="1600" dirty="0">
                <a:solidFill>
                  <a:srgbClr val="002B41"/>
                </a:solidFill>
                <a:latin typeface="微软雅黑" panose="020B0503020204020204" pitchFamily="34" charset="-122"/>
                <a:ea typeface="微软雅黑" panose="020B0503020204020204" pitchFamily="34" charset="-122"/>
              </a:rPr>
              <a:t>Kinect</a:t>
            </a:r>
            <a:r>
              <a:rPr lang="zh-CN" altLang="en-US" sz="1600" dirty="0">
                <a:solidFill>
                  <a:srgbClr val="002B41"/>
                </a:solidFill>
                <a:latin typeface="微软雅黑" panose="020B0503020204020204" pitchFamily="34" charset="-122"/>
                <a:ea typeface="微软雅黑" panose="020B0503020204020204" pitchFamily="34" charset="-122"/>
              </a:rPr>
              <a:t>还有良好的测量深度的能力，使得人体姿态的空间信息不被丢失。由此，可以求出身体各肢段间的角度，再利用一阶微分逆运动学原理，转化为对机器人姿态的控制。软件采用了 </a:t>
            </a:r>
            <a:r>
              <a:rPr lang="en-US" altLang="zh-CN" sz="1600" dirty="0">
                <a:solidFill>
                  <a:srgbClr val="002B41"/>
                </a:solidFill>
                <a:latin typeface="微软雅黑" panose="020B0503020204020204" pitchFamily="34" charset="-122"/>
                <a:ea typeface="微软雅黑" panose="020B0503020204020204" pitchFamily="34" charset="-122"/>
              </a:rPr>
              <a:t>ROS</a:t>
            </a:r>
            <a:r>
              <a:rPr lang="zh-CN" altLang="en-US" sz="1600" dirty="0">
                <a:solidFill>
                  <a:srgbClr val="002B41"/>
                </a:solidFill>
                <a:latin typeface="微软雅黑" panose="020B0503020204020204" pitchFamily="34" charset="-122"/>
                <a:ea typeface="微软雅黑" panose="020B0503020204020204" pitchFamily="34" charset="-122"/>
              </a:rPr>
              <a:t>（</a:t>
            </a:r>
            <a:r>
              <a:rPr lang="en-US" altLang="zh-CN" sz="1600" dirty="0">
                <a:solidFill>
                  <a:srgbClr val="002B41"/>
                </a:solidFill>
                <a:latin typeface="微软雅黑" panose="020B0503020204020204" pitchFamily="34" charset="-122"/>
                <a:ea typeface="微软雅黑" panose="020B0503020204020204" pitchFamily="34" charset="-122"/>
              </a:rPr>
              <a:t>Robot Operating System</a:t>
            </a:r>
            <a:r>
              <a:rPr lang="zh-CN" altLang="en-US" sz="1600" dirty="0">
                <a:solidFill>
                  <a:srgbClr val="002B41"/>
                </a:solidFill>
                <a:latin typeface="微软雅黑" panose="020B0503020204020204" pitchFamily="34" charset="-122"/>
                <a:ea typeface="微软雅黑" panose="020B0503020204020204" pitchFamily="34" charset="-122"/>
              </a:rPr>
              <a:t>）</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8923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415696"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技术分析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25</a:t>
            </a:fld>
            <a:endParaRPr lang="zh-CN" altLang="en-US" dirty="0"/>
          </a:p>
        </p:txBody>
      </p:sp>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动作捕捉</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 name="Rectangle 8"/>
          <p:cNvSpPr/>
          <p:nvPr/>
        </p:nvSpPr>
        <p:spPr>
          <a:xfrm>
            <a:off x="409433" y="1853460"/>
            <a:ext cx="4262564" cy="4278094"/>
          </a:xfrm>
          <a:prstGeom prst="rect">
            <a:avLst/>
          </a:prstGeom>
        </p:spPr>
        <p:txBody>
          <a:bodyPr wrap="square">
            <a:spAutoFit/>
          </a:bodyPr>
          <a:lstStyle/>
          <a:p>
            <a:pPr algn="just">
              <a:spcAft>
                <a:spcPts val="0"/>
              </a:spcAft>
            </a:pPr>
            <a:r>
              <a:rPr lang="zh-CN" altLang="en-US" sz="1600" dirty="0" smtClean="0">
                <a:solidFill>
                  <a:srgbClr val="002B41"/>
                </a:solidFill>
                <a:latin typeface="微软雅黑" panose="020B0503020204020204" pitchFamily="34" charset="-122"/>
                <a:ea typeface="微软雅黑" panose="020B0503020204020204" pitchFamily="34" charset="-122"/>
              </a:rPr>
              <a:t>       这</a:t>
            </a:r>
            <a:r>
              <a:rPr lang="zh-CN" altLang="en-US" sz="1600" dirty="0">
                <a:solidFill>
                  <a:srgbClr val="002B41"/>
                </a:solidFill>
                <a:latin typeface="微软雅黑" panose="020B0503020204020204" pitchFamily="34" charset="-122"/>
                <a:ea typeface="微软雅黑" panose="020B0503020204020204" pitchFamily="34" charset="-122"/>
              </a:rPr>
              <a:t>些先人的研究暴露出两个未解问题。首先，这种原理使得机器人的胸口正中央必须在一个固定点上，其他肢体以它为原点做各种旋转动作，因此它不能做任何空间位移。其次，由机器人自身的设计局限性，机器人尚有很多动作无法达到人体所能轻易达到的角度；超过角度限制，机器人会自动切断遥操作以自我保护。</a:t>
            </a:r>
          </a:p>
          <a:p>
            <a:pPr algn="just">
              <a:spcAft>
                <a:spcPts val="0"/>
              </a:spcAft>
            </a:pPr>
            <a:r>
              <a:rPr lang="zh-CN" altLang="en-US" sz="1600" dirty="0" smtClean="0">
                <a:solidFill>
                  <a:srgbClr val="002B41"/>
                </a:solidFill>
                <a:latin typeface="微软雅黑" panose="020B0503020204020204" pitchFamily="34" charset="-122"/>
                <a:ea typeface="微软雅黑" panose="020B0503020204020204" pitchFamily="34" charset="-122"/>
              </a:rPr>
              <a:t>       实</a:t>
            </a:r>
            <a:r>
              <a:rPr lang="zh-CN" altLang="en-US" sz="1600" dirty="0">
                <a:solidFill>
                  <a:srgbClr val="002B41"/>
                </a:solidFill>
                <a:latin typeface="微软雅黑" panose="020B0503020204020204" pitchFamily="34" charset="-122"/>
                <a:ea typeface="微软雅黑" panose="020B0503020204020204" pitchFamily="34" charset="-122"/>
              </a:rPr>
              <a:t>验证明，由于机器人自身的惯性（而不是数据处理等其他原因），动作延迟存在但小于</a:t>
            </a:r>
            <a:r>
              <a:rPr lang="en-US" altLang="zh-CN" sz="1600" dirty="0">
                <a:solidFill>
                  <a:srgbClr val="002B41"/>
                </a:solidFill>
                <a:latin typeface="微软雅黑" panose="020B0503020204020204" pitchFamily="34" charset="-122"/>
                <a:ea typeface="微软雅黑" panose="020B0503020204020204" pitchFamily="34" charset="-122"/>
              </a:rPr>
              <a:t>0.3</a:t>
            </a:r>
            <a:r>
              <a:rPr lang="zh-CN" altLang="en-US" sz="1600" dirty="0">
                <a:solidFill>
                  <a:srgbClr val="002B41"/>
                </a:solidFill>
                <a:latin typeface="微软雅黑" panose="020B0503020204020204" pitchFamily="34" charset="-122"/>
                <a:ea typeface="微软雅黑" panose="020B0503020204020204" pitchFamily="34" charset="-122"/>
              </a:rPr>
              <a:t>秒，基本上保持了很好的同步性。然而，当人体做大幅运动时，机器人开始跟不上人类的速度。研究人员分析这是机器人能为自身施加的扭矩有一个上限。当机器人的设计更加精巧，这种延迟也会随之消失（研究人员并不是机械方面的专家，因此没有涉及这方面的工作） 。</a:t>
            </a:r>
          </a:p>
        </p:txBody>
      </p:sp>
      <p:sp>
        <p:nvSpPr>
          <p:cNvPr id="10" name="TextBox 9"/>
          <p:cNvSpPr txBox="1"/>
          <p:nvPr/>
        </p:nvSpPr>
        <p:spPr>
          <a:xfrm>
            <a:off x="5763954" y="2983345"/>
            <a:ext cx="45719" cy="369332"/>
          </a:xfrm>
          <a:prstGeom prst="rect">
            <a:avLst/>
          </a:prstGeom>
          <a:noFill/>
        </p:spPr>
        <p:txBody>
          <a:bodyPr wrap="square" rtlCol="0">
            <a:spAutoFit/>
          </a:bodyPr>
          <a:lstStyle/>
          <a:p>
            <a:endParaRPr lang="zh-CN" altLang="en-US" dirty="0"/>
          </a:p>
        </p:txBody>
      </p:sp>
      <p:sp>
        <p:nvSpPr>
          <p:cNvPr id="3" name="TextBox 2"/>
          <p:cNvSpPr txBox="1"/>
          <p:nvPr/>
        </p:nvSpPr>
        <p:spPr>
          <a:xfrm>
            <a:off x="8313325" y="2974108"/>
            <a:ext cx="1606530"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 </a:t>
            </a:r>
            <a:r>
              <a:rPr lang="zh-CN" altLang="en-US" dirty="0" smtClean="0">
                <a:solidFill>
                  <a:srgbClr val="FF0000"/>
                </a:solidFill>
                <a:latin typeface="微软雅黑" panose="020B0503020204020204" pitchFamily="34" charset="-122"/>
                <a:ea typeface="微软雅黑" panose="020B0503020204020204" pitchFamily="34" charset="-122"/>
              </a:rPr>
              <a:t>图，图，图</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734857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415696"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技术分析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26</a:t>
            </a:fld>
            <a:endParaRPr lang="zh-CN" altLang="en-US" dirty="0"/>
          </a:p>
        </p:txBody>
      </p:sp>
      <p:sp>
        <p:nvSpPr>
          <p:cNvPr id="32" name="椭圆 1"/>
          <p:cNvSpPr>
            <a:spLocks noChangeArrowheads="1"/>
          </p:cNvSpPr>
          <p:nvPr/>
        </p:nvSpPr>
        <p:spPr bwMode="auto">
          <a:xfrm>
            <a:off x="1025236" y="829206"/>
            <a:ext cx="289098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机械系统与运动控制</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 name="Rectangle 8"/>
          <p:cNvSpPr/>
          <p:nvPr/>
        </p:nvSpPr>
        <p:spPr>
          <a:xfrm>
            <a:off x="409433" y="1696441"/>
            <a:ext cx="4262564" cy="5016758"/>
          </a:xfrm>
          <a:prstGeom prst="rect">
            <a:avLst/>
          </a:prstGeom>
        </p:spPr>
        <p:txBody>
          <a:bodyPr wrap="square">
            <a:spAutoFit/>
          </a:bodyPr>
          <a:lstStyle/>
          <a:p>
            <a:pPr algn="just">
              <a:spcAft>
                <a:spcPts val="0"/>
              </a:spcAft>
            </a:pPr>
            <a:r>
              <a:rPr lang="zh-CN" altLang="en-US" sz="1600" dirty="0" smtClean="0">
                <a:solidFill>
                  <a:srgbClr val="002B41"/>
                </a:solidFill>
                <a:latin typeface="微软雅黑" panose="020B0503020204020204" pitchFamily="34" charset="-122"/>
                <a:ea typeface="微软雅黑" panose="020B0503020204020204" pitchFamily="34" charset="-122"/>
              </a:rPr>
              <a:t>       机</a:t>
            </a:r>
            <a:r>
              <a:rPr lang="zh-CN" altLang="en-US" sz="1600" dirty="0">
                <a:solidFill>
                  <a:srgbClr val="002B41"/>
                </a:solidFill>
                <a:latin typeface="微软雅黑" panose="020B0503020204020204" pitchFamily="34" charset="-122"/>
                <a:ea typeface="微软雅黑" panose="020B0503020204020204" pitchFamily="34" charset="-122"/>
              </a:rPr>
              <a:t>械系统是机器人的基础部分之一，它决定了机器人能否运动、能以什么样的形式运动、运动的性能如何。机器人的其他重要组成部分是传感器系统与控制算法，主要功能是感知信息并计算出期望的运动方式。 </a:t>
            </a:r>
          </a:p>
          <a:p>
            <a:pPr algn="just">
              <a:spcAft>
                <a:spcPts val="0"/>
              </a:spcAft>
            </a:pPr>
            <a:r>
              <a:rPr lang="zh-CN" altLang="en-US" sz="1600" dirty="0" smtClean="0">
                <a:solidFill>
                  <a:srgbClr val="002B41"/>
                </a:solidFill>
                <a:latin typeface="微软雅黑" panose="020B0503020204020204" pitchFamily="34" charset="-122"/>
                <a:ea typeface="微软雅黑" panose="020B0503020204020204" pitchFamily="34" charset="-122"/>
              </a:rPr>
              <a:t>       在</a:t>
            </a:r>
            <a:r>
              <a:rPr lang="zh-CN" altLang="en-US" sz="1600" dirty="0">
                <a:solidFill>
                  <a:srgbClr val="002B41"/>
                </a:solidFill>
                <a:latin typeface="微软雅黑" panose="020B0503020204020204" pitchFamily="34" charset="-122"/>
                <a:ea typeface="微软雅黑" panose="020B0503020204020204" pitchFamily="34" charset="-122"/>
              </a:rPr>
              <a:t>一个机器人系统中，机械部分和算法部分的复杂度是不确定的，这一比例主要取决于机器人的用途，例如是更偏重于智能感知，还是灵活运动。我所在的主题组所需要研究的人形遥操作机器人，在机械部分的主要目标是实现具有较高灵活度的、仿人的动作，但不需要很高的速度和精度；而在运动控制部分，期望的主要功能是模仿操作者的动作，理论上不需要很复杂的闭环控制系统，在机械结构精度足够的情况下开环控制足够，但要求有较好的实时性。 </a:t>
            </a:r>
          </a:p>
          <a:p>
            <a:pPr algn="just">
              <a:spcAft>
                <a:spcPts val="0"/>
              </a:spcAft>
            </a:pPr>
            <a:r>
              <a:rPr lang="zh-CN" altLang="en-US" sz="1600" dirty="0" smtClean="0">
                <a:solidFill>
                  <a:srgbClr val="002B41"/>
                </a:solidFill>
                <a:latin typeface="微软雅黑" panose="020B0503020204020204" pitchFamily="34" charset="-122"/>
                <a:ea typeface="微软雅黑" panose="020B0503020204020204" pitchFamily="34" charset="-122"/>
              </a:rPr>
              <a:t>       一</a:t>
            </a:r>
            <a:r>
              <a:rPr lang="zh-CN" altLang="en-US" sz="1600" dirty="0">
                <a:solidFill>
                  <a:srgbClr val="002B41"/>
                </a:solidFill>
                <a:latin typeface="微软雅黑" panose="020B0503020204020204" pitchFamily="34" charset="-122"/>
                <a:ea typeface="微软雅黑" panose="020B0503020204020204" pitchFamily="34" charset="-122"/>
              </a:rPr>
              <a:t>个机器人的运动性能是由机械系统和控制系统共同决定的，使用更优化、更多功能和更高效的机械结构可以简化控制算法，而使用更完善的传感器系统和算法则能够在当前</a:t>
            </a:r>
            <a:r>
              <a:rPr lang="zh-CN" altLang="en-US" sz="1600" dirty="0" smtClean="0">
                <a:solidFill>
                  <a:srgbClr val="002B41"/>
                </a:solidFill>
                <a:latin typeface="微软雅黑" panose="020B0503020204020204" pitchFamily="34" charset="-122"/>
                <a:ea typeface="微软雅黑" panose="020B0503020204020204" pitchFamily="34" charset="-122"/>
              </a:rPr>
              <a:t>的</a:t>
            </a:r>
            <a:endParaRPr lang="zh-CN" altLang="en-US" sz="1600" dirty="0">
              <a:solidFill>
                <a:srgbClr val="002B41"/>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5763954" y="2983345"/>
            <a:ext cx="45719" cy="369332"/>
          </a:xfrm>
          <a:prstGeom prst="rect">
            <a:avLst/>
          </a:prstGeom>
          <a:noFill/>
        </p:spPr>
        <p:txBody>
          <a:bodyPr wrap="square" rtlCol="0">
            <a:spAutoFit/>
          </a:bodyPr>
          <a:lstStyle/>
          <a:p>
            <a:endParaRPr lang="zh-CN" altLang="en-US" dirty="0"/>
          </a:p>
        </p:txBody>
      </p:sp>
      <p:sp>
        <p:nvSpPr>
          <p:cNvPr id="4" name="TextBox 3"/>
          <p:cNvSpPr txBox="1"/>
          <p:nvPr/>
        </p:nvSpPr>
        <p:spPr>
          <a:xfrm>
            <a:off x="5349923" y="402792"/>
            <a:ext cx="6252678" cy="6340197"/>
          </a:xfrm>
          <a:prstGeom prst="rect">
            <a:avLst/>
          </a:prstGeom>
          <a:noFill/>
        </p:spPr>
        <p:txBody>
          <a:bodyPr wrap="square" rtlCol="0">
            <a:spAutoFit/>
          </a:bodyPr>
          <a:lstStyle/>
          <a:p>
            <a:r>
              <a:rPr lang="zh-CN" altLang="en-US" sz="1600" dirty="0">
                <a:solidFill>
                  <a:srgbClr val="002B41"/>
                </a:solidFill>
                <a:latin typeface="微软雅黑" panose="020B0503020204020204" pitchFamily="34" charset="-122"/>
                <a:ea typeface="微软雅黑" panose="020B0503020204020204" pitchFamily="34" charset="-122"/>
              </a:rPr>
              <a:t>机械系统上达到更好的效果。然而，这两个方面需要相互协调，达到平衡，如果一个方面性能较差，有可能是无法弥补的</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2400" b="1" dirty="0">
                <a:solidFill>
                  <a:srgbClr val="002B41"/>
                </a:solidFill>
                <a:latin typeface="微软雅黑" panose="020B0503020204020204" pitchFamily="34" charset="-122"/>
                <a:ea typeface="微软雅黑" panose="020B0503020204020204" pitchFamily="34" charset="-122"/>
              </a:rPr>
              <a:t>机械系统</a:t>
            </a:r>
            <a:r>
              <a:rPr lang="en-US" altLang="zh-CN" sz="2400" b="1" dirty="0">
                <a:solidFill>
                  <a:srgbClr val="002B41"/>
                </a:solidFill>
                <a:latin typeface="微软雅黑" panose="020B0503020204020204" pitchFamily="34" charset="-122"/>
                <a:ea typeface="微软雅黑" panose="020B0503020204020204" pitchFamily="34" charset="-122"/>
              </a:rPr>
              <a:t>——</a:t>
            </a:r>
            <a:r>
              <a:rPr lang="zh-CN" altLang="en-US" sz="2400" b="1" dirty="0">
                <a:solidFill>
                  <a:srgbClr val="002B41"/>
                </a:solidFill>
                <a:latin typeface="微软雅黑" panose="020B0503020204020204" pitchFamily="34" charset="-122"/>
                <a:ea typeface="微软雅黑" panose="020B0503020204020204" pitchFamily="34" charset="-122"/>
              </a:rPr>
              <a:t>以</a:t>
            </a:r>
            <a:r>
              <a:rPr lang="en-US" altLang="zh-CN" sz="2400" b="1" dirty="0">
                <a:solidFill>
                  <a:srgbClr val="002B41"/>
                </a:solidFill>
                <a:latin typeface="微软雅黑" panose="020B0503020204020204" pitchFamily="34" charset="-122"/>
                <a:ea typeface="微软雅黑" panose="020B0503020204020204" pitchFamily="34" charset="-122"/>
              </a:rPr>
              <a:t>T-HR3</a:t>
            </a:r>
            <a:r>
              <a:rPr lang="zh-CN" altLang="en-US" sz="2400" b="1" dirty="0">
                <a:solidFill>
                  <a:srgbClr val="002B41"/>
                </a:solidFill>
                <a:latin typeface="微软雅黑" panose="020B0503020204020204" pitchFamily="34" charset="-122"/>
                <a:ea typeface="微软雅黑" panose="020B0503020204020204" pitchFamily="34" charset="-122"/>
              </a:rPr>
              <a:t>和</a:t>
            </a:r>
            <a:r>
              <a:rPr lang="en-US" altLang="zh-CN" sz="2400" b="1" dirty="0">
                <a:solidFill>
                  <a:srgbClr val="002B41"/>
                </a:solidFill>
                <a:latin typeface="微软雅黑" panose="020B0503020204020204" pitchFamily="34" charset="-122"/>
                <a:ea typeface="微软雅黑" panose="020B0503020204020204" pitchFamily="34" charset="-122"/>
              </a:rPr>
              <a:t>NAO</a:t>
            </a:r>
            <a:r>
              <a:rPr lang="zh-CN" altLang="en-US" sz="2400" b="1" dirty="0">
                <a:solidFill>
                  <a:srgbClr val="002B41"/>
                </a:solidFill>
                <a:latin typeface="微软雅黑" panose="020B0503020204020204" pitchFamily="34" charset="-122"/>
                <a:ea typeface="微软雅黑" panose="020B0503020204020204" pitchFamily="34" charset="-122"/>
              </a:rPr>
              <a:t>机器人为</a:t>
            </a:r>
            <a:r>
              <a:rPr lang="zh-CN" altLang="en-US" sz="2400" b="1" dirty="0" smtClean="0">
                <a:solidFill>
                  <a:srgbClr val="002B41"/>
                </a:solidFill>
                <a:latin typeface="微软雅黑" panose="020B0503020204020204" pitchFamily="34" charset="-122"/>
                <a:ea typeface="微软雅黑" panose="020B0503020204020204" pitchFamily="34" charset="-122"/>
              </a:rPr>
              <a:t>例</a:t>
            </a:r>
            <a:endParaRPr lang="en-US" altLang="zh-CN" sz="2400" b="1" dirty="0" smtClean="0">
              <a:solidFill>
                <a:srgbClr val="002B41"/>
              </a:solidFill>
              <a:latin typeface="微软雅黑" panose="020B0503020204020204" pitchFamily="34" charset="-122"/>
              <a:ea typeface="微软雅黑" panose="020B0503020204020204" pitchFamily="34" charset="-122"/>
            </a:endParaRPr>
          </a:p>
          <a:p>
            <a:endParaRPr lang="zh-CN" altLang="en-US" b="1" dirty="0">
              <a:solidFill>
                <a:srgbClr val="002B41"/>
              </a:solidFill>
              <a:latin typeface="微软雅黑" panose="020B0503020204020204" pitchFamily="34" charset="-122"/>
              <a:ea typeface="微软雅黑" panose="020B0503020204020204" pitchFamily="34" charset="-122"/>
            </a:endParaRPr>
          </a:p>
          <a:p>
            <a:r>
              <a:rPr lang="zh-CN" altLang="en-US" b="1" dirty="0">
                <a:solidFill>
                  <a:srgbClr val="002B41"/>
                </a:solidFill>
                <a:latin typeface="微软雅黑" panose="020B0503020204020204" pitchFamily="34" charset="-122"/>
                <a:ea typeface="微软雅黑" panose="020B0503020204020204" pitchFamily="34" charset="-122"/>
              </a:rPr>
              <a:t>整体动作</a:t>
            </a:r>
          </a:p>
          <a:p>
            <a:r>
              <a:rPr lang="zh-CN" altLang="en-US" dirty="0" smtClean="0">
                <a:solidFill>
                  <a:srgbClr val="002B41"/>
                </a:solidFill>
                <a:latin typeface="微软雅黑" panose="020B0503020204020204" pitchFamily="34" charset="-122"/>
                <a:ea typeface="微软雅黑" panose="020B0503020204020204" pitchFamily="34" charset="-122"/>
              </a:rPr>
              <a:t>      </a:t>
            </a:r>
            <a:r>
              <a:rPr lang="zh-CN" altLang="en-US" sz="1600" dirty="0" smtClean="0">
                <a:solidFill>
                  <a:srgbClr val="002B41"/>
                </a:solidFill>
                <a:latin typeface="微软雅黑" panose="020B0503020204020204" pitchFamily="34" charset="-122"/>
                <a:ea typeface="微软雅黑" panose="020B0503020204020204" pitchFamily="34" charset="-122"/>
              </a:rPr>
              <a:t>机</a:t>
            </a:r>
            <a:r>
              <a:rPr lang="zh-CN" altLang="en-US" sz="1600" dirty="0">
                <a:solidFill>
                  <a:srgbClr val="002B41"/>
                </a:solidFill>
                <a:latin typeface="微软雅黑" panose="020B0503020204020204" pitchFamily="34" charset="-122"/>
                <a:ea typeface="微软雅黑" panose="020B0503020204020204" pitchFamily="34" charset="-122"/>
              </a:rPr>
              <a:t>器人的运动主要在于关节的转动，多使用伺服电机实现。为提高转动的精度，或者是对力量的控制，还可以在关节处加入角度或扭矩传感器，形成局部闭环。 </a:t>
            </a:r>
          </a:p>
          <a:p>
            <a:r>
              <a:rPr lang="zh-CN" altLang="en-US" sz="1600" dirty="0" smtClean="0">
                <a:solidFill>
                  <a:srgbClr val="002B41"/>
                </a:solidFill>
                <a:latin typeface="微软雅黑" panose="020B0503020204020204" pitchFamily="34" charset="-122"/>
                <a:ea typeface="微软雅黑" panose="020B0503020204020204" pitchFamily="34" charset="-122"/>
              </a:rPr>
              <a:t>       例</a:t>
            </a:r>
            <a:r>
              <a:rPr lang="zh-CN" altLang="en-US" sz="1600" dirty="0">
                <a:solidFill>
                  <a:srgbClr val="002B41"/>
                </a:solidFill>
                <a:latin typeface="微软雅黑" panose="020B0503020204020204" pitchFamily="34" charset="-122"/>
                <a:ea typeface="微软雅黑" panose="020B0503020204020204" pitchFamily="34" charset="-122"/>
              </a:rPr>
              <a:t>如</a:t>
            </a:r>
            <a:r>
              <a:rPr lang="en-US" altLang="zh-CN" sz="1600" dirty="0">
                <a:solidFill>
                  <a:srgbClr val="002B41"/>
                </a:solidFill>
                <a:latin typeface="微软雅黑" panose="020B0503020204020204" pitchFamily="34" charset="-122"/>
                <a:ea typeface="微软雅黑" panose="020B0503020204020204" pitchFamily="34" charset="-122"/>
              </a:rPr>
              <a:t>T-HR3</a:t>
            </a:r>
            <a:r>
              <a:rPr lang="zh-CN" altLang="en-US" sz="1600" dirty="0">
                <a:solidFill>
                  <a:srgbClr val="002B41"/>
                </a:solidFill>
                <a:latin typeface="微软雅黑" panose="020B0503020204020204" pitchFamily="34" charset="-122"/>
                <a:ea typeface="微软雅黑" panose="020B0503020204020204" pitchFamily="34" charset="-122"/>
              </a:rPr>
              <a:t>机器人的</a:t>
            </a:r>
            <a:r>
              <a:rPr lang="en-US" altLang="zh-CN" sz="1600" dirty="0">
                <a:solidFill>
                  <a:srgbClr val="002B41"/>
                </a:solidFill>
                <a:latin typeface="微软雅黑" panose="020B0503020204020204" pitchFamily="34" charset="-122"/>
                <a:ea typeface="微软雅黑" panose="020B0503020204020204" pitchFamily="34" charset="-122"/>
              </a:rPr>
              <a:t>29</a:t>
            </a:r>
            <a:r>
              <a:rPr lang="zh-CN" altLang="en-US" sz="1600" dirty="0">
                <a:solidFill>
                  <a:srgbClr val="002B41"/>
                </a:solidFill>
                <a:latin typeface="微软雅黑" panose="020B0503020204020204" pitchFamily="34" charset="-122"/>
                <a:ea typeface="微软雅黑" panose="020B0503020204020204" pitchFamily="34" charset="-122"/>
              </a:rPr>
              <a:t>处关节和主控系统的</a:t>
            </a:r>
            <a:r>
              <a:rPr lang="en-US" altLang="zh-CN" sz="1600" dirty="0">
                <a:solidFill>
                  <a:srgbClr val="002B41"/>
                </a:solidFill>
                <a:latin typeface="微软雅黑" panose="020B0503020204020204" pitchFamily="34" charset="-122"/>
                <a:ea typeface="微软雅黑" panose="020B0503020204020204" pitchFamily="34" charset="-122"/>
              </a:rPr>
              <a:t>16</a:t>
            </a:r>
            <a:r>
              <a:rPr lang="zh-CN" altLang="en-US" sz="1600" dirty="0">
                <a:solidFill>
                  <a:srgbClr val="002B41"/>
                </a:solidFill>
                <a:latin typeface="微软雅黑" panose="020B0503020204020204" pitchFamily="34" charset="-122"/>
                <a:ea typeface="微软雅黑" panose="020B0503020204020204" pitchFamily="34" charset="-122"/>
              </a:rPr>
              <a:t>个部位内都安装了带扭矩传感器的扭矩伺服模块，可以精确控制动作带有的力度，并能够反馈给控制者。而规模较小、结构相对简单的</a:t>
            </a:r>
            <a:r>
              <a:rPr lang="en-US" altLang="zh-CN" sz="1600" dirty="0">
                <a:solidFill>
                  <a:srgbClr val="002B41"/>
                </a:solidFill>
                <a:latin typeface="微软雅黑" panose="020B0503020204020204" pitchFamily="34" charset="-122"/>
                <a:ea typeface="微软雅黑" panose="020B0503020204020204" pitchFamily="34" charset="-122"/>
              </a:rPr>
              <a:t>NAO</a:t>
            </a:r>
            <a:r>
              <a:rPr lang="zh-CN" altLang="en-US" sz="1600" dirty="0">
                <a:solidFill>
                  <a:srgbClr val="002B41"/>
                </a:solidFill>
                <a:latin typeface="微软雅黑" panose="020B0503020204020204" pitchFamily="34" charset="-122"/>
                <a:ea typeface="微软雅黑" panose="020B0503020204020204" pitchFamily="34" charset="-122"/>
              </a:rPr>
              <a:t>机器人则在肢体处安装了压力传感器和触觉传感器。</a:t>
            </a:r>
            <a:r>
              <a:rPr lang="zh-CN" altLang="en-US" dirty="0">
                <a:solidFill>
                  <a:srgbClr val="002B41"/>
                </a:solidFill>
                <a:latin typeface="微软雅黑" panose="020B0503020204020204" pitchFamily="34" charset="-122"/>
                <a:ea typeface="微软雅黑" panose="020B0503020204020204" pitchFamily="34" charset="-122"/>
              </a:rPr>
              <a:t> </a:t>
            </a:r>
            <a:endParaRPr lang="en-US" altLang="zh-CN" dirty="0" smtClean="0">
              <a:solidFill>
                <a:srgbClr val="002B41"/>
              </a:solidFill>
              <a:latin typeface="微软雅黑" panose="020B0503020204020204" pitchFamily="34" charset="-122"/>
              <a:ea typeface="微软雅黑" panose="020B0503020204020204" pitchFamily="34" charset="-122"/>
            </a:endParaRPr>
          </a:p>
          <a:p>
            <a:endParaRPr lang="zh-CN" altLang="en-US" dirty="0">
              <a:solidFill>
                <a:srgbClr val="002B41"/>
              </a:solidFill>
              <a:latin typeface="微软雅黑" panose="020B0503020204020204" pitchFamily="34" charset="-122"/>
              <a:ea typeface="微软雅黑" panose="020B0503020204020204" pitchFamily="34" charset="-122"/>
            </a:endParaRPr>
          </a:p>
          <a:p>
            <a:r>
              <a:rPr lang="zh-CN" altLang="en-US" b="1" dirty="0">
                <a:solidFill>
                  <a:srgbClr val="002B41"/>
                </a:solidFill>
                <a:latin typeface="微软雅黑" panose="020B0503020204020204" pitchFamily="34" charset="-122"/>
                <a:ea typeface="微软雅黑" panose="020B0503020204020204" pitchFamily="34" charset="-122"/>
              </a:rPr>
              <a:t>自由度</a:t>
            </a:r>
          </a:p>
          <a:p>
            <a:r>
              <a:rPr lang="en-US" altLang="zh-CN" sz="1600" dirty="0" smtClean="0">
                <a:solidFill>
                  <a:srgbClr val="002B41"/>
                </a:solidFill>
                <a:latin typeface="微软雅黑" panose="020B0503020204020204" pitchFamily="34" charset="-122"/>
                <a:ea typeface="微软雅黑" panose="020B0503020204020204" pitchFamily="34" charset="-122"/>
              </a:rPr>
              <a:t>       T-HR3</a:t>
            </a:r>
            <a:r>
              <a:rPr lang="zh-CN" altLang="en-US" sz="1600" dirty="0">
                <a:solidFill>
                  <a:srgbClr val="002B41"/>
                </a:solidFill>
                <a:latin typeface="微软雅黑" panose="020B0503020204020204" pitchFamily="34" charset="-122"/>
                <a:ea typeface="微软雅黑" panose="020B0503020204020204" pitchFamily="34" charset="-122"/>
              </a:rPr>
              <a:t>和</a:t>
            </a:r>
            <a:r>
              <a:rPr lang="en-US" altLang="zh-CN" sz="1600" dirty="0">
                <a:solidFill>
                  <a:srgbClr val="002B41"/>
                </a:solidFill>
                <a:latin typeface="微软雅黑" panose="020B0503020204020204" pitchFamily="34" charset="-122"/>
                <a:ea typeface="微软雅黑" panose="020B0503020204020204" pitchFamily="34" charset="-122"/>
              </a:rPr>
              <a:t>NAO</a:t>
            </a:r>
            <a:r>
              <a:rPr lang="zh-CN" altLang="en-US" sz="1600" dirty="0">
                <a:solidFill>
                  <a:srgbClr val="002B41"/>
                </a:solidFill>
                <a:latin typeface="微软雅黑" panose="020B0503020204020204" pitchFamily="34" charset="-122"/>
                <a:ea typeface="微软雅黑" panose="020B0503020204020204" pitchFamily="34" charset="-122"/>
              </a:rPr>
              <a:t>都属于仿人机器人，具有较多的运动自由度，例如手、四肢的多个关节，而每个关节的伺服电机旋转角度与人接近，甚至具有略大于人的旋转角度。但在每个自由度上，电机旋转的速度，即关节的灵活性往往不及人</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2400" b="1" dirty="0">
                <a:solidFill>
                  <a:srgbClr val="002B41"/>
                </a:solidFill>
                <a:latin typeface="微软雅黑" panose="020B0503020204020204" pitchFamily="34" charset="-122"/>
                <a:ea typeface="微软雅黑" panose="020B0503020204020204" pitchFamily="34" charset="-122"/>
              </a:rPr>
              <a:t>运动控</a:t>
            </a:r>
            <a:r>
              <a:rPr lang="zh-CN" altLang="en-US" sz="2400" b="1" dirty="0" smtClean="0">
                <a:solidFill>
                  <a:srgbClr val="002B41"/>
                </a:solidFill>
                <a:latin typeface="微软雅黑" panose="020B0503020204020204" pitchFamily="34" charset="-122"/>
                <a:ea typeface="微软雅黑" panose="020B0503020204020204" pitchFamily="34" charset="-122"/>
              </a:rPr>
              <a:t>制</a:t>
            </a:r>
            <a:endParaRPr lang="en-US" altLang="zh-CN" sz="2400" b="1" dirty="0">
              <a:solidFill>
                <a:srgbClr val="002B41"/>
              </a:solidFill>
              <a:latin typeface="微软雅黑" panose="020B0503020204020204" pitchFamily="34" charset="-122"/>
              <a:ea typeface="微软雅黑" panose="020B0503020204020204" pitchFamily="34" charset="-122"/>
            </a:endParaRPr>
          </a:p>
          <a:p>
            <a:endParaRPr lang="en-US" altLang="zh-CN" sz="2000" b="1" dirty="0" smtClean="0">
              <a:solidFill>
                <a:srgbClr val="002B41"/>
              </a:solidFill>
              <a:latin typeface="微软雅黑" panose="020B0503020204020204" pitchFamily="34" charset="-122"/>
              <a:ea typeface="微软雅黑" panose="020B0503020204020204" pitchFamily="34" charset="-122"/>
            </a:endParaRPr>
          </a:p>
          <a:p>
            <a:r>
              <a:rPr lang="zh-CN" altLang="en-US" b="1" dirty="0">
                <a:solidFill>
                  <a:srgbClr val="002B41"/>
                </a:solidFill>
                <a:latin typeface="微软雅黑" panose="020B0503020204020204" pitchFamily="34" charset="-122"/>
                <a:ea typeface="微软雅黑" panose="020B0503020204020204" pitchFamily="34" charset="-122"/>
              </a:rPr>
              <a:t>底层控制单元</a:t>
            </a:r>
          </a:p>
        </p:txBody>
      </p:sp>
    </p:spTree>
    <p:extLst>
      <p:ext uri="{BB962C8B-B14F-4D97-AF65-F5344CB8AC3E}">
        <p14:creationId xmlns:p14="http://schemas.microsoft.com/office/powerpoint/2010/main" val="10035991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
          <p:cNvSpPr>
            <a:spLocks noChangeArrowheads="1"/>
          </p:cNvSpPr>
          <p:nvPr/>
        </p:nvSpPr>
        <p:spPr bwMode="auto">
          <a:xfrm>
            <a:off x="1025236" y="829206"/>
            <a:ext cx="289098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机械系统与运动控制</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9" name="TextBox 76"/>
          <p:cNvSpPr txBox="1"/>
          <p:nvPr/>
        </p:nvSpPr>
        <p:spPr>
          <a:xfrm>
            <a:off x="498177" y="119023"/>
            <a:ext cx="4415696"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技术分析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27</a:t>
            </a:fld>
            <a:endParaRPr lang="zh-CN" altLang="en-US" dirty="0"/>
          </a:p>
        </p:txBody>
      </p:sp>
      <p:sp>
        <p:nvSpPr>
          <p:cNvPr id="9" name="Rectangle 8"/>
          <p:cNvSpPr/>
          <p:nvPr/>
        </p:nvSpPr>
        <p:spPr>
          <a:xfrm>
            <a:off x="409433" y="1696441"/>
            <a:ext cx="4262564" cy="5047536"/>
          </a:xfrm>
          <a:prstGeom prst="rect">
            <a:avLst/>
          </a:prstGeom>
        </p:spPr>
        <p:txBody>
          <a:bodyPr wrap="square">
            <a:spAutoFit/>
          </a:bodyPr>
          <a:lstStyle/>
          <a:p>
            <a:pPr algn="just">
              <a:spcAft>
                <a:spcPts val="0"/>
              </a:spcAft>
            </a:pPr>
            <a:r>
              <a:rPr lang="zh-CN" altLang="en-US" sz="1600" dirty="0" smtClean="0">
                <a:solidFill>
                  <a:srgbClr val="002B41"/>
                </a:solidFill>
                <a:latin typeface="微软雅黑" panose="020B0503020204020204" pitchFamily="34" charset="-122"/>
                <a:ea typeface="微软雅黑" panose="020B0503020204020204" pitchFamily="34" charset="-122"/>
              </a:rPr>
              <a:t>       仿</a:t>
            </a:r>
            <a:r>
              <a:rPr lang="zh-CN" altLang="en-US" sz="1600" dirty="0">
                <a:solidFill>
                  <a:srgbClr val="002B41"/>
                </a:solidFill>
                <a:latin typeface="微软雅黑" panose="020B0503020204020204" pitchFamily="34" charset="-122"/>
                <a:ea typeface="微软雅黑" panose="020B0503020204020204" pitchFamily="34" charset="-122"/>
              </a:rPr>
              <a:t>人机器人的底层控制单元是伺服电机以及相应的控制器件，可能配备有相应的角度、转矩、压力等传感器，使得该电机输出期望的角度或力量。 </a:t>
            </a:r>
          </a:p>
          <a:p>
            <a:pPr algn="just">
              <a:spcAft>
                <a:spcPts val="0"/>
              </a:spcAft>
            </a:pPr>
            <a:r>
              <a:rPr lang="zh-CN" altLang="en-US" sz="1600" dirty="0" smtClean="0">
                <a:solidFill>
                  <a:srgbClr val="002B41"/>
                </a:solidFill>
                <a:latin typeface="微软雅黑" panose="020B0503020204020204" pitchFamily="34" charset="-122"/>
                <a:ea typeface="微软雅黑" panose="020B0503020204020204" pitchFamily="34" charset="-122"/>
              </a:rPr>
              <a:t>       加</a:t>
            </a:r>
            <a:r>
              <a:rPr lang="zh-CN" altLang="en-US" sz="1600" dirty="0">
                <a:solidFill>
                  <a:srgbClr val="002B41"/>
                </a:solidFill>
                <a:latin typeface="微软雅黑" panose="020B0503020204020204" pitchFamily="34" charset="-122"/>
                <a:ea typeface="微软雅黑" panose="020B0503020204020204" pitchFamily="34" charset="-122"/>
              </a:rPr>
              <a:t>入局部闭环控制可以在一定程度上提升控制的准确性，但整体的控制性能主要还是取决于使用的电机的精度、速度、转矩等参数。 </a:t>
            </a:r>
          </a:p>
          <a:p>
            <a:pPr algn="just">
              <a:spcAft>
                <a:spcPts val="0"/>
              </a:spcAft>
            </a:pPr>
            <a:r>
              <a:rPr lang="zh-CN" altLang="en-US" sz="1600" dirty="0">
                <a:solidFill>
                  <a:srgbClr val="002B41"/>
                </a:solidFill>
                <a:latin typeface="微软雅黑" panose="020B0503020204020204" pitchFamily="34" charset="-122"/>
                <a:ea typeface="微软雅黑" panose="020B0503020204020204" pitchFamily="34" charset="-122"/>
              </a:rPr>
              <a:t>轻便小巧的伺服电机往往性能较差，而如果需要实现高性能的控制，则所需的电机往往体积和重量较大，且成本高，无法安装进一些精细的结构中，例如机器人的手，因此在执行器的选择上需要进行平衡和取舍</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pPr algn="just">
              <a:spcAft>
                <a:spcPts val="0"/>
              </a:spcAft>
            </a:pPr>
            <a:endParaRPr lang="en-US" altLang="zh-CN" sz="1600" dirty="0">
              <a:solidFill>
                <a:srgbClr val="002B41"/>
              </a:solidFill>
              <a:latin typeface="微软雅黑" panose="020B0503020204020204" pitchFamily="34" charset="-122"/>
              <a:ea typeface="微软雅黑" panose="020B0503020204020204" pitchFamily="34" charset="-122"/>
            </a:endParaRPr>
          </a:p>
          <a:p>
            <a:pPr algn="just"/>
            <a:r>
              <a:rPr lang="zh-CN" altLang="zh-CN" b="1" dirty="0">
                <a:solidFill>
                  <a:srgbClr val="002B41"/>
                </a:solidFill>
                <a:latin typeface="微软雅黑" panose="020B0503020204020204" pitchFamily="34" charset="-122"/>
                <a:ea typeface="微软雅黑" panose="020B0503020204020204" pitchFamily="34" charset="-122"/>
              </a:rPr>
              <a:t>整体动作控制</a:t>
            </a: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为</a:t>
            </a:r>
            <a:r>
              <a:rPr lang="zh-CN" altLang="zh-CN" sz="1600" dirty="0">
                <a:solidFill>
                  <a:srgbClr val="002B41"/>
                </a:solidFill>
                <a:latin typeface="微软雅黑" panose="020B0503020204020204" pitchFamily="34" charset="-122"/>
                <a:ea typeface="微软雅黑" panose="020B0503020204020204" pitchFamily="34" charset="-122"/>
              </a:rPr>
              <a:t>了让机器人实现某个特定的动作，需要让各伺服电机同时转动到设定的角度，给出设定的转矩，并且一些精度要求较高的动作还需要各电机之间有较好的同步性。 </a:t>
            </a:r>
          </a:p>
          <a:p>
            <a:r>
              <a:rPr lang="en-US" altLang="zh-CN" sz="1600" dirty="0" smtClean="0">
                <a:solidFill>
                  <a:srgbClr val="002B41"/>
                </a:solidFill>
                <a:latin typeface="微软雅黑" panose="020B0503020204020204" pitchFamily="34" charset="-122"/>
                <a:ea typeface="微软雅黑" panose="020B0503020204020204" pitchFamily="34" charset="-122"/>
              </a:rPr>
              <a:t>       T-HR3</a:t>
            </a:r>
            <a:r>
              <a:rPr lang="zh-CN" altLang="zh-CN" sz="1600" dirty="0">
                <a:solidFill>
                  <a:srgbClr val="002B41"/>
                </a:solidFill>
                <a:latin typeface="微软雅黑" panose="020B0503020204020204" pitchFamily="34" charset="-122"/>
                <a:ea typeface="微软雅黑" panose="020B0503020204020204" pitchFamily="34" charset="-122"/>
              </a:rPr>
              <a:t>这类直接模仿操作者动作的遥操作机器人，可以直接读取测量自操作者的关</a:t>
            </a:r>
            <a:r>
              <a:rPr lang="zh-CN" altLang="zh-CN" sz="1600" dirty="0" smtClean="0">
                <a:solidFill>
                  <a:srgbClr val="002B41"/>
                </a:solidFill>
                <a:latin typeface="微软雅黑" panose="020B0503020204020204" pitchFamily="34" charset="-122"/>
                <a:ea typeface="微软雅黑" panose="020B0503020204020204" pitchFamily="34" charset="-122"/>
              </a:rPr>
              <a:t>节</a:t>
            </a:r>
            <a:endParaRPr lang="zh-CN" altLang="en-US" sz="1600" dirty="0">
              <a:solidFill>
                <a:srgbClr val="002B41"/>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5763954" y="2983345"/>
            <a:ext cx="45719" cy="369332"/>
          </a:xfrm>
          <a:prstGeom prst="rect">
            <a:avLst/>
          </a:prstGeom>
          <a:noFill/>
        </p:spPr>
        <p:txBody>
          <a:bodyPr wrap="square" rtlCol="0">
            <a:spAutoFit/>
          </a:bodyPr>
          <a:lstStyle/>
          <a:p>
            <a:endParaRPr lang="zh-CN" altLang="en-US" dirty="0"/>
          </a:p>
        </p:txBody>
      </p:sp>
      <p:sp>
        <p:nvSpPr>
          <p:cNvPr id="4" name="TextBox 3"/>
          <p:cNvSpPr txBox="1"/>
          <p:nvPr/>
        </p:nvSpPr>
        <p:spPr>
          <a:xfrm>
            <a:off x="5484261" y="1696441"/>
            <a:ext cx="6252678" cy="4093428"/>
          </a:xfrm>
          <a:prstGeom prst="rect">
            <a:avLst/>
          </a:prstGeom>
          <a:noFill/>
        </p:spPr>
        <p:txBody>
          <a:bodyPr wrap="square" rtlCol="0">
            <a:spAutoFit/>
          </a:bodyPr>
          <a:lstStyle/>
          <a:p>
            <a:r>
              <a:rPr lang="zh-CN" altLang="zh-CN" sz="1600" dirty="0">
                <a:solidFill>
                  <a:srgbClr val="002B41"/>
                </a:solidFill>
                <a:latin typeface="微软雅黑" panose="020B0503020204020204" pitchFamily="34" charset="-122"/>
                <a:ea typeface="微软雅黑" panose="020B0503020204020204" pitchFamily="34" charset="-122"/>
              </a:rPr>
              <a:t>角度，</a:t>
            </a:r>
            <a:r>
              <a:rPr lang="zh-CN" altLang="zh-CN" sz="1600" dirty="0" smtClean="0">
                <a:solidFill>
                  <a:srgbClr val="002B41"/>
                </a:solidFill>
                <a:latin typeface="微软雅黑" panose="020B0503020204020204" pitchFamily="34" charset="-122"/>
                <a:ea typeface="微软雅黑" panose="020B0503020204020204" pitchFamily="34" charset="-122"/>
              </a:rPr>
              <a:t>并</a:t>
            </a:r>
            <a:r>
              <a:rPr lang="zh-CN" altLang="zh-CN" sz="1600" dirty="0">
                <a:solidFill>
                  <a:srgbClr val="002B41"/>
                </a:solidFill>
                <a:latin typeface="微软雅黑" panose="020B0503020204020204" pitchFamily="34" charset="-122"/>
                <a:ea typeface="微软雅黑" panose="020B0503020204020204" pitchFamily="34" charset="-122"/>
              </a:rPr>
              <a:t>控制电</a:t>
            </a:r>
            <a:r>
              <a:rPr lang="zh-CN" altLang="zh-CN" sz="1600" dirty="0" smtClean="0">
                <a:solidFill>
                  <a:srgbClr val="002B41"/>
                </a:solidFill>
                <a:latin typeface="微软雅黑" panose="020B0503020204020204" pitchFamily="34" charset="-122"/>
                <a:ea typeface="微软雅黑" panose="020B0503020204020204" pitchFamily="34" charset="-122"/>
              </a:rPr>
              <a:t>机</a:t>
            </a:r>
            <a:r>
              <a:rPr lang="zh-CN" altLang="en-US" sz="1600" dirty="0">
                <a:solidFill>
                  <a:srgbClr val="002B41"/>
                </a:solidFill>
                <a:latin typeface="微软雅黑" panose="020B0503020204020204" pitchFamily="34" charset="-122"/>
                <a:ea typeface="微软雅黑" panose="020B0503020204020204" pitchFamily="34" charset="-122"/>
              </a:rPr>
              <a:t>同步</a:t>
            </a:r>
            <a:r>
              <a:rPr lang="zh-CN" altLang="zh-CN" sz="1600" dirty="0" smtClean="0">
                <a:solidFill>
                  <a:srgbClr val="002B41"/>
                </a:solidFill>
                <a:latin typeface="微软雅黑" panose="020B0503020204020204" pitchFamily="34" charset="-122"/>
                <a:ea typeface="微软雅黑" panose="020B0503020204020204" pitchFamily="34" charset="-122"/>
              </a:rPr>
              <a:t>转</a:t>
            </a:r>
            <a:r>
              <a:rPr lang="zh-CN" altLang="zh-CN" sz="1600" dirty="0">
                <a:solidFill>
                  <a:srgbClr val="002B41"/>
                </a:solidFill>
                <a:latin typeface="微软雅黑" panose="020B0503020204020204" pitchFamily="34" charset="-122"/>
                <a:ea typeface="微软雅黑" panose="020B0503020204020204" pitchFamily="34" charset="-122"/>
              </a:rPr>
              <a:t>动即可，因此对电机控制同步性和传输延迟比较敏感。而</a:t>
            </a:r>
            <a:r>
              <a:rPr lang="en-US" altLang="zh-CN" sz="1600" dirty="0">
                <a:solidFill>
                  <a:srgbClr val="002B41"/>
                </a:solidFill>
                <a:latin typeface="微软雅黑" panose="020B0503020204020204" pitchFamily="34" charset="-122"/>
                <a:ea typeface="微软雅黑" panose="020B0503020204020204" pitchFamily="34" charset="-122"/>
              </a:rPr>
              <a:t>NAO</a:t>
            </a:r>
            <a:r>
              <a:rPr lang="zh-CN" altLang="zh-CN" sz="1600" dirty="0">
                <a:solidFill>
                  <a:srgbClr val="002B41"/>
                </a:solidFill>
                <a:latin typeface="微软雅黑" panose="020B0503020204020204" pitchFamily="34" charset="-122"/>
                <a:ea typeface="微软雅黑" panose="020B0503020204020204" pitchFamily="34" charset="-122"/>
              </a:rPr>
              <a:t>机器人是完全可编程的，则需要编程者事先设定好期望的动作和角度。 </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b="1" dirty="0">
                <a:solidFill>
                  <a:srgbClr val="002B41"/>
                </a:solidFill>
                <a:latin typeface="微软雅黑" panose="020B0503020204020204" pitchFamily="34" charset="-122"/>
                <a:ea typeface="微软雅黑" panose="020B0503020204020204" pitchFamily="34" charset="-122"/>
              </a:rPr>
              <a:t>自主动作的实</a:t>
            </a:r>
            <a:r>
              <a:rPr lang="zh-CN" altLang="en-US" b="1" dirty="0" smtClean="0">
                <a:solidFill>
                  <a:srgbClr val="002B41"/>
                </a:solidFill>
                <a:latin typeface="微软雅黑" panose="020B0503020204020204" pitchFamily="34" charset="-122"/>
                <a:ea typeface="微软雅黑" panose="020B0503020204020204" pitchFamily="34" charset="-122"/>
              </a:rPr>
              <a:t>现</a:t>
            </a:r>
            <a:endParaRPr lang="en-US" altLang="zh-CN" b="1" dirty="0" smtClean="0">
              <a:solidFill>
                <a:srgbClr val="002B41"/>
              </a:solidFill>
              <a:latin typeface="微软雅黑" panose="020B0503020204020204" pitchFamily="34" charset="-122"/>
              <a:ea typeface="微软雅黑" panose="020B0503020204020204" pitchFamily="34" charset="-122"/>
            </a:endParaRPr>
          </a:p>
          <a:p>
            <a:r>
              <a:rPr lang="en-US" altLang="zh-CN" sz="1600" dirty="0" smtClean="0">
                <a:solidFill>
                  <a:srgbClr val="002B41"/>
                </a:solidFill>
                <a:latin typeface="微软雅黑" panose="020B0503020204020204" pitchFamily="34" charset="-122"/>
                <a:ea typeface="微软雅黑" panose="020B0503020204020204" pitchFamily="34" charset="-122"/>
              </a:rPr>
              <a:t>       T-HR3</a:t>
            </a:r>
            <a:r>
              <a:rPr lang="zh-CN" altLang="en-US" sz="1600" dirty="0">
                <a:solidFill>
                  <a:srgbClr val="002B41"/>
                </a:solidFill>
                <a:latin typeface="微软雅黑" panose="020B0503020204020204" pitchFamily="34" charset="-122"/>
                <a:ea typeface="微软雅黑" panose="020B0503020204020204" pitchFamily="34" charset="-122"/>
              </a:rPr>
              <a:t>还能实现全身协调平衡控制，被人或者周围的物体碰到也能保持自身平衡，并且还配备有主动规避干扰功能，能够避免与其他机器人或者控制者接触。另外，</a:t>
            </a:r>
            <a:r>
              <a:rPr lang="en-US" altLang="zh-CN" sz="1600" dirty="0">
                <a:solidFill>
                  <a:srgbClr val="002B41"/>
                </a:solidFill>
                <a:latin typeface="微软雅黑" panose="020B0503020204020204" pitchFamily="34" charset="-122"/>
                <a:ea typeface="微软雅黑" panose="020B0503020204020204" pitchFamily="34" charset="-122"/>
              </a:rPr>
              <a:t>NAO</a:t>
            </a:r>
            <a:r>
              <a:rPr lang="zh-CN" altLang="en-US" sz="1600" dirty="0">
                <a:solidFill>
                  <a:srgbClr val="002B41"/>
                </a:solidFill>
                <a:latin typeface="微软雅黑" panose="020B0503020204020204" pitchFamily="34" charset="-122"/>
                <a:ea typeface="微软雅黑" panose="020B0503020204020204" pitchFamily="34" charset="-122"/>
              </a:rPr>
              <a:t>机器人也具有防自撞、倒地前使用手臂进行自我保护、摔倒后自行站立的功能。 </a:t>
            </a:r>
          </a:p>
          <a:p>
            <a:r>
              <a:rPr lang="zh-CN" altLang="en-US" sz="1600" dirty="0" smtClean="0">
                <a:solidFill>
                  <a:srgbClr val="002B41"/>
                </a:solidFill>
                <a:latin typeface="微软雅黑" panose="020B0503020204020204" pitchFamily="34" charset="-122"/>
                <a:ea typeface="微软雅黑" panose="020B0503020204020204" pitchFamily="34" charset="-122"/>
              </a:rPr>
              <a:t>       这</a:t>
            </a:r>
            <a:r>
              <a:rPr lang="zh-CN" altLang="en-US" sz="1600" dirty="0">
                <a:solidFill>
                  <a:srgbClr val="002B41"/>
                </a:solidFill>
                <a:latin typeface="微软雅黑" panose="020B0503020204020204" pitchFamily="34" charset="-122"/>
                <a:ea typeface="微软雅黑" panose="020B0503020204020204" pitchFamily="34" charset="-122"/>
              </a:rPr>
              <a:t>类复杂的功能则需要额外的整体感知器件，例如利用陀螺仪测量当前的姿态角，利用加速度计测量运动趋势，利用红外或超声波传感器感知周围的障碍物，甚至可以识别出动作上有冲突的指令并进行智能的管理。同时，还需要设计者对机器人的系统模型有较好的认识，因此才可以在一些极端或故障情况下实现一些自主动作控制。 </a:t>
            </a:r>
          </a:p>
          <a:p>
            <a:endParaRPr lang="zh-CN" altLang="zh-CN" b="1"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0843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415696"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技术分析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28</a:t>
            </a:fld>
            <a:endParaRPr lang="zh-CN" altLang="en-US" dirty="0"/>
          </a:p>
        </p:txBody>
      </p:sp>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虚拟行走</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 name="Rectangle 8"/>
          <p:cNvSpPr/>
          <p:nvPr/>
        </p:nvSpPr>
        <p:spPr>
          <a:xfrm>
            <a:off x="409433" y="1696441"/>
            <a:ext cx="4262564" cy="5047536"/>
          </a:xfrm>
          <a:prstGeom prst="rect">
            <a:avLst/>
          </a:prstGeom>
        </p:spPr>
        <p:txBody>
          <a:bodyPr wrap="square">
            <a:spAutoFit/>
          </a:bodyPr>
          <a:lstStyle/>
          <a:p>
            <a:pPr algn="just">
              <a:spcAft>
                <a:spcPts val="0"/>
              </a:spcAft>
            </a:pPr>
            <a:r>
              <a:rPr lang="zh-CN" altLang="en-US" sz="1600" dirty="0" smtClean="0">
                <a:solidFill>
                  <a:srgbClr val="002B41"/>
                </a:solidFill>
                <a:latin typeface="微软雅黑" panose="020B0503020204020204" pitchFamily="34" charset="-122"/>
                <a:ea typeface="微软雅黑" panose="020B0503020204020204" pitchFamily="34" charset="-122"/>
              </a:rPr>
              <a:t>       地面仿</a:t>
            </a:r>
            <a:r>
              <a:rPr lang="zh-CN" altLang="en-US" sz="1600" dirty="0">
                <a:solidFill>
                  <a:srgbClr val="002B41"/>
                </a:solidFill>
                <a:latin typeface="微软雅黑" panose="020B0503020204020204" pitchFamily="34" charset="-122"/>
                <a:ea typeface="微软雅黑" panose="020B0503020204020204" pitchFamily="34" charset="-122"/>
              </a:rPr>
              <a:t>真行走与逼真行走体验领域在近十年并非技术热</a:t>
            </a:r>
            <a:r>
              <a:rPr lang="zh-CN" altLang="en-US" sz="1600" dirty="0" smtClean="0">
                <a:solidFill>
                  <a:srgbClr val="002B41"/>
                </a:solidFill>
                <a:latin typeface="微软雅黑" panose="020B0503020204020204" pitchFamily="34" charset="-122"/>
                <a:ea typeface="微软雅黑" panose="020B0503020204020204" pitchFamily="34" charset="-122"/>
              </a:rPr>
              <a:t>点。</a:t>
            </a:r>
            <a:r>
              <a:rPr lang="zh-CN" altLang="en-US" sz="1600" dirty="0">
                <a:solidFill>
                  <a:srgbClr val="002B41"/>
                </a:solidFill>
                <a:latin typeface="微软雅黑" panose="020B0503020204020204" pitchFamily="34" charset="-122"/>
                <a:ea typeface="微软雅黑" panose="020B0503020204020204" pitchFamily="34" charset="-122"/>
              </a:rPr>
              <a:t>但</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en-US" sz="1600" dirty="0">
                <a:solidFill>
                  <a:srgbClr val="002B41"/>
                </a:solidFill>
                <a:latin typeface="微软雅黑" panose="020B0503020204020204" pitchFamily="34" charset="-122"/>
                <a:ea typeface="微软雅黑" panose="020B0503020204020204" pitchFamily="34" charset="-122"/>
              </a:rPr>
              <a:t>近两年恰为技术热点，逼真行走体验作为</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en-US" sz="1600" dirty="0">
                <a:solidFill>
                  <a:srgbClr val="002B41"/>
                </a:solidFill>
                <a:latin typeface="微软雅黑" panose="020B0503020204020204" pitchFamily="34" charset="-122"/>
                <a:ea typeface="微软雅黑" panose="020B0503020204020204" pitchFamily="34" charset="-122"/>
              </a:rPr>
              <a:t>未来发展的一部分也吸引了更多人的目光。本文将主要介绍几大</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en-US" sz="1600" dirty="0">
                <a:solidFill>
                  <a:srgbClr val="002B41"/>
                </a:solidFill>
                <a:latin typeface="微软雅黑" panose="020B0503020204020204" pitchFamily="34" charset="-122"/>
                <a:ea typeface="微软雅黑" panose="020B0503020204020204" pitchFamily="34" charset="-122"/>
              </a:rPr>
              <a:t>公司的解决方案</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pPr algn="just">
              <a:spcAft>
                <a:spcPts val="0"/>
              </a:spcAft>
            </a:pPr>
            <a:endParaRPr lang="en-US" altLang="zh-CN" sz="1600" dirty="0">
              <a:solidFill>
                <a:srgbClr val="002B41"/>
              </a:solidFill>
              <a:latin typeface="微软雅黑" panose="020B0503020204020204" pitchFamily="34" charset="-122"/>
              <a:ea typeface="微软雅黑" panose="020B0503020204020204" pitchFamily="34" charset="-122"/>
            </a:endParaRPr>
          </a:p>
          <a:p>
            <a:pPr algn="just"/>
            <a:r>
              <a:rPr lang="en-US" altLang="zh-CN" b="1" dirty="0">
                <a:solidFill>
                  <a:srgbClr val="002B41"/>
                </a:solidFill>
                <a:latin typeface="微软雅黑" panose="020B0503020204020204" pitchFamily="34" charset="-122"/>
                <a:ea typeface="微软雅黑" panose="020B0503020204020204" pitchFamily="34" charset="-122"/>
              </a:rPr>
              <a:t>HTC</a:t>
            </a:r>
            <a:r>
              <a:rPr lang="zh-CN" altLang="en-US" b="1" dirty="0">
                <a:solidFill>
                  <a:srgbClr val="002B41"/>
                </a:solidFill>
                <a:latin typeface="微软雅黑" panose="020B0503020204020204" pitchFamily="34" charset="-122"/>
                <a:ea typeface="微软雅黑" panose="020B0503020204020204" pitchFamily="34" charset="-122"/>
              </a:rPr>
              <a:t>的</a:t>
            </a:r>
            <a:r>
              <a:rPr lang="en-US" altLang="zh-CN" b="1" dirty="0" smtClean="0">
                <a:solidFill>
                  <a:srgbClr val="002B41"/>
                </a:solidFill>
                <a:latin typeface="微软雅黑" panose="020B0503020204020204" pitchFamily="34" charset="-122"/>
                <a:ea typeface="微软雅黑" panose="020B0503020204020204" pitchFamily="34" charset="-122"/>
              </a:rPr>
              <a:t>Room-Scale</a:t>
            </a: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房</a:t>
            </a:r>
            <a:r>
              <a:rPr lang="zh-CN" altLang="zh-CN" sz="1600" dirty="0">
                <a:solidFill>
                  <a:srgbClr val="002B41"/>
                </a:solidFill>
                <a:latin typeface="微软雅黑" panose="020B0503020204020204" pitchFamily="34" charset="-122"/>
                <a:ea typeface="微软雅黑" panose="020B0503020204020204" pitchFamily="34" charset="-122"/>
              </a:rPr>
              <a:t>间追踪系统最先由</a:t>
            </a:r>
            <a:r>
              <a:rPr lang="en-US" altLang="zh-CN" sz="1600" dirty="0">
                <a:solidFill>
                  <a:srgbClr val="002B41"/>
                </a:solidFill>
                <a:latin typeface="微软雅黑" panose="020B0503020204020204" pitchFamily="34" charset="-122"/>
                <a:ea typeface="微软雅黑" panose="020B0503020204020204" pitchFamily="34" charset="-122"/>
              </a:rPr>
              <a:t>HTC Vive </a:t>
            </a:r>
            <a:r>
              <a:rPr lang="zh-CN" altLang="zh-CN" sz="1600" dirty="0">
                <a:solidFill>
                  <a:srgbClr val="002B41"/>
                </a:solidFill>
                <a:latin typeface="微软雅黑" panose="020B0503020204020204" pitchFamily="34" charset="-122"/>
                <a:ea typeface="微软雅黑" panose="020B0503020204020204" pitchFamily="34" charset="-122"/>
              </a:rPr>
              <a:t>使用，采用</a:t>
            </a:r>
            <a:r>
              <a:rPr lang="en-US" altLang="zh-CN" sz="1600" dirty="0">
                <a:solidFill>
                  <a:srgbClr val="002B41"/>
                </a:solidFill>
                <a:latin typeface="微软雅黑" panose="020B0503020204020204" pitchFamily="34" charset="-122"/>
                <a:ea typeface="微软雅黑" panose="020B0503020204020204" pitchFamily="34" charset="-122"/>
              </a:rPr>
              <a:t> Lighthouse </a:t>
            </a:r>
            <a:r>
              <a:rPr lang="zh-CN" altLang="zh-CN" sz="1600" dirty="0">
                <a:solidFill>
                  <a:srgbClr val="002B41"/>
                </a:solidFill>
                <a:latin typeface="微软雅黑" panose="020B0503020204020204" pitchFamily="34" charset="-122"/>
                <a:ea typeface="微软雅黑" panose="020B0503020204020204" pitchFamily="34" charset="-122"/>
              </a:rPr>
              <a:t>定位系统，基于激光和光敏传感器来确定运动物体的位置，允许用户可以在一定的空间内自由移动，最大追踪范围可支持</a:t>
            </a:r>
            <a:r>
              <a:rPr lang="en-US" altLang="zh-CN" sz="1600" dirty="0">
                <a:solidFill>
                  <a:srgbClr val="002B41"/>
                </a:solidFill>
                <a:latin typeface="微软雅黑" panose="020B0503020204020204" pitchFamily="34" charset="-122"/>
                <a:ea typeface="微软雅黑" panose="020B0503020204020204" pitchFamily="34" charset="-122"/>
              </a:rPr>
              <a:t> 15</a:t>
            </a:r>
            <a:r>
              <a:rPr lang="zh-CN" altLang="zh-CN" sz="1600" dirty="0">
                <a:solidFill>
                  <a:srgbClr val="002B41"/>
                </a:solidFill>
                <a:latin typeface="微软雅黑" panose="020B0503020204020204" pitchFamily="34" charset="-122"/>
                <a:ea typeface="微软雅黑" panose="020B0503020204020204" pitchFamily="34" charset="-122"/>
              </a:rPr>
              <a:t>英尺</a:t>
            </a:r>
            <a:r>
              <a:rPr lang="en-US" altLang="zh-CN" sz="1600" dirty="0">
                <a:solidFill>
                  <a:srgbClr val="002B41"/>
                </a:solidFill>
                <a:latin typeface="微软雅黑" panose="020B0503020204020204" pitchFamily="34" charset="-122"/>
                <a:ea typeface="微软雅黑" panose="020B0503020204020204" pitchFamily="34" charset="-122"/>
              </a:rPr>
              <a:t> X 15</a:t>
            </a:r>
            <a:r>
              <a:rPr lang="zh-CN" altLang="zh-CN" sz="1600" dirty="0">
                <a:solidFill>
                  <a:srgbClr val="002B41"/>
                </a:solidFill>
                <a:latin typeface="微软雅黑" panose="020B0503020204020204" pitchFamily="34" charset="-122"/>
                <a:ea typeface="微软雅黑" panose="020B0503020204020204" pitchFamily="34" charset="-122"/>
              </a:rPr>
              <a:t>英尺</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zh-CN" sz="1600" dirty="0">
                <a:solidFill>
                  <a:srgbClr val="002B41"/>
                </a:solidFill>
                <a:latin typeface="微软雅黑" panose="020B0503020204020204" pitchFamily="34" charset="-122"/>
                <a:ea typeface="微软雅黑" panose="020B0503020204020204" pitchFamily="34" charset="-122"/>
              </a:rPr>
              <a:t>约</a:t>
            </a:r>
            <a:r>
              <a:rPr lang="en-US" altLang="zh-CN" sz="1600" dirty="0">
                <a:solidFill>
                  <a:srgbClr val="002B41"/>
                </a:solidFill>
                <a:latin typeface="微软雅黑" panose="020B0503020204020204" pitchFamily="34" charset="-122"/>
                <a:ea typeface="微软雅黑" panose="020B0503020204020204" pitchFamily="34" charset="-122"/>
              </a:rPr>
              <a:t> 4.57</a:t>
            </a:r>
            <a:r>
              <a:rPr lang="zh-CN" altLang="zh-CN" sz="1600" dirty="0">
                <a:solidFill>
                  <a:srgbClr val="002B41"/>
                </a:solidFill>
                <a:latin typeface="微软雅黑" panose="020B0503020204020204" pitchFamily="34" charset="-122"/>
                <a:ea typeface="微软雅黑" panose="020B0503020204020204" pitchFamily="34" charset="-122"/>
              </a:rPr>
              <a:t>米</a:t>
            </a:r>
            <a:r>
              <a:rPr lang="en-US" altLang="zh-CN" sz="1600" dirty="0">
                <a:solidFill>
                  <a:srgbClr val="002B41"/>
                </a:solidFill>
                <a:latin typeface="微软雅黑" panose="020B0503020204020204" pitchFamily="34" charset="-122"/>
                <a:ea typeface="微软雅黑" panose="020B0503020204020204" pitchFamily="34" charset="-122"/>
              </a:rPr>
              <a:t> X 4.57</a:t>
            </a:r>
            <a:r>
              <a:rPr lang="zh-CN" altLang="zh-CN" sz="1600" dirty="0">
                <a:solidFill>
                  <a:srgbClr val="002B41"/>
                </a:solidFill>
                <a:latin typeface="微软雅黑" panose="020B0503020204020204" pitchFamily="34" charset="-122"/>
                <a:ea typeface="微软雅黑" panose="020B0503020204020204" pitchFamily="34" charset="-122"/>
              </a:rPr>
              <a:t>米</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zh-CN" sz="1600" dirty="0">
                <a:solidFill>
                  <a:srgbClr val="002B41"/>
                </a:solidFill>
                <a:latin typeface="微软雅黑" panose="020B0503020204020204" pitchFamily="34" charset="-122"/>
                <a:ea typeface="微软雅黑" panose="020B0503020204020204" pitchFamily="34" charset="-122"/>
              </a:rPr>
              <a:t>，至少需要</a:t>
            </a:r>
            <a:r>
              <a:rPr lang="en-US" altLang="zh-CN" sz="1600" dirty="0">
                <a:solidFill>
                  <a:srgbClr val="002B41"/>
                </a:solidFill>
                <a:latin typeface="微软雅黑" panose="020B0503020204020204" pitchFamily="34" charset="-122"/>
                <a:ea typeface="微软雅黑" panose="020B0503020204020204" pitchFamily="34" charset="-122"/>
              </a:rPr>
              <a:t> 1.5</a:t>
            </a:r>
            <a:r>
              <a:rPr lang="zh-CN" altLang="zh-CN" sz="1600" dirty="0">
                <a:solidFill>
                  <a:srgbClr val="002B41"/>
                </a:solidFill>
                <a:latin typeface="微软雅黑" panose="020B0503020204020204" pitchFamily="34" charset="-122"/>
                <a:ea typeface="微软雅黑" panose="020B0503020204020204" pitchFamily="34" charset="-122"/>
              </a:rPr>
              <a:t>米</a:t>
            </a:r>
            <a:r>
              <a:rPr lang="en-US" altLang="zh-CN" sz="1600" dirty="0">
                <a:solidFill>
                  <a:srgbClr val="002B41"/>
                </a:solidFill>
                <a:latin typeface="微软雅黑" panose="020B0503020204020204" pitchFamily="34" charset="-122"/>
                <a:ea typeface="微软雅黑" panose="020B0503020204020204" pitchFamily="34" charset="-122"/>
              </a:rPr>
              <a:t> X 2</a:t>
            </a:r>
            <a:r>
              <a:rPr lang="zh-CN" altLang="zh-CN" sz="1600" dirty="0">
                <a:solidFill>
                  <a:srgbClr val="002B41"/>
                </a:solidFill>
                <a:latin typeface="微软雅黑" panose="020B0503020204020204" pitchFamily="34" charset="-122"/>
                <a:ea typeface="微软雅黑" panose="020B0503020204020204" pitchFamily="34" charset="-122"/>
              </a:rPr>
              <a:t>米的空间。而随后在</a:t>
            </a:r>
            <a:r>
              <a:rPr lang="en-US" altLang="zh-CN" sz="1600" dirty="0">
                <a:solidFill>
                  <a:srgbClr val="002B41"/>
                </a:solidFill>
                <a:latin typeface="微软雅黑" panose="020B0503020204020204" pitchFamily="34" charset="-122"/>
                <a:ea typeface="微软雅黑" panose="020B0503020204020204" pitchFamily="34" charset="-122"/>
              </a:rPr>
              <a:t>Oculus Touch</a:t>
            </a:r>
            <a:r>
              <a:rPr lang="zh-CN" altLang="zh-CN" sz="1600" dirty="0">
                <a:solidFill>
                  <a:srgbClr val="002B41"/>
                </a:solidFill>
                <a:latin typeface="微软雅黑" panose="020B0503020204020204" pitchFamily="34" charset="-122"/>
                <a:ea typeface="微软雅黑" panose="020B0503020204020204" pitchFamily="34" charset="-122"/>
              </a:rPr>
              <a:t>推出后，同样可以通过</a:t>
            </a:r>
            <a:r>
              <a:rPr lang="en-US" altLang="zh-CN" sz="1600" dirty="0">
                <a:solidFill>
                  <a:srgbClr val="002B41"/>
                </a:solidFill>
                <a:latin typeface="微软雅黑" panose="020B0503020204020204" pitchFamily="34" charset="-122"/>
                <a:ea typeface="微软雅黑" panose="020B0503020204020204" pitchFamily="34" charset="-122"/>
              </a:rPr>
              <a:t>Rift+Touch+</a:t>
            </a:r>
            <a:r>
              <a:rPr lang="zh-CN" altLang="zh-CN" sz="1600" dirty="0">
                <a:solidFill>
                  <a:srgbClr val="002B41"/>
                </a:solidFill>
                <a:latin typeface="微软雅黑" panose="020B0503020204020204" pitchFamily="34" charset="-122"/>
                <a:ea typeface="微软雅黑" panose="020B0503020204020204" pitchFamily="34" charset="-122"/>
              </a:rPr>
              <a:t>第三个传感器来实现更大的房间追踪空间。</a:t>
            </a:r>
          </a:p>
          <a:p>
            <a:r>
              <a:rPr lang="en-US" altLang="zh-CN" sz="1600" dirty="0" smtClean="0">
                <a:solidFill>
                  <a:srgbClr val="002B41"/>
                </a:solidFill>
                <a:latin typeface="微软雅黑" panose="020B0503020204020204" pitchFamily="34" charset="-122"/>
                <a:ea typeface="微软雅黑" panose="020B0503020204020204" pitchFamily="34" charset="-122"/>
              </a:rPr>
              <a:t>       HTC </a:t>
            </a:r>
            <a:r>
              <a:rPr lang="en-US" altLang="zh-CN" sz="1600" dirty="0">
                <a:solidFill>
                  <a:srgbClr val="002B41"/>
                </a:solidFill>
                <a:latin typeface="微软雅黑" panose="020B0503020204020204" pitchFamily="34" charset="-122"/>
                <a:ea typeface="微软雅黑" panose="020B0503020204020204" pitchFamily="34" charset="-122"/>
              </a:rPr>
              <a:t>Vive</a:t>
            </a:r>
            <a:r>
              <a:rPr lang="zh-CN" altLang="zh-CN" sz="1600" dirty="0">
                <a:solidFill>
                  <a:srgbClr val="002B41"/>
                </a:solidFill>
                <a:latin typeface="微软雅黑" panose="020B0503020204020204" pitchFamily="34" charset="-122"/>
                <a:ea typeface="微软雅黑" panose="020B0503020204020204" pitchFamily="34" charset="-122"/>
              </a:rPr>
              <a:t>上的一款游戏《</a:t>
            </a:r>
            <a:r>
              <a:rPr lang="en-US" altLang="zh-CN" sz="1600" dirty="0">
                <a:solidFill>
                  <a:srgbClr val="002B41"/>
                </a:solidFill>
                <a:latin typeface="微软雅黑" panose="020B0503020204020204" pitchFamily="34" charset="-122"/>
                <a:ea typeface="微软雅黑" panose="020B0503020204020204" pitchFamily="34" charset="-122"/>
              </a:rPr>
              <a:t>Hover Junkers</a:t>
            </a:r>
            <a:r>
              <a:rPr lang="zh-CN" altLang="zh-CN" sz="1600" dirty="0">
                <a:solidFill>
                  <a:srgbClr val="002B41"/>
                </a:solidFill>
                <a:latin typeface="微软雅黑" panose="020B0503020204020204" pitchFamily="34" charset="-122"/>
                <a:ea typeface="微软雅黑" panose="020B0503020204020204" pitchFamily="34" charset="-122"/>
              </a:rPr>
              <a:t>》便采用了第一人称视角设计，并且充分利用了</a:t>
            </a:r>
            <a:r>
              <a:rPr lang="en-US" altLang="zh-CN" sz="1600" dirty="0">
                <a:solidFill>
                  <a:srgbClr val="002B41"/>
                </a:solidFill>
                <a:latin typeface="微软雅黑" panose="020B0503020204020204" pitchFamily="34" charset="-122"/>
                <a:ea typeface="微软雅黑" panose="020B0503020204020204" pitchFamily="34" charset="-122"/>
              </a:rPr>
              <a:t>Vive</a:t>
            </a:r>
            <a:r>
              <a:rPr lang="zh-CN" altLang="zh-CN" sz="1600" dirty="0">
                <a:solidFill>
                  <a:srgbClr val="002B41"/>
                </a:solidFill>
                <a:latin typeface="微软雅黑" panose="020B0503020204020204" pitchFamily="34" charset="-122"/>
                <a:ea typeface="微软雅黑" panose="020B0503020204020204" pitchFamily="34" charset="-122"/>
              </a:rPr>
              <a:t>的房间追踪系统。该游戏开发商</a:t>
            </a:r>
            <a:r>
              <a:rPr lang="en-US" altLang="zh-CN" sz="1600" dirty="0">
                <a:solidFill>
                  <a:srgbClr val="002B41"/>
                </a:solidFill>
                <a:latin typeface="微软雅黑" panose="020B0503020204020204" pitchFamily="34" charset="-122"/>
                <a:ea typeface="微软雅黑" panose="020B0503020204020204" pitchFamily="34" charset="-122"/>
              </a:rPr>
              <a:t>Stress Level Zero</a:t>
            </a:r>
            <a:r>
              <a:rPr lang="zh-CN" altLang="zh-CN" sz="1600" dirty="0">
                <a:solidFill>
                  <a:srgbClr val="002B41"/>
                </a:solidFill>
                <a:latin typeface="微软雅黑" panose="020B0503020204020204" pitchFamily="34" charset="-122"/>
                <a:ea typeface="微软雅黑" panose="020B0503020204020204" pitchFamily="34" charset="-122"/>
              </a:rPr>
              <a:t>曾表示，他们希望玩家能够在游戏中尽量获得接近现实的移动效</a:t>
            </a:r>
            <a:r>
              <a:rPr lang="zh-CN" altLang="zh-CN" sz="1600" dirty="0" smtClean="0">
                <a:solidFill>
                  <a:srgbClr val="002B41"/>
                </a:solidFill>
                <a:latin typeface="微软雅黑" panose="020B0503020204020204" pitchFamily="34" charset="-122"/>
                <a:ea typeface="微软雅黑" panose="020B0503020204020204" pitchFamily="34" charset="-122"/>
              </a:rPr>
              <a:t>果</a:t>
            </a:r>
            <a:r>
              <a:rPr lang="zh-CN" altLang="en-US" sz="1600" dirty="0" smtClean="0">
                <a:solidFill>
                  <a:srgbClr val="002B41"/>
                </a:solidFill>
                <a:latin typeface="微软雅黑" panose="020B0503020204020204" pitchFamily="34" charset="-122"/>
                <a:ea typeface="微软雅黑" panose="020B0503020204020204" pitchFamily="34" charset="-122"/>
              </a:rPr>
              <a:t>。</a:t>
            </a:r>
            <a:r>
              <a:rPr lang="zh-CN" altLang="zh-CN" sz="1600" dirty="0" smtClean="0">
                <a:solidFill>
                  <a:srgbClr val="002B41"/>
                </a:solidFill>
                <a:latin typeface="微软雅黑" panose="020B0503020204020204" pitchFamily="34" charset="-122"/>
                <a:ea typeface="微软雅黑" panose="020B0503020204020204" pitchFamily="34" charset="-122"/>
              </a:rPr>
              <a:t>但</a:t>
            </a:r>
            <a:endParaRPr lang="en-US" altLang="zh-CN" b="1" dirty="0" smtClean="0">
              <a:solidFill>
                <a:srgbClr val="002B41"/>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5763954" y="2983345"/>
            <a:ext cx="45719" cy="369332"/>
          </a:xfrm>
          <a:prstGeom prst="rect">
            <a:avLst/>
          </a:prstGeom>
          <a:noFill/>
        </p:spPr>
        <p:txBody>
          <a:bodyPr wrap="square" rtlCol="0">
            <a:spAutoFit/>
          </a:bodyPr>
          <a:lstStyle/>
          <a:p>
            <a:endParaRPr lang="zh-CN" altLang="en-US" dirty="0"/>
          </a:p>
        </p:txBody>
      </p:sp>
      <p:sp>
        <p:nvSpPr>
          <p:cNvPr id="4" name="TextBox 3"/>
          <p:cNvSpPr txBox="1"/>
          <p:nvPr/>
        </p:nvSpPr>
        <p:spPr>
          <a:xfrm>
            <a:off x="5377632" y="1361381"/>
            <a:ext cx="6252678" cy="4555093"/>
          </a:xfrm>
          <a:prstGeom prst="rect">
            <a:avLst/>
          </a:prstGeom>
          <a:noFill/>
        </p:spPr>
        <p:txBody>
          <a:bodyPr wrap="square" rtlCol="0">
            <a:spAutoFit/>
          </a:bodyPr>
          <a:lstStyle/>
          <a:p>
            <a:r>
              <a:rPr lang="zh-CN" altLang="zh-CN" sz="1600" dirty="0">
                <a:solidFill>
                  <a:srgbClr val="002B41"/>
                </a:solidFill>
                <a:latin typeface="微软雅黑" panose="020B0503020204020204" pitchFamily="34" charset="-122"/>
                <a:ea typeface="微软雅黑" panose="020B0503020204020204" pitchFamily="34" charset="-122"/>
              </a:rPr>
              <a:t>当在游戏的实际体验过程中你会发现，并非是让玩家在整个大地图上自由行</a:t>
            </a:r>
            <a:r>
              <a:rPr lang="zh-CN" altLang="zh-CN" sz="1600" dirty="0" smtClean="0">
                <a:solidFill>
                  <a:srgbClr val="002B41"/>
                </a:solidFill>
                <a:latin typeface="微软雅黑" panose="020B0503020204020204" pitchFamily="34" charset="-122"/>
                <a:ea typeface="微软雅黑" panose="020B0503020204020204" pitchFamily="34" charset="-122"/>
              </a:rPr>
              <a:t>走</a:t>
            </a:r>
            <a:r>
              <a:rPr lang="zh-CN" altLang="en-US" sz="1600" dirty="0" smtClean="0">
                <a:solidFill>
                  <a:srgbClr val="002B41"/>
                </a:solidFill>
                <a:latin typeface="微软雅黑" panose="020B0503020204020204" pitchFamily="34" charset="-122"/>
                <a:ea typeface="微软雅黑" panose="020B0503020204020204" pitchFamily="34" charset="-122"/>
              </a:rPr>
              <a:t>，</a:t>
            </a:r>
            <a:r>
              <a:rPr lang="zh-CN" altLang="zh-CN" sz="1600" dirty="0" smtClean="0">
                <a:solidFill>
                  <a:srgbClr val="002B41"/>
                </a:solidFill>
                <a:latin typeface="微软雅黑" panose="020B0503020204020204" pitchFamily="34" charset="-122"/>
                <a:ea typeface="微软雅黑" panose="020B0503020204020204" pitchFamily="34" charset="-122"/>
              </a:rPr>
              <a:t>而</a:t>
            </a:r>
            <a:r>
              <a:rPr lang="zh-CN" altLang="zh-CN" sz="1600" dirty="0">
                <a:solidFill>
                  <a:srgbClr val="002B41"/>
                </a:solidFill>
                <a:latin typeface="微软雅黑" panose="020B0503020204020204" pitchFamily="34" charset="-122"/>
                <a:ea typeface="微软雅黑" panose="020B0503020204020204" pitchFamily="34" charset="-122"/>
              </a:rPr>
              <a:t>是通过一台装甲车来穿梭在游戏</a:t>
            </a:r>
            <a:r>
              <a:rPr lang="zh-CN" altLang="zh-CN" sz="1600" dirty="0" smtClean="0">
                <a:solidFill>
                  <a:srgbClr val="002B41"/>
                </a:solidFill>
                <a:latin typeface="微软雅黑" panose="020B0503020204020204" pitchFamily="34" charset="-122"/>
                <a:ea typeface="微软雅黑" panose="020B0503020204020204" pitchFamily="34" charset="-122"/>
              </a:rPr>
              <a:t>中</a:t>
            </a:r>
            <a:r>
              <a:rPr lang="zh-CN" altLang="en-US" sz="1600" dirty="0" smtClean="0">
                <a:solidFill>
                  <a:srgbClr val="002B41"/>
                </a:solidFill>
                <a:latin typeface="微软雅黑" panose="020B0503020204020204" pitchFamily="34" charset="-122"/>
                <a:ea typeface="微软雅黑" panose="020B0503020204020204" pitchFamily="34" charset="-122"/>
              </a:rPr>
              <a:t>。</a:t>
            </a:r>
            <a:r>
              <a:rPr lang="zh-CN" altLang="zh-CN" sz="1600" dirty="0" smtClean="0">
                <a:solidFill>
                  <a:srgbClr val="002B41"/>
                </a:solidFill>
                <a:latin typeface="微软雅黑" panose="020B0503020204020204" pitchFamily="34" charset="-122"/>
                <a:ea typeface="微软雅黑" panose="020B0503020204020204" pitchFamily="34" charset="-122"/>
              </a:rPr>
              <a:t>有</a:t>
            </a:r>
            <a:r>
              <a:rPr lang="zh-CN" altLang="zh-CN" sz="1600" dirty="0">
                <a:solidFill>
                  <a:srgbClr val="002B41"/>
                </a:solidFill>
                <a:latin typeface="微软雅黑" panose="020B0503020204020204" pitchFamily="34" charset="-122"/>
                <a:ea typeface="微软雅黑" panose="020B0503020204020204" pitchFamily="34" charset="-122"/>
              </a:rPr>
              <a:t>房间追踪系统的支持玩家可以实现转身以及有限的移动，当然，只是很小面积的移动。</a:t>
            </a: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很</a:t>
            </a:r>
            <a:r>
              <a:rPr lang="zh-CN" altLang="zh-CN" sz="1600" dirty="0">
                <a:solidFill>
                  <a:srgbClr val="002B41"/>
                </a:solidFill>
                <a:latin typeface="微软雅黑" panose="020B0503020204020204" pitchFamily="34" charset="-122"/>
                <a:ea typeface="微软雅黑" panose="020B0503020204020204" pitchFamily="34" charset="-122"/>
              </a:rPr>
              <a:t>显然，日常生活中我们也很难拥有一块满足这一技术的安全区域，在未来它也很难能够承载得起我们的真正体验需求</a:t>
            </a:r>
            <a:r>
              <a:rPr lang="zh-CN" altLang="zh-CN"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a:p>
            <a:r>
              <a:rPr lang="en-US" altLang="zh-CN" b="1" dirty="0">
                <a:solidFill>
                  <a:srgbClr val="002B41"/>
                </a:solidFill>
                <a:latin typeface="微软雅黑" panose="020B0503020204020204" pitchFamily="34" charset="-122"/>
                <a:ea typeface="微软雅黑" panose="020B0503020204020204" pitchFamily="34" charset="-122"/>
              </a:rPr>
              <a:t>KAT</a:t>
            </a:r>
            <a:r>
              <a:rPr lang="zh-CN" altLang="en-US" b="1" dirty="0">
                <a:solidFill>
                  <a:srgbClr val="002B41"/>
                </a:solidFill>
                <a:latin typeface="微软雅黑" panose="020B0503020204020204" pitchFamily="34" charset="-122"/>
                <a:ea typeface="微软雅黑" panose="020B0503020204020204" pitchFamily="34" charset="-122"/>
              </a:rPr>
              <a:t>公司的</a:t>
            </a:r>
            <a:r>
              <a:rPr lang="en-US" altLang="zh-CN" b="1" dirty="0">
                <a:solidFill>
                  <a:srgbClr val="002B41"/>
                </a:solidFill>
                <a:latin typeface="微软雅黑" panose="020B0503020204020204" pitchFamily="34" charset="-122"/>
                <a:ea typeface="微软雅黑" panose="020B0503020204020204" pitchFamily="34" charset="-122"/>
              </a:rPr>
              <a:t>KAT WALK</a:t>
            </a:r>
            <a:endParaRPr lang="zh-CN" altLang="zh-CN" b="1" dirty="0">
              <a:solidFill>
                <a:srgbClr val="002B41"/>
              </a:solidFill>
              <a:latin typeface="微软雅黑" panose="020B0503020204020204" pitchFamily="34" charset="-122"/>
              <a:ea typeface="微软雅黑" panose="020B0503020204020204" pitchFamily="34" charset="-122"/>
            </a:endParaRPr>
          </a:p>
          <a:p>
            <a:pPr algn="just"/>
            <a:r>
              <a:rPr lang="zh-CN" altLang="en-US" sz="1600" dirty="0" smtClean="0">
                <a:solidFill>
                  <a:srgbClr val="002B41"/>
                </a:solidFill>
                <a:latin typeface="微软雅黑" panose="020B0503020204020204" pitchFamily="34" charset="-122"/>
                <a:ea typeface="微软雅黑" panose="020B0503020204020204" pitchFamily="34" charset="-122"/>
              </a:rPr>
              <a:t>       这</a:t>
            </a:r>
            <a:r>
              <a:rPr lang="zh-CN" altLang="en-US" sz="1600" dirty="0">
                <a:solidFill>
                  <a:srgbClr val="002B41"/>
                </a:solidFill>
                <a:latin typeface="微软雅黑" panose="020B0503020204020204" pitchFamily="34" charset="-122"/>
                <a:ea typeface="微软雅黑" panose="020B0503020204020204" pitchFamily="34" charset="-122"/>
              </a:rPr>
              <a:t>套方案的核心是</a:t>
            </a:r>
            <a:r>
              <a:rPr lang="en-US" altLang="zh-CN" sz="1600" dirty="0">
                <a:solidFill>
                  <a:srgbClr val="002B41"/>
                </a:solidFill>
                <a:latin typeface="微软雅黑" panose="020B0503020204020204" pitchFamily="34" charset="-122"/>
                <a:ea typeface="微软雅黑" panose="020B0503020204020204" pitchFamily="34" charset="-122"/>
              </a:rPr>
              <a:t>KAT</a:t>
            </a:r>
            <a:r>
              <a:rPr lang="zh-CN" altLang="en-US" sz="1600" dirty="0">
                <a:solidFill>
                  <a:srgbClr val="002B41"/>
                </a:solidFill>
                <a:latin typeface="微软雅黑" panose="020B0503020204020204" pitchFamily="34" charset="-122"/>
                <a:ea typeface="微软雅黑" panose="020B0503020204020204" pitchFamily="34" charset="-122"/>
              </a:rPr>
              <a:t>自家的</a:t>
            </a:r>
            <a:r>
              <a:rPr lang="en-US" altLang="zh-CN" sz="1600" dirty="0">
                <a:solidFill>
                  <a:srgbClr val="002B41"/>
                </a:solidFill>
                <a:latin typeface="微软雅黑" panose="020B0503020204020204" pitchFamily="34" charset="-122"/>
                <a:ea typeface="微软雅黑" panose="020B0503020204020204" pitchFamily="34" charset="-122"/>
              </a:rPr>
              <a:t>KAT SPACE</a:t>
            </a:r>
            <a:r>
              <a:rPr lang="zh-CN" altLang="en-US" sz="1600" dirty="0">
                <a:solidFill>
                  <a:srgbClr val="002B41"/>
                </a:solidFill>
                <a:latin typeface="微软雅黑" panose="020B0503020204020204" pitchFamily="34" charset="-122"/>
                <a:ea typeface="微软雅黑" panose="020B0503020204020204" pitchFamily="34" charset="-122"/>
              </a:rPr>
              <a:t>（产品页面），它占地仅</a:t>
            </a:r>
            <a:r>
              <a:rPr lang="en-US" altLang="zh-CN" sz="1600" dirty="0">
                <a:solidFill>
                  <a:srgbClr val="002B41"/>
                </a:solidFill>
                <a:latin typeface="微软雅黑" panose="020B0503020204020204" pitchFamily="34" charset="-122"/>
                <a:ea typeface="微软雅黑" panose="020B0503020204020204" pitchFamily="34" charset="-122"/>
              </a:rPr>
              <a:t>2</a:t>
            </a:r>
            <a:r>
              <a:rPr lang="zh-CN" altLang="en-US" sz="1600" dirty="0">
                <a:solidFill>
                  <a:srgbClr val="002B41"/>
                </a:solidFill>
                <a:latin typeface="微软雅黑" panose="020B0503020204020204" pitchFamily="34" charset="-122"/>
                <a:ea typeface="微软雅黑" panose="020B0503020204020204" pitchFamily="34" charset="-122"/>
              </a:rPr>
              <a:t>平方米，比</a:t>
            </a:r>
            <a:r>
              <a:rPr lang="en-US" altLang="zh-CN" sz="1600" dirty="0">
                <a:solidFill>
                  <a:srgbClr val="002B41"/>
                </a:solidFill>
                <a:latin typeface="微软雅黑" panose="020B0503020204020204" pitchFamily="34" charset="-122"/>
                <a:ea typeface="微软雅黑" panose="020B0503020204020204" pitchFamily="34" charset="-122"/>
              </a:rPr>
              <a:t>Vive</a:t>
            </a:r>
            <a:r>
              <a:rPr lang="zh-CN" altLang="en-US" sz="1600" dirty="0">
                <a:solidFill>
                  <a:srgbClr val="002B41"/>
                </a:solidFill>
                <a:latin typeface="微软雅黑" panose="020B0503020204020204" pitchFamily="34" charset="-122"/>
                <a:ea typeface="微软雅黑" panose="020B0503020204020204" pitchFamily="34" charset="-122"/>
              </a:rPr>
              <a:t>需要的空间小很多。</a:t>
            </a:r>
            <a:r>
              <a:rPr lang="en-US" altLang="zh-CN" sz="1600" dirty="0">
                <a:solidFill>
                  <a:srgbClr val="002B41"/>
                </a:solidFill>
                <a:latin typeface="微软雅黑" panose="020B0503020204020204" pitchFamily="34" charset="-122"/>
                <a:ea typeface="微软雅黑" panose="020B0503020204020204" pitchFamily="34" charset="-122"/>
              </a:rPr>
              <a:t>KAT SPACE</a:t>
            </a:r>
            <a:r>
              <a:rPr lang="zh-CN" altLang="en-US" sz="1600" dirty="0">
                <a:solidFill>
                  <a:srgbClr val="002B41"/>
                </a:solidFill>
                <a:latin typeface="微软雅黑" panose="020B0503020204020204" pitchFamily="34" charset="-122"/>
                <a:ea typeface="微软雅黑" panose="020B0503020204020204" pitchFamily="34" charset="-122"/>
              </a:rPr>
              <a:t>使用软性束腰将使用者固定住，弹性绳索既允许用户一定幅度的做动作，同时又能保护用</a:t>
            </a:r>
            <a:r>
              <a:rPr lang="zh-CN" altLang="en-US" sz="1600" dirty="0" smtClean="0">
                <a:solidFill>
                  <a:srgbClr val="002B41"/>
                </a:solidFill>
                <a:latin typeface="微软雅黑" panose="020B0503020204020204" pitchFamily="34" charset="-122"/>
                <a:ea typeface="微软雅黑" panose="020B0503020204020204" pitchFamily="34" charset="-122"/>
              </a:rPr>
              <a:t>户不冲</a:t>
            </a:r>
            <a:r>
              <a:rPr lang="zh-CN" altLang="en-US" sz="1600" dirty="0">
                <a:solidFill>
                  <a:srgbClr val="002B41"/>
                </a:solidFill>
                <a:latin typeface="微软雅黑" panose="020B0503020204020204" pitchFamily="34" charset="-122"/>
                <a:ea typeface="微软雅黑" panose="020B0503020204020204" pitchFamily="34" charset="-122"/>
              </a:rPr>
              <a:t>出机器。关于原地跑动的问题，</a:t>
            </a:r>
            <a:r>
              <a:rPr lang="en-US" altLang="zh-CN" sz="1600" dirty="0">
                <a:solidFill>
                  <a:srgbClr val="002B41"/>
                </a:solidFill>
                <a:latin typeface="微软雅黑" panose="020B0503020204020204" pitchFamily="34" charset="-122"/>
                <a:ea typeface="微软雅黑" panose="020B0503020204020204" pitchFamily="34" charset="-122"/>
              </a:rPr>
              <a:t>KAT</a:t>
            </a:r>
            <a:r>
              <a:rPr lang="zh-CN" altLang="en-US" sz="1600" dirty="0">
                <a:solidFill>
                  <a:srgbClr val="002B41"/>
                </a:solidFill>
                <a:latin typeface="微软雅黑" panose="020B0503020204020204" pitchFamily="34" charset="-122"/>
                <a:ea typeface="微软雅黑" panose="020B0503020204020204" pitchFamily="34" charset="-122"/>
              </a:rPr>
              <a:t>用了特殊的鞋子，鞋底与</a:t>
            </a:r>
            <a:r>
              <a:rPr lang="en-US" altLang="zh-CN" sz="1600" dirty="0">
                <a:solidFill>
                  <a:srgbClr val="002B41"/>
                </a:solidFill>
                <a:latin typeface="微软雅黑" panose="020B0503020204020204" pitchFamily="34" charset="-122"/>
                <a:ea typeface="微软雅黑" panose="020B0503020204020204" pitchFamily="34" charset="-122"/>
              </a:rPr>
              <a:t>KAT SPACE</a:t>
            </a:r>
            <a:r>
              <a:rPr lang="zh-CN" altLang="en-US" sz="1600" dirty="0">
                <a:solidFill>
                  <a:srgbClr val="002B41"/>
                </a:solidFill>
                <a:latin typeface="微软雅黑" panose="020B0503020204020204" pitchFamily="34" charset="-122"/>
                <a:ea typeface="微软雅黑" panose="020B0503020204020204" pitchFamily="34" charset="-122"/>
              </a:rPr>
              <a:t>之间比较光滑，跑动会比较轻松，而且感受也接近日常跑动，而不是原地跑动那种小摩擦情形。该设备目前支持行走、下蹲、坐、跳跃等动</a:t>
            </a:r>
            <a:r>
              <a:rPr lang="zh-CN" altLang="en-US" sz="1600" dirty="0" smtClean="0">
                <a:solidFill>
                  <a:srgbClr val="002B41"/>
                </a:solidFill>
                <a:latin typeface="微软雅黑" panose="020B0503020204020204" pitchFamily="34" charset="-122"/>
                <a:ea typeface="微软雅黑" panose="020B0503020204020204" pitchFamily="34" charset="-122"/>
              </a:rPr>
              <a:t>作，但尚没</a:t>
            </a:r>
            <a:r>
              <a:rPr lang="zh-CN" altLang="en-US" sz="1600" dirty="0">
                <a:solidFill>
                  <a:srgbClr val="002B41"/>
                </a:solidFill>
                <a:latin typeface="微软雅黑" panose="020B0503020204020204" pitchFamily="34" charset="-122"/>
                <a:ea typeface="微软雅黑" panose="020B0503020204020204" pitchFamily="34" charset="-122"/>
              </a:rPr>
              <a:t>有翻滚闪</a:t>
            </a:r>
            <a:r>
              <a:rPr lang="zh-CN" altLang="en-US" sz="1600" dirty="0" smtClean="0">
                <a:solidFill>
                  <a:srgbClr val="002B41"/>
                </a:solidFill>
                <a:latin typeface="微软雅黑" panose="020B0503020204020204" pitchFamily="34" charset="-122"/>
                <a:ea typeface="微软雅黑" panose="020B0503020204020204" pitchFamily="34" charset="-122"/>
              </a:rPr>
              <a:t>避；兼</a:t>
            </a:r>
            <a:r>
              <a:rPr lang="zh-CN" altLang="en-US" sz="1600" dirty="0">
                <a:solidFill>
                  <a:srgbClr val="002B41"/>
                </a:solidFill>
                <a:latin typeface="微软雅黑" panose="020B0503020204020204" pitchFamily="34" charset="-122"/>
                <a:ea typeface="微软雅黑" panose="020B0503020204020204" pitchFamily="34" charset="-122"/>
              </a:rPr>
              <a:t>容所有主流</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en-US" sz="1600" dirty="0">
                <a:solidFill>
                  <a:srgbClr val="002B41"/>
                </a:solidFill>
                <a:latin typeface="微软雅黑" panose="020B0503020204020204" pitchFamily="34" charset="-122"/>
                <a:ea typeface="微软雅黑" panose="020B0503020204020204" pitchFamily="34" charset="-122"/>
              </a:rPr>
              <a:t>头戴设备，是玩</a:t>
            </a:r>
            <a:r>
              <a:rPr lang="en-US" altLang="zh-CN" sz="1600" dirty="0">
                <a:solidFill>
                  <a:srgbClr val="002B41"/>
                </a:solidFill>
                <a:latin typeface="微软雅黑" panose="020B0503020204020204" pitchFamily="34" charset="-122"/>
                <a:ea typeface="微软雅黑" panose="020B0503020204020204" pitchFamily="34" charset="-122"/>
              </a:rPr>
              <a:t>FPS</a:t>
            </a:r>
            <a:r>
              <a:rPr lang="zh-CN" altLang="en-US" sz="1600" dirty="0">
                <a:solidFill>
                  <a:srgbClr val="002B41"/>
                </a:solidFill>
                <a:latin typeface="微软雅黑" panose="020B0503020204020204" pitchFamily="34" charset="-122"/>
                <a:ea typeface="微软雅黑" panose="020B0503020204020204" pitchFamily="34" charset="-122"/>
              </a:rPr>
              <a:t>游戏的一大利器。</a:t>
            </a:r>
          </a:p>
          <a:p>
            <a:pPr algn="just"/>
            <a:r>
              <a:rPr lang="zh-CN" altLang="en-US" sz="1600" dirty="0" smtClean="0">
                <a:solidFill>
                  <a:srgbClr val="002B41"/>
                </a:solidFill>
                <a:latin typeface="微软雅黑" panose="020B0503020204020204" pitchFamily="34" charset="-122"/>
                <a:ea typeface="微软雅黑" panose="020B0503020204020204" pitchFamily="34" charset="-122"/>
              </a:rPr>
              <a:t>       不</a:t>
            </a:r>
            <a:r>
              <a:rPr lang="zh-CN" altLang="en-US" sz="1600" dirty="0">
                <a:solidFill>
                  <a:srgbClr val="002B41"/>
                </a:solidFill>
                <a:latin typeface="微软雅黑" panose="020B0503020204020204" pitchFamily="34" charset="-122"/>
                <a:ea typeface="微软雅黑" panose="020B0503020204020204" pitchFamily="34" charset="-122"/>
              </a:rPr>
              <a:t>过因为价格原因</a:t>
            </a:r>
            <a:r>
              <a:rPr lang="en-US" altLang="zh-CN" sz="1600" dirty="0">
                <a:solidFill>
                  <a:srgbClr val="002B41"/>
                </a:solidFill>
                <a:latin typeface="微软雅黑" panose="020B0503020204020204" pitchFamily="34" charset="-122"/>
                <a:ea typeface="微软雅黑" panose="020B0503020204020204" pitchFamily="34" charset="-122"/>
              </a:rPr>
              <a:t>(52999)</a:t>
            </a:r>
            <a:r>
              <a:rPr lang="zh-CN" altLang="en-US" sz="1600" dirty="0">
                <a:solidFill>
                  <a:srgbClr val="002B41"/>
                </a:solidFill>
                <a:latin typeface="微软雅黑" panose="020B0503020204020204" pitchFamily="34" charset="-122"/>
                <a:ea typeface="微软雅黑" panose="020B0503020204020204" pitchFamily="34" charset="-122"/>
              </a:rPr>
              <a:t>，一般人恐怕无法承担这样一台设备，和工作人员交流时对方也表示目前的客户主要是</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en-US" sz="1600" dirty="0">
                <a:solidFill>
                  <a:srgbClr val="002B41"/>
                </a:solidFill>
                <a:latin typeface="微软雅黑" panose="020B0503020204020204" pitchFamily="34" charset="-122"/>
                <a:ea typeface="微软雅黑" panose="020B0503020204020204" pitchFamily="34" charset="-122"/>
              </a:rPr>
              <a:t>体验店</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zh-CN" altLang="en-US" sz="1600" dirty="0">
              <a:solidFill>
                <a:srgbClr val="002B41"/>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5786813" y="6031345"/>
            <a:ext cx="2882199"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//todo: </a:t>
            </a:r>
            <a:r>
              <a:rPr lang="zh-CN" altLang="en-US" dirty="0" smtClean="0">
                <a:solidFill>
                  <a:srgbClr val="FF0000"/>
                </a:solidFill>
                <a:latin typeface="微软雅黑" panose="020B0503020204020204" pitchFamily="34" charset="-122"/>
                <a:ea typeface="微软雅黑" panose="020B0503020204020204" pitchFamily="34" charset="-122"/>
              </a:rPr>
              <a:t>加入学术文献分析</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72835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415696"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技术分析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29</a:t>
            </a:fld>
            <a:endParaRPr lang="zh-CN" altLang="en-US" dirty="0"/>
          </a:p>
        </p:txBody>
      </p:sp>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rPr>
              <a:t>VR</a:t>
            </a:r>
            <a:r>
              <a:rPr lang="zh-CN" altLang="en-US" sz="2000" b="1" dirty="0" smtClean="0">
                <a:solidFill>
                  <a:schemeClr val="bg1"/>
                </a:solidFill>
                <a:latin typeface="微软雅黑" panose="020B0503020204020204" pitchFamily="34" charset="-122"/>
                <a:ea typeface="微软雅黑" panose="020B0503020204020204" pitchFamily="34" charset="-122"/>
              </a:rPr>
              <a:t>反馈</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 name="Rectangle 8"/>
          <p:cNvSpPr/>
          <p:nvPr/>
        </p:nvSpPr>
        <p:spPr>
          <a:xfrm>
            <a:off x="409433" y="1557037"/>
            <a:ext cx="4596676" cy="5570756"/>
          </a:xfrm>
          <a:prstGeom prst="rect">
            <a:avLst/>
          </a:prstGeom>
        </p:spPr>
        <p:txBody>
          <a:bodyPr wrap="square">
            <a:spAutoFit/>
          </a:bodyPr>
          <a:lstStyle/>
          <a:p>
            <a:r>
              <a:rPr lang="en-US" altLang="zh-CN" sz="2400" b="1" dirty="0">
                <a:solidFill>
                  <a:srgbClr val="002B41"/>
                </a:solidFill>
                <a:latin typeface="微软雅黑" panose="020B0503020204020204" pitchFamily="34" charset="-122"/>
                <a:ea typeface="微软雅黑" panose="020B0503020204020204" pitchFamily="34" charset="-122"/>
              </a:rPr>
              <a:t>VR</a:t>
            </a:r>
            <a:r>
              <a:rPr lang="zh-CN" altLang="zh-CN" sz="2400" b="1" dirty="0">
                <a:solidFill>
                  <a:srgbClr val="002B41"/>
                </a:solidFill>
                <a:latin typeface="微软雅黑" panose="020B0503020204020204" pitchFamily="34" charset="-122"/>
                <a:ea typeface="微软雅黑" panose="020B0503020204020204" pitchFamily="34" charset="-122"/>
              </a:rPr>
              <a:t>传输过程中的难</a:t>
            </a:r>
            <a:r>
              <a:rPr lang="zh-CN" altLang="zh-CN" sz="2400" b="1" dirty="0" smtClean="0">
                <a:solidFill>
                  <a:srgbClr val="002B41"/>
                </a:solidFill>
                <a:latin typeface="微软雅黑" panose="020B0503020204020204" pitchFamily="34" charset="-122"/>
                <a:ea typeface="微软雅黑" panose="020B0503020204020204" pitchFamily="34" charset="-122"/>
              </a:rPr>
              <a:t>点</a:t>
            </a:r>
            <a:endParaRPr lang="en-US" altLang="zh-CN" sz="2400" b="1" dirty="0" smtClean="0">
              <a:solidFill>
                <a:srgbClr val="002B41"/>
              </a:solidFill>
              <a:latin typeface="微软雅黑" panose="020B0503020204020204" pitchFamily="34" charset="-122"/>
              <a:ea typeface="微软雅黑" panose="020B0503020204020204" pitchFamily="34" charset="-122"/>
            </a:endParaRPr>
          </a:p>
          <a:p>
            <a:endParaRPr lang="en-US" altLang="zh-CN" sz="2400" b="1" dirty="0" smtClean="0">
              <a:solidFill>
                <a:srgbClr val="002B41"/>
              </a:solidFill>
              <a:latin typeface="微软雅黑" panose="020B0503020204020204" pitchFamily="34" charset="-122"/>
              <a:ea typeface="微软雅黑" panose="020B0503020204020204" pitchFamily="34" charset="-122"/>
            </a:endParaRPr>
          </a:p>
          <a:p>
            <a:r>
              <a:rPr lang="zh-CN" altLang="en-US" b="1" dirty="0" smtClean="0">
                <a:solidFill>
                  <a:srgbClr val="002B41"/>
                </a:solidFill>
                <a:latin typeface="微软雅黑" panose="020B0503020204020204" pitchFamily="34" charset="-122"/>
                <a:ea typeface="微软雅黑" panose="020B0503020204020204" pitchFamily="34" charset="-122"/>
              </a:rPr>
              <a:t>延</a:t>
            </a:r>
            <a:r>
              <a:rPr lang="zh-CN" altLang="en-US" b="1" dirty="0">
                <a:solidFill>
                  <a:srgbClr val="002B41"/>
                </a:solidFill>
                <a:latin typeface="微软雅黑" panose="020B0503020204020204" pitchFamily="34" charset="-122"/>
                <a:ea typeface="微软雅黑" panose="020B0503020204020204" pitchFamily="34" charset="-122"/>
              </a:rPr>
              <a:t>迟与分辨率</a:t>
            </a:r>
          </a:p>
          <a:p>
            <a:r>
              <a:rPr lang="zh-CN" altLang="en-US" sz="1600" dirty="0" smtClean="0">
                <a:solidFill>
                  <a:srgbClr val="002B41"/>
                </a:solidFill>
                <a:latin typeface="微软雅黑" panose="020B0503020204020204" pitchFamily="34" charset="-122"/>
                <a:ea typeface="微软雅黑" panose="020B0503020204020204" pitchFamily="34" charset="-122"/>
              </a:rPr>
              <a:t>        手</a:t>
            </a:r>
            <a:r>
              <a:rPr lang="zh-CN" altLang="en-US" sz="1600" dirty="0">
                <a:solidFill>
                  <a:srgbClr val="002B41"/>
                </a:solidFill>
                <a:latin typeface="微软雅黑" panose="020B0503020204020204" pitchFamily="34" charset="-122"/>
                <a:ea typeface="微软雅黑" panose="020B0503020204020204" pitchFamily="34" charset="-122"/>
              </a:rPr>
              <a:t>机屏幕的分辨率和延迟时间对于移动</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en-US" sz="1600" dirty="0">
                <a:solidFill>
                  <a:srgbClr val="002B41"/>
                </a:solidFill>
                <a:latin typeface="微软雅黑" panose="020B0503020204020204" pitchFamily="34" charset="-122"/>
                <a:ea typeface="微软雅黑" panose="020B0503020204020204" pitchFamily="34" charset="-122"/>
              </a:rPr>
              <a:t>平台的限制不亚于处理器对移动</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en-US" sz="1600" dirty="0">
                <a:solidFill>
                  <a:srgbClr val="002B41"/>
                </a:solidFill>
                <a:latin typeface="微软雅黑" panose="020B0503020204020204" pitchFamily="34" charset="-122"/>
                <a:ea typeface="微软雅黑" panose="020B0503020204020204" pitchFamily="34" charset="-122"/>
              </a:rPr>
              <a:t>的限制。由于手机屏幕距离玩家眼部很近，</a:t>
            </a:r>
            <a:r>
              <a:rPr lang="en-US" altLang="zh-CN" sz="1600" dirty="0">
                <a:solidFill>
                  <a:srgbClr val="002B41"/>
                </a:solidFill>
                <a:latin typeface="微软雅黑" panose="020B0503020204020204" pitchFamily="34" charset="-122"/>
                <a:ea typeface="微软雅黑" panose="020B0503020204020204" pitchFamily="34" charset="-122"/>
              </a:rPr>
              <a:t>QHD</a:t>
            </a:r>
            <a:r>
              <a:rPr lang="zh-CN" altLang="en-US" sz="1600" dirty="0">
                <a:solidFill>
                  <a:srgbClr val="002B41"/>
                </a:solidFill>
                <a:latin typeface="微软雅黑" panose="020B0503020204020204" pitchFamily="34" charset="-122"/>
                <a:ea typeface="微软雅黑" panose="020B0503020204020204" pitchFamily="34" charset="-122"/>
              </a:rPr>
              <a:t>（</a:t>
            </a:r>
            <a:r>
              <a:rPr lang="en-US" altLang="zh-CN" sz="1600" dirty="0">
                <a:solidFill>
                  <a:srgbClr val="002B41"/>
                </a:solidFill>
                <a:latin typeface="微软雅黑" panose="020B0503020204020204" pitchFamily="34" charset="-122"/>
                <a:ea typeface="微软雅黑" panose="020B0503020204020204" pitchFamily="34" charset="-122"/>
              </a:rPr>
              <a:t>2560×1440</a:t>
            </a:r>
            <a:r>
              <a:rPr lang="zh-CN" altLang="en-US" sz="1600" dirty="0">
                <a:solidFill>
                  <a:srgbClr val="002B41"/>
                </a:solidFill>
                <a:latin typeface="微软雅黑" panose="020B0503020204020204" pitchFamily="34" charset="-122"/>
                <a:ea typeface="微软雅黑" panose="020B0503020204020204" pitchFamily="34" charset="-122"/>
              </a:rPr>
              <a:t>）分辨率的手机屏幕对于用户来说显然不够，细心一点的用户就会发现“纱窗效应”。用户想要体验更逼真的</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en-US" sz="1600" dirty="0">
                <a:solidFill>
                  <a:srgbClr val="002B41"/>
                </a:solidFill>
                <a:latin typeface="微软雅黑" panose="020B0503020204020204" pitchFamily="34" charset="-122"/>
                <a:ea typeface="微软雅黑" panose="020B0503020204020204" pitchFamily="34" charset="-122"/>
              </a:rPr>
              <a:t>就必须配备</a:t>
            </a:r>
            <a:r>
              <a:rPr lang="en-US" altLang="zh-CN" sz="1600" dirty="0">
                <a:solidFill>
                  <a:srgbClr val="002B41"/>
                </a:solidFill>
                <a:latin typeface="微软雅黑" panose="020B0503020204020204" pitchFamily="34" charset="-122"/>
                <a:ea typeface="微软雅黑" panose="020B0503020204020204" pitchFamily="34" charset="-122"/>
              </a:rPr>
              <a:t>4k</a:t>
            </a:r>
            <a:r>
              <a:rPr lang="zh-CN" altLang="en-US" sz="1600" dirty="0">
                <a:solidFill>
                  <a:srgbClr val="002B41"/>
                </a:solidFill>
                <a:latin typeface="微软雅黑" panose="020B0503020204020204" pitchFamily="34" charset="-122"/>
                <a:ea typeface="微软雅黑" panose="020B0503020204020204" pitchFamily="34" charset="-122"/>
              </a:rPr>
              <a:t>或者分辨率更高的显示器，而这个技术门槛目前对于整个行业来说都还达不到。 </a:t>
            </a:r>
          </a:p>
          <a:p>
            <a:r>
              <a:rPr lang="zh-CN" altLang="en-US" sz="1600" dirty="0" smtClean="0">
                <a:solidFill>
                  <a:srgbClr val="002B41"/>
                </a:solidFill>
                <a:latin typeface="微软雅黑" panose="020B0503020204020204" pitchFamily="34" charset="-122"/>
                <a:ea typeface="微软雅黑" panose="020B0503020204020204" pitchFamily="34" charset="-122"/>
              </a:rPr>
              <a:t>       除</a:t>
            </a:r>
            <a:r>
              <a:rPr lang="zh-CN" altLang="en-US" sz="1600" dirty="0">
                <a:solidFill>
                  <a:srgbClr val="002B41"/>
                </a:solidFill>
                <a:latin typeface="微软雅黑" panose="020B0503020204020204" pitchFamily="34" charset="-122"/>
                <a:ea typeface="微软雅黑" panose="020B0503020204020204" pitchFamily="34" charset="-122"/>
              </a:rPr>
              <a:t>了分辨率之外，延迟问题也不容忽视。在此前的报道中，</a:t>
            </a:r>
            <a:r>
              <a:rPr lang="en-US" altLang="zh-CN" sz="1600" dirty="0">
                <a:solidFill>
                  <a:srgbClr val="002B41"/>
                </a:solidFill>
                <a:latin typeface="微软雅黑" panose="020B0503020204020204" pitchFamily="34" charset="-122"/>
                <a:ea typeface="微软雅黑" panose="020B0503020204020204" pitchFamily="34" charset="-122"/>
              </a:rPr>
              <a:t>913VR</a:t>
            </a:r>
            <a:r>
              <a:rPr lang="zh-CN" altLang="en-US" sz="1600" dirty="0">
                <a:solidFill>
                  <a:srgbClr val="002B41"/>
                </a:solidFill>
                <a:latin typeface="微软雅黑" panose="020B0503020204020204" pitchFamily="34" charset="-122"/>
                <a:ea typeface="微软雅黑" panose="020B0503020204020204" pitchFamily="34" charset="-122"/>
              </a:rPr>
              <a:t>曾经分析了目前</a:t>
            </a:r>
            <a:r>
              <a:rPr lang="en-US" altLang="zh-CN" sz="1600" dirty="0">
                <a:solidFill>
                  <a:srgbClr val="002B41"/>
                </a:solidFill>
                <a:latin typeface="微软雅黑" panose="020B0503020204020204" pitchFamily="34" charset="-122"/>
                <a:ea typeface="微软雅黑" panose="020B0503020204020204" pitchFamily="34" charset="-122"/>
              </a:rPr>
              <a:t>Daydream</a:t>
            </a:r>
            <a:r>
              <a:rPr lang="zh-CN" altLang="en-US" sz="1600" dirty="0">
                <a:solidFill>
                  <a:srgbClr val="002B41"/>
                </a:solidFill>
                <a:latin typeface="微软雅黑" panose="020B0503020204020204" pitchFamily="34" charset="-122"/>
                <a:ea typeface="微软雅黑" panose="020B0503020204020204" pitchFamily="34" charset="-122"/>
              </a:rPr>
              <a:t>手机的现状。许多原定推出</a:t>
            </a:r>
            <a:r>
              <a:rPr lang="en-US" altLang="zh-CN" sz="1600" dirty="0">
                <a:solidFill>
                  <a:srgbClr val="002B41"/>
                </a:solidFill>
                <a:latin typeface="微软雅黑" panose="020B0503020204020204" pitchFamily="34" charset="-122"/>
                <a:ea typeface="微软雅黑" panose="020B0503020204020204" pitchFamily="34" charset="-122"/>
              </a:rPr>
              <a:t>Daydream</a:t>
            </a:r>
            <a:r>
              <a:rPr lang="zh-CN" altLang="en-US" sz="1600" dirty="0">
                <a:solidFill>
                  <a:srgbClr val="002B41"/>
                </a:solidFill>
                <a:latin typeface="微软雅黑" panose="020B0503020204020204" pitchFamily="34" charset="-122"/>
                <a:ea typeface="微软雅黑" panose="020B0503020204020204" pitchFamily="34" charset="-122"/>
              </a:rPr>
              <a:t>平台手机的厂商最后又不得不取消计划，原因就是</a:t>
            </a:r>
            <a:r>
              <a:rPr lang="en-US" altLang="zh-CN" sz="1600" dirty="0">
                <a:solidFill>
                  <a:srgbClr val="002B41"/>
                </a:solidFill>
                <a:latin typeface="微软雅黑" panose="020B0503020204020204" pitchFamily="34" charset="-122"/>
                <a:ea typeface="微软雅黑" panose="020B0503020204020204" pitchFamily="34" charset="-122"/>
              </a:rPr>
              <a:t>Daydream</a:t>
            </a:r>
            <a:r>
              <a:rPr lang="zh-CN" altLang="en-US" sz="1600" dirty="0">
                <a:solidFill>
                  <a:srgbClr val="002B41"/>
                </a:solidFill>
                <a:latin typeface="微软雅黑" panose="020B0503020204020204" pitchFamily="34" charset="-122"/>
                <a:ea typeface="微软雅黑" panose="020B0503020204020204" pitchFamily="34" charset="-122"/>
              </a:rPr>
              <a:t>平台需要</a:t>
            </a:r>
            <a:r>
              <a:rPr lang="en-US" altLang="zh-CN" sz="1600" dirty="0">
                <a:solidFill>
                  <a:srgbClr val="002B41"/>
                </a:solidFill>
                <a:latin typeface="微软雅黑" panose="020B0503020204020204" pitchFamily="34" charset="-122"/>
                <a:ea typeface="微软雅黑" panose="020B0503020204020204" pitchFamily="34" charset="-122"/>
              </a:rPr>
              <a:t>OLED</a:t>
            </a:r>
            <a:r>
              <a:rPr lang="zh-CN" altLang="en-US" sz="1600" dirty="0">
                <a:solidFill>
                  <a:srgbClr val="002B41"/>
                </a:solidFill>
                <a:latin typeface="微软雅黑" panose="020B0503020204020204" pitchFamily="34" charset="-122"/>
                <a:ea typeface="微软雅黑" panose="020B0503020204020204" pitchFamily="34" charset="-122"/>
              </a:rPr>
              <a:t>屏幕，而该屏幕目前在产能方面还远未达到要求。厂商迫不得已只好将</a:t>
            </a:r>
            <a:r>
              <a:rPr lang="en-US" altLang="zh-CN" sz="1600" dirty="0">
                <a:solidFill>
                  <a:srgbClr val="002B41"/>
                </a:solidFill>
                <a:latin typeface="微软雅黑" panose="020B0503020204020204" pitchFamily="34" charset="-122"/>
                <a:ea typeface="微软雅黑" panose="020B0503020204020204" pitchFamily="34" charset="-122"/>
              </a:rPr>
              <a:t>OLED</a:t>
            </a:r>
            <a:r>
              <a:rPr lang="zh-CN" altLang="en-US" sz="1600" dirty="0">
                <a:solidFill>
                  <a:srgbClr val="002B41"/>
                </a:solidFill>
                <a:latin typeface="微软雅黑" panose="020B0503020204020204" pitchFamily="34" charset="-122"/>
                <a:ea typeface="微软雅黑" panose="020B0503020204020204" pitchFamily="34" charset="-122"/>
              </a:rPr>
              <a:t>替换成了</a:t>
            </a:r>
            <a:r>
              <a:rPr lang="en-US" altLang="zh-CN" sz="1600" dirty="0">
                <a:solidFill>
                  <a:srgbClr val="002B41"/>
                </a:solidFill>
                <a:latin typeface="微软雅黑" panose="020B0503020204020204" pitchFamily="34" charset="-122"/>
                <a:ea typeface="微软雅黑" panose="020B0503020204020204" pitchFamily="34" charset="-122"/>
              </a:rPr>
              <a:t>IPS</a:t>
            </a:r>
            <a:r>
              <a:rPr lang="zh-CN" altLang="en-US" sz="1600" dirty="0">
                <a:solidFill>
                  <a:srgbClr val="002B41"/>
                </a:solidFill>
                <a:latin typeface="微软雅黑" panose="020B0503020204020204" pitchFamily="34" charset="-122"/>
                <a:ea typeface="微软雅黑" panose="020B0503020204020204" pitchFamily="34" charset="-122"/>
              </a:rPr>
              <a:t>。虽然</a:t>
            </a:r>
            <a:r>
              <a:rPr lang="en-US" altLang="zh-CN" sz="1600" dirty="0">
                <a:solidFill>
                  <a:srgbClr val="002B41"/>
                </a:solidFill>
                <a:latin typeface="微软雅黑" panose="020B0503020204020204" pitchFamily="34" charset="-122"/>
                <a:ea typeface="微软雅黑" panose="020B0503020204020204" pitchFamily="34" charset="-122"/>
              </a:rPr>
              <a:t>OLED</a:t>
            </a:r>
            <a:r>
              <a:rPr lang="zh-CN" altLang="en-US" sz="1600" dirty="0">
                <a:solidFill>
                  <a:srgbClr val="002B41"/>
                </a:solidFill>
                <a:latin typeface="微软雅黑" panose="020B0503020204020204" pitchFamily="34" charset="-122"/>
                <a:ea typeface="微软雅黑" panose="020B0503020204020204" pitchFamily="34" charset="-122"/>
              </a:rPr>
              <a:t>有着比</a:t>
            </a:r>
            <a:r>
              <a:rPr lang="en-US" altLang="zh-CN" sz="1600" dirty="0">
                <a:solidFill>
                  <a:srgbClr val="002B41"/>
                </a:solidFill>
                <a:latin typeface="微软雅黑" panose="020B0503020204020204" pitchFamily="34" charset="-122"/>
                <a:ea typeface="微软雅黑" panose="020B0503020204020204" pitchFamily="34" charset="-122"/>
              </a:rPr>
              <a:t>IPS</a:t>
            </a:r>
            <a:r>
              <a:rPr lang="zh-CN" altLang="en-US" sz="1600" dirty="0">
                <a:solidFill>
                  <a:srgbClr val="002B41"/>
                </a:solidFill>
                <a:latin typeface="微软雅黑" panose="020B0503020204020204" pitchFamily="34" charset="-122"/>
                <a:ea typeface="微软雅黑" panose="020B0503020204020204" pitchFamily="34" charset="-122"/>
              </a:rPr>
              <a:t>更低的延迟，不过产能问题将会成为困扰该行业的一个棘手问题。 </a:t>
            </a:r>
          </a:p>
          <a:p>
            <a:endParaRPr lang="zh-CN" altLang="zh-CN" b="1" dirty="0">
              <a:solidFill>
                <a:srgbClr val="002B41"/>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5763954" y="2983345"/>
            <a:ext cx="45719" cy="369332"/>
          </a:xfrm>
          <a:prstGeom prst="rect">
            <a:avLst/>
          </a:prstGeom>
          <a:noFill/>
        </p:spPr>
        <p:txBody>
          <a:bodyPr wrap="square" rtlCol="0">
            <a:spAutoFit/>
          </a:bodyPr>
          <a:lstStyle/>
          <a:p>
            <a:endParaRPr lang="zh-CN" altLang="en-US" dirty="0"/>
          </a:p>
        </p:txBody>
      </p:sp>
      <p:sp>
        <p:nvSpPr>
          <p:cNvPr id="4" name="TextBox 3"/>
          <p:cNvSpPr txBox="1"/>
          <p:nvPr/>
        </p:nvSpPr>
        <p:spPr>
          <a:xfrm>
            <a:off x="5349923" y="402792"/>
            <a:ext cx="6252678" cy="6401753"/>
          </a:xfrm>
          <a:prstGeom prst="rect">
            <a:avLst/>
          </a:prstGeom>
          <a:noFill/>
        </p:spPr>
        <p:txBody>
          <a:bodyPr wrap="square" rtlCol="0">
            <a:spAutoFit/>
          </a:bodyPr>
          <a:lstStyle/>
          <a:p>
            <a:pPr lvl="0"/>
            <a:r>
              <a:rPr lang="zh-CN" altLang="zh-CN" b="1" dirty="0">
                <a:solidFill>
                  <a:srgbClr val="002B41"/>
                </a:solidFill>
                <a:latin typeface="微软雅黑" panose="020B0503020204020204" pitchFamily="34" charset="-122"/>
                <a:ea typeface="微软雅黑" panose="020B0503020204020204" pitchFamily="34" charset="-122"/>
              </a:rPr>
              <a:t>宽</a:t>
            </a:r>
            <a:r>
              <a:rPr lang="zh-CN" altLang="zh-CN" b="1" dirty="0" smtClean="0">
                <a:solidFill>
                  <a:srgbClr val="002B41"/>
                </a:solidFill>
                <a:latin typeface="微软雅黑" panose="020B0503020204020204" pitchFamily="34" charset="-122"/>
                <a:ea typeface="微软雅黑" panose="020B0503020204020204" pitchFamily="34" charset="-122"/>
              </a:rPr>
              <a:t>带</a:t>
            </a:r>
            <a:endParaRPr lang="en-US" altLang="zh-CN" b="1" dirty="0" smtClean="0">
              <a:solidFill>
                <a:srgbClr val="002B41"/>
              </a:solidFill>
              <a:latin typeface="微软雅黑" panose="020B0503020204020204" pitchFamily="34" charset="-122"/>
              <a:ea typeface="微软雅黑" panose="020B0503020204020204" pitchFamily="34" charset="-122"/>
            </a:endParaRPr>
          </a:p>
          <a:p>
            <a:r>
              <a:rPr lang="en-US" altLang="zh-CN" sz="1600" dirty="0" smtClean="0">
                <a:solidFill>
                  <a:srgbClr val="002B41"/>
                </a:solidFill>
                <a:latin typeface="微软雅黑" panose="020B0503020204020204" pitchFamily="34" charset="-122"/>
                <a:ea typeface="微软雅黑" panose="020B0503020204020204" pitchFamily="34" charset="-122"/>
              </a:rPr>
              <a:t>       VR</a:t>
            </a:r>
            <a:r>
              <a:rPr lang="zh-CN" altLang="zh-CN" sz="1600" dirty="0">
                <a:solidFill>
                  <a:srgbClr val="002B41"/>
                </a:solidFill>
                <a:latin typeface="微软雅黑" panose="020B0503020204020204" pitchFamily="34" charset="-122"/>
                <a:ea typeface="微软雅黑" panose="020B0503020204020204" pitchFamily="34" charset="-122"/>
              </a:rPr>
              <a:t>视频相对于传统视频来说体积更大，因此在传输过程中需要更稳定更快速的宽带。在</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zh-CN" sz="1600" dirty="0">
                <a:solidFill>
                  <a:srgbClr val="002B41"/>
                </a:solidFill>
                <a:latin typeface="微软雅黑" panose="020B0503020204020204" pitchFamily="34" charset="-122"/>
                <a:ea typeface="微软雅黑" panose="020B0503020204020204" pitchFamily="34" charset="-122"/>
              </a:rPr>
              <a:t>直播中宽带对于</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zh-CN" sz="1600" dirty="0">
                <a:solidFill>
                  <a:srgbClr val="002B41"/>
                </a:solidFill>
                <a:latin typeface="微软雅黑" panose="020B0503020204020204" pitchFamily="34" charset="-122"/>
                <a:ea typeface="微软雅黑" panose="020B0503020204020204" pitchFamily="34" charset="-122"/>
              </a:rPr>
              <a:t>体验的限制尤为突出。一些内容供应商为了能够在有限的宽带下提供流畅的</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zh-CN" sz="1600" dirty="0">
                <a:solidFill>
                  <a:srgbClr val="002B41"/>
                </a:solidFill>
                <a:latin typeface="微软雅黑" panose="020B0503020204020204" pitchFamily="34" charset="-122"/>
                <a:ea typeface="微软雅黑" panose="020B0503020204020204" pitchFamily="34" charset="-122"/>
              </a:rPr>
              <a:t>体验，不得已降低直播视频的分辨率，因而也极大地影响了用户的体验。在</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zh-CN" sz="1600" dirty="0">
                <a:solidFill>
                  <a:srgbClr val="002B41"/>
                </a:solidFill>
                <a:latin typeface="微软雅黑" panose="020B0503020204020204" pitchFamily="34" charset="-122"/>
                <a:ea typeface="微软雅黑" panose="020B0503020204020204" pitchFamily="34" charset="-122"/>
              </a:rPr>
              <a:t>社交中用户通常也会消耗比平常更多的流量，这对于用户的资费来说显然是一个巨大的负担。</a:t>
            </a:r>
            <a:r>
              <a:rPr lang="zh-CN" altLang="zh-CN" dirty="0"/>
              <a:t> </a:t>
            </a:r>
            <a:endParaRPr lang="en-US" altLang="zh-CN" dirty="0"/>
          </a:p>
          <a:p>
            <a:endParaRPr lang="zh-CN" altLang="zh-CN" dirty="0"/>
          </a:p>
          <a:p>
            <a:r>
              <a:rPr lang="zh-CN" altLang="en-US" sz="2400" b="1" dirty="0" smtClean="0">
                <a:solidFill>
                  <a:srgbClr val="002B41"/>
                </a:solidFill>
                <a:latin typeface="微软雅黑" panose="020B0503020204020204" pitchFamily="34" charset="-122"/>
                <a:ea typeface="微软雅黑" panose="020B0503020204020204" pitchFamily="34" charset="-122"/>
              </a:rPr>
              <a:t>一般视频传输中的普遍技术考虑</a:t>
            </a:r>
            <a:endParaRPr lang="en-US" altLang="zh-CN" sz="2400" b="1" dirty="0" smtClean="0">
              <a:solidFill>
                <a:srgbClr val="002B41"/>
              </a:solidFill>
              <a:latin typeface="微软雅黑" panose="020B0503020204020204" pitchFamily="34" charset="-122"/>
              <a:ea typeface="微软雅黑" panose="020B0503020204020204" pitchFamily="34" charset="-122"/>
            </a:endParaRPr>
          </a:p>
          <a:p>
            <a:endParaRPr lang="en-US" altLang="zh-CN" sz="2400" b="1" dirty="0" smtClean="0">
              <a:solidFill>
                <a:srgbClr val="002B41"/>
              </a:solidFill>
              <a:latin typeface="微软雅黑" panose="020B0503020204020204" pitchFamily="34" charset="-122"/>
              <a:ea typeface="微软雅黑" panose="020B0503020204020204" pitchFamily="34" charset="-122"/>
            </a:endParaRPr>
          </a:p>
          <a:p>
            <a:pPr lvl="0"/>
            <a:r>
              <a:rPr lang="zh-CN" altLang="zh-CN" b="1" dirty="0">
                <a:solidFill>
                  <a:srgbClr val="002B41"/>
                </a:solidFill>
                <a:latin typeface="微软雅黑" panose="020B0503020204020204" pitchFamily="34" charset="-122"/>
                <a:ea typeface="微软雅黑" panose="020B0503020204020204" pitchFamily="34" charset="-122"/>
              </a:rPr>
              <a:t>可扩展</a:t>
            </a:r>
            <a:r>
              <a:rPr lang="zh-CN" altLang="zh-CN" b="1" dirty="0" smtClean="0">
                <a:solidFill>
                  <a:srgbClr val="002B41"/>
                </a:solidFill>
                <a:latin typeface="微软雅黑" panose="020B0503020204020204" pitchFamily="34" charset="-122"/>
                <a:ea typeface="微软雅黑" panose="020B0503020204020204" pitchFamily="34" charset="-122"/>
              </a:rPr>
              <a:t>性</a:t>
            </a:r>
            <a:endParaRPr lang="en-US" altLang="zh-CN" b="1" dirty="0" smtClean="0">
              <a:solidFill>
                <a:srgbClr val="002B41"/>
              </a:solidFill>
              <a:latin typeface="微软雅黑" panose="020B0503020204020204" pitchFamily="34" charset="-122"/>
              <a:ea typeface="微软雅黑" panose="020B0503020204020204" pitchFamily="34" charset="-122"/>
            </a:endParaRPr>
          </a:p>
          <a:p>
            <a:pPr lvl="0"/>
            <a:r>
              <a:rPr lang="en-US" altLang="zh-CN" sz="1600" b="1" dirty="0">
                <a:solidFill>
                  <a:srgbClr val="002B41"/>
                </a:solidFill>
                <a:latin typeface="微软雅黑" panose="020B0503020204020204" pitchFamily="34" charset="-122"/>
                <a:ea typeface="微软雅黑" panose="020B0503020204020204" pitchFamily="34" charset="-122"/>
              </a:rPr>
              <a:t> </a:t>
            </a:r>
            <a:r>
              <a:rPr lang="en-US" altLang="zh-CN" sz="1600" b="1"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可</a:t>
            </a:r>
            <a:r>
              <a:rPr lang="zh-CN" altLang="zh-CN" sz="1600" dirty="0">
                <a:solidFill>
                  <a:srgbClr val="002B41"/>
                </a:solidFill>
                <a:latin typeface="微软雅黑" panose="020B0503020204020204" pitchFamily="34" charset="-122"/>
                <a:ea typeface="微软雅黑" panose="020B0503020204020204" pitchFamily="34" charset="-122"/>
              </a:rPr>
              <a:t>扩展性涉及到的是对于不同传输协议中的特点。目前所使用的</a:t>
            </a:r>
            <a:r>
              <a:rPr lang="en-US" altLang="zh-CN" sz="1600" dirty="0">
                <a:solidFill>
                  <a:srgbClr val="002B41"/>
                </a:solidFill>
                <a:latin typeface="微软雅黑" panose="020B0503020204020204" pitchFamily="34" charset="-122"/>
                <a:ea typeface="微软雅黑" panose="020B0503020204020204" pitchFamily="34" charset="-122"/>
              </a:rPr>
              <a:t>http</a:t>
            </a:r>
            <a:r>
              <a:rPr lang="zh-CN" altLang="zh-CN" sz="1600" dirty="0">
                <a:solidFill>
                  <a:srgbClr val="002B41"/>
                </a:solidFill>
                <a:latin typeface="微软雅黑" panose="020B0503020204020204" pitchFamily="34" charset="-122"/>
                <a:ea typeface="微软雅黑" panose="020B0503020204020204" pitchFamily="34" charset="-122"/>
              </a:rPr>
              <a:t>框架一般是以增加延迟为代价来使得系统承担的传输的负担减小。 </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pPr lvl="0"/>
            <a:endParaRPr lang="zh-CN" altLang="zh-CN" sz="1600" dirty="0">
              <a:solidFill>
                <a:srgbClr val="002B41"/>
              </a:solidFill>
              <a:latin typeface="微软雅黑" panose="020B0503020204020204" pitchFamily="34" charset="-122"/>
              <a:ea typeface="微软雅黑" panose="020B0503020204020204" pitchFamily="34" charset="-122"/>
            </a:endParaRPr>
          </a:p>
          <a:p>
            <a:pPr lvl="0"/>
            <a:r>
              <a:rPr lang="zh-CN" altLang="zh-CN" b="1" dirty="0">
                <a:solidFill>
                  <a:srgbClr val="002B41"/>
                </a:solidFill>
                <a:latin typeface="微软雅黑" panose="020B0503020204020204" pitchFamily="34" charset="-122"/>
                <a:ea typeface="微软雅黑" panose="020B0503020204020204" pitchFamily="34" charset="-122"/>
              </a:rPr>
              <a:t>视频质量</a:t>
            </a: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视</a:t>
            </a:r>
            <a:r>
              <a:rPr lang="zh-CN" altLang="zh-CN" sz="1600" dirty="0">
                <a:solidFill>
                  <a:srgbClr val="002B41"/>
                </a:solidFill>
                <a:latin typeface="微软雅黑" panose="020B0503020204020204" pitchFamily="34" charset="-122"/>
                <a:ea typeface="微软雅黑" panose="020B0503020204020204" pitchFamily="34" charset="-122"/>
              </a:rPr>
              <a:t>频传输过程中涉及到的编码，压缩的问题将会导致视频质量的下降，涉及到更高的带宽和更多的被压缩的比特流。 在观察视频质量和视频延迟两个维度时，我们可以看到类似的矛盾。为用户实现更高质量通常会导致更高带宽要求，这是因为需要更高分辨率和帧率，在编码器端需要更多缓存时间</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zh-CN" sz="1600" dirty="0">
                <a:solidFill>
                  <a:srgbClr val="002B41"/>
                </a:solidFill>
                <a:latin typeface="微软雅黑" panose="020B0503020204020204" pitchFamily="34" charset="-122"/>
                <a:ea typeface="微软雅黑" panose="020B0503020204020204" pitchFamily="34" charset="-122"/>
              </a:rPr>
              <a:t>比如</a:t>
            </a:r>
            <a:r>
              <a:rPr lang="en-US" altLang="zh-CN" sz="1600" dirty="0">
                <a:solidFill>
                  <a:srgbClr val="002B41"/>
                </a:solidFill>
                <a:latin typeface="微软雅黑" panose="020B0503020204020204" pitchFamily="34" charset="-122"/>
                <a:ea typeface="微软雅黑" panose="020B0503020204020204" pitchFamily="34" charset="-122"/>
              </a:rPr>
              <a:t>Look ahead</a:t>
            </a:r>
            <a:r>
              <a:rPr lang="zh-CN" altLang="zh-CN" sz="1600" dirty="0">
                <a:solidFill>
                  <a:srgbClr val="002B41"/>
                </a:solidFill>
                <a:latin typeface="微软雅黑" panose="020B0503020204020204" pitchFamily="34" charset="-122"/>
                <a:ea typeface="微软雅黑" panose="020B0503020204020204" pitchFamily="34" charset="-122"/>
              </a:rPr>
              <a:t>等技术</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zh-CN" sz="1600" dirty="0">
                <a:solidFill>
                  <a:srgbClr val="002B41"/>
                </a:solidFill>
                <a:latin typeface="微软雅黑" panose="020B0503020204020204" pitchFamily="34" charset="-122"/>
                <a:ea typeface="微软雅黑" panose="020B0503020204020204" pitchFamily="34" charset="-122"/>
              </a:rPr>
              <a:t>来获得高压缩比特流。此外，减少播放器缓冲区可以减少延迟，但往往会显著影响用户体验，因为空缓冲区将导致播放停顿，特别当目标缓冲区设置较小时发生的概率较高。 </a:t>
            </a:r>
          </a:p>
        </p:txBody>
      </p:sp>
    </p:spTree>
    <p:extLst>
      <p:ext uri="{BB962C8B-B14F-4D97-AF65-F5344CB8AC3E}">
        <p14:creationId xmlns:p14="http://schemas.microsoft.com/office/powerpoint/2010/main" val="14367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702542" y="1992830"/>
            <a:ext cx="2786917" cy="1015663"/>
          </a:xfrm>
          <a:prstGeom prst="rect">
            <a:avLst/>
          </a:prstGeom>
          <a:noFill/>
          <a:effectLst/>
        </p:spPr>
        <p:txBody>
          <a:bodyPr wrap="none" rtlCol="0">
            <a:spAutoFit/>
          </a:bodyPr>
          <a:lstStyle/>
          <a:p>
            <a:pPr algn="ctr"/>
            <a:r>
              <a:rPr lang="en-US" altLang="zh-CN" sz="6000" dirty="0">
                <a:solidFill>
                  <a:schemeClr val="bg1">
                    <a:lumMod val="95000"/>
                  </a:schemeClr>
                </a:solidFill>
                <a:latin typeface="微软雅黑" panose="020B0503020204020204" pitchFamily="34" charset="-122"/>
                <a:ea typeface="微软雅黑" panose="020B0503020204020204" pitchFamily="34" charset="-122"/>
              </a:rPr>
              <a:t>Part 01</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4775"/>
          </a:xfrm>
          <a:prstGeom prst="rect">
            <a:avLst/>
          </a:prstGeom>
          <a:noFill/>
          <a:effectLst/>
        </p:spPr>
        <p:txBody>
          <a:bodyPr wrap="square" rtlCol="0">
            <a:spAutoFit/>
          </a:bodyPr>
          <a:lstStyle/>
          <a:p>
            <a:pPr algn="ctr"/>
            <a:r>
              <a:rPr lang="zh-CN" altLang="en-US" sz="3200" dirty="0" smtClean="0">
                <a:solidFill>
                  <a:schemeClr val="bg1">
                    <a:lumMod val="95000"/>
                  </a:schemeClr>
                </a:solidFill>
                <a:latin typeface="微软雅黑" panose="020B0503020204020204" pitchFamily="34" charset="-122"/>
                <a:ea typeface="微软雅黑" panose="020B0503020204020204" pitchFamily="34" charset="-122"/>
              </a:rPr>
              <a:t>简介</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Slide Number Placeholder 6"/>
          <p:cNvSpPr>
            <a:spLocks noGrp="1"/>
          </p:cNvSpPr>
          <p:nvPr>
            <p:ph type="sldNum" sz="quarter" idx="12"/>
          </p:nvPr>
        </p:nvSpPr>
        <p:spPr/>
        <p:txBody>
          <a:bodyPr/>
          <a:lstStyle/>
          <a:p>
            <a:fld id="{9C0BAE56-5081-45C8-9882-C35F39B69EBE}" type="slidenum">
              <a:rPr lang="zh-CN" altLang="en-US" smtClean="0"/>
              <a:t>3</a:t>
            </a:fld>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415696"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技术分析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30</a:t>
            </a:fld>
            <a:endParaRPr lang="zh-CN" altLang="en-US" dirty="0"/>
          </a:p>
        </p:txBody>
      </p:sp>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rPr>
              <a:t>VR</a:t>
            </a:r>
            <a:r>
              <a:rPr lang="zh-CN" altLang="en-US" sz="2000" b="1" dirty="0" smtClean="0">
                <a:solidFill>
                  <a:schemeClr val="bg1"/>
                </a:solidFill>
                <a:latin typeface="微软雅黑" panose="020B0503020204020204" pitchFamily="34" charset="-122"/>
                <a:ea typeface="微软雅黑" panose="020B0503020204020204" pitchFamily="34" charset="-122"/>
              </a:rPr>
              <a:t>反馈</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 name="Rectangle 8"/>
          <p:cNvSpPr/>
          <p:nvPr/>
        </p:nvSpPr>
        <p:spPr>
          <a:xfrm>
            <a:off x="409433" y="1667873"/>
            <a:ext cx="4596676" cy="4678204"/>
          </a:xfrm>
          <a:prstGeom prst="rect">
            <a:avLst/>
          </a:prstGeom>
        </p:spPr>
        <p:txBody>
          <a:bodyPr wrap="square">
            <a:spAutoFit/>
          </a:bodyPr>
          <a:lstStyle/>
          <a:p>
            <a:r>
              <a:rPr lang="zh-CN" altLang="zh-CN" sz="1600" dirty="0">
                <a:solidFill>
                  <a:srgbClr val="002B41"/>
                </a:solidFill>
                <a:latin typeface="微软雅黑" panose="020B0503020204020204" pitchFamily="34" charset="-122"/>
                <a:ea typeface="微软雅黑" panose="020B0503020204020204" pitchFamily="34" charset="-122"/>
              </a:rPr>
              <a:t>新的压缩算法一般都会在这几个维度之间加以考虑，从而综合得到相对应的符合需求的算法</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zh-CN" sz="1600" dirty="0">
                <a:solidFill>
                  <a:srgbClr val="002B41"/>
                </a:solidFill>
                <a:latin typeface="微软雅黑" panose="020B0503020204020204" pitchFamily="34" charset="-122"/>
                <a:ea typeface="微软雅黑" panose="020B0503020204020204" pitchFamily="34" charset="-122"/>
              </a:rPr>
              <a:t>具体要根据特定应用场景做出平衡：当延迟至关重要的时，例如视频会议或视频安全监控，可以牺牲扩展性或质量；另一方面，在线性广播中大规模传送高质量媒体内容时，延迟通常会略微增加</a:t>
            </a:r>
            <a:r>
              <a:rPr lang="zh-CN" altLang="zh-CN"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b="1" dirty="0">
                <a:solidFill>
                  <a:srgbClr val="002B41"/>
                </a:solidFill>
                <a:latin typeface="微软雅黑" panose="020B0503020204020204" pitchFamily="34" charset="-122"/>
                <a:ea typeface="微软雅黑" panose="020B0503020204020204" pitchFamily="34" charset="-122"/>
              </a:rPr>
              <a:t>延</a:t>
            </a:r>
            <a:r>
              <a:rPr lang="zh-CN" altLang="en-US" b="1" dirty="0" smtClean="0">
                <a:solidFill>
                  <a:srgbClr val="002B41"/>
                </a:solidFill>
                <a:latin typeface="微软雅黑" panose="020B0503020204020204" pitchFamily="34" charset="-122"/>
                <a:ea typeface="微软雅黑" panose="020B0503020204020204" pitchFamily="34" charset="-122"/>
              </a:rPr>
              <a:t>迟</a:t>
            </a:r>
            <a:endParaRPr lang="en-US" altLang="zh-CN" b="1" dirty="0" smtClean="0">
              <a:solidFill>
                <a:srgbClr val="002B41"/>
              </a:solidFill>
              <a:latin typeface="微软雅黑" panose="020B0503020204020204" pitchFamily="34" charset="-122"/>
              <a:ea typeface="微软雅黑" panose="020B0503020204020204" pitchFamily="34" charset="-122"/>
            </a:endParaRP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目</a:t>
            </a:r>
            <a:r>
              <a:rPr lang="zh-CN" altLang="zh-CN" sz="1600" dirty="0">
                <a:solidFill>
                  <a:srgbClr val="002B41"/>
                </a:solidFill>
                <a:latin typeface="微软雅黑" panose="020B0503020204020204" pitchFamily="34" charset="-122"/>
                <a:ea typeface="微软雅黑" panose="020B0503020204020204" pitchFamily="34" charset="-122"/>
              </a:rPr>
              <a:t>前对于视频传输的延迟还没有一个统一的定义。但是普遍来说，延迟可以定义为</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zh-CN" sz="1600" dirty="0">
                <a:solidFill>
                  <a:srgbClr val="002B41"/>
                </a:solidFill>
                <a:latin typeface="微软雅黑" panose="020B0503020204020204" pitchFamily="34" charset="-122"/>
                <a:ea typeface="微软雅黑" panose="020B0503020204020204" pitchFamily="34" charset="-122"/>
              </a:rPr>
              <a:t>某些物理变化的原因和结果之间的时间</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zh-CN" sz="1600" dirty="0">
                <a:solidFill>
                  <a:srgbClr val="002B41"/>
                </a:solidFill>
                <a:latin typeface="微软雅黑" panose="020B0503020204020204" pitchFamily="34" charset="-122"/>
                <a:ea typeface="微软雅黑" panose="020B0503020204020204" pitchFamily="34" charset="-122"/>
              </a:rPr>
              <a:t>。</a:t>
            </a:r>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在</a:t>
            </a:r>
            <a:r>
              <a:rPr lang="zh-CN" altLang="en-US" sz="1600" dirty="0">
                <a:solidFill>
                  <a:srgbClr val="002B41"/>
                </a:solidFill>
                <a:latin typeface="微软雅黑" panose="020B0503020204020204" pitchFamily="34" charset="-122"/>
                <a:ea typeface="微软雅黑" panose="020B0503020204020204" pitchFamily="34" charset="-122"/>
              </a:rPr>
              <a:t>交互式的实时体验中，延迟将会严重地影响用户的实时体验。因此对于</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en-US" sz="1600" dirty="0">
                <a:solidFill>
                  <a:srgbClr val="002B41"/>
                </a:solidFill>
                <a:latin typeface="微软雅黑" panose="020B0503020204020204" pitchFamily="34" charset="-122"/>
                <a:ea typeface="微软雅黑" panose="020B0503020204020204" pitchFamily="34" charset="-122"/>
              </a:rPr>
              <a:t>的交互式设备来说延迟的解决是至关重要的一部分。</a:t>
            </a:r>
            <a:r>
              <a:rPr lang="zh-CN" altLang="en-US" b="1" dirty="0">
                <a:solidFill>
                  <a:srgbClr val="002B41"/>
                </a:solidFill>
                <a:latin typeface="微软雅黑" panose="020B0503020204020204" pitchFamily="34" charset="-122"/>
                <a:ea typeface="微软雅黑" panose="020B0503020204020204" pitchFamily="34" charset="-122"/>
              </a:rPr>
              <a:t> </a:t>
            </a:r>
            <a:endParaRPr lang="en-US" altLang="zh-CN" b="1" dirty="0" smtClean="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视</a:t>
            </a:r>
            <a:r>
              <a:rPr lang="zh-CN" altLang="en-US" sz="1600" dirty="0">
                <a:solidFill>
                  <a:srgbClr val="002B41"/>
                </a:solidFill>
                <a:latin typeface="微软雅黑" panose="020B0503020204020204" pitchFamily="34" charset="-122"/>
                <a:ea typeface="微软雅黑" panose="020B0503020204020204" pitchFamily="34" charset="-122"/>
              </a:rPr>
              <a:t>频的传输</a:t>
            </a:r>
            <a:r>
              <a:rPr lang="zh-CN" altLang="en-US" sz="1600" dirty="0" smtClean="0">
                <a:solidFill>
                  <a:srgbClr val="002B41"/>
                </a:solidFill>
                <a:latin typeface="微软雅黑" panose="020B0503020204020204" pitchFamily="34" charset="-122"/>
                <a:ea typeface="微软雅黑" panose="020B0503020204020204" pitchFamily="34" charset="-122"/>
              </a:rPr>
              <a:t>中，大</a:t>
            </a:r>
            <a:r>
              <a:rPr lang="zh-CN" altLang="en-US" sz="1600" dirty="0">
                <a:solidFill>
                  <a:srgbClr val="002B41"/>
                </a:solidFill>
                <a:latin typeface="微软雅黑" panose="020B0503020204020204" pitchFamily="34" charset="-122"/>
                <a:ea typeface="微软雅黑" panose="020B0503020204020204" pitchFamily="34" charset="-122"/>
              </a:rPr>
              <a:t>概需要经过以</a:t>
            </a:r>
            <a:r>
              <a:rPr lang="zh-CN" altLang="en-US" sz="1600" dirty="0" smtClean="0">
                <a:solidFill>
                  <a:srgbClr val="002B41"/>
                </a:solidFill>
                <a:latin typeface="微软雅黑" panose="020B0503020204020204" pitchFamily="34" charset="-122"/>
                <a:ea typeface="微软雅黑" panose="020B0503020204020204" pitchFamily="34" charset="-122"/>
              </a:rPr>
              <a:t>下五</a:t>
            </a:r>
            <a:r>
              <a:rPr lang="zh-CN" altLang="en-US" sz="1600" dirty="0">
                <a:solidFill>
                  <a:srgbClr val="002B41"/>
                </a:solidFill>
                <a:latin typeface="微软雅黑" panose="020B0503020204020204" pitchFamily="34" charset="-122"/>
                <a:ea typeface="微软雅黑" panose="020B0503020204020204" pitchFamily="34" charset="-122"/>
              </a:rPr>
              <a:t>个步骤才能完成</a:t>
            </a:r>
            <a:r>
              <a:rPr lang="zh-CN" altLang="en-US" sz="1600" dirty="0" smtClean="0">
                <a:solidFill>
                  <a:srgbClr val="002B41"/>
                </a:solidFill>
                <a:latin typeface="微软雅黑" panose="020B0503020204020204" pitchFamily="34" charset="-122"/>
                <a:ea typeface="微软雅黑" panose="020B0503020204020204" pitchFamily="34" charset="-122"/>
              </a:rPr>
              <a:t>传输到</a:t>
            </a:r>
            <a:r>
              <a:rPr lang="zh-CN" altLang="en-US" sz="1600" dirty="0">
                <a:solidFill>
                  <a:srgbClr val="002B41"/>
                </a:solidFill>
                <a:latin typeface="微软雅黑" panose="020B0503020204020204" pitchFamily="34" charset="-122"/>
                <a:ea typeface="微软雅黑" panose="020B0503020204020204" pitchFamily="34" charset="-122"/>
              </a:rPr>
              <a:t>设备完成播放的操</a:t>
            </a:r>
            <a:r>
              <a:rPr lang="zh-CN" altLang="en-US" sz="1600" dirty="0" smtClean="0">
                <a:solidFill>
                  <a:srgbClr val="002B41"/>
                </a:solidFill>
                <a:latin typeface="微软雅黑" panose="020B0503020204020204" pitchFamily="34" charset="-122"/>
                <a:ea typeface="微软雅黑" panose="020B0503020204020204" pitchFamily="34" charset="-122"/>
              </a:rPr>
              <a:t>作。在</a:t>
            </a:r>
            <a:r>
              <a:rPr lang="zh-CN" altLang="en-US" sz="1600" dirty="0">
                <a:solidFill>
                  <a:srgbClr val="002B41"/>
                </a:solidFill>
                <a:latin typeface="微软雅黑" panose="020B0503020204020204" pitchFamily="34" charset="-122"/>
                <a:ea typeface="微软雅黑" panose="020B0503020204020204" pitchFamily="34" charset="-122"/>
              </a:rPr>
              <a:t>各个步骤</a:t>
            </a:r>
            <a:r>
              <a:rPr lang="zh-CN" altLang="en-US" sz="1600" dirty="0" smtClean="0">
                <a:solidFill>
                  <a:srgbClr val="002B41"/>
                </a:solidFill>
                <a:latin typeface="微软雅黑" panose="020B0503020204020204" pitchFamily="34" charset="-122"/>
                <a:ea typeface="微软雅黑" panose="020B0503020204020204" pitchFamily="34" charset="-122"/>
              </a:rPr>
              <a:t>中，各种原因都可能导致一定的延迟。</a:t>
            </a:r>
            <a:endParaRPr lang="zh-CN" altLang="zh-CN" sz="1600" dirty="0">
              <a:solidFill>
                <a:srgbClr val="002B41"/>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5763954" y="2983345"/>
            <a:ext cx="45719" cy="369332"/>
          </a:xfrm>
          <a:prstGeom prst="rect">
            <a:avLst/>
          </a:prstGeom>
          <a:noFill/>
        </p:spPr>
        <p:txBody>
          <a:bodyPr wrap="square" rtlCol="0">
            <a:spAutoFit/>
          </a:bodyPr>
          <a:lstStyle/>
          <a:p>
            <a:endParaRPr lang="zh-CN" altLang="en-US" dirty="0"/>
          </a:p>
        </p:txBody>
      </p:sp>
      <p:sp>
        <p:nvSpPr>
          <p:cNvPr id="4" name="TextBox 3"/>
          <p:cNvSpPr txBox="1"/>
          <p:nvPr/>
        </p:nvSpPr>
        <p:spPr>
          <a:xfrm>
            <a:off x="5368396" y="2014597"/>
            <a:ext cx="6252678" cy="4524315"/>
          </a:xfrm>
          <a:prstGeom prst="rect">
            <a:avLst/>
          </a:prstGeom>
          <a:noFill/>
        </p:spPr>
        <p:txBody>
          <a:bodyPr wrap="square" rtlCol="0">
            <a:spAutoFit/>
          </a:bodyPr>
          <a:lstStyle/>
          <a:p>
            <a:pPr lvl="0"/>
            <a:r>
              <a:rPr lang="zh-CN" altLang="en-US" sz="1600" b="1" dirty="0">
                <a:solidFill>
                  <a:srgbClr val="002B41"/>
                </a:solidFill>
                <a:latin typeface="微软雅黑" panose="020B0503020204020204" pitchFamily="34" charset="-122"/>
                <a:ea typeface="微软雅黑" panose="020B0503020204020204" pitchFamily="34" charset="-122"/>
              </a:rPr>
              <a:t>编码和封装</a:t>
            </a:r>
            <a:r>
              <a:rPr lang="zh-CN" altLang="en-US" sz="1600" dirty="0">
                <a:solidFill>
                  <a:srgbClr val="002B41"/>
                </a:solidFill>
                <a:latin typeface="微软雅黑" panose="020B0503020204020204" pitchFamily="34" charset="-122"/>
                <a:ea typeface="微软雅黑" panose="020B0503020204020204" pitchFamily="34" charset="-122"/>
              </a:rPr>
              <a:t>：引入延迟和参数配置、质量要求密切相关。</a:t>
            </a:r>
          </a:p>
          <a:p>
            <a:pPr lvl="0"/>
            <a:r>
              <a:rPr lang="zh-CN" altLang="en-US" sz="1600" dirty="0" smtClean="0">
                <a:solidFill>
                  <a:srgbClr val="002B41"/>
                </a:solidFill>
                <a:latin typeface="微软雅黑" panose="020B0503020204020204" pitchFamily="34" charset="-122"/>
                <a:ea typeface="微软雅黑" panose="020B0503020204020204" pitchFamily="34" charset="-122"/>
              </a:rPr>
              <a:t>       某</a:t>
            </a:r>
            <a:r>
              <a:rPr lang="zh-CN" altLang="en-US" sz="1600" dirty="0">
                <a:solidFill>
                  <a:srgbClr val="002B41"/>
                </a:solidFill>
                <a:latin typeface="微软雅黑" panose="020B0503020204020204" pitchFamily="34" charset="-122"/>
                <a:ea typeface="微软雅黑" panose="020B0503020204020204" pitchFamily="34" charset="-122"/>
              </a:rPr>
              <a:t>些流媒体协议可能会引入额外的延迟，因为它们只有在完全接收到后才输出一大块（</a:t>
            </a:r>
            <a:r>
              <a:rPr lang="en-US" altLang="zh-CN" sz="1600" dirty="0">
                <a:solidFill>
                  <a:srgbClr val="002B41"/>
                </a:solidFill>
                <a:latin typeface="微软雅黑" panose="020B0503020204020204" pitchFamily="34" charset="-122"/>
                <a:ea typeface="微软雅黑" panose="020B0503020204020204" pitchFamily="34" charset="-122"/>
              </a:rPr>
              <a:t>chunk</a:t>
            </a:r>
            <a:r>
              <a:rPr lang="zh-CN" altLang="en-US" sz="1600" dirty="0">
                <a:solidFill>
                  <a:srgbClr val="002B41"/>
                </a:solidFill>
                <a:latin typeface="微软雅黑" panose="020B0503020204020204" pitchFamily="34" charset="-122"/>
                <a:ea typeface="微软雅黑" panose="020B0503020204020204" pitchFamily="34" charset="-122"/>
              </a:rPr>
              <a:t>）媒体内容。 </a:t>
            </a:r>
          </a:p>
          <a:p>
            <a:pPr lvl="0"/>
            <a:r>
              <a:rPr lang="zh-CN" altLang="en-US" sz="1600" b="1" dirty="0" smtClean="0">
                <a:solidFill>
                  <a:srgbClr val="002B41"/>
                </a:solidFill>
                <a:latin typeface="微软雅黑" panose="020B0503020204020204" pitchFamily="34" charset="-122"/>
                <a:ea typeface="微软雅黑" panose="020B0503020204020204" pitchFamily="34" charset="-122"/>
              </a:rPr>
              <a:t>第</a:t>
            </a:r>
            <a:r>
              <a:rPr lang="zh-CN" altLang="en-US" sz="1600" b="1" dirty="0">
                <a:solidFill>
                  <a:srgbClr val="002B41"/>
                </a:solidFill>
                <a:latin typeface="微软雅黑" panose="020B0503020204020204" pitchFamily="34" charset="-122"/>
                <a:ea typeface="微软雅黑" panose="020B0503020204020204" pitchFamily="34" charset="-122"/>
              </a:rPr>
              <a:t>一英里上传</a:t>
            </a:r>
            <a:r>
              <a:rPr lang="zh-CN" altLang="en-US" sz="1600" dirty="0">
                <a:solidFill>
                  <a:srgbClr val="002B41"/>
                </a:solidFill>
                <a:latin typeface="微软雅黑" panose="020B0503020204020204" pitchFamily="34" charset="-122"/>
                <a:ea typeface="微软雅黑" panose="020B0503020204020204" pitchFamily="34" charset="-122"/>
              </a:rPr>
              <a:t>（</a:t>
            </a:r>
            <a:r>
              <a:rPr lang="en-US" altLang="zh-CN" sz="1600" dirty="0">
                <a:solidFill>
                  <a:srgbClr val="002B41"/>
                </a:solidFill>
                <a:latin typeface="微软雅黑" panose="020B0503020204020204" pitchFamily="34" charset="-122"/>
                <a:ea typeface="微软雅黑" panose="020B0503020204020204" pitchFamily="34" charset="-122"/>
              </a:rPr>
              <a:t>first mile upload</a:t>
            </a:r>
            <a:r>
              <a:rPr lang="zh-CN" altLang="en-US" sz="1600" dirty="0">
                <a:solidFill>
                  <a:srgbClr val="002B41"/>
                </a:solidFill>
                <a:latin typeface="微软雅黑" panose="020B0503020204020204" pitchFamily="34" charset="-122"/>
                <a:ea typeface="微软雅黑" panose="020B0503020204020204" pitchFamily="34" charset="-122"/>
              </a:rPr>
              <a:t>）：将打包内容上传到</a:t>
            </a:r>
            <a:r>
              <a:rPr lang="en-US" altLang="zh-CN" sz="1600" dirty="0">
                <a:solidFill>
                  <a:srgbClr val="002B41"/>
                </a:solidFill>
                <a:latin typeface="微软雅黑" panose="020B0503020204020204" pitchFamily="34" charset="-122"/>
                <a:ea typeface="微软雅黑" panose="020B0503020204020204" pitchFamily="34" charset="-122"/>
              </a:rPr>
              <a:t>CDN</a:t>
            </a:r>
            <a:r>
              <a:rPr lang="zh-CN" altLang="en-US" sz="1600" dirty="0">
                <a:solidFill>
                  <a:srgbClr val="002B41"/>
                </a:solidFill>
                <a:latin typeface="微软雅黑" panose="020B0503020204020204" pitchFamily="34" charset="-122"/>
                <a:ea typeface="微软雅黑" panose="020B0503020204020204" pitchFamily="34" charset="-122"/>
              </a:rPr>
              <a:t>通常会受到商业条款的限制。</a:t>
            </a:r>
          </a:p>
          <a:p>
            <a:pPr lvl="0"/>
            <a:r>
              <a:rPr lang="zh-CN" altLang="en-US" sz="1600" dirty="0" smtClean="0">
                <a:solidFill>
                  <a:srgbClr val="002B41"/>
                </a:solidFill>
                <a:latin typeface="微软雅黑" panose="020B0503020204020204" pitchFamily="34" charset="-122"/>
                <a:ea typeface="微软雅黑" panose="020B0503020204020204" pitchFamily="34" charset="-122"/>
              </a:rPr>
              <a:t>       例</a:t>
            </a:r>
            <a:r>
              <a:rPr lang="zh-CN" altLang="en-US" sz="1600" dirty="0">
                <a:solidFill>
                  <a:srgbClr val="002B41"/>
                </a:solidFill>
                <a:latin typeface="微软雅黑" panose="020B0503020204020204" pitchFamily="34" charset="-122"/>
                <a:ea typeface="微软雅黑" panose="020B0503020204020204" pitchFamily="34" charset="-122"/>
              </a:rPr>
              <a:t>如，与来自新闻工作室的租用线路设置相比，如果通过无线连接完成上传将会产生更大的延迟。 </a:t>
            </a:r>
          </a:p>
          <a:p>
            <a:pPr lvl="0"/>
            <a:r>
              <a:rPr lang="en-US" altLang="zh-CN" sz="1600" b="1" dirty="0" smtClean="0">
                <a:solidFill>
                  <a:srgbClr val="002B41"/>
                </a:solidFill>
                <a:latin typeface="微软雅黑" panose="020B0503020204020204" pitchFamily="34" charset="-122"/>
                <a:ea typeface="微软雅黑" panose="020B0503020204020204" pitchFamily="34" charset="-122"/>
              </a:rPr>
              <a:t>CDN</a:t>
            </a:r>
            <a:r>
              <a:rPr lang="zh-CN" altLang="en-US" sz="1600" b="1" dirty="0">
                <a:solidFill>
                  <a:srgbClr val="002B41"/>
                </a:solidFill>
                <a:latin typeface="微软雅黑" panose="020B0503020204020204" pitchFamily="34" charset="-122"/>
                <a:ea typeface="微软雅黑" panose="020B0503020204020204" pitchFamily="34" charset="-122"/>
              </a:rPr>
              <a:t>传播</a:t>
            </a:r>
            <a:r>
              <a:rPr lang="zh-CN" altLang="en-US" sz="1600" dirty="0">
                <a:solidFill>
                  <a:srgbClr val="002B41"/>
                </a:solidFill>
                <a:latin typeface="微软雅黑" panose="020B0503020204020204" pitchFamily="34" charset="-122"/>
                <a:ea typeface="微软雅黑" panose="020B0503020204020204" pitchFamily="34" charset="-122"/>
              </a:rPr>
              <a:t>：为了大规模传送内容，大多数媒体管道都利用内容传送网络</a:t>
            </a:r>
            <a:r>
              <a:rPr lang="en-US" altLang="zh-CN" sz="1600" dirty="0">
                <a:solidFill>
                  <a:srgbClr val="002B41"/>
                </a:solidFill>
                <a:latin typeface="微软雅黑" panose="020B0503020204020204" pitchFamily="34" charset="-122"/>
                <a:ea typeface="微软雅黑" panose="020B0503020204020204" pitchFamily="34" charset="-122"/>
              </a:rPr>
              <a:t>(content delivery network)</a:t>
            </a:r>
            <a:r>
              <a:rPr lang="zh-CN" altLang="en-US" sz="1600" dirty="0">
                <a:solidFill>
                  <a:srgbClr val="002B41"/>
                </a:solidFill>
                <a:latin typeface="微软雅黑" panose="020B0503020204020204" pitchFamily="34" charset="-122"/>
                <a:ea typeface="微软雅黑" panose="020B0503020204020204" pitchFamily="34" charset="-122"/>
              </a:rPr>
              <a:t>。</a:t>
            </a:r>
          </a:p>
          <a:p>
            <a:pPr lvl="0"/>
            <a:r>
              <a:rPr lang="zh-CN" altLang="en-US" sz="1600" dirty="0" smtClean="0">
                <a:solidFill>
                  <a:srgbClr val="002B41"/>
                </a:solidFill>
                <a:latin typeface="微软雅黑" panose="020B0503020204020204" pitchFamily="34" charset="-122"/>
                <a:ea typeface="微软雅黑" panose="020B0503020204020204" pitchFamily="34" charset="-122"/>
              </a:rPr>
              <a:t>       因</a:t>
            </a:r>
            <a:r>
              <a:rPr lang="zh-CN" altLang="en-US" sz="1600" dirty="0">
                <a:solidFill>
                  <a:srgbClr val="002B41"/>
                </a:solidFill>
                <a:latin typeface="微软雅黑" panose="020B0503020204020204" pitchFamily="34" charset="-122"/>
                <a:ea typeface="微软雅黑" panose="020B0503020204020204" pitchFamily="34" charset="-122"/>
              </a:rPr>
              <a:t>此，内容需要在不同缓存之间传播，从而引入额外延</a:t>
            </a:r>
            <a:r>
              <a:rPr lang="zh-CN" altLang="en-US" sz="1600" dirty="0" smtClean="0">
                <a:solidFill>
                  <a:srgbClr val="002B41"/>
                </a:solidFill>
                <a:latin typeface="微软雅黑" panose="020B0503020204020204" pitchFamily="34" charset="-122"/>
                <a:ea typeface="微软雅黑" panose="020B0503020204020204" pitchFamily="34" charset="-122"/>
              </a:rPr>
              <a:t>迟。</a:t>
            </a:r>
            <a:endParaRPr lang="zh-CN" altLang="en-US" sz="1600" dirty="0">
              <a:solidFill>
                <a:srgbClr val="002B41"/>
              </a:solidFill>
              <a:latin typeface="微软雅黑" panose="020B0503020204020204" pitchFamily="34" charset="-122"/>
              <a:ea typeface="微软雅黑" panose="020B0503020204020204" pitchFamily="34" charset="-122"/>
            </a:endParaRPr>
          </a:p>
          <a:p>
            <a:pPr lvl="0"/>
            <a:r>
              <a:rPr lang="zh-CN" altLang="en-US" sz="1600" b="1" dirty="0" smtClean="0">
                <a:solidFill>
                  <a:srgbClr val="002B41"/>
                </a:solidFill>
                <a:latin typeface="微软雅黑" panose="020B0503020204020204" pitchFamily="34" charset="-122"/>
                <a:ea typeface="微软雅黑" panose="020B0503020204020204" pitchFamily="34" charset="-122"/>
              </a:rPr>
              <a:t>最</a:t>
            </a:r>
            <a:r>
              <a:rPr lang="zh-CN" altLang="en-US" sz="1600" b="1" dirty="0">
                <a:solidFill>
                  <a:srgbClr val="002B41"/>
                </a:solidFill>
                <a:latin typeface="微软雅黑" panose="020B0503020204020204" pitchFamily="34" charset="-122"/>
                <a:ea typeface="微软雅黑" panose="020B0503020204020204" pitchFamily="34" charset="-122"/>
              </a:rPr>
              <a:t>后一英里交付</a:t>
            </a:r>
            <a:r>
              <a:rPr lang="en-US" altLang="zh-CN" sz="1600" dirty="0">
                <a:solidFill>
                  <a:srgbClr val="002B41"/>
                </a:solidFill>
                <a:latin typeface="微软雅黑" panose="020B0503020204020204" pitchFamily="34" charset="-122"/>
                <a:ea typeface="微软雅黑" panose="020B0503020204020204" pitchFamily="34" charset="-122"/>
              </a:rPr>
              <a:t>(last mile delivery)</a:t>
            </a:r>
            <a:r>
              <a:rPr lang="zh-CN" altLang="en-US" sz="1600" dirty="0">
                <a:solidFill>
                  <a:srgbClr val="002B41"/>
                </a:solidFill>
                <a:latin typeface="微软雅黑" panose="020B0503020204020204" pitchFamily="34" charset="-122"/>
                <a:ea typeface="微软雅黑" panose="020B0503020204020204" pitchFamily="34" charset="-122"/>
              </a:rPr>
              <a:t>：用户网络连接可能会对延迟产生重大影响。</a:t>
            </a:r>
          </a:p>
          <a:p>
            <a:pPr lvl="0"/>
            <a:r>
              <a:rPr lang="zh-CN" altLang="en-US" sz="1600" dirty="0" smtClean="0">
                <a:solidFill>
                  <a:srgbClr val="002B41"/>
                </a:solidFill>
                <a:latin typeface="微软雅黑" panose="020B0503020204020204" pitchFamily="34" charset="-122"/>
                <a:ea typeface="微软雅黑" panose="020B0503020204020204" pitchFamily="34" charset="-122"/>
              </a:rPr>
              <a:t>       用</a:t>
            </a:r>
            <a:r>
              <a:rPr lang="zh-CN" altLang="en-US" sz="1600" dirty="0">
                <a:solidFill>
                  <a:srgbClr val="002B41"/>
                </a:solidFill>
                <a:latin typeface="微软雅黑" panose="020B0503020204020204" pitchFamily="34" charset="-122"/>
                <a:ea typeface="微软雅黑" panose="020B0503020204020204" pitchFamily="34" charset="-122"/>
              </a:rPr>
              <a:t>户可以在家庭网络连接到</a:t>
            </a:r>
            <a:r>
              <a:rPr lang="en-US" altLang="zh-CN" sz="1600" dirty="0" err="1">
                <a:solidFill>
                  <a:srgbClr val="002B41"/>
                </a:solidFill>
                <a:latin typeface="微软雅黑" panose="020B0503020204020204" pitchFamily="34" charset="-122"/>
                <a:ea typeface="微软雅黑" panose="020B0503020204020204" pitchFamily="34" charset="-122"/>
              </a:rPr>
              <a:t>wifi</a:t>
            </a:r>
            <a:r>
              <a:rPr lang="zh-CN" altLang="en-US" sz="1600" dirty="0">
                <a:solidFill>
                  <a:srgbClr val="002B41"/>
                </a:solidFill>
                <a:latin typeface="微软雅黑" panose="020B0503020204020204" pitchFamily="34" charset="-122"/>
                <a:ea typeface="微软雅黑" panose="020B0503020204020204" pitchFamily="34" charset="-122"/>
              </a:rPr>
              <a:t>热点，或者使用移动连接来访问网络内容。此外，由于可能会选取不同远近的</a:t>
            </a:r>
            <a:r>
              <a:rPr lang="en-US" altLang="zh-CN" sz="1600" dirty="0">
                <a:solidFill>
                  <a:srgbClr val="002B41"/>
                </a:solidFill>
                <a:latin typeface="微软雅黑" panose="020B0503020204020204" pitchFamily="34" charset="-122"/>
                <a:ea typeface="微软雅黑" panose="020B0503020204020204" pitchFamily="34" charset="-122"/>
              </a:rPr>
              <a:t>CDN</a:t>
            </a:r>
            <a:r>
              <a:rPr lang="zh-CN" altLang="en-US" sz="1600" dirty="0">
                <a:solidFill>
                  <a:srgbClr val="002B41"/>
                </a:solidFill>
                <a:latin typeface="微软雅黑" panose="020B0503020204020204" pitchFamily="34" charset="-122"/>
                <a:ea typeface="微软雅黑" panose="020B0503020204020204" pitchFamily="34" charset="-122"/>
              </a:rPr>
              <a:t>端点，用户地理位置也会造成额外延迟。 </a:t>
            </a:r>
          </a:p>
          <a:p>
            <a:pPr lvl="0"/>
            <a:r>
              <a:rPr lang="zh-CN" altLang="en-US" sz="1600" b="1" dirty="0" smtClean="0">
                <a:solidFill>
                  <a:srgbClr val="002B41"/>
                </a:solidFill>
                <a:latin typeface="微软雅黑" panose="020B0503020204020204" pitchFamily="34" charset="-122"/>
                <a:ea typeface="微软雅黑" panose="020B0503020204020204" pitchFamily="34" charset="-122"/>
              </a:rPr>
              <a:t>播</a:t>
            </a:r>
            <a:r>
              <a:rPr lang="zh-CN" altLang="en-US" sz="1600" b="1" dirty="0">
                <a:solidFill>
                  <a:srgbClr val="002B41"/>
                </a:solidFill>
                <a:latin typeface="微软雅黑" panose="020B0503020204020204" pitchFamily="34" charset="-122"/>
                <a:ea typeface="微软雅黑" panose="020B0503020204020204" pitchFamily="34" charset="-122"/>
              </a:rPr>
              <a:t>放器缓冲区</a:t>
            </a:r>
            <a:r>
              <a:rPr lang="zh-CN" altLang="en-US" sz="1600" dirty="0">
                <a:solidFill>
                  <a:srgbClr val="002B41"/>
                </a:solidFill>
                <a:latin typeface="微软雅黑" panose="020B0503020204020204" pitchFamily="34" charset="-122"/>
                <a:ea typeface="微软雅黑" panose="020B0503020204020204" pitchFamily="34" charset="-122"/>
              </a:rPr>
              <a:t>：视频播放器必须缓冲媒体以确保流畅播放。</a:t>
            </a:r>
          </a:p>
          <a:p>
            <a:pPr lvl="0"/>
            <a:r>
              <a:rPr lang="zh-CN" altLang="en-US" sz="1600" dirty="0" smtClean="0">
                <a:solidFill>
                  <a:srgbClr val="002B41"/>
                </a:solidFill>
                <a:latin typeface="微软雅黑" panose="020B0503020204020204" pitchFamily="34" charset="-122"/>
                <a:ea typeface="微软雅黑" panose="020B0503020204020204" pitchFamily="34" charset="-122"/>
              </a:rPr>
              <a:t>       缓</a:t>
            </a:r>
            <a:r>
              <a:rPr lang="zh-CN" altLang="en-US" sz="1600" dirty="0">
                <a:solidFill>
                  <a:srgbClr val="002B41"/>
                </a:solidFill>
                <a:latin typeface="微软雅黑" panose="020B0503020204020204" pitchFamily="34" charset="-122"/>
                <a:ea typeface="微软雅黑" panose="020B0503020204020204" pitchFamily="34" charset="-122"/>
              </a:rPr>
              <a:t>冲区大小通常在媒体规范中定义，但具有一定灵活性。播放缓冲是延迟的主要因素，优化缓冲区配置是常态。 </a:t>
            </a:r>
          </a:p>
        </p:txBody>
      </p:sp>
      <p:pic>
        <p:nvPicPr>
          <p:cNvPr id="13" name="Picture 12" descr="Delay.png">
            <a:hlinkClick r:id="rId2"/>
          </p:cNvPr>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71657" y="119023"/>
            <a:ext cx="5846156" cy="2367693"/>
          </a:xfrm>
          <a:prstGeom prst="rect">
            <a:avLst/>
          </a:prstGeom>
          <a:noFill/>
          <a:ln>
            <a:noFill/>
          </a:ln>
        </p:spPr>
      </p:pic>
      <p:sp>
        <p:nvSpPr>
          <p:cNvPr id="7" name="TextBox 6"/>
          <p:cNvSpPr txBox="1"/>
          <p:nvPr/>
        </p:nvSpPr>
        <p:spPr>
          <a:xfrm>
            <a:off x="7665629" y="218126"/>
            <a:ext cx="1889941"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//todo:</a:t>
            </a:r>
            <a:r>
              <a:rPr lang="zh-CN" altLang="en-US" dirty="0">
                <a:solidFill>
                  <a:srgbClr val="FF0000"/>
                </a:solidFill>
                <a:latin typeface="微软雅黑" panose="020B0503020204020204" pitchFamily="34" charset="-122"/>
                <a:ea typeface="微软雅黑" panose="020B0503020204020204" pitchFamily="34" charset="-122"/>
              </a:rPr>
              <a:t>图片</a:t>
            </a:r>
            <a:r>
              <a:rPr lang="zh-CN" altLang="en-US" dirty="0" smtClean="0">
                <a:solidFill>
                  <a:srgbClr val="FF0000"/>
                </a:solidFill>
                <a:latin typeface="微软雅黑" panose="020B0503020204020204" pitchFamily="34" charset="-122"/>
                <a:ea typeface="微软雅黑" panose="020B0503020204020204" pitchFamily="34" charset="-122"/>
              </a:rPr>
              <a:t>来源</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480884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415696"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技术分析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31</a:t>
            </a:fld>
            <a:endParaRPr lang="zh-CN" altLang="en-US" dirty="0"/>
          </a:p>
        </p:txBody>
      </p:sp>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rPr>
              <a:t>VR</a:t>
            </a:r>
            <a:r>
              <a:rPr lang="zh-CN" altLang="en-US" sz="2000" b="1" dirty="0" smtClean="0">
                <a:solidFill>
                  <a:schemeClr val="bg1"/>
                </a:solidFill>
                <a:latin typeface="微软雅黑" panose="020B0503020204020204" pitchFamily="34" charset="-122"/>
                <a:ea typeface="微软雅黑" panose="020B0503020204020204" pitchFamily="34" charset="-122"/>
              </a:rPr>
              <a:t>反馈</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 name="Rectangle 8"/>
          <p:cNvSpPr/>
          <p:nvPr/>
        </p:nvSpPr>
        <p:spPr>
          <a:xfrm>
            <a:off x="409433" y="2047478"/>
            <a:ext cx="4596676" cy="4308872"/>
          </a:xfrm>
          <a:prstGeom prst="rect">
            <a:avLst/>
          </a:prstGeom>
        </p:spPr>
        <p:txBody>
          <a:bodyPr wrap="square">
            <a:spAutoFit/>
          </a:bodyPr>
          <a:lstStyle/>
          <a:p>
            <a:r>
              <a:rPr lang="zh-CN" altLang="en-US" b="1" dirty="0">
                <a:solidFill>
                  <a:srgbClr val="002B41"/>
                </a:solidFill>
                <a:latin typeface="微软雅黑" panose="020B0503020204020204" pitchFamily="34" charset="-122"/>
                <a:ea typeface="微软雅黑" panose="020B0503020204020204" pitchFamily="34" charset="-122"/>
              </a:rPr>
              <a:t>延迟的一般性优化方法</a:t>
            </a:r>
          </a:p>
          <a:p>
            <a:r>
              <a:rPr lang="zh-CN" altLang="en-US" sz="1600" dirty="0" smtClean="0">
                <a:solidFill>
                  <a:srgbClr val="002B41"/>
                </a:solidFill>
                <a:latin typeface="微软雅黑" panose="020B0503020204020204" pitchFamily="34" charset="-122"/>
                <a:ea typeface="微软雅黑" panose="020B0503020204020204" pitchFamily="34" charset="-122"/>
              </a:rPr>
              <a:t>       当</a:t>
            </a:r>
            <a:r>
              <a:rPr lang="zh-CN" altLang="en-US" sz="1600" dirty="0">
                <a:solidFill>
                  <a:srgbClr val="002B41"/>
                </a:solidFill>
                <a:latin typeface="微软雅黑" panose="020B0503020204020204" pitchFamily="34" charset="-122"/>
                <a:ea typeface="微软雅黑" panose="020B0503020204020204" pitchFamily="34" charset="-122"/>
              </a:rPr>
              <a:t>前的延迟的解决方案大多着眼于对于传输协议的替换，一般着眼于上述五个步骤中的第一英里传输和最后一英里传</a:t>
            </a:r>
            <a:r>
              <a:rPr lang="zh-CN" altLang="en-US" sz="1600" dirty="0" smtClean="0">
                <a:solidFill>
                  <a:srgbClr val="002B41"/>
                </a:solidFill>
                <a:latin typeface="微软雅黑" panose="020B0503020204020204" pitchFamily="34" charset="-122"/>
                <a:ea typeface="微软雅黑" panose="020B0503020204020204" pitchFamily="34" charset="-122"/>
              </a:rPr>
              <a:t>输。目</a:t>
            </a:r>
            <a:r>
              <a:rPr lang="zh-CN" altLang="en-US" sz="1600" dirty="0">
                <a:solidFill>
                  <a:srgbClr val="002B41"/>
                </a:solidFill>
                <a:latin typeface="微软雅黑" panose="020B0503020204020204" pitchFamily="34" charset="-122"/>
                <a:ea typeface="微软雅黑" panose="020B0503020204020204" pitchFamily="34" charset="-122"/>
              </a:rPr>
              <a:t>前关注的主要焦点是： </a:t>
            </a:r>
          </a:p>
          <a:p>
            <a:pPr marL="285750" indent="-285750">
              <a:buFont typeface="Wingdings" panose="05000000000000000000" pitchFamily="2" charset="2"/>
              <a:buChar char="Ø"/>
            </a:pPr>
            <a:r>
              <a:rPr lang="zh-CN" altLang="en-US" sz="1600" dirty="0" smtClean="0">
                <a:solidFill>
                  <a:srgbClr val="002B41"/>
                </a:solidFill>
                <a:latin typeface="微软雅黑" panose="020B0503020204020204" pitchFamily="34" charset="-122"/>
                <a:ea typeface="微软雅黑" panose="020B0503020204020204" pitchFamily="34" charset="-122"/>
              </a:rPr>
              <a:t>编</a:t>
            </a:r>
            <a:r>
              <a:rPr lang="zh-CN" altLang="en-US" sz="1600" dirty="0">
                <a:solidFill>
                  <a:srgbClr val="002B41"/>
                </a:solidFill>
                <a:latin typeface="微软雅黑" panose="020B0503020204020204" pitchFamily="34" charset="-122"/>
                <a:ea typeface="微软雅黑" panose="020B0503020204020204" pitchFamily="34" charset="-122"/>
              </a:rPr>
              <a:t>码器和播放器之间的视频传输快速而有效。</a:t>
            </a:r>
          </a:p>
          <a:p>
            <a:pPr marL="285750" indent="-285750">
              <a:buFont typeface="Wingdings" panose="05000000000000000000" pitchFamily="2" charset="2"/>
              <a:buChar char="Ø"/>
            </a:pPr>
            <a:r>
              <a:rPr lang="zh-CN" altLang="en-US" sz="1600" dirty="0" smtClean="0">
                <a:solidFill>
                  <a:srgbClr val="002B41"/>
                </a:solidFill>
                <a:latin typeface="微软雅黑" panose="020B0503020204020204" pitchFamily="34" charset="-122"/>
                <a:ea typeface="微软雅黑" panose="020B0503020204020204" pitchFamily="34" charset="-122"/>
              </a:rPr>
              <a:t>提</a:t>
            </a:r>
            <a:r>
              <a:rPr lang="zh-CN" altLang="en-US" sz="1600" dirty="0">
                <a:solidFill>
                  <a:srgbClr val="002B41"/>
                </a:solidFill>
                <a:latin typeface="微软雅黑" panose="020B0503020204020204" pitchFamily="34" charset="-122"/>
                <a:ea typeface="微软雅黑" panose="020B0503020204020204" pitchFamily="34" charset="-122"/>
              </a:rPr>
              <a:t>高扩展性从而增加受众是有收益的。</a:t>
            </a:r>
          </a:p>
          <a:p>
            <a:pPr marL="285750" indent="-285750">
              <a:buFont typeface="Wingdings" panose="05000000000000000000" pitchFamily="2" charset="2"/>
              <a:buChar char="Ø"/>
            </a:pPr>
            <a:r>
              <a:rPr lang="zh-CN" altLang="en-US" sz="1600" dirty="0" smtClean="0">
                <a:solidFill>
                  <a:srgbClr val="002B41"/>
                </a:solidFill>
                <a:latin typeface="微软雅黑" panose="020B0503020204020204" pitchFamily="34" charset="-122"/>
                <a:ea typeface="微软雅黑" panose="020B0503020204020204" pitchFamily="34" charset="-122"/>
              </a:rPr>
              <a:t>该</a:t>
            </a:r>
            <a:r>
              <a:rPr lang="zh-CN" altLang="en-US" sz="1600" dirty="0">
                <a:solidFill>
                  <a:srgbClr val="002B41"/>
                </a:solidFill>
                <a:latin typeface="微软雅黑" panose="020B0503020204020204" pitchFamily="34" charset="-122"/>
                <a:ea typeface="微软雅黑" panose="020B0503020204020204" pitchFamily="34" charset="-122"/>
              </a:rPr>
              <a:t>方法适用于整个设备，无需额外要求</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endParaRPr lang="zh-CN" altLang="en-US" sz="1600" dirty="0">
              <a:solidFill>
                <a:srgbClr val="002B41"/>
              </a:solidFill>
              <a:latin typeface="微软雅黑" panose="020B0503020204020204" pitchFamily="34" charset="-122"/>
              <a:ea typeface="微软雅黑" panose="020B0503020204020204" pitchFamily="34" charset="-122"/>
            </a:endParaRPr>
          </a:p>
          <a:p>
            <a:r>
              <a:rPr lang="zh-CN" altLang="en-US" sz="1600" dirty="0">
                <a:solidFill>
                  <a:srgbClr val="002B41"/>
                </a:solidFill>
                <a:latin typeface="微软雅黑" panose="020B0503020204020204" pitchFamily="34" charset="-122"/>
                <a:ea typeface="微软雅黑" panose="020B0503020204020204" pitchFamily="34" charset="-122"/>
              </a:rPr>
              <a:t>其中有一种解决方案比较常被提及：</a:t>
            </a:r>
            <a:r>
              <a:rPr lang="en-US" altLang="zh-CN" sz="1600" dirty="0" smtClean="0">
                <a:solidFill>
                  <a:srgbClr val="002B41"/>
                </a:solidFill>
                <a:latin typeface="微软雅黑" panose="020B0503020204020204" pitchFamily="34" charset="-122"/>
                <a:ea typeface="微软雅黑" panose="020B0503020204020204" pitchFamily="34" charset="-122"/>
              </a:rPr>
              <a:t>CMAF</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通</a:t>
            </a:r>
            <a:r>
              <a:rPr lang="zh-CN" altLang="en-US" sz="1600" dirty="0">
                <a:solidFill>
                  <a:srgbClr val="002B41"/>
                </a:solidFill>
                <a:latin typeface="微软雅黑" panose="020B0503020204020204" pitchFamily="34" charset="-122"/>
                <a:ea typeface="微软雅黑" panose="020B0503020204020204" pitchFamily="34" charset="-122"/>
              </a:rPr>
              <a:t>用媒体应用框架（</a:t>
            </a:r>
            <a:r>
              <a:rPr lang="en-US" altLang="zh-CN" sz="1600" dirty="0">
                <a:solidFill>
                  <a:srgbClr val="002B41"/>
                </a:solidFill>
                <a:latin typeface="微软雅黑" panose="020B0503020204020204" pitchFamily="34" charset="-122"/>
                <a:ea typeface="微软雅黑" panose="020B0503020204020204" pitchFamily="34" charset="-122"/>
              </a:rPr>
              <a:t>CMAF</a:t>
            </a:r>
            <a:r>
              <a:rPr lang="zh-CN" altLang="en-US" sz="1600" dirty="0">
                <a:solidFill>
                  <a:srgbClr val="002B41"/>
                </a:solidFill>
                <a:latin typeface="微软雅黑" panose="020B0503020204020204" pitchFamily="34" charset="-122"/>
                <a:ea typeface="微软雅黑" panose="020B0503020204020204" pitchFamily="34" charset="-122"/>
              </a:rPr>
              <a:t>）可以使用</a:t>
            </a:r>
            <a:r>
              <a:rPr lang="en-US" altLang="zh-CN" sz="1600" dirty="0">
                <a:solidFill>
                  <a:srgbClr val="002B41"/>
                </a:solidFill>
                <a:latin typeface="微软雅黑" panose="020B0503020204020204" pitchFamily="34" charset="-122"/>
                <a:ea typeface="微软雅黑" panose="020B0503020204020204" pitchFamily="34" charset="-122"/>
              </a:rPr>
              <a:t>fMP4</a:t>
            </a:r>
            <a:r>
              <a:rPr lang="zh-CN" altLang="en-US" sz="1600" dirty="0">
                <a:solidFill>
                  <a:srgbClr val="002B41"/>
                </a:solidFill>
                <a:latin typeface="微软雅黑" panose="020B0503020204020204" pitchFamily="34" charset="-122"/>
                <a:ea typeface="微软雅黑" panose="020B0503020204020204" pitchFamily="34" charset="-122"/>
              </a:rPr>
              <a:t>容器对多个比特率配置文件中的视频进行均匀分片编码，以便通过</a:t>
            </a:r>
            <a:r>
              <a:rPr lang="en-US" altLang="zh-CN" sz="1600" dirty="0">
                <a:solidFill>
                  <a:srgbClr val="002B41"/>
                </a:solidFill>
                <a:latin typeface="微软雅黑" panose="020B0503020204020204" pitchFamily="34" charset="-122"/>
                <a:ea typeface="微软雅黑" panose="020B0503020204020204" pitchFamily="34" charset="-122"/>
              </a:rPr>
              <a:t>HLS</a:t>
            </a:r>
            <a:r>
              <a:rPr lang="zh-CN" altLang="en-US" sz="1600" dirty="0">
                <a:solidFill>
                  <a:srgbClr val="002B41"/>
                </a:solidFill>
                <a:latin typeface="微软雅黑" panose="020B0503020204020204" pitchFamily="34" charset="-122"/>
                <a:ea typeface="微软雅黑" panose="020B0503020204020204" pitchFamily="34" charset="-122"/>
              </a:rPr>
              <a:t>或</a:t>
            </a:r>
            <a:r>
              <a:rPr lang="en-US" altLang="zh-CN" sz="1600" dirty="0">
                <a:solidFill>
                  <a:srgbClr val="002B41"/>
                </a:solidFill>
                <a:latin typeface="微软雅黑" panose="020B0503020204020204" pitchFamily="34" charset="-122"/>
                <a:ea typeface="微软雅黑" panose="020B0503020204020204" pitchFamily="34" charset="-122"/>
              </a:rPr>
              <a:t>DASH</a:t>
            </a:r>
            <a:r>
              <a:rPr lang="zh-CN" altLang="en-US" sz="1600" dirty="0">
                <a:solidFill>
                  <a:srgbClr val="002B41"/>
                </a:solidFill>
                <a:latin typeface="微软雅黑" panose="020B0503020204020204" pitchFamily="34" charset="-122"/>
                <a:ea typeface="微软雅黑" panose="020B0503020204020204" pitchFamily="34" charset="-122"/>
              </a:rPr>
              <a:t>进行流式传输。</a:t>
            </a:r>
            <a:r>
              <a:rPr lang="en-US" altLang="zh-CN" sz="1600" dirty="0">
                <a:solidFill>
                  <a:srgbClr val="002B41"/>
                </a:solidFill>
                <a:latin typeface="微软雅黑" panose="020B0503020204020204" pitchFamily="34" charset="-122"/>
                <a:ea typeface="微软雅黑" panose="020B0503020204020204" pitchFamily="34" charset="-122"/>
              </a:rPr>
              <a:t>CMAF</a:t>
            </a:r>
            <a:r>
              <a:rPr lang="zh-CN" altLang="en-US" sz="1600" dirty="0">
                <a:solidFill>
                  <a:srgbClr val="002B41"/>
                </a:solidFill>
                <a:latin typeface="微软雅黑" panose="020B0503020204020204" pitchFamily="34" charset="-122"/>
                <a:ea typeface="微软雅黑" panose="020B0503020204020204" pitchFamily="34" charset="-122"/>
              </a:rPr>
              <a:t>提供了一个轻量级框架，它不会引入新各方案，而是以新的方式组合现有格式和标准。随着</a:t>
            </a:r>
            <a:r>
              <a:rPr lang="en-US" altLang="zh-CN" sz="1600" dirty="0">
                <a:solidFill>
                  <a:srgbClr val="002B41"/>
                </a:solidFill>
                <a:latin typeface="微软雅黑" panose="020B0503020204020204" pitchFamily="34" charset="-122"/>
                <a:ea typeface="微软雅黑" panose="020B0503020204020204" pitchFamily="34" charset="-122"/>
              </a:rPr>
              <a:t>2017</a:t>
            </a:r>
            <a:r>
              <a:rPr lang="zh-CN" altLang="en-US" sz="1600" dirty="0">
                <a:solidFill>
                  <a:srgbClr val="002B41"/>
                </a:solidFill>
                <a:latin typeface="微软雅黑" panose="020B0503020204020204" pitchFamily="34" charset="-122"/>
                <a:ea typeface="微软雅黑" panose="020B0503020204020204" pitchFamily="34" charset="-122"/>
              </a:rPr>
              <a:t>年实现正式标准化，行业中的以后实践就都需要考虑</a:t>
            </a:r>
            <a:r>
              <a:rPr lang="en-US" altLang="zh-CN" sz="1600" dirty="0">
                <a:solidFill>
                  <a:srgbClr val="002B41"/>
                </a:solidFill>
                <a:latin typeface="微软雅黑" panose="020B0503020204020204" pitchFamily="34" charset="-122"/>
                <a:ea typeface="微软雅黑" panose="020B0503020204020204" pitchFamily="34" charset="-122"/>
              </a:rPr>
              <a:t>CMAF</a:t>
            </a:r>
            <a:r>
              <a:rPr lang="zh-CN" altLang="en-US" sz="1600" dirty="0">
                <a:solidFill>
                  <a:srgbClr val="002B41"/>
                </a:solidFill>
                <a:latin typeface="微软雅黑" panose="020B0503020204020204" pitchFamily="34" charset="-122"/>
                <a:ea typeface="微软雅黑" panose="020B0503020204020204" pitchFamily="34" charset="-122"/>
              </a:rPr>
              <a:t>这种新格式。</a:t>
            </a:r>
          </a:p>
        </p:txBody>
      </p:sp>
      <p:sp>
        <p:nvSpPr>
          <p:cNvPr id="10" name="TextBox 9"/>
          <p:cNvSpPr txBox="1"/>
          <p:nvPr/>
        </p:nvSpPr>
        <p:spPr>
          <a:xfrm>
            <a:off x="5763954" y="2983345"/>
            <a:ext cx="45719" cy="369332"/>
          </a:xfrm>
          <a:prstGeom prst="rect">
            <a:avLst/>
          </a:prstGeom>
          <a:noFill/>
        </p:spPr>
        <p:txBody>
          <a:bodyPr wrap="square" rtlCol="0">
            <a:spAutoFit/>
          </a:bodyPr>
          <a:lstStyle/>
          <a:p>
            <a:endParaRPr lang="zh-CN" altLang="en-US" dirty="0"/>
          </a:p>
        </p:txBody>
      </p:sp>
      <p:sp>
        <p:nvSpPr>
          <p:cNvPr id="12" name="椭圆 1"/>
          <p:cNvSpPr>
            <a:spLocks noChangeArrowheads="1"/>
          </p:cNvSpPr>
          <p:nvPr/>
        </p:nvSpPr>
        <p:spPr bwMode="auto">
          <a:xfrm>
            <a:off x="6878818" y="37132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微型化</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4" name="Rectangle 13"/>
          <p:cNvSpPr/>
          <p:nvPr/>
        </p:nvSpPr>
        <p:spPr>
          <a:xfrm>
            <a:off x="6567518" y="1396314"/>
            <a:ext cx="4596676" cy="4770537"/>
          </a:xfrm>
          <a:prstGeom prst="rect">
            <a:avLst/>
          </a:prstGeom>
        </p:spPr>
        <p:txBody>
          <a:bodyPr wrap="square">
            <a:spAutoFit/>
          </a:bodyPr>
          <a:lstStyle/>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随着</a:t>
            </a:r>
            <a:r>
              <a:rPr lang="en-US" altLang="zh-CN" sz="1600" dirty="0" smtClean="0">
                <a:solidFill>
                  <a:srgbClr val="002B41"/>
                </a:solidFill>
                <a:latin typeface="微软雅黑" panose="020B0503020204020204" pitchFamily="34" charset="-122"/>
                <a:ea typeface="微软雅黑" panose="020B0503020204020204" pitchFamily="34" charset="-122"/>
              </a:rPr>
              <a:t>MEMS</a:t>
            </a:r>
            <a:r>
              <a:rPr lang="zh-CN" altLang="zh-CN" sz="1600" dirty="0" smtClean="0">
                <a:solidFill>
                  <a:srgbClr val="002B41"/>
                </a:solidFill>
                <a:latin typeface="微软雅黑" panose="020B0503020204020204" pitchFamily="34" charset="-122"/>
                <a:ea typeface="微软雅黑" panose="020B0503020204020204" pitchFamily="34" charset="-122"/>
              </a:rPr>
              <a:t>技术的不断发展，机器人小型化并没有技术上的绝对门槛。</a:t>
            </a:r>
          </a:p>
          <a:p>
            <a:r>
              <a:rPr lang="en-US" altLang="zh-CN" sz="1600" dirty="0" smtClean="0">
                <a:solidFill>
                  <a:srgbClr val="002B41"/>
                </a:solidFill>
                <a:latin typeface="微软雅黑" panose="020B0503020204020204" pitchFamily="34" charset="-122"/>
                <a:ea typeface="微软雅黑" panose="020B0503020204020204" pitchFamily="34" charset="-122"/>
              </a:rPr>
              <a:t>       MEMS</a:t>
            </a:r>
            <a:r>
              <a:rPr lang="zh-CN" altLang="zh-CN" sz="1600" dirty="0" smtClean="0">
                <a:solidFill>
                  <a:srgbClr val="002B41"/>
                </a:solidFill>
                <a:latin typeface="微软雅黑" panose="020B0503020204020204" pitchFamily="34" charset="-122"/>
                <a:ea typeface="微软雅黑" panose="020B0503020204020204" pitchFamily="34" charset="-122"/>
              </a:rPr>
              <a:t>即微机电系统，是指尺寸在毫米级别的智能系统，其内部可集成微传感器、微执行器、微机械结构、微电源微能源、信号处理和控制</a:t>
            </a:r>
            <a:r>
              <a:rPr lang="zh-CN" altLang="en-US" sz="1600" dirty="0">
                <a:solidFill>
                  <a:srgbClr val="002B41"/>
                </a:solidFill>
                <a:latin typeface="微软雅黑" panose="020B0503020204020204" pitchFamily="34" charset="-122"/>
                <a:ea typeface="微软雅黑" panose="020B0503020204020204" pitchFamily="34" charset="-122"/>
              </a:rPr>
              <a:t>电路</a:t>
            </a:r>
            <a:r>
              <a:rPr lang="zh-CN" altLang="zh-CN" sz="1600" dirty="0" smtClean="0">
                <a:solidFill>
                  <a:srgbClr val="002B41"/>
                </a:solidFill>
                <a:latin typeface="微软雅黑" panose="020B0503020204020204" pitchFamily="34" charset="-122"/>
                <a:ea typeface="微软雅黑" panose="020B0503020204020204" pitchFamily="34" charset="-122"/>
              </a:rPr>
              <a:t>、</a:t>
            </a:r>
            <a:r>
              <a:rPr lang="zh-CN" altLang="zh-CN" sz="1600" dirty="0">
                <a:solidFill>
                  <a:srgbClr val="002B41"/>
                </a:solidFill>
                <a:latin typeface="微软雅黑" panose="020B0503020204020204" pitchFamily="34" charset="-122"/>
                <a:ea typeface="微软雅黑" panose="020B0503020204020204" pitchFamily="34" charset="-122"/>
              </a:rPr>
              <a:t>高性能电子集成器件、接口、通信等功能模</a:t>
            </a:r>
            <a:r>
              <a:rPr lang="zh-CN" altLang="zh-CN" sz="1600" dirty="0" smtClean="0">
                <a:solidFill>
                  <a:srgbClr val="002B41"/>
                </a:solidFill>
                <a:latin typeface="微软雅黑" panose="020B0503020204020204" pitchFamily="34" charset="-122"/>
                <a:ea typeface="微软雅黑" panose="020B0503020204020204" pitchFamily="34" charset="-122"/>
              </a:rPr>
              <a:t>块，能够在小尺度上实现机电系统的大多数功能。</a:t>
            </a:r>
            <a:r>
              <a:rPr lang="en-US" altLang="zh-CN" sz="1600" dirty="0" smtClean="0">
                <a:solidFill>
                  <a:srgbClr val="002B41"/>
                </a:solidFill>
                <a:latin typeface="微软雅黑" panose="020B0503020204020204" pitchFamily="34" charset="-122"/>
                <a:ea typeface="微软雅黑" panose="020B0503020204020204" pitchFamily="34" charset="-122"/>
              </a:rPr>
              <a:t>MEMS</a:t>
            </a:r>
            <a:r>
              <a:rPr lang="zh-CN" altLang="zh-CN" sz="1600" dirty="0" smtClean="0">
                <a:solidFill>
                  <a:srgbClr val="002B41"/>
                </a:solidFill>
                <a:latin typeface="微软雅黑" panose="020B0503020204020204" pitchFamily="34" charset="-122"/>
                <a:ea typeface="微软雅黑" panose="020B0503020204020204" pitchFamily="34" charset="-122"/>
              </a:rPr>
              <a:t>具有微型化、批量生产、集成化方便拓展、价格低廉（大批量时）等优势。</a:t>
            </a:r>
            <a:r>
              <a:rPr lang="en-US" altLang="zh-CN" sz="1600" dirty="0" smtClean="0">
                <a:solidFill>
                  <a:srgbClr val="002B41"/>
                </a:solidFill>
                <a:latin typeface="微软雅黑" panose="020B0503020204020204" pitchFamily="34" charset="-122"/>
                <a:ea typeface="微软雅黑" panose="020B0503020204020204" pitchFamily="34" charset="-122"/>
              </a:rPr>
              <a:t>MEMS</a:t>
            </a:r>
            <a:r>
              <a:rPr lang="zh-CN" altLang="zh-CN" sz="1600" dirty="0" smtClean="0">
                <a:solidFill>
                  <a:srgbClr val="002B41"/>
                </a:solidFill>
                <a:latin typeface="微软雅黑" panose="020B0503020204020204" pitchFamily="34" charset="-122"/>
                <a:ea typeface="微软雅黑" panose="020B0503020204020204" pitchFamily="34" charset="-122"/>
              </a:rPr>
              <a:t>当前技术发展主要集中在以下领域：微感知与微控制、微流动控制、微惯性测量装置、微型飞行器、可穿戴和可植入设备、纳机电谐振器、扫描隧道显微镜等。实例：在两千零几年，加州大学伯克利分校就曾研制出微型机器人苍蝇，可模拟苍蝇拍打翅膀，翅翼仅有</a:t>
            </a:r>
            <a:r>
              <a:rPr lang="en-US" altLang="zh-CN" sz="1600" dirty="0" smtClean="0">
                <a:solidFill>
                  <a:srgbClr val="002B41"/>
                </a:solidFill>
                <a:latin typeface="微软雅黑" panose="020B0503020204020204" pitchFamily="34" charset="-122"/>
                <a:ea typeface="微软雅黑" panose="020B0503020204020204" pitchFamily="34" charset="-122"/>
              </a:rPr>
              <a:t>3cm</a:t>
            </a:r>
            <a:r>
              <a:rPr lang="zh-CN" altLang="zh-CN" sz="1600" dirty="0" smtClean="0">
                <a:solidFill>
                  <a:srgbClr val="002B41"/>
                </a:solidFill>
                <a:latin typeface="微软雅黑" panose="020B0503020204020204" pitchFamily="34" charset="-122"/>
                <a:ea typeface="微软雅黑" panose="020B0503020204020204" pitchFamily="34" charset="-122"/>
              </a:rPr>
              <a:t>，重量越</a:t>
            </a:r>
            <a:r>
              <a:rPr lang="en-US" altLang="zh-CN" sz="1600" dirty="0" smtClean="0">
                <a:solidFill>
                  <a:srgbClr val="002B41"/>
                </a:solidFill>
                <a:latin typeface="微软雅黑" panose="020B0503020204020204" pitchFamily="34" charset="-122"/>
                <a:ea typeface="微软雅黑" panose="020B0503020204020204" pitchFamily="34" charset="-122"/>
              </a:rPr>
              <a:t>300mg</a:t>
            </a:r>
            <a:r>
              <a:rPr lang="zh-CN" altLang="zh-CN" sz="1600" dirty="0" smtClean="0">
                <a:solidFill>
                  <a:srgbClr val="002B41"/>
                </a:solidFill>
                <a:latin typeface="微软雅黑" panose="020B0503020204020204" pitchFamily="34" charset="-122"/>
                <a:ea typeface="微软雅黑" panose="020B0503020204020204" pitchFamily="34" charset="-122"/>
              </a:rPr>
              <a:t>。同期，上海交通大学研制出可自由前进、后退与转弯的微型六足机器人——“银甲虫一号”，尺寸约为</a:t>
            </a:r>
            <a:r>
              <a:rPr lang="en-US" altLang="zh-CN" sz="1600" dirty="0" smtClean="0">
                <a:solidFill>
                  <a:srgbClr val="002B41"/>
                </a:solidFill>
                <a:latin typeface="微软雅黑" panose="020B0503020204020204" pitchFamily="34" charset="-122"/>
                <a:ea typeface="微软雅黑" panose="020B0503020204020204" pitchFamily="34" charset="-122"/>
              </a:rPr>
              <a:t>3*3*4.2</a:t>
            </a:r>
            <a:r>
              <a:rPr lang="zh-CN" altLang="zh-CN" sz="1600" dirty="0" smtClean="0">
                <a:solidFill>
                  <a:srgbClr val="002B41"/>
                </a:solidFill>
                <a:latin typeface="微软雅黑" panose="020B0503020204020204" pitchFamily="34" charset="-122"/>
                <a:ea typeface="微软雅黑" panose="020B0503020204020204" pitchFamily="34" charset="-122"/>
              </a:rPr>
              <a:t>（</a:t>
            </a:r>
            <a:r>
              <a:rPr lang="en-US" altLang="zh-CN" sz="1600" dirty="0" smtClean="0">
                <a:solidFill>
                  <a:srgbClr val="002B41"/>
                </a:solidFill>
                <a:latin typeface="微软雅黑" panose="020B0503020204020204" pitchFamily="34" charset="-122"/>
                <a:ea typeface="微软雅黑" panose="020B0503020204020204" pitchFamily="34" charset="-122"/>
              </a:rPr>
              <a:t>cm</a:t>
            </a:r>
            <a:r>
              <a:rPr lang="zh-CN" altLang="zh-CN" sz="1600" dirty="0" smtClean="0">
                <a:solidFill>
                  <a:srgbClr val="002B41"/>
                </a:solidFill>
                <a:latin typeface="微软雅黑" panose="020B0503020204020204" pitchFamily="34" charset="-122"/>
                <a:ea typeface="微软雅黑" panose="020B0503020204020204" pitchFamily="34" charset="-122"/>
              </a:rPr>
              <a:t>）。以上均可说明机器人小型化在技术上没有绝对瓶颈</a:t>
            </a:r>
            <a:r>
              <a:rPr lang="zh-CN" altLang="zh-CN" sz="1600" dirty="0">
                <a:solidFill>
                  <a:srgbClr val="002B41"/>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5439656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415696"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技术分析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32</a:t>
            </a:fld>
            <a:endParaRPr lang="zh-CN" altLang="en-US" dirty="0"/>
          </a:p>
        </p:txBody>
      </p:sp>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a:solidFill>
                  <a:schemeClr val="bg1"/>
                </a:solidFill>
                <a:latin typeface="微软雅黑" panose="020B0503020204020204" pitchFamily="34" charset="-122"/>
                <a:ea typeface="微软雅黑" panose="020B0503020204020204" pitchFamily="34" charset="-122"/>
              </a:rPr>
              <a:t>微型化</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5763954" y="2983345"/>
            <a:ext cx="45719" cy="369332"/>
          </a:xfrm>
          <a:prstGeom prst="rect">
            <a:avLst/>
          </a:prstGeom>
          <a:noFill/>
        </p:spPr>
        <p:txBody>
          <a:bodyPr wrap="square" rtlCol="0">
            <a:spAutoFit/>
          </a:bodyPr>
          <a:lstStyle/>
          <a:p>
            <a:endParaRPr lang="zh-CN" alt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177" y="1853460"/>
            <a:ext cx="3499585" cy="307993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3287" y="2643157"/>
            <a:ext cx="3420513" cy="2898885"/>
          </a:xfrm>
          <a:prstGeom prst="rect">
            <a:avLst/>
          </a:prstGeom>
        </p:spPr>
      </p:pic>
      <p:sp>
        <p:nvSpPr>
          <p:cNvPr id="13" name="TextBox 12"/>
          <p:cNvSpPr txBox="1"/>
          <p:nvPr/>
        </p:nvSpPr>
        <p:spPr>
          <a:xfrm>
            <a:off x="719345" y="5053163"/>
            <a:ext cx="3057247" cy="477054"/>
          </a:xfrm>
          <a:prstGeom prst="rect">
            <a:avLst/>
          </a:prstGeom>
          <a:noFill/>
        </p:spPr>
        <p:txBody>
          <a:bodyPr wrap="none" rtlCol="0">
            <a:spAutoFit/>
          </a:bodyPr>
          <a:lstStyle/>
          <a:p>
            <a:pPr algn="ctr"/>
            <a:r>
              <a:rPr lang="zh-CN" altLang="en-US" sz="1400" dirty="0">
                <a:solidFill>
                  <a:srgbClr val="002B41"/>
                </a:solidFill>
                <a:latin typeface="微软雅黑" panose="020B0503020204020204" pitchFamily="34" charset="-122"/>
                <a:ea typeface="微软雅黑" panose="020B0503020204020204" pitchFamily="34" charset="-122"/>
              </a:rPr>
              <a:t>世界上首款机器苍蝇在哈佛成功起</a:t>
            </a:r>
            <a:r>
              <a:rPr lang="zh-CN" altLang="en-US" sz="1400" dirty="0" smtClean="0">
                <a:solidFill>
                  <a:srgbClr val="002B41"/>
                </a:solidFill>
                <a:latin typeface="微软雅黑" panose="020B0503020204020204" pitchFamily="34" charset="-122"/>
                <a:ea typeface="微软雅黑" panose="020B0503020204020204" pitchFamily="34" charset="-122"/>
              </a:rPr>
              <a:t>飞</a:t>
            </a:r>
            <a:endParaRPr lang="en-US" altLang="zh-CN" sz="1400" dirty="0" smtClean="0">
              <a:solidFill>
                <a:srgbClr val="002B41"/>
              </a:solidFill>
              <a:latin typeface="微软雅黑" panose="020B0503020204020204" pitchFamily="34" charset="-122"/>
              <a:ea typeface="微软雅黑" panose="020B0503020204020204" pitchFamily="34" charset="-122"/>
            </a:endParaRPr>
          </a:p>
          <a:p>
            <a:pPr algn="ctr"/>
            <a:r>
              <a:rPr lang="zh-CN" altLang="en-US" sz="1100" dirty="0" smtClean="0">
                <a:solidFill>
                  <a:srgbClr val="002B41"/>
                </a:solidFill>
                <a:latin typeface="微软雅黑" panose="020B0503020204020204" pitchFamily="34" charset="-122"/>
                <a:ea typeface="微软雅黑" panose="020B0503020204020204" pitchFamily="34" charset="-122"/>
              </a:rPr>
              <a:t>图片来源：</a:t>
            </a:r>
            <a:r>
              <a:rPr lang="en-US" altLang="zh-CN" sz="1100" dirty="0" smtClean="0">
                <a:solidFill>
                  <a:srgbClr val="002B41"/>
                </a:solidFill>
                <a:latin typeface="微软雅黑" panose="020B0503020204020204" pitchFamily="34" charset="-122"/>
                <a:ea typeface="微软雅黑" panose="020B0503020204020204" pitchFamily="34" charset="-122"/>
              </a:rPr>
              <a:t>baike.baidu.com</a:t>
            </a:r>
            <a:endParaRPr lang="zh-CN" altLang="en-US" sz="1600" dirty="0">
              <a:solidFill>
                <a:srgbClr val="002B41"/>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8025150" y="5710669"/>
            <a:ext cx="3236784" cy="477054"/>
          </a:xfrm>
          <a:prstGeom prst="rect">
            <a:avLst/>
          </a:prstGeom>
          <a:noFill/>
        </p:spPr>
        <p:txBody>
          <a:bodyPr wrap="none" rtlCol="0">
            <a:spAutoFit/>
          </a:bodyPr>
          <a:lstStyle/>
          <a:p>
            <a:pPr algn="ctr"/>
            <a:r>
              <a:rPr lang="zh-CN" altLang="en-US" sz="1400" dirty="0">
                <a:solidFill>
                  <a:srgbClr val="002B41"/>
                </a:solidFill>
                <a:latin typeface="微软雅黑" panose="020B0503020204020204" pitchFamily="34" charset="-122"/>
                <a:ea typeface="微软雅黑" panose="020B0503020204020204" pitchFamily="34" charset="-122"/>
              </a:rPr>
              <a:t>日本多美公司推</a:t>
            </a:r>
            <a:r>
              <a:rPr lang="zh-CN" altLang="en-US" sz="1400" dirty="0" smtClean="0">
                <a:solidFill>
                  <a:srgbClr val="002B41"/>
                </a:solidFill>
                <a:latin typeface="微软雅黑" panose="020B0503020204020204" pitchFamily="34" charset="-122"/>
                <a:ea typeface="微软雅黑" panose="020B0503020204020204" pitchFamily="34" charset="-122"/>
              </a:rPr>
              <a:t>出世界最小人形机</a:t>
            </a:r>
            <a:r>
              <a:rPr lang="zh-CN" altLang="en-US" sz="1400" dirty="0">
                <a:solidFill>
                  <a:srgbClr val="002B41"/>
                </a:solidFill>
                <a:latin typeface="微软雅黑" panose="020B0503020204020204" pitchFamily="34" charset="-122"/>
                <a:ea typeface="微软雅黑" panose="020B0503020204020204" pitchFamily="34" charset="-122"/>
              </a:rPr>
              <a:t>器</a:t>
            </a:r>
            <a:r>
              <a:rPr lang="zh-CN" altLang="en-US" sz="1400" dirty="0" smtClean="0">
                <a:solidFill>
                  <a:srgbClr val="002B41"/>
                </a:solidFill>
                <a:latin typeface="微软雅黑" panose="020B0503020204020204" pitchFamily="34" charset="-122"/>
                <a:ea typeface="微软雅黑" panose="020B0503020204020204" pitchFamily="34" charset="-122"/>
              </a:rPr>
              <a:t>人</a:t>
            </a:r>
            <a:endParaRPr lang="en-US" altLang="zh-CN" sz="1400" dirty="0" smtClean="0">
              <a:solidFill>
                <a:srgbClr val="002B41"/>
              </a:solidFill>
              <a:latin typeface="微软雅黑" panose="020B0503020204020204" pitchFamily="34" charset="-122"/>
              <a:ea typeface="微软雅黑" panose="020B0503020204020204" pitchFamily="34" charset="-122"/>
            </a:endParaRPr>
          </a:p>
          <a:p>
            <a:pPr algn="ctr"/>
            <a:r>
              <a:rPr lang="zh-CN" altLang="en-US" sz="1100" dirty="0" smtClean="0">
                <a:solidFill>
                  <a:srgbClr val="002B41"/>
                </a:solidFill>
                <a:latin typeface="微软雅黑" panose="020B0503020204020204" pitchFamily="34" charset="-122"/>
                <a:ea typeface="微软雅黑" panose="020B0503020204020204" pitchFamily="34" charset="-122"/>
              </a:rPr>
              <a:t>图片来源：</a:t>
            </a:r>
            <a:r>
              <a:rPr lang="en-US" altLang="zh-CN" sz="1100" dirty="0" smtClean="0">
                <a:solidFill>
                  <a:srgbClr val="002B41"/>
                </a:solidFill>
                <a:latin typeface="微软雅黑" panose="020B0503020204020204" pitchFamily="34" charset="-122"/>
                <a:ea typeface="微软雅黑" panose="020B0503020204020204" pitchFamily="34" charset="-122"/>
              </a:rPr>
              <a:t>discovery.163.com</a:t>
            </a:r>
            <a:endParaRPr lang="zh-CN" altLang="en-US" sz="1600" dirty="0">
              <a:solidFill>
                <a:srgbClr val="002B41"/>
              </a:solidFill>
              <a:latin typeface="微软雅黑" panose="020B0503020204020204" pitchFamily="34" charset="-122"/>
              <a:ea typeface="微软雅黑" panose="020B0503020204020204" pitchFamily="34" charset="-122"/>
            </a:endParaRPr>
          </a:p>
        </p:txBody>
      </p:sp>
      <p:sp>
        <p:nvSpPr>
          <p:cNvPr id="16" name="Rectangle 15"/>
          <p:cNvSpPr/>
          <p:nvPr/>
        </p:nvSpPr>
        <p:spPr>
          <a:xfrm>
            <a:off x="4362040" y="829206"/>
            <a:ext cx="3350077" cy="5816977"/>
          </a:xfrm>
          <a:prstGeom prst="rect">
            <a:avLst/>
          </a:prstGeom>
        </p:spPr>
        <p:txBody>
          <a:bodyPr wrap="square">
            <a:spAutoFit/>
          </a:bodyPr>
          <a:lstStyle/>
          <a:p>
            <a:r>
              <a:rPr lang="zh-CN" altLang="en-US" b="1" dirty="0">
                <a:solidFill>
                  <a:srgbClr val="002B41"/>
                </a:solidFill>
                <a:latin typeface="微软雅黑" panose="020B0503020204020204" pitchFamily="34" charset="-122"/>
                <a:ea typeface="微软雅黑" panose="020B0503020204020204" pitchFamily="34" charset="-122"/>
              </a:rPr>
              <a:t>可</a:t>
            </a:r>
            <a:r>
              <a:rPr lang="zh-CN" altLang="en-US" b="1" dirty="0" smtClean="0">
                <a:solidFill>
                  <a:srgbClr val="002B41"/>
                </a:solidFill>
                <a:latin typeface="微软雅黑" panose="020B0503020204020204" pitchFamily="34" charset="-122"/>
                <a:ea typeface="微软雅黑" panose="020B0503020204020204" pitchFamily="34" charset="-122"/>
              </a:rPr>
              <a:t>能难点</a:t>
            </a:r>
            <a:endParaRPr lang="en-US" altLang="zh-CN" b="1" dirty="0" smtClean="0">
              <a:solidFill>
                <a:srgbClr val="002B41"/>
              </a:solidFill>
              <a:latin typeface="微软雅黑" panose="020B0503020204020204" pitchFamily="34" charset="-122"/>
              <a:ea typeface="微软雅黑" panose="020B0503020204020204" pitchFamily="34" charset="-122"/>
            </a:endParaRPr>
          </a:p>
          <a:p>
            <a:endParaRPr lang="zh-CN" altLang="en-US" b="1" dirty="0">
              <a:solidFill>
                <a:srgbClr val="002B41"/>
              </a:solidFill>
              <a:latin typeface="微软雅黑" panose="020B0503020204020204" pitchFamily="34" charset="-122"/>
              <a:ea typeface="微软雅黑" panose="020B0503020204020204" pitchFamily="34" charset="-122"/>
            </a:endParaRPr>
          </a:p>
          <a:p>
            <a:r>
              <a:rPr lang="zh-CN" altLang="zh-CN" sz="1600" b="1" dirty="0">
                <a:solidFill>
                  <a:srgbClr val="002B41"/>
                </a:solidFill>
                <a:latin typeface="微软雅黑" panose="020B0503020204020204" pitchFamily="34" charset="-122"/>
                <a:ea typeface="微软雅黑" panose="020B0503020204020204" pitchFamily="34" charset="-122"/>
              </a:rPr>
              <a:t>成</a:t>
            </a:r>
            <a:r>
              <a:rPr lang="zh-CN" altLang="zh-CN" sz="1600" b="1" dirty="0" smtClean="0">
                <a:solidFill>
                  <a:srgbClr val="002B41"/>
                </a:solidFill>
                <a:latin typeface="微软雅黑" panose="020B0503020204020204" pitchFamily="34" charset="-122"/>
                <a:ea typeface="微软雅黑" panose="020B0503020204020204" pitchFamily="34" charset="-122"/>
              </a:rPr>
              <a:t>本</a:t>
            </a:r>
            <a:r>
              <a:rPr lang="zh-CN" altLang="en-US" sz="1600" b="1" dirty="0" smtClean="0">
                <a:solidFill>
                  <a:srgbClr val="002B41"/>
                </a:solidFill>
                <a:latin typeface="微软雅黑" panose="020B0503020204020204" pitchFamily="34" charset="-122"/>
                <a:ea typeface="微软雅黑" panose="020B0503020204020204" pitchFamily="34" charset="-122"/>
              </a:rPr>
              <a:t>上</a:t>
            </a:r>
            <a:r>
              <a:rPr lang="zh-CN" altLang="zh-CN" sz="1600" dirty="0" smtClean="0">
                <a:solidFill>
                  <a:srgbClr val="002B41"/>
                </a:solidFill>
                <a:latin typeface="微软雅黑" panose="020B0503020204020204" pitchFamily="34" charset="-122"/>
                <a:ea typeface="微软雅黑" panose="020B0503020204020204" pitchFamily="34" charset="-122"/>
              </a:rPr>
              <a:t>：</a:t>
            </a:r>
            <a:r>
              <a:rPr lang="zh-CN" altLang="zh-CN" sz="1600" dirty="0">
                <a:solidFill>
                  <a:srgbClr val="002B41"/>
                </a:solidFill>
                <a:latin typeface="微软雅黑" panose="020B0503020204020204" pitchFamily="34" charset="-122"/>
                <a:ea typeface="微软雅黑" panose="020B0503020204020204" pitchFamily="34" charset="-122"/>
              </a:rPr>
              <a:t>批量生产时，</a:t>
            </a:r>
            <a:r>
              <a:rPr lang="en-US" altLang="zh-CN" sz="1600" dirty="0">
                <a:solidFill>
                  <a:srgbClr val="002B41"/>
                </a:solidFill>
                <a:latin typeface="微软雅黑" panose="020B0503020204020204" pitchFamily="34" charset="-122"/>
                <a:ea typeface="微软雅黑" panose="020B0503020204020204" pitchFamily="34" charset="-122"/>
              </a:rPr>
              <a:t>MEMS</a:t>
            </a:r>
            <a:r>
              <a:rPr lang="zh-CN" altLang="zh-CN" sz="1600" dirty="0">
                <a:solidFill>
                  <a:srgbClr val="002B41"/>
                </a:solidFill>
                <a:latin typeface="微软雅黑" panose="020B0503020204020204" pitchFamily="34" charset="-122"/>
                <a:ea typeface="微软雅黑" panose="020B0503020204020204" pitchFamily="34" charset="-122"/>
              </a:rPr>
              <a:t>成本较低，但是设计成本和研发成本或某些性能要求比较高的关键元件成本较高。</a:t>
            </a:r>
          </a:p>
          <a:p>
            <a:r>
              <a:rPr lang="zh-CN" altLang="zh-CN" sz="1600" b="1" dirty="0" smtClean="0">
                <a:solidFill>
                  <a:srgbClr val="002B41"/>
                </a:solidFill>
                <a:latin typeface="微软雅黑" panose="020B0503020204020204" pitchFamily="34" charset="-122"/>
                <a:ea typeface="微软雅黑" panose="020B0503020204020204" pitchFamily="34" charset="-122"/>
              </a:rPr>
              <a:t>耐用性上</a:t>
            </a:r>
            <a:r>
              <a:rPr lang="zh-CN" altLang="zh-CN" sz="1600" dirty="0" smtClean="0">
                <a:solidFill>
                  <a:srgbClr val="002B41"/>
                </a:solidFill>
                <a:latin typeface="微软雅黑" panose="020B0503020204020204" pitchFamily="34" charset="-122"/>
                <a:ea typeface="微软雅黑" panose="020B0503020204020204" pitchFamily="34" charset="-122"/>
              </a:rPr>
              <a:t>：机械结构的缩小带来了受力能力的削弱，可能会导致机器人易损坏，使用场景减少（</a:t>
            </a:r>
            <a:r>
              <a:rPr lang="zh-CN" altLang="en-US" sz="1600" dirty="0" smtClean="0">
                <a:solidFill>
                  <a:srgbClr val="002B41"/>
                </a:solidFill>
                <a:latin typeface="微软雅黑" panose="020B0503020204020204" pitchFamily="34" charset="-122"/>
                <a:ea typeface="微软雅黑" panose="020B0503020204020204" pitchFamily="34" charset="-122"/>
              </a:rPr>
              <a:t>指</a:t>
            </a:r>
            <a:r>
              <a:rPr lang="zh-CN" altLang="zh-CN" sz="1600" dirty="0" smtClean="0">
                <a:solidFill>
                  <a:srgbClr val="002B41"/>
                </a:solidFill>
                <a:latin typeface="微软雅黑" panose="020B0503020204020204" pitchFamily="34" charset="-122"/>
                <a:ea typeface="微软雅黑" panose="020B0503020204020204" pitchFamily="34" charset="-122"/>
              </a:rPr>
              <a:t>需要受力或剧烈运动的场景）。</a:t>
            </a:r>
          </a:p>
          <a:p>
            <a:r>
              <a:rPr lang="zh-CN" altLang="zh-CN" sz="1600" b="1" dirty="0" smtClean="0">
                <a:solidFill>
                  <a:srgbClr val="002B41"/>
                </a:solidFill>
                <a:latin typeface="微软雅黑" panose="020B0503020204020204" pitchFamily="34" charset="-122"/>
                <a:ea typeface="微软雅黑" panose="020B0503020204020204" pitchFamily="34" charset="-122"/>
              </a:rPr>
              <a:t>结</a:t>
            </a:r>
            <a:r>
              <a:rPr lang="zh-CN" altLang="zh-CN" sz="1600" b="1" dirty="0">
                <a:solidFill>
                  <a:srgbClr val="002B41"/>
                </a:solidFill>
                <a:latin typeface="微软雅黑" panose="020B0503020204020204" pitchFamily="34" charset="-122"/>
                <a:ea typeface="微软雅黑" panose="020B0503020204020204" pitchFamily="34" charset="-122"/>
              </a:rPr>
              <a:t>构和功能的复杂性上</a:t>
            </a:r>
            <a:r>
              <a:rPr lang="zh-CN" altLang="zh-CN" sz="1600" dirty="0">
                <a:solidFill>
                  <a:srgbClr val="002B41"/>
                </a:solidFill>
                <a:latin typeface="微软雅黑" panose="020B0503020204020204" pitchFamily="34" charset="-122"/>
                <a:ea typeface="微软雅黑" panose="020B0503020204020204" pitchFamily="34" charset="-122"/>
              </a:rPr>
              <a:t>：由</a:t>
            </a:r>
            <a:r>
              <a:rPr lang="zh-CN" altLang="zh-CN" sz="1600" dirty="0" smtClean="0">
                <a:solidFill>
                  <a:srgbClr val="002B41"/>
                </a:solidFill>
                <a:latin typeface="微软雅黑" panose="020B0503020204020204" pitchFamily="34" charset="-122"/>
                <a:ea typeface="微软雅黑" panose="020B0503020204020204" pitchFamily="34" charset="-122"/>
              </a:rPr>
              <a:t>于</a:t>
            </a:r>
            <a:r>
              <a:rPr lang="zh-CN" altLang="en-US" sz="1600" dirty="0" smtClean="0">
                <a:solidFill>
                  <a:srgbClr val="002B41"/>
                </a:solidFill>
                <a:latin typeface="微软雅黑" panose="020B0503020204020204" pitchFamily="34" charset="-122"/>
                <a:ea typeface="微软雅黑" panose="020B0503020204020204" pitchFamily="34" charset="-122"/>
              </a:rPr>
              <a:t>阿凡达机器人</a:t>
            </a:r>
            <a:r>
              <a:rPr lang="zh-CN" altLang="zh-CN" sz="1600" dirty="0" smtClean="0">
                <a:solidFill>
                  <a:srgbClr val="002B41"/>
                </a:solidFill>
                <a:latin typeface="微软雅黑" panose="020B0503020204020204" pitchFamily="34" charset="-122"/>
                <a:ea typeface="微软雅黑" panose="020B0503020204020204" pitchFamily="34" charset="-122"/>
              </a:rPr>
              <a:t>目前尚</a:t>
            </a:r>
            <a:r>
              <a:rPr lang="zh-CN" altLang="zh-CN" sz="1600" dirty="0">
                <a:solidFill>
                  <a:srgbClr val="002B41"/>
                </a:solidFill>
                <a:latin typeface="微软雅黑" panose="020B0503020204020204" pitchFamily="34" charset="-122"/>
                <a:ea typeface="微软雅黑" panose="020B0503020204020204" pitchFamily="34" charset="-122"/>
              </a:rPr>
              <a:t>未出现原型机</a:t>
            </a:r>
            <a:r>
              <a:rPr lang="zh-CN" altLang="zh-CN" sz="1600" dirty="0" smtClean="0">
                <a:solidFill>
                  <a:srgbClr val="002B41"/>
                </a:solidFill>
                <a:latin typeface="微软雅黑" panose="020B0503020204020204" pitchFamily="34" charset="-122"/>
                <a:ea typeface="微软雅黑" panose="020B0503020204020204" pitchFamily="34" charset="-122"/>
              </a:rPr>
              <a:t>，并</a:t>
            </a:r>
            <a:r>
              <a:rPr lang="zh-CN" altLang="zh-CN" sz="1600" dirty="0">
                <a:solidFill>
                  <a:srgbClr val="002B41"/>
                </a:solidFill>
                <a:latin typeface="微软雅黑" panose="020B0503020204020204" pitchFamily="34" charset="-122"/>
                <a:ea typeface="微软雅黑" panose="020B0503020204020204" pitchFamily="34" charset="-122"/>
              </a:rPr>
              <a:t>不知道在复杂的结构和功能中是否存在某些组件不能缩小到理想的尺寸上，从而限制了整体的尺寸大小。此外，由</a:t>
            </a:r>
            <a:r>
              <a:rPr lang="zh-CN" altLang="zh-CN" sz="1600" dirty="0" smtClean="0">
                <a:solidFill>
                  <a:srgbClr val="002B41"/>
                </a:solidFill>
                <a:latin typeface="微软雅黑" panose="020B0503020204020204" pitchFamily="34" charset="-122"/>
                <a:ea typeface="微软雅黑" panose="020B0503020204020204" pitchFamily="34" charset="-122"/>
              </a:rPr>
              <a:t>于</a:t>
            </a:r>
            <a:r>
              <a:rPr lang="zh-CN" altLang="en-US" sz="1600" dirty="0" smtClean="0">
                <a:solidFill>
                  <a:srgbClr val="002B41"/>
                </a:solidFill>
                <a:latin typeface="微软雅黑" panose="020B0503020204020204" pitchFamily="34" charset="-122"/>
                <a:ea typeface="微软雅黑" panose="020B0503020204020204" pitchFamily="34" charset="-122"/>
              </a:rPr>
              <a:t>其</a:t>
            </a:r>
            <a:r>
              <a:rPr lang="zh-CN" altLang="zh-CN" sz="1600" dirty="0" smtClean="0">
                <a:solidFill>
                  <a:srgbClr val="002B41"/>
                </a:solidFill>
                <a:latin typeface="微软雅黑" panose="020B0503020204020204" pitchFamily="34" charset="-122"/>
                <a:ea typeface="微软雅黑" panose="020B0503020204020204" pitchFamily="34" charset="-122"/>
              </a:rPr>
              <a:t>具</a:t>
            </a:r>
            <a:r>
              <a:rPr lang="zh-CN" altLang="zh-CN" sz="1600" dirty="0">
                <a:solidFill>
                  <a:srgbClr val="002B41"/>
                </a:solidFill>
                <a:latin typeface="微软雅黑" panose="020B0503020204020204" pitchFamily="34" charset="-122"/>
                <a:ea typeface="微软雅黑" panose="020B0503020204020204" pitchFamily="34" charset="-122"/>
              </a:rPr>
              <a:t>有高集成度的特性，也有在各功能组件都达到要求后仍然不能有效缩小尺寸的可能性。</a:t>
            </a:r>
          </a:p>
          <a:p>
            <a:r>
              <a:rPr lang="zh-CN" altLang="zh-CN" sz="1600" b="1" dirty="0">
                <a:solidFill>
                  <a:srgbClr val="002B41"/>
                </a:solidFill>
                <a:latin typeface="微软雅黑" panose="020B0503020204020204" pitchFamily="34" charset="-122"/>
                <a:ea typeface="微软雅黑" panose="020B0503020204020204" pitchFamily="34" charset="-122"/>
              </a:rPr>
              <a:t>供电和运算方式的选择上</a:t>
            </a:r>
            <a:r>
              <a:rPr lang="zh-CN" altLang="zh-CN" sz="1600" dirty="0">
                <a:solidFill>
                  <a:srgbClr val="002B41"/>
                </a:solidFill>
                <a:latin typeface="微软雅黑" panose="020B0503020204020204" pitchFamily="34" charset="-122"/>
                <a:ea typeface="微软雅黑" panose="020B0503020204020204" pitchFamily="34" charset="-122"/>
              </a:rPr>
              <a:t>：如</a:t>
            </a:r>
            <a:r>
              <a:rPr lang="zh-CN" altLang="zh-CN" sz="1600" dirty="0" smtClean="0">
                <a:solidFill>
                  <a:srgbClr val="002B41"/>
                </a:solidFill>
                <a:latin typeface="微软雅黑" panose="020B0503020204020204" pitchFamily="34" charset="-122"/>
                <a:ea typeface="微软雅黑" panose="020B0503020204020204" pitchFamily="34" charset="-122"/>
              </a:rPr>
              <a:t>果</a:t>
            </a:r>
            <a:r>
              <a:rPr lang="zh-CN" altLang="en-US" sz="1600" dirty="0" smtClean="0">
                <a:solidFill>
                  <a:srgbClr val="002B41"/>
                </a:solidFill>
                <a:latin typeface="微软雅黑" panose="020B0503020204020204" pitchFamily="34" charset="-122"/>
                <a:ea typeface="微软雅黑" panose="020B0503020204020204" pitchFamily="34" charset="-122"/>
              </a:rPr>
              <a:t>采取</a:t>
            </a:r>
            <a:r>
              <a:rPr lang="zh-CN" altLang="zh-CN" sz="1600" dirty="0" smtClean="0">
                <a:solidFill>
                  <a:srgbClr val="002B41"/>
                </a:solidFill>
                <a:latin typeface="微软雅黑" panose="020B0503020204020204" pitchFamily="34" charset="-122"/>
                <a:ea typeface="微软雅黑" panose="020B0503020204020204" pitchFamily="34" charset="-122"/>
              </a:rPr>
              <a:t>电</a:t>
            </a:r>
            <a:r>
              <a:rPr lang="zh-CN" altLang="zh-CN" sz="1600" dirty="0">
                <a:solidFill>
                  <a:srgbClr val="002B41"/>
                </a:solidFill>
                <a:latin typeface="微软雅黑" panose="020B0503020204020204" pitchFamily="34" charset="-122"/>
                <a:ea typeface="微软雅黑" panose="020B0503020204020204" pitchFamily="34" charset="-122"/>
              </a:rPr>
              <a:t>池供电，那么由于电池能量密度的限制，在电池技术没有重大突破的情况下</a:t>
            </a:r>
            <a:r>
              <a:rPr lang="zh-CN" altLang="zh-CN" sz="1600" dirty="0" smtClean="0">
                <a:solidFill>
                  <a:srgbClr val="002B41"/>
                </a:solidFill>
                <a:latin typeface="微软雅黑" panose="020B0503020204020204" pitchFamily="34" charset="-122"/>
                <a:ea typeface="微软雅黑" panose="020B0503020204020204" pitchFamily="34" charset="-122"/>
              </a:rPr>
              <a:t>，</a:t>
            </a:r>
            <a:r>
              <a:rPr lang="zh-CN" altLang="en-US" sz="1600" dirty="0" smtClean="0">
                <a:solidFill>
                  <a:srgbClr val="002B41"/>
                </a:solidFill>
                <a:latin typeface="微软雅黑" panose="020B0503020204020204" pitchFamily="34" charset="-122"/>
                <a:ea typeface="微软雅黑" panose="020B0503020204020204" pitchFamily="34" charset="-122"/>
              </a:rPr>
              <a:t>阿凡达机器人</a:t>
            </a:r>
            <a:r>
              <a:rPr lang="zh-CN" altLang="zh-CN" sz="1600" dirty="0" smtClean="0">
                <a:solidFill>
                  <a:srgbClr val="002B41"/>
                </a:solidFill>
                <a:latin typeface="微软雅黑" panose="020B0503020204020204" pitchFamily="34" charset="-122"/>
                <a:ea typeface="微软雅黑" panose="020B0503020204020204" pitchFamily="34" charset="-122"/>
              </a:rPr>
              <a:t>绝</a:t>
            </a:r>
            <a:r>
              <a:rPr lang="zh-CN" altLang="zh-CN" sz="1600" dirty="0">
                <a:solidFill>
                  <a:srgbClr val="002B41"/>
                </a:solidFill>
                <a:latin typeface="微软雅黑" panose="020B0503020204020204" pitchFamily="34" charset="-122"/>
                <a:ea typeface="微软雅黑" panose="020B0503020204020204" pitchFamily="34" charset="-122"/>
              </a:rPr>
              <a:t>对无法有效实现小型化。如</a:t>
            </a:r>
            <a:r>
              <a:rPr lang="zh-CN" altLang="zh-CN" sz="1600" dirty="0" smtClean="0">
                <a:solidFill>
                  <a:srgbClr val="002B41"/>
                </a:solidFill>
                <a:latin typeface="微软雅黑" panose="020B0503020204020204" pitchFamily="34" charset="-122"/>
                <a:ea typeface="微软雅黑" panose="020B0503020204020204" pitchFamily="34" charset="-122"/>
              </a:rPr>
              <a:t>果</a:t>
            </a:r>
            <a:r>
              <a:rPr lang="zh-CN" altLang="en-US" sz="1600" dirty="0" smtClean="0">
                <a:solidFill>
                  <a:srgbClr val="002B41"/>
                </a:solidFill>
                <a:latin typeface="微软雅黑" panose="020B0503020204020204" pitchFamily="34" charset="-122"/>
                <a:ea typeface="微软雅黑" panose="020B0503020204020204" pitchFamily="34" charset="-122"/>
              </a:rPr>
              <a:t>其</a:t>
            </a:r>
            <a:r>
              <a:rPr lang="zh-CN" altLang="zh-CN" sz="1600" dirty="0" smtClean="0">
                <a:solidFill>
                  <a:srgbClr val="002B41"/>
                </a:solidFill>
                <a:latin typeface="微软雅黑" panose="020B0503020204020204" pitchFamily="34" charset="-122"/>
                <a:ea typeface="微软雅黑" panose="020B0503020204020204" pitchFamily="34" charset="-122"/>
              </a:rPr>
              <a:t>数</a:t>
            </a:r>
            <a:r>
              <a:rPr lang="zh-CN" altLang="zh-CN" sz="1600" dirty="0">
                <a:solidFill>
                  <a:srgbClr val="002B41"/>
                </a:solidFill>
                <a:latin typeface="微软雅黑" panose="020B0503020204020204" pitchFamily="34" charset="-122"/>
                <a:ea typeface="微软雅黑" panose="020B0503020204020204" pitchFamily="34" charset="-122"/>
              </a:rPr>
              <a:t>据</a:t>
            </a:r>
            <a:r>
              <a:rPr lang="zh-CN" altLang="zh-CN" sz="1600" dirty="0" smtClean="0">
                <a:solidFill>
                  <a:srgbClr val="002B41"/>
                </a:solidFill>
                <a:latin typeface="微软雅黑" panose="020B0503020204020204" pitchFamily="34" charset="-122"/>
                <a:ea typeface="微软雅黑" panose="020B0503020204020204" pitchFamily="34" charset="-122"/>
              </a:rPr>
              <a:t>处</a:t>
            </a:r>
            <a:endParaRPr lang="zh-CN" altLang="en-US" sz="1600" dirty="0">
              <a:solidFill>
                <a:srgbClr val="002B4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7786657" y="912564"/>
            <a:ext cx="3713769" cy="1323439"/>
          </a:xfrm>
          <a:prstGeom prst="rect">
            <a:avLst/>
          </a:prstGeom>
          <a:noFill/>
        </p:spPr>
        <p:txBody>
          <a:bodyPr wrap="square" rtlCol="0">
            <a:spAutoFit/>
          </a:bodyPr>
          <a:lstStyle/>
          <a:p>
            <a:r>
              <a:rPr lang="zh-CN" altLang="zh-CN" sz="1600" dirty="0">
                <a:solidFill>
                  <a:srgbClr val="002B41"/>
                </a:solidFill>
                <a:latin typeface="微软雅黑" panose="020B0503020204020204" pitchFamily="34" charset="-122"/>
                <a:ea typeface="微软雅黑" panose="020B0503020204020204" pitchFamily="34" charset="-122"/>
              </a:rPr>
              <a:t>理单元集成在机器人本身上的话，以目前的处理器技术，</a:t>
            </a:r>
            <a:r>
              <a:rPr lang="zh-CN" altLang="en-US" sz="1600" dirty="0">
                <a:solidFill>
                  <a:srgbClr val="002B41"/>
                </a:solidFill>
                <a:latin typeface="微软雅黑" panose="020B0503020204020204" pitchFamily="34" charset="-122"/>
                <a:ea typeface="微软雅黑" panose="020B0503020204020204" pitchFamily="34" charset="-122"/>
              </a:rPr>
              <a:t>可能</a:t>
            </a:r>
            <a:r>
              <a:rPr lang="zh-CN" altLang="zh-CN" sz="1600" dirty="0" smtClean="0">
                <a:solidFill>
                  <a:srgbClr val="002B41"/>
                </a:solidFill>
                <a:latin typeface="微软雅黑" panose="020B0503020204020204" pitchFamily="34" charset="-122"/>
                <a:ea typeface="微软雅黑" panose="020B0503020204020204" pitchFamily="34" charset="-122"/>
              </a:rPr>
              <a:t>无法有效缩</a:t>
            </a:r>
            <a:r>
              <a:rPr lang="zh-CN" altLang="zh-CN" sz="1600" dirty="0">
                <a:solidFill>
                  <a:srgbClr val="002B41"/>
                </a:solidFill>
                <a:latin typeface="微软雅黑" panose="020B0503020204020204" pitchFamily="34" charset="-122"/>
                <a:ea typeface="微软雅黑" panose="020B0503020204020204" pitchFamily="34" charset="-122"/>
              </a:rPr>
              <a:t>小尺</a:t>
            </a:r>
            <a:r>
              <a:rPr lang="zh-CN" altLang="zh-CN" sz="1600" dirty="0" smtClean="0">
                <a:solidFill>
                  <a:srgbClr val="002B41"/>
                </a:solidFill>
                <a:latin typeface="微软雅黑" panose="020B0503020204020204" pitchFamily="34" charset="-122"/>
                <a:ea typeface="微软雅黑" panose="020B0503020204020204" pitchFamily="34" charset="-122"/>
              </a:rPr>
              <a:t>寸</a:t>
            </a:r>
            <a:r>
              <a:rPr lang="zh-CN" altLang="en-US" sz="1600" dirty="0" smtClean="0">
                <a:solidFill>
                  <a:srgbClr val="002B41"/>
                </a:solidFill>
                <a:latin typeface="微软雅黑" panose="020B0503020204020204" pitchFamily="34" charset="-122"/>
                <a:ea typeface="微软雅黑" panose="020B0503020204020204" pitchFamily="34" charset="-122"/>
              </a:rPr>
              <a:t>；</a:t>
            </a:r>
            <a:r>
              <a:rPr lang="zh-CN" altLang="zh-CN" sz="1600" dirty="0" smtClean="0">
                <a:solidFill>
                  <a:srgbClr val="002B41"/>
                </a:solidFill>
                <a:latin typeface="微软雅黑" panose="020B0503020204020204" pitchFamily="34" charset="-122"/>
                <a:ea typeface="微软雅黑" panose="020B0503020204020204" pitchFamily="34" charset="-122"/>
              </a:rPr>
              <a:t>如</a:t>
            </a:r>
            <a:r>
              <a:rPr lang="zh-CN" altLang="zh-CN" sz="1600" dirty="0">
                <a:solidFill>
                  <a:srgbClr val="002B41"/>
                </a:solidFill>
                <a:latin typeface="微软雅黑" panose="020B0503020204020204" pitchFamily="34" charset="-122"/>
                <a:ea typeface="微软雅黑" panose="020B0503020204020204" pitchFamily="34" charset="-122"/>
              </a:rPr>
              <a:t>果将处理器技术分离出去</a:t>
            </a:r>
            <a:r>
              <a:rPr lang="zh-CN" altLang="zh-CN" sz="1600" dirty="0" smtClean="0">
                <a:solidFill>
                  <a:srgbClr val="002B41"/>
                </a:solidFill>
                <a:latin typeface="微软雅黑" panose="020B0503020204020204" pitchFamily="34" charset="-122"/>
                <a:ea typeface="微软雅黑" panose="020B0503020204020204" pitchFamily="34" charset="-122"/>
              </a:rPr>
              <a:t>，就</a:t>
            </a:r>
            <a:r>
              <a:rPr lang="zh-CN" altLang="zh-CN" sz="1600" dirty="0">
                <a:solidFill>
                  <a:srgbClr val="002B41"/>
                </a:solidFill>
                <a:latin typeface="微软雅黑" panose="020B0503020204020204" pitchFamily="34" charset="-122"/>
                <a:ea typeface="微软雅黑" panose="020B0503020204020204" pitchFamily="34" charset="-122"/>
              </a:rPr>
              <a:t>额外需要一台主机和数据线，而且对使用场景也有限制</a:t>
            </a:r>
            <a:r>
              <a:rPr lang="zh-CN" altLang="zh-CN" sz="1600" dirty="0" smtClean="0">
                <a:solidFill>
                  <a:srgbClr val="002B41"/>
                </a:solidFill>
                <a:latin typeface="微软雅黑" panose="020B0503020204020204" pitchFamily="34" charset="-122"/>
                <a:ea typeface="微软雅黑" panose="020B0503020204020204" pitchFamily="34" charset="-122"/>
              </a:rPr>
              <a:t>。</a:t>
            </a:r>
            <a:endParaRPr lang="zh-CN" altLang="zh-CN" sz="16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263862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76"/>
          <p:cNvSpPr txBox="1"/>
          <p:nvPr/>
        </p:nvSpPr>
        <p:spPr>
          <a:xfrm>
            <a:off x="498177" y="119023"/>
            <a:ext cx="4325223"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a:solidFill>
                  <a:srgbClr val="002B41"/>
                </a:solidFill>
                <a:latin typeface="微软雅黑" panose="020B0503020204020204" pitchFamily="34" charset="-122"/>
                <a:ea typeface="微软雅黑" panose="020B0503020204020204" pitchFamily="34" charset="-122"/>
              </a:rPr>
              <a:t>- </a:t>
            </a:r>
            <a:r>
              <a:rPr lang="zh-CN" altLang="en-US" sz="2000" dirty="0">
                <a:solidFill>
                  <a:srgbClr val="002B41"/>
                </a:solidFill>
                <a:latin typeface="微软雅黑" panose="020B0503020204020204" pitchFamily="34" charset="-122"/>
                <a:ea typeface="微软雅黑" panose="020B0503020204020204" pitchFamily="34" charset="-122"/>
              </a:rPr>
              <a:t>现状 </a:t>
            </a:r>
            <a:r>
              <a:rPr lang="en-US" altLang="zh-CN" sz="2000" dirty="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专利分</a:t>
            </a:r>
            <a:r>
              <a:rPr lang="zh-CN" altLang="en-US" sz="2000" dirty="0">
                <a:solidFill>
                  <a:srgbClr val="002B41"/>
                </a:solidFill>
                <a:latin typeface="微软雅黑" panose="020B0503020204020204" pitchFamily="34" charset="-122"/>
                <a:ea typeface="微软雅黑" panose="020B0503020204020204" pitchFamily="34" charset="-122"/>
              </a:rPr>
              <a:t>析</a:t>
            </a:r>
          </a:p>
        </p:txBody>
      </p:sp>
      <p:sp>
        <p:nvSpPr>
          <p:cNvPr id="27"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8"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33</a:t>
            </a:fld>
            <a:endParaRPr lang="zh-CN" altLang="en-US"/>
          </a:p>
        </p:txBody>
      </p:sp>
      <p:sp>
        <p:nvSpPr>
          <p:cNvPr id="3" name="TextBox 2"/>
          <p:cNvSpPr txBox="1"/>
          <p:nvPr/>
        </p:nvSpPr>
        <p:spPr>
          <a:xfrm>
            <a:off x="3694545" y="2789382"/>
            <a:ext cx="4354654" cy="1323439"/>
          </a:xfrm>
          <a:prstGeom prst="rect">
            <a:avLst/>
          </a:prstGeom>
          <a:noFill/>
        </p:spPr>
        <p:txBody>
          <a:bodyPr wrap="none" rtlCol="0">
            <a:spAutoFit/>
          </a:bodyPr>
          <a:lstStyle/>
          <a:p>
            <a:r>
              <a:rPr lang="en-US" altLang="zh-CN" sz="4000" dirty="0" smtClean="0">
                <a:solidFill>
                  <a:srgbClr val="FF0000"/>
                </a:solidFill>
                <a:latin typeface="微软雅黑" panose="020B0503020204020204" pitchFamily="34" charset="-122"/>
                <a:ea typeface="微软雅黑" panose="020B0503020204020204" pitchFamily="34" charset="-122"/>
              </a:rPr>
              <a:t>//</a:t>
            </a:r>
            <a:r>
              <a:rPr lang="zh-CN" altLang="en-US" sz="4000" dirty="0" smtClean="0">
                <a:solidFill>
                  <a:srgbClr val="FF0000"/>
                </a:solidFill>
                <a:latin typeface="微软雅黑" panose="020B0503020204020204" pitchFamily="34" charset="-122"/>
                <a:ea typeface="微软雅黑" panose="020B0503020204020204" pitchFamily="34" charset="-122"/>
              </a:rPr>
              <a:t>专利分析</a:t>
            </a:r>
            <a:endParaRPr lang="en-US" altLang="zh-CN" sz="4000" dirty="0" smtClean="0">
              <a:solidFill>
                <a:srgbClr val="FF0000"/>
              </a:solidFill>
              <a:latin typeface="微软雅黑" panose="020B0503020204020204" pitchFamily="34" charset="-122"/>
              <a:ea typeface="微软雅黑" panose="020B0503020204020204" pitchFamily="34" charset="-122"/>
            </a:endParaRPr>
          </a:p>
          <a:p>
            <a:r>
              <a:rPr lang="en-US" altLang="zh-CN" sz="4000" dirty="0" smtClean="0">
                <a:solidFill>
                  <a:srgbClr val="FF0000"/>
                </a:solidFill>
                <a:latin typeface="微软雅黑" panose="020B0503020204020204" pitchFamily="34" charset="-122"/>
                <a:ea typeface="微软雅黑" panose="020B0503020204020204" pitchFamily="34" charset="-122"/>
              </a:rPr>
              <a:t>//</a:t>
            </a:r>
            <a:r>
              <a:rPr lang="zh-CN" altLang="en-US" sz="4000" dirty="0" smtClean="0">
                <a:solidFill>
                  <a:srgbClr val="FF0000"/>
                </a:solidFill>
                <a:latin typeface="微软雅黑" panose="020B0503020204020204" pitchFamily="34" charset="-122"/>
                <a:ea typeface="微软雅黑" panose="020B0503020204020204" pitchFamily="34" charset="-122"/>
              </a:rPr>
              <a:t>一个巨大的</a:t>
            </a:r>
            <a:r>
              <a:rPr lang="en-US" altLang="zh-CN" sz="4000" dirty="0" smtClean="0">
                <a:solidFill>
                  <a:srgbClr val="FF0000"/>
                </a:solidFill>
                <a:latin typeface="微软雅黑" panose="020B0503020204020204" pitchFamily="34" charset="-122"/>
                <a:ea typeface="微软雅黑" panose="020B0503020204020204" pitchFamily="34" charset="-122"/>
              </a:rPr>
              <a:t>todo</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76"/>
          <p:cNvSpPr txBox="1"/>
          <p:nvPr/>
        </p:nvSpPr>
        <p:spPr>
          <a:xfrm>
            <a:off x="498177" y="119023"/>
            <a:ext cx="610615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a:solidFill>
                  <a:srgbClr val="002B41"/>
                </a:solidFill>
                <a:latin typeface="微软雅黑" panose="020B0503020204020204" pitchFamily="34" charset="-122"/>
                <a:ea typeface="微软雅黑" panose="020B0503020204020204" pitchFamily="34" charset="-122"/>
              </a:rPr>
              <a:t>- </a:t>
            </a:r>
            <a:r>
              <a:rPr lang="zh-CN" altLang="en-US" sz="2000" dirty="0">
                <a:solidFill>
                  <a:srgbClr val="002B41"/>
                </a:solidFill>
                <a:latin typeface="微软雅黑" panose="020B0503020204020204" pitchFamily="34" charset="-122"/>
                <a:ea typeface="微软雅黑" panose="020B0503020204020204" pitchFamily="34" charset="-122"/>
              </a:rPr>
              <a:t>现状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案例 </a:t>
            </a:r>
            <a:r>
              <a:rPr lang="en-US" altLang="zh-CN" sz="2000" dirty="0" smtClean="0">
                <a:solidFill>
                  <a:srgbClr val="002B41"/>
                </a:solidFill>
                <a:latin typeface="微软雅黑" panose="020B0503020204020204" pitchFamily="34" charset="-122"/>
                <a:ea typeface="微软雅黑" panose="020B0503020204020204" pitchFamily="34" charset="-122"/>
              </a:rPr>
              <a:t>- Double Robotics</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3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3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34</a:t>
            </a:fld>
            <a:endParaRPr lang="zh-CN" altLang="en-US"/>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9433" y="832515"/>
            <a:ext cx="4993375" cy="2797956"/>
          </a:xfrm>
          <a:prstGeom prst="rect">
            <a:avLst/>
          </a:prstGeom>
          <a:noFill/>
          <a:ln>
            <a:noFill/>
          </a:ln>
        </p:spPr>
      </p:pic>
      <p:sp>
        <p:nvSpPr>
          <p:cNvPr id="3" name="TextBox 2"/>
          <p:cNvSpPr txBox="1"/>
          <p:nvPr/>
        </p:nvSpPr>
        <p:spPr>
          <a:xfrm>
            <a:off x="358011" y="4268963"/>
            <a:ext cx="5096217" cy="1169551"/>
          </a:xfrm>
          <a:prstGeom prst="rect">
            <a:avLst/>
          </a:prstGeom>
          <a:noFill/>
        </p:spPr>
        <p:txBody>
          <a:bodyPr wrap="square" rtlCol="0">
            <a:spAutoFit/>
          </a:bodyPr>
          <a:lstStyle/>
          <a:p>
            <a:r>
              <a:rPr lang="en-US" altLang="zh-CN" sz="1400" dirty="0" smtClean="0">
                <a:solidFill>
                  <a:srgbClr val="002B41"/>
                </a:solidFill>
                <a:latin typeface="微软雅黑" panose="020B0503020204020204" pitchFamily="34" charset="-122"/>
                <a:ea typeface="微软雅黑" panose="020B0503020204020204" pitchFamily="34" charset="-122"/>
              </a:rPr>
              <a:t>       Double </a:t>
            </a:r>
            <a:r>
              <a:rPr lang="en-US" altLang="zh-CN" sz="1400" dirty="0">
                <a:solidFill>
                  <a:srgbClr val="002B41"/>
                </a:solidFill>
                <a:latin typeface="微软雅黑" panose="020B0503020204020204" pitchFamily="34" charset="-122"/>
                <a:ea typeface="微软雅黑" panose="020B0503020204020204" pitchFamily="34" charset="-122"/>
              </a:rPr>
              <a:t>Robotics</a:t>
            </a:r>
            <a:r>
              <a:rPr lang="zh-CN" altLang="zh-CN" sz="1400" dirty="0">
                <a:solidFill>
                  <a:srgbClr val="002B41"/>
                </a:solidFill>
                <a:latin typeface="微软雅黑" panose="020B0503020204020204" pitchFamily="34" charset="-122"/>
                <a:ea typeface="微软雅黑" panose="020B0503020204020204" pitchFamily="34" charset="-122"/>
              </a:rPr>
              <a:t>是</a:t>
            </a:r>
            <a:r>
              <a:rPr lang="en-US" altLang="zh-CN" sz="1400" dirty="0">
                <a:solidFill>
                  <a:srgbClr val="002B41"/>
                </a:solidFill>
                <a:latin typeface="微软雅黑" panose="020B0503020204020204" pitchFamily="34" charset="-122"/>
                <a:ea typeface="微软雅黑" panose="020B0503020204020204" pitchFamily="34" charset="-122"/>
              </a:rPr>
              <a:t>MIT</a:t>
            </a:r>
            <a:r>
              <a:rPr lang="zh-CN" altLang="zh-CN" sz="1400" dirty="0">
                <a:solidFill>
                  <a:srgbClr val="002B41"/>
                </a:solidFill>
                <a:latin typeface="微软雅黑" panose="020B0503020204020204" pitchFamily="34" charset="-122"/>
                <a:ea typeface="微软雅黑" panose="020B0503020204020204" pitchFamily="34" charset="-122"/>
              </a:rPr>
              <a:t>斯隆商学院开发的一款远程现实机器人。这款机器人造型简单，视觉及大部分功能基于</a:t>
            </a:r>
            <a:r>
              <a:rPr lang="en-US" altLang="zh-CN" sz="1400" dirty="0">
                <a:solidFill>
                  <a:srgbClr val="002B41"/>
                </a:solidFill>
                <a:latin typeface="微软雅黑" panose="020B0503020204020204" pitchFamily="34" charset="-122"/>
                <a:ea typeface="微软雅黑" panose="020B0503020204020204" pitchFamily="34" charset="-122"/>
              </a:rPr>
              <a:t>iPad</a:t>
            </a:r>
            <a:r>
              <a:rPr lang="zh-CN" altLang="zh-CN" sz="1400" dirty="0">
                <a:solidFill>
                  <a:srgbClr val="002B41"/>
                </a:solidFill>
                <a:latin typeface="微软雅黑" panose="020B0503020204020204" pitchFamily="34" charset="-122"/>
                <a:ea typeface="微软雅黑" panose="020B0503020204020204" pitchFamily="34" charset="-122"/>
              </a:rPr>
              <a:t>，运动功能与</a:t>
            </a:r>
            <a:r>
              <a:rPr lang="en-US" altLang="zh-CN" sz="1400" dirty="0">
                <a:solidFill>
                  <a:srgbClr val="002B41"/>
                </a:solidFill>
                <a:latin typeface="微软雅黑" panose="020B0503020204020204" pitchFamily="34" charset="-122"/>
                <a:ea typeface="微软雅黑" panose="020B0503020204020204" pitchFamily="34" charset="-122"/>
              </a:rPr>
              <a:t>Segway</a:t>
            </a:r>
            <a:r>
              <a:rPr lang="zh-CN" altLang="zh-CN" sz="1400" dirty="0">
                <a:solidFill>
                  <a:srgbClr val="002B41"/>
                </a:solidFill>
                <a:latin typeface="微软雅黑" panose="020B0503020204020204" pitchFamily="34" charset="-122"/>
                <a:ea typeface="微软雅黑" panose="020B0503020204020204" pitchFamily="34" charset="-122"/>
              </a:rPr>
              <a:t>平衡车类似。通过增加运动模块，</a:t>
            </a:r>
            <a:r>
              <a:rPr lang="en-US" altLang="zh-CN" sz="1400" dirty="0">
                <a:solidFill>
                  <a:srgbClr val="002B41"/>
                </a:solidFill>
                <a:latin typeface="微软雅黑" panose="020B0503020204020204" pitchFamily="34" charset="-122"/>
                <a:ea typeface="微软雅黑" panose="020B0503020204020204" pitchFamily="34" charset="-122"/>
              </a:rPr>
              <a:t>Double Robotics</a:t>
            </a:r>
            <a:r>
              <a:rPr lang="zh-CN" altLang="zh-CN" sz="1400" dirty="0">
                <a:solidFill>
                  <a:srgbClr val="002B41"/>
                </a:solidFill>
                <a:latin typeface="微软雅黑" panose="020B0503020204020204" pitchFamily="34" charset="-122"/>
                <a:ea typeface="微软雅黑" panose="020B0503020204020204" pitchFamily="34" charset="-122"/>
              </a:rPr>
              <a:t>让视频通话有了更多的灵活度，让用户可以在世界的另一端自由移动，更加真实地参与课堂、办公、社交、旅行。</a:t>
            </a:r>
            <a:endParaRPr lang="zh-CN" altLang="en-US" sz="1400" dirty="0">
              <a:solidFill>
                <a:srgbClr val="002B41"/>
              </a:solidFill>
              <a:latin typeface="微软雅黑" panose="020B0503020204020204" pitchFamily="34" charset="-122"/>
              <a:ea typeface="微软雅黑" panose="020B0503020204020204" pitchFamily="34" charset="-122"/>
            </a:endParaRPr>
          </a:p>
        </p:txBody>
      </p:sp>
      <p:sp>
        <p:nvSpPr>
          <p:cNvPr id="26" name="TextBox 76"/>
          <p:cNvSpPr txBox="1"/>
          <p:nvPr/>
        </p:nvSpPr>
        <p:spPr>
          <a:xfrm>
            <a:off x="409433" y="3868853"/>
            <a:ext cx="1733670" cy="400110"/>
          </a:xfrm>
          <a:prstGeom prst="rect">
            <a:avLst/>
          </a:prstGeom>
          <a:noFill/>
          <a:effectLst/>
        </p:spPr>
        <p:txBody>
          <a:bodyPr wrap="square" rtlCol="0">
            <a:spAutoFit/>
          </a:bodyPr>
          <a:lstStyle/>
          <a:p>
            <a:r>
              <a:rPr lang="zh-CN" altLang="en-US" sz="2000" b="1" dirty="0">
                <a:solidFill>
                  <a:srgbClr val="002B41"/>
                </a:solidFill>
                <a:latin typeface="微软雅黑" panose="020B0503020204020204" pitchFamily="34" charset="-122"/>
                <a:ea typeface="微软雅黑" panose="020B0503020204020204" pitchFamily="34" charset="-122"/>
              </a:rPr>
              <a:t>产</a:t>
            </a:r>
            <a:r>
              <a:rPr lang="zh-CN" altLang="en-US" sz="2000" b="1" dirty="0" smtClean="0">
                <a:solidFill>
                  <a:srgbClr val="002B41"/>
                </a:solidFill>
                <a:latin typeface="微软雅黑" panose="020B0503020204020204" pitchFamily="34" charset="-122"/>
                <a:ea typeface="微软雅黑" panose="020B0503020204020204" pitchFamily="34" charset="-122"/>
              </a:rPr>
              <a:t>品简介</a:t>
            </a:r>
            <a:endParaRPr lang="zh-CN" altLang="en-US" sz="2000" b="1" dirty="0">
              <a:solidFill>
                <a:srgbClr val="002B41"/>
              </a:solidFill>
              <a:latin typeface="微软雅黑" panose="020B0503020204020204" pitchFamily="34" charset="-122"/>
              <a:ea typeface="微软雅黑" panose="020B0503020204020204" pitchFamily="34" charset="-122"/>
            </a:endParaRPr>
          </a:p>
        </p:txBody>
      </p:sp>
      <p:sp>
        <p:nvSpPr>
          <p:cNvPr id="4" name="Rectangle 3"/>
          <p:cNvSpPr/>
          <p:nvPr/>
        </p:nvSpPr>
        <p:spPr>
          <a:xfrm>
            <a:off x="358011" y="5675035"/>
            <a:ext cx="5044797" cy="1046440"/>
          </a:xfrm>
          <a:prstGeom prst="rect">
            <a:avLst/>
          </a:prstGeom>
        </p:spPr>
        <p:txBody>
          <a:bodyPr wrap="square">
            <a:spAutoFit/>
          </a:bodyPr>
          <a:lstStyle/>
          <a:p>
            <a:pPr algn="just">
              <a:spcAft>
                <a:spcPts val="0"/>
              </a:spcAft>
            </a:pPr>
            <a:r>
              <a:rPr lang="zh-CN" altLang="zh-CN" sz="2000" b="1" dirty="0">
                <a:solidFill>
                  <a:srgbClr val="002B41"/>
                </a:solidFill>
                <a:latin typeface="微软雅黑" panose="020B0503020204020204" pitchFamily="34" charset="-122"/>
                <a:ea typeface="微软雅黑" panose="020B0503020204020204" pitchFamily="34" charset="-122"/>
              </a:rPr>
              <a:t>应用案</a:t>
            </a:r>
            <a:r>
              <a:rPr lang="zh-CN" altLang="zh-CN" sz="2000" b="1" dirty="0" smtClean="0">
                <a:solidFill>
                  <a:srgbClr val="002B41"/>
                </a:solidFill>
                <a:latin typeface="微软雅黑" panose="020B0503020204020204" pitchFamily="34" charset="-122"/>
                <a:ea typeface="微软雅黑" panose="020B0503020204020204" pitchFamily="34" charset="-122"/>
              </a:rPr>
              <a:t>例</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400" dirty="0" smtClean="0">
                <a:solidFill>
                  <a:srgbClr val="002B41"/>
                </a:solidFill>
                <a:latin typeface="微软雅黑" panose="020B0503020204020204" pitchFamily="34" charset="-122"/>
                <a:ea typeface="微软雅黑" panose="020B0503020204020204" pitchFamily="34" charset="-122"/>
              </a:rPr>
              <a:t>       Peter</a:t>
            </a:r>
            <a:r>
              <a:rPr lang="zh-CN" altLang="zh-CN" sz="1400" dirty="0">
                <a:solidFill>
                  <a:srgbClr val="002B41"/>
                </a:solidFill>
                <a:latin typeface="微软雅黑" panose="020B0503020204020204" pitchFamily="34" charset="-122"/>
                <a:ea typeface="微软雅黑" panose="020B0503020204020204" pitchFamily="34" charset="-122"/>
              </a:rPr>
              <a:t>因患癌症无法长距离通勤，只能在家上网课，感到孤独。借助</a:t>
            </a:r>
            <a:r>
              <a:rPr lang="en-US" altLang="zh-CN" sz="1400" dirty="0">
                <a:solidFill>
                  <a:srgbClr val="002B41"/>
                </a:solidFill>
                <a:latin typeface="微软雅黑" panose="020B0503020204020204" pitchFamily="34" charset="-122"/>
                <a:ea typeface="微软雅黑" panose="020B0503020204020204" pitchFamily="34" charset="-122"/>
              </a:rPr>
              <a:t>Double Robot</a:t>
            </a:r>
            <a:r>
              <a:rPr lang="zh-CN" altLang="zh-CN" sz="1400" dirty="0">
                <a:solidFill>
                  <a:srgbClr val="002B41"/>
                </a:solidFill>
                <a:latin typeface="微软雅黑" panose="020B0503020204020204" pitchFamily="34" charset="-122"/>
                <a:ea typeface="微软雅黑" panose="020B0503020204020204" pitchFamily="34" charset="-122"/>
              </a:rPr>
              <a:t>，他找回了参与真实课堂和社交的快乐，在</a:t>
            </a:r>
            <a:r>
              <a:rPr lang="en-US" altLang="zh-CN" sz="1400" dirty="0">
                <a:solidFill>
                  <a:srgbClr val="002B41"/>
                </a:solidFill>
                <a:latin typeface="微软雅黑" panose="020B0503020204020204" pitchFamily="34" charset="-122"/>
                <a:ea typeface="微软雅黑" panose="020B0503020204020204" pitchFamily="34" charset="-122"/>
              </a:rPr>
              <a:t>Old Mill Patriots</a:t>
            </a:r>
            <a:r>
              <a:rPr lang="zh-CN" altLang="zh-CN" sz="1400" dirty="0">
                <a:solidFill>
                  <a:srgbClr val="002B41"/>
                </a:solidFill>
                <a:latin typeface="微软雅黑" panose="020B0503020204020204" pitchFamily="34" charset="-122"/>
                <a:ea typeface="微软雅黑" panose="020B0503020204020204" pitchFamily="34" charset="-122"/>
              </a:rPr>
              <a:t>高中与同学们打成一片。</a:t>
            </a:r>
            <a:endParaRPr lang="zh-CN" altLang="en-US" sz="1400" dirty="0">
              <a:solidFill>
                <a:srgbClr val="002B41"/>
              </a:solidFill>
              <a:latin typeface="微软雅黑" panose="020B0503020204020204" pitchFamily="34" charset="-122"/>
              <a:ea typeface="微软雅黑" panose="020B0503020204020204" pitchFamily="34" charset="-122"/>
            </a:endParaRPr>
          </a:p>
        </p:txBody>
      </p:sp>
      <p:sp>
        <p:nvSpPr>
          <p:cNvPr id="35" name="TextBox 76"/>
          <p:cNvSpPr txBox="1"/>
          <p:nvPr/>
        </p:nvSpPr>
        <p:spPr>
          <a:xfrm>
            <a:off x="5974342" y="618811"/>
            <a:ext cx="1733670" cy="400110"/>
          </a:xfrm>
          <a:prstGeom prst="rect">
            <a:avLst/>
          </a:prstGeom>
          <a:noFill/>
          <a:effectLst/>
        </p:spPr>
        <p:txBody>
          <a:bodyPr wrap="square" rtlCol="0">
            <a:spAutoFit/>
          </a:bodyPr>
          <a:lstStyle/>
          <a:p>
            <a:r>
              <a:rPr lang="zh-CN" altLang="en-US" sz="2000" b="1" dirty="0" smtClean="0">
                <a:solidFill>
                  <a:srgbClr val="002B41"/>
                </a:solidFill>
                <a:latin typeface="微软雅黑" panose="020B0503020204020204" pitchFamily="34" charset="-122"/>
                <a:ea typeface="微软雅黑" panose="020B0503020204020204" pitchFamily="34" charset="-122"/>
              </a:rPr>
              <a:t>技术架构</a:t>
            </a:r>
            <a:endParaRPr lang="zh-CN" altLang="en-US" sz="2000" b="1" dirty="0">
              <a:solidFill>
                <a:srgbClr val="002B41"/>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1006848" y="3644120"/>
            <a:ext cx="3999813" cy="261610"/>
          </a:xfrm>
          <a:prstGeom prst="rect">
            <a:avLst/>
          </a:prstGeom>
          <a:noFill/>
        </p:spPr>
        <p:txBody>
          <a:bodyPr wrap="none" rtlCol="0">
            <a:spAutoFit/>
          </a:bodyPr>
          <a:lstStyle/>
          <a:p>
            <a:r>
              <a:rPr lang="zh-CN" altLang="en-US" sz="1100" dirty="0">
                <a:solidFill>
                  <a:srgbClr val="002B41"/>
                </a:solidFill>
                <a:latin typeface="微软雅黑" panose="020B0503020204020204" pitchFamily="34" charset="-122"/>
                <a:ea typeface="微软雅黑" panose="020B0503020204020204" pitchFamily="34" charset="-122"/>
              </a:rPr>
              <a:t>图片来源：</a:t>
            </a:r>
            <a:r>
              <a:rPr lang="en-US" altLang="zh-CN" sz="1100" dirty="0">
                <a:solidFill>
                  <a:srgbClr val="002B41"/>
                </a:solidFill>
                <a:latin typeface="微软雅黑" panose="020B0503020204020204" pitchFamily="34" charset="-122"/>
                <a:ea typeface="微软雅黑" panose="020B0503020204020204" pitchFamily="34" charset="-122"/>
              </a:rPr>
              <a:t>http://</a:t>
            </a:r>
            <a:r>
              <a:rPr lang="en-US" altLang="zh-CN" sz="1100" dirty="0" smtClean="0">
                <a:solidFill>
                  <a:srgbClr val="002B41"/>
                </a:solidFill>
                <a:latin typeface="微软雅黑" panose="020B0503020204020204" pitchFamily="34" charset="-122"/>
                <a:ea typeface="微软雅黑" panose="020B0503020204020204" pitchFamily="34" charset="-122"/>
              </a:rPr>
              <a:t>www.doublerobotics.com/double2.html</a:t>
            </a:r>
            <a:endParaRPr lang="en-US" altLang="zh-CN" sz="1100" dirty="0">
              <a:solidFill>
                <a:srgbClr val="002B41"/>
              </a:solidFill>
              <a:latin typeface="微软雅黑" panose="020B0503020204020204" pitchFamily="34" charset="-122"/>
              <a:ea typeface="微软雅黑" panose="020B0503020204020204" pitchFamily="34" charset="-122"/>
            </a:endParaRPr>
          </a:p>
        </p:txBody>
      </p:sp>
      <p:sp>
        <p:nvSpPr>
          <p:cNvPr id="16" name="TextBox 15"/>
          <p:cNvSpPr txBox="1"/>
          <p:nvPr/>
        </p:nvSpPr>
        <p:spPr>
          <a:xfrm>
            <a:off x="5974342" y="1108108"/>
            <a:ext cx="4754004" cy="5047536"/>
          </a:xfrm>
          <a:prstGeom prst="rect">
            <a:avLst/>
          </a:prstGeom>
          <a:noFill/>
        </p:spPr>
        <p:txBody>
          <a:bodyPr wrap="square" rtlCol="0">
            <a:spAutoFit/>
          </a:bodyPr>
          <a:lstStyle/>
          <a:p>
            <a:pPr marL="285750" indent="-285750">
              <a:buFont typeface="Wingdings" panose="05000000000000000000" pitchFamily="2" charset="2"/>
              <a:buChar char="Ø"/>
            </a:pPr>
            <a:r>
              <a:rPr lang="zh-CN" altLang="zh-CN" sz="1400" b="1" dirty="0">
                <a:solidFill>
                  <a:srgbClr val="002B41"/>
                </a:solidFill>
                <a:latin typeface="微软雅黑" panose="020B0503020204020204" pitchFamily="34" charset="-122"/>
                <a:ea typeface="微软雅黑" panose="020B0503020204020204" pitchFamily="34" charset="-122"/>
              </a:rPr>
              <a:t>运动与平</a:t>
            </a:r>
            <a:r>
              <a:rPr lang="zh-CN" altLang="zh-CN" sz="1400" b="1" dirty="0" smtClean="0">
                <a:solidFill>
                  <a:srgbClr val="002B41"/>
                </a:solidFill>
                <a:latin typeface="微软雅黑" panose="020B0503020204020204" pitchFamily="34" charset="-122"/>
                <a:ea typeface="微软雅黑" panose="020B0503020204020204" pitchFamily="34" charset="-122"/>
              </a:rPr>
              <a:t>衡</a:t>
            </a:r>
            <a:r>
              <a:rPr lang="en-US" altLang="zh-CN" sz="1400" dirty="0">
                <a:solidFill>
                  <a:srgbClr val="002B41"/>
                </a:solidFill>
                <a:latin typeface="微软雅黑" panose="020B0503020204020204" pitchFamily="34" charset="-122"/>
                <a:ea typeface="微软雅黑" panose="020B0503020204020204" pitchFamily="34" charset="-122"/>
              </a:rPr>
              <a:t> </a:t>
            </a:r>
            <a:r>
              <a:rPr lang="zh-CN" altLang="zh-CN" sz="1400" dirty="0" smtClean="0">
                <a:solidFill>
                  <a:srgbClr val="002B41"/>
                </a:solidFill>
                <a:latin typeface="微软雅黑" panose="020B0503020204020204" pitchFamily="34" charset="-122"/>
                <a:ea typeface="微软雅黑" panose="020B0503020204020204" pitchFamily="34" charset="-122"/>
              </a:rPr>
              <a:t>运</a:t>
            </a:r>
            <a:r>
              <a:rPr lang="zh-CN" altLang="zh-CN" sz="1400" dirty="0">
                <a:solidFill>
                  <a:srgbClr val="002B41"/>
                </a:solidFill>
                <a:latin typeface="微软雅黑" panose="020B0503020204020204" pitchFamily="34" charset="-122"/>
                <a:ea typeface="微软雅黑" panose="020B0503020204020204" pitchFamily="34" charset="-122"/>
              </a:rPr>
              <a:t>动系统采取轮式，具有平稳度好、控制简单、移动效率高等优点。</a:t>
            </a:r>
            <a:r>
              <a:rPr lang="en-US" altLang="zh-CN" sz="1400" dirty="0">
                <a:solidFill>
                  <a:srgbClr val="002B41"/>
                </a:solidFill>
                <a:latin typeface="微软雅黑" panose="020B0503020204020204" pitchFamily="34" charset="-122"/>
                <a:ea typeface="微软雅黑" panose="020B0503020204020204" pitchFamily="34" charset="-122"/>
              </a:rPr>
              <a:t>Double Robot</a:t>
            </a:r>
            <a:r>
              <a:rPr lang="zh-CN" altLang="zh-CN" sz="1400" dirty="0">
                <a:solidFill>
                  <a:srgbClr val="002B41"/>
                </a:solidFill>
                <a:latin typeface="微软雅黑" panose="020B0503020204020204" pitchFamily="34" charset="-122"/>
                <a:ea typeface="微软雅黑" panose="020B0503020204020204" pitchFamily="34" charset="-122"/>
              </a:rPr>
              <a:t>继承了</a:t>
            </a:r>
            <a:r>
              <a:rPr lang="en-US" altLang="zh-CN" sz="1400" dirty="0">
                <a:solidFill>
                  <a:srgbClr val="002B41"/>
                </a:solidFill>
                <a:latin typeface="微软雅黑" panose="020B0503020204020204" pitchFamily="34" charset="-122"/>
                <a:ea typeface="微软雅黑" panose="020B0503020204020204" pitchFamily="34" charset="-122"/>
              </a:rPr>
              <a:t>Segway</a:t>
            </a:r>
            <a:r>
              <a:rPr lang="zh-CN" altLang="zh-CN" sz="1400" dirty="0">
                <a:solidFill>
                  <a:srgbClr val="002B41"/>
                </a:solidFill>
                <a:latin typeface="微软雅黑" panose="020B0503020204020204" pitchFamily="34" charset="-122"/>
                <a:ea typeface="微软雅黑" panose="020B0503020204020204" pitchFamily="34" charset="-122"/>
              </a:rPr>
              <a:t>平衡车的特点，能够主动调整角度，用闭环的控制系统保持</a:t>
            </a:r>
            <a:r>
              <a:rPr lang="en-US" altLang="zh-CN" sz="1400" dirty="0">
                <a:solidFill>
                  <a:srgbClr val="002B41"/>
                </a:solidFill>
                <a:latin typeface="微软雅黑" panose="020B0503020204020204" pitchFamily="34" charset="-122"/>
                <a:ea typeface="微软雅黑" panose="020B0503020204020204" pitchFamily="34" charset="-122"/>
              </a:rPr>
              <a:t>iPad</a:t>
            </a:r>
            <a:r>
              <a:rPr lang="zh-CN" altLang="zh-CN" sz="1400" dirty="0">
                <a:solidFill>
                  <a:srgbClr val="002B41"/>
                </a:solidFill>
                <a:latin typeface="微软雅黑" panose="020B0503020204020204" pitchFamily="34" charset="-122"/>
                <a:ea typeface="微软雅黑" panose="020B0503020204020204" pitchFamily="34" charset="-122"/>
              </a:rPr>
              <a:t>支撑杆竖直，且对复杂地形有一定适应作用：可以在电线、门槛、泥土地上平稳运行。一旦不慎与物体相撞，还有预置的自回弹算法</a:t>
            </a:r>
            <a:r>
              <a:rPr lang="en-US" altLang="zh-CN" sz="1400" dirty="0">
                <a:solidFill>
                  <a:srgbClr val="002B41"/>
                </a:solidFill>
                <a:latin typeface="微软雅黑" panose="020B0503020204020204" pitchFamily="34" charset="-122"/>
                <a:ea typeface="微软雅黑" panose="020B0503020204020204" pitchFamily="34" charset="-122"/>
              </a:rPr>
              <a:t>(</a:t>
            </a:r>
            <a:r>
              <a:rPr lang="zh-CN" altLang="zh-CN" sz="1400" dirty="0">
                <a:solidFill>
                  <a:srgbClr val="002B41"/>
                </a:solidFill>
                <a:latin typeface="微软雅黑" panose="020B0503020204020204" pitchFamily="34" charset="-122"/>
                <a:ea typeface="微软雅黑" panose="020B0503020204020204" pitchFamily="34" charset="-122"/>
              </a:rPr>
              <a:t>原文：</a:t>
            </a:r>
            <a:r>
              <a:rPr lang="en-US" altLang="zh-CN" sz="1400" dirty="0">
                <a:solidFill>
                  <a:srgbClr val="002B41"/>
                </a:solidFill>
                <a:latin typeface="微软雅黑" panose="020B0503020204020204" pitchFamily="34" charset="-122"/>
                <a:ea typeface="微软雅黑" panose="020B0503020204020204" pitchFamily="34" charset="-122"/>
              </a:rPr>
              <a:t>self-bouncing algorithm)</a:t>
            </a:r>
            <a:r>
              <a:rPr lang="zh-CN" altLang="zh-CN" sz="1400" dirty="0">
                <a:solidFill>
                  <a:srgbClr val="002B41"/>
                </a:solidFill>
                <a:latin typeface="微软雅黑" panose="020B0503020204020204" pitchFamily="34" charset="-122"/>
                <a:ea typeface="微软雅黑" panose="020B0503020204020204" pitchFamily="34" charset="-122"/>
              </a:rPr>
              <a:t>来确保其迅速恢复平衡，从视频上看几乎没有明显摇晃出现，这一点比一些平衡车有所增强。另一点增强是，当用户希望</a:t>
            </a:r>
            <a:r>
              <a:rPr lang="en-US" altLang="zh-CN" sz="1400" dirty="0">
                <a:solidFill>
                  <a:srgbClr val="002B41"/>
                </a:solidFill>
                <a:latin typeface="微软雅黑" panose="020B0503020204020204" pitchFamily="34" charset="-122"/>
                <a:ea typeface="微软雅黑" panose="020B0503020204020204" pitchFamily="34" charset="-122"/>
              </a:rPr>
              <a:t>Double Robot</a:t>
            </a:r>
            <a:r>
              <a:rPr lang="zh-CN" altLang="zh-CN" sz="1400" dirty="0">
                <a:solidFill>
                  <a:srgbClr val="002B41"/>
                </a:solidFill>
                <a:latin typeface="微软雅黑" panose="020B0503020204020204" pitchFamily="34" charset="-122"/>
                <a:ea typeface="微软雅黑" panose="020B0503020204020204" pitchFamily="34" charset="-122"/>
              </a:rPr>
              <a:t>静止不动时，可以命令其伸出双“脚”来保持固定</a:t>
            </a:r>
            <a:r>
              <a:rPr lang="zh-CN" altLang="zh-CN" sz="1400" dirty="0" smtClean="0">
                <a:solidFill>
                  <a:srgbClr val="002B41"/>
                </a:solidFill>
                <a:latin typeface="微软雅黑" panose="020B0503020204020204" pitchFamily="34" charset="-122"/>
                <a:ea typeface="微软雅黑" panose="020B0503020204020204" pitchFamily="34" charset="-122"/>
              </a:rPr>
              <a:t>。</a:t>
            </a:r>
            <a:endParaRPr lang="en-US" altLang="zh-CN" sz="1400" dirty="0" smtClean="0">
              <a:solidFill>
                <a:srgbClr val="002B4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400" b="1" dirty="0">
                <a:solidFill>
                  <a:srgbClr val="002B41"/>
                </a:solidFill>
                <a:latin typeface="微软雅黑" panose="020B0503020204020204" pitchFamily="34" charset="-122"/>
                <a:ea typeface="微软雅黑" panose="020B0503020204020204" pitchFamily="34" charset="-122"/>
              </a:rPr>
              <a:t>交互与体</a:t>
            </a:r>
            <a:r>
              <a:rPr lang="zh-CN" altLang="en-US" sz="1400" b="1" dirty="0" smtClean="0">
                <a:solidFill>
                  <a:srgbClr val="002B41"/>
                </a:solidFill>
                <a:latin typeface="微软雅黑" panose="020B0503020204020204" pitchFamily="34" charset="-122"/>
                <a:ea typeface="微软雅黑" panose="020B0503020204020204" pitchFamily="34" charset="-122"/>
              </a:rPr>
              <a:t>验 </a:t>
            </a:r>
            <a:r>
              <a:rPr lang="zh-CN" altLang="en-US" sz="1400" dirty="0" smtClean="0">
                <a:solidFill>
                  <a:srgbClr val="002B41"/>
                </a:solidFill>
                <a:latin typeface="微软雅黑" panose="020B0503020204020204" pitchFamily="34" charset="-122"/>
                <a:ea typeface="微软雅黑" panose="020B0503020204020204" pitchFamily="34" charset="-122"/>
              </a:rPr>
              <a:t>移</a:t>
            </a:r>
            <a:r>
              <a:rPr lang="zh-CN" altLang="en-US" sz="1400" dirty="0">
                <a:solidFill>
                  <a:srgbClr val="002B41"/>
                </a:solidFill>
                <a:latin typeface="微软雅黑" panose="020B0503020204020204" pitchFamily="34" charset="-122"/>
                <a:ea typeface="微软雅黑" panose="020B0503020204020204" pitchFamily="34" charset="-122"/>
              </a:rPr>
              <a:t>动命令由用户手动实现，方法为电脑上的键盘按键。有前进、左转、右转三个自由度（此外），没有后退（除了撞击后自动后退），认为这是一个劣势。此外还有调节杆高的自由度，可以将视线与交谈对象水平。用户通过电脑</a:t>
            </a:r>
            <a:r>
              <a:rPr lang="en-US" altLang="zh-CN" sz="1400" dirty="0">
                <a:solidFill>
                  <a:srgbClr val="002B41"/>
                </a:solidFill>
                <a:latin typeface="微软雅黑" panose="020B0503020204020204" pitchFamily="34" charset="-122"/>
                <a:ea typeface="微软雅黑" panose="020B0503020204020204" pitchFamily="34" charset="-122"/>
              </a:rPr>
              <a:t>/</a:t>
            </a:r>
            <a:r>
              <a:rPr lang="zh-CN" altLang="en-US" sz="1400" dirty="0">
                <a:solidFill>
                  <a:srgbClr val="002B41"/>
                </a:solidFill>
                <a:latin typeface="微软雅黑" panose="020B0503020204020204" pitchFamily="34" charset="-122"/>
                <a:ea typeface="微软雅黑" panose="020B0503020204020204" pitchFamily="34" charset="-122"/>
              </a:rPr>
              <a:t>移动终端的屏幕获取</a:t>
            </a:r>
            <a:r>
              <a:rPr lang="en-US" altLang="zh-CN" sz="1400" dirty="0">
                <a:solidFill>
                  <a:srgbClr val="002B41"/>
                </a:solidFill>
                <a:latin typeface="微软雅黑" panose="020B0503020204020204" pitchFamily="34" charset="-122"/>
                <a:ea typeface="微软雅黑" panose="020B0503020204020204" pitchFamily="34" charset="-122"/>
              </a:rPr>
              <a:t>Double Robot</a:t>
            </a:r>
            <a:r>
              <a:rPr lang="zh-CN" altLang="en-US" sz="1400" dirty="0">
                <a:solidFill>
                  <a:srgbClr val="002B41"/>
                </a:solidFill>
                <a:latin typeface="微软雅黑" panose="020B0503020204020204" pitchFamily="34" charset="-122"/>
                <a:ea typeface="微软雅黑" panose="020B0503020204020204" pitchFamily="34" charset="-122"/>
              </a:rPr>
              <a:t>的视角。除</a:t>
            </a:r>
            <a:r>
              <a:rPr lang="en-US" altLang="zh-CN" sz="1400" dirty="0">
                <a:solidFill>
                  <a:srgbClr val="002B41"/>
                </a:solidFill>
                <a:latin typeface="微软雅黑" panose="020B0503020204020204" pitchFamily="34" charset="-122"/>
                <a:ea typeface="微软雅黑" panose="020B0503020204020204" pitchFamily="34" charset="-122"/>
              </a:rPr>
              <a:t>iPad</a:t>
            </a:r>
            <a:r>
              <a:rPr lang="zh-CN" altLang="en-US" sz="1400" dirty="0">
                <a:solidFill>
                  <a:srgbClr val="002B41"/>
                </a:solidFill>
                <a:latin typeface="微软雅黑" panose="020B0503020204020204" pitchFamily="34" charset="-122"/>
                <a:ea typeface="微软雅黑" panose="020B0503020204020204" pitchFamily="34" charset="-122"/>
              </a:rPr>
              <a:t>自带的向前摄像头外，</a:t>
            </a:r>
            <a:r>
              <a:rPr lang="en-US" altLang="zh-CN" sz="1400" dirty="0">
                <a:solidFill>
                  <a:srgbClr val="002B41"/>
                </a:solidFill>
                <a:latin typeface="微软雅黑" panose="020B0503020204020204" pitchFamily="34" charset="-122"/>
                <a:ea typeface="微软雅黑" panose="020B0503020204020204" pitchFamily="34" charset="-122"/>
              </a:rPr>
              <a:t>Double Robot</a:t>
            </a:r>
            <a:r>
              <a:rPr lang="zh-CN" altLang="en-US" sz="1400" dirty="0">
                <a:solidFill>
                  <a:srgbClr val="002B41"/>
                </a:solidFill>
                <a:latin typeface="微软雅黑" panose="020B0503020204020204" pitchFamily="34" charset="-122"/>
                <a:ea typeface="微软雅黑" panose="020B0503020204020204" pitchFamily="34" charset="-122"/>
              </a:rPr>
              <a:t>还提供向地面的摄像头，方便用户移动</a:t>
            </a:r>
            <a:r>
              <a:rPr lang="en-US" altLang="zh-CN" sz="1400" dirty="0">
                <a:solidFill>
                  <a:srgbClr val="002B41"/>
                </a:solidFill>
                <a:latin typeface="微软雅黑" panose="020B0503020204020204" pitchFamily="34" charset="-122"/>
                <a:ea typeface="微软雅黑" panose="020B0503020204020204" pitchFamily="34" charset="-122"/>
              </a:rPr>
              <a:t>Double Robot</a:t>
            </a:r>
            <a:r>
              <a:rPr lang="zh-CN" altLang="en-US" sz="1400" dirty="0">
                <a:solidFill>
                  <a:srgbClr val="002B41"/>
                </a:solidFill>
                <a:latin typeface="微软雅黑" panose="020B0503020204020204" pitchFamily="34" charset="-122"/>
                <a:ea typeface="微软雅黑" panose="020B0503020204020204" pitchFamily="34" charset="-122"/>
              </a:rPr>
              <a:t>通过狭窄区域。但实测发现用户只有向前和向下两个视角的情况下，不会主动向下看而造成视野盲区的存在，经常撞上物体或掉进坑洼，认为这是另一个劣势。如果改进为</a:t>
            </a:r>
            <a:r>
              <a:rPr lang="en-US" altLang="zh-CN" sz="1400" dirty="0">
                <a:solidFill>
                  <a:srgbClr val="002B41"/>
                </a:solidFill>
                <a:latin typeface="微软雅黑" panose="020B0503020204020204" pitchFamily="34" charset="-122"/>
                <a:ea typeface="微软雅黑" panose="020B0503020204020204" pitchFamily="34" charset="-122"/>
              </a:rPr>
              <a:t>VR</a:t>
            </a:r>
            <a:r>
              <a:rPr lang="zh-CN" altLang="en-US" sz="1400" dirty="0">
                <a:solidFill>
                  <a:srgbClr val="002B41"/>
                </a:solidFill>
                <a:latin typeface="微软雅黑" panose="020B0503020204020204" pitchFamily="34" charset="-122"/>
                <a:ea typeface="微软雅黑" panose="020B0503020204020204" pitchFamily="34" charset="-122"/>
              </a:rPr>
              <a:t>的无障碍视角，可能可以进一步改进用户体验。“前进”分为平速前进和快速前进（适用于长距离无障碍移动）两个命令。</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1044388" y="3353553"/>
            <a:ext cx="10047648" cy="3185359"/>
            <a:chOff x="0" y="0"/>
            <a:chExt cx="5212080" cy="1714500"/>
          </a:xfrm>
        </p:grpSpPr>
        <p:pic>
          <p:nvPicPr>
            <p:cNvPr id="14" name="Picture 13"/>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0"/>
              <a:ext cx="2874010" cy="1714500"/>
            </a:xfrm>
            <a:prstGeom prst="rect">
              <a:avLst/>
            </a:prstGeom>
          </p:spPr>
        </p:pic>
        <p:pic>
          <p:nvPicPr>
            <p:cNvPr id="17" name="Picture 16"/>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806700" y="6350"/>
              <a:ext cx="2405380" cy="1695450"/>
            </a:xfrm>
            <a:prstGeom prst="rect">
              <a:avLst/>
            </a:prstGeom>
          </p:spPr>
        </p:pic>
      </p:grpSp>
      <p:sp>
        <p:nvSpPr>
          <p:cNvPr id="29" name="TextBox 76"/>
          <p:cNvSpPr txBox="1"/>
          <p:nvPr/>
        </p:nvSpPr>
        <p:spPr>
          <a:xfrm>
            <a:off x="498177" y="119023"/>
            <a:ext cx="610615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a:solidFill>
                  <a:srgbClr val="002B41"/>
                </a:solidFill>
                <a:latin typeface="微软雅黑" panose="020B0503020204020204" pitchFamily="34" charset="-122"/>
                <a:ea typeface="微软雅黑" panose="020B0503020204020204" pitchFamily="34" charset="-122"/>
              </a:rPr>
              <a:t>- </a:t>
            </a:r>
            <a:r>
              <a:rPr lang="zh-CN" altLang="en-US" sz="2000" dirty="0">
                <a:solidFill>
                  <a:srgbClr val="002B41"/>
                </a:solidFill>
                <a:latin typeface="微软雅黑" panose="020B0503020204020204" pitchFamily="34" charset="-122"/>
                <a:ea typeface="微软雅黑" panose="020B0503020204020204" pitchFamily="34" charset="-122"/>
              </a:rPr>
              <a:t>现状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案例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Double Robotics</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3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3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35</a:t>
            </a:fld>
            <a:endParaRPr lang="zh-CN" altLang="en-US"/>
          </a:p>
        </p:txBody>
      </p:sp>
      <p:sp>
        <p:nvSpPr>
          <p:cNvPr id="3" name="TextBox 2"/>
          <p:cNvSpPr txBox="1"/>
          <p:nvPr/>
        </p:nvSpPr>
        <p:spPr>
          <a:xfrm>
            <a:off x="498177" y="922705"/>
            <a:ext cx="5096217" cy="2462213"/>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400" b="1" dirty="0">
                <a:solidFill>
                  <a:srgbClr val="002B41"/>
                </a:solidFill>
                <a:latin typeface="微软雅黑" panose="020B0503020204020204" pitchFamily="34" charset="-122"/>
                <a:ea typeface="微软雅黑" panose="020B0503020204020204" pitchFamily="34" charset="-122"/>
              </a:rPr>
              <a:t>视频与传</a:t>
            </a:r>
            <a:r>
              <a:rPr lang="zh-CN" altLang="en-US" sz="1400" b="1" dirty="0" smtClean="0">
                <a:solidFill>
                  <a:srgbClr val="002B41"/>
                </a:solidFill>
                <a:latin typeface="微软雅黑" panose="020B0503020204020204" pitchFamily="34" charset="-122"/>
                <a:ea typeface="微软雅黑" panose="020B0503020204020204" pitchFamily="34" charset="-122"/>
              </a:rPr>
              <a:t>输 </a:t>
            </a:r>
            <a:r>
              <a:rPr lang="zh-CN" altLang="en-US" sz="1400" dirty="0" smtClean="0">
                <a:solidFill>
                  <a:srgbClr val="002B41"/>
                </a:solidFill>
                <a:latin typeface="微软雅黑" panose="020B0503020204020204" pitchFamily="34" charset="-122"/>
                <a:ea typeface="微软雅黑" panose="020B0503020204020204" pitchFamily="34" charset="-122"/>
              </a:rPr>
              <a:t>除</a:t>
            </a:r>
            <a:r>
              <a:rPr lang="en-US" altLang="zh-CN" sz="1400" dirty="0">
                <a:solidFill>
                  <a:srgbClr val="002B41"/>
                </a:solidFill>
                <a:latin typeface="微软雅黑" panose="020B0503020204020204" pitchFamily="34" charset="-122"/>
                <a:ea typeface="微软雅黑" panose="020B0503020204020204" pitchFamily="34" charset="-122"/>
              </a:rPr>
              <a:t>iPad</a:t>
            </a:r>
            <a:r>
              <a:rPr lang="zh-CN" altLang="en-US" sz="1400" dirty="0">
                <a:solidFill>
                  <a:srgbClr val="002B41"/>
                </a:solidFill>
                <a:latin typeface="微软雅黑" panose="020B0503020204020204" pitchFamily="34" charset="-122"/>
                <a:ea typeface="微软雅黑" panose="020B0503020204020204" pitchFamily="34" charset="-122"/>
              </a:rPr>
              <a:t>自带的摄像头外，</a:t>
            </a:r>
            <a:r>
              <a:rPr lang="en-US" altLang="zh-CN" sz="1400" dirty="0">
                <a:solidFill>
                  <a:srgbClr val="002B41"/>
                </a:solidFill>
                <a:latin typeface="微软雅黑" panose="020B0503020204020204" pitchFamily="34" charset="-122"/>
                <a:ea typeface="微软雅黑" panose="020B0503020204020204" pitchFamily="34" charset="-122"/>
              </a:rPr>
              <a:t>Double Robot</a:t>
            </a:r>
            <a:r>
              <a:rPr lang="zh-CN" altLang="en-US" sz="1400" dirty="0">
                <a:solidFill>
                  <a:srgbClr val="002B41"/>
                </a:solidFill>
                <a:latin typeface="微软雅黑" panose="020B0503020204020204" pitchFamily="34" charset="-122"/>
                <a:ea typeface="微软雅黑" panose="020B0503020204020204" pitchFamily="34" charset="-122"/>
              </a:rPr>
              <a:t>在与自带摄像头等视角位置配有</a:t>
            </a:r>
            <a:r>
              <a:rPr lang="en-US" altLang="zh-CN" sz="1400" dirty="0">
                <a:solidFill>
                  <a:srgbClr val="002B41"/>
                </a:solidFill>
                <a:latin typeface="微软雅黑" panose="020B0503020204020204" pitchFamily="34" charset="-122"/>
                <a:ea typeface="微软雅黑" panose="020B0503020204020204" pitchFamily="34" charset="-122"/>
              </a:rPr>
              <a:t>5</a:t>
            </a:r>
            <a:r>
              <a:rPr lang="zh-CN" altLang="en-US" sz="1400" dirty="0">
                <a:solidFill>
                  <a:srgbClr val="002B41"/>
                </a:solidFill>
                <a:latin typeface="微软雅黑" panose="020B0503020204020204" pitchFamily="34" charset="-122"/>
                <a:ea typeface="微软雅黑" panose="020B0503020204020204" pitchFamily="34" charset="-122"/>
              </a:rPr>
              <a:t>兆像素的</a:t>
            </a:r>
            <a:r>
              <a:rPr lang="en-US" altLang="zh-CN" sz="1400" dirty="0">
                <a:solidFill>
                  <a:srgbClr val="002B41"/>
                </a:solidFill>
                <a:latin typeface="微软雅黑" panose="020B0503020204020204" pitchFamily="34" charset="-122"/>
                <a:ea typeface="微软雅黑" panose="020B0503020204020204" pitchFamily="34" charset="-122"/>
              </a:rPr>
              <a:t>150°</a:t>
            </a:r>
            <a:r>
              <a:rPr lang="zh-CN" altLang="en-US" sz="1400" dirty="0">
                <a:solidFill>
                  <a:srgbClr val="002B41"/>
                </a:solidFill>
                <a:latin typeface="微软雅黑" panose="020B0503020204020204" pitchFamily="34" charset="-122"/>
                <a:ea typeface="微软雅黑" panose="020B0503020204020204" pitchFamily="34" charset="-122"/>
              </a:rPr>
              <a:t>广角摄像头。</a:t>
            </a:r>
            <a:r>
              <a:rPr lang="en-US" altLang="zh-CN" sz="1400" dirty="0">
                <a:solidFill>
                  <a:srgbClr val="002B41"/>
                </a:solidFill>
                <a:latin typeface="微软雅黑" panose="020B0503020204020204" pitchFamily="34" charset="-122"/>
                <a:ea typeface="微软雅黑" panose="020B0503020204020204" pitchFamily="34" charset="-122"/>
              </a:rPr>
              <a:t>Double Robot</a:t>
            </a:r>
            <a:r>
              <a:rPr lang="zh-CN" altLang="en-US" sz="1400" dirty="0">
                <a:solidFill>
                  <a:srgbClr val="002B41"/>
                </a:solidFill>
                <a:latin typeface="微软雅黑" panose="020B0503020204020204" pitchFamily="34" charset="-122"/>
                <a:ea typeface="微软雅黑" panose="020B0503020204020204" pitchFamily="34" charset="-122"/>
              </a:rPr>
              <a:t>另一个鲜明的特点是自适应高清技术（原文：</a:t>
            </a:r>
            <a:r>
              <a:rPr lang="en-US" altLang="zh-CN" sz="1400" dirty="0">
                <a:solidFill>
                  <a:srgbClr val="002B41"/>
                </a:solidFill>
                <a:latin typeface="微软雅黑" panose="020B0503020204020204" pitchFamily="34" charset="-122"/>
                <a:ea typeface="微软雅黑" panose="020B0503020204020204" pitchFamily="34" charset="-122"/>
              </a:rPr>
              <a:t>Adaptive HD</a:t>
            </a:r>
            <a:r>
              <a:rPr lang="zh-CN" altLang="en-US" sz="1400" dirty="0">
                <a:solidFill>
                  <a:srgbClr val="002B41"/>
                </a:solidFill>
                <a:latin typeface="微软雅黑" panose="020B0503020204020204" pitchFamily="34" charset="-122"/>
                <a:ea typeface="微软雅黑" panose="020B0503020204020204" pitchFamily="34" charset="-122"/>
              </a:rPr>
              <a:t>），可以在移动时降低分辨率而获得流畅图像，静止时提高分辨率（最高到</a:t>
            </a:r>
            <a:r>
              <a:rPr lang="en-US" altLang="zh-CN" sz="1400" dirty="0">
                <a:solidFill>
                  <a:srgbClr val="002B41"/>
                </a:solidFill>
                <a:latin typeface="微软雅黑" panose="020B0503020204020204" pitchFamily="34" charset="-122"/>
                <a:ea typeface="微软雅黑" panose="020B0503020204020204" pitchFamily="34" charset="-122"/>
              </a:rPr>
              <a:t>HD</a:t>
            </a:r>
            <a:r>
              <a:rPr lang="zh-CN" altLang="en-US" sz="1400" dirty="0">
                <a:solidFill>
                  <a:srgbClr val="002B41"/>
                </a:solidFill>
                <a:latin typeface="微软雅黑" panose="020B0503020204020204" pitchFamily="34" charset="-122"/>
                <a:ea typeface="微软雅黑" panose="020B0503020204020204" pitchFamily="34" charset="-122"/>
              </a:rPr>
              <a:t>级别）而获得清晰图像</a:t>
            </a:r>
            <a:r>
              <a:rPr lang="zh-CN" altLang="en-US" sz="1400" dirty="0" smtClean="0">
                <a:solidFill>
                  <a:srgbClr val="002B41"/>
                </a:solidFill>
                <a:latin typeface="微软雅黑" panose="020B0503020204020204" pitchFamily="34" charset="-122"/>
                <a:ea typeface="微软雅黑" panose="020B0503020204020204" pitchFamily="34" charset="-122"/>
              </a:rPr>
              <a:t>。</a:t>
            </a:r>
            <a:endParaRPr lang="en-US" altLang="zh-CN" sz="1400" dirty="0" smtClean="0">
              <a:solidFill>
                <a:srgbClr val="002B4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endParaRPr lang="en-US" altLang="zh-CN" sz="1400" dirty="0">
              <a:solidFill>
                <a:srgbClr val="002B4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400" b="1" dirty="0">
                <a:solidFill>
                  <a:srgbClr val="002B41"/>
                </a:solidFill>
                <a:latin typeface="微软雅黑" panose="020B0503020204020204" pitchFamily="34" charset="-122"/>
                <a:ea typeface="微软雅黑" panose="020B0503020204020204" pitchFamily="34" charset="-122"/>
              </a:rPr>
              <a:t>网络与共</a:t>
            </a:r>
            <a:r>
              <a:rPr lang="zh-CN" altLang="en-US" sz="1400" b="1" dirty="0" smtClean="0">
                <a:solidFill>
                  <a:srgbClr val="002B41"/>
                </a:solidFill>
                <a:latin typeface="微软雅黑" panose="020B0503020204020204" pitchFamily="34" charset="-122"/>
                <a:ea typeface="微软雅黑" panose="020B0503020204020204" pitchFamily="34" charset="-122"/>
              </a:rPr>
              <a:t>享 </a:t>
            </a:r>
            <a:r>
              <a:rPr lang="zh-CN" altLang="en-US" sz="1400" dirty="0" smtClean="0">
                <a:solidFill>
                  <a:srgbClr val="002B41"/>
                </a:solidFill>
                <a:latin typeface="微软雅黑" panose="020B0503020204020204" pitchFamily="34" charset="-122"/>
                <a:ea typeface="微软雅黑" panose="020B0503020204020204" pitchFamily="34" charset="-122"/>
              </a:rPr>
              <a:t>用</a:t>
            </a:r>
            <a:r>
              <a:rPr lang="zh-CN" altLang="en-US" sz="1400" dirty="0">
                <a:solidFill>
                  <a:srgbClr val="002B41"/>
                </a:solidFill>
                <a:latin typeface="微软雅黑" panose="020B0503020204020204" pitchFamily="34" charset="-122"/>
                <a:ea typeface="微软雅黑" panose="020B0503020204020204" pitchFamily="34" charset="-122"/>
              </a:rPr>
              <a:t>户可以在</a:t>
            </a:r>
            <a:r>
              <a:rPr lang="en-US" altLang="zh-CN" sz="1400" dirty="0">
                <a:solidFill>
                  <a:srgbClr val="002B41"/>
                </a:solidFill>
                <a:latin typeface="微软雅黑" panose="020B0503020204020204" pitchFamily="34" charset="-122"/>
                <a:ea typeface="微软雅黑" panose="020B0503020204020204" pitchFamily="34" charset="-122"/>
              </a:rPr>
              <a:t>Mac</a:t>
            </a:r>
            <a:r>
              <a:rPr lang="zh-CN" altLang="en-US" sz="1400" dirty="0">
                <a:solidFill>
                  <a:srgbClr val="002B41"/>
                </a:solidFill>
                <a:latin typeface="微软雅黑" panose="020B0503020204020204" pitchFamily="34" charset="-122"/>
                <a:ea typeface="微软雅黑" panose="020B0503020204020204" pitchFamily="34" charset="-122"/>
              </a:rPr>
              <a:t>、</a:t>
            </a:r>
            <a:r>
              <a:rPr lang="en-US" altLang="zh-CN" sz="1400" dirty="0">
                <a:solidFill>
                  <a:srgbClr val="002B41"/>
                </a:solidFill>
                <a:latin typeface="微软雅黑" panose="020B0503020204020204" pitchFamily="34" charset="-122"/>
                <a:ea typeface="微软雅黑" panose="020B0503020204020204" pitchFamily="34" charset="-122"/>
              </a:rPr>
              <a:t>PC/Windows</a:t>
            </a:r>
            <a:r>
              <a:rPr lang="zh-CN" altLang="en-US" sz="1400" dirty="0">
                <a:solidFill>
                  <a:srgbClr val="002B41"/>
                </a:solidFill>
                <a:latin typeface="微软雅黑" panose="020B0503020204020204" pitchFamily="34" charset="-122"/>
                <a:ea typeface="微软雅黑" panose="020B0503020204020204" pitchFamily="34" charset="-122"/>
              </a:rPr>
              <a:t>、</a:t>
            </a:r>
            <a:r>
              <a:rPr lang="en-US" altLang="zh-CN" sz="1400" dirty="0">
                <a:solidFill>
                  <a:srgbClr val="002B41"/>
                </a:solidFill>
                <a:latin typeface="微软雅黑" panose="020B0503020204020204" pitchFamily="34" charset="-122"/>
                <a:ea typeface="微软雅黑" panose="020B0503020204020204" pitchFamily="34" charset="-122"/>
              </a:rPr>
              <a:t>iPad</a:t>
            </a:r>
            <a:r>
              <a:rPr lang="zh-CN" altLang="en-US" sz="1400" dirty="0">
                <a:solidFill>
                  <a:srgbClr val="002B41"/>
                </a:solidFill>
                <a:latin typeface="微软雅黑" panose="020B0503020204020204" pitchFamily="34" charset="-122"/>
                <a:ea typeface="微软雅黑" panose="020B0503020204020204" pitchFamily="34" charset="-122"/>
              </a:rPr>
              <a:t>、</a:t>
            </a:r>
            <a:r>
              <a:rPr lang="en-US" altLang="zh-CN" sz="1400" dirty="0">
                <a:solidFill>
                  <a:srgbClr val="002B41"/>
                </a:solidFill>
                <a:latin typeface="微软雅黑" panose="020B0503020204020204" pitchFamily="34" charset="-122"/>
                <a:ea typeface="微软雅黑" panose="020B0503020204020204" pitchFamily="34" charset="-122"/>
              </a:rPr>
              <a:t>iPhone</a:t>
            </a:r>
            <a:r>
              <a:rPr lang="zh-CN" altLang="en-US" sz="1400" dirty="0">
                <a:solidFill>
                  <a:srgbClr val="002B41"/>
                </a:solidFill>
                <a:latin typeface="微软雅黑" panose="020B0503020204020204" pitchFamily="34" charset="-122"/>
                <a:ea typeface="微软雅黑" panose="020B0503020204020204" pitchFamily="34" charset="-122"/>
              </a:rPr>
              <a:t>、</a:t>
            </a:r>
            <a:r>
              <a:rPr lang="en-US" altLang="zh-CN" sz="1400" dirty="0">
                <a:solidFill>
                  <a:srgbClr val="002B41"/>
                </a:solidFill>
                <a:latin typeface="微软雅黑" panose="020B0503020204020204" pitchFamily="34" charset="-122"/>
                <a:ea typeface="微软雅黑" panose="020B0503020204020204" pitchFamily="34" charset="-122"/>
              </a:rPr>
              <a:t>iPod Touch</a:t>
            </a:r>
            <a:r>
              <a:rPr lang="zh-CN" altLang="en-US" sz="1400" dirty="0">
                <a:solidFill>
                  <a:srgbClr val="002B41"/>
                </a:solidFill>
                <a:latin typeface="微软雅黑" panose="020B0503020204020204" pitchFamily="34" charset="-122"/>
                <a:ea typeface="微软雅黑" panose="020B0503020204020204" pitchFamily="34" charset="-122"/>
              </a:rPr>
              <a:t>等不同终端上远程使用</a:t>
            </a:r>
            <a:r>
              <a:rPr lang="en-US" altLang="zh-CN" sz="1400" dirty="0">
                <a:solidFill>
                  <a:srgbClr val="002B41"/>
                </a:solidFill>
                <a:latin typeface="微软雅黑" panose="020B0503020204020204" pitchFamily="34" charset="-122"/>
                <a:ea typeface="微软雅黑" panose="020B0503020204020204" pitchFamily="34" charset="-122"/>
              </a:rPr>
              <a:t>Double Robot</a:t>
            </a:r>
            <a:r>
              <a:rPr lang="zh-CN" altLang="en-US" sz="1400" dirty="0">
                <a:solidFill>
                  <a:srgbClr val="002B41"/>
                </a:solidFill>
                <a:latin typeface="微软雅黑" panose="020B0503020204020204" pitchFamily="34" charset="-122"/>
                <a:ea typeface="微软雅黑" panose="020B0503020204020204" pitchFamily="34" charset="-122"/>
              </a:rPr>
              <a:t>（与苹果公司合作较为密切），使用谷歌或火狐浏览器作为网络平台。用户可以在不同时间预约不同地点可供使用的</a:t>
            </a:r>
            <a:r>
              <a:rPr lang="en-US" altLang="zh-CN" sz="1400" dirty="0">
                <a:solidFill>
                  <a:srgbClr val="002B41"/>
                </a:solidFill>
                <a:latin typeface="微软雅黑" panose="020B0503020204020204" pitchFamily="34" charset="-122"/>
                <a:ea typeface="微软雅黑" panose="020B0503020204020204" pitchFamily="34" charset="-122"/>
              </a:rPr>
              <a:t>Double Robot</a:t>
            </a:r>
            <a:r>
              <a:rPr lang="zh-CN" altLang="en-US" sz="1400" dirty="0">
                <a:solidFill>
                  <a:srgbClr val="002B41"/>
                </a:solidFill>
                <a:latin typeface="微软雅黑" panose="020B0503020204020204" pitchFamily="34" charset="-122"/>
                <a:ea typeface="微软雅黑" panose="020B0503020204020204" pitchFamily="34" charset="-122"/>
              </a:rPr>
              <a:t>，并整理成个人的工作时间表。</a:t>
            </a:r>
          </a:p>
        </p:txBody>
      </p:sp>
      <p:sp>
        <p:nvSpPr>
          <p:cNvPr id="15" name="TextBox 14"/>
          <p:cNvSpPr txBox="1"/>
          <p:nvPr/>
        </p:nvSpPr>
        <p:spPr>
          <a:xfrm>
            <a:off x="4286778" y="6572330"/>
            <a:ext cx="3999813" cy="261610"/>
          </a:xfrm>
          <a:prstGeom prst="rect">
            <a:avLst/>
          </a:prstGeom>
          <a:noFill/>
        </p:spPr>
        <p:txBody>
          <a:bodyPr wrap="none" rtlCol="0">
            <a:spAutoFit/>
          </a:bodyPr>
          <a:lstStyle/>
          <a:p>
            <a:r>
              <a:rPr lang="zh-CN" altLang="en-US" sz="1100" dirty="0">
                <a:solidFill>
                  <a:srgbClr val="002B41"/>
                </a:solidFill>
                <a:latin typeface="微软雅黑" panose="020B0503020204020204" pitchFamily="34" charset="-122"/>
                <a:ea typeface="微软雅黑" panose="020B0503020204020204" pitchFamily="34" charset="-122"/>
              </a:rPr>
              <a:t>图片来源：</a:t>
            </a:r>
            <a:r>
              <a:rPr lang="en-US" altLang="zh-CN" sz="1100" dirty="0">
                <a:solidFill>
                  <a:srgbClr val="002B41"/>
                </a:solidFill>
                <a:latin typeface="微软雅黑" panose="020B0503020204020204" pitchFamily="34" charset="-122"/>
                <a:ea typeface="微软雅黑" panose="020B0503020204020204" pitchFamily="34" charset="-122"/>
              </a:rPr>
              <a:t>http://</a:t>
            </a:r>
            <a:r>
              <a:rPr lang="en-US" altLang="zh-CN" sz="1100" dirty="0" smtClean="0">
                <a:solidFill>
                  <a:srgbClr val="002B41"/>
                </a:solidFill>
                <a:latin typeface="微软雅黑" panose="020B0503020204020204" pitchFamily="34" charset="-122"/>
                <a:ea typeface="微软雅黑" panose="020B0503020204020204" pitchFamily="34" charset="-122"/>
              </a:rPr>
              <a:t>www.doublerobotics.com/double2.html</a:t>
            </a:r>
            <a:endParaRPr lang="en-US" altLang="zh-CN" sz="1100" dirty="0">
              <a:solidFill>
                <a:srgbClr val="002B41"/>
              </a:solidFill>
              <a:latin typeface="微软雅黑" panose="020B0503020204020204" pitchFamily="34" charset="-122"/>
              <a:ea typeface="微软雅黑" panose="020B0503020204020204" pitchFamily="34" charset="-122"/>
            </a:endParaRPr>
          </a:p>
        </p:txBody>
      </p:sp>
      <p:sp>
        <p:nvSpPr>
          <p:cNvPr id="7" name="Rectangle 6"/>
          <p:cNvSpPr/>
          <p:nvPr/>
        </p:nvSpPr>
        <p:spPr>
          <a:xfrm>
            <a:off x="5680952" y="550146"/>
            <a:ext cx="6185168" cy="2769989"/>
          </a:xfrm>
          <a:prstGeom prst="rect">
            <a:avLst/>
          </a:prstGeom>
        </p:spPr>
        <p:txBody>
          <a:bodyPr wrap="square">
            <a:spAutoFit/>
          </a:bodyPr>
          <a:lstStyle/>
          <a:p>
            <a:pPr algn="just">
              <a:spcAft>
                <a:spcPts val="0"/>
              </a:spcAft>
            </a:pPr>
            <a:r>
              <a:rPr lang="zh-CN" altLang="zh-CN" sz="2000" b="1" dirty="0">
                <a:solidFill>
                  <a:srgbClr val="002B41"/>
                </a:solidFill>
                <a:latin typeface="微软雅黑" panose="020B0503020204020204" pitchFamily="34" charset="-122"/>
                <a:ea typeface="微软雅黑" panose="020B0503020204020204" pitchFamily="34" charset="-122"/>
              </a:rPr>
              <a:t>市场分</a:t>
            </a:r>
            <a:r>
              <a:rPr lang="zh-CN" altLang="zh-CN" sz="2000" b="1" dirty="0" smtClean="0">
                <a:solidFill>
                  <a:srgbClr val="002B41"/>
                </a:solidFill>
                <a:latin typeface="微软雅黑" panose="020B0503020204020204" pitchFamily="34" charset="-122"/>
                <a:ea typeface="微软雅黑" panose="020B0503020204020204" pitchFamily="34" charset="-122"/>
              </a:rPr>
              <a:t>析</a:t>
            </a:r>
            <a:endParaRPr lang="en-US" altLang="zh-CN" sz="2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400" dirty="0" smtClean="0">
                <a:solidFill>
                  <a:srgbClr val="002B41"/>
                </a:solidFill>
                <a:latin typeface="微软雅黑" panose="020B0503020204020204" pitchFamily="34" charset="-122"/>
                <a:ea typeface="微软雅黑" panose="020B0503020204020204" pitchFamily="34" charset="-122"/>
              </a:rPr>
              <a:t>       </a:t>
            </a:r>
            <a:r>
              <a:rPr lang="zh-CN" altLang="zh-CN" sz="1400" dirty="0" smtClean="0">
                <a:solidFill>
                  <a:srgbClr val="002B41"/>
                </a:solidFill>
                <a:latin typeface="微软雅黑" panose="020B0503020204020204" pitchFamily="34" charset="-122"/>
                <a:ea typeface="微软雅黑" panose="020B0503020204020204" pitchFamily="34" charset="-122"/>
              </a:rPr>
              <a:t>截</a:t>
            </a:r>
            <a:r>
              <a:rPr lang="zh-CN" altLang="zh-CN" sz="1400" dirty="0">
                <a:solidFill>
                  <a:srgbClr val="002B41"/>
                </a:solidFill>
                <a:latin typeface="微软雅黑" panose="020B0503020204020204" pitchFamily="34" charset="-122"/>
                <a:ea typeface="微软雅黑" panose="020B0503020204020204" pitchFamily="34" charset="-122"/>
              </a:rPr>
              <a:t>至</a:t>
            </a:r>
            <a:r>
              <a:rPr lang="en-US" altLang="zh-CN" sz="1400" dirty="0">
                <a:solidFill>
                  <a:srgbClr val="002B41"/>
                </a:solidFill>
                <a:latin typeface="微软雅黑" panose="020B0503020204020204" pitchFamily="34" charset="-122"/>
                <a:ea typeface="微软雅黑" panose="020B0503020204020204" pitchFamily="34" charset="-122"/>
              </a:rPr>
              <a:t>2017</a:t>
            </a:r>
            <a:r>
              <a:rPr lang="zh-CN" altLang="zh-CN" sz="1400" dirty="0">
                <a:solidFill>
                  <a:srgbClr val="002B41"/>
                </a:solidFill>
                <a:latin typeface="微软雅黑" panose="020B0503020204020204" pitchFamily="34" charset="-122"/>
                <a:ea typeface="微软雅黑" panose="020B0503020204020204" pitchFamily="34" charset="-122"/>
              </a:rPr>
              <a:t>年</a:t>
            </a:r>
            <a:r>
              <a:rPr lang="en-US" altLang="zh-CN" sz="1400" dirty="0">
                <a:solidFill>
                  <a:srgbClr val="002B41"/>
                </a:solidFill>
                <a:latin typeface="微软雅黑" panose="020B0503020204020204" pitchFamily="34" charset="-122"/>
                <a:ea typeface="微软雅黑" panose="020B0503020204020204" pitchFamily="34" charset="-122"/>
              </a:rPr>
              <a:t>1</a:t>
            </a:r>
            <a:r>
              <a:rPr lang="zh-CN" altLang="zh-CN" sz="1400" dirty="0">
                <a:solidFill>
                  <a:srgbClr val="002B41"/>
                </a:solidFill>
                <a:latin typeface="微软雅黑" panose="020B0503020204020204" pitchFamily="34" charset="-122"/>
                <a:ea typeface="微软雅黑" panose="020B0503020204020204" pitchFamily="34" charset="-122"/>
              </a:rPr>
              <a:t>月</a:t>
            </a:r>
            <a:r>
              <a:rPr lang="en-US" altLang="zh-CN" sz="1400" dirty="0">
                <a:solidFill>
                  <a:srgbClr val="002B41"/>
                </a:solidFill>
                <a:latin typeface="微软雅黑" panose="020B0503020204020204" pitchFamily="34" charset="-122"/>
                <a:ea typeface="微软雅黑" panose="020B0503020204020204" pitchFamily="34" charset="-122"/>
              </a:rPr>
              <a:t>18</a:t>
            </a:r>
            <a:r>
              <a:rPr lang="zh-CN" altLang="zh-CN" sz="1400" dirty="0">
                <a:solidFill>
                  <a:srgbClr val="002B41"/>
                </a:solidFill>
                <a:latin typeface="微软雅黑" panose="020B0503020204020204" pitchFamily="34" charset="-122"/>
                <a:ea typeface="微软雅黑" panose="020B0503020204020204" pitchFamily="34" charset="-122"/>
              </a:rPr>
              <a:t>日，</a:t>
            </a:r>
            <a:r>
              <a:rPr lang="en-US" altLang="zh-CN" sz="1400" dirty="0">
                <a:solidFill>
                  <a:srgbClr val="002B41"/>
                </a:solidFill>
                <a:latin typeface="微软雅黑" panose="020B0503020204020204" pitchFamily="34" charset="-122"/>
                <a:ea typeface="微软雅黑" panose="020B0503020204020204" pitchFamily="34" charset="-122"/>
              </a:rPr>
              <a:t>Double Robot</a:t>
            </a:r>
            <a:r>
              <a:rPr lang="zh-CN" altLang="zh-CN" sz="1400" dirty="0">
                <a:solidFill>
                  <a:srgbClr val="002B41"/>
                </a:solidFill>
                <a:latin typeface="微软雅黑" panose="020B0503020204020204" pitchFamily="34" charset="-122"/>
                <a:ea typeface="微软雅黑" panose="020B0503020204020204" pitchFamily="34" charset="-122"/>
              </a:rPr>
              <a:t>已售出超过</a:t>
            </a:r>
            <a:r>
              <a:rPr lang="en-US" altLang="zh-CN" sz="1400" dirty="0">
                <a:solidFill>
                  <a:srgbClr val="002B41"/>
                </a:solidFill>
                <a:latin typeface="微软雅黑" panose="020B0503020204020204" pitchFamily="34" charset="-122"/>
                <a:ea typeface="微软雅黑" panose="020B0503020204020204" pitchFamily="34" charset="-122"/>
              </a:rPr>
              <a:t>8000</a:t>
            </a:r>
            <a:r>
              <a:rPr lang="zh-CN" altLang="zh-CN" sz="1400" dirty="0">
                <a:solidFill>
                  <a:srgbClr val="002B41"/>
                </a:solidFill>
                <a:latin typeface="微软雅黑" panose="020B0503020204020204" pitchFamily="34" charset="-122"/>
                <a:ea typeface="微软雅黑" panose="020B0503020204020204" pitchFamily="34" charset="-122"/>
              </a:rPr>
              <a:t>个机器人，产生超过</a:t>
            </a:r>
            <a:r>
              <a:rPr lang="en-US" altLang="zh-CN" sz="1400" dirty="0">
                <a:solidFill>
                  <a:srgbClr val="002B41"/>
                </a:solidFill>
                <a:latin typeface="微软雅黑" panose="020B0503020204020204" pitchFamily="34" charset="-122"/>
                <a:ea typeface="微软雅黑" panose="020B0503020204020204" pitchFamily="34" charset="-122"/>
              </a:rPr>
              <a:t>2000</a:t>
            </a:r>
            <a:r>
              <a:rPr lang="zh-CN" altLang="zh-CN" sz="1400" dirty="0">
                <a:solidFill>
                  <a:srgbClr val="002B41"/>
                </a:solidFill>
                <a:latin typeface="微软雅黑" panose="020B0503020204020204" pitchFamily="34" charset="-122"/>
                <a:ea typeface="微软雅黑" panose="020B0503020204020204" pitchFamily="34" charset="-122"/>
              </a:rPr>
              <a:t>万美元的销售输入</a:t>
            </a:r>
            <a:r>
              <a:rPr lang="zh-CN" altLang="zh-CN" sz="1400" dirty="0" smtClean="0">
                <a:solidFill>
                  <a:srgbClr val="002B41"/>
                </a:solidFill>
                <a:latin typeface="微软雅黑" panose="020B0503020204020204" pitchFamily="34" charset="-122"/>
                <a:ea typeface="微软雅黑" panose="020B0503020204020204" pitchFamily="34" charset="-122"/>
              </a:rPr>
              <a:t>。</a:t>
            </a:r>
            <a:endParaRPr lang="zh-CN" altLang="zh-CN" sz="1400" dirty="0">
              <a:solidFill>
                <a:srgbClr val="002B41"/>
              </a:solidFill>
              <a:latin typeface="微软雅黑" panose="020B0503020204020204" pitchFamily="34" charset="-122"/>
              <a:ea typeface="微软雅黑" panose="020B0503020204020204" pitchFamily="34" charset="-122"/>
            </a:endParaRPr>
          </a:p>
          <a:p>
            <a:r>
              <a:rPr lang="en-US" altLang="zh-CN" sz="1400" dirty="0" smtClean="0">
                <a:solidFill>
                  <a:srgbClr val="002B41"/>
                </a:solidFill>
                <a:latin typeface="微软雅黑" panose="020B0503020204020204" pitchFamily="34" charset="-122"/>
                <a:ea typeface="微软雅黑" panose="020B0503020204020204" pitchFamily="34" charset="-122"/>
              </a:rPr>
              <a:t>       </a:t>
            </a:r>
            <a:r>
              <a:rPr lang="zh-CN" altLang="zh-CN" sz="1400" dirty="0" smtClean="0">
                <a:solidFill>
                  <a:srgbClr val="002B41"/>
                </a:solidFill>
                <a:latin typeface="微软雅黑" panose="020B0503020204020204" pitchFamily="34" charset="-122"/>
                <a:ea typeface="微软雅黑" panose="020B0503020204020204" pitchFamily="34" charset="-122"/>
              </a:rPr>
              <a:t>北</a:t>
            </a:r>
            <a:r>
              <a:rPr lang="zh-CN" altLang="zh-CN" sz="1400" dirty="0">
                <a:solidFill>
                  <a:srgbClr val="002B41"/>
                </a:solidFill>
                <a:latin typeface="微软雅黑" panose="020B0503020204020204" pitchFamily="34" charset="-122"/>
                <a:ea typeface="微软雅黑" panose="020B0503020204020204" pitchFamily="34" charset="-122"/>
              </a:rPr>
              <a:t>京京西学校成为首所提供交互式机器人的国际学校，其采用的就</a:t>
            </a:r>
            <a:r>
              <a:rPr lang="zh-CN" altLang="zh-CN" sz="1400" dirty="0" smtClean="0">
                <a:solidFill>
                  <a:srgbClr val="002B41"/>
                </a:solidFill>
                <a:latin typeface="微软雅黑" panose="020B0503020204020204" pitchFamily="34" charset="-122"/>
                <a:ea typeface="微软雅黑" panose="020B0503020204020204" pitchFamily="34" charset="-122"/>
              </a:rPr>
              <a:t>是</a:t>
            </a:r>
            <a:r>
              <a:rPr lang="en-US" altLang="zh-CN" sz="1400" dirty="0" smtClean="0">
                <a:solidFill>
                  <a:srgbClr val="002B41"/>
                </a:solidFill>
                <a:latin typeface="微软雅黑" panose="020B0503020204020204" pitchFamily="34" charset="-122"/>
                <a:ea typeface="微软雅黑" panose="020B0503020204020204" pitchFamily="34" charset="-122"/>
              </a:rPr>
              <a:t>      Double </a:t>
            </a:r>
            <a:r>
              <a:rPr lang="en-US" altLang="zh-CN" sz="1400" dirty="0">
                <a:solidFill>
                  <a:srgbClr val="002B41"/>
                </a:solidFill>
                <a:latin typeface="微软雅黑" panose="020B0503020204020204" pitchFamily="34" charset="-122"/>
                <a:ea typeface="微软雅黑" panose="020B0503020204020204" pitchFamily="34" charset="-122"/>
              </a:rPr>
              <a:t>Robot</a:t>
            </a:r>
            <a:r>
              <a:rPr lang="zh-CN" altLang="zh-CN" sz="1400" dirty="0">
                <a:solidFill>
                  <a:srgbClr val="002B41"/>
                </a:solidFill>
                <a:latin typeface="微软雅黑" panose="020B0503020204020204" pitchFamily="34" charset="-122"/>
                <a:ea typeface="微软雅黑" panose="020B0503020204020204" pitchFamily="34" charset="-122"/>
              </a:rPr>
              <a:t>公司生产的</a:t>
            </a:r>
            <a:r>
              <a:rPr lang="en-US" altLang="zh-CN" sz="1400" dirty="0">
                <a:solidFill>
                  <a:srgbClr val="002B41"/>
                </a:solidFill>
                <a:latin typeface="微软雅黑" panose="020B0503020204020204" pitchFamily="34" charset="-122"/>
                <a:ea typeface="微软雅黑" panose="020B0503020204020204" pitchFamily="34" charset="-122"/>
              </a:rPr>
              <a:t>K2-12</a:t>
            </a:r>
            <a:r>
              <a:rPr lang="zh-CN" altLang="zh-CN" sz="1400" dirty="0">
                <a:solidFill>
                  <a:srgbClr val="002B41"/>
                </a:solidFill>
                <a:latin typeface="微软雅黑" panose="020B0503020204020204" pitchFamily="34" charset="-122"/>
                <a:ea typeface="微软雅黑" panose="020B0503020204020204" pitchFamily="34" charset="-122"/>
              </a:rPr>
              <a:t>机器人。伴随着越来越多的外籍人员选择在中国工作或定居，解决孩子上学和择校的问题也成为一个家庭的重中之重。许多家庭对北京京西学校比较感兴趣，想送孩子到京西上学，但又因为地域限制不能亲自到校实地考察。为满足日益增多的外籍家庭远程看校的需求，北京京西学校购置了</a:t>
            </a:r>
            <a:r>
              <a:rPr lang="en-US" altLang="zh-CN" sz="1400" dirty="0">
                <a:solidFill>
                  <a:srgbClr val="002B41"/>
                </a:solidFill>
                <a:latin typeface="微软雅黑" panose="020B0503020204020204" pitchFamily="34" charset="-122"/>
                <a:ea typeface="微软雅黑" panose="020B0503020204020204" pitchFamily="34" charset="-122"/>
              </a:rPr>
              <a:t>1</a:t>
            </a:r>
            <a:r>
              <a:rPr lang="zh-CN" altLang="zh-CN" sz="1400" dirty="0">
                <a:solidFill>
                  <a:srgbClr val="002B41"/>
                </a:solidFill>
                <a:latin typeface="微软雅黑" panose="020B0503020204020204" pitchFamily="34" charset="-122"/>
                <a:ea typeface="微软雅黑" panose="020B0503020204020204" pitchFamily="34" charset="-122"/>
              </a:rPr>
              <a:t>台</a:t>
            </a:r>
            <a:r>
              <a:rPr lang="en-US" altLang="zh-CN" sz="1400" dirty="0">
                <a:solidFill>
                  <a:srgbClr val="002B41"/>
                </a:solidFill>
                <a:latin typeface="微软雅黑" panose="020B0503020204020204" pitchFamily="34" charset="-122"/>
                <a:ea typeface="微软雅黑" panose="020B0503020204020204" pitchFamily="34" charset="-122"/>
              </a:rPr>
              <a:t>K2-12</a:t>
            </a:r>
            <a:r>
              <a:rPr lang="zh-CN" altLang="zh-CN" sz="1400" dirty="0">
                <a:solidFill>
                  <a:srgbClr val="002B41"/>
                </a:solidFill>
                <a:latin typeface="微软雅黑" panose="020B0503020204020204" pitchFamily="34" charset="-122"/>
                <a:ea typeface="微软雅黑" panose="020B0503020204020204" pitchFamily="34" charset="-122"/>
              </a:rPr>
              <a:t>。家长可控制它抵达校园的每一个地方，包括：教室、体育场、剧院、图书馆等很多场所，同时会有京西学校的招生负责人全程陪同进行讲解。整个过程简单易操作，外籍家庭可以</a:t>
            </a:r>
            <a:r>
              <a:rPr lang="en-US" altLang="zh-CN" sz="1400" dirty="0">
                <a:solidFill>
                  <a:srgbClr val="002B41"/>
                </a:solidFill>
                <a:latin typeface="微软雅黑" panose="020B0503020204020204" pitchFamily="34" charset="-122"/>
                <a:ea typeface="微软雅黑" panose="020B0503020204020204" pitchFamily="34" charset="-122"/>
              </a:rPr>
              <a:t>360°</a:t>
            </a:r>
            <a:r>
              <a:rPr lang="zh-CN" altLang="zh-CN" sz="1400" dirty="0">
                <a:solidFill>
                  <a:srgbClr val="002B41"/>
                </a:solidFill>
                <a:latin typeface="微软雅黑" panose="020B0503020204020204" pitchFamily="34" charset="-122"/>
                <a:ea typeface="微软雅黑" panose="020B0503020204020204" pitchFamily="34" charset="-122"/>
              </a:rPr>
              <a:t>无死角旋转参观，真实还原校园的学习和生活场景。</a:t>
            </a:r>
            <a:endParaRPr lang="zh-CN" altLang="en-US" sz="14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50331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76"/>
          <p:cNvSpPr txBox="1"/>
          <p:nvPr/>
        </p:nvSpPr>
        <p:spPr>
          <a:xfrm>
            <a:off x="498177" y="119023"/>
            <a:ext cx="4820550"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a:solidFill>
                  <a:srgbClr val="002B41"/>
                </a:solidFill>
                <a:latin typeface="微软雅黑" panose="020B0503020204020204" pitchFamily="34" charset="-122"/>
                <a:ea typeface="微软雅黑" panose="020B0503020204020204" pitchFamily="34" charset="-122"/>
              </a:rPr>
              <a:t>- </a:t>
            </a:r>
            <a:r>
              <a:rPr lang="zh-CN" altLang="en-US" sz="2000" dirty="0">
                <a:solidFill>
                  <a:srgbClr val="002B41"/>
                </a:solidFill>
                <a:latin typeface="微软雅黑" panose="020B0503020204020204" pitchFamily="34" charset="-122"/>
                <a:ea typeface="微软雅黑" panose="020B0503020204020204" pitchFamily="34" charset="-122"/>
              </a:rPr>
              <a:t>现状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案例 </a:t>
            </a:r>
            <a:r>
              <a:rPr lang="en-US" altLang="zh-CN" sz="2000" dirty="0">
                <a:solidFill>
                  <a:srgbClr val="002B41"/>
                </a:solidFill>
                <a:latin typeface="微软雅黑" panose="020B0503020204020204" pitchFamily="34" charset="-122"/>
                <a:ea typeface="微软雅黑" panose="020B0503020204020204" pitchFamily="34" charset="-122"/>
              </a:rPr>
              <a:t>- T-HR3</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3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3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36</a:t>
            </a:fld>
            <a:endParaRPr lang="zh-CN" altLang="en-US"/>
          </a:p>
        </p:txBody>
      </p:sp>
      <p:pic>
        <p:nvPicPr>
          <p:cNvPr id="16" name="图片 2"/>
          <p:cNvPicPr/>
          <p:nvPr/>
        </p:nvPicPr>
        <p:blipFill>
          <a:blip r:embed="rId2">
            <a:extLst>
              <a:ext uri="{28A0092B-C50C-407E-A947-70E740481C1C}">
                <a14:useLocalDpi xmlns:a14="http://schemas.microsoft.com/office/drawing/2010/main" val="0"/>
              </a:ext>
            </a:extLst>
          </a:blip>
          <a:srcRect/>
          <a:stretch>
            <a:fillRect/>
          </a:stretch>
        </p:blipFill>
        <p:spPr bwMode="auto">
          <a:xfrm>
            <a:off x="5120027" y="2782922"/>
            <a:ext cx="6233773" cy="3573428"/>
          </a:xfrm>
          <a:prstGeom prst="rect">
            <a:avLst/>
          </a:prstGeom>
          <a:noFill/>
          <a:ln>
            <a:noFill/>
          </a:ln>
        </p:spPr>
      </p:pic>
      <p:sp>
        <p:nvSpPr>
          <p:cNvPr id="4" name="TextBox 3"/>
          <p:cNvSpPr txBox="1"/>
          <p:nvPr/>
        </p:nvSpPr>
        <p:spPr>
          <a:xfrm>
            <a:off x="457958" y="818866"/>
            <a:ext cx="4434006" cy="5878532"/>
          </a:xfrm>
          <a:prstGeom prst="rect">
            <a:avLst/>
          </a:prstGeom>
          <a:noFill/>
        </p:spPr>
        <p:txBody>
          <a:bodyPr wrap="square" rtlCol="0">
            <a:spAutoFit/>
          </a:bodyPr>
          <a:lstStyle/>
          <a:p>
            <a:r>
              <a:rPr lang="zh-CN" altLang="zh-CN" sz="2000" b="1" dirty="0">
                <a:solidFill>
                  <a:srgbClr val="002B41"/>
                </a:solidFill>
                <a:latin typeface="微软雅黑" panose="020B0503020204020204" pitchFamily="34" charset="-122"/>
                <a:ea typeface="微软雅黑" panose="020B0503020204020204" pitchFamily="34" charset="-122"/>
              </a:rPr>
              <a:t>产品简介</a:t>
            </a:r>
          </a:p>
          <a:p>
            <a:r>
              <a:rPr lang="en-US" altLang="zh-CN" sz="1400" dirty="0" smtClean="0">
                <a:solidFill>
                  <a:srgbClr val="002B41"/>
                </a:solidFill>
                <a:latin typeface="微软雅黑" panose="020B0503020204020204" pitchFamily="34" charset="-122"/>
                <a:ea typeface="微软雅黑" panose="020B0503020204020204" pitchFamily="34" charset="-122"/>
              </a:rPr>
              <a:t>       T-HR3</a:t>
            </a:r>
            <a:r>
              <a:rPr lang="zh-CN" altLang="zh-CN" sz="1400" dirty="0" smtClean="0">
                <a:solidFill>
                  <a:srgbClr val="002B41"/>
                </a:solidFill>
                <a:latin typeface="微软雅黑" panose="020B0503020204020204" pitchFamily="34" charset="-122"/>
                <a:ea typeface="微软雅黑" panose="020B0503020204020204" pitchFamily="34" charset="-122"/>
              </a:rPr>
              <a:t>是丰田公司在</a:t>
            </a:r>
            <a:r>
              <a:rPr lang="en-US" altLang="zh-CN" sz="1400" dirty="0" smtClean="0">
                <a:solidFill>
                  <a:srgbClr val="002B41"/>
                </a:solidFill>
                <a:latin typeface="微软雅黑" panose="020B0503020204020204" pitchFamily="34" charset="-122"/>
                <a:ea typeface="微软雅黑" panose="020B0503020204020204" pitchFamily="34" charset="-122"/>
              </a:rPr>
              <a:t>2017</a:t>
            </a:r>
            <a:r>
              <a:rPr lang="zh-CN" altLang="zh-CN" sz="1400" dirty="0" smtClean="0">
                <a:solidFill>
                  <a:srgbClr val="002B41"/>
                </a:solidFill>
                <a:latin typeface="微软雅黑" panose="020B0503020204020204" pitchFamily="34" charset="-122"/>
                <a:ea typeface="微软雅黑" panose="020B0503020204020204" pitchFamily="34" charset="-122"/>
              </a:rPr>
              <a:t>年发布的第三代人形机器人，于</a:t>
            </a:r>
            <a:r>
              <a:rPr lang="en-US" altLang="zh-CN" sz="1400" dirty="0" smtClean="0">
                <a:solidFill>
                  <a:srgbClr val="002B41"/>
                </a:solidFill>
                <a:latin typeface="微软雅黑" panose="020B0503020204020204" pitchFamily="34" charset="-122"/>
                <a:ea typeface="微软雅黑" panose="020B0503020204020204" pitchFamily="34" charset="-122"/>
              </a:rPr>
              <a:t>11</a:t>
            </a:r>
            <a:r>
              <a:rPr lang="zh-CN" altLang="zh-CN" sz="1400" dirty="0" smtClean="0">
                <a:solidFill>
                  <a:srgbClr val="002B41"/>
                </a:solidFill>
                <a:latin typeface="微软雅黑" panose="020B0503020204020204" pitchFamily="34" charset="-122"/>
                <a:ea typeface="微软雅黑" panose="020B0503020204020204" pitchFamily="34" charset="-122"/>
              </a:rPr>
              <a:t>月</a:t>
            </a:r>
            <a:r>
              <a:rPr lang="en-US" altLang="zh-CN" sz="1400" dirty="0" smtClean="0">
                <a:solidFill>
                  <a:srgbClr val="002B41"/>
                </a:solidFill>
                <a:latin typeface="微软雅黑" panose="020B0503020204020204" pitchFamily="34" charset="-122"/>
                <a:ea typeface="微软雅黑" panose="020B0503020204020204" pitchFamily="34" charset="-122"/>
              </a:rPr>
              <a:t>29</a:t>
            </a:r>
            <a:r>
              <a:rPr lang="zh-CN" altLang="zh-CN" sz="1400" dirty="0" smtClean="0">
                <a:solidFill>
                  <a:srgbClr val="002B41"/>
                </a:solidFill>
                <a:latin typeface="微软雅黑" panose="020B0503020204020204" pitchFamily="34" charset="-122"/>
                <a:ea typeface="微软雅黑" panose="020B0503020204020204" pitchFamily="34" charset="-122"/>
              </a:rPr>
              <a:t>日至</a:t>
            </a:r>
            <a:r>
              <a:rPr lang="en-US" altLang="zh-CN" sz="1400" dirty="0" smtClean="0">
                <a:solidFill>
                  <a:srgbClr val="002B41"/>
                </a:solidFill>
                <a:latin typeface="微软雅黑" panose="020B0503020204020204" pitchFamily="34" charset="-122"/>
                <a:ea typeface="微软雅黑" panose="020B0503020204020204" pitchFamily="34" charset="-122"/>
              </a:rPr>
              <a:t>12</a:t>
            </a:r>
            <a:r>
              <a:rPr lang="zh-CN" altLang="zh-CN" sz="1400" dirty="0" smtClean="0">
                <a:solidFill>
                  <a:srgbClr val="002B41"/>
                </a:solidFill>
                <a:latin typeface="微软雅黑" panose="020B0503020204020204" pitchFamily="34" charset="-122"/>
                <a:ea typeface="微软雅黑" panose="020B0503020204020204" pitchFamily="34" charset="-122"/>
              </a:rPr>
              <a:t>月</a:t>
            </a:r>
            <a:r>
              <a:rPr lang="en-US" altLang="zh-CN" sz="1400" dirty="0" smtClean="0">
                <a:solidFill>
                  <a:srgbClr val="002B41"/>
                </a:solidFill>
                <a:latin typeface="微软雅黑" panose="020B0503020204020204" pitchFamily="34" charset="-122"/>
                <a:ea typeface="微软雅黑" panose="020B0503020204020204" pitchFamily="34" charset="-122"/>
              </a:rPr>
              <a:t>2</a:t>
            </a:r>
            <a:r>
              <a:rPr lang="zh-CN" altLang="zh-CN" sz="1400" dirty="0" smtClean="0">
                <a:solidFill>
                  <a:srgbClr val="002B41"/>
                </a:solidFill>
                <a:latin typeface="微软雅黑" panose="020B0503020204020204" pitchFamily="34" charset="-122"/>
                <a:ea typeface="微软雅黑" panose="020B0503020204020204" pitchFamily="34" charset="-122"/>
              </a:rPr>
              <a:t>日在东京国际展览中心举行的</a:t>
            </a:r>
            <a:r>
              <a:rPr lang="en-US" altLang="zh-CN" sz="1400" dirty="0" smtClean="0">
                <a:solidFill>
                  <a:srgbClr val="002B41"/>
                </a:solidFill>
                <a:latin typeface="微软雅黑" panose="020B0503020204020204" pitchFamily="34" charset="-122"/>
                <a:ea typeface="微软雅黑" panose="020B0503020204020204" pitchFamily="34" charset="-122"/>
              </a:rPr>
              <a:t>2017</a:t>
            </a:r>
            <a:r>
              <a:rPr lang="zh-CN" altLang="zh-CN" sz="1400" dirty="0" smtClean="0">
                <a:solidFill>
                  <a:srgbClr val="002B41"/>
                </a:solidFill>
                <a:latin typeface="微软雅黑" panose="020B0503020204020204" pitchFamily="34" charset="-122"/>
                <a:ea typeface="微软雅黑" panose="020B0503020204020204" pitchFamily="34" charset="-122"/>
              </a:rPr>
              <a:t>年国际机器人展览会上亮相。</a:t>
            </a:r>
            <a:endParaRPr lang="en-US" altLang="zh-CN" sz="1400" dirty="0" smtClean="0">
              <a:solidFill>
                <a:srgbClr val="002B41"/>
              </a:solidFill>
              <a:latin typeface="微软雅黑" panose="020B0503020204020204" pitchFamily="34" charset="-122"/>
              <a:ea typeface="微软雅黑" panose="020B0503020204020204" pitchFamily="34" charset="-122"/>
            </a:endParaRPr>
          </a:p>
          <a:p>
            <a:r>
              <a:rPr lang="en-US" altLang="zh-CN" sz="1400" dirty="0" smtClean="0">
                <a:solidFill>
                  <a:srgbClr val="002B41"/>
                </a:solidFill>
                <a:latin typeface="微软雅黑" panose="020B0503020204020204" pitchFamily="34" charset="-122"/>
                <a:ea typeface="微软雅黑" panose="020B0503020204020204" pitchFamily="34" charset="-122"/>
              </a:rPr>
              <a:t>       T-HR3</a:t>
            </a:r>
            <a:r>
              <a:rPr lang="zh-CN" altLang="en-US" sz="1400" dirty="0">
                <a:solidFill>
                  <a:srgbClr val="002B41"/>
                </a:solidFill>
                <a:latin typeface="微软雅黑" panose="020B0503020204020204" pitchFamily="34" charset="-122"/>
                <a:ea typeface="微软雅黑" panose="020B0503020204020204" pitchFamily="34" charset="-122"/>
              </a:rPr>
              <a:t>是一种灵巧、具有多个自由度的人形机器人，通过遥操作和</a:t>
            </a:r>
            <a:r>
              <a:rPr lang="en-US" altLang="zh-CN" sz="1400" dirty="0">
                <a:solidFill>
                  <a:srgbClr val="002B41"/>
                </a:solidFill>
                <a:latin typeface="微软雅黑" panose="020B0503020204020204" pitchFamily="34" charset="-122"/>
                <a:ea typeface="微软雅黑" panose="020B0503020204020204" pitchFamily="34" charset="-122"/>
              </a:rPr>
              <a:t>VR</a:t>
            </a:r>
            <a:r>
              <a:rPr lang="zh-CN" altLang="en-US" sz="1400" dirty="0">
                <a:solidFill>
                  <a:srgbClr val="002B41"/>
                </a:solidFill>
                <a:latin typeface="微软雅黑" panose="020B0503020204020204" pitchFamily="34" charset="-122"/>
                <a:ea typeface="微软雅黑" panose="020B0503020204020204" pitchFamily="34" charset="-122"/>
              </a:rPr>
              <a:t>技术由人便捷准确地进行控制，可以实现护理、搬运、环境探索甚至外层空间考察等一系列任务，在保证人类安全的前提下充分利用了机器人的精度的强度。</a:t>
            </a:r>
          </a:p>
          <a:p>
            <a:r>
              <a:rPr lang="en-US" altLang="zh-CN" sz="1400" dirty="0" smtClean="0">
                <a:solidFill>
                  <a:srgbClr val="002B41"/>
                </a:solidFill>
                <a:latin typeface="微软雅黑" panose="020B0503020204020204" pitchFamily="34" charset="-122"/>
                <a:ea typeface="微软雅黑" panose="020B0503020204020204" pitchFamily="34" charset="-122"/>
              </a:rPr>
              <a:t>       T-HR3</a:t>
            </a:r>
            <a:r>
              <a:rPr lang="zh-CN" altLang="en-US" sz="1400" dirty="0">
                <a:solidFill>
                  <a:srgbClr val="002B41"/>
                </a:solidFill>
                <a:latin typeface="微软雅黑" panose="020B0503020204020204" pitchFamily="34" charset="-122"/>
                <a:ea typeface="微软雅黑" panose="020B0503020204020204" pitchFamily="34" charset="-122"/>
              </a:rPr>
              <a:t>机器人高</a:t>
            </a:r>
            <a:r>
              <a:rPr lang="en-US" altLang="zh-CN" sz="1400" dirty="0">
                <a:solidFill>
                  <a:srgbClr val="002B41"/>
                </a:solidFill>
                <a:latin typeface="微软雅黑" panose="020B0503020204020204" pitchFamily="34" charset="-122"/>
                <a:ea typeface="微软雅黑" panose="020B0503020204020204" pitchFamily="34" charset="-122"/>
              </a:rPr>
              <a:t>1.54</a:t>
            </a:r>
            <a:r>
              <a:rPr lang="zh-CN" altLang="en-US" sz="1400" dirty="0">
                <a:solidFill>
                  <a:srgbClr val="002B41"/>
                </a:solidFill>
                <a:latin typeface="微软雅黑" panose="020B0503020204020204" pitchFamily="34" charset="-122"/>
                <a:ea typeface="微软雅黑" panose="020B0503020204020204" pitchFamily="34" charset="-122"/>
              </a:rPr>
              <a:t>米，重</a:t>
            </a:r>
            <a:r>
              <a:rPr lang="en-US" altLang="zh-CN" sz="1400" dirty="0">
                <a:solidFill>
                  <a:srgbClr val="002B41"/>
                </a:solidFill>
                <a:latin typeface="微软雅黑" panose="020B0503020204020204" pitchFamily="34" charset="-122"/>
                <a:ea typeface="微软雅黑" panose="020B0503020204020204" pitchFamily="34" charset="-122"/>
              </a:rPr>
              <a:t>75</a:t>
            </a:r>
            <a:r>
              <a:rPr lang="zh-CN" altLang="en-US" sz="1400" dirty="0">
                <a:solidFill>
                  <a:srgbClr val="002B41"/>
                </a:solidFill>
                <a:latin typeface="微软雅黑" panose="020B0503020204020204" pitchFamily="34" charset="-122"/>
                <a:ea typeface="微软雅黑" panose="020B0503020204020204" pitchFamily="34" charset="-122"/>
              </a:rPr>
              <a:t>公斤，它的操控系统“</a:t>
            </a:r>
            <a:r>
              <a:rPr lang="en-US" altLang="zh-CN" sz="1400" dirty="0">
                <a:solidFill>
                  <a:srgbClr val="002B41"/>
                </a:solidFill>
                <a:latin typeface="微软雅黑" panose="020B0503020204020204" pitchFamily="34" charset="-122"/>
                <a:ea typeface="微软雅黑" panose="020B0503020204020204" pitchFamily="34" charset="-122"/>
              </a:rPr>
              <a:t>Master Maneuvering System”</a:t>
            </a:r>
            <a:r>
              <a:rPr lang="zh-CN" altLang="en-US" sz="1400" dirty="0">
                <a:solidFill>
                  <a:srgbClr val="002B41"/>
                </a:solidFill>
                <a:latin typeface="微软雅黑" panose="020B0503020204020204" pitchFamily="34" charset="-122"/>
                <a:ea typeface="微软雅黑" panose="020B0503020204020204" pitchFamily="34" charset="-122"/>
              </a:rPr>
              <a:t>由椅子上的</a:t>
            </a:r>
            <a:r>
              <a:rPr lang="en-US" altLang="zh-CN" sz="1400" dirty="0">
                <a:solidFill>
                  <a:srgbClr val="002B41"/>
                </a:solidFill>
                <a:latin typeface="微软雅黑" panose="020B0503020204020204" pitchFamily="34" charset="-122"/>
                <a:ea typeface="微软雅黑" panose="020B0503020204020204" pitchFamily="34" charset="-122"/>
              </a:rPr>
              <a:t>16</a:t>
            </a:r>
            <a:r>
              <a:rPr lang="zh-CN" altLang="en-US" sz="1400" dirty="0">
                <a:solidFill>
                  <a:srgbClr val="002B41"/>
                </a:solidFill>
                <a:latin typeface="微软雅黑" panose="020B0503020204020204" pitchFamily="34" charset="-122"/>
                <a:ea typeface="微软雅黑" panose="020B0503020204020204" pitchFamily="34" charset="-122"/>
              </a:rPr>
              <a:t>个扭矩伺服模块、脚下的力与运动传感器以及位于机器人关节中的</a:t>
            </a:r>
            <a:r>
              <a:rPr lang="en-US" altLang="zh-CN" sz="1400" dirty="0">
                <a:solidFill>
                  <a:srgbClr val="002B41"/>
                </a:solidFill>
                <a:latin typeface="微软雅黑" panose="020B0503020204020204" pitchFamily="34" charset="-122"/>
                <a:ea typeface="微软雅黑" panose="020B0503020204020204" pitchFamily="34" charset="-122"/>
              </a:rPr>
              <a:t>29</a:t>
            </a:r>
            <a:r>
              <a:rPr lang="zh-CN" altLang="en-US" sz="1400" dirty="0">
                <a:solidFill>
                  <a:srgbClr val="002B41"/>
                </a:solidFill>
                <a:latin typeface="微软雅黑" panose="020B0503020204020204" pitchFamily="34" charset="-122"/>
                <a:ea typeface="微软雅黑" panose="020B0503020204020204" pitchFamily="34" charset="-122"/>
              </a:rPr>
              <a:t>个扭矩伺服模块组成，可以方便地控制机器人身体的运动。</a:t>
            </a:r>
          </a:p>
          <a:p>
            <a:r>
              <a:rPr lang="zh-CN" altLang="en-US" sz="1400" dirty="0" smtClean="0">
                <a:solidFill>
                  <a:srgbClr val="002B41"/>
                </a:solidFill>
                <a:latin typeface="微软雅黑" panose="020B0503020204020204" pitchFamily="34" charset="-122"/>
                <a:ea typeface="微软雅黑" panose="020B0503020204020204" pitchFamily="34" charset="-122"/>
              </a:rPr>
              <a:t>       机</a:t>
            </a:r>
            <a:r>
              <a:rPr lang="zh-CN" altLang="en-US" sz="1400" dirty="0">
                <a:solidFill>
                  <a:srgbClr val="002B41"/>
                </a:solidFill>
                <a:latin typeface="微软雅黑" panose="020B0503020204020204" pitchFamily="34" charset="-122"/>
                <a:ea typeface="微软雅黑" panose="020B0503020204020204" pitchFamily="34" charset="-122"/>
              </a:rPr>
              <a:t>器人的视野由</a:t>
            </a:r>
            <a:r>
              <a:rPr lang="en-US" altLang="zh-CN" sz="1400" dirty="0">
                <a:solidFill>
                  <a:srgbClr val="002B41"/>
                </a:solidFill>
                <a:latin typeface="微软雅黑" panose="020B0503020204020204" pitchFamily="34" charset="-122"/>
                <a:ea typeface="微软雅黑" panose="020B0503020204020204" pitchFamily="34" charset="-122"/>
              </a:rPr>
              <a:t>HTC Vive</a:t>
            </a:r>
            <a:r>
              <a:rPr lang="zh-CN" altLang="en-US" sz="1400" dirty="0">
                <a:solidFill>
                  <a:srgbClr val="002B41"/>
                </a:solidFill>
                <a:latin typeface="微软雅黑" panose="020B0503020204020204" pitchFamily="34" charset="-122"/>
                <a:ea typeface="微软雅黑" panose="020B0503020204020204" pitchFamily="34" charset="-122"/>
              </a:rPr>
              <a:t>头显提供给操作者，操作者通过操纵外骨骼来控制机器人的动作。同时，即使机器人撞上障碍物，它也可以保持平衡，不会摔倒。当拿起物品时还可以控制机器人手部的力量。</a:t>
            </a:r>
          </a:p>
          <a:p>
            <a:endParaRPr lang="zh-CN" altLang="zh-CN" sz="1400" dirty="0" smtClean="0">
              <a:solidFill>
                <a:srgbClr val="002B41"/>
              </a:solidFill>
              <a:latin typeface="微软雅黑" panose="020B0503020204020204" pitchFamily="34" charset="-122"/>
              <a:ea typeface="微软雅黑" panose="020B0503020204020204" pitchFamily="34" charset="-122"/>
            </a:endParaRPr>
          </a:p>
          <a:p>
            <a:r>
              <a:rPr lang="zh-CN" altLang="en-US" sz="2000" b="1" dirty="0">
                <a:solidFill>
                  <a:srgbClr val="002B41"/>
                </a:solidFill>
                <a:latin typeface="微软雅黑" panose="020B0503020204020204" pitchFamily="34" charset="-122"/>
                <a:ea typeface="微软雅黑" panose="020B0503020204020204" pitchFamily="34" charset="-122"/>
              </a:rPr>
              <a:t>技术架构</a:t>
            </a:r>
            <a:endParaRPr lang="zh-CN" altLang="zh-CN" sz="2000" b="1" dirty="0">
              <a:solidFill>
                <a:srgbClr val="002B41"/>
              </a:solidFill>
              <a:latin typeface="微软雅黑" panose="020B0503020204020204" pitchFamily="34" charset="-122"/>
              <a:ea typeface="微软雅黑" panose="020B0503020204020204" pitchFamily="34" charset="-122"/>
            </a:endParaRPr>
          </a:p>
          <a:p>
            <a:r>
              <a:rPr lang="en-US" altLang="zh-CN" sz="1400" dirty="0" smtClean="0">
                <a:solidFill>
                  <a:srgbClr val="002B41"/>
                </a:solidFill>
                <a:latin typeface="微软雅黑" panose="020B0503020204020204" pitchFamily="34" charset="-122"/>
                <a:ea typeface="微软雅黑" panose="020B0503020204020204" pitchFamily="34" charset="-122"/>
              </a:rPr>
              <a:t>       </a:t>
            </a:r>
            <a:r>
              <a:rPr lang="zh-CN" altLang="zh-CN" sz="1400" dirty="0" smtClean="0">
                <a:solidFill>
                  <a:srgbClr val="002B41"/>
                </a:solidFill>
                <a:latin typeface="微软雅黑" panose="020B0503020204020204" pitchFamily="34" charset="-122"/>
                <a:ea typeface="微软雅黑" panose="020B0503020204020204" pitchFamily="34" charset="-122"/>
              </a:rPr>
              <a:t>该</a:t>
            </a:r>
            <a:r>
              <a:rPr lang="zh-CN" altLang="zh-CN" sz="1400" dirty="0">
                <a:solidFill>
                  <a:srgbClr val="002B41"/>
                </a:solidFill>
                <a:latin typeface="微软雅黑" panose="020B0503020204020204" pitchFamily="34" charset="-122"/>
                <a:ea typeface="微软雅黑" panose="020B0503020204020204" pitchFamily="34" charset="-122"/>
              </a:rPr>
              <a:t>系统主要分为两个部分，机器人本身与控制平台</a:t>
            </a:r>
            <a:r>
              <a:rPr lang="zh-CN" altLang="zh-CN" sz="1400" dirty="0" smtClean="0">
                <a:solidFill>
                  <a:srgbClr val="002B41"/>
                </a:solidFill>
                <a:latin typeface="微软雅黑" panose="020B0503020204020204" pitchFamily="34" charset="-122"/>
                <a:ea typeface="微软雅黑" panose="020B0503020204020204" pitchFamily="34" charset="-122"/>
              </a:rPr>
              <a:t>。</a:t>
            </a:r>
            <a:endParaRPr lang="en-US" altLang="zh-CN" sz="1400" dirty="0" smtClean="0">
              <a:solidFill>
                <a:srgbClr val="002B41"/>
              </a:solidFill>
              <a:latin typeface="微软雅黑" panose="020B0503020204020204" pitchFamily="34" charset="-122"/>
              <a:ea typeface="微软雅黑" panose="020B0503020204020204" pitchFamily="34" charset="-122"/>
            </a:endParaRPr>
          </a:p>
          <a:p>
            <a:r>
              <a:rPr lang="zh-CN" altLang="en-US" sz="1400" dirty="0" smtClean="0">
                <a:solidFill>
                  <a:srgbClr val="002B41"/>
                </a:solidFill>
                <a:latin typeface="微软雅黑" panose="020B0503020204020204" pitchFamily="34" charset="-122"/>
                <a:ea typeface="微软雅黑" panose="020B0503020204020204" pitchFamily="34" charset="-122"/>
              </a:rPr>
              <a:t>       机</a:t>
            </a:r>
            <a:r>
              <a:rPr lang="zh-CN" altLang="en-US" sz="1400" dirty="0">
                <a:solidFill>
                  <a:srgbClr val="002B41"/>
                </a:solidFill>
                <a:latin typeface="微软雅黑" panose="020B0503020204020204" pitchFamily="34" charset="-122"/>
                <a:ea typeface="微软雅黑" panose="020B0503020204020204" pitchFamily="34" charset="-122"/>
              </a:rPr>
              <a:t>器人以具有很高灵活性的人形机器人平台为基础，在头部安装了充当眼睛的摄像头，在脚的部位还安装有运动和力传感器。机器人本身可以接收来自控制平台的信号，接受来自人的控制，模仿操作者做</a:t>
            </a:r>
            <a:r>
              <a:rPr lang="zh-CN" altLang="en-US" sz="1400" dirty="0" smtClean="0">
                <a:solidFill>
                  <a:srgbClr val="002B41"/>
                </a:solidFill>
                <a:latin typeface="微软雅黑" panose="020B0503020204020204" pitchFamily="34" charset="-122"/>
                <a:ea typeface="微软雅黑" panose="020B0503020204020204" pitchFamily="34" charset="-122"/>
              </a:rPr>
              <a:t>出</a:t>
            </a:r>
            <a:endParaRPr lang="zh-CN" altLang="en-US" dirty="0"/>
          </a:p>
        </p:txBody>
      </p:sp>
      <p:sp>
        <p:nvSpPr>
          <p:cNvPr id="5" name="TextBox 4"/>
          <p:cNvSpPr txBox="1"/>
          <p:nvPr/>
        </p:nvSpPr>
        <p:spPr>
          <a:xfrm>
            <a:off x="600364" y="5264727"/>
            <a:ext cx="184731" cy="369332"/>
          </a:xfrm>
          <a:prstGeom prst="rect">
            <a:avLst/>
          </a:prstGeom>
          <a:noFill/>
        </p:spPr>
        <p:txBody>
          <a:bodyPr wrap="none" rtlCol="0">
            <a:spAutoFit/>
          </a:bodyPr>
          <a:lstStyle/>
          <a:p>
            <a:endParaRPr lang="zh-CN" altLang="en-US" dirty="0"/>
          </a:p>
        </p:txBody>
      </p:sp>
      <p:sp>
        <p:nvSpPr>
          <p:cNvPr id="6" name="TextBox 5"/>
          <p:cNvSpPr txBox="1"/>
          <p:nvPr/>
        </p:nvSpPr>
        <p:spPr>
          <a:xfrm>
            <a:off x="4940490" y="655236"/>
            <a:ext cx="6657952" cy="2523768"/>
          </a:xfrm>
          <a:prstGeom prst="rect">
            <a:avLst/>
          </a:prstGeom>
          <a:noFill/>
        </p:spPr>
        <p:txBody>
          <a:bodyPr wrap="square" rtlCol="0">
            <a:spAutoFit/>
          </a:bodyPr>
          <a:lstStyle/>
          <a:p>
            <a:r>
              <a:rPr lang="zh-CN" altLang="en-US" sz="1400" dirty="0">
                <a:solidFill>
                  <a:srgbClr val="002B41"/>
                </a:solidFill>
                <a:latin typeface="微软雅黑" panose="020B0503020204020204" pitchFamily="34" charset="-122"/>
                <a:ea typeface="微软雅黑" panose="020B0503020204020204" pitchFamily="34" charset="-122"/>
              </a:rPr>
              <a:t>的动作。另一方面，机器人还具有一定的自主运动能力。因为控制平台的限制，操作者无法做出行走的动作，因而机器人需要自行实现走动的功能；另外，为实现在受到撞击的情况下依然能保持平衡的功能，机器人本身还需要充分利用来自各种传感器的信息，做出自主的动作与平衡控制。此外，机器人还配备了触觉传感器，可以将受到的来自物体的力反馈给操作者，从而精确控制动作的力度。</a:t>
            </a:r>
          </a:p>
          <a:p>
            <a:r>
              <a:rPr lang="zh-CN" altLang="en-US" sz="1400" dirty="0" smtClean="0">
                <a:solidFill>
                  <a:srgbClr val="002B41"/>
                </a:solidFill>
                <a:latin typeface="微软雅黑" panose="020B0503020204020204" pitchFamily="34" charset="-122"/>
                <a:ea typeface="微软雅黑" panose="020B0503020204020204" pitchFamily="34" charset="-122"/>
              </a:rPr>
              <a:t>       控</a:t>
            </a:r>
            <a:r>
              <a:rPr lang="zh-CN" altLang="en-US" sz="1400" dirty="0">
                <a:solidFill>
                  <a:srgbClr val="002B41"/>
                </a:solidFill>
                <a:latin typeface="微软雅黑" panose="020B0503020204020204" pitchFamily="34" charset="-122"/>
                <a:ea typeface="微软雅黑" panose="020B0503020204020204" pitchFamily="34" charset="-122"/>
              </a:rPr>
              <a:t>制平台主要有采集操作者动作和为操作者提供视觉和听觉信息的功能。视觉和听觉信息由</a:t>
            </a:r>
            <a:r>
              <a:rPr lang="en-US" altLang="zh-CN" sz="1400" dirty="0">
                <a:solidFill>
                  <a:srgbClr val="002B41"/>
                </a:solidFill>
                <a:latin typeface="微软雅黑" panose="020B0503020204020204" pitchFamily="34" charset="-122"/>
                <a:ea typeface="微软雅黑" panose="020B0503020204020204" pitchFamily="34" charset="-122"/>
              </a:rPr>
              <a:t>VR</a:t>
            </a:r>
            <a:r>
              <a:rPr lang="zh-CN" altLang="en-US" sz="1400" dirty="0">
                <a:solidFill>
                  <a:srgbClr val="002B41"/>
                </a:solidFill>
                <a:latin typeface="微软雅黑" panose="020B0503020204020204" pitchFamily="34" charset="-122"/>
                <a:ea typeface="微软雅黑" panose="020B0503020204020204" pitchFamily="34" charset="-122"/>
              </a:rPr>
              <a:t>头显设备提供，而动作的采集也分为上半身和下半身两个部分。上半身的动作采集主要由固定在操作者手臂和背部的转矩伺服模块完成，能够精确地检测各个关节的运动角度。而操作者腿部的动作是不完整的，即不能在操作平台</a:t>
            </a:r>
            <a:r>
              <a:rPr lang="zh-CN" altLang="en-US" sz="1400" dirty="0" smtClean="0">
                <a:solidFill>
                  <a:srgbClr val="002B41"/>
                </a:solidFill>
                <a:latin typeface="微软雅黑" panose="020B0503020204020204" pitchFamily="34" charset="-122"/>
                <a:ea typeface="微软雅黑" panose="020B0503020204020204" pitchFamily="34" charset="-122"/>
              </a:rPr>
              <a:t>上</a:t>
            </a:r>
            <a:endParaRPr lang="zh-CN" altLang="zh-CN" sz="1400" dirty="0" smtClean="0">
              <a:solidFill>
                <a:srgbClr val="002B41"/>
              </a:solidFill>
              <a:latin typeface="微软雅黑" panose="020B0503020204020204" pitchFamily="34" charset="-122"/>
              <a:ea typeface="微软雅黑" panose="020B0503020204020204" pitchFamily="34" charset="-122"/>
            </a:endParaRPr>
          </a:p>
          <a:p>
            <a:endParaRPr lang="zh-CN" altLang="en-US" sz="1400" dirty="0">
              <a:solidFill>
                <a:srgbClr val="002B41"/>
              </a:solidFill>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39618638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76"/>
          <p:cNvSpPr txBox="1"/>
          <p:nvPr/>
        </p:nvSpPr>
        <p:spPr>
          <a:xfrm>
            <a:off x="498177" y="119023"/>
            <a:ext cx="527900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a:solidFill>
                  <a:srgbClr val="002B41"/>
                </a:solidFill>
                <a:latin typeface="微软雅黑" panose="020B0503020204020204" pitchFamily="34" charset="-122"/>
                <a:ea typeface="微软雅黑" panose="020B0503020204020204" pitchFamily="34" charset="-122"/>
              </a:rPr>
              <a:t>- </a:t>
            </a:r>
            <a:r>
              <a:rPr lang="zh-CN" altLang="en-US" sz="2000" dirty="0">
                <a:solidFill>
                  <a:srgbClr val="002B41"/>
                </a:solidFill>
                <a:latin typeface="微软雅黑" panose="020B0503020204020204" pitchFamily="34" charset="-122"/>
                <a:ea typeface="微软雅黑" panose="020B0503020204020204" pitchFamily="34" charset="-122"/>
              </a:rPr>
              <a:t>现状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案例 </a:t>
            </a:r>
            <a:r>
              <a:rPr lang="en-US" altLang="zh-CN" sz="2000" dirty="0">
                <a:solidFill>
                  <a:srgbClr val="002B41"/>
                </a:solidFill>
                <a:latin typeface="微软雅黑" panose="020B0503020204020204" pitchFamily="34" charset="-122"/>
                <a:ea typeface="微软雅黑" panose="020B0503020204020204" pitchFamily="34" charset="-122"/>
              </a:rPr>
              <a:t>- </a:t>
            </a:r>
            <a:r>
              <a:rPr lang="en-US" altLang="zh-CN" sz="2000" dirty="0" smtClean="0">
                <a:solidFill>
                  <a:srgbClr val="002B41"/>
                </a:solidFill>
                <a:latin typeface="微软雅黑" panose="020B0503020204020204" pitchFamily="34" charset="-122"/>
                <a:ea typeface="微软雅黑" panose="020B0503020204020204" pitchFamily="34" charset="-122"/>
              </a:rPr>
              <a:t>HoloLens</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3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3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37</a:t>
            </a:fld>
            <a:endParaRPr lang="zh-CN" altLang="en-US"/>
          </a:p>
        </p:txBody>
      </p:sp>
      <p:sp>
        <p:nvSpPr>
          <p:cNvPr id="4" name="TextBox 3"/>
          <p:cNvSpPr txBox="1"/>
          <p:nvPr/>
        </p:nvSpPr>
        <p:spPr>
          <a:xfrm>
            <a:off x="498177" y="818866"/>
            <a:ext cx="4434006" cy="5570756"/>
          </a:xfrm>
          <a:prstGeom prst="rect">
            <a:avLst/>
          </a:prstGeom>
          <a:noFill/>
        </p:spPr>
        <p:txBody>
          <a:bodyPr wrap="square" rtlCol="0">
            <a:spAutoFit/>
          </a:bodyPr>
          <a:lstStyle/>
          <a:p>
            <a:r>
              <a:rPr lang="zh-CN" altLang="en-US" sz="1400" dirty="0" smtClean="0">
                <a:solidFill>
                  <a:srgbClr val="002B41"/>
                </a:solidFill>
                <a:latin typeface="微软雅黑" panose="020B0503020204020204" pitchFamily="34" charset="-122"/>
                <a:ea typeface="微软雅黑" panose="020B0503020204020204" pitchFamily="34" charset="-122"/>
              </a:rPr>
              <a:t>（</a:t>
            </a:r>
            <a:r>
              <a:rPr lang="en-US" altLang="zh-CN" sz="1400" dirty="0" smtClean="0">
                <a:solidFill>
                  <a:srgbClr val="002B41"/>
                </a:solidFill>
                <a:latin typeface="微软雅黑" panose="020B0503020204020204" pitchFamily="34" charset="-122"/>
                <a:ea typeface="微软雅黑" panose="020B0503020204020204" pitchFamily="34" charset="-122"/>
              </a:rPr>
              <a:t>P37</a:t>
            </a:r>
            <a:r>
              <a:rPr lang="zh-CN" altLang="en-US" sz="1400" dirty="0" smtClean="0">
                <a:solidFill>
                  <a:srgbClr val="002B41"/>
                </a:solidFill>
                <a:latin typeface="微软雅黑" panose="020B0503020204020204" pitchFamily="34" charset="-122"/>
                <a:ea typeface="微软雅黑" panose="020B0503020204020204" pitchFamily="34" charset="-122"/>
              </a:rPr>
              <a:t>续）</a:t>
            </a:r>
            <a:endParaRPr lang="en-US" altLang="zh-CN" sz="1400" dirty="0" smtClean="0">
              <a:solidFill>
                <a:srgbClr val="002B41"/>
              </a:solidFill>
              <a:latin typeface="微软雅黑" panose="020B0503020204020204" pitchFamily="34" charset="-122"/>
              <a:ea typeface="微软雅黑" panose="020B0503020204020204" pitchFamily="34" charset="-122"/>
            </a:endParaRPr>
          </a:p>
          <a:p>
            <a:r>
              <a:rPr lang="zh-CN" altLang="en-US" sz="1400" dirty="0" smtClean="0">
                <a:solidFill>
                  <a:srgbClr val="002B41"/>
                </a:solidFill>
                <a:latin typeface="微软雅黑" panose="020B0503020204020204" pitchFamily="34" charset="-122"/>
                <a:ea typeface="微软雅黑" panose="020B0503020204020204" pitchFamily="34" charset="-122"/>
              </a:rPr>
              <a:t>完</a:t>
            </a:r>
            <a:r>
              <a:rPr lang="zh-CN" altLang="en-US" sz="1400" dirty="0">
                <a:solidFill>
                  <a:srgbClr val="002B41"/>
                </a:solidFill>
                <a:latin typeface="微软雅黑" panose="020B0503020204020204" pitchFamily="34" charset="-122"/>
                <a:ea typeface="微软雅黑" panose="020B0503020204020204" pitchFamily="34" charset="-122"/>
              </a:rPr>
              <a:t>成完整的行走动作，因而腿部动作的采集由运动和力传感器完成。</a:t>
            </a:r>
          </a:p>
          <a:p>
            <a:r>
              <a:rPr lang="zh-CN" altLang="en-US" sz="1400" dirty="0">
                <a:solidFill>
                  <a:srgbClr val="002B41"/>
                </a:solidFill>
                <a:latin typeface="微软雅黑" panose="020B0503020204020204" pitchFamily="34" charset="-122"/>
                <a:ea typeface="微软雅黑" panose="020B0503020204020204" pitchFamily="34" charset="-122"/>
              </a:rPr>
              <a:t>       总体来说，</a:t>
            </a:r>
            <a:r>
              <a:rPr lang="en-US" altLang="zh-CN" sz="1400" dirty="0">
                <a:solidFill>
                  <a:srgbClr val="002B41"/>
                </a:solidFill>
                <a:latin typeface="微软雅黑" panose="020B0503020204020204" pitchFamily="34" charset="-122"/>
                <a:ea typeface="微软雅黑" panose="020B0503020204020204" pitchFamily="34" charset="-122"/>
              </a:rPr>
              <a:t>T-HR3</a:t>
            </a:r>
            <a:r>
              <a:rPr lang="zh-CN" altLang="en-US" sz="1400" dirty="0">
                <a:solidFill>
                  <a:srgbClr val="002B41"/>
                </a:solidFill>
                <a:latin typeface="微软雅黑" panose="020B0503020204020204" pitchFamily="34" charset="-122"/>
                <a:ea typeface="微软雅黑" panose="020B0503020204020204" pitchFamily="34" charset="-122"/>
              </a:rPr>
              <a:t>机器人综合了（开环）遥操作和自主运动的功能，实现了以模仿操作者的动作为主、又具有一定自主性的运动与控制模式。</a:t>
            </a:r>
          </a:p>
          <a:p>
            <a:endParaRPr lang="zh-CN" altLang="zh-CN" sz="1400" dirty="0" smtClean="0">
              <a:solidFill>
                <a:srgbClr val="002B41"/>
              </a:solidFill>
              <a:latin typeface="微软雅黑" panose="020B0503020204020204" pitchFamily="34" charset="-122"/>
              <a:ea typeface="微软雅黑" panose="020B0503020204020204" pitchFamily="34" charset="-122"/>
            </a:endParaRPr>
          </a:p>
          <a:p>
            <a:r>
              <a:rPr lang="zh-CN" altLang="en-US" sz="2000" b="1" dirty="0">
                <a:solidFill>
                  <a:srgbClr val="002B41"/>
                </a:solidFill>
                <a:latin typeface="微软雅黑" panose="020B0503020204020204" pitchFamily="34" charset="-122"/>
                <a:ea typeface="微软雅黑" panose="020B0503020204020204" pitchFamily="34" charset="-122"/>
              </a:rPr>
              <a:t>应用与开发目</a:t>
            </a:r>
            <a:r>
              <a:rPr lang="zh-CN" altLang="en-US" sz="2000" b="1" dirty="0" smtClean="0">
                <a:solidFill>
                  <a:srgbClr val="002B41"/>
                </a:solidFill>
                <a:latin typeface="微软雅黑" panose="020B0503020204020204" pitchFamily="34" charset="-122"/>
                <a:ea typeface="微软雅黑" panose="020B0503020204020204" pitchFamily="34" charset="-122"/>
              </a:rPr>
              <a:t>的</a:t>
            </a:r>
            <a:endParaRPr lang="en-US" altLang="zh-CN" sz="2000" b="1" dirty="0" smtClean="0">
              <a:solidFill>
                <a:srgbClr val="002B41"/>
              </a:solidFill>
              <a:latin typeface="微软雅黑" panose="020B0503020204020204" pitchFamily="34" charset="-122"/>
              <a:ea typeface="微软雅黑" panose="020B0503020204020204" pitchFamily="34" charset="-122"/>
            </a:endParaRPr>
          </a:p>
          <a:p>
            <a:r>
              <a:rPr lang="zh-CN" altLang="en-US" sz="1400" dirty="0">
                <a:solidFill>
                  <a:srgbClr val="002B41"/>
                </a:solidFill>
                <a:latin typeface="微软雅黑" panose="020B0503020204020204" pitchFamily="34" charset="-122"/>
                <a:ea typeface="微软雅黑" panose="020B0503020204020204" pitchFamily="34" charset="-122"/>
              </a:rPr>
              <a:t> </a:t>
            </a:r>
            <a:r>
              <a:rPr lang="zh-CN" altLang="en-US" sz="1400" dirty="0" smtClean="0">
                <a:solidFill>
                  <a:srgbClr val="002B41"/>
                </a:solidFill>
                <a:latin typeface="微软雅黑" panose="020B0503020204020204" pitchFamily="34" charset="-122"/>
                <a:ea typeface="微软雅黑" panose="020B0503020204020204" pitchFamily="34" charset="-122"/>
              </a:rPr>
              <a:t>    “</a:t>
            </a:r>
            <a:r>
              <a:rPr lang="zh-CN" altLang="en-US" sz="1400" dirty="0">
                <a:solidFill>
                  <a:srgbClr val="002B41"/>
                </a:solidFill>
                <a:latin typeface="微软雅黑" panose="020B0503020204020204" pitchFamily="34" charset="-122"/>
                <a:ea typeface="微软雅黑" panose="020B0503020204020204" pitchFamily="34" charset="-122"/>
              </a:rPr>
              <a:t>合作伙伴机器人团队成员致力于在</a:t>
            </a:r>
            <a:r>
              <a:rPr lang="en-US" altLang="zh-CN" sz="1400" dirty="0">
                <a:solidFill>
                  <a:srgbClr val="002B41"/>
                </a:solidFill>
                <a:latin typeface="微软雅黑" panose="020B0503020204020204" pitchFamily="34" charset="-122"/>
                <a:ea typeface="微软雅黑" panose="020B0503020204020204" pitchFamily="34" charset="-122"/>
              </a:rPr>
              <a:t>T-HR3</a:t>
            </a:r>
            <a:r>
              <a:rPr lang="zh-CN" altLang="en-US" sz="1400" dirty="0">
                <a:solidFill>
                  <a:srgbClr val="002B41"/>
                </a:solidFill>
                <a:latin typeface="微软雅黑" panose="020B0503020204020204" pitchFamily="34" charset="-122"/>
                <a:ea typeface="微软雅黑" panose="020B0503020204020204" pitchFamily="34" charset="-122"/>
              </a:rPr>
              <a:t>中使用这项技术来开发与人类共存的友好和乐于助人的机器人，并协助他们进行日常生活。展望未来，为这一平台开发的核心技术将有助于通知和推动未来开发机器人，为所有人提供更好的机动性“，合伙人机器人部门总经理</a:t>
            </a:r>
            <a:r>
              <a:rPr lang="en-US" altLang="zh-CN" sz="1400" dirty="0" err="1">
                <a:solidFill>
                  <a:srgbClr val="002B41"/>
                </a:solidFill>
                <a:latin typeface="微软雅黑" panose="020B0503020204020204" pitchFamily="34" charset="-122"/>
                <a:ea typeface="微软雅黑" panose="020B0503020204020204" pitchFamily="34" charset="-122"/>
              </a:rPr>
              <a:t>Akifumi</a:t>
            </a:r>
            <a:r>
              <a:rPr lang="en-US" altLang="zh-CN" sz="1400" dirty="0">
                <a:solidFill>
                  <a:srgbClr val="002B41"/>
                </a:solidFill>
                <a:latin typeface="微软雅黑" panose="020B0503020204020204" pitchFamily="34" charset="-122"/>
                <a:ea typeface="微软雅黑" panose="020B0503020204020204" pitchFamily="34" charset="-122"/>
              </a:rPr>
              <a:t> </a:t>
            </a:r>
            <a:r>
              <a:rPr lang="en-US" altLang="zh-CN" sz="1400" dirty="0" err="1">
                <a:solidFill>
                  <a:srgbClr val="002B41"/>
                </a:solidFill>
                <a:latin typeface="微软雅黑" panose="020B0503020204020204" pitchFamily="34" charset="-122"/>
                <a:ea typeface="微软雅黑" panose="020B0503020204020204" pitchFamily="34" charset="-122"/>
              </a:rPr>
              <a:t>Tamaoki</a:t>
            </a:r>
            <a:r>
              <a:rPr lang="zh-CN" altLang="en-US" sz="1400" dirty="0">
                <a:solidFill>
                  <a:srgbClr val="002B41"/>
                </a:solidFill>
                <a:latin typeface="微软雅黑" panose="020B0503020204020204" pitchFamily="34" charset="-122"/>
                <a:ea typeface="微软雅黑" panose="020B0503020204020204" pitchFamily="34" charset="-122"/>
              </a:rPr>
              <a:t>表示。</a:t>
            </a:r>
          </a:p>
          <a:p>
            <a:r>
              <a:rPr lang="zh-CN" altLang="en-US" sz="1400" dirty="0" smtClean="0">
                <a:solidFill>
                  <a:srgbClr val="002B41"/>
                </a:solidFill>
                <a:latin typeface="微软雅黑" panose="020B0503020204020204" pitchFamily="34" charset="-122"/>
                <a:ea typeface="微软雅黑" panose="020B0503020204020204" pitchFamily="34" charset="-122"/>
              </a:rPr>
              <a:t>       丰</a:t>
            </a:r>
            <a:r>
              <a:rPr lang="zh-CN" altLang="en-US" sz="1400" dirty="0">
                <a:solidFill>
                  <a:srgbClr val="002B41"/>
                </a:solidFill>
                <a:latin typeface="微软雅黑" panose="020B0503020204020204" pitchFamily="34" charset="-122"/>
                <a:ea typeface="微软雅黑" panose="020B0503020204020204" pitchFamily="34" charset="-122"/>
              </a:rPr>
              <a:t>田公司自</a:t>
            </a:r>
            <a:r>
              <a:rPr lang="en-US" altLang="zh-CN" sz="1400" dirty="0">
                <a:solidFill>
                  <a:srgbClr val="002B41"/>
                </a:solidFill>
                <a:latin typeface="微软雅黑" panose="020B0503020204020204" pitchFamily="34" charset="-122"/>
                <a:ea typeface="微软雅黑" panose="020B0503020204020204" pitchFamily="34" charset="-122"/>
              </a:rPr>
              <a:t>20</a:t>
            </a:r>
            <a:r>
              <a:rPr lang="zh-CN" altLang="en-US" sz="1400" dirty="0">
                <a:solidFill>
                  <a:srgbClr val="002B41"/>
                </a:solidFill>
                <a:latin typeface="微软雅黑" panose="020B0503020204020204" pitchFamily="34" charset="-122"/>
                <a:ea typeface="微软雅黑" panose="020B0503020204020204" pitchFamily="34" charset="-122"/>
              </a:rPr>
              <a:t>世纪</a:t>
            </a:r>
            <a:r>
              <a:rPr lang="en-US" altLang="zh-CN" sz="1400" dirty="0">
                <a:solidFill>
                  <a:srgbClr val="002B41"/>
                </a:solidFill>
                <a:latin typeface="微软雅黑" panose="020B0503020204020204" pitchFamily="34" charset="-122"/>
                <a:ea typeface="微软雅黑" panose="020B0503020204020204" pitchFamily="34" charset="-122"/>
              </a:rPr>
              <a:t>80</a:t>
            </a:r>
            <a:r>
              <a:rPr lang="zh-CN" altLang="en-US" sz="1400" dirty="0">
                <a:solidFill>
                  <a:srgbClr val="002B41"/>
                </a:solidFill>
                <a:latin typeface="微软雅黑" panose="020B0503020204020204" pitchFamily="34" charset="-122"/>
                <a:ea typeface="微软雅黑" panose="020B0503020204020204" pitchFamily="34" charset="-122"/>
              </a:rPr>
              <a:t>年代以来的主要开发方向是工业机器人，而这一次发布的合作伙伴机器人发挥了丰田在技术经验积累上的优势，开发了新的移动解决方案，致力于支持医生、护理人员、病人、老年人和残疾人士。</a:t>
            </a:r>
          </a:p>
          <a:p>
            <a:r>
              <a:rPr lang="zh-CN" altLang="en-US" sz="1400" dirty="0" smtClean="0">
                <a:solidFill>
                  <a:srgbClr val="002B41"/>
                </a:solidFill>
                <a:latin typeface="微软雅黑" panose="020B0503020204020204" pitchFamily="34" charset="-122"/>
                <a:ea typeface="微软雅黑" panose="020B0503020204020204" pitchFamily="34" charset="-122"/>
              </a:rPr>
              <a:t>       目</a:t>
            </a:r>
            <a:r>
              <a:rPr lang="zh-CN" altLang="en-US" sz="1400" dirty="0">
                <a:solidFill>
                  <a:srgbClr val="002B41"/>
                </a:solidFill>
                <a:latin typeface="微软雅黑" panose="020B0503020204020204" pitchFamily="34" charset="-122"/>
                <a:ea typeface="微软雅黑" panose="020B0503020204020204" pitchFamily="34" charset="-122"/>
              </a:rPr>
              <a:t>前，这种具有很强综合能力的机器人尚未在市场上大规模出现，但就此次展览会上展示的</a:t>
            </a:r>
            <a:r>
              <a:rPr lang="en-US" altLang="zh-CN" sz="1400" dirty="0">
                <a:solidFill>
                  <a:srgbClr val="002B41"/>
                </a:solidFill>
                <a:latin typeface="微软雅黑" panose="020B0503020204020204" pitchFamily="34" charset="-122"/>
                <a:ea typeface="微软雅黑" panose="020B0503020204020204" pitchFamily="34" charset="-122"/>
              </a:rPr>
              <a:t>T-HR3</a:t>
            </a:r>
            <a:r>
              <a:rPr lang="zh-CN" altLang="en-US" sz="1400" dirty="0">
                <a:solidFill>
                  <a:srgbClr val="002B41"/>
                </a:solidFill>
                <a:latin typeface="微软雅黑" panose="020B0503020204020204" pitchFamily="34" charset="-122"/>
                <a:ea typeface="微软雅黑" panose="020B0503020204020204" pitchFamily="34" charset="-122"/>
              </a:rPr>
              <a:t>中的技术成熟度来看，此类机器人进入市场也不再是遥不可及的事情了。为使这种机器人大规模进入市场，进入民众的日常生活，还需要考虑的问题主要有：量产和成本控制、产品定位、功能细化等等。</a:t>
            </a:r>
          </a:p>
        </p:txBody>
      </p:sp>
      <p:sp>
        <p:nvSpPr>
          <p:cNvPr id="5" name="TextBox 4"/>
          <p:cNvSpPr txBox="1"/>
          <p:nvPr/>
        </p:nvSpPr>
        <p:spPr>
          <a:xfrm>
            <a:off x="600364" y="5264727"/>
            <a:ext cx="184731" cy="369332"/>
          </a:xfrm>
          <a:prstGeom prst="rect">
            <a:avLst/>
          </a:prstGeom>
          <a:noFill/>
        </p:spPr>
        <p:txBody>
          <a:bodyPr wrap="none" rtlCol="0">
            <a:spAutoFit/>
          </a:bodyPr>
          <a:lstStyle/>
          <a:p>
            <a:endParaRPr lang="zh-CN" altLang="en-US" dirty="0"/>
          </a:p>
        </p:txBody>
      </p:sp>
      <p:pic>
        <p:nvPicPr>
          <p:cNvPr id="10" name="图片 2"/>
          <p:cNvPicPr/>
          <p:nvPr/>
        </p:nvPicPr>
        <p:blipFill>
          <a:blip r:embed="rId2" cstate="print">
            <a:extLst>
              <a:ext uri="{28A0092B-C50C-407E-A947-70E740481C1C}">
                <a14:useLocalDpi xmlns:a14="http://schemas.microsoft.com/office/drawing/2010/main" val="0"/>
              </a:ext>
            </a:extLst>
          </a:blip>
          <a:stretch>
            <a:fillRect/>
          </a:stretch>
        </p:blipFill>
        <p:spPr>
          <a:xfrm>
            <a:off x="5644571" y="2974109"/>
            <a:ext cx="5318991" cy="3200069"/>
          </a:xfrm>
          <a:prstGeom prst="rect">
            <a:avLst/>
          </a:prstGeom>
        </p:spPr>
      </p:pic>
      <p:sp>
        <p:nvSpPr>
          <p:cNvPr id="3" name="TextBox 2"/>
          <p:cNvSpPr txBox="1"/>
          <p:nvPr/>
        </p:nvSpPr>
        <p:spPr>
          <a:xfrm>
            <a:off x="5585943" y="602477"/>
            <a:ext cx="5436246" cy="2339102"/>
          </a:xfrm>
          <a:prstGeom prst="rect">
            <a:avLst/>
          </a:prstGeom>
          <a:noFill/>
        </p:spPr>
        <p:txBody>
          <a:bodyPr wrap="square" rtlCol="0">
            <a:spAutoFit/>
          </a:bodyPr>
          <a:lstStyle/>
          <a:p>
            <a:r>
              <a:rPr lang="zh-CN" altLang="en-US" sz="2000" b="1" dirty="0">
                <a:solidFill>
                  <a:srgbClr val="002B41"/>
                </a:solidFill>
                <a:latin typeface="微软雅黑" panose="020B0503020204020204" pitchFamily="34" charset="-122"/>
                <a:ea typeface="微软雅黑" panose="020B0503020204020204" pitchFamily="34" charset="-122"/>
              </a:rPr>
              <a:t>产品简</a:t>
            </a:r>
            <a:r>
              <a:rPr lang="zh-CN" altLang="en-US" sz="2000" b="1" dirty="0" smtClean="0">
                <a:solidFill>
                  <a:srgbClr val="002B41"/>
                </a:solidFill>
                <a:latin typeface="微软雅黑" panose="020B0503020204020204" pitchFamily="34" charset="-122"/>
                <a:ea typeface="微软雅黑" panose="020B0503020204020204" pitchFamily="34" charset="-122"/>
              </a:rPr>
              <a:t>介</a:t>
            </a:r>
            <a:endParaRPr lang="en-US" altLang="zh-CN" sz="1400" dirty="0" smtClean="0">
              <a:solidFill>
                <a:srgbClr val="002B41"/>
              </a:solidFill>
              <a:latin typeface="微软雅黑" panose="020B0503020204020204" pitchFamily="34" charset="-122"/>
              <a:ea typeface="微软雅黑" panose="020B0503020204020204" pitchFamily="34" charset="-122"/>
            </a:endParaRPr>
          </a:p>
          <a:p>
            <a:r>
              <a:rPr lang="en-US" altLang="zh-CN" sz="1400" dirty="0" smtClean="0">
                <a:solidFill>
                  <a:srgbClr val="002B41"/>
                </a:solidFill>
                <a:latin typeface="微软雅黑" panose="020B0503020204020204" pitchFamily="34" charset="-122"/>
                <a:ea typeface="微软雅黑" panose="020B0503020204020204" pitchFamily="34" charset="-122"/>
              </a:rPr>
              <a:t>       </a:t>
            </a:r>
            <a:r>
              <a:rPr lang="zh-CN" altLang="zh-CN" sz="1400" dirty="0" smtClean="0">
                <a:solidFill>
                  <a:srgbClr val="002B41"/>
                </a:solidFill>
                <a:latin typeface="微软雅黑" panose="020B0503020204020204" pitchFamily="34" charset="-122"/>
                <a:ea typeface="微软雅黑" panose="020B0503020204020204" pitchFamily="34" charset="-122"/>
              </a:rPr>
              <a:t>远</a:t>
            </a:r>
            <a:r>
              <a:rPr lang="zh-CN" altLang="zh-CN" sz="1400" dirty="0">
                <a:solidFill>
                  <a:srgbClr val="002B41"/>
                </a:solidFill>
                <a:latin typeface="微软雅黑" panose="020B0503020204020204" pitchFamily="34" charset="-122"/>
                <a:ea typeface="微软雅黑" panose="020B0503020204020204" pitchFamily="34" charset="-122"/>
              </a:rPr>
              <a:t>程会议（</a:t>
            </a:r>
            <a:r>
              <a:rPr lang="en-US" altLang="zh-CN" sz="1400" dirty="0">
                <a:solidFill>
                  <a:srgbClr val="002B41"/>
                </a:solidFill>
                <a:latin typeface="微软雅黑" panose="020B0503020204020204" pitchFamily="34" charset="-122"/>
                <a:ea typeface="微软雅黑" panose="020B0503020204020204" pitchFamily="34" charset="-122"/>
              </a:rPr>
              <a:t>Telepresence</a:t>
            </a:r>
            <a:r>
              <a:rPr lang="zh-CN" altLang="zh-CN" sz="1400" dirty="0">
                <a:solidFill>
                  <a:srgbClr val="002B41"/>
                </a:solidFill>
                <a:latin typeface="微软雅黑" panose="020B0503020204020204" pitchFamily="34" charset="-122"/>
                <a:ea typeface="微软雅黑" panose="020B0503020204020204" pitchFamily="34" charset="-122"/>
              </a:rPr>
              <a:t>）目前主要为思科公司的产品，</a:t>
            </a:r>
            <a:r>
              <a:rPr lang="en-US" altLang="zh-CN" sz="1400" dirty="0">
                <a:solidFill>
                  <a:srgbClr val="002B41"/>
                </a:solidFill>
                <a:latin typeface="微软雅黑" panose="020B0503020204020204" pitchFamily="34" charset="-122"/>
                <a:ea typeface="微软雅黑" panose="020B0503020204020204" pitchFamily="34" charset="-122"/>
              </a:rPr>
              <a:t>Telepresence</a:t>
            </a:r>
            <a:r>
              <a:rPr lang="zh-CN" altLang="zh-CN" sz="1400" dirty="0">
                <a:solidFill>
                  <a:srgbClr val="002B41"/>
                </a:solidFill>
                <a:latin typeface="微软雅黑" panose="020B0503020204020204" pitchFamily="34" charset="-122"/>
                <a:ea typeface="微软雅黑" panose="020B0503020204020204" pitchFamily="34" charset="-122"/>
              </a:rPr>
              <a:t>目前主要基于</a:t>
            </a:r>
            <a:r>
              <a:rPr lang="en-US" altLang="zh-CN" sz="1400" dirty="0">
                <a:solidFill>
                  <a:srgbClr val="002B41"/>
                </a:solidFill>
                <a:latin typeface="微软雅黑" panose="020B0503020204020204" pitchFamily="34" charset="-122"/>
                <a:ea typeface="微软雅黑" panose="020B0503020204020204" pitchFamily="34" charset="-122"/>
              </a:rPr>
              <a:t>2D</a:t>
            </a:r>
            <a:r>
              <a:rPr lang="zh-CN" altLang="zh-CN" sz="1400" dirty="0">
                <a:solidFill>
                  <a:srgbClr val="002B41"/>
                </a:solidFill>
                <a:latin typeface="微软雅黑" panose="020B0503020204020204" pitchFamily="34" charset="-122"/>
                <a:ea typeface="微软雅黑" panose="020B0503020204020204" pitchFamily="34" charset="-122"/>
              </a:rPr>
              <a:t>的范围进行远程的会议交流，相关的</a:t>
            </a:r>
            <a:r>
              <a:rPr lang="en-US" altLang="zh-CN" sz="1400" dirty="0">
                <a:solidFill>
                  <a:srgbClr val="002B41"/>
                </a:solidFill>
                <a:latin typeface="微软雅黑" panose="020B0503020204020204" pitchFamily="34" charset="-122"/>
                <a:ea typeface="微软雅黑" panose="020B0503020204020204" pitchFamily="34" charset="-122"/>
              </a:rPr>
              <a:t>3D</a:t>
            </a:r>
            <a:r>
              <a:rPr lang="zh-CN" altLang="zh-CN" sz="1400" dirty="0">
                <a:solidFill>
                  <a:srgbClr val="002B41"/>
                </a:solidFill>
                <a:latin typeface="微软雅黑" panose="020B0503020204020204" pitchFamily="34" charset="-122"/>
                <a:ea typeface="微软雅黑" panose="020B0503020204020204" pitchFamily="34" charset="-122"/>
              </a:rPr>
              <a:t>产品还没有广泛地应用到商业的会议上。基于</a:t>
            </a:r>
            <a:r>
              <a:rPr lang="en-US" altLang="zh-CN" sz="1400" dirty="0">
                <a:solidFill>
                  <a:srgbClr val="002B41"/>
                </a:solidFill>
                <a:latin typeface="微软雅黑" panose="020B0503020204020204" pitchFamily="34" charset="-122"/>
                <a:ea typeface="微软雅黑" panose="020B0503020204020204" pitchFamily="34" charset="-122"/>
              </a:rPr>
              <a:t>3D</a:t>
            </a:r>
            <a:r>
              <a:rPr lang="zh-CN" altLang="zh-CN" sz="1400" dirty="0">
                <a:solidFill>
                  <a:srgbClr val="002B41"/>
                </a:solidFill>
                <a:latin typeface="微软雅黑" panose="020B0503020204020204" pitchFamily="34" charset="-122"/>
                <a:ea typeface="微软雅黑" panose="020B0503020204020204" pitchFamily="34" charset="-122"/>
              </a:rPr>
              <a:t>的远程会议被业界坚称是未来的会议的主要模式，但是受限于当下的一些技术，它尚不能成为当下流行的应用</a:t>
            </a:r>
            <a:r>
              <a:rPr lang="zh-CN" altLang="zh-CN" sz="1400" dirty="0" smtClean="0">
                <a:solidFill>
                  <a:srgbClr val="002B41"/>
                </a:solidFill>
                <a:latin typeface="微软雅黑" panose="020B0503020204020204" pitchFamily="34" charset="-122"/>
                <a:ea typeface="微软雅黑" panose="020B0503020204020204" pitchFamily="34" charset="-122"/>
              </a:rPr>
              <a:t>。</a:t>
            </a:r>
            <a:endParaRPr lang="en-US" altLang="zh-CN" sz="1400" dirty="0" smtClean="0">
              <a:solidFill>
                <a:srgbClr val="002B41"/>
              </a:solidFill>
              <a:latin typeface="微软雅黑" panose="020B0503020204020204" pitchFamily="34" charset="-122"/>
              <a:ea typeface="微软雅黑" panose="020B0503020204020204" pitchFamily="34" charset="-122"/>
            </a:endParaRPr>
          </a:p>
          <a:p>
            <a:r>
              <a:rPr lang="zh-CN" altLang="en-US" sz="1400" dirty="0" smtClean="0">
                <a:solidFill>
                  <a:srgbClr val="002B41"/>
                </a:solidFill>
                <a:latin typeface="微软雅黑" panose="020B0503020204020204" pitchFamily="34" charset="-122"/>
                <a:ea typeface="微软雅黑" panose="020B0503020204020204" pitchFamily="34" charset="-122"/>
              </a:rPr>
              <a:t>       目</a:t>
            </a:r>
            <a:r>
              <a:rPr lang="zh-CN" altLang="en-US" sz="1400" dirty="0">
                <a:solidFill>
                  <a:srgbClr val="002B41"/>
                </a:solidFill>
                <a:latin typeface="微软雅黑" panose="020B0503020204020204" pitchFamily="34" charset="-122"/>
                <a:ea typeface="微软雅黑" panose="020B0503020204020204" pitchFamily="34" charset="-122"/>
              </a:rPr>
              <a:t>前的三维全息影像的投影需要佩戴相对应的设备进行</a:t>
            </a:r>
            <a:r>
              <a:rPr lang="en-US" altLang="zh-CN" sz="1400" dirty="0">
                <a:solidFill>
                  <a:srgbClr val="002B41"/>
                </a:solidFill>
                <a:latin typeface="微软雅黑" panose="020B0503020204020204" pitchFamily="34" charset="-122"/>
                <a:ea typeface="微软雅黑" panose="020B0503020204020204" pitchFamily="34" charset="-122"/>
              </a:rPr>
              <a:t>AR</a:t>
            </a:r>
            <a:r>
              <a:rPr lang="zh-CN" altLang="en-US" sz="1400" dirty="0">
                <a:solidFill>
                  <a:srgbClr val="002B41"/>
                </a:solidFill>
                <a:latin typeface="微软雅黑" panose="020B0503020204020204" pitchFamily="34" charset="-122"/>
                <a:ea typeface="微软雅黑" panose="020B0503020204020204" pitchFamily="34" charset="-122"/>
              </a:rPr>
              <a:t>的技术增强：其中较为出名的有微软的</a:t>
            </a:r>
            <a:r>
              <a:rPr lang="en-US" altLang="zh-CN" sz="1400" dirty="0" err="1">
                <a:solidFill>
                  <a:srgbClr val="002B41"/>
                </a:solidFill>
                <a:latin typeface="微软雅黑" panose="020B0503020204020204" pitchFamily="34" charset="-122"/>
                <a:ea typeface="微软雅黑" panose="020B0503020204020204" pitchFamily="34" charset="-122"/>
              </a:rPr>
              <a:t>Hololens</a:t>
            </a:r>
            <a:r>
              <a:rPr lang="zh-CN" altLang="en-US" sz="1400" dirty="0">
                <a:solidFill>
                  <a:srgbClr val="002B41"/>
                </a:solidFill>
                <a:latin typeface="微软雅黑" panose="020B0503020204020204" pitchFamily="34" charset="-122"/>
                <a:ea typeface="微软雅黑" panose="020B0503020204020204" pitchFamily="34" charset="-122"/>
              </a:rPr>
              <a:t>眼镜；</a:t>
            </a:r>
            <a:r>
              <a:rPr lang="en-US" altLang="zh-CN" sz="1400" dirty="0" err="1">
                <a:solidFill>
                  <a:srgbClr val="002B41"/>
                </a:solidFill>
                <a:latin typeface="微软雅黑" panose="020B0503020204020204" pitchFamily="34" charset="-122"/>
                <a:ea typeface="微软雅黑" panose="020B0503020204020204" pitchFamily="34" charset="-122"/>
              </a:rPr>
              <a:t>Hololens</a:t>
            </a:r>
            <a:r>
              <a:rPr lang="zh-CN" altLang="en-US" sz="1400" dirty="0">
                <a:solidFill>
                  <a:srgbClr val="002B41"/>
                </a:solidFill>
                <a:latin typeface="微软雅黑" panose="020B0503020204020204" pitchFamily="34" charset="-122"/>
                <a:ea typeface="微软雅黑" panose="020B0503020204020204" pitchFamily="34" charset="-122"/>
              </a:rPr>
              <a:t>眼镜利用深度摄像头对物体进行捕获，通过</a:t>
            </a:r>
            <a:r>
              <a:rPr lang="en-US" altLang="zh-CN" sz="1400" dirty="0" err="1">
                <a:solidFill>
                  <a:srgbClr val="002B41"/>
                </a:solidFill>
                <a:latin typeface="微软雅黑" panose="020B0503020204020204" pitchFamily="34" charset="-122"/>
                <a:ea typeface="微软雅黑" panose="020B0503020204020204" pitchFamily="34" charset="-122"/>
              </a:rPr>
              <a:t>Hololens</a:t>
            </a:r>
            <a:r>
              <a:rPr lang="zh-CN" altLang="en-US" sz="1400" dirty="0">
                <a:solidFill>
                  <a:srgbClr val="002B41"/>
                </a:solidFill>
                <a:latin typeface="微软雅黑" panose="020B0503020204020204" pitchFamily="34" charset="-122"/>
                <a:ea typeface="微软雅黑" panose="020B0503020204020204" pitchFamily="34" charset="-122"/>
              </a:rPr>
              <a:t>眼镜中的</a:t>
            </a:r>
            <a:r>
              <a:rPr lang="en-US" altLang="zh-CN" sz="1400" dirty="0">
                <a:solidFill>
                  <a:srgbClr val="002B41"/>
                </a:solidFill>
                <a:latin typeface="微软雅黑" panose="020B0503020204020204" pitchFamily="34" charset="-122"/>
                <a:ea typeface="微软雅黑" panose="020B0503020204020204" pitchFamily="34" charset="-122"/>
              </a:rPr>
              <a:t>GPU</a:t>
            </a:r>
            <a:r>
              <a:rPr lang="zh-CN" altLang="en-US" sz="1400" dirty="0">
                <a:solidFill>
                  <a:srgbClr val="002B41"/>
                </a:solidFill>
                <a:latin typeface="微软雅黑" panose="020B0503020204020204" pitchFamily="34" charset="-122"/>
                <a:ea typeface="微软雅黑" panose="020B0503020204020204" pitchFamily="34" charset="-122"/>
              </a:rPr>
              <a:t>实现</a:t>
            </a:r>
            <a:r>
              <a:rPr lang="zh-CN" altLang="en-US" sz="1400" dirty="0" smtClean="0">
                <a:solidFill>
                  <a:srgbClr val="002B41"/>
                </a:solidFill>
                <a:latin typeface="微软雅黑" panose="020B0503020204020204" pitchFamily="34" charset="-122"/>
                <a:ea typeface="微软雅黑" panose="020B0503020204020204" pitchFamily="34" charset="-122"/>
              </a:rPr>
              <a:t>对深度摄像头采集到的信息进行相对应的编码化处理，重构处</a:t>
            </a:r>
            <a:r>
              <a:rPr lang="en-US" altLang="zh-CN" sz="1400" dirty="0" smtClean="0">
                <a:solidFill>
                  <a:srgbClr val="002B41"/>
                </a:solidFill>
                <a:latin typeface="微软雅黑" panose="020B0503020204020204" pitchFamily="34" charset="-122"/>
                <a:ea typeface="微软雅黑" panose="020B0503020204020204" pitchFamily="34" charset="-122"/>
              </a:rPr>
              <a:t>3D</a:t>
            </a:r>
            <a:r>
              <a:rPr lang="zh-CN" altLang="en-US" sz="1400" dirty="0" smtClean="0">
                <a:solidFill>
                  <a:srgbClr val="002B41"/>
                </a:solidFill>
                <a:latin typeface="微软雅黑" panose="020B0503020204020204" pitchFamily="34" charset="-122"/>
                <a:ea typeface="微软雅黑" panose="020B0503020204020204" pitchFamily="34" charset="-122"/>
              </a:rPr>
              <a:t>图像</a:t>
            </a:r>
            <a:endParaRPr lang="zh-CN" altLang="en-US" sz="14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41276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76"/>
          <p:cNvSpPr txBox="1"/>
          <p:nvPr/>
        </p:nvSpPr>
        <p:spPr>
          <a:xfrm>
            <a:off x="498177" y="119023"/>
            <a:ext cx="4921540"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a:solidFill>
                  <a:srgbClr val="002B41"/>
                </a:solidFill>
                <a:latin typeface="微软雅黑" panose="020B0503020204020204" pitchFamily="34" charset="-122"/>
                <a:ea typeface="微软雅黑" panose="020B0503020204020204" pitchFamily="34" charset="-122"/>
              </a:rPr>
              <a:t>- </a:t>
            </a:r>
            <a:r>
              <a:rPr lang="zh-CN" altLang="en-US" sz="2000" dirty="0">
                <a:solidFill>
                  <a:srgbClr val="002B41"/>
                </a:solidFill>
                <a:latin typeface="微软雅黑" panose="020B0503020204020204" pitchFamily="34" charset="-122"/>
                <a:ea typeface="微软雅黑" panose="020B0503020204020204" pitchFamily="34" charset="-122"/>
              </a:rPr>
              <a:t>现状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案例 </a:t>
            </a:r>
            <a:r>
              <a:rPr lang="en-US" altLang="zh-CN" sz="2000" dirty="0">
                <a:solidFill>
                  <a:srgbClr val="002B41"/>
                </a:solidFill>
                <a:latin typeface="微软雅黑" panose="020B0503020204020204" pitchFamily="34" charset="-122"/>
                <a:ea typeface="微软雅黑" panose="020B0503020204020204" pitchFamily="34" charset="-122"/>
              </a:rPr>
              <a:t>- </a:t>
            </a:r>
            <a:r>
              <a:rPr lang="en-US" altLang="zh-CN" sz="2000" dirty="0" err="1" smtClean="0">
                <a:solidFill>
                  <a:srgbClr val="002B41"/>
                </a:solidFill>
                <a:latin typeface="微软雅黑" panose="020B0503020204020204" pitchFamily="34" charset="-122"/>
                <a:ea typeface="微软雅黑" panose="020B0503020204020204" pitchFamily="34" charset="-122"/>
              </a:rPr>
              <a:t>Dexmo</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3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3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38</a:t>
            </a:fld>
            <a:endParaRPr lang="zh-CN" altLang="en-US"/>
          </a:p>
        </p:txBody>
      </p:sp>
      <p:sp>
        <p:nvSpPr>
          <p:cNvPr id="4" name="TextBox 3"/>
          <p:cNvSpPr txBox="1"/>
          <p:nvPr/>
        </p:nvSpPr>
        <p:spPr>
          <a:xfrm>
            <a:off x="498177" y="818866"/>
            <a:ext cx="4434006" cy="3970318"/>
          </a:xfrm>
          <a:prstGeom prst="rect">
            <a:avLst/>
          </a:prstGeom>
          <a:noFill/>
        </p:spPr>
        <p:txBody>
          <a:bodyPr wrap="square" rtlCol="0">
            <a:spAutoFit/>
          </a:bodyPr>
          <a:lstStyle/>
          <a:p>
            <a:r>
              <a:rPr lang="zh-CN" altLang="en-US" sz="1400" dirty="0" smtClean="0">
                <a:solidFill>
                  <a:srgbClr val="002B41"/>
                </a:solidFill>
                <a:latin typeface="微软雅黑" panose="020B0503020204020204" pitchFamily="34" charset="-122"/>
                <a:ea typeface="微软雅黑" panose="020B0503020204020204" pitchFamily="34" charset="-122"/>
              </a:rPr>
              <a:t>（</a:t>
            </a:r>
            <a:r>
              <a:rPr lang="en-US" altLang="zh-CN" sz="1400" dirty="0" smtClean="0">
                <a:solidFill>
                  <a:srgbClr val="002B41"/>
                </a:solidFill>
                <a:latin typeface="微软雅黑" panose="020B0503020204020204" pitchFamily="34" charset="-122"/>
                <a:ea typeface="微软雅黑" panose="020B0503020204020204" pitchFamily="34" charset="-122"/>
              </a:rPr>
              <a:t>P38</a:t>
            </a:r>
            <a:r>
              <a:rPr lang="zh-CN" altLang="en-US" sz="1400" dirty="0" smtClean="0">
                <a:solidFill>
                  <a:srgbClr val="002B41"/>
                </a:solidFill>
                <a:latin typeface="微软雅黑" panose="020B0503020204020204" pitchFamily="34" charset="-122"/>
                <a:ea typeface="微软雅黑" panose="020B0503020204020204" pitchFamily="34" charset="-122"/>
              </a:rPr>
              <a:t>续）</a:t>
            </a:r>
            <a:endParaRPr lang="en-US" altLang="zh-CN" sz="1400" dirty="0">
              <a:solidFill>
                <a:srgbClr val="002B41"/>
              </a:solidFill>
              <a:latin typeface="微软雅黑" panose="020B0503020204020204" pitchFamily="34" charset="-122"/>
              <a:ea typeface="微软雅黑" panose="020B0503020204020204" pitchFamily="34" charset="-122"/>
            </a:endParaRPr>
          </a:p>
          <a:p>
            <a:r>
              <a:rPr lang="zh-CN" altLang="en-US" sz="1400" dirty="0" smtClean="0">
                <a:solidFill>
                  <a:srgbClr val="002B41"/>
                </a:solidFill>
                <a:latin typeface="微软雅黑" panose="020B0503020204020204" pitchFamily="34" charset="-122"/>
                <a:ea typeface="微软雅黑" panose="020B0503020204020204" pitchFamily="34" charset="-122"/>
              </a:rPr>
              <a:t>并</a:t>
            </a:r>
            <a:r>
              <a:rPr lang="zh-CN" altLang="en-US" sz="1400" dirty="0">
                <a:solidFill>
                  <a:srgbClr val="002B41"/>
                </a:solidFill>
                <a:latin typeface="微软雅黑" panose="020B0503020204020204" pitchFamily="34" charset="-122"/>
                <a:ea typeface="微软雅黑" panose="020B0503020204020204" pitchFamily="34" charset="-122"/>
              </a:rPr>
              <a:t>且使其通过衍射型屏显显示在人们的眼前。</a:t>
            </a:r>
          </a:p>
          <a:p>
            <a:r>
              <a:rPr lang="zh-CN" altLang="en-US" sz="1400" dirty="0" smtClean="0">
                <a:solidFill>
                  <a:srgbClr val="002B41"/>
                </a:solidFill>
                <a:latin typeface="微软雅黑" panose="020B0503020204020204" pitchFamily="34" charset="-122"/>
                <a:ea typeface="微软雅黑" panose="020B0503020204020204" pitchFamily="34" charset="-122"/>
              </a:rPr>
              <a:t>       这</a:t>
            </a:r>
            <a:r>
              <a:rPr lang="zh-CN" altLang="en-US" sz="1400" dirty="0">
                <a:solidFill>
                  <a:srgbClr val="002B41"/>
                </a:solidFill>
                <a:latin typeface="微软雅黑" panose="020B0503020204020204" pitchFamily="34" charset="-122"/>
                <a:ea typeface="微软雅黑" panose="020B0503020204020204" pitchFamily="34" charset="-122"/>
              </a:rPr>
              <a:t>一款</a:t>
            </a:r>
            <a:r>
              <a:rPr lang="en-US" altLang="zh-CN" sz="1400" dirty="0">
                <a:solidFill>
                  <a:srgbClr val="002B41"/>
                </a:solidFill>
                <a:latin typeface="微软雅黑" panose="020B0503020204020204" pitchFamily="34" charset="-122"/>
                <a:ea typeface="微软雅黑" panose="020B0503020204020204" pitchFamily="34" charset="-122"/>
              </a:rPr>
              <a:t>AR</a:t>
            </a:r>
            <a:r>
              <a:rPr lang="zh-CN" altLang="en-US" sz="1400" dirty="0">
                <a:solidFill>
                  <a:srgbClr val="002B41"/>
                </a:solidFill>
                <a:latin typeface="微软雅黑" panose="020B0503020204020204" pitchFamily="34" charset="-122"/>
                <a:ea typeface="微软雅黑" panose="020B0503020204020204" pitchFamily="34" charset="-122"/>
              </a:rPr>
              <a:t>眼镜研发的理念基于微软对混合现实（</a:t>
            </a:r>
            <a:r>
              <a:rPr lang="en-US" altLang="zh-CN" sz="1400" dirty="0">
                <a:solidFill>
                  <a:srgbClr val="002B41"/>
                </a:solidFill>
                <a:latin typeface="微软雅黑" panose="020B0503020204020204" pitchFamily="34" charset="-122"/>
                <a:ea typeface="微软雅黑" panose="020B0503020204020204" pitchFamily="34" charset="-122"/>
              </a:rPr>
              <a:t>mixed reality</a:t>
            </a:r>
            <a:r>
              <a:rPr lang="zh-CN" altLang="en-US" sz="1400" dirty="0">
                <a:solidFill>
                  <a:srgbClr val="002B41"/>
                </a:solidFill>
                <a:latin typeface="微软雅黑" panose="020B0503020204020204" pitchFamily="34" charset="-122"/>
                <a:ea typeface="微软雅黑" panose="020B0503020204020204" pitchFamily="34" charset="-122"/>
              </a:rPr>
              <a:t>）的坚定信念</a:t>
            </a:r>
            <a:r>
              <a:rPr lang="en-US" altLang="zh-CN" sz="1400" dirty="0">
                <a:solidFill>
                  <a:srgbClr val="002B41"/>
                </a:solidFill>
                <a:latin typeface="微软雅黑" panose="020B0503020204020204" pitchFamily="34" charset="-122"/>
                <a:ea typeface="微软雅黑" panose="020B0503020204020204" pitchFamily="34" charset="-122"/>
              </a:rPr>
              <a:t>——“</a:t>
            </a:r>
            <a:r>
              <a:rPr lang="zh-CN" altLang="en-US" sz="1400" dirty="0">
                <a:solidFill>
                  <a:srgbClr val="002B41"/>
                </a:solidFill>
                <a:latin typeface="微软雅黑" panose="020B0503020204020204" pitchFamily="34" charset="-122"/>
                <a:ea typeface="微软雅黑" panose="020B0503020204020204" pitchFamily="34" charset="-122"/>
              </a:rPr>
              <a:t>微软坚信，混合现实是计算的未来。</a:t>
            </a:r>
            <a:r>
              <a:rPr lang="en-US" altLang="zh-CN" sz="1400" dirty="0">
                <a:solidFill>
                  <a:srgbClr val="002B41"/>
                </a:solidFill>
                <a:latin typeface="微软雅黑" panose="020B0503020204020204" pitchFamily="34" charset="-122"/>
                <a:ea typeface="微软雅黑" panose="020B0503020204020204" pitchFamily="34" charset="-122"/>
              </a:rPr>
              <a:t>HoloLens</a:t>
            </a:r>
            <a:r>
              <a:rPr lang="zh-CN" altLang="en-US" sz="1400" dirty="0">
                <a:solidFill>
                  <a:srgbClr val="002B41"/>
                </a:solidFill>
                <a:latin typeface="微软雅黑" panose="020B0503020204020204" pitchFamily="34" charset="-122"/>
                <a:ea typeface="微软雅黑" panose="020B0503020204020204" pitchFamily="34" charset="-122"/>
              </a:rPr>
              <a:t>不仅代表了混合现实当今最尖端的技术，更代表了混合现实未来发展的方向。这一认知不会止步于简单的产品计划。”</a:t>
            </a:r>
          </a:p>
          <a:p>
            <a:r>
              <a:rPr lang="en-US" altLang="zh-CN" sz="1400" dirty="0" smtClean="0">
                <a:solidFill>
                  <a:srgbClr val="002B41"/>
                </a:solidFill>
                <a:latin typeface="微软雅黑" panose="020B0503020204020204" pitchFamily="34" charset="-122"/>
                <a:ea typeface="微软雅黑" panose="020B0503020204020204" pitchFamily="34" charset="-122"/>
              </a:rPr>
              <a:t>       </a:t>
            </a:r>
            <a:r>
              <a:rPr lang="en-US" altLang="zh-CN" sz="1400" dirty="0" err="1" smtClean="0">
                <a:solidFill>
                  <a:srgbClr val="002B41"/>
                </a:solidFill>
                <a:latin typeface="微软雅黑" panose="020B0503020204020204" pitchFamily="34" charset="-122"/>
                <a:ea typeface="微软雅黑" panose="020B0503020204020204" pitchFamily="34" charset="-122"/>
              </a:rPr>
              <a:t>Hololens</a:t>
            </a:r>
            <a:r>
              <a:rPr lang="zh-CN" altLang="en-US" sz="1400" dirty="0">
                <a:solidFill>
                  <a:srgbClr val="002B41"/>
                </a:solidFill>
                <a:latin typeface="微软雅黑" panose="020B0503020204020204" pitchFamily="34" charset="-122"/>
                <a:ea typeface="微软雅黑" panose="020B0503020204020204" pitchFamily="34" charset="-122"/>
              </a:rPr>
              <a:t>主要包括三个方面的技术：一是对实时物体的三维计算，利用渲染的方式将物体进行三维化、可视化；二是利用对姿态和物体的精准确定和位置识别，利用</a:t>
            </a:r>
            <a:r>
              <a:rPr lang="en-US" altLang="zh-CN" sz="1400" dirty="0">
                <a:solidFill>
                  <a:srgbClr val="002B41"/>
                </a:solidFill>
                <a:latin typeface="微软雅黑" panose="020B0503020204020204" pitchFamily="34" charset="-122"/>
                <a:ea typeface="微软雅黑" panose="020B0503020204020204" pitchFamily="34" charset="-122"/>
              </a:rPr>
              <a:t>Microsoft-Kinetic</a:t>
            </a:r>
            <a:r>
              <a:rPr lang="zh-CN" altLang="en-US" sz="1400" dirty="0">
                <a:solidFill>
                  <a:srgbClr val="002B41"/>
                </a:solidFill>
                <a:latin typeface="微软雅黑" panose="020B0503020204020204" pitchFamily="34" charset="-122"/>
                <a:ea typeface="微软雅黑" panose="020B0503020204020204" pitchFamily="34" charset="-122"/>
              </a:rPr>
              <a:t>以及设备上的深度摄像头得到的相关的位置信息深度信息来实现三维物体的相对应优化，但是其在初始化的过程中需要利用红外线对整个房间进行扫面以得到相对应的模型和深度信息；三是精准的图像识别技术。</a:t>
            </a:r>
          </a:p>
          <a:p>
            <a:r>
              <a:rPr lang="zh-CN" altLang="en-US" sz="1400" dirty="0" smtClean="0">
                <a:solidFill>
                  <a:srgbClr val="002B41"/>
                </a:solidFill>
                <a:latin typeface="微软雅黑" panose="020B0503020204020204" pitchFamily="34" charset="-122"/>
                <a:ea typeface="微软雅黑" panose="020B0503020204020204" pitchFamily="34" charset="-122"/>
              </a:rPr>
              <a:t>       但</a:t>
            </a:r>
            <a:r>
              <a:rPr lang="zh-CN" altLang="en-US" sz="1400" dirty="0">
                <a:solidFill>
                  <a:srgbClr val="002B41"/>
                </a:solidFill>
                <a:latin typeface="微软雅黑" panose="020B0503020204020204" pitchFamily="34" charset="-122"/>
                <a:ea typeface="微软雅黑" panose="020B0503020204020204" pitchFamily="34" charset="-122"/>
              </a:rPr>
              <a:t>是这一款被称作“改变未来潮流方向的眼镜”早在</a:t>
            </a:r>
            <a:r>
              <a:rPr lang="en-US" altLang="zh-CN" sz="1400" dirty="0">
                <a:solidFill>
                  <a:srgbClr val="002B41"/>
                </a:solidFill>
                <a:latin typeface="微软雅黑" panose="020B0503020204020204" pitchFamily="34" charset="-122"/>
                <a:ea typeface="微软雅黑" panose="020B0503020204020204" pitchFamily="34" charset="-122"/>
              </a:rPr>
              <a:t>2015</a:t>
            </a:r>
            <a:r>
              <a:rPr lang="zh-CN" altLang="en-US" sz="1400" dirty="0">
                <a:solidFill>
                  <a:srgbClr val="002B41"/>
                </a:solidFill>
                <a:latin typeface="微软雅黑" panose="020B0503020204020204" pitchFamily="34" charset="-122"/>
                <a:ea typeface="微软雅黑" panose="020B0503020204020204" pitchFamily="34" charset="-122"/>
              </a:rPr>
              <a:t>年就被微软发布，但是在</a:t>
            </a:r>
            <a:r>
              <a:rPr lang="en-US" altLang="zh-CN" sz="1400" dirty="0">
                <a:solidFill>
                  <a:srgbClr val="002B41"/>
                </a:solidFill>
                <a:latin typeface="微软雅黑" panose="020B0503020204020204" pitchFamily="34" charset="-122"/>
                <a:ea typeface="微软雅黑" panose="020B0503020204020204" pitchFamily="34" charset="-122"/>
              </a:rPr>
              <a:t>17</a:t>
            </a:r>
            <a:r>
              <a:rPr lang="zh-CN" altLang="en-US" sz="1400" dirty="0">
                <a:solidFill>
                  <a:srgbClr val="002B41"/>
                </a:solidFill>
                <a:latin typeface="微软雅黑" panose="020B0503020204020204" pitchFamily="34" charset="-122"/>
                <a:ea typeface="微软雅黑" panose="020B0503020204020204" pitchFamily="34" charset="-122"/>
              </a:rPr>
              <a:t>年的时候被外界怀疑已经停产</a:t>
            </a:r>
            <a:r>
              <a:rPr lang="zh-CN" altLang="en-US" sz="1400" dirty="0" smtClean="0">
                <a:solidFill>
                  <a:srgbClr val="002B41"/>
                </a:solidFill>
                <a:latin typeface="微软雅黑" panose="020B0503020204020204" pitchFamily="34" charset="-122"/>
                <a:ea typeface="微软雅黑" panose="020B0503020204020204" pitchFamily="34" charset="-122"/>
              </a:rPr>
              <a:t>。</a:t>
            </a:r>
            <a:endParaRPr lang="zh-CN" altLang="en-US" sz="1400" dirty="0">
              <a:solidFill>
                <a:srgbClr val="002B4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600364" y="5264727"/>
            <a:ext cx="184731" cy="369332"/>
          </a:xfrm>
          <a:prstGeom prst="rect">
            <a:avLst/>
          </a:prstGeom>
          <a:noFill/>
        </p:spPr>
        <p:txBody>
          <a:bodyPr wrap="none" rtlCol="0">
            <a:spAutoFit/>
          </a:bodyPr>
          <a:lstStyle/>
          <a:p>
            <a:endParaRPr lang="zh-CN" alt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50000" b="50380"/>
          <a:stretch/>
        </p:blipFill>
        <p:spPr>
          <a:xfrm>
            <a:off x="5689600" y="818866"/>
            <a:ext cx="5330080" cy="3309789"/>
          </a:xfrm>
          <a:prstGeom prst="rect">
            <a:avLst/>
          </a:prstGeom>
        </p:spPr>
      </p:pic>
      <p:sp>
        <p:nvSpPr>
          <p:cNvPr id="8" name="TextBox 7"/>
          <p:cNvSpPr txBox="1"/>
          <p:nvPr/>
        </p:nvSpPr>
        <p:spPr>
          <a:xfrm>
            <a:off x="7668554" y="4688504"/>
            <a:ext cx="1372171"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文案</a:t>
            </a:r>
            <a:r>
              <a:rPr lang="en-US" altLang="zh-CN" dirty="0" smtClean="0">
                <a:solidFill>
                  <a:srgbClr val="FF0000"/>
                </a:solidFill>
                <a:latin typeface="微软雅黑" panose="020B0503020204020204" pitchFamily="34" charset="-122"/>
                <a:ea typeface="微软雅黑" panose="020B0503020204020204" pitchFamily="34" charset="-122"/>
              </a:rPr>
              <a:t>todo</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77312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702542" y="1992830"/>
            <a:ext cx="2786917" cy="1015663"/>
          </a:xfrm>
          <a:prstGeom prst="rect">
            <a:avLst/>
          </a:prstGeom>
          <a:noFill/>
          <a:effectLst/>
        </p:spPr>
        <p:txBody>
          <a:bodyPr wrap="none" rtlCol="0">
            <a:spAutoFit/>
          </a:bodyPr>
          <a:lstStyle/>
          <a:p>
            <a:pPr algn="ctr"/>
            <a:r>
              <a:rPr lang="en-US" altLang="zh-CN" sz="6000" dirty="0">
                <a:solidFill>
                  <a:prstClr val="white">
                    <a:lumMod val="95000"/>
                  </a:prstClr>
                </a:solidFill>
                <a:latin typeface="微软雅黑" panose="020B0503020204020204" pitchFamily="34" charset="-122"/>
                <a:ea typeface="微软雅黑" panose="020B0503020204020204" pitchFamily="34" charset="-122"/>
              </a:rPr>
              <a:t>Part </a:t>
            </a:r>
            <a:r>
              <a:rPr lang="en-US" altLang="zh-CN" sz="6000" dirty="0" smtClean="0">
                <a:solidFill>
                  <a:prstClr val="white">
                    <a:lumMod val="95000"/>
                  </a:prstClr>
                </a:solidFill>
                <a:latin typeface="微软雅黑" panose="020B0503020204020204" pitchFamily="34" charset="-122"/>
                <a:ea typeface="微软雅黑" panose="020B0503020204020204" pitchFamily="34" charset="-122"/>
              </a:rPr>
              <a:t>04</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3955056" y="3333989"/>
            <a:ext cx="4072920" cy="584775"/>
          </a:xfrm>
          <a:prstGeom prst="rect">
            <a:avLst/>
          </a:prstGeom>
          <a:noFill/>
          <a:effectLst/>
        </p:spPr>
        <p:txBody>
          <a:bodyPr wrap="square" rtlCol="0">
            <a:spAutoFit/>
          </a:bodyPr>
          <a:lstStyle/>
          <a:p>
            <a:pPr algn="ctr"/>
            <a:r>
              <a:rPr lang="zh-CN" altLang="en-US" sz="3200" dirty="0" smtClean="0">
                <a:solidFill>
                  <a:prstClr val="white">
                    <a:lumMod val="95000"/>
                  </a:prstClr>
                </a:solidFill>
                <a:latin typeface="微软雅黑" panose="020B0503020204020204" pitchFamily="34" charset="-122"/>
                <a:ea typeface="微软雅黑" panose="020B0503020204020204" pitchFamily="34" charset="-122"/>
              </a:rPr>
              <a:t>未来</a:t>
            </a:r>
            <a:endParaRPr lang="zh-CN" altLang="en-US" sz="32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7" name="Slide Number Placeholder 6"/>
          <p:cNvSpPr>
            <a:spLocks noGrp="1"/>
          </p:cNvSpPr>
          <p:nvPr>
            <p:ph type="sldNum" sz="quarter" idx="12"/>
          </p:nvPr>
        </p:nvSpPr>
        <p:spPr/>
        <p:txBody>
          <a:bodyPr/>
          <a:lstStyle/>
          <a:p>
            <a:fld id="{9C0BAE56-5081-45C8-9882-C35F39B69EBE}" type="slidenum">
              <a:rPr lang="zh-CN" altLang="en-US" smtClean="0"/>
              <a:t>39</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98177" y="119023"/>
            <a:ext cx="3812262"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简介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定义</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4"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椭圆 1"/>
          <p:cNvSpPr>
            <a:spLocks noChangeArrowheads="1"/>
          </p:cNvSpPr>
          <p:nvPr/>
        </p:nvSpPr>
        <p:spPr bwMode="auto">
          <a:xfrm>
            <a:off x="1962997" y="1183478"/>
            <a:ext cx="7911643"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一句话定义：</a:t>
            </a:r>
            <a:r>
              <a:rPr lang="zh-CN" altLang="en-US" sz="2000" b="1" dirty="0">
                <a:solidFill>
                  <a:schemeClr val="bg1"/>
                </a:solidFill>
                <a:latin typeface="微软雅黑" panose="020B0503020204020204" pitchFamily="34" charset="-122"/>
                <a:ea typeface="微软雅黑" panose="020B0503020204020204" pitchFamily="34" charset="-122"/>
              </a:rPr>
              <a:t>以现有遥操作机器人为核心框架的新型机器人概</a:t>
            </a:r>
            <a:r>
              <a:rPr lang="zh-CN" altLang="en-US" sz="2000" b="1" dirty="0" smtClean="0">
                <a:solidFill>
                  <a:schemeClr val="bg1"/>
                </a:solidFill>
                <a:latin typeface="微软雅黑" panose="020B0503020204020204" pitchFamily="34" charset="-122"/>
                <a:ea typeface="微软雅黑" panose="020B0503020204020204" pitchFamily="34" charset="-122"/>
              </a:rPr>
              <a:t>念。</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141" name="Group 140"/>
          <p:cNvGrpSpPr/>
          <p:nvPr/>
        </p:nvGrpSpPr>
        <p:grpSpPr>
          <a:xfrm>
            <a:off x="5402144" y="2763712"/>
            <a:ext cx="6126190" cy="3516098"/>
            <a:chOff x="5857236" y="2805099"/>
            <a:chExt cx="6126190" cy="3516098"/>
          </a:xfrm>
        </p:grpSpPr>
        <p:grpSp>
          <p:nvGrpSpPr>
            <p:cNvPr id="140" name="Group 139"/>
            <p:cNvGrpSpPr/>
            <p:nvPr/>
          </p:nvGrpSpPr>
          <p:grpSpPr>
            <a:xfrm>
              <a:off x="9024443" y="4062865"/>
              <a:ext cx="961911" cy="384484"/>
              <a:chOff x="9024443" y="4062865"/>
              <a:chExt cx="961911" cy="384484"/>
            </a:xfrm>
          </p:grpSpPr>
          <p:sp>
            <p:nvSpPr>
              <p:cNvPr id="53" name="Down Arrow 52"/>
              <p:cNvSpPr/>
              <p:nvPr/>
            </p:nvSpPr>
            <p:spPr>
              <a:xfrm rot="10800000">
                <a:off x="9024443" y="4062865"/>
                <a:ext cx="378691" cy="366011"/>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dirty="0"/>
              </a:p>
            </p:txBody>
          </p:sp>
          <p:sp>
            <p:nvSpPr>
              <p:cNvPr id="54" name="TextBox 53"/>
              <p:cNvSpPr txBox="1"/>
              <p:nvPr/>
            </p:nvSpPr>
            <p:spPr>
              <a:xfrm>
                <a:off x="9340023" y="4078017"/>
                <a:ext cx="646331"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应用</a:t>
                </a:r>
              </a:p>
            </p:txBody>
          </p:sp>
        </p:grpSp>
        <p:grpSp>
          <p:nvGrpSpPr>
            <p:cNvPr id="139" name="Group 138"/>
            <p:cNvGrpSpPr/>
            <p:nvPr/>
          </p:nvGrpSpPr>
          <p:grpSpPr>
            <a:xfrm>
              <a:off x="6918884" y="2805099"/>
              <a:ext cx="5064542" cy="1414412"/>
              <a:chOff x="6918884" y="2805099"/>
              <a:chExt cx="5064542" cy="1414412"/>
            </a:xfrm>
          </p:grpSpPr>
          <p:sp>
            <p:nvSpPr>
              <p:cNvPr id="52" name="椭圆 1"/>
              <p:cNvSpPr>
                <a:spLocks noChangeArrowheads="1"/>
              </p:cNvSpPr>
              <p:nvPr/>
            </p:nvSpPr>
            <p:spPr bwMode="auto">
              <a:xfrm>
                <a:off x="8409820" y="3287717"/>
                <a:ext cx="1607939"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dirty="0" smtClean="0">
                    <a:solidFill>
                      <a:schemeClr val="bg1">
                        <a:lumMod val="95000"/>
                      </a:schemeClr>
                    </a:solidFill>
                    <a:latin typeface="微软雅黑" panose="020B0503020204020204" pitchFamily="34" charset="-122"/>
                    <a:ea typeface="微软雅黑" panose="020B0503020204020204" pitchFamily="34" charset="-122"/>
                  </a:rPr>
                  <a:t>人文社会</a:t>
                </a:r>
                <a:endParaRPr lang="zh-CN" altLang="en-US" sz="20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5" name="流程图: 决策 14"/>
              <p:cNvSpPr/>
              <p:nvPr/>
            </p:nvSpPr>
            <p:spPr>
              <a:xfrm>
                <a:off x="7659925" y="3287717"/>
                <a:ext cx="700733" cy="700733"/>
              </a:xfrm>
              <a:prstGeom prst="flowChartDecision">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zh-CN" altLang="en-US" sz="1600" b="1" dirty="0">
                    <a:solidFill>
                      <a:schemeClr val="bg1">
                        <a:lumMod val="95000"/>
                      </a:schemeClr>
                    </a:solidFill>
                    <a:latin typeface="微软雅黑" panose="020B0503020204020204" pitchFamily="34" charset="-122"/>
                    <a:ea typeface="微软雅黑" panose="020B0503020204020204" pitchFamily="34" charset="-122"/>
                  </a:rPr>
                  <a:t>行业</a:t>
                </a:r>
                <a:endParaRPr lang="zh-CN" altLang="en-US" sz="24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6" name="流程图: 决策 14"/>
              <p:cNvSpPr/>
              <p:nvPr/>
            </p:nvSpPr>
            <p:spPr>
              <a:xfrm>
                <a:off x="10066921" y="3301265"/>
                <a:ext cx="700733" cy="700733"/>
              </a:xfrm>
              <a:prstGeom prst="flowChartDecision">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zh-CN" altLang="en-US" sz="1600" b="1" dirty="0" smtClean="0">
                    <a:solidFill>
                      <a:schemeClr val="bg1">
                        <a:lumMod val="95000"/>
                      </a:schemeClr>
                    </a:solidFill>
                    <a:latin typeface="微软雅黑" panose="020B0503020204020204" pitchFamily="34" charset="-122"/>
                    <a:ea typeface="微软雅黑" panose="020B0503020204020204" pitchFamily="34" charset="-122"/>
                  </a:rPr>
                  <a:t>场景</a:t>
                </a:r>
                <a:endParaRPr lang="zh-CN" altLang="en-US" sz="2400" b="1" dirty="0">
                  <a:solidFill>
                    <a:schemeClr val="bg1">
                      <a:lumMod val="95000"/>
                    </a:schemeClr>
                  </a:solidFill>
                  <a:latin typeface="微软雅黑" panose="020B0503020204020204" pitchFamily="34" charset="-122"/>
                  <a:ea typeface="微软雅黑" panose="020B0503020204020204" pitchFamily="34" charset="-122"/>
                </a:endParaRPr>
              </a:p>
            </p:txBody>
          </p:sp>
          <p:grpSp>
            <p:nvGrpSpPr>
              <p:cNvPr id="93" name="Group 92"/>
              <p:cNvGrpSpPr/>
              <p:nvPr/>
            </p:nvGrpSpPr>
            <p:grpSpPr>
              <a:xfrm>
                <a:off x="6918884" y="2805099"/>
                <a:ext cx="704350" cy="1354881"/>
                <a:chOff x="6938570" y="2841610"/>
                <a:chExt cx="704350" cy="1354881"/>
              </a:xfrm>
            </p:grpSpPr>
            <p:grpSp>
              <p:nvGrpSpPr>
                <p:cNvPr id="59" name="Group 58"/>
                <p:cNvGrpSpPr/>
                <p:nvPr/>
              </p:nvGrpSpPr>
              <p:grpSpPr>
                <a:xfrm>
                  <a:off x="6938570" y="2841610"/>
                  <a:ext cx="704350" cy="369332"/>
                  <a:chOff x="6920820" y="3198848"/>
                  <a:chExt cx="704350" cy="369332"/>
                </a:xfrm>
              </p:grpSpPr>
              <p:sp>
                <p:nvSpPr>
                  <p:cNvPr id="57" name="TextBox 76"/>
                  <p:cNvSpPr txBox="1"/>
                  <p:nvPr/>
                </p:nvSpPr>
                <p:spPr>
                  <a:xfrm>
                    <a:off x="6920820" y="3198848"/>
                    <a:ext cx="646331" cy="369332"/>
                  </a:xfrm>
                  <a:prstGeom prst="rect">
                    <a:avLst/>
                  </a:prstGeom>
                  <a:noFill/>
                </p:spPr>
                <p:txBody>
                  <a:bodyPr wrap="none" rtlCol="0">
                    <a:spAutoFit/>
                  </a:bodyPr>
                  <a:lstStyle/>
                  <a:p>
                    <a:r>
                      <a:rPr lang="zh-CN" altLang="en-US" dirty="0" smtClean="0">
                        <a:solidFill>
                          <a:srgbClr val="002B41"/>
                        </a:solidFill>
                        <a:latin typeface="微软雅黑" panose="020B0503020204020204" pitchFamily="34" charset="-122"/>
                        <a:ea typeface="微软雅黑" panose="020B0503020204020204" pitchFamily="34" charset="-122"/>
                      </a:rPr>
                      <a:t>医疗</a:t>
                    </a:r>
                    <a:endParaRPr lang="zh-CN" altLang="en-US" dirty="0">
                      <a:solidFill>
                        <a:srgbClr val="002B41"/>
                      </a:solidFill>
                      <a:latin typeface="微软雅黑" panose="020B0503020204020204" pitchFamily="34" charset="-122"/>
                      <a:ea typeface="微软雅黑" panose="020B0503020204020204" pitchFamily="34" charset="-122"/>
                    </a:endParaRPr>
                  </a:p>
                </p:txBody>
              </p:sp>
              <p:sp>
                <p:nvSpPr>
                  <p:cNvPr id="58" name="Line 17"/>
                  <p:cNvSpPr>
                    <a:spLocks noChangeShapeType="1"/>
                  </p:cNvSpPr>
                  <p:nvPr/>
                </p:nvSpPr>
                <p:spPr bwMode="auto">
                  <a:xfrm>
                    <a:off x="7038109" y="3514969"/>
                    <a:ext cx="587061"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grpSp>
            <p:grpSp>
              <p:nvGrpSpPr>
                <p:cNvPr id="60" name="Group 59"/>
                <p:cNvGrpSpPr/>
                <p:nvPr/>
              </p:nvGrpSpPr>
              <p:grpSpPr>
                <a:xfrm>
                  <a:off x="6942264" y="3167088"/>
                  <a:ext cx="685878" cy="369332"/>
                  <a:chOff x="6939292" y="3217320"/>
                  <a:chExt cx="685878" cy="369332"/>
                </a:xfrm>
              </p:grpSpPr>
              <p:sp>
                <p:nvSpPr>
                  <p:cNvPr id="61" name="TextBox 76"/>
                  <p:cNvSpPr txBox="1"/>
                  <p:nvPr/>
                </p:nvSpPr>
                <p:spPr>
                  <a:xfrm>
                    <a:off x="6939292" y="3217320"/>
                    <a:ext cx="646331" cy="369332"/>
                  </a:xfrm>
                  <a:prstGeom prst="rect">
                    <a:avLst/>
                  </a:prstGeom>
                  <a:noFill/>
                </p:spPr>
                <p:txBody>
                  <a:bodyPr wrap="none" rtlCol="0">
                    <a:spAutoFit/>
                  </a:bodyPr>
                  <a:lstStyle/>
                  <a:p>
                    <a:r>
                      <a:rPr lang="zh-CN" altLang="en-US" dirty="0">
                        <a:solidFill>
                          <a:srgbClr val="002B41"/>
                        </a:solidFill>
                        <a:latin typeface="微软雅黑" panose="020B0503020204020204" pitchFamily="34" charset="-122"/>
                        <a:ea typeface="微软雅黑" panose="020B0503020204020204" pitchFamily="34" charset="-122"/>
                      </a:rPr>
                      <a:t>教育</a:t>
                    </a:r>
                  </a:p>
                </p:txBody>
              </p:sp>
              <p:sp>
                <p:nvSpPr>
                  <p:cNvPr id="62" name="Line 17"/>
                  <p:cNvSpPr>
                    <a:spLocks noChangeShapeType="1"/>
                  </p:cNvSpPr>
                  <p:nvPr/>
                </p:nvSpPr>
                <p:spPr bwMode="auto">
                  <a:xfrm>
                    <a:off x="7038109" y="3514969"/>
                    <a:ext cx="587061"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grpSp>
            <p:grpSp>
              <p:nvGrpSpPr>
                <p:cNvPr id="63" name="Group 62"/>
                <p:cNvGrpSpPr/>
                <p:nvPr/>
              </p:nvGrpSpPr>
              <p:grpSpPr>
                <a:xfrm>
                  <a:off x="6946468" y="3503729"/>
                  <a:ext cx="695114" cy="369332"/>
                  <a:chOff x="6930056" y="3208084"/>
                  <a:chExt cx="695114" cy="369332"/>
                </a:xfrm>
              </p:grpSpPr>
              <p:sp>
                <p:nvSpPr>
                  <p:cNvPr id="64" name="TextBox 76"/>
                  <p:cNvSpPr txBox="1"/>
                  <p:nvPr/>
                </p:nvSpPr>
                <p:spPr>
                  <a:xfrm>
                    <a:off x="6930056" y="3208084"/>
                    <a:ext cx="646331" cy="369332"/>
                  </a:xfrm>
                  <a:prstGeom prst="rect">
                    <a:avLst/>
                  </a:prstGeom>
                  <a:noFill/>
                </p:spPr>
                <p:txBody>
                  <a:bodyPr wrap="none" rtlCol="0">
                    <a:spAutoFit/>
                  </a:bodyPr>
                  <a:lstStyle/>
                  <a:p>
                    <a:r>
                      <a:rPr lang="zh-CN" altLang="en-US" dirty="0">
                        <a:solidFill>
                          <a:srgbClr val="002B41"/>
                        </a:solidFill>
                        <a:latin typeface="微软雅黑" panose="020B0503020204020204" pitchFamily="34" charset="-122"/>
                        <a:ea typeface="微软雅黑" panose="020B0503020204020204" pitchFamily="34" charset="-122"/>
                      </a:rPr>
                      <a:t>娱乐</a:t>
                    </a:r>
                  </a:p>
                </p:txBody>
              </p:sp>
              <p:sp>
                <p:nvSpPr>
                  <p:cNvPr id="65" name="Line 17"/>
                  <p:cNvSpPr>
                    <a:spLocks noChangeShapeType="1"/>
                  </p:cNvSpPr>
                  <p:nvPr/>
                </p:nvSpPr>
                <p:spPr bwMode="auto">
                  <a:xfrm>
                    <a:off x="7038109" y="3514969"/>
                    <a:ext cx="587061"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grpSp>
            <p:grpSp>
              <p:nvGrpSpPr>
                <p:cNvPr id="66" name="Group 65"/>
                <p:cNvGrpSpPr/>
                <p:nvPr/>
              </p:nvGrpSpPr>
              <p:grpSpPr>
                <a:xfrm>
                  <a:off x="6941041" y="3827159"/>
                  <a:ext cx="695114" cy="369332"/>
                  <a:chOff x="6930056" y="3208084"/>
                  <a:chExt cx="695114" cy="369332"/>
                </a:xfrm>
              </p:grpSpPr>
              <p:sp>
                <p:nvSpPr>
                  <p:cNvPr id="67" name="TextBox 76"/>
                  <p:cNvSpPr txBox="1"/>
                  <p:nvPr/>
                </p:nvSpPr>
                <p:spPr>
                  <a:xfrm>
                    <a:off x="6930056" y="3208084"/>
                    <a:ext cx="559769" cy="369332"/>
                  </a:xfrm>
                  <a:prstGeom prst="rect">
                    <a:avLst/>
                  </a:prstGeom>
                  <a:noFill/>
                </p:spPr>
                <p:txBody>
                  <a:bodyPr wrap="none" rtlCol="0">
                    <a:spAutoFit/>
                  </a:bodyPr>
                  <a:lstStyle/>
                  <a:p>
                    <a:r>
                      <a:rPr lang="en-US" altLang="zh-CN" dirty="0">
                        <a:solidFill>
                          <a:srgbClr val="002B41"/>
                        </a:solidFill>
                        <a:latin typeface="微软雅黑" panose="020B0503020204020204" pitchFamily="34" charset="-122"/>
                        <a:ea typeface="微软雅黑" panose="020B0503020204020204" pitchFamily="34" charset="-122"/>
                      </a:rPr>
                      <a:t>……</a:t>
                    </a:r>
                    <a:endParaRPr lang="zh-CN" altLang="en-US" dirty="0">
                      <a:solidFill>
                        <a:srgbClr val="002B41"/>
                      </a:solidFill>
                      <a:latin typeface="微软雅黑" panose="020B0503020204020204" pitchFamily="34" charset="-122"/>
                      <a:ea typeface="微软雅黑" panose="020B0503020204020204" pitchFamily="34" charset="-122"/>
                    </a:endParaRPr>
                  </a:p>
                </p:txBody>
              </p:sp>
              <p:sp>
                <p:nvSpPr>
                  <p:cNvPr id="68" name="Line 17"/>
                  <p:cNvSpPr>
                    <a:spLocks noChangeShapeType="1"/>
                  </p:cNvSpPr>
                  <p:nvPr/>
                </p:nvSpPr>
                <p:spPr bwMode="auto">
                  <a:xfrm>
                    <a:off x="7038109" y="3514969"/>
                    <a:ext cx="587061"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grpSp>
          </p:grpSp>
          <p:grpSp>
            <p:nvGrpSpPr>
              <p:cNvPr id="92" name="Group 91"/>
              <p:cNvGrpSpPr/>
              <p:nvPr/>
            </p:nvGrpSpPr>
            <p:grpSpPr>
              <a:xfrm>
                <a:off x="10791422" y="2816385"/>
                <a:ext cx="1192004" cy="1403126"/>
                <a:chOff x="10778746" y="2841610"/>
                <a:chExt cx="1192004" cy="1403126"/>
              </a:xfrm>
            </p:grpSpPr>
            <p:grpSp>
              <p:nvGrpSpPr>
                <p:cNvPr id="71" name="Group 70"/>
                <p:cNvGrpSpPr/>
                <p:nvPr/>
              </p:nvGrpSpPr>
              <p:grpSpPr>
                <a:xfrm>
                  <a:off x="10778746" y="2841610"/>
                  <a:ext cx="1157874" cy="369332"/>
                  <a:chOff x="6870942" y="3198848"/>
                  <a:chExt cx="1157874" cy="369332"/>
                </a:xfrm>
              </p:grpSpPr>
              <p:sp>
                <p:nvSpPr>
                  <p:cNvPr id="81" name="TextBox 76"/>
                  <p:cNvSpPr txBox="1"/>
                  <p:nvPr/>
                </p:nvSpPr>
                <p:spPr>
                  <a:xfrm>
                    <a:off x="6920820" y="3198848"/>
                    <a:ext cx="1107996" cy="369332"/>
                  </a:xfrm>
                  <a:prstGeom prst="rect">
                    <a:avLst/>
                  </a:prstGeom>
                  <a:noFill/>
                </p:spPr>
                <p:txBody>
                  <a:bodyPr wrap="none" rtlCol="0">
                    <a:spAutoFit/>
                  </a:bodyPr>
                  <a:lstStyle/>
                  <a:p>
                    <a:r>
                      <a:rPr lang="zh-CN" altLang="en-US" dirty="0" smtClean="0">
                        <a:solidFill>
                          <a:srgbClr val="002B41"/>
                        </a:solidFill>
                        <a:latin typeface="微软雅黑" panose="020B0503020204020204" pitchFamily="34" charset="-122"/>
                        <a:ea typeface="微软雅黑" panose="020B0503020204020204" pitchFamily="34" charset="-122"/>
                      </a:rPr>
                      <a:t>科学勘探</a:t>
                    </a:r>
                    <a:endParaRPr lang="zh-CN" altLang="en-US" dirty="0">
                      <a:solidFill>
                        <a:srgbClr val="002B41"/>
                      </a:solidFill>
                      <a:latin typeface="微软雅黑" panose="020B0503020204020204" pitchFamily="34" charset="-122"/>
                      <a:ea typeface="微软雅黑" panose="020B0503020204020204" pitchFamily="34" charset="-122"/>
                    </a:endParaRPr>
                  </a:p>
                </p:txBody>
              </p:sp>
              <p:sp>
                <p:nvSpPr>
                  <p:cNvPr id="82" name="Line 17"/>
                  <p:cNvSpPr>
                    <a:spLocks noChangeShapeType="1"/>
                  </p:cNvSpPr>
                  <p:nvPr/>
                </p:nvSpPr>
                <p:spPr bwMode="auto">
                  <a:xfrm flipV="1">
                    <a:off x="6870942" y="3505854"/>
                    <a:ext cx="1016091"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grpSp>
            <p:grpSp>
              <p:nvGrpSpPr>
                <p:cNvPr id="83" name="Group 82"/>
                <p:cNvGrpSpPr/>
                <p:nvPr/>
              </p:nvGrpSpPr>
              <p:grpSpPr>
                <a:xfrm>
                  <a:off x="10803685" y="3210942"/>
                  <a:ext cx="1157874" cy="369332"/>
                  <a:chOff x="6870942" y="3198848"/>
                  <a:chExt cx="1157874" cy="369332"/>
                </a:xfrm>
              </p:grpSpPr>
              <p:sp>
                <p:nvSpPr>
                  <p:cNvPr id="84" name="TextBox 76"/>
                  <p:cNvSpPr txBox="1"/>
                  <p:nvPr/>
                </p:nvSpPr>
                <p:spPr>
                  <a:xfrm>
                    <a:off x="6920820" y="3198848"/>
                    <a:ext cx="1107996" cy="369332"/>
                  </a:xfrm>
                  <a:prstGeom prst="rect">
                    <a:avLst/>
                  </a:prstGeom>
                  <a:noFill/>
                </p:spPr>
                <p:txBody>
                  <a:bodyPr wrap="none" rtlCol="0">
                    <a:spAutoFit/>
                  </a:bodyPr>
                  <a:lstStyle/>
                  <a:p>
                    <a:r>
                      <a:rPr lang="zh-CN" altLang="en-US" dirty="0" smtClean="0">
                        <a:solidFill>
                          <a:srgbClr val="002B41"/>
                        </a:solidFill>
                        <a:latin typeface="微软雅黑" panose="020B0503020204020204" pitchFamily="34" charset="-122"/>
                        <a:ea typeface="微软雅黑" panose="020B0503020204020204" pitchFamily="34" charset="-122"/>
                      </a:rPr>
                      <a:t>抢险救灾</a:t>
                    </a:r>
                    <a:endParaRPr lang="zh-CN" altLang="en-US" dirty="0">
                      <a:solidFill>
                        <a:srgbClr val="002B41"/>
                      </a:solidFill>
                      <a:latin typeface="微软雅黑" panose="020B0503020204020204" pitchFamily="34" charset="-122"/>
                      <a:ea typeface="微软雅黑" panose="020B0503020204020204" pitchFamily="34" charset="-122"/>
                    </a:endParaRPr>
                  </a:p>
                </p:txBody>
              </p:sp>
              <p:sp>
                <p:nvSpPr>
                  <p:cNvPr id="85" name="Line 17"/>
                  <p:cNvSpPr>
                    <a:spLocks noChangeShapeType="1"/>
                  </p:cNvSpPr>
                  <p:nvPr/>
                </p:nvSpPr>
                <p:spPr bwMode="auto">
                  <a:xfrm flipV="1">
                    <a:off x="6870942" y="3505854"/>
                    <a:ext cx="1016091"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grpSp>
            <p:grpSp>
              <p:nvGrpSpPr>
                <p:cNvPr id="86" name="Group 85"/>
                <p:cNvGrpSpPr/>
                <p:nvPr/>
              </p:nvGrpSpPr>
              <p:grpSpPr>
                <a:xfrm>
                  <a:off x="10812876" y="3580273"/>
                  <a:ext cx="1157874" cy="369332"/>
                  <a:chOff x="6870942" y="3198848"/>
                  <a:chExt cx="1157874" cy="369332"/>
                </a:xfrm>
              </p:grpSpPr>
              <p:sp>
                <p:nvSpPr>
                  <p:cNvPr id="87" name="TextBox 76"/>
                  <p:cNvSpPr txBox="1"/>
                  <p:nvPr/>
                </p:nvSpPr>
                <p:spPr>
                  <a:xfrm>
                    <a:off x="6920820" y="3198848"/>
                    <a:ext cx="1107996" cy="369332"/>
                  </a:xfrm>
                  <a:prstGeom prst="rect">
                    <a:avLst/>
                  </a:prstGeom>
                  <a:noFill/>
                </p:spPr>
                <p:txBody>
                  <a:bodyPr wrap="none" rtlCol="0">
                    <a:spAutoFit/>
                  </a:bodyPr>
                  <a:lstStyle/>
                  <a:p>
                    <a:r>
                      <a:rPr lang="zh-CN" altLang="en-US" dirty="0" smtClean="0">
                        <a:solidFill>
                          <a:srgbClr val="002B41"/>
                        </a:solidFill>
                        <a:latin typeface="微软雅黑" panose="020B0503020204020204" pitchFamily="34" charset="-122"/>
                        <a:ea typeface="微软雅黑" panose="020B0503020204020204" pitchFamily="34" charset="-122"/>
                      </a:rPr>
                      <a:t>家庭生活</a:t>
                    </a:r>
                    <a:endParaRPr lang="zh-CN" altLang="en-US" dirty="0">
                      <a:solidFill>
                        <a:srgbClr val="002B41"/>
                      </a:solidFill>
                      <a:latin typeface="微软雅黑" panose="020B0503020204020204" pitchFamily="34" charset="-122"/>
                      <a:ea typeface="微软雅黑" panose="020B0503020204020204" pitchFamily="34" charset="-122"/>
                    </a:endParaRPr>
                  </a:p>
                </p:txBody>
              </p:sp>
              <p:sp>
                <p:nvSpPr>
                  <p:cNvPr id="88" name="Line 17"/>
                  <p:cNvSpPr>
                    <a:spLocks noChangeShapeType="1"/>
                  </p:cNvSpPr>
                  <p:nvPr/>
                </p:nvSpPr>
                <p:spPr bwMode="auto">
                  <a:xfrm flipV="1">
                    <a:off x="6870942" y="3505854"/>
                    <a:ext cx="1016091"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grpSp>
            <p:grpSp>
              <p:nvGrpSpPr>
                <p:cNvPr id="89" name="Group 88"/>
                <p:cNvGrpSpPr/>
                <p:nvPr/>
              </p:nvGrpSpPr>
              <p:grpSpPr>
                <a:xfrm>
                  <a:off x="10812876" y="3875404"/>
                  <a:ext cx="1129515" cy="369332"/>
                  <a:chOff x="6870942" y="3196053"/>
                  <a:chExt cx="1129515" cy="369332"/>
                </a:xfrm>
              </p:grpSpPr>
              <p:sp>
                <p:nvSpPr>
                  <p:cNvPr id="90" name="TextBox 76"/>
                  <p:cNvSpPr txBox="1"/>
                  <p:nvPr/>
                </p:nvSpPr>
                <p:spPr>
                  <a:xfrm>
                    <a:off x="7440688" y="3196053"/>
                    <a:ext cx="559769" cy="369332"/>
                  </a:xfrm>
                  <a:prstGeom prst="rect">
                    <a:avLst/>
                  </a:prstGeom>
                  <a:noFill/>
                </p:spPr>
                <p:txBody>
                  <a:bodyPr wrap="none" rtlCol="0">
                    <a:spAutoFit/>
                  </a:bodyPr>
                  <a:lstStyle/>
                  <a:p>
                    <a:pPr algn="r"/>
                    <a:r>
                      <a:rPr lang="en-US" altLang="zh-CN" dirty="0" smtClean="0">
                        <a:solidFill>
                          <a:srgbClr val="002B41"/>
                        </a:solidFill>
                        <a:latin typeface="微软雅黑" panose="020B0503020204020204" pitchFamily="34" charset="-122"/>
                        <a:ea typeface="微软雅黑" panose="020B0503020204020204" pitchFamily="34" charset="-122"/>
                      </a:rPr>
                      <a:t>……</a:t>
                    </a:r>
                    <a:endParaRPr lang="zh-CN" altLang="en-US" dirty="0">
                      <a:solidFill>
                        <a:srgbClr val="002B41"/>
                      </a:solidFill>
                      <a:latin typeface="微软雅黑" panose="020B0503020204020204" pitchFamily="34" charset="-122"/>
                      <a:ea typeface="微软雅黑" panose="020B0503020204020204" pitchFamily="34" charset="-122"/>
                    </a:endParaRPr>
                  </a:p>
                </p:txBody>
              </p:sp>
              <p:sp>
                <p:nvSpPr>
                  <p:cNvPr id="91" name="Line 17"/>
                  <p:cNvSpPr>
                    <a:spLocks noChangeShapeType="1"/>
                  </p:cNvSpPr>
                  <p:nvPr/>
                </p:nvSpPr>
                <p:spPr bwMode="auto">
                  <a:xfrm flipV="1">
                    <a:off x="6870942" y="3505854"/>
                    <a:ext cx="1016091"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grpSp>
          </p:grpSp>
        </p:grpSp>
        <p:grpSp>
          <p:nvGrpSpPr>
            <p:cNvPr id="138" name="Group 137"/>
            <p:cNvGrpSpPr/>
            <p:nvPr/>
          </p:nvGrpSpPr>
          <p:grpSpPr>
            <a:xfrm>
              <a:off x="5857236" y="4406795"/>
              <a:ext cx="5724307" cy="1914402"/>
              <a:chOff x="5857236" y="4406795"/>
              <a:chExt cx="5724307" cy="1914402"/>
            </a:xfrm>
          </p:grpSpPr>
          <p:sp>
            <p:nvSpPr>
              <p:cNvPr id="51" name="椭圆 1"/>
              <p:cNvSpPr>
                <a:spLocks noChangeArrowheads="1"/>
              </p:cNvSpPr>
              <p:nvPr/>
            </p:nvSpPr>
            <p:spPr bwMode="auto">
              <a:xfrm>
                <a:off x="8409820" y="4513138"/>
                <a:ext cx="1607939"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dirty="0" smtClean="0">
                    <a:solidFill>
                      <a:schemeClr val="bg1">
                        <a:lumMod val="95000"/>
                      </a:schemeClr>
                    </a:solidFill>
                    <a:latin typeface="微软雅黑" panose="020B0503020204020204" pitchFamily="34" charset="-122"/>
                    <a:ea typeface="微软雅黑" panose="020B0503020204020204" pitchFamily="34" charset="-122"/>
                  </a:rPr>
                  <a:t>科学技术</a:t>
                </a:r>
                <a:endParaRPr lang="zh-CN" altLang="en-US" sz="2000" b="1" dirty="0">
                  <a:solidFill>
                    <a:schemeClr val="bg1">
                      <a:lumMod val="95000"/>
                    </a:schemeClr>
                  </a:solidFill>
                  <a:latin typeface="微软雅黑" panose="020B0503020204020204" pitchFamily="34" charset="-122"/>
                  <a:ea typeface="微软雅黑" panose="020B0503020204020204" pitchFamily="34" charset="-122"/>
                </a:endParaRPr>
              </a:p>
            </p:txBody>
          </p:sp>
          <p:grpSp>
            <p:nvGrpSpPr>
              <p:cNvPr id="137" name="Group 136"/>
              <p:cNvGrpSpPr/>
              <p:nvPr/>
            </p:nvGrpSpPr>
            <p:grpSpPr>
              <a:xfrm>
                <a:off x="5857236" y="4427087"/>
                <a:ext cx="2510188" cy="1489510"/>
                <a:chOff x="5857236" y="4427087"/>
                <a:chExt cx="2510188" cy="1489510"/>
              </a:xfrm>
            </p:grpSpPr>
            <p:grpSp>
              <p:nvGrpSpPr>
                <p:cNvPr id="114" name="Group 113"/>
                <p:cNvGrpSpPr/>
                <p:nvPr/>
              </p:nvGrpSpPr>
              <p:grpSpPr>
                <a:xfrm>
                  <a:off x="5857236" y="4915924"/>
                  <a:ext cx="1013301" cy="1000673"/>
                  <a:chOff x="5857236" y="4915924"/>
                  <a:chExt cx="1013301" cy="1000673"/>
                </a:xfrm>
              </p:grpSpPr>
              <p:sp>
                <p:nvSpPr>
                  <p:cNvPr id="108" name="TextBox 76"/>
                  <p:cNvSpPr txBox="1"/>
                  <p:nvPr/>
                </p:nvSpPr>
                <p:spPr>
                  <a:xfrm>
                    <a:off x="5865134" y="5578043"/>
                    <a:ext cx="1005403" cy="338554"/>
                  </a:xfrm>
                  <a:prstGeom prst="rect">
                    <a:avLst/>
                  </a:prstGeom>
                  <a:noFill/>
                </p:spPr>
                <p:txBody>
                  <a:bodyPr wrap="none" rtlCol="0">
                    <a:spAutoFit/>
                  </a:bodyPr>
                  <a:lstStyle/>
                  <a:p>
                    <a:r>
                      <a:rPr lang="zh-CN" altLang="en-US" sz="1600" dirty="0" smtClean="0">
                        <a:solidFill>
                          <a:srgbClr val="002B41"/>
                        </a:solidFill>
                        <a:latin typeface="微软雅黑" panose="020B0503020204020204" pitchFamily="34" charset="-122"/>
                        <a:ea typeface="微软雅黑" panose="020B0503020204020204" pitchFamily="34" charset="-122"/>
                      </a:rPr>
                      <a:t>触觉反馈</a:t>
                    </a:r>
                    <a:endParaRPr lang="zh-CN" altLang="en-US" sz="1600" dirty="0">
                      <a:solidFill>
                        <a:srgbClr val="002B41"/>
                      </a:solidFill>
                      <a:latin typeface="微软雅黑" panose="020B0503020204020204" pitchFamily="34" charset="-122"/>
                      <a:ea typeface="微软雅黑" panose="020B0503020204020204" pitchFamily="34" charset="-122"/>
                    </a:endParaRPr>
                  </a:p>
                </p:txBody>
              </p:sp>
              <p:sp>
                <p:nvSpPr>
                  <p:cNvPr id="110" name="TextBox 76"/>
                  <p:cNvSpPr txBox="1"/>
                  <p:nvPr/>
                </p:nvSpPr>
                <p:spPr>
                  <a:xfrm>
                    <a:off x="5860930" y="5241402"/>
                    <a:ext cx="1005403" cy="338554"/>
                  </a:xfrm>
                  <a:prstGeom prst="rect">
                    <a:avLst/>
                  </a:prstGeom>
                  <a:noFill/>
                </p:spPr>
                <p:txBody>
                  <a:bodyPr wrap="none" rtlCol="0">
                    <a:spAutoFit/>
                  </a:bodyPr>
                  <a:lstStyle/>
                  <a:p>
                    <a:r>
                      <a:rPr lang="zh-CN" altLang="en-US" sz="1600" dirty="0">
                        <a:solidFill>
                          <a:srgbClr val="002B41"/>
                        </a:solidFill>
                        <a:latin typeface="微软雅黑" panose="020B0503020204020204" pitchFamily="34" charset="-122"/>
                        <a:ea typeface="微软雅黑" panose="020B0503020204020204" pitchFamily="34" charset="-122"/>
                      </a:rPr>
                      <a:t>听觉反馈</a:t>
                    </a:r>
                  </a:p>
                </p:txBody>
              </p:sp>
              <p:sp>
                <p:nvSpPr>
                  <p:cNvPr id="112" name="TextBox 76"/>
                  <p:cNvSpPr txBox="1"/>
                  <p:nvPr/>
                </p:nvSpPr>
                <p:spPr>
                  <a:xfrm>
                    <a:off x="5857236" y="4915924"/>
                    <a:ext cx="1005403" cy="338554"/>
                  </a:xfrm>
                  <a:prstGeom prst="rect">
                    <a:avLst/>
                  </a:prstGeom>
                  <a:noFill/>
                </p:spPr>
                <p:txBody>
                  <a:bodyPr wrap="none" rtlCol="0">
                    <a:spAutoFit/>
                  </a:bodyPr>
                  <a:lstStyle/>
                  <a:p>
                    <a:r>
                      <a:rPr lang="zh-CN" altLang="en-US" sz="1600" dirty="0" smtClean="0">
                        <a:solidFill>
                          <a:srgbClr val="002B41"/>
                        </a:solidFill>
                        <a:latin typeface="微软雅黑" panose="020B0503020204020204" pitchFamily="34" charset="-122"/>
                        <a:ea typeface="微软雅黑" panose="020B0503020204020204" pitchFamily="34" charset="-122"/>
                      </a:rPr>
                      <a:t>视觉反馈</a:t>
                    </a:r>
                    <a:endParaRPr lang="zh-CN" altLang="en-US" dirty="0">
                      <a:solidFill>
                        <a:srgbClr val="002B41"/>
                      </a:solidFill>
                      <a:latin typeface="微软雅黑" panose="020B0503020204020204" pitchFamily="34" charset="-122"/>
                      <a:ea typeface="微软雅黑" panose="020B0503020204020204" pitchFamily="34" charset="-122"/>
                    </a:endParaRPr>
                  </a:p>
                </p:txBody>
              </p:sp>
              <p:sp>
                <p:nvSpPr>
                  <p:cNvPr id="113" name="Line 17"/>
                  <p:cNvSpPr>
                    <a:spLocks noChangeShapeType="1"/>
                  </p:cNvSpPr>
                  <p:nvPr/>
                </p:nvSpPr>
                <p:spPr bwMode="auto">
                  <a:xfrm>
                    <a:off x="6001352" y="5232045"/>
                    <a:ext cx="747942"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111" name="Line 17"/>
                  <p:cNvSpPr>
                    <a:spLocks noChangeShapeType="1"/>
                  </p:cNvSpPr>
                  <p:nvPr/>
                </p:nvSpPr>
                <p:spPr bwMode="auto">
                  <a:xfrm>
                    <a:off x="5991726" y="5539051"/>
                    <a:ext cx="747602"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109" name="Line 17"/>
                  <p:cNvSpPr>
                    <a:spLocks noChangeShapeType="1"/>
                  </p:cNvSpPr>
                  <p:nvPr/>
                </p:nvSpPr>
                <p:spPr bwMode="auto">
                  <a:xfrm>
                    <a:off x="5991726" y="5884928"/>
                    <a:ext cx="761042"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grpSp>
            <p:grpSp>
              <p:nvGrpSpPr>
                <p:cNvPr id="131" name="Group 130"/>
                <p:cNvGrpSpPr/>
                <p:nvPr/>
              </p:nvGrpSpPr>
              <p:grpSpPr>
                <a:xfrm>
                  <a:off x="6843002" y="4427087"/>
                  <a:ext cx="1524422" cy="849008"/>
                  <a:chOff x="6843002" y="4427087"/>
                  <a:chExt cx="1524422" cy="849008"/>
                </a:xfrm>
              </p:grpSpPr>
              <p:sp>
                <p:nvSpPr>
                  <p:cNvPr id="100" name="稻壳儿小白白(http://dwz.cn/Wu2UP)"/>
                  <p:cNvSpPr>
                    <a:spLocks noChangeArrowheads="1"/>
                  </p:cNvSpPr>
                  <p:nvPr/>
                </p:nvSpPr>
                <p:spPr bwMode="auto">
                  <a:xfrm rot="10800000" flipV="1">
                    <a:off x="6843002" y="4427087"/>
                    <a:ext cx="813889" cy="849008"/>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en-US" altLang="zh-CN" sz="1400" b="1" dirty="0" smtClean="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rPr>
                      <a:t>VR</a:t>
                    </a:r>
                    <a:r>
                      <a:rPr lang="zh-CN" altLang="en-US" sz="1400" b="1" dirty="0" smtClean="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rPr>
                      <a:t>反馈</a:t>
                    </a: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130" name="Group 129"/>
                  <p:cNvGrpSpPr/>
                  <p:nvPr/>
                </p:nvGrpSpPr>
                <p:grpSpPr>
                  <a:xfrm>
                    <a:off x="7704471" y="4759675"/>
                    <a:ext cx="662953" cy="143247"/>
                    <a:chOff x="7704471" y="4759675"/>
                    <a:chExt cx="662953" cy="143247"/>
                  </a:xfrm>
                </p:grpSpPr>
                <p:sp>
                  <p:nvSpPr>
                    <p:cNvPr id="116" name="稻壳儿小白白(http://dwz.cn/Wu2UP)"/>
                    <p:cNvSpPr>
                      <a:spLocks noChangeArrowheads="1"/>
                    </p:cNvSpPr>
                    <p:nvPr/>
                  </p:nvSpPr>
                  <p:spPr bwMode="auto">
                    <a:xfrm rot="10800000" flipV="1">
                      <a:off x="7704471" y="4759675"/>
                      <a:ext cx="137322" cy="143247"/>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7" name="稻壳儿小白白(http://dwz.cn/Wu2UP)"/>
                    <p:cNvSpPr>
                      <a:spLocks noChangeArrowheads="1"/>
                    </p:cNvSpPr>
                    <p:nvPr/>
                  </p:nvSpPr>
                  <p:spPr bwMode="auto">
                    <a:xfrm rot="10800000" flipV="1">
                      <a:off x="7872969" y="4759675"/>
                      <a:ext cx="137322" cy="143247"/>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8" name="稻壳儿小白白(http://dwz.cn/Wu2UP)"/>
                    <p:cNvSpPr>
                      <a:spLocks noChangeArrowheads="1"/>
                    </p:cNvSpPr>
                    <p:nvPr/>
                  </p:nvSpPr>
                  <p:spPr bwMode="auto">
                    <a:xfrm rot="10800000" flipV="1">
                      <a:off x="8049747" y="4759675"/>
                      <a:ext cx="137322" cy="143247"/>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9" name="稻壳儿小白白(http://dwz.cn/Wu2UP)"/>
                    <p:cNvSpPr>
                      <a:spLocks noChangeArrowheads="1"/>
                    </p:cNvSpPr>
                    <p:nvPr/>
                  </p:nvSpPr>
                  <p:spPr bwMode="auto">
                    <a:xfrm rot="10800000" flipV="1">
                      <a:off x="8230102" y="4759675"/>
                      <a:ext cx="137322" cy="143247"/>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grpSp>
          <p:grpSp>
            <p:nvGrpSpPr>
              <p:cNvPr id="136" name="Group 135"/>
              <p:cNvGrpSpPr/>
              <p:nvPr/>
            </p:nvGrpSpPr>
            <p:grpSpPr>
              <a:xfrm>
                <a:off x="10048635" y="4406795"/>
                <a:ext cx="1532908" cy="849008"/>
                <a:chOff x="10048635" y="4406795"/>
                <a:chExt cx="1532908" cy="849008"/>
              </a:xfrm>
            </p:grpSpPr>
            <p:sp>
              <p:nvSpPr>
                <p:cNvPr id="99" name="稻壳儿小白白(http://dwz.cn/Wu2UP)"/>
                <p:cNvSpPr>
                  <a:spLocks noChangeArrowheads="1"/>
                </p:cNvSpPr>
                <p:nvPr/>
              </p:nvSpPr>
              <p:spPr bwMode="auto">
                <a:xfrm rot="10800000" flipV="1">
                  <a:off x="10767654" y="4406795"/>
                  <a:ext cx="813889" cy="849008"/>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zh-CN" altLang="en-US" sz="1400" b="1" dirty="0" smtClean="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rPr>
                    <a:t>微型化</a:t>
                  </a: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121" name="Group 120"/>
                <p:cNvGrpSpPr/>
                <p:nvPr/>
              </p:nvGrpSpPr>
              <p:grpSpPr>
                <a:xfrm>
                  <a:off x="10048635" y="4759675"/>
                  <a:ext cx="662953" cy="143247"/>
                  <a:chOff x="7704471" y="4759675"/>
                  <a:chExt cx="662953" cy="143247"/>
                </a:xfrm>
              </p:grpSpPr>
              <p:sp>
                <p:nvSpPr>
                  <p:cNvPr id="122" name="稻壳儿小白白(http://dwz.cn/Wu2UP)"/>
                  <p:cNvSpPr>
                    <a:spLocks noChangeArrowheads="1"/>
                  </p:cNvSpPr>
                  <p:nvPr/>
                </p:nvSpPr>
                <p:spPr bwMode="auto">
                  <a:xfrm rot="10800000" flipV="1">
                    <a:off x="7704471" y="4759675"/>
                    <a:ext cx="137322" cy="143247"/>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3" name="稻壳儿小白白(http://dwz.cn/Wu2UP)"/>
                  <p:cNvSpPr>
                    <a:spLocks noChangeArrowheads="1"/>
                  </p:cNvSpPr>
                  <p:nvPr/>
                </p:nvSpPr>
                <p:spPr bwMode="auto">
                  <a:xfrm rot="10800000" flipV="1">
                    <a:off x="7872969" y="4759675"/>
                    <a:ext cx="137322" cy="143247"/>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4" name="稻壳儿小白白(http://dwz.cn/Wu2UP)"/>
                  <p:cNvSpPr>
                    <a:spLocks noChangeArrowheads="1"/>
                  </p:cNvSpPr>
                  <p:nvPr/>
                </p:nvSpPr>
                <p:spPr bwMode="auto">
                  <a:xfrm rot="10800000" flipV="1">
                    <a:off x="8049747" y="4759675"/>
                    <a:ext cx="137322" cy="143247"/>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5" name="稻壳儿小白白(http://dwz.cn/Wu2UP)"/>
                  <p:cNvSpPr>
                    <a:spLocks noChangeArrowheads="1"/>
                  </p:cNvSpPr>
                  <p:nvPr/>
                </p:nvSpPr>
                <p:spPr bwMode="auto">
                  <a:xfrm rot="10800000" flipV="1">
                    <a:off x="8230102" y="4759675"/>
                    <a:ext cx="137322" cy="143247"/>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grpSp>
            <p:nvGrpSpPr>
              <p:cNvPr id="132" name="Group 131"/>
              <p:cNvGrpSpPr/>
              <p:nvPr/>
            </p:nvGrpSpPr>
            <p:grpSpPr>
              <a:xfrm>
                <a:off x="7498659" y="5141763"/>
                <a:ext cx="874997" cy="849008"/>
                <a:chOff x="7498659" y="5141763"/>
                <a:chExt cx="874997" cy="849008"/>
              </a:xfrm>
            </p:grpSpPr>
            <p:sp>
              <p:nvSpPr>
                <p:cNvPr id="95" name="稻壳儿小白白(http://dwz.cn/Wu2UP)"/>
                <p:cNvSpPr>
                  <a:spLocks noChangeArrowheads="1"/>
                </p:cNvSpPr>
                <p:nvPr/>
              </p:nvSpPr>
              <p:spPr bwMode="auto">
                <a:xfrm rot="10800000" flipV="1">
                  <a:off x="7498659" y="5141763"/>
                  <a:ext cx="813889" cy="849008"/>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zh-CN"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rPr>
                    <a:t>动</a:t>
                  </a:r>
                  <a:r>
                    <a:rPr lang="zh-CN" altLang="en-US" sz="1400" b="1" dirty="0" smtClean="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rPr>
                    <a:t>作捕捉</a:t>
                  </a: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6" name="稻壳儿小白白(http://dwz.cn/Wu2UP)"/>
                <p:cNvSpPr>
                  <a:spLocks noChangeArrowheads="1"/>
                </p:cNvSpPr>
                <p:nvPr/>
              </p:nvSpPr>
              <p:spPr bwMode="auto">
                <a:xfrm rot="10800000" flipV="1">
                  <a:off x="8236334" y="5141763"/>
                  <a:ext cx="137322" cy="143247"/>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133" name="Group 132"/>
              <p:cNvGrpSpPr/>
              <p:nvPr/>
            </p:nvGrpSpPr>
            <p:grpSpPr>
              <a:xfrm>
                <a:off x="8360658" y="5288833"/>
                <a:ext cx="813889" cy="1032363"/>
                <a:chOff x="8360658" y="5288833"/>
                <a:chExt cx="813889" cy="1032363"/>
              </a:xfrm>
            </p:grpSpPr>
            <p:sp>
              <p:nvSpPr>
                <p:cNvPr id="96" name="稻壳儿小白白(http://dwz.cn/Wu2UP)"/>
                <p:cNvSpPr>
                  <a:spLocks noChangeArrowheads="1"/>
                </p:cNvSpPr>
                <p:nvPr/>
              </p:nvSpPr>
              <p:spPr bwMode="auto">
                <a:xfrm rot="10800000" flipV="1">
                  <a:off x="8360658" y="5472188"/>
                  <a:ext cx="813889" cy="849008"/>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zh-CN" altLang="en-US" sz="1400" b="1" dirty="0" smtClean="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rPr>
                    <a:t>虚拟行走</a:t>
                  </a: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7" name="稻壳儿小白白(http://dwz.cn/Wu2UP)"/>
                <p:cNvSpPr>
                  <a:spLocks noChangeArrowheads="1"/>
                </p:cNvSpPr>
                <p:nvPr/>
              </p:nvSpPr>
              <p:spPr bwMode="auto">
                <a:xfrm rot="10800000" flipV="1">
                  <a:off x="8730923" y="5288833"/>
                  <a:ext cx="137322" cy="143247"/>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134" name="Group 133"/>
              <p:cNvGrpSpPr/>
              <p:nvPr/>
            </p:nvGrpSpPr>
            <p:grpSpPr>
              <a:xfrm>
                <a:off x="9269767" y="5288833"/>
                <a:ext cx="813889" cy="1032364"/>
                <a:chOff x="9269767" y="5288833"/>
                <a:chExt cx="813889" cy="1032364"/>
              </a:xfrm>
            </p:grpSpPr>
            <p:sp>
              <p:nvSpPr>
                <p:cNvPr id="97" name="稻壳儿小白白(http://dwz.cn/Wu2UP)"/>
                <p:cNvSpPr>
                  <a:spLocks noChangeArrowheads="1"/>
                </p:cNvSpPr>
                <p:nvPr/>
              </p:nvSpPr>
              <p:spPr bwMode="auto">
                <a:xfrm rot="10800000" flipV="1">
                  <a:off x="9269767" y="5472189"/>
                  <a:ext cx="813889" cy="849008"/>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zh-CN" altLang="en-US" sz="1400" b="1" dirty="0" smtClean="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rPr>
                    <a:t>机械系统</a:t>
                  </a: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8" name="稻壳儿小白白(http://dwz.cn/Wu2UP)"/>
                <p:cNvSpPr>
                  <a:spLocks noChangeArrowheads="1"/>
                </p:cNvSpPr>
                <p:nvPr/>
              </p:nvSpPr>
              <p:spPr bwMode="auto">
                <a:xfrm rot="10800000" flipV="1">
                  <a:off x="9564932" y="5288833"/>
                  <a:ext cx="137322" cy="143247"/>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135" name="Group 134"/>
              <p:cNvGrpSpPr/>
              <p:nvPr/>
            </p:nvGrpSpPr>
            <p:grpSpPr>
              <a:xfrm>
                <a:off x="10094867" y="5141763"/>
                <a:ext cx="897898" cy="876106"/>
                <a:chOff x="10094867" y="5141763"/>
                <a:chExt cx="897898" cy="876106"/>
              </a:xfrm>
            </p:grpSpPr>
            <p:sp>
              <p:nvSpPr>
                <p:cNvPr id="98" name="稻壳儿小白白(http://dwz.cn/Wu2UP)"/>
                <p:cNvSpPr>
                  <a:spLocks noChangeArrowheads="1"/>
                </p:cNvSpPr>
                <p:nvPr/>
              </p:nvSpPr>
              <p:spPr bwMode="auto">
                <a:xfrm rot="10800000" flipV="1">
                  <a:off x="10178876" y="5168861"/>
                  <a:ext cx="813889" cy="849008"/>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zh-CN" altLang="en-US" sz="1400" b="1" dirty="0" smtClean="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rPr>
                    <a:t>运动控制</a:t>
                  </a: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9" name="稻壳儿小白白(http://dwz.cn/Wu2UP)"/>
                <p:cNvSpPr>
                  <a:spLocks noChangeArrowheads="1"/>
                </p:cNvSpPr>
                <p:nvPr/>
              </p:nvSpPr>
              <p:spPr bwMode="auto">
                <a:xfrm rot="10800000" flipV="1">
                  <a:off x="10094867" y="5141763"/>
                  <a:ext cx="137322" cy="143247"/>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grpSp>
      <p:grpSp>
        <p:nvGrpSpPr>
          <p:cNvPr id="147" name="Group 146"/>
          <p:cNvGrpSpPr/>
          <p:nvPr/>
        </p:nvGrpSpPr>
        <p:grpSpPr>
          <a:xfrm>
            <a:off x="249670" y="2910052"/>
            <a:ext cx="7380508" cy="3223418"/>
            <a:chOff x="204296" y="2996179"/>
            <a:chExt cx="7380508" cy="3223418"/>
          </a:xfrm>
        </p:grpSpPr>
        <p:sp>
          <p:nvSpPr>
            <p:cNvPr id="146" name="Freeform 5"/>
            <p:cNvSpPr/>
            <p:nvPr/>
          </p:nvSpPr>
          <p:spPr bwMode="auto">
            <a:xfrm>
              <a:off x="204296" y="2996179"/>
              <a:ext cx="5652325" cy="3223418"/>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 name="connsiteX0" fmla="*/ 2700 w 10000"/>
                <a:gd name="connsiteY0" fmla="*/ 24 h 10024"/>
                <a:gd name="connsiteX1" fmla="*/ 9903 w 10000"/>
                <a:gd name="connsiteY1" fmla="*/ 0 h 10024"/>
                <a:gd name="connsiteX2" fmla="*/ 10000 w 10000"/>
                <a:gd name="connsiteY2" fmla="*/ 10024 h 10024"/>
                <a:gd name="connsiteX3" fmla="*/ 0 w 10000"/>
                <a:gd name="connsiteY3" fmla="*/ 7246 h 10024"/>
                <a:gd name="connsiteX4" fmla="*/ 2700 w 10000"/>
                <a:gd name="connsiteY4" fmla="*/ 24 h 10024"/>
                <a:gd name="connsiteX0" fmla="*/ 2700 w 12451"/>
                <a:gd name="connsiteY0" fmla="*/ 24 h 10024"/>
                <a:gd name="connsiteX1" fmla="*/ 12451 w 12451"/>
                <a:gd name="connsiteY1" fmla="*/ 0 h 10024"/>
                <a:gd name="connsiteX2" fmla="*/ 10000 w 12451"/>
                <a:gd name="connsiteY2" fmla="*/ 10024 h 10024"/>
                <a:gd name="connsiteX3" fmla="*/ 0 w 12451"/>
                <a:gd name="connsiteY3" fmla="*/ 7246 h 10024"/>
                <a:gd name="connsiteX4" fmla="*/ 2700 w 12451"/>
                <a:gd name="connsiteY4" fmla="*/ 24 h 10024"/>
                <a:gd name="connsiteX0" fmla="*/ 0 w 13441"/>
                <a:gd name="connsiteY0" fmla="*/ 24 h 10024"/>
                <a:gd name="connsiteX1" fmla="*/ 13441 w 13441"/>
                <a:gd name="connsiteY1" fmla="*/ 0 h 10024"/>
                <a:gd name="connsiteX2" fmla="*/ 10990 w 13441"/>
                <a:gd name="connsiteY2" fmla="*/ 10024 h 10024"/>
                <a:gd name="connsiteX3" fmla="*/ 990 w 13441"/>
                <a:gd name="connsiteY3" fmla="*/ 7246 h 10024"/>
                <a:gd name="connsiteX4" fmla="*/ 0 w 13441"/>
                <a:gd name="connsiteY4" fmla="*/ 24 h 10024"/>
                <a:gd name="connsiteX0" fmla="*/ 0 w 13441"/>
                <a:gd name="connsiteY0" fmla="*/ 24 h 10024"/>
                <a:gd name="connsiteX1" fmla="*/ 13441 w 13441"/>
                <a:gd name="connsiteY1" fmla="*/ 0 h 10024"/>
                <a:gd name="connsiteX2" fmla="*/ 10990 w 13441"/>
                <a:gd name="connsiteY2" fmla="*/ 10024 h 10024"/>
                <a:gd name="connsiteX3" fmla="*/ 1144 w 13441"/>
                <a:gd name="connsiteY3" fmla="*/ 10003 h 10024"/>
                <a:gd name="connsiteX4" fmla="*/ 0 w 13441"/>
                <a:gd name="connsiteY4" fmla="*/ 24 h 10024"/>
                <a:gd name="connsiteX0" fmla="*/ 20 w 13461"/>
                <a:gd name="connsiteY0" fmla="*/ 24 h 10024"/>
                <a:gd name="connsiteX1" fmla="*/ 13461 w 13461"/>
                <a:gd name="connsiteY1" fmla="*/ 0 h 10024"/>
                <a:gd name="connsiteX2" fmla="*/ 11010 w 13461"/>
                <a:gd name="connsiteY2" fmla="*/ 10024 h 10024"/>
                <a:gd name="connsiteX3" fmla="*/ 0 w 13461"/>
                <a:gd name="connsiteY3" fmla="*/ 9917 h 10024"/>
                <a:gd name="connsiteX4" fmla="*/ 20 w 13461"/>
                <a:gd name="connsiteY4" fmla="*/ 24 h 10024"/>
                <a:gd name="connsiteX0" fmla="*/ 20 w 13461"/>
                <a:gd name="connsiteY0" fmla="*/ 24 h 10024"/>
                <a:gd name="connsiteX1" fmla="*/ 13461 w 13461"/>
                <a:gd name="connsiteY1" fmla="*/ 0 h 10024"/>
                <a:gd name="connsiteX2" fmla="*/ 11010 w 13461"/>
                <a:gd name="connsiteY2" fmla="*/ 10024 h 10024"/>
                <a:gd name="connsiteX3" fmla="*/ 0 w 13461"/>
                <a:gd name="connsiteY3" fmla="*/ 9946 h 10024"/>
                <a:gd name="connsiteX4" fmla="*/ 20 w 13461"/>
                <a:gd name="connsiteY4" fmla="*/ 24 h 10024"/>
                <a:gd name="connsiteX0" fmla="*/ 1 w 13442"/>
                <a:gd name="connsiteY0" fmla="*/ 24 h 10024"/>
                <a:gd name="connsiteX1" fmla="*/ 13442 w 13442"/>
                <a:gd name="connsiteY1" fmla="*/ 0 h 10024"/>
                <a:gd name="connsiteX2" fmla="*/ 10991 w 13442"/>
                <a:gd name="connsiteY2" fmla="*/ 10024 h 10024"/>
                <a:gd name="connsiteX3" fmla="*/ 1189 w 13442"/>
                <a:gd name="connsiteY3" fmla="*/ 9889 h 10024"/>
                <a:gd name="connsiteX4" fmla="*/ 1 w 13442"/>
                <a:gd name="connsiteY4" fmla="*/ 24 h 10024"/>
                <a:gd name="connsiteX0" fmla="*/ 1 w 13442"/>
                <a:gd name="connsiteY0" fmla="*/ 24 h 10024"/>
                <a:gd name="connsiteX1" fmla="*/ 13442 w 13442"/>
                <a:gd name="connsiteY1" fmla="*/ 0 h 10024"/>
                <a:gd name="connsiteX2" fmla="*/ 10991 w 13442"/>
                <a:gd name="connsiteY2" fmla="*/ 10024 h 10024"/>
                <a:gd name="connsiteX3" fmla="*/ 881 w 13442"/>
                <a:gd name="connsiteY3" fmla="*/ 9975 h 10024"/>
                <a:gd name="connsiteX4" fmla="*/ 1 w 13442"/>
                <a:gd name="connsiteY4" fmla="*/ 24 h 10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42" h="10024">
                  <a:moveTo>
                    <a:pt x="1" y="24"/>
                  </a:moveTo>
                  <a:lnTo>
                    <a:pt x="13442" y="0"/>
                  </a:lnTo>
                  <a:cubicBezTo>
                    <a:pt x="13474" y="3341"/>
                    <a:pt x="10959" y="6683"/>
                    <a:pt x="10991" y="10024"/>
                  </a:cubicBezTo>
                  <a:lnTo>
                    <a:pt x="881" y="9975"/>
                  </a:lnTo>
                  <a:cubicBezTo>
                    <a:pt x="888" y="6677"/>
                    <a:pt x="-6" y="3322"/>
                    <a:pt x="1" y="24"/>
                  </a:cubicBez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8" name="TextBox 76"/>
            <p:cNvSpPr txBox="1"/>
            <p:nvPr/>
          </p:nvSpPr>
          <p:spPr>
            <a:xfrm>
              <a:off x="472217" y="3122735"/>
              <a:ext cx="7112587" cy="1815882"/>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主要调查点</a:t>
              </a:r>
              <a:endParaRPr lang="en-US" altLang="zh-CN" sz="2800" dirty="0" smtClean="0">
                <a:solidFill>
                  <a:schemeClr val="bg1"/>
                </a:solidFill>
                <a:latin typeface="微软雅黑" panose="020B0503020204020204" pitchFamily="34" charset="-122"/>
                <a:ea typeface="微软雅黑" panose="020B0503020204020204" pitchFamily="34" charset="-122"/>
              </a:endParaRPr>
            </a:p>
            <a:p>
              <a:endParaRPr lang="en-US" altLang="zh-CN" sz="2400" dirty="0" smtClean="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dirty="0">
                  <a:solidFill>
                    <a:schemeClr val="bg1"/>
                  </a:solidFill>
                  <a:latin typeface="微软雅黑" panose="020B0503020204020204" pitchFamily="34" charset="-122"/>
                  <a:ea typeface="微软雅黑" panose="020B0503020204020204" pitchFamily="34" charset="-122"/>
                </a:rPr>
                <a:t>遥操作机器人的发展</a:t>
              </a:r>
              <a:r>
                <a:rPr lang="zh-CN" altLang="en-US" sz="2000" dirty="0" smtClean="0">
                  <a:solidFill>
                    <a:schemeClr val="bg1"/>
                  </a:solidFill>
                  <a:latin typeface="微软雅黑" panose="020B0503020204020204" pitchFamily="34" charset="-122"/>
                  <a:ea typeface="微软雅黑" panose="020B0503020204020204" pitchFamily="34" charset="-122"/>
                </a:rPr>
                <a:t>史与</a:t>
              </a:r>
              <a:r>
                <a:rPr lang="zh-CN" altLang="en-US" sz="2000" dirty="0">
                  <a:solidFill>
                    <a:schemeClr val="bg1"/>
                  </a:solidFill>
                  <a:latin typeface="微软雅黑" panose="020B0503020204020204" pitchFamily="34" charset="-122"/>
                  <a:ea typeface="微软雅黑" panose="020B0503020204020204" pitchFamily="34" charset="-122"/>
                </a:rPr>
                <a:t>现有的商业产品</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dirty="0">
                  <a:solidFill>
                    <a:schemeClr val="bg1"/>
                  </a:solidFill>
                  <a:latin typeface="微软雅黑" panose="020B0503020204020204" pitchFamily="34" charset="-122"/>
                  <a:ea typeface="微软雅黑" panose="020B0503020204020204" pitchFamily="34" charset="-122"/>
                </a:rPr>
                <a:t>相关的技术细节发</a:t>
              </a:r>
              <a:r>
                <a:rPr lang="zh-CN" altLang="en-US" sz="2000" dirty="0" smtClean="0">
                  <a:solidFill>
                    <a:schemeClr val="bg1"/>
                  </a:solidFill>
                  <a:latin typeface="微软雅黑" panose="020B0503020204020204" pitchFamily="34" charset="-122"/>
                  <a:ea typeface="微软雅黑" panose="020B0503020204020204" pitchFamily="34" charset="-122"/>
                </a:rPr>
                <a:t>展现状及</a:t>
              </a:r>
              <a:r>
                <a:rPr lang="zh-CN" altLang="en-US" sz="2000" dirty="0">
                  <a:solidFill>
                    <a:schemeClr val="bg1"/>
                  </a:solidFill>
                  <a:latin typeface="微软雅黑" panose="020B0503020204020204" pitchFamily="34" charset="-122"/>
                  <a:ea typeface="微软雅黑" panose="020B0503020204020204" pitchFamily="34" charset="-122"/>
                </a:rPr>
                <a:t>技术扩</a:t>
              </a:r>
              <a:r>
                <a:rPr lang="zh-CN" altLang="en-US" sz="2000" dirty="0" smtClean="0">
                  <a:solidFill>
                    <a:schemeClr val="bg1"/>
                  </a:solidFill>
                  <a:latin typeface="微软雅黑" panose="020B0503020204020204" pitchFamily="34" charset="-122"/>
                  <a:ea typeface="微软雅黑" panose="020B0503020204020204" pitchFamily="34" charset="-122"/>
                </a:rPr>
                <a:t>展</a:t>
              </a:r>
            </a:p>
            <a:p>
              <a:pPr marL="342900" indent="-342900">
                <a:buFont typeface="Wingdings" panose="05000000000000000000" pitchFamily="2" charset="2"/>
                <a:buChar char="Ø"/>
              </a:pPr>
              <a:r>
                <a:rPr lang="zh-CN" altLang="en-US" sz="2000" dirty="0" smtClean="0">
                  <a:solidFill>
                    <a:schemeClr val="bg1"/>
                  </a:solidFill>
                  <a:latin typeface="微软雅黑" panose="020B0503020204020204" pitchFamily="34" charset="-122"/>
                  <a:ea typeface="微软雅黑" panose="020B0503020204020204" pitchFamily="34" charset="-122"/>
                </a:rPr>
                <a:t>这种机器人可能的应用</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grpSp>
      <p:sp>
        <p:nvSpPr>
          <p:cNvPr id="148" name="Slide Number Placeholder 147"/>
          <p:cNvSpPr>
            <a:spLocks noGrp="1"/>
          </p:cNvSpPr>
          <p:nvPr>
            <p:ph type="sldNum" sz="quarter" idx="12"/>
          </p:nvPr>
        </p:nvSpPr>
        <p:spPr/>
        <p:txBody>
          <a:bodyPr/>
          <a:lstStyle/>
          <a:p>
            <a:fld id="{9C0BAE56-5081-45C8-9882-C35F39B69EBE}" type="slidenum">
              <a:rPr lang="zh-CN" altLang="en-US" smtClean="0"/>
              <a:t>4</a:t>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7" name="Slide Number Placeholder 16"/>
          <p:cNvSpPr>
            <a:spLocks noGrp="1"/>
          </p:cNvSpPr>
          <p:nvPr>
            <p:ph type="sldNum" sz="quarter" idx="12"/>
          </p:nvPr>
        </p:nvSpPr>
        <p:spPr/>
        <p:txBody>
          <a:bodyPr/>
          <a:lstStyle/>
          <a:p>
            <a:fld id="{9C0BAE56-5081-45C8-9882-C35F39B69EBE}" type="slidenum">
              <a:rPr lang="zh-CN" altLang="en-US" smtClean="0"/>
              <a:t>40</a:t>
            </a:fld>
            <a:endParaRPr lang="zh-CN" altLang="en-US"/>
          </a:p>
        </p:txBody>
      </p:sp>
      <p:sp>
        <p:nvSpPr>
          <p:cNvPr id="18" name="TextBox 76"/>
          <p:cNvSpPr txBox="1"/>
          <p:nvPr/>
        </p:nvSpPr>
        <p:spPr>
          <a:xfrm>
            <a:off x="498177" y="119023"/>
            <a:ext cx="3785011"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a:solidFill>
                  <a:srgbClr val="002B41"/>
                </a:solidFill>
                <a:latin typeface="微软雅黑" panose="020B0503020204020204" pitchFamily="34" charset="-122"/>
                <a:ea typeface="微软雅黑" panose="020B0503020204020204" pitchFamily="34" charset="-122"/>
              </a:rPr>
              <a:t>- </a:t>
            </a:r>
            <a:r>
              <a:rPr lang="zh-CN" altLang="en-US" sz="2000" dirty="0">
                <a:solidFill>
                  <a:srgbClr val="002B41"/>
                </a:solidFill>
                <a:latin typeface="微软雅黑" panose="020B0503020204020204" pitchFamily="34" charset="-122"/>
                <a:ea typeface="微软雅黑" panose="020B0503020204020204" pitchFamily="34" charset="-122"/>
              </a:rPr>
              <a:t>未来</a:t>
            </a:r>
            <a:r>
              <a:rPr lang="zh-CN" altLang="en-US" sz="2000" dirty="0" smtClean="0">
                <a:solidFill>
                  <a:srgbClr val="002B41"/>
                </a:solidFill>
                <a:latin typeface="微软雅黑" panose="020B0503020204020204" pitchFamily="34" charset="-122"/>
                <a:ea typeface="微软雅黑" panose="020B0503020204020204" pitchFamily="34" charset="-122"/>
              </a:rPr>
              <a:t>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展望</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19" name="矩形 4"/>
          <p:cNvSpPr/>
          <p:nvPr/>
        </p:nvSpPr>
        <p:spPr>
          <a:xfrm>
            <a:off x="1321489" y="2061609"/>
            <a:ext cx="9539785" cy="2781884"/>
          </a:xfrm>
          <a:prstGeom prst="rect">
            <a:avLst/>
          </a:prstGeom>
          <a:noFill/>
          <a:ln w="28575">
            <a:solidFill>
              <a:srgbClr val="002B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76"/>
          <p:cNvSpPr txBox="1"/>
          <p:nvPr/>
        </p:nvSpPr>
        <p:spPr>
          <a:xfrm>
            <a:off x="1756782" y="2061609"/>
            <a:ext cx="8669197" cy="2807948"/>
          </a:xfrm>
          <a:prstGeom prst="rect">
            <a:avLst/>
          </a:prstGeom>
          <a:noFill/>
          <a:effectLst/>
        </p:spPr>
        <p:txBody>
          <a:bodyPr wrap="square" rtlCol="0">
            <a:spAutoFit/>
          </a:bodyPr>
          <a:lstStyle/>
          <a:p>
            <a:pPr>
              <a:lnSpc>
                <a:spcPct val="150000"/>
              </a:lnSpc>
            </a:pPr>
            <a:r>
              <a:rPr lang="zh-CN" altLang="en-US" sz="2000" b="1" dirty="0" smtClean="0">
                <a:solidFill>
                  <a:srgbClr val="002B41"/>
                </a:solidFill>
                <a:latin typeface="微软雅黑" panose="020B0503020204020204" pitchFamily="34" charset="-122"/>
                <a:ea typeface="微软雅黑" panose="020B0503020204020204" pitchFamily="34" charset="-122"/>
              </a:rPr>
              <a:t>“远程操控机器人”是除了</a:t>
            </a:r>
            <a:r>
              <a:rPr lang="en-US" altLang="zh-CN" sz="2000" b="1" dirty="0" smtClean="0">
                <a:solidFill>
                  <a:srgbClr val="002B41"/>
                </a:solidFill>
                <a:latin typeface="微软雅黑" panose="020B0503020204020204" pitchFamily="34" charset="-122"/>
                <a:ea typeface="微软雅黑" panose="020B0503020204020204" pitchFamily="34" charset="-122"/>
              </a:rPr>
              <a:t>AI</a:t>
            </a:r>
            <a:r>
              <a:rPr lang="zh-CN" altLang="en-US" sz="2000" b="1" dirty="0" smtClean="0">
                <a:solidFill>
                  <a:srgbClr val="002B41"/>
                </a:solidFill>
                <a:latin typeface="微软雅黑" panose="020B0503020204020204" pitchFamily="34" charset="-122"/>
                <a:ea typeface="微软雅黑" panose="020B0503020204020204" pitchFamily="34" charset="-122"/>
              </a:rPr>
              <a:t>之外，另一个机器人行业发展的趋势。</a:t>
            </a:r>
            <a:endParaRPr lang="en-US" altLang="zh-CN" sz="2000" b="1" dirty="0" smtClean="0">
              <a:solidFill>
                <a:srgbClr val="002B41"/>
              </a:solidFill>
              <a:latin typeface="微软雅黑" panose="020B0503020204020204" pitchFamily="34" charset="-122"/>
              <a:ea typeface="微软雅黑" panose="020B0503020204020204" pitchFamily="34" charset="-122"/>
            </a:endParaRPr>
          </a:p>
          <a:p>
            <a:pPr algn="r">
              <a:lnSpc>
                <a:spcPct val="150000"/>
              </a:lnSpc>
            </a:pPr>
            <a:r>
              <a:rPr lang="en-US" altLang="zh-CN" sz="2000" dirty="0" smtClean="0">
                <a:solidFill>
                  <a:srgbClr val="002B41"/>
                </a:solidFill>
                <a:latin typeface="微软雅黑" panose="020B0503020204020204" pitchFamily="34" charset="-122"/>
                <a:ea typeface="微软雅黑" panose="020B0503020204020204" pitchFamily="34" charset="-122"/>
              </a:rPr>
              <a:t>——Rich Walker</a:t>
            </a:r>
          </a:p>
          <a:p>
            <a:pPr algn="r">
              <a:lnSpc>
                <a:spcPct val="150000"/>
              </a:lnSpc>
            </a:pPr>
            <a:endParaRPr lang="en-US" altLang="zh-CN" sz="2000" dirty="0">
              <a:solidFill>
                <a:srgbClr val="002B41"/>
              </a:solidFill>
              <a:latin typeface="微软雅黑" panose="020B0503020204020204" pitchFamily="34" charset="-122"/>
              <a:ea typeface="微软雅黑" panose="020B0503020204020204" pitchFamily="34" charset="-122"/>
            </a:endParaRPr>
          </a:p>
          <a:p>
            <a:pPr>
              <a:lnSpc>
                <a:spcPct val="150000"/>
              </a:lnSpc>
            </a:pPr>
            <a:r>
              <a:rPr lang="zh-CN" altLang="en-US" sz="2000" b="1" dirty="0">
                <a:solidFill>
                  <a:srgbClr val="002B41"/>
                </a:solidFill>
                <a:latin typeface="微软雅黑" panose="020B0503020204020204" pitchFamily="34" charset="-122"/>
                <a:ea typeface="微软雅黑" panose="020B0503020204020204" pitchFamily="34" charset="-122"/>
              </a:rPr>
              <a:t>机器</a:t>
            </a:r>
            <a:r>
              <a:rPr lang="zh-CN" altLang="en-US" sz="2000" b="1" dirty="0" smtClean="0">
                <a:solidFill>
                  <a:srgbClr val="002B41"/>
                </a:solidFill>
                <a:latin typeface="微软雅黑" panose="020B0503020204020204" pitchFamily="34" charset="-122"/>
                <a:ea typeface="微软雅黑" panose="020B0503020204020204" pitchFamily="34" charset="-122"/>
              </a:rPr>
              <a:t>人技术的研究重点应从全自主方式转向人机交互方式，尤其是在未知环境中作业的机器人，这样更具有现实意义。</a:t>
            </a:r>
            <a:endParaRPr lang="en-US" altLang="zh-CN" sz="2000" b="1" dirty="0" smtClean="0">
              <a:solidFill>
                <a:srgbClr val="002B41"/>
              </a:solidFill>
              <a:latin typeface="微软雅黑" panose="020B0503020204020204" pitchFamily="34" charset="-122"/>
              <a:ea typeface="微软雅黑" panose="020B0503020204020204" pitchFamily="34" charset="-122"/>
            </a:endParaRPr>
          </a:p>
          <a:p>
            <a:pPr algn="r">
              <a:lnSpc>
                <a:spcPct val="150000"/>
              </a:lnSpc>
            </a:pPr>
            <a:r>
              <a:rPr lang="en-US" altLang="zh-CN" sz="2000" dirty="0" smtClean="0">
                <a:solidFill>
                  <a:srgbClr val="002B41"/>
                </a:solidFill>
                <a:latin typeface="微软雅黑" panose="020B0503020204020204" pitchFamily="34" charset="-122"/>
                <a:ea typeface="微软雅黑" panose="020B0503020204020204" pitchFamily="34" charset="-122"/>
              </a:rPr>
              <a:t>——Kazerooni.H</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326419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圆角矩形 4"/>
          <p:cNvSpPr/>
          <p:nvPr/>
        </p:nvSpPr>
        <p:spPr>
          <a:xfrm>
            <a:off x="1517840" y="2026734"/>
            <a:ext cx="3459122" cy="1216882"/>
          </a:xfrm>
          <a:prstGeom prst="roundRect">
            <a:avLst/>
          </a:prstGeom>
          <a:noFill/>
          <a:ln w="19050" cmpd="sng">
            <a:solidFill>
              <a:srgbClr val="002B41"/>
            </a:solidFill>
            <a:prstDash val="solid"/>
            <a:round/>
            <a:headEnd type="none"/>
            <a:tailEnd type="none" w="med" len="med"/>
          </a:ln>
          <a:effectLst>
            <a:outerShdw blurRad="635000" dist="254000" dir="2700000" algn="ctr" rotWithShape="0">
              <a:srgbClr val="808080">
                <a:alpha val="20000"/>
              </a:srgbClr>
            </a:outerShdw>
          </a:effectLst>
          <a:extLst>
            <a:ext uri="{909E8E84-426E-40DD-AFC4-6F175D3DCCD1}">
              <a14:hiddenFill xmlns:a14="http://schemas.microsoft.com/office/drawing/2010/main">
                <a:solidFill>
                  <a:srgbClr val="FFFFFF"/>
                </a:solidFill>
              </a14:hiddenFill>
            </a:ext>
          </a:ex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i="0" u="none" strike="noStrike" kern="0" cap="none" spc="0" normalizeH="0" baseline="0" noProof="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6" name="圆角矩形 5"/>
          <p:cNvSpPr/>
          <p:nvPr/>
        </p:nvSpPr>
        <p:spPr>
          <a:xfrm>
            <a:off x="1093964" y="2208714"/>
            <a:ext cx="876002" cy="876002"/>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zh-CN" altLang="en-US" sz="2000" dirty="0">
                <a:solidFill>
                  <a:schemeClr val="bg1">
                    <a:lumMod val="95000"/>
                  </a:schemeClr>
                </a:solidFill>
                <a:latin typeface="微软雅黑" panose="020B0503020204020204" pitchFamily="34" charset="-122"/>
                <a:ea typeface="微软雅黑" panose="020B0503020204020204" pitchFamily="34" charset="-122"/>
              </a:rPr>
              <a:t>中国</a:t>
            </a:r>
          </a:p>
        </p:txBody>
      </p:sp>
      <p:sp>
        <p:nvSpPr>
          <p:cNvPr id="7" name="文本框 6"/>
          <p:cNvSpPr txBox="1"/>
          <p:nvPr/>
        </p:nvSpPr>
        <p:spPr>
          <a:xfrm>
            <a:off x="2074410" y="2143791"/>
            <a:ext cx="2798108" cy="905248"/>
          </a:xfrm>
          <a:prstGeom prst="rect">
            <a:avLst/>
          </a:prstGeom>
          <a:noFill/>
        </p:spPr>
        <p:txBody>
          <a:bodyPr wrap="square" rtlCol="0">
            <a:spAutoFit/>
          </a:bodyPr>
          <a:lstStyle/>
          <a:p>
            <a:pPr>
              <a:lnSpc>
                <a:spcPct val="130000"/>
              </a:lnSpc>
            </a:pPr>
            <a:r>
              <a:rPr lang="zh-CN" altLang="en-US" sz="1400" dirty="0" smtClean="0">
                <a:solidFill>
                  <a:srgbClr val="002B41"/>
                </a:solidFill>
                <a:latin typeface="微软雅黑" panose="020B0503020204020204" pitchFamily="34" charset="-122"/>
                <a:ea typeface="微软雅黑" panose="020B0503020204020204" pitchFamily="34" charset="-122"/>
              </a:rPr>
              <a:t>东</a:t>
            </a:r>
            <a:r>
              <a:rPr lang="zh-CN" altLang="en-US" sz="1400" dirty="0">
                <a:solidFill>
                  <a:srgbClr val="002B41"/>
                </a:solidFill>
                <a:latin typeface="微软雅黑" panose="020B0503020204020204" pitchFamily="34" charset="-122"/>
                <a:ea typeface="微软雅黑" panose="020B0503020204020204" pitchFamily="34" charset="-122"/>
              </a:rPr>
              <a:t>南大学人机交互遥操作机器</a:t>
            </a:r>
            <a:r>
              <a:rPr lang="zh-CN" altLang="en-US" sz="1400" dirty="0" smtClean="0">
                <a:solidFill>
                  <a:srgbClr val="002B41"/>
                </a:solidFill>
                <a:latin typeface="微软雅黑" panose="020B0503020204020204" pitchFamily="34" charset="-122"/>
                <a:ea typeface="微软雅黑" panose="020B0503020204020204" pitchFamily="34" charset="-122"/>
              </a:rPr>
              <a:t>人已</a:t>
            </a:r>
            <a:r>
              <a:rPr lang="zh-CN" altLang="en-US" sz="1400" dirty="0">
                <a:solidFill>
                  <a:srgbClr val="002B41"/>
                </a:solidFill>
                <a:latin typeface="微软雅黑" panose="020B0503020204020204" pitchFamily="34" charset="-122"/>
                <a:ea typeface="微软雅黑" panose="020B0503020204020204" pitchFamily="34" charset="-122"/>
              </a:rPr>
              <a:t>在我国载人航天与探月工程</a:t>
            </a:r>
            <a:r>
              <a:rPr lang="zh-CN" altLang="en-US" sz="1400" dirty="0" smtClean="0">
                <a:solidFill>
                  <a:srgbClr val="002B41"/>
                </a:solidFill>
                <a:latin typeface="微软雅黑" panose="020B0503020204020204" pitchFamily="34" charset="-122"/>
                <a:ea typeface="微软雅黑" panose="020B0503020204020204" pitchFamily="34" charset="-122"/>
              </a:rPr>
              <a:t>中得到应</a:t>
            </a:r>
            <a:r>
              <a:rPr lang="zh-CN" altLang="en-US" sz="1400" dirty="0">
                <a:solidFill>
                  <a:srgbClr val="002B41"/>
                </a:solidFill>
                <a:latin typeface="微软雅黑" panose="020B0503020204020204" pitchFamily="34" charset="-122"/>
                <a:ea typeface="微软雅黑" panose="020B0503020204020204" pitchFamily="34" charset="-122"/>
              </a:rPr>
              <a:t>用</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8" name="圆角矩形 7"/>
          <p:cNvSpPr/>
          <p:nvPr/>
        </p:nvSpPr>
        <p:spPr>
          <a:xfrm>
            <a:off x="6608455" y="2026734"/>
            <a:ext cx="3459122" cy="1216882"/>
          </a:xfrm>
          <a:prstGeom prst="roundRect">
            <a:avLst/>
          </a:prstGeom>
          <a:noFill/>
          <a:ln w="19050" cmpd="sng">
            <a:solidFill>
              <a:srgbClr val="002B41"/>
            </a:solidFill>
            <a:prstDash val="solid"/>
            <a:round/>
            <a:headEnd type="none"/>
            <a:tailEnd type="none" w="med" len="med"/>
          </a:ln>
          <a:effectLst>
            <a:outerShdw blurRad="635000" dist="254000" dir="2700000" algn="ctr" rotWithShape="0">
              <a:srgbClr val="808080">
                <a:alpha val="20000"/>
              </a:srgbClr>
            </a:outerShdw>
          </a:effectLst>
          <a:extLst>
            <a:ext uri="{909E8E84-426E-40DD-AFC4-6F175D3DCCD1}">
              <a14:hiddenFill xmlns:a14="http://schemas.microsoft.com/office/drawing/2010/main">
                <a:solidFill>
                  <a:srgbClr val="FFFFFF"/>
                </a:solidFill>
              </a14:hiddenFill>
            </a:ext>
          </a:ex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i="0" u="none" strike="noStrike" kern="0" cap="none" spc="0" normalizeH="0" baseline="0" noProof="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9" name="圆角矩形 8"/>
          <p:cNvSpPr/>
          <p:nvPr/>
        </p:nvSpPr>
        <p:spPr>
          <a:xfrm>
            <a:off x="6184579" y="2208714"/>
            <a:ext cx="876002" cy="876002"/>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zh-CN" altLang="en-US" sz="2000" dirty="0" smtClean="0">
                <a:solidFill>
                  <a:schemeClr val="bg1">
                    <a:lumMod val="95000"/>
                  </a:schemeClr>
                </a:solidFill>
                <a:latin typeface="微软雅黑" panose="020B0503020204020204" pitchFamily="34" charset="-122"/>
                <a:ea typeface="微软雅黑" panose="020B0503020204020204" pitchFamily="34" charset="-122"/>
              </a:rPr>
              <a:t>日本</a:t>
            </a:r>
            <a:endParaRPr lang="zh-CN" altLang="en-US" sz="2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7165025" y="2180433"/>
            <a:ext cx="2798108" cy="932563"/>
          </a:xfrm>
          <a:prstGeom prst="rect">
            <a:avLst/>
          </a:prstGeom>
          <a:noFill/>
        </p:spPr>
        <p:txBody>
          <a:bodyPr wrap="square" rtlCol="0">
            <a:spAutoFit/>
          </a:bodyPr>
          <a:lstStyle/>
          <a:p>
            <a:pPr>
              <a:lnSpc>
                <a:spcPct val="130000"/>
              </a:lnSpc>
            </a:pPr>
            <a:r>
              <a:rPr lang="zh-CN" altLang="en-US" sz="1400" dirty="0" smtClean="0">
                <a:solidFill>
                  <a:srgbClr val="002B41"/>
                </a:solidFill>
                <a:latin typeface="微软雅黑" panose="020B0503020204020204" pitchFamily="34" charset="-122"/>
                <a:ea typeface="微软雅黑" panose="020B0503020204020204" pitchFamily="34" charset="-122"/>
              </a:rPr>
              <a:t>制定了一项为期</a:t>
            </a:r>
            <a:r>
              <a:rPr lang="en-US" altLang="zh-CN" sz="1400" dirty="0" smtClean="0">
                <a:solidFill>
                  <a:srgbClr val="002B41"/>
                </a:solidFill>
                <a:latin typeface="微软雅黑" panose="020B0503020204020204" pitchFamily="34" charset="-122"/>
                <a:ea typeface="微软雅黑" panose="020B0503020204020204" pitchFamily="34" charset="-122"/>
              </a:rPr>
              <a:t>8</a:t>
            </a:r>
            <a:r>
              <a:rPr lang="zh-CN" altLang="en-US" sz="1400" dirty="0" smtClean="0">
                <a:solidFill>
                  <a:srgbClr val="002B41"/>
                </a:solidFill>
                <a:latin typeface="微软雅黑" panose="020B0503020204020204" pitchFamily="34" charset="-122"/>
                <a:ea typeface="微软雅黑" panose="020B0503020204020204" pitchFamily="34" charset="-122"/>
              </a:rPr>
              <a:t>年的先进机器人研究计划实现临场感遥操作机器人系统</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11" name="圆角矩形 10"/>
          <p:cNvSpPr/>
          <p:nvPr/>
        </p:nvSpPr>
        <p:spPr>
          <a:xfrm flipH="1">
            <a:off x="7169355" y="4146254"/>
            <a:ext cx="3459122" cy="1216882"/>
          </a:xfrm>
          <a:prstGeom prst="roundRect">
            <a:avLst/>
          </a:prstGeom>
          <a:noFill/>
          <a:ln w="19050" cmpd="sng">
            <a:solidFill>
              <a:srgbClr val="002B41"/>
            </a:solidFill>
            <a:prstDash val="solid"/>
            <a:round/>
            <a:headEnd type="none" w="med" len="med"/>
            <a:tailEnd type="oval"/>
          </a:ln>
          <a:effectLst>
            <a:outerShdw blurRad="635000" dist="254000" dir="2700000" algn="ctr" rotWithShape="0">
              <a:srgbClr val="808080">
                <a:alpha val="20000"/>
              </a:srgbClr>
            </a:outerShdw>
          </a:effectLst>
          <a:extLst>
            <a:ext uri="{909E8E84-426E-40DD-AFC4-6F175D3DCCD1}">
              <a14:hiddenFill xmlns:a14="http://schemas.microsoft.com/office/drawing/2010/main">
                <a:solidFill>
                  <a:srgbClr val="FFFFFF"/>
                </a:solidFill>
              </a14:hiddenFill>
            </a:ext>
          </a:ex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i="0" u="none" strike="noStrike" kern="0" cap="none" spc="0" normalizeH="0" baseline="0" noProof="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12" name="圆角矩形 11"/>
          <p:cNvSpPr/>
          <p:nvPr/>
        </p:nvSpPr>
        <p:spPr>
          <a:xfrm flipH="1">
            <a:off x="10180907" y="4321161"/>
            <a:ext cx="876002" cy="876002"/>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zh-CN" altLang="en-US" sz="2000" dirty="0" smtClean="0">
                <a:solidFill>
                  <a:schemeClr val="bg1">
                    <a:lumMod val="95000"/>
                  </a:schemeClr>
                </a:solidFill>
                <a:latin typeface="微软雅黑" panose="020B0503020204020204" pitchFamily="34" charset="-122"/>
                <a:ea typeface="微软雅黑" panose="020B0503020204020204" pitchFamily="34" charset="-122"/>
              </a:rPr>
              <a:t>德国</a:t>
            </a:r>
            <a:endParaRPr lang="zh-CN" altLang="en-US" sz="2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flipH="1">
            <a:off x="7276077" y="4391706"/>
            <a:ext cx="2798108" cy="625171"/>
          </a:xfrm>
          <a:prstGeom prst="rect">
            <a:avLst/>
          </a:prstGeom>
          <a:noFill/>
        </p:spPr>
        <p:txBody>
          <a:bodyPr wrap="square" rtlCol="0">
            <a:spAutoFit/>
          </a:bodyPr>
          <a:lstStyle/>
          <a:p>
            <a:pPr>
              <a:lnSpc>
                <a:spcPct val="130000"/>
              </a:lnSpc>
            </a:pPr>
            <a:r>
              <a:rPr lang="zh-CN" altLang="en-US" sz="1400" dirty="0" smtClean="0">
                <a:solidFill>
                  <a:srgbClr val="002B41"/>
                </a:solidFill>
                <a:latin typeface="微软雅黑" panose="020B0503020204020204" pitchFamily="34" charset="-122"/>
                <a:ea typeface="微软雅黑" panose="020B0503020204020204" pitchFamily="34" charset="-122"/>
              </a:rPr>
              <a:t>针对空间机器人的应用开展临场遥操作机器人</a:t>
            </a:r>
            <a:r>
              <a:rPr lang="en-US" altLang="zh-CN" sz="1400" dirty="0" smtClean="0">
                <a:solidFill>
                  <a:srgbClr val="002B41"/>
                </a:solidFill>
                <a:latin typeface="微软雅黑" panose="020B0503020204020204" pitchFamily="34" charset="-122"/>
                <a:ea typeface="微软雅黑" panose="020B0503020204020204" pitchFamily="34" charset="-122"/>
              </a:rPr>
              <a:t>ROTEX</a:t>
            </a:r>
            <a:r>
              <a:rPr lang="zh-CN" altLang="en-US" sz="1400" dirty="0" smtClean="0">
                <a:solidFill>
                  <a:srgbClr val="002B41"/>
                </a:solidFill>
                <a:latin typeface="微软雅黑" panose="020B0503020204020204" pitchFamily="34" charset="-122"/>
                <a:ea typeface="微软雅黑" panose="020B0503020204020204" pitchFamily="34" charset="-122"/>
              </a:rPr>
              <a:t>研究计划</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14" name="圆角矩形 13"/>
          <p:cNvSpPr/>
          <p:nvPr/>
        </p:nvSpPr>
        <p:spPr>
          <a:xfrm flipH="1">
            <a:off x="2078740" y="4146254"/>
            <a:ext cx="3459122" cy="1216882"/>
          </a:xfrm>
          <a:prstGeom prst="roundRect">
            <a:avLst/>
          </a:prstGeom>
          <a:noFill/>
          <a:ln w="19050" cmpd="sng">
            <a:solidFill>
              <a:srgbClr val="002B41"/>
            </a:solidFill>
            <a:prstDash val="solid"/>
            <a:round/>
            <a:headEnd type="none" w="med" len="med"/>
            <a:tailEnd type="oval"/>
          </a:ln>
          <a:effectLst>
            <a:outerShdw blurRad="635000" dist="254000" dir="2700000" algn="ctr" rotWithShape="0">
              <a:srgbClr val="808080">
                <a:alpha val="20000"/>
              </a:srgbClr>
            </a:outerShdw>
          </a:effectLst>
          <a:extLst>
            <a:ext uri="{909E8E84-426E-40DD-AFC4-6F175D3DCCD1}">
              <a14:hiddenFill xmlns:a14="http://schemas.microsoft.com/office/drawing/2010/main">
                <a:solidFill>
                  <a:srgbClr val="FFFFFF"/>
                </a:solidFill>
              </a14:hiddenFill>
            </a:ext>
          </a:ex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i="0" u="none" strike="noStrike" kern="0" cap="none" spc="0" normalizeH="0" baseline="0" noProof="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15" name="圆角矩形 14"/>
          <p:cNvSpPr/>
          <p:nvPr/>
        </p:nvSpPr>
        <p:spPr>
          <a:xfrm flipH="1">
            <a:off x="5090292" y="4321161"/>
            <a:ext cx="876002" cy="876002"/>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zh-CN" altLang="en-US" sz="2000" dirty="0" smtClean="0">
                <a:solidFill>
                  <a:schemeClr val="bg1">
                    <a:lumMod val="95000"/>
                  </a:schemeClr>
                </a:solidFill>
                <a:latin typeface="微软雅黑" panose="020B0503020204020204" pitchFamily="34" charset="-122"/>
                <a:ea typeface="微软雅黑" panose="020B0503020204020204" pitchFamily="34" charset="-122"/>
              </a:rPr>
              <a:t>美国</a:t>
            </a:r>
            <a:endParaRPr lang="zh-CN" altLang="en-US" sz="2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flipH="1">
            <a:off x="2219961" y="4442109"/>
            <a:ext cx="2798108" cy="625171"/>
          </a:xfrm>
          <a:prstGeom prst="rect">
            <a:avLst/>
          </a:prstGeom>
          <a:noFill/>
        </p:spPr>
        <p:txBody>
          <a:bodyPr wrap="square" rtlCol="0">
            <a:spAutoFit/>
          </a:bodyPr>
          <a:lstStyle/>
          <a:p>
            <a:pPr>
              <a:lnSpc>
                <a:spcPct val="130000"/>
              </a:lnSpc>
            </a:pPr>
            <a:r>
              <a:rPr lang="en-US" altLang="zh-CN" sz="1400" dirty="0" smtClean="0">
                <a:solidFill>
                  <a:srgbClr val="002B41"/>
                </a:solidFill>
                <a:latin typeface="微软雅黑" panose="020B0503020204020204" pitchFamily="34" charset="-122"/>
                <a:ea typeface="微软雅黑" panose="020B0503020204020204" pitchFamily="34" charset="-122"/>
              </a:rPr>
              <a:t>NASA</a:t>
            </a:r>
            <a:r>
              <a:rPr lang="zh-CN" altLang="en-US" sz="1400" dirty="0" smtClean="0">
                <a:solidFill>
                  <a:srgbClr val="002B41"/>
                </a:solidFill>
                <a:latin typeface="微软雅黑" panose="020B0503020204020204" pitchFamily="34" charset="-122"/>
                <a:ea typeface="微软雅黑" panose="020B0503020204020204" pitchFamily="34" charset="-122"/>
              </a:rPr>
              <a:t>针对空间遥操作机器人关键技术进行深入研究</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17" name="Slide Number Placeholder 16"/>
          <p:cNvSpPr>
            <a:spLocks noGrp="1"/>
          </p:cNvSpPr>
          <p:nvPr>
            <p:ph type="sldNum" sz="quarter" idx="12"/>
          </p:nvPr>
        </p:nvSpPr>
        <p:spPr/>
        <p:txBody>
          <a:bodyPr/>
          <a:lstStyle/>
          <a:p>
            <a:fld id="{9C0BAE56-5081-45C8-9882-C35F39B69EBE}" type="slidenum">
              <a:rPr lang="zh-CN" altLang="en-US" smtClean="0"/>
              <a:t>41</a:t>
            </a:fld>
            <a:endParaRPr lang="zh-CN" altLang="en-US"/>
          </a:p>
        </p:txBody>
      </p:sp>
      <p:sp>
        <p:nvSpPr>
          <p:cNvPr id="18" name="TextBox 76"/>
          <p:cNvSpPr txBox="1"/>
          <p:nvPr/>
        </p:nvSpPr>
        <p:spPr>
          <a:xfrm>
            <a:off x="498177" y="119023"/>
            <a:ext cx="4911857"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a:solidFill>
                  <a:srgbClr val="002B41"/>
                </a:solidFill>
                <a:latin typeface="微软雅黑" panose="020B0503020204020204" pitchFamily="34" charset="-122"/>
                <a:ea typeface="微软雅黑" panose="020B0503020204020204" pitchFamily="34" charset="-122"/>
              </a:rPr>
              <a:t>- </a:t>
            </a:r>
            <a:r>
              <a:rPr lang="zh-CN" altLang="en-US" sz="2000" dirty="0">
                <a:solidFill>
                  <a:srgbClr val="002B41"/>
                </a:solidFill>
                <a:latin typeface="微软雅黑" panose="020B0503020204020204" pitchFamily="34" charset="-122"/>
                <a:ea typeface="微软雅黑" panose="020B0503020204020204" pitchFamily="34" charset="-122"/>
              </a:rPr>
              <a:t>未来</a:t>
            </a:r>
            <a:r>
              <a:rPr lang="zh-CN" altLang="en-US" sz="2000" dirty="0" smtClean="0">
                <a:solidFill>
                  <a:srgbClr val="002B41"/>
                </a:solidFill>
                <a:latin typeface="微软雅黑" panose="020B0503020204020204" pitchFamily="34" charset="-122"/>
                <a:ea typeface="微软雅黑" panose="020B0503020204020204" pitchFamily="34" charset="-122"/>
              </a:rPr>
              <a:t>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各国发展热度</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98177" y="119023"/>
            <a:ext cx="5351145"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简介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与传统行业的比较</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4"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TextBox 2"/>
          <p:cNvSpPr txBox="1"/>
          <p:nvPr/>
        </p:nvSpPr>
        <p:spPr>
          <a:xfrm>
            <a:off x="5145206" y="2687781"/>
            <a:ext cx="2040623" cy="923330"/>
          </a:xfrm>
          <a:prstGeom prst="rect">
            <a:avLst/>
          </a:prstGeom>
          <a:noFill/>
        </p:spPr>
        <p:txBody>
          <a:bodyPr wrap="none" rtlCol="0">
            <a:spAutoFit/>
          </a:bodyPr>
          <a:lstStyle/>
          <a:p>
            <a:r>
              <a:rPr lang="en-US" altLang="zh-CN" sz="5400" dirty="0" smtClean="0">
                <a:solidFill>
                  <a:srgbClr val="FF0000"/>
                </a:solidFill>
              </a:rPr>
              <a:t>//todo</a:t>
            </a:r>
            <a:endParaRPr lang="zh-CN" altLang="en-US" dirty="0">
              <a:solidFill>
                <a:srgbClr val="FF0000"/>
              </a:solidFill>
            </a:endParaRPr>
          </a:p>
        </p:txBody>
      </p:sp>
      <p:sp>
        <p:nvSpPr>
          <p:cNvPr id="6" name="Slide Number Placeholder 5"/>
          <p:cNvSpPr>
            <a:spLocks noGrp="1"/>
          </p:cNvSpPr>
          <p:nvPr>
            <p:ph type="sldNum" sz="quarter" idx="12"/>
          </p:nvPr>
        </p:nvSpPr>
        <p:spPr/>
        <p:txBody>
          <a:bodyPr/>
          <a:lstStyle/>
          <a:p>
            <a:fld id="{9C0BAE56-5081-45C8-9882-C35F39B69EBE}" type="slidenum">
              <a:rPr lang="zh-CN" altLang="en-US" smtClean="0"/>
              <a:t>5</a:t>
            </a:fld>
            <a:endParaRPr lang="zh-CN" altLang="en-US"/>
          </a:p>
        </p:txBody>
      </p:sp>
    </p:spTree>
    <p:extLst>
      <p:ext uri="{BB962C8B-B14F-4D97-AF65-F5344CB8AC3E}">
        <p14:creationId xmlns:p14="http://schemas.microsoft.com/office/powerpoint/2010/main" val="1937475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702542" y="1992830"/>
            <a:ext cx="2786917" cy="1015663"/>
          </a:xfrm>
          <a:prstGeom prst="rect">
            <a:avLst/>
          </a:prstGeom>
          <a:noFill/>
          <a:effectLst/>
        </p:spPr>
        <p:txBody>
          <a:bodyPr wrap="none" rtlCol="0">
            <a:spAutoFit/>
          </a:bodyPr>
          <a:lstStyle/>
          <a:p>
            <a:pPr algn="ctr"/>
            <a:r>
              <a:rPr lang="en-US" altLang="zh-CN" sz="6000" dirty="0">
                <a:solidFill>
                  <a:prstClr val="white">
                    <a:lumMod val="95000"/>
                  </a:prstClr>
                </a:solidFill>
                <a:latin typeface="微软雅黑" panose="020B0503020204020204" pitchFamily="34" charset="-122"/>
                <a:ea typeface="微软雅黑" panose="020B0503020204020204" pitchFamily="34" charset="-122"/>
              </a:rPr>
              <a:t>Part 02</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4775"/>
          </a:xfrm>
          <a:prstGeom prst="rect">
            <a:avLst/>
          </a:prstGeom>
          <a:noFill/>
          <a:effectLst/>
        </p:spPr>
        <p:txBody>
          <a:bodyPr wrap="square" rtlCol="0">
            <a:spAutoFit/>
          </a:bodyPr>
          <a:lstStyle/>
          <a:p>
            <a:pPr algn="ctr"/>
            <a:r>
              <a:rPr lang="zh-CN" altLang="en-US" sz="3200" dirty="0">
                <a:solidFill>
                  <a:prstClr val="white">
                    <a:lumMod val="95000"/>
                  </a:prstClr>
                </a:solidFill>
                <a:latin typeface="微软雅黑" panose="020B0503020204020204" pitchFamily="34" charset="-122"/>
                <a:ea typeface="微软雅黑" panose="020B0503020204020204" pitchFamily="34" charset="-122"/>
              </a:rPr>
              <a:t>历史</a:t>
            </a:r>
          </a:p>
        </p:txBody>
      </p:sp>
      <p:sp>
        <p:nvSpPr>
          <p:cNvPr id="7" name="Slide Number Placeholder 6"/>
          <p:cNvSpPr>
            <a:spLocks noGrp="1"/>
          </p:cNvSpPr>
          <p:nvPr>
            <p:ph type="sldNum" sz="quarter" idx="12"/>
          </p:nvPr>
        </p:nvSpPr>
        <p:spPr/>
        <p:txBody>
          <a:bodyPr/>
          <a:lstStyle/>
          <a:p>
            <a:fld id="{9C0BAE56-5081-45C8-9882-C35F39B69EBE}" type="slidenum">
              <a:rPr lang="zh-CN" altLang="en-US" smtClean="0"/>
              <a:t>6</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76"/>
          <p:cNvSpPr txBox="1"/>
          <p:nvPr/>
        </p:nvSpPr>
        <p:spPr>
          <a:xfrm>
            <a:off x="498177" y="119023"/>
            <a:ext cx="310052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历史</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15"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6"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TextBox 3"/>
          <p:cNvSpPr txBox="1"/>
          <p:nvPr/>
        </p:nvSpPr>
        <p:spPr>
          <a:xfrm>
            <a:off x="763517" y="1114292"/>
            <a:ext cx="5163126" cy="5632311"/>
          </a:xfrm>
          <a:prstGeom prst="rect">
            <a:avLst/>
          </a:prstGeom>
          <a:noFill/>
        </p:spPr>
        <p:txBody>
          <a:bodyPr wrap="square" rtlCol="0">
            <a:spAutoFit/>
          </a:bodyPr>
          <a:lstStyle/>
          <a:p>
            <a:r>
              <a:rPr lang="en-US" altLang="zh-CN" sz="1600" dirty="0">
                <a:solidFill>
                  <a:srgbClr val="002B41"/>
                </a:solidFill>
                <a:latin typeface="微软雅黑" panose="020B0503020204020204" pitchFamily="34" charset="-122"/>
                <a:ea typeface="微软雅黑" panose="020B0503020204020204" pitchFamily="34" charset="-122"/>
              </a:rPr>
              <a:t> </a:t>
            </a:r>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2400" dirty="0" smtClean="0">
                <a:solidFill>
                  <a:srgbClr val="002B41"/>
                </a:solidFill>
                <a:latin typeface="微软雅黑" panose="020B0503020204020204" pitchFamily="34" charset="-122"/>
                <a:ea typeface="微软雅黑" panose="020B0503020204020204" pitchFamily="34" charset="-122"/>
              </a:rPr>
              <a:t>“</a:t>
            </a:r>
            <a:r>
              <a:rPr lang="zh-CN" altLang="zh-CN" sz="2400" dirty="0">
                <a:solidFill>
                  <a:srgbClr val="002B41"/>
                </a:solidFill>
                <a:latin typeface="微软雅黑" panose="020B0503020204020204" pitchFamily="34" charset="-122"/>
                <a:ea typeface="微软雅黑" panose="020B0503020204020204" pitchFamily="34" charset="-122"/>
              </a:rPr>
              <a:t>机器人”</a:t>
            </a:r>
            <a:r>
              <a:rPr lang="zh-CN" altLang="zh-CN" sz="1600" dirty="0">
                <a:solidFill>
                  <a:srgbClr val="002B41"/>
                </a:solidFill>
                <a:latin typeface="微软雅黑" panose="020B0503020204020204" pitchFamily="34" charset="-122"/>
                <a:ea typeface="微软雅黑" panose="020B0503020204020204" pitchFamily="34" charset="-122"/>
              </a:rPr>
              <a:t>这一词汇出现的时间并不</a:t>
            </a:r>
            <a:r>
              <a:rPr lang="zh-CN" altLang="zh-CN" sz="1600" dirty="0" smtClean="0">
                <a:solidFill>
                  <a:srgbClr val="002B41"/>
                </a:solidFill>
                <a:latin typeface="微软雅黑" panose="020B0503020204020204" pitchFamily="34" charset="-122"/>
                <a:ea typeface="微软雅黑" panose="020B0503020204020204" pitchFamily="34" charset="-122"/>
              </a:rPr>
              <a:t>长</a:t>
            </a:r>
            <a:r>
              <a:rPr lang="zh-CN" altLang="en-US" sz="1600" dirty="0" smtClean="0">
                <a:solidFill>
                  <a:srgbClr val="002B41"/>
                </a:solidFill>
                <a:latin typeface="微软雅黑" panose="020B0503020204020204" pitchFamily="34" charset="-122"/>
                <a:ea typeface="微软雅黑" panose="020B0503020204020204" pitchFamily="34" charset="-122"/>
              </a:rPr>
              <a:t>。</a:t>
            </a:r>
            <a:r>
              <a:rPr lang="zh-CN" altLang="zh-CN" sz="1600" dirty="0" smtClean="0">
                <a:solidFill>
                  <a:srgbClr val="002B41"/>
                </a:solidFill>
                <a:latin typeface="微软雅黑" panose="020B0503020204020204" pitchFamily="34" charset="-122"/>
                <a:ea typeface="微软雅黑" panose="020B0503020204020204" pitchFamily="34" charset="-122"/>
              </a:rPr>
              <a:t>在</a:t>
            </a:r>
            <a:r>
              <a:rPr lang="zh-CN" altLang="zh-CN" sz="1600" dirty="0">
                <a:solidFill>
                  <a:srgbClr val="002B41"/>
                </a:solidFill>
                <a:latin typeface="微软雅黑" panose="020B0503020204020204" pitchFamily="34" charset="-122"/>
                <a:ea typeface="微软雅黑" panose="020B0503020204020204" pitchFamily="34" charset="-122"/>
              </a:rPr>
              <a:t>西方，机器人最早被称作自动机（</a:t>
            </a:r>
            <a:r>
              <a:rPr lang="en-US" altLang="zh-CN" sz="1600" dirty="0">
                <a:solidFill>
                  <a:srgbClr val="002B41"/>
                </a:solidFill>
                <a:latin typeface="微软雅黑" panose="020B0503020204020204" pitchFamily="34" charset="-122"/>
                <a:ea typeface="微软雅黑" panose="020B0503020204020204" pitchFamily="34" charset="-122"/>
              </a:rPr>
              <a:t>Automation</a:t>
            </a:r>
            <a:r>
              <a:rPr lang="zh-CN" altLang="zh-CN" sz="1600" dirty="0">
                <a:solidFill>
                  <a:srgbClr val="002B41"/>
                </a:solidFill>
                <a:latin typeface="微软雅黑" panose="020B0503020204020204" pitchFamily="34" charset="-122"/>
                <a:ea typeface="微软雅黑" panose="020B0503020204020204" pitchFamily="34" charset="-122"/>
              </a:rPr>
              <a:t>）或自行控制机</a:t>
            </a:r>
            <a:r>
              <a:rPr lang="zh-CN" altLang="zh-CN" sz="1600" dirty="0" smtClean="0">
                <a:solidFill>
                  <a:srgbClr val="002B41"/>
                </a:solidFill>
                <a:latin typeface="微软雅黑" panose="020B0503020204020204" pitchFamily="34" charset="-122"/>
                <a:ea typeface="微软雅黑" panose="020B0503020204020204" pitchFamily="34" charset="-122"/>
              </a:rPr>
              <a:t>器（</a:t>
            </a:r>
            <a:r>
              <a:rPr lang="en-US" altLang="zh-CN" sz="1600" dirty="0">
                <a:solidFill>
                  <a:srgbClr val="002B41"/>
                </a:solidFill>
                <a:latin typeface="微软雅黑" panose="020B0503020204020204" pitchFamily="34" charset="-122"/>
                <a:ea typeface="微软雅黑" panose="020B0503020204020204" pitchFamily="34" charset="-122"/>
              </a:rPr>
              <a:t>Self-Operating Machine</a:t>
            </a:r>
            <a:r>
              <a:rPr lang="zh-CN" altLang="zh-CN" sz="1600" dirty="0">
                <a:solidFill>
                  <a:srgbClr val="002B41"/>
                </a:solidFill>
                <a:latin typeface="微软雅黑" panose="020B0503020204020204" pitchFamily="34" charset="-122"/>
                <a:ea typeface="微软雅黑" panose="020B0503020204020204" pitchFamily="34" charset="-122"/>
              </a:rPr>
              <a:t>），直到</a:t>
            </a:r>
            <a:r>
              <a:rPr lang="en-US" altLang="zh-CN" sz="1600" dirty="0">
                <a:solidFill>
                  <a:srgbClr val="002B41"/>
                </a:solidFill>
                <a:latin typeface="微软雅黑" panose="020B0503020204020204" pitchFamily="34" charset="-122"/>
                <a:ea typeface="微软雅黑" panose="020B0503020204020204" pitchFamily="34" charset="-122"/>
              </a:rPr>
              <a:t>1921</a:t>
            </a:r>
            <a:r>
              <a:rPr lang="zh-CN" altLang="zh-CN" sz="1600" dirty="0">
                <a:solidFill>
                  <a:srgbClr val="002B41"/>
                </a:solidFill>
                <a:latin typeface="微软雅黑" panose="020B0503020204020204" pitchFamily="34" charset="-122"/>
                <a:ea typeface="微软雅黑" panose="020B0503020204020204" pitchFamily="34" charset="-122"/>
              </a:rPr>
              <a:t>年，捷克剧作家卡尔·恰佩克在他的剧本《罗萨姆的万能机器人》（</a:t>
            </a:r>
            <a:r>
              <a:rPr lang="en-US" altLang="zh-CN" sz="1600" dirty="0">
                <a:solidFill>
                  <a:srgbClr val="002B41"/>
                </a:solidFill>
                <a:latin typeface="微软雅黑" panose="020B0503020204020204" pitchFamily="34" charset="-122"/>
                <a:ea typeface="微软雅黑" panose="020B0503020204020204" pitchFamily="34" charset="-122"/>
              </a:rPr>
              <a:t>Rossum’s Universal Robots</a:t>
            </a:r>
            <a:r>
              <a:rPr lang="zh-CN" altLang="zh-CN" sz="1600" dirty="0">
                <a:solidFill>
                  <a:srgbClr val="002B41"/>
                </a:solidFill>
                <a:latin typeface="微软雅黑" panose="020B0503020204020204" pitchFamily="34" charset="-122"/>
                <a:ea typeface="微软雅黑" panose="020B0503020204020204" pitchFamily="34" charset="-122"/>
              </a:rPr>
              <a:t>）创造</a:t>
            </a:r>
            <a:r>
              <a:rPr lang="zh-CN" altLang="zh-CN" sz="1600" dirty="0" smtClean="0">
                <a:solidFill>
                  <a:srgbClr val="002B41"/>
                </a:solidFill>
                <a:latin typeface="微软雅黑" panose="020B0503020204020204" pitchFamily="34" charset="-122"/>
                <a:ea typeface="微软雅黑" panose="020B0503020204020204" pitchFamily="34" charset="-122"/>
              </a:rPr>
              <a:t>了“</a:t>
            </a:r>
            <a:r>
              <a:rPr lang="en-US" altLang="zh-CN" sz="1600" dirty="0" smtClean="0">
                <a:solidFill>
                  <a:srgbClr val="002B41"/>
                </a:solidFill>
                <a:latin typeface="微软雅黑" panose="020B0503020204020204" pitchFamily="34" charset="-122"/>
                <a:ea typeface="微软雅黑" panose="020B0503020204020204" pitchFamily="34" charset="-122"/>
              </a:rPr>
              <a:t>Robot</a:t>
            </a:r>
            <a:r>
              <a:rPr lang="zh-CN" altLang="zh-CN" sz="1600" dirty="0">
                <a:solidFill>
                  <a:srgbClr val="002B41"/>
                </a:solidFill>
                <a:latin typeface="微软雅黑" panose="020B0503020204020204" pitchFamily="34" charset="-122"/>
                <a:ea typeface="微软雅黑" panose="020B0503020204020204" pitchFamily="34" charset="-122"/>
              </a:rPr>
              <a:t>”一词。在这个剧本中，机器人一开始是没有情感的，人们输给它什么样的程序，就进行什么样的工作，后来，机器有了感情，于是开始反抗，并且最终消灭了人类。值得玩味的是，机器人语出捷克语“</a:t>
            </a:r>
            <a:r>
              <a:rPr lang="en-US" altLang="zh-CN" sz="1600" dirty="0">
                <a:solidFill>
                  <a:srgbClr val="002B41"/>
                </a:solidFill>
                <a:latin typeface="微软雅黑" panose="020B0503020204020204" pitchFamily="34" charset="-122"/>
                <a:ea typeface="微软雅黑" panose="020B0503020204020204" pitchFamily="34" charset="-122"/>
              </a:rPr>
              <a:t>Robota</a:t>
            </a:r>
            <a:r>
              <a:rPr lang="zh-CN" altLang="zh-CN" sz="1600" dirty="0">
                <a:solidFill>
                  <a:srgbClr val="002B41"/>
                </a:solidFill>
                <a:latin typeface="微软雅黑" panose="020B0503020204020204" pitchFamily="34" charset="-122"/>
                <a:ea typeface="微软雅黑" panose="020B0503020204020204" pitchFamily="34" charset="-122"/>
              </a:rPr>
              <a:t>”，意为“奴隶”</a:t>
            </a:r>
            <a:r>
              <a:rPr lang="zh-CN" altLang="zh-CN"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smtClean="0">
              <a:solidFill>
                <a:srgbClr val="002B41"/>
              </a:solidFill>
              <a:latin typeface="微软雅黑" panose="020B0503020204020204" pitchFamily="34" charset="-122"/>
              <a:ea typeface="微软雅黑" panose="020B0503020204020204" pitchFamily="34" charset="-122"/>
            </a:endParaRP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en-US" sz="2400" dirty="0">
                <a:solidFill>
                  <a:srgbClr val="002B41"/>
                </a:solidFill>
                <a:latin typeface="微软雅黑" panose="020B0503020204020204" pitchFamily="34" charset="-122"/>
                <a:ea typeface="微软雅黑" panose="020B0503020204020204" pitchFamily="34" charset="-122"/>
              </a:rPr>
              <a:t>十四世纪至十七世纪</a:t>
            </a:r>
            <a:r>
              <a:rPr lang="zh-CN" altLang="en-US" sz="1600" dirty="0">
                <a:solidFill>
                  <a:srgbClr val="002B41"/>
                </a:solidFill>
                <a:latin typeface="微软雅黑" panose="020B0503020204020204" pitchFamily="34" charset="-122"/>
                <a:ea typeface="微软雅黑" panose="020B0503020204020204" pitchFamily="34" charset="-122"/>
              </a:rPr>
              <a:t>，文艺复兴给世界带来了一场艺术与科学的革命。文艺复兴三杰之一的莱奥纳多</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en-US" sz="1600" dirty="0">
                <a:solidFill>
                  <a:srgbClr val="002B41"/>
                </a:solidFill>
                <a:latin typeface="微软雅黑" panose="020B0503020204020204" pitchFamily="34" charset="-122"/>
                <a:ea typeface="微软雅黑" panose="020B0503020204020204" pitchFamily="34" charset="-122"/>
              </a:rPr>
              <a:t>达芬</a:t>
            </a:r>
            <a:r>
              <a:rPr lang="zh-CN" altLang="en-US" sz="1600" dirty="0" smtClean="0">
                <a:solidFill>
                  <a:srgbClr val="002B41"/>
                </a:solidFill>
                <a:latin typeface="微软雅黑" panose="020B0503020204020204" pitchFamily="34" charset="-122"/>
                <a:ea typeface="微软雅黑" panose="020B0503020204020204" pitchFamily="34" charset="-122"/>
              </a:rPr>
              <a:t>奇，不</a:t>
            </a:r>
            <a:r>
              <a:rPr lang="zh-CN" altLang="en-US" sz="1600" dirty="0">
                <a:solidFill>
                  <a:srgbClr val="002B41"/>
                </a:solidFill>
                <a:latin typeface="微软雅黑" panose="020B0503020204020204" pitchFamily="34" charset="-122"/>
                <a:ea typeface="微软雅黑" panose="020B0503020204020204" pitchFamily="34" charset="-122"/>
              </a:rPr>
              <a:t>仅是创作了</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en-US" sz="1600" dirty="0">
                <a:solidFill>
                  <a:srgbClr val="002B41"/>
                </a:solidFill>
                <a:latin typeface="微软雅黑" panose="020B0503020204020204" pitchFamily="34" charset="-122"/>
                <a:ea typeface="微软雅黑" panose="020B0503020204020204" pitchFamily="34" charset="-122"/>
              </a:rPr>
              <a:t>蒙娜丽莎</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en-US" sz="1600" dirty="0">
                <a:solidFill>
                  <a:srgbClr val="002B41"/>
                </a:solidFill>
                <a:latin typeface="微软雅黑" panose="020B0503020204020204" pitchFamily="34" charset="-122"/>
                <a:ea typeface="微软雅黑" panose="020B0503020204020204" pitchFamily="34" charset="-122"/>
              </a:rPr>
              <a:t>的世界顶级艺术家，也是一位顶尖的工程师，设计了大量的飞行器，机</a:t>
            </a:r>
            <a:r>
              <a:rPr lang="zh-CN" altLang="en-US" sz="1600" dirty="0" smtClean="0">
                <a:solidFill>
                  <a:srgbClr val="002B41"/>
                </a:solidFill>
                <a:latin typeface="微软雅黑" panose="020B0503020204020204" pitchFamily="34" charset="-122"/>
                <a:ea typeface="微软雅黑" panose="020B0503020204020204" pitchFamily="34" charset="-122"/>
              </a:rPr>
              <a:t>械车</a:t>
            </a:r>
            <a:r>
              <a:rPr lang="zh-CN" altLang="en-US" sz="1600" dirty="0">
                <a:solidFill>
                  <a:srgbClr val="002B41"/>
                </a:solidFill>
                <a:latin typeface="微软雅黑" panose="020B0503020204020204" pitchFamily="34" charset="-122"/>
                <a:ea typeface="微软雅黑" panose="020B0503020204020204" pitchFamily="34" charset="-122"/>
              </a:rPr>
              <a:t>，坦克之类的超越时代的设</a:t>
            </a:r>
            <a:r>
              <a:rPr lang="zh-CN" altLang="en-US" sz="1600" dirty="0" smtClean="0">
                <a:solidFill>
                  <a:srgbClr val="002B41"/>
                </a:solidFill>
                <a:latin typeface="微软雅黑" panose="020B0503020204020204" pitchFamily="34" charset="-122"/>
                <a:ea typeface="微软雅黑" panose="020B0503020204020204" pitchFamily="34" charset="-122"/>
              </a:rPr>
              <a:t>计。其</a:t>
            </a:r>
            <a:r>
              <a:rPr lang="zh-CN" altLang="en-US" sz="1600" dirty="0">
                <a:solidFill>
                  <a:srgbClr val="002B41"/>
                </a:solidFill>
                <a:latin typeface="微软雅黑" panose="020B0503020204020204" pitchFamily="34" charset="-122"/>
                <a:ea typeface="微软雅黑" panose="020B0503020204020204" pitchFamily="34" charset="-122"/>
              </a:rPr>
              <a:t>中，达芬奇设计的机器人以木头，皮革金属为材料，以齿轮作为驱动装</a:t>
            </a:r>
            <a:r>
              <a:rPr lang="zh-CN" altLang="en-US" sz="1600" dirty="0" smtClean="0">
                <a:solidFill>
                  <a:srgbClr val="002B41"/>
                </a:solidFill>
                <a:latin typeface="微软雅黑" panose="020B0503020204020204" pitchFamily="34" charset="-122"/>
                <a:ea typeface="微软雅黑" panose="020B0503020204020204" pitchFamily="34" charset="-122"/>
              </a:rPr>
              <a:t>置；可</a:t>
            </a:r>
            <a:r>
              <a:rPr lang="zh-CN" altLang="en-US" sz="1600" dirty="0">
                <a:solidFill>
                  <a:srgbClr val="002B41"/>
                </a:solidFill>
                <a:latin typeface="微软雅黑" panose="020B0503020204020204" pitchFamily="34" charset="-122"/>
                <a:ea typeface="微软雅黑" panose="020B0503020204020204" pitchFamily="34" charset="-122"/>
              </a:rPr>
              <a:t>坐可站立，头部会转动，胳膊能挥</a:t>
            </a:r>
            <a:r>
              <a:rPr lang="zh-CN" altLang="en-US" sz="1600" dirty="0" smtClean="0">
                <a:solidFill>
                  <a:srgbClr val="002B41"/>
                </a:solidFill>
                <a:latin typeface="微软雅黑" panose="020B0503020204020204" pitchFamily="34" charset="-122"/>
                <a:ea typeface="微软雅黑" panose="020B0503020204020204" pitchFamily="34" charset="-122"/>
              </a:rPr>
              <a:t>舞。</a:t>
            </a:r>
            <a:endParaRPr lang="en-US" altLang="zh-CN" sz="1600" dirty="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a:t>
            </a:r>
            <a:r>
              <a:rPr lang="zh-CN" altLang="en-US" sz="2400" dirty="0">
                <a:solidFill>
                  <a:srgbClr val="002B41"/>
                </a:solidFill>
                <a:latin typeface="微软雅黑" panose="020B0503020204020204" pitchFamily="34" charset="-122"/>
                <a:ea typeface="微软雅黑" panose="020B0503020204020204" pitchFamily="34" charset="-122"/>
              </a:rPr>
              <a:t>十九世纪中叶</a:t>
            </a:r>
            <a:r>
              <a:rPr lang="zh-CN" altLang="en-US" sz="1600" dirty="0">
                <a:solidFill>
                  <a:srgbClr val="002B41"/>
                </a:solidFill>
                <a:latin typeface="微软雅黑" panose="020B0503020204020204" pitchFamily="34" charset="-122"/>
                <a:ea typeface="微软雅黑" panose="020B0503020204020204" pitchFamily="34" charset="-122"/>
              </a:rPr>
              <a:t>，欧洲处于剧烈变革时代。十八世纪六十年代的工业革命给这个世界带来了大量全</a:t>
            </a:r>
            <a:r>
              <a:rPr lang="zh-CN" altLang="en-US" sz="1600" dirty="0" smtClean="0">
                <a:solidFill>
                  <a:srgbClr val="002B41"/>
                </a:solidFill>
                <a:latin typeface="微软雅黑" panose="020B0503020204020204" pitchFamily="34" charset="-122"/>
                <a:ea typeface="微软雅黑" panose="020B0503020204020204" pitchFamily="34" charset="-122"/>
              </a:rPr>
              <a:t>新</a:t>
            </a:r>
            <a:endParaRPr lang="zh-CN" altLang="zh-CN" sz="1600" dirty="0" smtClean="0">
              <a:solidFill>
                <a:srgbClr val="002B41"/>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6280727" y="717266"/>
            <a:ext cx="5273964" cy="830997"/>
          </a:xfrm>
          <a:prstGeom prst="rect">
            <a:avLst/>
          </a:prstGeom>
          <a:noFill/>
        </p:spPr>
        <p:txBody>
          <a:bodyPr wrap="square" rtlCol="0">
            <a:spAutoFit/>
          </a:bodyPr>
          <a:lstStyle/>
          <a:p>
            <a:r>
              <a:rPr lang="zh-CN" altLang="en-US" sz="1600" dirty="0">
                <a:solidFill>
                  <a:srgbClr val="002B41"/>
                </a:solidFill>
                <a:latin typeface="微软雅黑" panose="020B0503020204020204" pitchFamily="34" charset="-122"/>
                <a:ea typeface="微软雅黑" panose="020B0503020204020204" pitchFamily="34" charset="-122"/>
              </a:rPr>
              <a:t>的技术，</a:t>
            </a:r>
            <a:r>
              <a:rPr lang="zh-CN" altLang="en-US" sz="1600" dirty="0" smtClean="0">
                <a:solidFill>
                  <a:srgbClr val="002B41"/>
                </a:solidFill>
                <a:latin typeface="微软雅黑" panose="020B0503020204020204" pitchFamily="34" charset="-122"/>
                <a:ea typeface="微软雅黑" panose="020B0503020204020204" pitchFamily="34" charset="-122"/>
              </a:rPr>
              <a:t>让整</a:t>
            </a:r>
            <a:r>
              <a:rPr lang="zh-CN" altLang="en-US" sz="1600" dirty="0">
                <a:solidFill>
                  <a:srgbClr val="002B41"/>
                </a:solidFill>
                <a:latin typeface="微软雅黑" panose="020B0503020204020204" pitchFamily="34" charset="-122"/>
                <a:ea typeface="微软雅黑" panose="020B0503020204020204" pitchFamily="34" charset="-122"/>
              </a:rPr>
              <a:t>个欧洲完成了从工厂手工业到机器工业的过渡。在这个时代，出现了大量的新型机器（包括机器人），历史学家称这个时代为“机器时代”。</a:t>
            </a:r>
          </a:p>
        </p:txBody>
      </p:sp>
      <p:pic>
        <p:nvPicPr>
          <p:cNvPr id="1027" name="图片 1" descr="QQ截图201810292233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9514" y="1631391"/>
            <a:ext cx="4356389" cy="4319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Slide Number Placeholder 18"/>
          <p:cNvSpPr>
            <a:spLocks noGrp="1"/>
          </p:cNvSpPr>
          <p:nvPr>
            <p:ph type="sldNum" sz="quarter" idx="12"/>
          </p:nvPr>
        </p:nvSpPr>
        <p:spPr/>
        <p:txBody>
          <a:bodyPr/>
          <a:lstStyle/>
          <a:p>
            <a:fld id="{9C0BAE56-5081-45C8-9882-C35F39B69EBE}" type="slidenum">
              <a:rPr lang="zh-CN" altLang="en-US" smtClean="0"/>
              <a:t>7</a:t>
            </a:fld>
            <a:endParaRPr lang="zh-CN" altLang="en-US"/>
          </a:p>
        </p:txBody>
      </p:sp>
      <p:sp>
        <p:nvSpPr>
          <p:cNvPr id="20" name="TextBox 19"/>
          <p:cNvSpPr txBox="1"/>
          <p:nvPr/>
        </p:nvSpPr>
        <p:spPr>
          <a:xfrm>
            <a:off x="7426035" y="6046469"/>
            <a:ext cx="2983346" cy="492443"/>
          </a:xfrm>
          <a:prstGeom prst="rect">
            <a:avLst/>
          </a:prstGeom>
          <a:noFill/>
        </p:spPr>
        <p:txBody>
          <a:bodyPr wrap="square" rtlCol="0">
            <a:spAutoFit/>
          </a:bodyPr>
          <a:lstStyle/>
          <a:p>
            <a:pPr algn="ctr"/>
            <a:r>
              <a:rPr lang="zh-CN" altLang="zh-CN" sz="1400" dirty="0" smtClean="0">
                <a:solidFill>
                  <a:srgbClr val="002B41"/>
                </a:solidFill>
                <a:latin typeface="微软雅黑" panose="020B0503020204020204" pitchFamily="34" charset="-122"/>
                <a:ea typeface="微软雅黑" panose="020B0503020204020204" pitchFamily="34" charset="-122"/>
              </a:rPr>
              <a:t>达·芬奇设计的机器人</a:t>
            </a:r>
          </a:p>
          <a:p>
            <a:pPr algn="ctr"/>
            <a:r>
              <a:rPr lang="zh-CN" altLang="zh-CN" sz="1100" dirty="0" smtClean="0">
                <a:solidFill>
                  <a:srgbClr val="002B41"/>
                </a:solidFill>
                <a:latin typeface="微软雅黑" panose="020B0503020204020204" pitchFamily="34" charset="-122"/>
                <a:ea typeface="微软雅黑" panose="020B0503020204020204" pitchFamily="34" charset="-122"/>
              </a:rPr>
              <a:t>图</a:t>
            </a:r>
            <a:r>
              <a:rPr lang="zh-CN" altLang="en-US" sz="1100" dirty="0" smtClean="0">
                <a:solidFill>
                  <a:srgbClr val="002B41"/>
                </a:solidFill>
                <a:latin typeface="微软雅黑" panose="020B0503020204020204" pitchFamily="34" charset="-122"/>
                <a:ea typeface="微软雅黑" panose="020B0503020204020204" pitchFamily="34" charset="-122"/>
              </a:rPr>
              <a:t>片来</a:t>
            </a:r>
            <a:r>
              <a:rPr lang="zh-CN" altLang="zh-CN" sz="1100" dirty="0" smtClean="0">
                <a:solidFill>
                  <a:srgbClr val="002B41"/>
                </a:solidFill>
                <a:latin typeface="微软雅黑" panose="020B0503020204020204" pitchFamily="34" charset="-122"/>
                <a:ea typeface="微软雅黑" panose="020B0503020204020204" pitchFamily="34" charset="-122"/>
              </a:rPr>
              <a:t>源：维基百科</a:t>
            </a:r>
            <a:endParaRPr lang="zh-CN" altLang="zh-CN" sz="11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76"/>
          <p:cNvSpPr txBox="1"/>
          <p:nvPr/>
        </p:nvSpPr>
        <p:spPr>
          <a:xfrm>
            <a:off x="498177" y="119023"/>
            <a:ext cx="310052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历史</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15"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6"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TextBox 3"/>
          <p:cNvSpPr txBox="1"/>
          <p:nvPr/>
        </p:nvSpPr>
        <p:spPr>
          <a:xfrm>
            <a:off x="776976" y="680367"/>
            <a:ext cx="5163126" cy="2185214"/>
          </a:xfrm>
          <a:prstGeom prst="rect">
            <a:avLst/>
          </a:prstGeom>
          <a:noFill/>
        </p:spPr>
        <p:txBody>
          <a:bodyPr wrap="square" rtlCol="0">
            <a:spAutoFit/>
          </a:bodyPr>
          <a:lstStyle/>
          <a:p>
            <a:r>
              <a:rPr lang="zh-CN" altLang="en-US" sz="1600" dirty="0" smtClean="0">
                <a:solidFill>
                  <a:srgbClr val="002B41"/>
                </a:solidFill>
                <a:latin typeface="微软雅黑" panose="020B0503020204020204" pitchFamily="34" charset="-122"/>
                <a:ea typeface="微软雅黑" panose="020B0503020204020204" pitchFamily="34" charset="-122"/>
              </a:rPr>
              <a:t>       </a:t>
            </a:r>
            <a:r>
              <a:rPr lang="zh-CN" altLang="en-US" sz="2400" dirty="0">
                <a:solidFill>
                  <a:srgbClr val="002B41"/>
                </a:solidFill>
                <a:latin typeface="微软雅黑" panose="020B0503020204020204" pitchFamily="34" charset="-122"/>
                <a:ea typeface="微软雅黑" panose="020B0503020204020204" pitchFamily="34" charset="-122"/>
              </a:rPr>
              <a:t>近代机器人</a:t>
            </a:r>
            <a:r>
              <a:rPr lang="zh-CN" altLang="en-US" sz="1600" dirty="0">
                <a:solidFill>
                  <a:srgbClr val="002B41"/>
                </a:solidFill>
                <a:latin typeface="微软雅黑" panose="020B0503020204020204" pitchFamily="34" charset="-122"/>
                <a:ea typeface="微软雅黑" panose="020B0503020204020204" pitchFamily="34" charset="-122"/>
              </a:rPr>
              <a:t>研究始于</a:t>
            </a:r>
            <a:r>
              <a:rPr lang="en-US" altLang="zh-CN" sz="1600" dirty="0">
                <a:solidFill>
                  <a:srgbClr val="002B41"/>
                </a:solidFill>
                <a:latin typeface="微软雅黑" panose="020B0503020204020204" pitchFamily="34" charset="-122"/>
                <a:ea typeface="微软雅黑" panose="020B0503020204020204" pitchFamily="34" charset="-122"/>
              </a:rPr>
              <a:t>20</a:t>
            </a:r>
            <a:r>
              <a:rPr lang="zh-CN" altLang="en-US" sz="1600" dirty="0">
                <a:solidFill>
                  <a:srgbClr val="002B41"/>
                </a:solidFill>
                <a:latin typeface="微软雅黑" panose="020B0503020204020204" pitchFamily="34" charset="-122"/>
                <a:ea typeface="微软雅黑" panose="020B0503020204020204" pitchFamily="34" charset="-122"/>
              </a:rPr>
              <a:t>世纪中期</a:t>
            </a:r>
            <a:r>
              <a:rPr lang="zh-CN" altLang="en-US" sz="1600" dirty="0" smtClean="0">
                <a:solidFill>
                  <a:srgbClr val="002B41"/>
                </a:solidFill>
                <a:latin typeface="微软雅黑" panose="020B0503020204020204" pitchFamily="34" charset="-122"/>
                <a:ea typeface="微软雅黑" panose="020B0503020204020204" pitchFamily="34" charset="-122"/>
              </a:rPr>
              <a:t>，先</a:t>
            </a:r>
            <a:r>
              <a:rPr lang="zh-CN" altLang="en-US" sz="1600" dirty="0">
                <a:solidFill>
                  <a:srgbClr val="002B41"/>
                </a:solidFill>
                <a:latin typeface="微软雅黑" panose="020B0503020204020204" pitchFamily="34" charset="-122"/>
                <a:ea typeface="微软雅黑" panose="020B0503020204020204" pitchFamily="34" charset="-122"/>
              </a:rPr>
              <a:t>后演进出三代不同类型的机器</a:t>
            </a:r>
            <a:r>
              <a:rPr lang="zh-CN" altLang="en-US" sz="1600" dirty="0" smtClean="0">
                <a:solidFill>
                  <a:srgbClr val="002B41"/>
                </a:solidFill>
                <a:latin typeface="微软雅黑" panose="020B0503020204020204" pitchFamily="34" charset="-122"/>
                <a:ea typeface="微软雅黑" panose="020B0503020204020204" pitchFamily="34" charset="-122"/>
              </a:rPr>
              <a:t>人</a:t>
            </a:r>
            <a:r>
              <a:rPr lang="zh-CN" altLang="en-US" sz="1600" dirty="0">
                <a:solidFill>
                  <a:srgbClr val="002B41"/>
                </a:solidFill>
                <a:latin typeface="微软雅黑" panose="020B0503020204020204" pitchFamily="34" charset="-122"/>
                <a:ea typeface="微软雅黑" panose="020B0503020204020204" pitchFamily="34" charset="-122"/>
              </a:rPr>
              <a:t>。</a:t>
            </a:r>
            <a:r>
              <a:rPr lang="zh-CN" altLang="en-US" sz="1600" dirty="0" smtClean="0">
                <a:solidFill>
                  <a:srgbClr val="002B41"/>
                </a:solidFill>
                <a:latin typeface="微软雅黑" panose="020B0503020204020204" pitchFamily="34" charset="-122"/>
                <a:ea typeface="微软雅黑" panose="020B0503020204020204" pitchFamily="34" charset="-122"/>
              </a:rPr>
              <a:t>第</a:t>
            </a:r>
            <a:r>
              <a:rPr lang="zh-CN" altLang="en-US" sz="1600" dirty="0">
                <a:solidFill>
                  <a:srgbClr val="002B41"/>
                </a:solidFill>
                <a:latin typeface="微软雅黑" panose="020B0503020204020204" pitchFamily="34" charset="-122"/>
                <a:ea typeface="微软雅黑" panose="020B0503020204020204" pitchFamily="34" charset="-122"/>
              </a:rPr>
              <a:t>一代就是遥控操作机器人，之后机器人的行动方式又转换为按事先编好的程序对机器人进行控制，从而使得机器人自动完成某些重复的操作。第三代则发展成为了智能机器人，它利用各种传感器来获取周围的信息，然后在自己的处理器中进行决策并做出反应</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6371508" y="680367"/>
            <a:ext cx="5273964" cy="5755422"/>
          </a:xfrm>
          <a:prstGeom prst="rect">
            <a:avLst/>
          </a:prstGeom>
          <a:noFill/>
        </p:spPr>
        <p:txBody>
          <a:bodyPr wrap="square" rtlCol="0">
            <a:spAutoFit/>
          </a:bodyPr>
          <a:lstStyle/>
          <a:p>
            <a:r>
              <a:rPr lang="zh-CN" altLang="en-US" sz="1600" dirty="0" smtClean="0">
                <a:solidFill>
                  <a:srgbClr val="002B41"/>
                </a:solidFill>
                <a:latin typeface="微软雅黑" panose="020B0503020204020204" pitchFamily="34" charset="-122"/>
                <a:ea typeface="微软雅黑" panose="020B0503020204020204" pitchFamily="34" charset="-122"/>
              </a:rPr>
              <a:t>       </a:t>
            </a:r>
            <a:r>
              <a:rPr lang="zh-CN" altLang="en-US" sz="2400" dirty="0" smtClean="0">
                <a:solidFill>
                  <a:srgbClr val="002B41"/>
                </a:solidFill>
                <a:latin typeface="微软雅黑" panose="020B0503020204020204" pitchFamily="34" charset="-122"/>
                <a:ea typeface="微软雅黑" panose="020B0503020204020204" pitchFamily="34" charset="-122"/>
              </a:rPr>
              <a:t>遥</a:t>
            </a:r>
            <a:r>
              <a:rPr lang="zh-CN" altLang="en-US" sz="2400" dirty="0">
                <a:solidFill>
                  <a:srgbClr val="002B41"/>
                </a:solidFill>
                <a:latin typeface="微软雅黑" panose="020B0503020204020204" pitchFamily="34" charset="-122"/>
                <a:ea typeface="微软雅黑" panose="020B0503020204020204" pitchFamily="34" charset="-122"/>
              </a:rPr>
              <a:t>控操作</a:t>
            </a:r>
            <a:r>
              <a:rPr lang="zh-CN" altLang="en-US" sz="1600" dirty="0">
                <a:solidFill>
                  <a:srgbClr val="002B41"/>
                </a:solidFill>
                <a:latin typeface="微软雅黑" panose="020B0503020204020204" pitchFamily="34" charset="-122"/>
                <a:ea typeface="微软雅黑" panose="020B0503020204020204" pitchFamily="34" charset="-122"/>
              </a:rPr>
              <a:t>作为遥操作的一个雏形，较早地出现在历史舞台上。</a:t>
            </a:r>
          </a:p>
          <a:p>
            <a:r>
              <a:rPr lang="zh-CN" altLang="en-US" sz="1600" dirty="0">
                <a:solidFill>
                  <a:srgbClr val="002B41"/>
                </a:solidFill>
                <a:latin typeface="微软雅黑" panose="020B0503020204020204" pitchFamily="34" charset="-122"/>
                <a:ea typeface="微软雅黑" panose="020B0503020204020204" pitchFamily="34" charset="-122"/>
              </a:rPr>
              <a:t>       </a:t>
            </a:r>
            <a:r>
              <a:rPr lang="zh-CN" altLang="en-US" sz="2400" dirty="0">
                <a:solidFill>
                  <a:srgbClr val="002B41"/>
                </a:solidFill>
                <a:latin typeface="微软雅黑" panose="020B0503020204020204" pitchFamily="34" charset="-122"/>
                <a:ea typeface="微软雅黑" panose="020B0503020204020204" pitchFamily="34" charset="-122"/>
              </a:rPr>
              <a:t>尼古拉</a:t>
            </a:r>
            <a:r>
              <a:rPr lang="en-US" altLang="zh-CN" sz="2400" dirty="0">
                <a:solidFill>
                  <a:srgbClr val="002B41"/>
                </a:solidFill>
                <a:latin typeface="微软雅黑" panose="020B0503020204020204" pitchFamily="34" charset="-122"/>
                <a:ea typeface="微软雅黑" panose="020B0503020204020204" pitchFamily="34" charset="-122"/>
              </a:rPr>
              <a:t>·</a:t>
            </a:r>
            <a:r>
              <a:rPr lang="zh-CN" altLang="en-US" sz="2400" dirty="0">
                <a:solidFill>
                  <a:srgbClr val="002B41"/>
                </a:solidFill>
                <a:latin typeface="微软雅黑" panose="020B0503020204020204" pitchFamily="34" charset="-122"/>
                <a:ea typeface="微软雅黑" panose="020B0503020204020204" pitchFamily="34" charset="-122"/>
              </a:rPr>
              <a:t>特斯拉</a:t>
            </a:r>
            <a:r>
              <a:rPr lang="zh-CN" altLang="en-US" sz="1600" dirty="0">
                <a:solidFill>
                  <a:srgbClr val="002B41"/>
                </a:solidFill>
                <a:latin typeface="微软雅黑" panose="020B0503020204020204" pitchFamily="34" charset="-122"/>
                <a:ea typeface="微软雅黑" panose="020B0503020204020204" pitchFamily="34" charset="-122"/>
              </a:rPr>
              <a:t>（</a:t>
            </a:r>
            <a:r>
              <a:rPr lang="en-US" altLang="zh-CN" sz="1600" dirty="0">
                <a:solidFill>
                  <a:srgbClr val="002B41"/>
                </a:solidFill>
                <a:latin typeface="微软雅黑" panose="020B0503020204020204" pitchFamily="34" charset="-122"/>
                <a:ea typeface="微软雅黑" panose="020B0503020204020204" pitchFamily="34" charset="-122"/>
              </a:rPr>
              <a:t>Nikola Tesla, 1856--1943</a:t>
            </a:r>
            <a:r>
              <a:rPr lang="zh-CN" altLang="en-US" sz="1600" dirty="0">
                <a:solidFill>
                  <a:srgbClr val="002B41"/>
                </a:solidFill>
                <a:latin typeface="微软雅黑" panose="020B0503020204020204" pitchFamily="34" charset="-122"/>
                <a:ea typeface="微软雅黑" panose="020B0503020204020204" pitchFamily="34" charset="-122"/>
              </a:rPr>
              <a:t>）在美国密苏里州圣路易斯首次公开展示了无线电通信。而具有历史意义的无线电发射，则是由俄国科学家波波夫和意大利的马可尼完成。但在当时这个阶段，技术仅作为技术本身存在，并没有任何与技术相关的无线产品出世；在萌芽阶段，这个技术在特斯拉电气公司继续沉淀。值得留意的是，他在</a:t>
            </a:r>
            <a:r>
              <a:rPr lang="en-US" altLang="zh-CN" sz="1600" dirty="0">
                <a:solidFill>
                  <a:srgbClr val="002B41"/>
                </a:solidFill>
                <a:latin typeface="微软雅黑" panose="020B0503020204020204" pitchFamily="34" charset="-122"/>
                <a:ea typeface="微软雅黑" panose="020B0503020204020204" pitchFamily="34" charset="-122"/>
              </a:rPr>
              <a:t>1897</a:t>
            </a:r>
            <a:r>
              <a:rPr lang="zh-CN" altLang="en-US" sz="1600" dirty="0">
                <a:solidFill>
                  <a:srgbClr val="002B41"/>
                </a:solidFill>
                <a:latin typeface="微软雅黑" panose="020B0503020204020204" pitchFamily="34" charset="-122"/>
                <a:ea typeface="微软雅黑" panose="020B0503020204020204" pitchFamily="34" charset="-122"/>
              </a:rPr>
              <a:t>年，在无线电工程领域注册了</a:t>
            </a:r>
            <a:r>
              <a:rPr lang="en-US" altLang="zh-CN" sz="1600" dirty="0">
                <a:solidFill>
                  <a:srgbClr val="002B41"/>
                </a:solidFill>
                <a:latin typeface="微软雅黑" panose="020B0503020204020204" pitchFamily="34" charset="-122"/>
                <a:ea typeface="微软雅黑" panose="020B0503020204020204" pitchFamily="34" charset="-122"/>
              </a:rPr>
              <a:t>20</a:t>
            </a:r>
            <a:r>
              <a:rPr lang="zh-CN" altLang="en-US" sz="1600" dirty="0">
                <a:solidFill>
                  <a:srgbClr val="002B41"/>
                </a:solidFill>
                <a:latin typeface="微软雅黑" panose="020B0503020204020204" pitchFamily="34" charset="-122"/>
                <a:ea typeface="微软雅黑" panose="020B0503020204020204" pitchFamily="34" charset="-122"/>
              </a:rPr>
              <a:t>项发明专利。 </a:t>
            </a:r>
          </a:p>
          <a:p>
            <a:r>
              <a:rPr lang="zh-CN" altLang="en-US" sz="1600" dirty="0">
                <a:solidFill>
                  <a:srgbClr val="002B41"/>
                </a:solidFill>
                <a:latin typeface="微软雅黑" panose="020B0503020204020204" pitchFamily="34" charset="-122"/>
                <a:ea typeface="微软雅黑" panose="020B0503020204020204" pitchFamily="34" charset="-122"/>
              </a:rPr>
              <a:t>      </a:t>
            </a:r>
            <a:endParaRPr lang="en-US" altLang="zh-CN" sz="1600" dirty="0">
              <a:solidFill>
                <a:srgbClr val="002B41"/>
              </a:solidFill>
              <a:latin typeface="微软雅黑" panose="020B0503020204020204" pitchFamily="34" charset="-122"/>
              <a:ea typeface="微软雅黑" panose="020B0503020204020204" pitchFamily="34" charset="-122"/>
            </a:endParaRPr>
          </a:p>
          <a:p>
            <a:r>
              <a:rPr lang="en-US" altLang="zh-CN" sz="1600" dirty="0">
                <a:solidFill>
                  <a:srgbClr val="002B41"/>
                </a:solidFill>
                <a:latin typeface="微软雅黑" panose="020B0503020204020204" pitchFamily="34" charset="-122"/>
                <a:ea typeface="微软雅黑" panose="020B0503020204020204" pitchFamily="34" charset="-122"/>
              </a:rPr>
              <a:t>       </a:t>
            </a:r>
            <a:r>
              <a:rPr lang="zh-CN" altLang="en-US" sz="2400" dirty="0">
                <a:solidFill>
                  <a:srgbClr val="002B41"/>
                </a:solidFill>
                <a:latin typeface="微软雅黑" panose="020B0503020204020204" pitchFamily="34" charset="-122"/>
                <a:ea typeface="微软雅黑" panose="020B0503020204020204" pitchFamily="34" charset="-122"/>
              </a:rPr>
              <a:t>最早的遥控装置</a:t>
            </a:r>
            <a:r>
              <a:rPr lang="zh-CN" altLang="en-US" sz="1600" dirty="0">
                <a:solidFill>
                  <a:srgbClr val="002B41"/>
                </a:solidFill>
                <a:latin typeface="微软雅黑" panose="020B0503020204020204" pitchFamily="34" charset="-122"/>
                <a:ea typeface="微软雅黑" panose="020B0503020204020204" pitchFamily="34" charset="-122"/>
              </a:rPr>
              <a:t>追溯到</a:t>
            </a:r>
            <a:r>
              <a:rPr lang="en-US" altLang="zh-CN" sz="1600" dirty="0">
                <a:solidFill>
                  <a:srgbClr val="002B41"/>
                </a:solidFill>
                <a:latin typeface="微软雅黑" panose="020B0503020204020204" pitchFamily="34" charset="-122"/>
                <a:ea typeface="微软雅黑" panose="020B0503020204020204" pitchFamily="34" charset="-122"/>
              </a:rPr>
              <a:t>1897</a:t>
            </a:r>
            <a:r>
              <a:rPr lang="zh-CN" altLang="en-US" sz="1600" dirty="0">
                <a:solidFill>
                  <a:srgbClr val="002B41"/>
                </a:solidFill>
                <a:latin typeface="微软雅黑" panose="020B0503020204020204" pitchFamily="34" charset="-122"/>
                <a:ea typeface="微软雅黑" panose="020B0503020204020204" pitchFamily="34" charset="-122"/>
              </a:rPr>
              <a:t>年，在这个时</a:t>
            </a:r>
            <a:r>
              <a:rPr lang="zh-CN" altLang="en-US" sz="1600" dirty="0" smtClean="0">
                <a:solidFill>
                  <a:srgbClr val="002B41"/>
                </a:solidFill>
                <a:latin typeface="微软雅黑" panose="020B0503020204020204" pitchFamily="34" charset="-122"/>
                <a:ea typeface="微软雅黑" panose="020B0503020204020204" pitchFamily="34" charset="-122"/>
              </a:rPr>
              <a:t>间出现了鱼雷控制装置 </a:t>
            </a:r>
            <a:r>
              <a:rPr lang="en-US" altLang="zh-CN" sz="1600" dirty="0" smtClean="0">
                <a:solidFill>
                  <a:srgbClr val="002B41"/>
                </a:solidFill>
                <a:latin typeface="微软雅黑" panose="020B0503020204020204" pitchFamily="34" charset="-122"/>
                <a:ea typeface="微软雅黑" panose="020B0503020204020204" pitchFamily="34" charset="-122"/>
              </a:rPr>
              <a:t>Brennan torpedo</a:t>
            </a:r>
            <a:r>
              <a:rPr lang="zh-CN" altLang="en-US" sz="1600" dirty="0" smtClean="0">
                <a:solidFill>
                  <a:srgbClr val="002B41"/>
                </a:solidFill>
                <a:latin typeface="微软雅黑" panose="020B0503020204020204" pitchFamily="34" charset="-122"/>
                <a:ea typeface="微软雅黑" panose="020B0503020204020204" pitchFamily="34" charset="-122"/>
              </a:rPr>
              <a:t>。它是世</a:t>
            </a:r>
            <a:r>
              <a:rPr lang="zh-CN" altLang="en-US" sz="1600" dirty="0">
                <a:solidFill>
                  <a:srgbClr val="002B41"/>
                </a:solidFill>
                <a:latin typeface="微软雅黑" panose="020B0503020204020204" pitchFamily="34" charset="-122"/>
                <a:ea typeface="微软雅黑" panose="020B0503020204020204" pitchFamily="34" charset="-122"/>
              </a:rPr>
              <a:t>界上第一个实践性的导弹控制装</a:t>
            </a:r>
            <a:r>
              <a:rPr lang="zh-CN" altLang="en-US" sz="1600" dirty="0" smtClean="0">
                <a:solidFill>
                  <a:srgbClr val="002B41"/>
                </a:solidFill>
                <a:latin typeface="微软雅黑" panose="020B0503020204020204" pitchFamily="34" charset="-122"/>
                <a:ea typeface="微软雅黑" panose="020B0503020204020204" pitchFamily="34" charset="-122"/>
              </a:rPr>
              <a:t>置。而</a:t>
            </a:r>
            <a:r>
              <a:rPr lang="zh-CN" altLang="en-US" sz="1600" dirty="0">
                <a:solidFill>
                  <a:srgbClr val="002B41"/>
                </a:solidFill>
                <a:latin typeface="微软雅黑" panose="020B0503020204020204" pitchFamily="34" charset="-122"/>
                <a:ea typeface="微软雅黑" panose="020B0503020204020204" pitchFamily="34" charset="-122"/>
              </a:rPr>
              <a:t>在后来出现在世界上的设备中，无线遥控系统无论是在机器人还是在其它领</a:t>
            </a:r>
            <a:r>
              <a:rPr lang="zh-CN" altLang="en-US" sz="1600" dirty="0" smtClean="0">
                <a:solidFill>
                  <a:srgbClr val="002B41"/>
                </a:solidFill>
                <a:latin typeface="微软雅黑" panose="020B0503020204020204" pitchFamily="34" charset="-122"/>
                <a:ea typeface="微软雅黑" panose="020B0503020204020204" pitchFamily="34" charset="-122"/>
              </a:rPr>
              <a:t>域，都</a:t>
            </a:r>
            <a:r>
              <a:rPr lang="zh-CN" altLang="en-US" sz="1600" dirty="0">
                <a:solidFill>
                  <a:srgbClr val="002B41"/>
                </a:solidFill>
                <a:latin typeface="微软雅黑" panose="020B0503020204020204" pitchFamily="34" charset="-122"/>
                <a:ea typeface="微软雅黑" panose="020B0503020204020204" pitchFamily="34" charset="-122"/>
              </a:rPr>
              <a:t>得</a:t>
            </a:r>
            <a:r>
              <a:rPr lang="zh-CN" altLang="en-US" sz="1600" dirty="0" smtClean="0">
                <a:solidFill>
                  <a:srgbClr val="002B41"/>
                </a:solidFill>
                <a:latin typeface="微软雅黑" panose="020B0503020204020204" pitchFamily="34" charset="-122"/>
                <a:ea typeface="微软雅黑" panose="020B0503020204020204" pitchFamily="34" charset="-122"/>
              </a:rPr>
              <a:t>到了普</a:t>
            </a:r>
            <a:r>
              <a:rPr lang="zh-CN" altLang="en-US" sz="1600" dirty="0">
                <a:solidFill>
                  <a:srgbClr val="002B41"/>
                </a:solidFill>
                <a:latin typeface="微软雅黑" panose="020B0503020204020204" pitchFamily="34" charset="-122"/>
                <a:ea typeface="微软雅黑" panose="020B0503020204020204" pitchFamily="34" charset="-122"/>
              </a:rPr>
              <a:t>及性运用</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2400" dirty="0" smtClean="0">
                <a:solidFill>
                  <a:srgbClr val="002B41"/>
                </a:solidFill>
                <a:latin typeface="微软雅黑" panose="020B0503020204020204" pitchFamily="34" charset="-122"/>
                <a:ea typeface="微软雅黑" panose="020B0503020204020204" pitchFamily="34" charset="-122"/>
              </a:rPr>
              <a:t>     </a:t>
            </a:r>
            <a:r>
              <a:rPr lang="en-US" altLang="zh-CN" sz="2400" dirty="0" smtClean="0">
                <a:solidFill>
                  <a:srgbClr val="002B41"/>
                </a:solidFill>
                <a:latin typeface="微软雅黑" panose="020B0503020204020204" pitchFamily="34" charset="-122"/>
                <a:ea typeface="微软雅黑" panose="020B0503020204020204" pitchFamily="34" charset="-122"/>
              </a:rPr>
              <a:t>1898</a:t>
            </a:r>
            <a:r>
              <a:rPr lang="zh-CN" altLang="en-US" sz="2400" dirty="0">
                <a:solidFill>
                  <a:srgbClr val="002B41"/>
                </a:solidFill>
                <a:latin typeface="微软雅黑" panose="020B0503020204020204" pitchFamily="34" charset="-122"/>
                <a:ea typeface="微软雅黑" panose="020B0503020204020204" pitchFamily="34" charset="-122"/>
              </a:rPr>
              <a:t>年</a:t>
            </a:r>
            <a:r>
              <a:rPr lang="zh-CN" altLang="en-US" sz="1600" dirty="0">
                <a:solidFill>
                  <a:srgbClr val="002B41"/>
                </a:solidFill>
                <a:latin typeface="微软雅黑" panose="020B0503020204020204" pitchFamily="34" charset="-122"/>
                <a:ea typeface="微软雅黑" panose="020B0503020204020204" pitchFamily="34" charset="-122"/>
              </a:rPr>
              <a:t>，这项技术出现在民众面</a:t>
            </a:r>
            <a:r>
              <a:rPr lang="zh-CN" altLang="en-US" sz="1600" dirty="0" smtClean="0">
                <a:solidFill>
                  <a:srgbClr val="002B41"/>
                </a:solidFill>
                <a:latin typeface="微软雅黑" panose="020B0503020204020204" pitchFamily="34" charset="-122"/>
                <a:ea typeface="微软雅黑" panose="020B0503020204020204" pitchFamily="34" charset="-122"/>
              </a:rPr>
              <a:t>前。尼</a:t>
            </a:r>
            <a:r>
              <a:rPr lang="zh-CN" altLang="en-US" sz="1600" dirty="0">
                <a:solidFill>
                  <a:srgbClr val="002B41"/>
                </a:solidFill>
                <a:latin typeface="微软雅黑" panose="020B0503020204020204" pitchFamily="34" charset="-122"/>
                <a:ea typeface="微软雅黑" panose="020B0503020204020204" pitchFamily="34" charset="-122"/>
              </a:rPr>
              <a:t>古拉</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en-US" sz="1600" dirty="0">
                <a:solidFill>
                  <a:srgbClr val="002B41"/>
                </a:solidFill>
                <a:latin typeface="微软雅黑" panose="020B0503020204020204" pitchFamily="34" charset="-122"/>
                <a:ea typeface="微软雅黑" panose="020B0503020204020204" pitchFamily="34" charset="-122"/>
              </a:rPr>
              <a:t>特斯</a:t>
            </a:r>
            <a:r>
              <a:rPr lang="zh-CN" altLang="en-US" sz="1600" dirty="0" smtClean="0">
                <a:solidFill>
                  <a:srgbClr val="002B41"/>
                </a:solidFill>
                <a:latin typeface="微软雅黑" panose="020B0503020204020204" pitchFamily="34" charset="-122"/>
                <a:ea typeface="微软雅黑" panose="020B0503020204020204" pitchFamily="34" charset="-122"/>
              </a:rPr>
              <a:t>拉让</a:t>
            </a:r>
            <a:r>
              <a:rPr lang="zh-CN" altLang="en-US" sz="1600" dirty="0">
                <a:solidFill>
                  <a:srgbClr val="002B41"/>
                </a:solidFill>
                <a:latin typeface="微软雅黑" panose="020B0503020204020204" pitchFamily="34" charset="-122"/>
                <a:ea typeface="微软雅黑" panose="020B0503020204020204" pitchFamily="34" charset="-122"/>
              </a:rPr>
              <a:t>人们见到，无线技术能够让人从很远的地方控制机器运</a:t>
            </a:r>
            <a:r>
              <a:rPr lang="zh-CN" altLang="en-US" sz="1600" dirty="0" smtClean="0">
                <a:solidFill>
                  <a:srgbClr val="002B41"/>
                </a:solidFill>
                <a:latin typeface="微软雅黑" panose="020B0503020204020204" pitchFamily="34" charset="-122"/>
                <a:ea typeface="微软雅黑" panose="020B0503020204020204" pitchFamily="34" charset="-122"/>
              </a:rPr>
              <a:t>动</a:t>
            </a:r>
            <a:r>
              <a:rPr lang="zh-CN" altLang="en-US" sz="1600" dirty="0">
                <a:solidFill>
                  <a:srgbClr val="002B41"/>
                </a:solidFill>
                <a:latin typeface="微软雅黑" panose="020B0503020204020204" pitchFamily="34" charset="-122"/>
                <a:ea typeface="微软雅黑" panose="020B0503020204020204" pitchFamily="34" charset="-122"/>
              </a:rPr>
              <a:t>。</a:t>
            </a:r>
            <a:r>
              <a:rPr lang="zh-CN" altLang="en-US" sz="1600" dirty="0" smtClean="0">
                <a:solidFill>
                  <a:srgbClr val="002B41"/>
                </a:solidFill>
                <a:latin typeface="微软雅黑" panose="020B0503020204020204" pitchFamily="34" charset="-122"/>
                <a:ea typeface="微软雅黑" panose="020B0503020204020204" pitchFamily="34" charset="-122"/>
              </a:rPr>
              <a:t>他</a:t>
            </a:r>
            <a:r>
              <a:rPr lang="zh-CN" altLang="en-US" sz="1600" dirty="0">
                <a:solidFill>
                  <a:srgbClr val="002B41"/>
                </a:solidFill>
                <a:latin typeface="微软雅黑" panose="020B0503020204020204" pitchFamily="34" charset="-122"/>
                <a:ea typeface="微软雅黑" panose="020B0503020204020204" pitchFamily="34" charset="-122"/>
              </a:rPr>
              <a:t>在纽约麦迪逊广场花园向观众演示了一项名为“ 远程自动化”的发明</a:t>
            </a:r>
            <a:r>
              <a:rPr lang="en-US" altLang="zh-CN" sz="1600" dirty="0" smtClean="0">
                <a:solidFill>
                  <a:srgbClr val="002B41"/>
                </a:solidFill>
                <a:latin typeface="微软雅黑" panose="020B0503020204020204" pitchFamily="34" charset="-122"/>
                <a:ea typeface="微软雅黑" panose="020B0503020204020204" pitchFamily="34" charset="-122"/>
              </a:rPr>
              <a:t>--</a:t>
            </a:r>
            <a:r>
              <a:rPr lang="zh-CN" altLang="en-US" sz="1600" dirty="0" smtClean="0">
                <a:solidFill>
                  <a:srgbClr val="002B41"/>
                </a:solidFill>
                <a:latin typeface="微软雅黑" panose="020B0503020204020204" pitchFamily="34" charset="-122"/>
                <a:ea typeface="微软雅黑" panose="020B0503020204020204" pitchFamily="34" charset="-122"/>
              </a:rPr>
              <a:t>一</a:t>
            </a:r>
            <a:r>
              <a:rPr lang="zh-CN" altLang="en-US" sz="1600" dirty="0">
                <a:solidFill>
                  <a:srgbClr val="002B41"/>
                </a:solidFill>
                <a:latin typeface="微软雅黑" panose="020B0503020204020204" pitchFamily="34" charset="-122"/>
                <a:ea typeface="微软雅黑" panose="020B0503020204020204" pitchFamily="34" charset="-122"/>
              </a:rPr>
              <a:t>台无线电操作</a:t>
            </a:r>
            <a:r>
              <a:rPr lang="zh-CN" altLang="en-US" sz="1600" dirty="0" smtClean="0">
                <a:solidFill>
                  <a:srgbClr val="002B41"/>
                </a:solidFill>
                <a:latin typeface="微软雅黑" panose="020B0503020204020204" pitchFamily="34" charset="-122"/>
                <a:ea typeface="微软雅黑" panose="020B0503020204020204" pitchFamily="34" charset="-122"/>
              </a:rPr>
              <a:t>船。这</a:t>
            </a:r>
            <a:r>
              <a:rPr lang="zh-CN" altLang="en-US" sz="1600" dirty="0">
                <a:solidFill>
                  <a:srgbClr val="002B41"/>
                </a:solidFill>
                <a:latin typeface="微软雅黑" panose="020B0503020204020204" pitchFamily="34" charset="-122"/>
                <a:ea typeface="微软雅黑" panose="020B0503020204020204" pitchFamily="34" charset="-122"/>
              </a:rPr>
              <a:t>是基</a:t>
            </a:r>
            <a:r>
              <a:rPr lang="zh-CN" altLang="en-US" sz="1600" dirty="0" smtClean="0">
                <a:solidFill>
                  <a:srgbClr val="002B41"/>
                </a:solidFill>
                <a:latin typeface="微软雅黑" panose="020B0503020204020204" pitchFamily="34" charset="-122"/>
                <a:ea typeface="微软雅黑" panose="020B0503020204020204" pitchFamily="34" charset="-122"/>
              </a:rPr>
              <a:t>于</a:t>
            </a:r>
            <a:endParaRPr lang="en-US" altLang="zh-CN" sz="1600" dirty="0" smtClean="0">
              <a:solidFill>
                <a:srgbClr val="002B41"/>
              </a:solidFill>
              <a:latin typeface="微软雅黑" panose="020B0503020204020204" pitchFamily="34" charset="-122"/>
              <a:ea typeface="微软雅黑" panose="020B0503020204020204" pitchFamily="34" charset="-122"/>
            </a:endParaRPr>
          </a:p>
        </p:txBody>
      </p:sp>
      <p:sp>
        <p:nvSpPr>
          <p:cNvPr id="19" name="Slide Number Placeholder 18"/>
          <p:cNvSpPr>
            <a:spLocks noGrp="1"/>
          </p:cNvSpPr>
          <p:nvPr>
            <p:ph type="sldNum" sz="quarter" idx="12"/>
          </p:nvPr>
        </p:nvSpPr>
        <p:spPr/>
        <p:txBody>
          <a:bodyPr/>
          <a:lstStyle/>
          <a:p>
            <a:fld id="{9C0BAE56-5081-45C8-9882-C35F39B69EBE}" type="slidenum">
              <a:rPr lang="zh-CN" altLang="en-US" smtClean="0"/>
              <a:t>8</a:t>
            </a:fld>
            <a:endParaRPr lang="zh-CN" altLang="en-US" dirty="0"/>
          </a:p>
        </p:txBody>
      </p:sp>
      <p:grpSp>
        <p:nvGrpSpPr>
          <p:cNvPr id="13" name="Group 12"/>
          <p:cNvGrpSpPr/>
          <p:nvPr/>
        </p:nvGrpSpPr>
        <p:grpSpPr>
          <a:xfrm>
            <a:off x="1453515" y="2787857"/>
            <a:ext cx="3810047" cy="3076050"/>
            <a:chOff x="204717" y="1762036"/>
            <a:chExt cx="5436606" cy="4221993"/>
          </a:xfrm>
        </p:grpSpPr>
        <p:pic>
          <p:nvPicPr>
            <p:cNvPr id="17" name="图片 20" descr="C:\Users\Asus\Desktop\产业前沿\800px-N.Tesla.JPG800px-N.Tesla"/>
            <p:cNvPicPr>
              <a:picLocks noChangeAspect="1"/>
            </p:cNvPicPr>
            <p:nvPr/>
          </p:nvPicPr>
          <p:blipFill>
            <a:blip r:embed="rId2"/>
            <a:srcRect/>
            <a:stretch>
              <a:fillRect/>
            </a:stretch>
          </p:blipFill>
          <p:spPr>
            <a:xfrm>
              <a:off x="204717" y="1762036"/>
              <a:ext cx="3360483" cy="4221992"/>
            </a:xfrm>
            <a:prstGeom prst="rect">
              <a:avLst/>
            </a:prstGeom>
          </p:spPr>
        </p:pic>
        <p:pic>
          <p:nvPicPr>
            <p:cNvPr id="21" name="Picture 20" descr="C:\Users\Asus\Desktop\产业前沿\RMFpatent.PNGRMFpatent"/>
            <p:cNvPicPr>
              <a:picLocks noChangeAspect="1"/>
            </p:cNvPicPr>
            <p:nvPr/>
          </p:nvPicPr>
          <p:blipFill rotWithShape="1">
            <a:blip r:embed="rId3"/>
            <a:srcRect/>
            <a:stretch>
              <a:fillRect/>
            </a:stretch>
          </p:blipFill>
          <p:spPr>
            <a:xfrm>
              <a:off x="3565358" y="1765040"/>
              <a:ext cx="2075965" cy="4218989"/>
            </a:xfrm>
            <a:prstGeom prst="rect">
              <a:avLst/>
            </a:prstGeom>
          </p:spPr>
        </p:pic>
      </p:grpSp>
      <p:sp>
        <p:nvSpPr>
          <p:cNvPr id="22" name="TextBox 21"/>
          <p:cNvSpPr txBox="1"/>
          <p:nvPr/>
        </p:nvSpPr>
        <p:spPr>
          <a:xfrm>
            <a:off x="1866866" y="6033184"/>
            <a:ext cx="2983346" cy="830997"/>
          </a:xfrm>
          <a:prstGeom prst="rect">
            <a:avLst/>
          </a:prstGeom>
          <a:noFill/>
        </p:spPr>
        <p:txBody>
          <a:bodyPr wrap="square" rtlCol="0">
            <a:spAutoFit/>
          </a:bodyPr>
          <a:lstStyle/>
          <a:p>
            <a:r>
              <a:rPr lang="en-US" altLang="zh-CN" sz="1200" dirty="0" smtClean="0">
                <a:solidFill>
                  <a:srgbClr val="002B41"/>
                </a:solidFill>
                <a:latin typeface="微软雅黑" panose="020B0503020204020204" pitchFamily="34" charset="-122"/>
                <a:ea typeface="微软雅黑" panose="020B0503020204020204" pitchFamily="34" charset="-122"/>
              </a:rPr>
              <a:t> </a:t>
            </a:r>
            <a:r>
              <a:rPr lang="en-US" altLang="zh-CN" sz="1200" dirty="0">
                <a:solidFill>
                  <a:srgbClr val="002B41"/>
                </a:solidFill>
                <a:latin typeface="微软雅黑" panose="020B0503020204020204" pitchFamily="34" charset="-122"/>
                <a:ea typeface="微软雅黑" panose="020B0503020204020204" pitchFamily="34" charset="-122"/>
              </a:rPr>
              <a:t>“</a:t>
            </a:r>
            <a:r>
              <a:rPr lang="zh-CN" altLang="en-US" sz="1200" dirty="0">
                <a:solidFill>
                  <a:srgbClr val="002B41"/>
                </a:solidFill>
                <a:latin typeface="微软雅黑" panose="020B0503020204020204" pitchFamily="34" charset="-122"/>
                <a:ea typeface="微软雅黑" panose="020B0503020204020204" pitchFamily="34" charset="-122"/>
              </a:rPr>
              <a:t>许多年以后，人类的机器可以在宇宙中任何一点获取能量从而驱动机器</a:t>
            </a:r>
            <a:r>
              <a:rPr lang="en-US" altLang="zh-CN" sz="1200" dirty="0">
                <a:solidFill>
                  <a:srgbClr val="002B41"/>
                </a:solidFill>
                <a:latin typeface="微软雅黑" panose="020B0503020204020204" pitchFamily="34" charset="-122"/>
                <a:ea typeface="微软雅黑" panose="020B0503020204020204" pitchFamily="34" charset="-122"/>
              </a:rPr>
              <a:t>”</a:t>
            </a:r>
          </a:p>
          <a:p>
            <a:pPr algn="r"/>
            <a:r>
              <a:rPr lang="en-US" altLang="zh-CN" sz="1200" dirty="0">
                <a:solidFill>
                  <a:srgbClr val="002B41"/>
                </a:solidFill>
                <a:latin typeface="微软雅黑" panose="020B0503020204020204" pitchFamily="34" charset="-122"/>
                <a:ea typeface="微软雅黑" panose="020B0503020204020204" pitchFamily="34" charset="-122"/>
              </a:rPr>
              <a:t>——</a:t>
            </a:r>
            <a:r>
              <a:rPr lang="zh-CN" altLang="en-US" sz="1200" dirty="0">
                <a:solidFill>
                  <a:srgbClr val="002B41"/>
                </a:solidFill>
                <a:latin typeface="微软雅黑" panose="020B0503020204020204" pitchFamily="34" charset="-122"/>
                <a:ea typeface="微软雅黑" panose="020B0503020204020204" pitchFamily="34" charset="-122"/>
              </a:rPr>
              <a:t>特斯</a:t>
            </a:r>
            <a:r>
              <a:rPr lang="zh-CN" altLang="en-US" sz="1200" dirty="0" smtClean="0">
                <a:solidFill>
                  <a:srgbClr val="002B41"/>
                </a:solidFill>
                <a:latin typeface="微软雅黑" panose="020B0503020204020204" pitchFamily="34" charset="-122"/>
                <a:ea typeface="微软雅黑" panose="020B0503020204020204" pitchFamily="34" charset="-122"/>
              </a:rPr>
              <a:t>拉</a:t>
            </a:r>
            <a:endParaRPr lang="en-US" altLang="zh-CN" sz="1200" dirty="0" smtClean="0">
              <a:solidFill>
                <a:srgbClr val="002B41"/>
              </a:solidFill>
              <a:latin typeface="微软雅黑" panose="020B0503020204020204" pitchFamily="34" charset="-122"/>
              <a:ea typeface="微软雅黑" panose="020B0503020204020204" pitchFamily="34" charset="-122"/>
            </a:endParaRPr>
          </a:p>
          <a:p>
            <a:pPr algn="ctr"/>
            <a:r>
              <a:rPr lang="zh-CN" altLang="zh-CN" sz="1050" dirty="0">
                <a:solidFill>
                  <a:srgbClr val="002B41"/>
                </a:solidFill>
                <a:latin typeface="微软雅黑" panose="020B0503020204020204" pitchFamily="34" charset="-122"/>
                <a:ea typeface="微软雅黑" panose="020B0503020204020204" pitchFamily="34" charset="-122"/>
              </a:rPr>
              <a:t>图</a:t>
            </a:r>
            <a:r>
              <a:rPr lang="zh-CN" altLang="en-US" sz="1050" dirty="0">
                <a:solidFill>
                  <a:srgbClr val="002B41"/>
                </a:solidFill>
                <a:latin typeface="微软雅黑" panose="020B0503020204020204" pitchFamily="34" charset="-122"/>
                <a:ea typeface="微软雅黑" panose="020B0503020204020204" pitchFamily="34" charset="-122"/>
              </a:rPr>
              <a:t>片来</a:t>
            </a:r>
            <a:r>
              <a:rPr lang="zh-CN" altLang="zh-CN" sz="1050" dirty="0">
                <a:solidFill>
                  <a:srgbClr val="002B41"/>
                </a:solidFill>
                <a:latin typeface="微软雅黑" panose="020B0503020204020204" pitchFamily="34" charset="-122"/>
                <a:ea typeface="微软雅黑" panose="020B0503020204020204" pitchFamily="34" charset="-122"/>
              </a:rPr>
              <a:t>源</a:t>
            </a:r>
            <a:r>
              <a:rPr lang="zh-CN" altLang="zh-CN" sz="1050" dirty="0" smtClean="0">
                <a:solidFill>
                  <a:srgbClr val="002B41"/>
                </a:solidFill>
                <a:latin typeface="微软雅黑" panose="020B0503020204020204" pitchFamily="34" charset="-122"/>
                <a:ea typeface="微软雅黑" panose="020B0503020204020204" pitchFamily="34" charset="-122"/>
              </a:rPr>
              <a:t>：</a:t>
            </a:r>
            <a:r>
              <a:rPr lang="en-US" altLang="zh-CN" sz="1050" dirty="0" smtClean="0">
                <a:solidFill>
                  <a:srgbClr val="002B41"/>
                </a:solidFill>
                <a:latin typeface="微软雅黑" panose="020B0503020204020204" pitchFamily="34" charset="-122"/>
                <a:ea typeface="微软雅黑" panose="020B0503020204020204" pitchFamily="34" charset="-122"/>
              </a:rPr>
              <a:t>tesla.stractest.org</a:t>
            </a:r>
            <a:endParaRPr lang="zh-CN" altLang="zh-CN" sz="1050" dirty="0" smtClean="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9032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76"/>
          <p:cNvSpPr txBox="1"/>
          <p:nvPr/>
        </p:nvSpPr>
        <p:spPr>
          <a:xfrm>
            <a:off x="498177" y="119023"/>
            <a:ext cx="310052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历史</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15"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6"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TextBox 3"/>
          <p:cNvSpPr txBox="1"/>
          <p:nvPr/>
        </p:nvSpPr>
        <p:spPr>
          <a:xfrm>
            <a:off x="763517" y="1114292"/>
            <a:ext cx="5163126" cy="5386090"/>
          </a:xfrm>
          <a:prstGeom prst="rect">
            <a:avLst/>
          </a:prstGeom>
          <a:noFill/>
        </p:spPr>
        <p:txBody>
          <a:bodyPr wrap="square" rtlCol="0">
            <a:spAutoFit/>
          </a:bodyPr>
          <a:lstStyle/>
          <a:p>
            <a:r>
              <a:rPr lang="zh-CN" altLang="en-US" sz="1600" dirty="0">
                <a:solidFill>
                  <a:srgbClr val="002B41"/>
                </a:solidFill>
                <a:latin typeface="微软雅黑" panose="020B0503020204020204" pitchFamily="34" charset="-122"/>
                <a:ea typeface="微软雅黑" panose="020B0503020204020204" pitchFamily="34" charset="-122"/>
              </a:rPr>
              <a:t>他之前发明的感应电机模型，也是“遥操作”这一概念的开</a:t>
            </a:r>
            <a:r>
              <a:rPr lang="zh-CN" altLang="en-US" sz="1600" dirty="0" smtClean="0">
                <a:solidFill>
                  <a:srgbClr val="002B41"/>
                </a:solidFill>
                <a:latin typeface="微软雅黑" panose="020B0503020204020204" pitchFamily="34" charset="-122"/>
                <a:ea typeface="微软雅黑" panose="020B0503020204020204" pitchFamily="34" charset="-122"/>
              </a:rPr>
              <a:t>始</a:t>
            </a:r>
            <a:r>
              <a:rPr lang="en-US" altLang="zh-CN" sz="1600" dirty="0" smtClean="0">
                <a:solidFill>
                  <a:srgbClr val="002B41"/>
                </a:solidFill>
                <a:latin typeface="微软雅黑" panose="020B0503020204020204" pitchFamily="34" charset="-122"/>
                <a:ea typeface="微软雅黑" panose="020B0503020204020204" pitchFamily="34" charset="-122"/>
              </a:rPr>
              <a:t>——</a:t>
            </a:r>
            <a:r>
              <a:rPr lang="zh-CN" altLang="en-US" sz="1600" dirty="0" smtClean="0">
                <a:solidFill>
                  <a:srgbClr val="002B41"/>
                </a:solidFill>
                <a:latin typeface="微软雅黑" panose="020B0503020204020204" pitchFamily="34" charset="-122"/>
                <a:ea typeface="微软雅黑" panose="020B0503020204020204" pitchFamily="34" charset="-122"/>
              </a:rPr>
              <a:t>他</a:t>
            </a:r>
            <a:r>
              <a:rPr lang="zh-CN" altLang="en-US" sz="1600" dirty="0">
                <a:solidFill>
                  <a:srgbClr val="002B41"/>
                </a:solidFill>
                <a:latin typeface="微软雅黑" panose="020B0503020204020204" pitchFamily="34" charset="-122"/>
                <a:ea typeface="微软雅黑" panose="020B0503020204020204" pitchFamily="34" charset="-122"/>
              </a:rPr>
              <a:t>制作了第一台使用遥操作的机</a:t>
            </a:r>
            <a:r>
              <a:rPr lang="zh-CN" altLang="en-US" sz="1600" dirty="0" smtClean="0">
                <a:solidFill>
                  <a:srgbClr val="002B41"/>
                </a:solidFill>
                <a:latin typeface="微软雅黑" panose="020B0503020204020204" pitchFamily="34" charset="-122"/>
                <a:ea typeface="微软雅黑" panose="020B0503020204020204" pitchFamily="34" charset="-122"/>
              </a:rPr>
              <a:t>器。</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2400" dirty="0" smtClean="0">
                <a:solidFill>
                  <a:srgbClr val="002B41"/>
                </a:solidFill>
                <a:latin typeface="微软雅黑" panose="020B0503020204020204" pitchFamily="34" charset="-122"/>
                <a:ea typeface="微软雅黑" panose="020B0503020204020204" pitchFamily="34" charset="-122"/>
              </a:rPr>
              <a:t>     美</a:t>
            </a:r>
            <a:r>
              <a:rPr lang="zh-CN" altLang="en-US" sz="2400" dirty="0">
                <a:solidFill>
                  <a:srgbClr val="002B41"/>
                </a:solidFill>
                <a:latin typeface="微软雅黑" panose="020B0503020204020204" pitchFamily="34" charset="-122"/>
                <a:ea typeface="微软雅黑" panose="020B0503020204020204" pitchFamily="34" charset="-122"/>
              </a:rPr>
              <a:t>国西屋公</a:t>
            </a:r>
            <a:r>
              <a:rPr lang="zh-CN" altLang="en-US" sz="2400" dirty="0" smtClean="0">
                <a:solidFill>
                  <a:srgbClr val="002B41"/>
                </a:solidFill>
                <a:latin typeface="微软雅黑" panose="020B0503020204020204" pitchFamily="34" charset="-122"/>
                <a:ea typeface="微软雅黑" panose="020B0503020204020204" pitchFamily="34" charset="-122"/>
              </a:rPr>
              <a:t>司</a:t>
            </a:r>
            <a:r>
              <a:rPr lang="zh-CN" altLang="en-US" sz="1600" dirty="0">
                <a:solidFill>
                  <a:srgbClr val="002B41"/>
                </a:solidFill>
                <a:latin typeface="微软雅黑" panose="020B0503020204020204" pitchFamily="34" charset="-122"/>
                <a:ea typeface="微软雅黑" panose="020B0503020204020204" pitchFamily="34" charset="-122"/>
              </a:rPr>
              <a:t>工程师温兹利</a:t>
            </a:r>
            <a:r>
              <a:rPr lang="zh-CN" altLang="en-US" sz="1600" dirty="0" smtClean="0">
                <a:solidFill>
                  <a:srgbClr val="002B41"/>
                </a:solidFill>
                <a:latin typeface="微软雅黑" panose="020B0503020204020204" pitchFamily="34" charset="-122"/>
                <a:ea typeface="微软雅黑" panose="020B0503020204020204" pitchFamily="34" charset="-122"/>
              </a:rPr>
              <a:t>，</a:t>
            </a:r>
            <a:r>
              <a:rPr lang="zh-CN" altLang="en-US" sz="1600" dirty="0">
                <a:solidFill>
                  <a:srgbClr val="002B41"/>
                </a:solidFill>
                <a:latin typeface="微软雅黑" panose="020B0503020204020204" pitchFamily="34" charset="-122"/>
                <a:ea typeface="微软雅黑" panose="020B0503020204020204" pitchFamily="34" charset="-122"/>
              </a:rPr>
              <a:t>则做出了第一个真正意义上的遥操作机器人。他制</a:t>
            </a:r>
            <a:r>
              <a:rPr lang="zh-CN" altLang="en-US" sz="1600" dirty="0" smtClean="0">
                <a:solidFill>
                  <a:srgbClr val="002B41"/>
                </a:solidFill>
                <a:latin typeface="微软雅黑" panose="020B0503020204020204" pitchFamily="34" charset="-122"/>
                <a:ea typeface="微软雅黑" panose="020B0503020204020204" pitchFamily="34" charset="-122"/>
              </a:rPr>
              <a:t>造的</a:t>
            </a:r>
            <a:r>
              <a:rPr lang="zh-CN" altLang="en-US" sz="1600" dirty="0">
                <a:solidFill>
                  <a:srgbClr val="002B41"/>
                </a:solidFill>
                <a:latin typeface="微软雅黑" panose="020B0503020204020204" pitchFamily="34" charset="-122"/>
                <a:ea typeface="微软雅黑" panose="020B0503020204020204" pitchFamily="34" charset="-122"/>
              </a:rPr>
              <a:t>机</a:t>
            </a:r>
            <a:r>
              <a:rPr lang="zh-CN" altLang="en-US" sz="1600" dirty="0" smtClean="0">
                <a:solidFill>
                  <a:srgbClr val="002B41"/>
                </a:solidFill>
                <a:latin typeface="微软雅黑" panose="020B0503020204020204" pitchFamily="34" charset="-122"/>
                <a:ea typeface="微软雅黑" panose="020B0503020204020204" pitchFamily="34" charset="-122"/>
              </a:rPr>
              <a:t>器人</a:t>
            </a:r>
            <a:r>
              <a:rPr lang="zh-CN" altLang="en-US" sz="1600" dirty="0">
                <a:solidFill>
                  <a:srgbClr val="002B41"/>
                </a:solidFill>
                <a:latin typeface="微软雅黑" panose="020B0503020204020204" pitchFamily="34" charset="-122"/>
                <a:ea typeface="微软雅黑" panose="020B0503020204020204" pitchFamily="34" charset="-122"/>
              </a:rPr>
              <a:t>名为“电报”，在纽约举行的世界博览会上展出。“电报”是一台电动机器人。它由电缆控制，脚部可以运动，装有无线电发报机，可以回答一些问题，甚至可以抽烟。美中不足的是，该机器人不能依靠自己行走</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当</a:t>
            </a:r>
            <a:r>
              <a:rPr lang="zh-CN" altLang="en-US" sz="1600" dirty="0">
                <a:solidFill>
                  <a:srgbClr val="002B41"/>
                </a:solidFill>
                <a:latin typeface="微软雅黑" panose="020B0503020204020204" pitchFamily="34" charset="-122"/>
                <a:ea typeface="微软雅黑" panose="020B0503020204020204" pitchFamily="34" charset="-122"/>
              </a:rPr>
              <a:t>时图灵测试还未被提及，但是就是在这场纽约举办的世界博览会上，“电报”第一次登台；这个身高</a:t>
            </a:r>
            <a:r>
              <a:rPr lang="en-US" altLang="zh-CN" sz="1600" dirty="0">
                <a:solidFill>
                  <a:srgbClr val="002B41"/>
                </a:solidFill>
                <a:latin typeface="微软雅黑" panose="020B0503020204020204" pitchFamily="34" charset="-122"/>
                <a:ea typeface="微软雅黑" panose="020B0503020204020204" pitchFamily="34" charset="-122"/>
              </a:rPr>
              <a:t>2.1</a:t>
            </a:r>
            <a:r>
              <a:rPr lang="zh-CN" altLang="en-US" sz="1600" dirty="0">
                <a:solidFill>
                  <a:srgbClr val="002B41"/>
                </a:solidFill>
                <a:latin typeface="微软雅黑" panose="020B0503020204020204" pitchFamily="34" charset="-122"/>
                <a:ea typeface="微软雅黑" panose="020B0503020204020204" pitchFamily="34" charset="-122"/>
              </a:rPr>
              <a:t>米，体重</a:t>
            </a:r>
            <a:r>
              <a:rPr lang="en-US" altLang="zh-CN" sz="1600" dirty="0">
                <a:solidFill>
                  <a:srgbClr val="002B41"/>
                </a:solidFill>
                <a:latin typeface="微软雅黑" panose="020B0503020204020204" pitchFamily="34" charset="-122"/>
                <a:ea typeface="微软雅黑" panose="020B0503020204020204" pitchFamily="34" charset="-122"/>
              </a:rPr>
              <a:t>118</a:t>
            </a:r>
            <a:r>
              <a:rPr lang="zh-CN" altLang="en-US" sz="1600" dirty="0">
                <a:solidFill>
                  <a:srgbClr val="002B41"/>
                </a:solidFill>
                <a:latin typeface="微软雅黑" panose="020B0503020204020204" pitchFamily="34" charset="-122"/>
                <a:ea typeface="微软雅黑" panose="020B0503020204020204" pitchFamily="34" charset="-122"/>
              </a:rPr>
              <a:t>公斤的机器人做了一个颇为风趣的自我介绍：</a:t>
            </a:r>
          </a:p>
          <a:p>
            <a:r>
              <a:rPr lang="zh-CN" altLang="en-US" sz="1600" dirty="0">
                <a:solidFill>
                  <a:srgbClr val="002B41"/>
                </a:solidFill>
                <a:latin typeface="微软雅黑" panose="020B0503020204020204" pitchFamily="34" charset="-122"/>
                <a:ea typeface="微软雅黑" panose="020B0503020204020204" pitchFamily="34" charset="-122"/>
              </a:rPr>
              <a:t>     “女士们，先生们，我很高兴站在这里和大家讲我的故事。我比较聪明，因为我的脑袋比你们的大，里面装有</a:t>
            </a:r>
            <a:r>
              <a:rPr lang="en-US" altLang="zh-CN" sz="1600" dirty="0">
                <a:solidFill>
                  <a:srgbClr val="002B41"/>
                </a:solidFill>
                <a:latin typeface="微软雅黑" panose="020B0503020204020204" pitchFamily="34" charset="-122"/>
                <a:ea typeface="微软雅黑" panose="020B0503020204020204" pitchFamily="34" charset="-122"/>
              </a:rPr>
              <a:t>48</a:t>
            </a:r>
            <a:r>
              <a:rPr lang="zh-CN" altLang="en-US" sz="1600" dirty="0">
                <a:solidFill>
                  <a:srgbClr val="002B41"/>
                </a:solidFill>
                <a:latin typeface="微软雅黑" panose="020B0503020204020204" pitchFamily="34" charset="-122"/>
                <a:ea typeface="微软雅黑" panose="020B0503020204020204" pitchFamily="34" charset="-122"/>
              </a:rPr>
              <a:t>个电气继电器（</a:t>
            </a:r>
            <a:r>
              <a:rPr lang="en-US" altLang="zh-CN" sz="1600" dirty="0">
                <a:solidFill>
                  <a:srgbClr val="002B41"/>
                </a:solidFill>
                <a:latin typeface="微软雅黑" panose="020B0503020204020204" pitchFamily="34" charset="-122"/>
                <a:ea typeface="微软雅黑" panose="020B0503020204020204" pitchFamily="34" charset="-122"/>
              </a:rPr>
              <a:t>electrical relays</a:t>
            </a:r>
            <a:r>
              <a:rPr lang="zh-CN" altLang="en-US" sz="1600" dirty="0">
                <a:solidFill>
                  <a:srgbClr val="002B41"/>
                </a:solidFill>
                <a:latin typeface="微软雅黑" panose="020B0503020204020204" pitchFamily="34" charset="-122"/>
                <a:ea typeface="微软雅黑" panose="020B0503020204020204" pitchFamily="34" charset="-122"/>
              </a:rPr>
              <a:t>）。”</a:t>
            </a:r>
          </a:p>
          <a:p>
            <a:r>
              <a:rPr lang="zh-CN" altLang="en-US" sz="1600" dirty="0">
                <a:solidFill>
                  <a:srgbClr val="002B41"/>
                </a:solidFill>
                <a:latin typeface="微软雅黑" panose="020B0503020204020204" pitchFamily="34" charset="-122"/>
                <a:ea typeface="微软雅黑" panose="020B0503020204020204" pitchFamily="34" charset="-122"/>
              </a:rPr>
              <a:t>      当时，“电报”只有</a:t>
            </a:r>
            <a:r>
              <a:rPr lang="en-US" altLang="zh-CN" sz="1600" dirty="0">
                <a:solidFill>
                  <a:srgbClr val="002B41"/>
                </a:solidFill>
                <a:latin typeface="微软雅黑" panose="020B0503020204020204" pitchFamily="34" charset="-122"/>
                <a:ea typeface="微软雅黑" panose="020B0503020204020204" pitchFamily="34" charset="-122"/>
              </a:rPr>
              <a:t>700</a:t>
            </a:r>
            <a:r>
              <a:rPr lang="zh-CN" altLang="en-US" sz="1600" dirty="0">
                <a:solidFill>
                  <a:srgbClr val="002B41"/>
                </a:solidFill>
                <a:latin typeface="微软雅黑" panose="020B0503020204020204" pitchFamily="34" charset="-122"/>
                <a:ea typeface="微软雅黑" panose="020B0503020204020204" pitchFamily="34" charset="-122"/>
              </a:rPr>
              <a:t>个单词的词汇量。</a:t>
            </a:r>
          </a:p>
          <a:p>
            <a:r>
              <a:rPr lang="zh-CN" altLang="en-US" sz="1600" dirty="0">
                <a:solidFill>
                  <a:srgbClr val="002B41"/>
                </a:solidFill>
                <a:latin typeface="微软雅黑" panose="020B0503020204020204" pitchFamily="34" charset="-122"/>
                <a:ea typeface="微软雅黑" panose="020B0503020204020204" pitchFamily="34" charset="-122"/>
              </a:rPr>
              <a:t>      值得玩味的是，图灵</a:t>
            </a:r>
            <a:r>
              <a:rPr lang="en-US" altLang="zh-CN" sz="1600" dirty="0">
                <a:solidFill>
                  <a:srgbClr val="002B41"/>
                </a:solidFill>
                <a:latin typeface="微软雅黑" panose="020B0503020204020204" pitchFamily="34" charset="-122"/>
                <a:ea typeface="微软雅黑" panose="020B0503020204020204" pitchFamily="34" charset="-122"/>
              </a:rPr>
              <a:t>1950</a:t>
            </a:r>
            <a:r>
              <a:rPr lang="zh-CN" altLang="en-US" sz="1600" dirty="0">
                <a:solidFill>
                  <a:srgbClr val="002B41"/>
                </a:solidFill>
                <a:latin typeface="微软雅黑" panose="020B0503020204020204" pitchFamily="34" charset="-122"/>
                <a:ea typeface="微软雅黑" panose="020B0503020204020204" pitchFamily="34" charset="-122"/>
              </a:rPr>
              <a:t>年提出检验人工智能的铁律图灵测试，</a:t>
            </a:r>
            <a:r>
              <a:rPr lang="en-US" altLang="zh-CN" sz="1600" dirty="0">
                <a:solidFill>
                  <a:srgbClr val="002B41"/>
                </a:solidFill>
                <a:latin typeface="微软雅黑" panose="020B0503020204020204" pitchFamily="34" charset="-122"/>
                <a:ea typeface="微软雅黑" panose="020B0503020204020204" pitchFamily="34" charset="-122"/>
              </a:rPr>
              <a:t>1956</a:t>
            </a:r>
            <a:r>
              <a:rPr lang="zh-CN" altLang="en-US" sz="1600" dirty="0">
                <a:solidFill>
                  <a:srgbClr val="002B41"/>
                </a:solidFill>
                <a:latin typeface="微软雅黑" panose="020B0503020204020204" pitchFamily="34" charset="-122"/>
                <a:ea typeface="微软雅黑" panose="020B0503020204020204" pitchFamily="34" charset="-122"/>
              </a:rPr>
              <a:t>年</a:t>
            </a:r>
            <a:r>
              <a:rPr lang="en-US" altLang="zh-CN" sz="1600" dirty="0">
                <a:solidFill>
                  <a:srgbClr val="002B41"/>
                </a:solidFill>
                <a:latin typeface="微软雅黑" panose="020B0503020204020204" pitchFamily="34" charset="-122"/>
                <a:ea typeface="微软雅黑" panose="020B0503020204020204" pitchFamily="34" charset="-122"/>
              </a:rPr>
              <a:t>Dartmouth</a:t>
            </a:r>
            <a:r>
              <a:rPr lang="zh-CN" altLang="en-US" sz="1600" dirty="0">
                <a:solidFill>
                  <a:srgbClr val="002B41"/>
                </a:solidFill>
                <a:latin typeface="微软雅黑" panose="020B0503020204020204" pitchFamily="34" charset="-122"/>
                <a:ea typeface="微软雅黑" panose="020B0503020204020204" pitchFamily="34" charset="-122"/>
              </a:rPr>
              <a:t>学会提出人工智能，但是在这之前的十多年，“电报”这样的机器人就已经从诞生</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p:txBody>
      </p:sp>
      <p:sp>
        <p:nvSpPr>
          <p:cNvPr id="19" name="Slide Number Placeholder 18"/>
          <p:cNvSpPr>
            <a:spLocks noGrp="1"/>
          </p:cNvSpPr>
          <p:nvPr>
            <p:ph type="sldNum" sz="quarter" idx="12"/>
          </p:nvPr>
        </p:nvSpPr>
        <p:spPr/>
        <p:txBody>
          <a:bodyPr/>
          <a:lstStyle/>
          <a:p>
            <a:fld id="{9C0BAE56-5081-45C8-9882-C35F39B69EBE}" type="slidenum">
              <a:rPr lang="zh-CN" altLang="en-US" smtClean="0"/>
              <a:t>9</a:t>
            </a:fld>
            <a:endParaRPr lang="zh-CN" altLang="en-US" dirty="0"/>
          </a:p>
        </p:txBody>
      </p:sp>
      <p:pic>
        <p:nvPicPr>
          <p:cNvPr id="2050" name="图片 9" descr="gettyimages-146116429-1024x10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4416" y="402792"/>
            <a:ext cx="4619384" cy="3586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695020" y="4064872"/>
            <a:ext cx="2698175" cy="738664"/>
          </a:xfrm>
          <a:prstGeom prst="rect">
            <a:avLst/>
          </a:prstGeom>
          <a:noFill/>
        </p:spPr>
        <p:txBody>
          <a:bodyPr wrap="none" rtlCol="0">
            <a:spAutoFit/>
          </a:bodyPr>
          <a:lstStyle/>
          <a:p>
            <a:pPr algn="ctr"/>
            <a:r>
              <a:rPr lang="zh-CN" altLang="en-US" sz="1400" dirty="0">
                <a:solidFill>
                  <a:srgbClr val="002B41"/>
                </a:solidFill>
                <a:latin typeface="微软雅黑" panose="020B0503020204020204" pitchFamily="34" charset="-122"/>
                <a:ea typeface="微软雅黑" panose="020B0503020204020204" pitchFamily="34" charset="-122"/>
              </a:rPr>
              <a:t>纽约博览会上的机器人“电报”</a:t>
            </a:r>
            <a:endParaRPr lang="en-US" altLang="zh-CN" sz="1400" dirty="0">
              <a:solidFill>
                <a:srgbClr val="002B41"/>
              </a:solidFill>
              <a:latin typeface="微软雅黑" panose="020B0503020204020204" pitchFamily="34" charset="-122"/>
              <a:ea typeface="微软雅黑" panose="020B0503020204020204" pitchFamily="34" charset="-122"/>
            </a:endParaRPr>
          </a:p>
          <a:p>
            <a:pPr algn="ctr"/>
            <a:r>
              <a:rPr lang="zh-CN" altLang="en-US" sz="1100" dirty="0" smtClean="0">
                <a:solidFill>
                  <a:srgbClr val="002B41"/>
                </a:solidFill>
                <a:latin typeface="微软雅黑" panose="020B0503020204020204" pitchFamily="34" charset="-122"/>
                <a:ea typeface="微软雅黑" panose="020B0503020204020204" pitchFamily="34" charset="-122"/>
              </a:rPr>
              <a:t>图片来源：</a:t>
            </a:r>
            <a:r>
              <a:rPr lang="en-US" altLang="zh-CN" sz="1100" dirty="0" smtClean="0">
                <a:solidFill>
                  <a:srgbClr val="002B41"/>
                </a:solidFill>
                <a:latin typeface="微软雅黑" panose="020B0503020204020204" pitchFamily="34" charset="-122"/>
                <a:ea typeface="微软雅黑" panose="020B0503020204020204" pitchFamily="34" charset="-122"/>
              </a:rPr>
              <a:t>cyberneticzoo.com</a:t>
            </a:r>
            <a:endParaRPr lang="en-US" altLang="zh-CN" sz="1100" dirty="0">
              <a:solidFill>
                <a:srgbClr val="002B41"/>
              </a:solidFill>
              <a:latin typeface="微软雅黑" panose="020B0503020204020204" pitchFamily="34" charset="-122"/>
              <a:ea typeface="微软雅黑" panose="020B0503020204020204" pitchFamily="34" charset="-122"/>
            </a:endParaRPr>
          </a:p>
          <a:p>
            <a:endParaRPr lang="zh-CN" altLang="en-US" sz="1600" dirty="0">
              <a:solidFill>
                <a:srgbClr val="002B41"/>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6594765" y="4803536"/>
            <a:ext cx="5301671" cy="1815882"/>
          </a:xfrm>
          <a:prstGeom prst="rect">
            <a:avLst/>
          </a:prstGeom>
          <a:noFill/>
        </p:spPr>
        <p:txBody>
          <a:bodyPr wrap="square" rtlCol="0">
            <a:spAutoFit/>
          </a:bodyPr>
          <a:lstStyle/>
          <a:p>
            <a:r>
              <a:rPr lang="zh-CN" altLang="en-US" sz="1600" dirty="0" smtClean="0">
                <a:solidFill>
                  <a:srgbClr val="002B41"/>
                </a:solidFill>
                <a:latin typeface="微软雅黑" panose="020B0503020204020204" pitchFamily="34" charset="-122"/>
                <a:ea typeface="微软雅黑" panose="020B0503020204020204" pitchFamily="34" charset="-122"/>
              </a:rPr>
              <a:t>     “</a:t>
            </a:r>
            <a:r>
              <a:rPr lang="zh-CN" altLang="en-US" sz="1600" dirty="0">
                <a:solidFill>
                  <a:srgbClr val="002B41"/>
                </a:solidFill>
                <a:latin typeface="微软雅黑" panose="020B0503020204020204" pitchFamily="34" charset="-122"/>
                <a:ea typeface="微软雅黑" panose="020B0503020204020204" pitchFamily="34" charset="-122"/>
              </a:rPr>
              <a:t>电报”是从西屋电气与开关设备相关的业务中产出的机器人，</a:t>
            </a:r>
            <a:r>
              <a:rPr lang="en-US" altLang="zh-CN" sz="1600" dirty="0">
                <a:solidFill>
                  <a:srgbClr val="002B41"/>
                </a:solidFill>
                <a:latin typeface="微软雅黑" panose="020B0503020204020204" pitchFamily="34" charset="-122"/>
                <a:ea typeface="微软雅黑" panose="020B0503020204020204" pitchFamily="34" charset="-122"/>
              </a:rPr>
              <a:t>20</a:t>
            </a:r>
            <a:r>
              <a:rPr lang="zh-CN" altLang="en-US" sz="1600" dirty="0">
                <a:solidFill>
                  <a:srgbClr val="002B41"/>
                </a:solidFill>
                <a:latin typeface="微软雅黑" panose="020B0503020204020204" pitchFamily="34" charset="-122"/>
                <a:ea typeface="微软雅黑" panose="020B0503020204020204" pitchFamily="34" charset="-122"/>
              </a:rPr>
              <a:t>世纪</a:t>
            </a:r>
            <a:r>
              <a:rPr lang="en-US" altLang="zh-CN" sz="1600" dirty="0">
                <a:solidFill>
                  <a:srgbClr val="002B41"/>
                </a:solidFill>
                <a:latin typeface="微软雅黑" panose="020B0503020204020204" pitchFamily="34" charset="-122"/>
                <a:ea typeface="微软雅黑" panose="020B0503020204020204" pitchFamily="34" charset="-122"/>
              </a:rPr>
              <a:t>20</a:t>
            </a:r>
            <a:r>
              <a:rPr lang="zh-CN" altLang="en-US" sz="1600" dirty="0">
                <a:solidFill>
                  <a:srgbClr val="002B41"/>
                </a:solidFill>
                <a:latin typeface="微软雅黑" panose="020B0503020204020204" pitchFamily="34" charset="-122"/>
                <a:ea typeface="微软雅黑" panose="020B0503020204020204" pitchFamily="34" charset="-122"/>
              </a:rPr>
              <a:t>年代，这家公司开发出了全自动的变电站，然后一名工程师提出了能否远程调用变电站系统，于是这家公司开始了用遥操作技术来控制机器人的尝试，“电报”应运而生。</a:t>
            </a:r>
          </a:p>
          <a:p>
            <a:r>
              <a:rPr lang="zh-CN" altLang="en-US" sz="1600" dirty="0" smtClean="0">
                <a:solidFill>
                  <a:srgbClr val="002B41"/>
                </a:solidFill>
                <a:latin typeface="微软雅黑" panose="020B0503020204020204" pitchFamily="34" charset="-122"/>
                <a:ea typeface="微软雅黑" panose="020B0503020204020204" pitchFamily="34" charset="-122"/>
              </a:rPr>
              <a:t>       正</a:t>
            </a:r>
            <a:r>
              <a:rPr lang="zh-CN" altLang="en-US" sz="1600" dirty="0">
                <a:solidFill>
                  <a:srgbClr val="002B41"/>
                </a:solidFill>
                <a:latin typeface="微软雅黑" panose="020B0503020204020204" pitchFamily="34" charset="-122"/>
                <a:ea typeface="微软雅黑" panose="020B0503020204020204" pitchFamily="34" charset="-122"/>
              </a:rPr>
              <a:t>是由于这个契机，西屋电气开始大力发展遥操作机器人</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zh-CN" altLang="en-US" sz="16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563822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TotalTime>
  <Words>10948</Words>
  <Application>Microsoft Office PowerPoint</Application>
  <PresentationFormat>宽屏</PresentationFormat>
  <Paragraphs>491</Paragraphs>
  <Slides>41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41</vt:i4>
      </vt:variant>
    </vt:vector>
  </HeadingPairs>
  <TitlesOfParts>
    <vt:vector size="52" baseType="lpstr">
      <vt:lpstr>等线</vt:lpstr>
      <vt:lpstr>楷体</vt:lpstr>
      <vt:lpstr>宋体</vt:lpstr>
      <vt:lpstr>微软雅黑</vt:lpstr>
      <vt:lpstr>Arial</vt:lpstr>
      <vt:lpstr>Calibri</vt:lpstr>
      <vt:lpstr>Calibri Light</vt:lpstr>
      <vt:lpstr>Impact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Windows 用户</cp:lastModifiedBy>
  <cp:revision>486</cp:revision>
  <dcterms:created xsi:type="dcterms:W3CDTF">2016-12-09T01:44:00Z</dcterms:created>
  <dcterms:modified xsi:type="dcterms:W3CDTF">2018-11-27T05:13:39Z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