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" initials="C" lastIdx="1" clrIdx="0">
    <p:extLst>
      <p:ext uri="{19B8F6BF-5375-455C-9EA6-DF929625EA0E}">
        <p15:presenceInfo xmlns:p15="http://schemas.microsoft.com/office/powerpoint/2012/main" userId="Cin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F47"/>
    <a:srgbClr val="002B41"/>
    <a:srgbClr val="F1F1F1"/>
    <a:srgbClr val="ED4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77" y="955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233C-CAED-49EC-BC7E-3A6D2A7A9A9E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4B3C-192C-4070-B2F5-511F1BFE1BB1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5519-A9CE-4132-B90A-319CC668FC2C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D182-05C0-4664-B266-B6F6EA51A290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D381-47BD-44DD-85A3-79C8C4C4BCAA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77BC1-6018-4D2B-8007-C530E0A4F405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6BA1-9490-447F-B9CB-9C20C871DA6C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F70-95D0-4746-9AF1-6F1DFA0B1CD2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C0EC-E9C4-47E6-942F-956D97DD154C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F963-9375-4658-A8CE-C8CB7D098D0C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EDC9-5C30-4211-8911-CFF8913FC622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CA8-813E-4B24-9B41-8E539DD46AE7}" type="datetime1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/>
          <p:cNvSpPr txBox="1"/>
          <p:nvPr/>
        </p:nvSpPr>
        <p:spPr>
          <a:xfrm>
            <a:off x="498177" y="119023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 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 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1297722" y="624055"/>
            <a:ext cx="1574142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救援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3495" y="2873335"/>
            <a:ext cx="3445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天灾人祸往往会带来巨大的人员伤亡和财产损失，而在对受灾人员进行救援的过程中，现有的救援体系有着诸多不足之处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以</a:t>
            </a:r>
            <a:r>
              <a:rPr lang="zh-CN" altLang="zh-CN" dirty="0"/>
              <a:t>火灾为例， </a:t>
            </a:r>
            <a:r>
              <a:rPr lang="en-US" altLang="zh-CN" dirty="0"/>
              <a:t>2017</a:t>
            </a:r>
            <a:r>
              <a:rPr lang="zh-CN" altLang="zh-CN" dirty="0"/>
              <a:t>年一季度，全国共接报火灾</a:t>
            </a:r>
            <a:r>
              <a:rPr lang="en-US" altLang="zh-CN" dirty="0"/>
              <a:t>8</a:t>
            </a:r>
            <a:r>
              <a:rPr lang="zh-CN" altLang="zh-CN" dirty="0"/>
              <a:t>万余起，死亡</a:t>
            </a:r>
            <a:r>
              <a:rPr lang="en-US" altLang="zh-CN" dirty="0"/>
              <a:t>499</a:t>
            </a:r>
            <a:r>
              <a:rPr lang="zh-CN" altLang="zh-CN" dirty="0"/>
              <a:t>人，受伤</a:t>
            </a:r>
            <a:r>
              <a:rPr lang="en-US" altLang="zh-CN" dirty="0"/>
              <a:t>234</a:t>
            </a:r>
            <a:r>
              <a:rPr lang="zh-CN" altLang="zh-CN" dirty="0"/>
              <a:t>人</a:t>
            </a:r>
            <a:r>
              <a:rPr lang="zh-CN" altLang="zh-CN" dirty="0" smtClean="0"/>
              <a:t>。</a:t>
            </a:r>
            <a:r>
              <a:rPr lang="en-US" altLang="zh-CN" dirty="0" smtClean="0"/>
              <a:t>【1】</a:t>
            </a:r>
            <a:r>
              <a:rPr lang="zh-CN" altLang="zh-CN" dirty="0" smtClean="0"/>
              <a:t>根据</a:t>
            </a:r>
            <a:r>
              <a:rPr lang="zh-CN" altLang="zh-CN" dirty="0"/>
              <a:t>公安部相关统计数据，近</a:t>
            </a:r>
            <a:r>
              <a:rPr lang="en-US" altLang="zh-CN" dirty="0"/>
              <a:t>5</a:t>
            </a:r>
            <a:r>
              <a:rPr lang="zh-CN" altLang="zh-CN" dirty="0"/>
              <a:t>年来，全国在救火抢险一线牺牲的消防人员达</a:t>
            </a:r>
            <a:r>
              <a:rPr lang="en-US" altLang="zh-CN" dirty="0"/>
              <a:t>144</a:t>
            </a:r>
            <a:r>
              <a:rPr lang="zh-CN" altLang="zh-CN" dirty="0"/>
              <a:t>人，每年有</a:t>
            </a:r>
            <a:r>
              <a:rPr lang="en-US" altLang="zh-CN" dirty="0"/>
              <a:t>300</a:t>
            </a:r>
            <a:r>
              <a:rPr lang="zh-CN" altLang="zh-CN" dirty="0"/>
              <a:t>多名消防员受伤甚至致残，救援与事故的伤亡比接近</a:t>
            </a:r>
            <a:r>
              <a:rPr lang="en-US" altLang="zh-CN" dirty="0"/>
              <a:t>10%</a:t>
            </a:r>
            <a:r>
              <a:rPr lang="zh-CN" altLang="zh-CN" dirty="0"/>
              <a:t>，这是一个不可忽视的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【2】</a:t>
            </a:r>
            <a:r>
              <a:rPr lang="zh-CN" altLang="zh-CN" dirty="0" smtClean="0"/>
              <a:t>。</a:t>
            </a:r>
            <a:endParaRPr lang="zh-CN" altLang="en-US" dirty="0">
              <a:solidFill>
                <a:srgbClr val="002B4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981" y="4276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21" y="818866"/>
            <a:ext cx="2975743" cy="19838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43927" y="2873335"/>
            <a:ext cx="347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/>
              <a:t>天津大爆炸中至少有</a:t>
            </a:r>
            <a:r>
              <a:rPr lang="en-US" altLang="zh-CN" sz="1100" dirty="0" smtClean="0"/>
              <a:t>39</a:t>
            </a:r>
            <a:r>
              <a:rPr lang="zh-CN" altLang="en-US" sz="1100" dirty="0" smtClean="0"/>
              <a:t>名消防员死亡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（</a:t>
            </a:r>
            <a:r>
              <a:rPr lang="en-US" altLang="zh-CN" sz="1100" dirty="0"/>
              <a:t>https://cn.nytimes.com/china/20150818/c18tianjin/</a:t>
            </a:r>
            <a:r>
              <a:rPr lang="zh-CN" altLang="en-US" sz="1100" dirty="0" smtClean="0"/>
              <a:t>）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7755955" y="1026675"/>
            <a:ext cx="31093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显而易见的是，</a:t>
            </a:r>
            <a:r>
              <a:rPr lang="en-US" altLang="zh-CN" dirty="0" err="1"/>
              <a:t>Avbot</a:t>
            </a:r>
            <a:r>
              <a:rPr lang="zh-CN" altLang="zh-CN" dirty="0"/>
              <a:t>能将因救援而伤亡的人数降到最低。此外，</a:t>
            </a:r>
            <a:r>
              <a:rPr lang="en-US" altLang="zh-CN" dirty="0" err="1"/>
              <a:t>Avbot</a:t>
            </a:r>
            <a:r>
              <a:rPr lang="zh-CN" altLang="zh-CN" dirty="0"/>
              <a:t>在救援工作中还具有以下优势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）不怕火、浓烟等危险和有害条件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/>
              <a:t>）可以深入危险地带拍摄资料供研究人员分析查找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）体积可大可小，可以根据具体救援环境选用不同的</a:t>
            </a:r>
            <a:r>
              <a:rPr lang="en-US" altLang="zh-CN" dirty="0" err="1"/>
              <a:t>Avbot</a:t>
            </a:r>
            <a:r>
              <a:rPr lang="zh-CN" altLang="zh-CN" dirty="0"/>
              <a:t>，从而实现搬运重物或进出狭窄地形等不同的目的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/>
              <a:t>）机动性和搬运破拆能力强</a:t>
            </a:r>
            <a:r>
              <a:rPr lang="en-US" altLang="zh-CN" dirty="0"/>
              <a:t>, </a:t>
            </a:r>
            <a:r>
              <a:rPr lang="zh-CN" altLang="en-US" dirty="0"/>
              <a:t>而且通过电池补给可以连续工作</a:t>
            </a:r>
            <a:r>
              <a:rPr lang="en-US" altLang="zh-CN" dirty="0"/>
              <a:t>, </a:t>
            </a:r>
            <a:r>
              <a:rPr lang="zh-CN" altLang="en-US" dirty="0"/>
              <a:t>提高搜救</a:t>
            </a:r>
            <a:r>
              <a:rPr lang="zh-CN" altLang="en-US" dirty="0" smtClean="0"/>
              <a:t>效率。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/>
              <a:t>）可以通过携带多种传感器</a:t>
            </a:r>
            <a:r>
              <a:rPr lang="en-US" altLang="zh-CN" dirty="0"/>
              <a:t>, </a:t>
            </a:r>
            <a:r>
              <a:rPr lang="zh-CN" altLang="en-US" dirty="0"/>
              <a:t>实现废墟内的图、声、气、温等检测</a:t>
            </a:r>
            <a:r>
              <a:rPr lang="en-US" altLang="zh-CN" dirty="0"/>
              <a:t>, </a:t>
            </a:r>
            <a:r>
              <a:rPr lang="zh-CN" altLang="en-US" dirty="0"/>
              <a:t>有效锁定受害者的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）可以避免二次倒塌带来的伤害，降低救援人员的风险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【3】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42" y="3562913"/>
            <a:ext cx="2986741" cy="19806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15481" y="5671480"/>
            <a:ext cx="3443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http://blog.sina.com.cn/s/blog_4d160413010009rh.html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12291" y="1351886"/>
            <a:ext cx="3446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B4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“有一天，任何一位邓稼先再也不需用自己肉长的手捡起弹片，任何一位无名英雄再也不用进入毒气泄漏的现场，排除了故障却献出年轻的生命。”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3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354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陈 思源</cp:lastModifiedBy>
  <cp:revision>489</cp:revision>
  <dcterms:created xsi:type="dcterms:W3CDTF">2016-12-09T01:44:00Z</dcterms:created>
  <dcterms:modified xsi:type="dcterms:W3CDTF">2018-12-11T10:06:36Z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