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8" r:id="rId2"/>
    <p:sldId id="381" r:id="rId3"/>
    <p:sldId id="383" r:id="rId4"/>
    <p:sldId id="302" r:id="rId5"/>
    <p:sldId id="382" r:id="rId6"/>
    <p:sldId id="339" r:id="rId7"/>
    <p:sldId id="385" r:id="rId8"/>
    <p:sldId id="387" r:id="rId9"/>
    <p:sldId id="389" r:id="rId10"/>
    <p:sldId id="390" r:id="rId11"/>
    <p:sldId id="341" r:id="rId12"/>
    <p:sldId id="388" r:id="rId13"/>
    <p:sldId id="350" r:id="rId14"/>
    <p:sldId id="351" r:id="rId15"/>
    <p:sldId id="391" r:id="rId16"/>
    <p:sldId id="392" r:id="rId17"/>
    <p:sldId id="393" r:id="rId18"/>
    <p:sldId id="394" r:id="rId19"/>
    <p:sldId id="432" r:id="rId20"/>
    <p:sldId id="434" r:id="rId21"/>
    <p:sldId id="435" r:id="rId22"/>
    <p:sldId id="433" r:id="rId23"/>
    <p:sldId id="368" r:id="rId24"/>
    <p:sldId id="345" r:id="rId25"/>
    <p:sldId id="400" r:id="rId26"/>
    <p:sldId id="346" r:id="rId27"/>
    <p:sldId id="348" r:id="rId28"/>
    <p:sldId id="375" r:id="rId29"/>
    <p:sldId id="404" r:id="rId30"/>
    <p:sldId id="437" r:id="rId31"/>
    <p:sldId id="438" r:id="rId32"/>
    <p:sldId id="361" r:id="rId33"/>
    <p:sldId id="362" r:id="rId34"/>
    <p:sldId id="405" r:id="rId35"/>
    <p:sldId id="378" r:id="rId36"/>
    <p:sldId id="406" r:id="rId37"/>
    <p:sldId id="365" r:id="rId38"/>
    <p:sldId id="43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3" autoAdjust="0"/>
    <p:restoredTop sz="92456" autoAdjust="0"/>
  </p:normalViewPr>
  <p:slideViewPr>
    <p:cSldViewPr snapToGrid="0">
      <p:cViewPr>
        <p:scale>
          <a:sx n="75" d="100"/>
          <a:sy n="75" d="100"/>
        </p:scale>
        <p:origin x="744" y="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22:34:41.7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22:34:41.7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08:59:07.9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896 1 24575,'0'8'0,"-1"0"0,0 0 0,-1 0 0,0 0 0,0 0 0,0 0 0,-1-1 0,0 1 0,-1-1 0,-4 7 0,-7 11 0,-29 33 0,15-21 0,-92 141 0,49-71 0,46-64 0,-27 58 0,-5 8 0,-109 178 0,147-252 0,1 0 0,-15 44 0,-19 79 0,13-37 0,25-72 0,1 0 0,3 0 0,3 1 0,-4 71 0,6-65 0,-17 72 0,8-52 0,7-14 0,3 1 0,6 108 0,1-73 0,-2 809 0,2-861 0,3 1 0,2-1 0,14 52 0,-9-46 0,-2-1 0,4 66 0,9 116 0,10-71 0,-4-24 0,-24-119 0,1-1 0,1 1 0,0-1 0,1 0 0,17 25 0,13 30 0,-22-28 0,-1 1 0,10 59 0,8 25 0,75 169 0,-31-93 0,-22-74 0,-11-30 0,25 40 0,-7-17 0,-11-15-1365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08:59:02.3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24575,'1'0'0,"1"1"0,0-1 0,0 0 0,0 1 0,0-1 0,-1 1 0,1-1 0,0 1 0,0 0 0,-1 0 0,1 0 0,-1 0 0,3 2 0,18 19 0,-8-6 0,74 61 0,9 10 0,-84-73 0,0 1 0,-1 0 0,10 18 0,12 15 0,-18-25 0,-1 1 0,20 42 0,-12-7 0,-7-17 0,15 37 0,9 23 0,-30-78 0,-1 1 0,8 33 0,7 55 0,-7-29 0,20 94 0,-12-59 0,-20-87 0,2 57 0,-9 261 0,4-313 0,2 0 0,10 43 0,-7-38 0,5 57 0,-11 26 0,-2-94 0,-11 63 0,4-63 0,-19 47 0,4-11 0,8-19 0,5-12 0,-1-1 0,-23 46 0,-58 128 0,66-144 0,13-33-93,2-4-543,-26 47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2:44:24.7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2559 3940 24575,'-7'-1'0,"1"0"0,-1 0 0,0 0 0,1-1 0,-10-3 0,-22-6 0,-87-8 0,-101-21 0,127 14 0,-141-34 0,155 40 0,19 4 0,-115-12 0,113 24 0,28 3 0,1-2 0,-69-14 0,-262-101 0,251 69 0,99 39 0,1-1 0,0-1 0,-30-23 0,7-2 0,3-1 0,1-1 0,2-3 0,2-1 0,1-1 0,3-2 0,-45-88 0,35 52 0,-28-57 0,37 74 0,19 41 0,0 0 0,2 0 0,-10-36 0,18 51 0,-11-45 0,2 0 0,-5-68 0,-2-11 0,10 88 0,-2-52 0,11-331 0,2 390 0,2 1 0,2 0 0,16-52 0,-20 79 0,43-118 0,-6 22 0,52-152 0,-81 231 0,11-26 0,37-60 0,-37 73 0,-12 24 0,-1 1 0,2 1 0,0-1 0,1 2 0,23-21 0,75-54 0,-73 61 0,-5 5 0,56-29 0,14-8 0,-88 50 0,0 0 0,0 0 0,1 2 0,1 0 0,29-10 0,77-22 0,6-2 0,-27 10 0,14-3 0,-50 17 0,28-7 0,-46 14 0,0 0 0,64-5 0,-10 13 0,-60 2 0,-1-2 0,54-7 0,217-58 0,-263 59 0,77 0 0,51 9 0,-59 2 0,1011-3 0,-1077 1 0,0 2 0,-1 3 0,1 1 0,-1 3 0,-1 2 0,77 29 0,-98-28 0,44 27 0,0 1 0,40 10 0,64 33 0,-114-47 0,88 69 0,-68-43 0,-22-18 0,56 54 0,355 375 0,-386-380 0,-70-75 0,-1 0 0,-1 1 0,13 27 0,70 179 0,-61-141 0,24 73 0,-51-131 0,-1-1 0,-2 1 0,0 0 0,0 34 0,-6 160 0,-1-81 0,0-105 0,-1 1 0,-1-1 0,-2 0 0,-2 0 0,-1 0 0,-2-1 0,-1-1 0,-1 0 0,-2 0 0,-2-2 0,0 0 0,-2 0 0,-2-2 0,0-1 0,-38 38 0,-5 1 0,-114 94 0,151-143 0,0 0 0,-40 18 0,-64 22 0,86-39 0,-201 73 0,136-60 0,-114 11-164,-817 92-3604,677-117 870,325-17 3106,0 3 0,-55 12 0,23-4 1386,-16-3 743,-166-5 0,162-5-2399,61 1 62,-36-2 0,1 4 0,-100 15 0,48-2 112,48-7-1589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4EEA8-9280-4FAA-A678-8B3594A51015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77997-58C5-415F-B19C-10E59464B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3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45ECE-1B26-487A-8FD8-26AF7B42D03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55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45ECE-1B26-487A-8FD8-26AF7B42D03D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018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77997-58C5-415F-B19C-10E59464BA8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72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77997-58C5-415F-B19C-10E59464BA8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502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45ECE-1B26-487A-8FD8-26AF7B42D03D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940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77997-58C5-415F-B19C-10E59464BA8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3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22FCD-031E-4CF5-BD21-79D6A64663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47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22FCD-031E-4CF5-BD21-79D6A64663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59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77997-58C5-415F-B19C-10E59464BA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9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77997-58C5-415F-B19C-10E59464BA8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3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77997-58C5-415F-B19C-10E59464BA8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518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77997-58C5-415F-B19C-10E59464BA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03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77997-58C5-415F-B19C-10E59464BA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259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77997-58C5-415F-B19C-10E59464BA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7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AE859-2F90-2050-70E2-D8E698301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5F31AD-BBD4-18F6-2045-3EECF52D7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50B7B-3848-D952-962C-5CC6780A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5A85-093E-422A-BA90-4002390AE5D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4AF37-7583-F7E8-257C-C1CA2483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19A2B-8E2F-CED0-AAAF-B1195A34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86F1-C840-4500-9C38-EA1EDBCA1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90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AE4DD-9633-548C-3045-16A8FD5F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AB1D4D-1C8C-7291-B138-484ADC31C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98751-BD39-A9A1-F1D4-AE9407B5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5A85-093E-422A-BA90-4002390AE5D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2C887-C980-BAE5-B234-6614F977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11832-D356-451A-FCF3-B32E255E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86F1-C840-4500-9C38-EA1EDBCA1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9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359924-F3DE-4BEE-F390-A17042652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73A467-E577-3805-CF9B-4AABA1B2A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E4AED-E883-248A-F36A-00F7B7DF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5A85-093E-422A-BA90-4002390AE5D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0896-B43E-17F6-AA34-8FFDA740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202AA-EA73-1814-948E-A5A4D661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86F1-C840-4500-9C38-EA1EDBCA1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6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31E55-1CD5-2E35-E9DA-A36B2955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73F74-F40A-3DA5-D740-3D2B3B7AE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27471-918A-C7AC-1270-A4E307A0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5A85-093E-422A-BA90-4002390AE5D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18C2D-1F69-CF2D-2E43-0003E39B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692C4-F900-A5D8-AED1-FE536789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86F1-C840-4500-9C38-EA1EDBCA1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25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D28BD-C9E0-5668-464B-22BD4B7D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33FC35-A2CC-3DC2-F61A-92FDB8524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004B0-BAB5-CD3F-716A-16C7322D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5A85-093E-422A-BA90-4002390AE5D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BCDE6-E2B0-308B-60EC-5B1E3A02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AC4AA-24E8-CB51-6D90-4A87E00A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86F1-C840-4500-9C38-EA1EDBCA1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3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058FB-6674-1190-1824-7C5F5021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A73AA-CF91-A5B6-33F6-C13293091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6C80E7-4DC0-64BD-3C9F-610883AC7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558FD4-3C76-E582-48A5-4CCE134F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5A85-093E-422A-BA90-4002390AE5D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4C4EBF-0A95-6E21-FEE5-87BF7D5D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F97D9-65C8-FBB9-AAAC-F93547C6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86F1-C840-4500-9C38-EA1EDBCA1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7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D5D7A-E2F4-BFF6-B857-11B58438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DF016-5BC3-AF6B-0BE3-CE6118F62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34AEF5-C589-1D0B-D66C-FD09A7872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03FB99-9BF5-3A60-33A0-9EC6C0CAF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20BADD-F8B2-7721-91FA-B25E44742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D80FC0-070D-D9A2-931F-2AA4CB9E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5A85-093E-422A-BA90-4002390AE5D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0DD295-F33E-6A4C-4BE7-0B2F7396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C43EB8-143A-65CA-C511-113DBC54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86F1-C840-4500-9C38-EA1EDBCA1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6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3FFA4-8172-CA21-F6C1-03E16A2E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2BD5BA-F29A-698F-EB6F-F7A243A6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5A85-093E-422A-BA90-4002390AE5D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F6D8F1-629B-F7E2-8B46-941D334A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6766B8-52D4-14D8-E548-69901A6E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86F1-C840-4500-9C38-EA1EDBCA1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1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277E49-B065-B39C-F0A4-A6FBBDA5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5A85-093E-422A-BA90-4002390AE5D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7520F1-36AE-9643-1698-DB98DD7E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2E25BA-C8E0-955D-CC09-0964EBBA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86F1-C840-4500-9C38-EA1EDBCA1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7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5253A-233F-777C-7B36-D1A2B801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90DBA-DDFE-56B5-9AEC-C2C18675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FB19AD-BF68-A74A-D53A-FB06B3337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9C181B-30D3-0328-2CFB-D54D5D06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5A85-093E-422A-BA90-4002390AE5D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A5294-0042-A405-A125-60C82B6C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57F5D1-E5A7-5158-C5B1-C7DB78E8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86F1-C840-4500-9C38-EA1EDBCA1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69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E0FB1-CA53-B4CF-4485-7EA37BFD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3A3845-384F-7EC5-B61A-FD5FD0310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2FA29D-931E-47C6-19AA-23F11BA80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9736E-6658-FE42-D802-FF4A45DF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5A85-093E-422A-BA90-4002390AE5D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08B9D-0D32-B0A1-F037-6B89D882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433A1C-BD9E-9137-F389-904E14D6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86F1-C840-4500-9C38-EA1EDBCA1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5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3523CF-077A-81F8-4BD4-DF5F7F82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2BA5C-8936-5ED2-0719-46DEEF540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88D9D-B499-50F7-9F5D-99E6DC98C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5A85-093E-422A-BA90-4002390AE5D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EFABC-73E0-D9C8-DC42-9F8EED877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71865-11D6-BDAF-5EE6-392C7DB42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86F1-C840-4500-9C38-EA1EDBCA1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8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6B42010-DA87-183C-2A7E-7BB4B571E51C}"/>
              </a:ext>
            </a:extLst>
          </p:cNvPr>
          <p:cNvSpPr/>
          <p:nvPr/>
        </p:nvSpPr>
        <p:spPr>
          <a:xfrm>
            <a:off x="0" y="1"/>
            <a:ext cx="524814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C2092A-B5D2-4FEB-B761-3C9815DAA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448" y="2349762"/>
            <a:ext cx="3373525" cy="21647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GROUP BY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EC35E53-7B9D-7BA6-E9C5-4C3BD2456242}"/>
              </a:ext>
            </a:extLst>
          </p:cNvPr>
          <p:cNvSpPr txBox="1">
            <a:spLocks/>
          </p:cNvSpPr>
          <p:nvPr/>
        </p:nvSpPr>
        <p:spPr>
          <a:xfrm>
            <a:off x="-111344" y="6297768"/>
            <a:ext cx="1497311" cy="4554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600" dirty="0">
                <a:solidFill>
                  <a:srgbClr val="FFFFFF"/>
                </a:solidFill>
              </a:rPr>
              <a:t>강사 강태우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D4EEB-6A0E-A818-E174-9CC083A62E4D}"/>
              </a:ext>
            </a:extLst>
          </p:cNvPr>
          <p:cNvSpPr txBox="1"/>
          <p:nvPr/>
        </p:nvSpPr>
        <p:spPr>
          <a:xfrm>
            <a:off x="7036313" y="2233774"/>
            <a:ext cx="391412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8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1BDAB2-76A5-D1F9-1E57-E2A6513806E7}"/>
              </a:ext>
            </a:extLst>
          </p:cNvPr>
          <p:cNvSpPr txBox="1"/>
          <p:nvPr/>
        </p:nvSpPr>
        <p:spPr>
          <a:xfrm>
            <a:off x="7497561" y="2233774"/>
            <a:ext cx="4225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800" b="1" dirty="0"/>
              <a:t>GROUP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BY </a:t>
            </a:r>
            <a:r>
              <a:rPr lang="ko-KR" altLang="en-US" sz="2800" b="1" dirty="0"/>
              <a:t>문법</a:t>
            </a:r>
            <a:endParaRPr lang="en-US" altLang="ko-KR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1FA3BF-9D6F-27D9-51EE-DE90B8604BFB}"/>
              </a:ext>
            </a:extLst>
          </p:cNvPr>
          <p:cNvSpPr txBox="1"/>
          <p:nvPr/>
        </p:nvSpPr>
        <p:spPr>
          <a:xfrm>
            <a:off x="7036313" y="4252854"/>
            <a:ext cx="391412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800" b="1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1872E-9001-5806-4E0E-ED392848A51B}"/>
              </a:ext>
            </a:extLst>
          </p:cNvPr>
          <p:cNvSpPr txBox="1"/>
          <p:nvPr/>
        </p:nvSpPr>
        <p:spPr>
          <a:xfrm>
            <a:off x="7497561" y="4252854"/>
            <a:ext cx="4225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ko-KR" altLang="en-US" sz="2800" b="1" dirty="0"/>
              <a:t>집계함수의 종류</a:t>
            </a:r>
            <a:endParaRPr lang="en-US" altLang="ko-KR" sz="2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3B786-E8F4-75B5-B82F-CF1480BAA340}"/>
              </a:ext>
            </a:extLst>
          </p:cNvPr>
          <p:cNvSpPr txBox="1"/>
          <p:nvPr/>
        </p:nvSpPr>
        <p:spPr>
          <a:xfrm>
            <a:off x="7036313" y="3243314"/>
            <a:ext cx="391412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800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7B24BA-0D87-6FEB-2A67-B277A676B36B}"/>
              </a:ext>
            </a:extLst>
          </p:cNvPr>
          <p:cNvSpPr txBox="1"/>
          <p:nvPr/>
        </p:nvSpPr>
        <p:spPr>
          <a:xfrm>
            <a:off x="7497561" y="3243314"/>
            <a:ext cx="4225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800" b="1" dirty="0"/>
              <a:t>GROUP BY </a:t>
            </a:r>
            <a:r>
              <a:rPr lang="ko-KR" altLang="en-US" sz="2800" b="1" dirty="0"/>
              <a:t>사용이유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16327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1EAFBA-EBF2-FDA0-7D04-FB5B3AEEA575}"/>
              </a:ext>
            </a:extLst>
          </p:cNvPr>
          <p:cNvSpPr txBox="1"/>
          <p:nvPr/>
        </p:nvSpPr>
        <p:spPr>
          <a:xfrm>
            <a:off x="758321" y="1183549"/>
            <a:ext cx="1015499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/>
              <a:t>집계함수는 </a:t>
            </a:r>
            <a:r>
              <a:rPr lang="ko-KR" altLang="en-US" sz="3200" b="1" dirty="0" err="1">
                <a:solidFill>
                  <a:srgbClr val="FF0000"/>
                </a:solidFill>
              </a:rPr>
              <a:t>다중행</a:t>
            </a:r>
            <a:r>
              <a:rPr lang="ko-KR" altLang="en-US" sz="3200" b="1" dirty="0">
                <a:solidFill>
                  <a:srgbClr val="FF0000"/>
                </a:solidFill>
              </a:rPr>
              <a:t> 함수 </a:t>
            </a:r>
            <a:r>
              <a:rPr lang="ko-KR" altLang="en-US" sz="3200" b="1" dirty="0"/>
              <a:t>라고도 불립니다</a:t>
            </a:r>
            <a:r>
              <a:rPr lang="en-US" altLang="ko-KR" sz="3200" b="1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22C69A-A528-C648-86FF-55F6202572B3}"/>
              </a:ext>
            </a:extLst>
          </p:cNvPr>
          <p:cNvSpPr txBox="1"/>
          <p:nvPr/>
        </p:nvSpPr>
        <p:spPr>
          <a:xfrm>
            <a:off x="137045" y="165191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1. GROUP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BY </a:t>
            </a:r>
            <a:r>
              <a:rPr lang="ko-KR" altLang="en-US" sz="1800" b="1" dirty="0"/>
              <a:t>문법</a:t>
            </a:r>
            <a:endParaRPr lang="en-US" altLang="ko-KR" sz="18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A534DB-CFC6-F43B-7A07-8F1F14CD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7" y="4359456"/>
            <a:ext cx="3786928" cy="17940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BFD246-CC78-513F-C3CC-1091764F6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52" y="4650879"/>
            <a:ext cx="2361135" cy="10756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9F48A2-C33F-595D-82B2-D889DAC9A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0" y="3208506"/>
            <a:ext cx="3475193" cy="874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47C1F2-18DF-3E34-DD3E-DBB304936966}"/>
              </a:ext>
            </a:extLst>
          </p:cNvPr>
          <p:cNvSpPr txBox="1"/>
          <p:nvPr/>
        </p:nvSpPr>
        <p:spPr>
          <a:xfrm>
            <a:off x="1966446" y="2655604"/>
            <a:ext cx="38612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highlight>
                  <a:srgbClr val="FFFF00"/>
                </a:highlight>
              </a:rPr>
              <a:t>여러 행을 입력 받아 </a:t>
            </a:r>
            <a:r>
              <a:rPr lang="ko-KR" altLang="en-US" sz="1400" b="1" dirty="0"/>
              <a:t>행 개수를 집계해 </a:t>
            </a:r>
            <a:endParaRPr lang="en-US" altLang="ko-KR" sz="1400" b="1" dirty="0"/>
          </a:p>
          <a:p>
            <a:r>
              <a:rPr lang="ko-KR" altLang="en-US" sz="1400" b="1" dirty="0"/>
              <a:t>하나의 결과로 출력하는 </a:t>
            </a:r>
            <a:r>
              <a:rPr lang="ko-KR" altLang="en-US" sz="1400" b="1" dirty="0" err="1"/>
              <a:t>다중행</a:t>
            </a:r>
            <a:r>
              <a:rPr lang="ko-KR" altLang="en-US" sz="1400" b="1" dirty="0"/>
              <a:t> 함수입니다</a:t>
            </a:r>
            <a:r>
              <a:rPr lang="en-US" altLang="ko-KR" sz="1400" b="1" dirty="0"/>
              <a:t>.</a:t>
            </a:r>
            <a:endParaRPr lang="ko-KR" altLang="en-US" sz="14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F606183-3773-2920-FA75-61D3C74D30BA}"/>
              </a:ext>
            </a:extLst>
          </p:cNvPr>
          <p:cNvCxnSpPr/>
          <p:nvPr/>
        </p:nvCxnSpPr>
        <p:spPr>
          <a:xfrm>
            <a:off x="6232035" y="2498501"/>
            <a:ext cx="0" cy="3857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A5AC7B13-E5FF-E083-C8FD-B4C2AF50E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467" y="3524892"/>
            <a:ext cx="5601687" cy="88934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A46ADAF-CBBE-225E-45FB-1B8CC1D6E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978" y="4637999"/>
            <a:ext cx="4393779" cy="13571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AE40C0-9A1D-E885-E6AD-9700631E1AC0}"/>
              </a:ext>
            </a:extLst>
          </p:cNvPr>
          <p:cNvSpPr txBox="1"/>
          <p:nvPr/>
        </p:nvSpPr>
        <p:spPr>
          <a:xfrm>
            <a:off x="8009748" y="2905085"/>
            <a:ext cx="4135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하나의 행을 입력 받아 </a:t>
            </a:r>
            <a:endParaRPr lang="en-US" altLang="ko-KR" sz="1400" b="1" dirty="0"/>
          </a:p>
          <a:p>
            <a:r>
              <a:rPr lang="ko-KR" altLang="en-US" sz="1400" b="1" dirty="0"/>
              <a:t>하나의 결과를 출력하는 것은 </a:t>
            </a:r>
            <a:r>
              <a:rPr lang="ko-KR" altLang="en-US" sz="1400" b="1" dirty="0" err="1"/>
              <a:t>단일행</a:t>
            </a:r>
            <a:r>
              <a:rPr lang="ko-KR" altLang="en-US" sz="1400" b="1" dirty="0"/>
              <a:t> 함수입니다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825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5E2965-A334-60BC-2D84-FB3DC3A7E201}"/>
              </a:ext>
            </a:extLst>
          </p:cNvPr>
          <p:cNvSpPr txBox="1"/>
          <p:nvPr/>
        </p:nvSpPr>
        <p:spPr>
          <a:xfrm>
            <a:off x="137045" y="139434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b="1" dirty="0"/>
              <a:t>2</a:t>
            </a:r>
            <a:r>
              <a:rPr lang="en-US" altLang="ko-KR" sz="1800" b="1" dirty="0"/>
              <a:t>. GROUP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BY </a:t>
            </a:r>
            <a:r>
              <a:rPr lang="ko-KR" altLang="en-US" sz="1800" b="1" dirty="0"/>
              <a:t>사용 이유</a:t>
            </a:r>
            <a:endParaRPr lang="en-US" altLang="ko-KR" sz="1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60837E-AE7C-0D16-DB9D-35235B983F10}"/>
              </a:ext>
            </a:extLst>
          </p:cNvPr>
          <p:cNvSpPr txBox="1"/>
          <p:nvPr/>
        </p:nvSpPr>
        <p:spPr>
          <a:xfrm>
            <a:off x="871867" y="1156422"/>
            <a:ext cx="4684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집계함수를 배워봅시다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AB2BF37-AA79-B18B-E5DC-87F71743F55D}"/>
              </a:ext>
            </a:extLst>
          </p:cNvPr>
          <p:cNvCxnSpPr/>
          <p:nvPr/>
        </p:nvCxnSpPr>
        <p:spPr>
          <a:xfrm>
            <a:off x="871867" y="4314071"/>
            <a:ext cx="102168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EC9D75D-1D55-9B65-D312-189FAD7D7F78}"/>
              </a:ext>
            </a:extLst>
          </p:cNvPr>
          <p:cNvCxnSpPr>
            <a:cxnSpLocks/>
          </p:cNvCxnSpPr>
          <p:nvPr/>
        </p:nvCxnSpPr>
        <p:spPr>
          <a:xfrm>
            <a:off x="6096000" y="2408057"/>
            <a:ext cx="0" cy="4067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래픽 31" descr="혼란스러운 사람 윤곽선">
            <a:extLst>
              <a:ext uri="{FF2B5EF4-FFF2-40B4-BE49-F238E27FC236}">
                <a16:creationId xmlns:a16="http://schemas.microsoft.com/office/drawing/2014/main" id="{68A19C90-FB21-C3C5-C078-32D161223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291" y="3365604"/>
            <a:ext cx="848715" cy="848715"/>
          </a:xfrm>
          <a:prstGeom prst="rect">
            <a:avLst/>
          </a:prstGeom>
        </p:spPr>
      </p:pic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66E18E61-AA0D-1DFC-F19E-82589DDEAE4E}"/>
              </a:ext>
            </a:extLst>
          </p:cNvPr>
          <p:cNvSpPr/>
          <p:nvPr/>
        </p:nvSpPr>
        <p:spPr>
          <a:xfrm>
            <a:off x="2221876" y="2363096"/>
            <a:ext cx="3309661" cy="903695"/>
          </a:xfrm>
          <a:prstGeom prst="wedgeRectCallout">
            <a:avLst>
              <a:gd name="adj1" fmla="val -60416"/>
              <a:gd name="adj2" fmla="val 744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소속반</a:t>
            </a:r>
            <a:r>
              <a:rPr lang="ko-KR" altLang="en-US" b="1" dirty="0">
                <a:solidFill>
                  <a:schemeClr val="tx1"/>
                </a:solidFill>
              </a:rPr>
              <a:t> 별로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몇 명</a:t>
            </a:r>
            <a:r>
              <a:rPr lang="ko-KR" altLang="en-US" b="1" dirty="0">
                <a:solidFill>
                  <a:schemeClr val="tx1"/>
                </a:solidFill>
              </a:rPr>
              <a:t>의 학생이 있나요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34" name="그래픽 33" descr="혼란스러운 사람 윤곽선">
            <a:extLst>
              <a:ext uri="{FF2B5EF4-FFF2-40B4-BE49-F238E27FC236}">
                <a16:creationId xmlns:a16="http://schemas.microsoft.com/office/drawing/2014/main" id="{51B000F1-53D9-CFCB-1C56-30E81213B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2035" y="3339137"/>
            <a:ext cx="848715" cy="848715"/>
          </a:xfrm>
          <a:prstGeom prst="rect">
            <a:avLst/>
          </a:prstGeom>
        </p:spPr>
      </p:pic>
      <p:sp>
        <p:nvSpPr>
          <p:cNvPr id="35" name="말풍선: 사각형 34">
            <a:extLst>
              <a:ext uri="{FF2B5EF4-FFF2-40B4-BE49-F238E27FC236}">
                <a16:creationId xmlns:a16="http://schemas.microsoft.com/office/drawing/2014/main" id="{2070F0E5-9421-FE65-8564-42DA03A859C2}"/>
              </a:ext>
            </a:extLst>
          </p:cNvPr>
          <p:cNvSpPr/>
          <p:nvPr/>
        </p:nvSpPr>
        <p:spPr>
          <a:xfrm>
            <a:off x="7350620" y="2336629"/>
            <a:ext cx="3309661" cy="903695"/>
          </a:xfrm>
          <a:prstGeom prst="wedgeRectCallout">
            <a:avLst>
              <a:gd name="adj1" fmla="val -60416"/>
              <a:gd name="adj2" fmla="val 744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학생별로 과목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국어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수학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영어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의 </a:t>
            </a:r>
            <a:r>
              <a:rPr lang="ko-KR" altLang="en-US" b="1" dirty="0">
                <a:solidFill>
                  <a:srgbClr val="FF0000"/>
                </a:solidFill>
              </a:rPr>
              <a:t>평균</a:t>
            </a:r>
            <a:r>
              <a:rPr lang="ko-KR" altLang="en-US" b="1" dirty="0">
                <a:solidFill>
                  <a:schemeClr val="tx1"/>
                </a:solidFill>
              </a:rPr>
              <a:t>은 얼마인가요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36" name="그래픽 35" descr="혼란스러운 사람 윤곽선">
            <a:extLst>
              <a:ext uri="{FF2B5EF4-FFF2-40B4-BE49-F238E27FC236}">
                <a16:creationId xmlns:a16="http://schemas.microsoft.com/office/drawing/2014/main" id="{D3C53402-747D-D0ED-A31A-8B78202DA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291" y="5486632"/>
            <a:ext cx="848715" cy="848715"/>
          </a:xfrm>
          <a:prstGeom prst="rect">
            <a:avLst/>
          </a:prstGeom>
        </p:spPr>
      </p:pic>
      <p:sp>
        <p:nvSpPr>
          <p:cNvPr id="37" name="말풍선: 사각형 36">
            <a:extLst>
              <a:ext uri="{FF2B5EF4-FFF2-40B4-BE49-F238E27FC236}">
                <a16:creationId xmlns:a16="http://schemas.microsoft.com/office/drawing/2014/main" id="{A5C1C3AE-5B3B-94CC-FCA1-1CD9752D49A3}"/>
              </a:ext>
            </a:extLst>
          </p:cNvPr>
          <p:cNvSpPr/>
          <p:nvPr/>
        </p:nvSpPr>
        <p:spPr>
          <a:xfrm>
            <a:off x="2221876" y="4484124"/>
            <a:ext cx="3309661" cy="903695"/>
          </a:xfrm>
          <a:prstGeom prst="wedgeRectCallout">
            <a:avLst>
              <a:gd name="adj1" fmla="val -60416"/>
              <a:gd name="adj2" fmla="val 744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학생별로 과목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국어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수학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영어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en-US" b="1" dirty="0">
                <a:solidFill>
                  <a:schemeClr val="tx1"/>
                </a:solidFill>
              </a:rPr>
              <a:t>의 </a:t>
            </a:r>
            <a:r>
              <a:rPr lang="ko-KR" altLang="en-US" b="1" dirty="0">
                <a:solidFill>
                  <a:srgbClr val="FF0000"/>
                </a:solidFill>
              </a:rPr>
              <a:t>합계</a:t>
            </a:r>
            <a:r>
              <a:rPr lang="ko-KR" altLang="en-US" b="1" dirty="0">
                <a:solidFill>
                  <a:schemeClr val="tx1"/>
                </a:solidFill>
              </a:rPr>
              <a:t>는 얼마인가요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39" name="그래픽 38" descr="혼란스러운 사람 윤곽선">
            <a:extLst>
              <a:ext uri="{FF2B5EF4-FFF2-40B4-BE49-F238E27FC236}">
                <a16:creationId xmlns:a16="http://schemas.microsoft.com/office/drawing/2014/main" id="{CF0886B9-87CE-96A9-A179-EC917545A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2035" y="5495177"/>
            <a:ext cx="848715" cy="848715"/>
          </a:xfrm>
          <a:prstGeom prst="rect">
            <a:avLst/>
          </a:prstGeom>
        </p:spPr>
      </p:pic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552D0686-356F-9CCF-D153-C51485C91630}"/>
              </a:ext>
            </a:extLst>
          </p:cNvPr>
          <p:cNvSpPr/>
          <p:nvPr/>
        </p:nvSpPr>
        <p:spPr>
          <a:xfrm>
            <a:off x="7350620" y="4492669"/>
            <a:ext cx="3738090" cy="903695"/>
          </a:xfrm>
          <a:prstGeom prst="wedgeRectCallout">
            <a:avLst>
              <a:gd name="adj1" fmla="val -60416"/>
              <a:gd name="adj2" fmla="val 744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학생별로 과목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국어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수학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영어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en-US" b="1" dirty="0">
                <a:solidFill>
                  <a:schemeClr val="tx1"/>
                </a:solidFill>
              </a:rPr>
              <a:t>중 </a:t>
            </a:r>
            <a:r>
              <a:rPr lang="ko-KR" altLang="en-US" b="1" dirty="0">
                <a:solidFill>
                  <a:srgbClr val="FF0000"/>
                </a:solidFill>
              </a:rPr>
              <a:t>최고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ko-KR" altLang="en-US" b="1" dirty="0">
                <a:solidFill>
                  <a:srgbClr val="FF0000"/>
                </a:solidFill>
              </a:rPr>
              <a:t>최저</a:t>
            </a:r>
            <a:r>
              <a:rPr lang="ko-KR" altLang="en-US" b="1" dirty="0">
                <a:solidFill>
                  <a:schemeClr val="tx1"/>
                </a:solidFill>
              </a:rPr>
              <a:t> 점수는 얼마인가요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029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5E2965-A334-60BC-2D84-FB3DC3A7E201}"/>
              </a:ext>
            </a:extLst>
          </p:cNvPr>
          <p:cNvSpPr txBox="1"/>
          <p:nvPr/>
        </p:nvSpPr>
        <p:spPr>
          <a:xfrm>
            <a:off x="137045" y="165191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b="1" dirty="0"/>
              <a:t>2</a:t>
            </a:r>
            <a:r>
              <a:rPr lang="en-US" altLang="ko-KR" sz="1800" b="1" dirty="0"/>
              <a:t>. GROUP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BY </a:t>
            </a:r>
            <a:r>
              <a:rPr lang="ko-KR" altLang="en-US" sz="1800" b="1" dirty="0"/>
              <a:t>사용 이유</a:t>
            </a:r>
            <a:endParaRPr lang="en-US" altLang="ko-KR" sz="1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60837E-AE7C-0D16-DB9D-35235B983F10}"/>
              </a:ext>
            </a:extLst>
          </p:cNvPr>
          <p:cNvSpPr txBox="1"/>
          <p:nvPr/>
        </p:nvSpPr>
        <p:spPr>
          <a:xfrm>
            <a:off x="871867" y="1156422"/>
            <a:ext cx="8242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COUNT() , AVG() , SUM() , MAX() , MIN()</a:t>
            </a:r>
            <a:endParaRPr lang="ko-KR" altLang="en-US" sz="3200" b="1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AB2BF37-AA79-B18B-E5DC-87F71743F55D}"/>
              </a:ext>
            </a:extLst>
          </p:cNvPr>
          <p:cNvCxnSpPr/>
          <p:nvPr/>
        </p:nvCxnSpPr>
        <p:spPr>
          <a:xfrm>
            <a:off x="871867" y="4314071"/>
            <a:ext cx="102168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EC9D75D-1D55-9B65-D312-189FAD7D7F78}"/>
              </a:ext>
            </a:extLst>
          </p:cNvPr>
          <p:cNvCxnSpPr>
            <a:cxnSpLocks/>
          </p:cNvCxnSpPr>
          <p:nvPr/>
        </p:nvCxnSpPr>
        <p:spPr>
          <a:xfrm>
            <a:off x="6096000" y="2408057"/>
            <a:ext cx="0" cy="4067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래픽 31" descr="혼란스러운 사람 윤곽선">
            <a:extLst>
              <a:ext uri="{FF2B5EF4-FFF2-40B4-BE49-F238E27FC236}">
                <a16:creationId xmlns:a16="http://schemas.microsoft.com/office/drawing/2014/main" id="{68A19C90-FB21-C3C5-C078-32D161223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291" y="3365604"/>
            <a:ext cx="848715" cy="848715"/>
          </a:xfrm>
          <a:prstGeom prst="rect">
            <a:avLst/>
          </a:prstGeom>
        </p:spPr>
      </p:pic>
      <p:pic>
        <p:nvPicPr>
          <p:cNvPr id="34" name="그래픽 33" descr="혼란스러운 사람 윤곽선">
            <a:extLst>
              <a:ext uri="{FF2B5EF4-FFF2-40B4-BE49-F238E27FC236}">
                <a16:creationId xmlns:a16="http://schemas.microsoft.com/office/drawing/2014/main" id="{51B000F1-53D9-CFCB-1C56-30E81213B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2035" y="3339137"/>
            <a:ext cx="848715" cy="848715"/>
          </a:xfrm>
          <a:prstGeom prst="rect">
            <a:avLst/>
          </a:prstGeom>
        </p:spPr>
      </p:pic>
      <p:pic>
        <p:nvPicPr>
          <p:cNvPr id="36" name="그래픽 35" descr="혼란스러운 사람 윤곽선">
            <a:extLst>
              <a:ext uri="{FF2B5EF4-FFF2-40B4-BE49-F238E27FC236}">
                <a16:creationId xmlns:a16="http://schemas.microsoft.com/office/drawing/2014/main" id="{D3C53402-747D-D0ED-A31A-8B78202DA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291" y="5486632"/>
            <a:ext cx="848715" cy="848715"/>
          </a:xfrm>
          <a:prstGeom prst="rect">
            <a:avLst/>
          </a:prstGeom>
        </p:spPr>
      </p:pic>
      <p:pic>
        <p:nvPicPr>
          <p:cNvPr id="39" name="그래픽 38" descr="혼란스러운 사람 윤곽선">
            <a:extLst>
              <a:ext uri="{FF2B5EF4-FFF2-40B4-BE49-F238E27FC236}">
                <a16:creationId xmlns:a16="http://schemas.microsoft.com/office/drawing/2014/main" id="{CF0886B9-87CE-96A9-A179-EC917545A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2035" y="5495177"/>
            <a:ext cx="848715" cy="8487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29E01E-D88C-250F-F776-3DE12BA7B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200" y="2418686"/>
            <a:ext cx="4137088" cy="12650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EF71A3-EBCD-F61F-0F74-C3BBD8E68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139" y="2485728"/>
            <a:ext cx="3842993" cy="11980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0B1722-C46F-B4F3-5909-7091BBEB4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006" y="4782426"/>
            <a:ext cx="3937110" cy="12089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0C1092-B50E-92A2-0BB2-2236FB52C6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0750" y="4684073"/>
            <a:ext cx="4933656" cy="119522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06BDF0-B291-3186-38AD-6E2A488AD68F}"/>
              </a:ext>
            </a:extLst>
          </p:cNvPr>
          <p:cNvSpPr/>
          <p:nvPr/>
        </p:nvSpPr>
        <p:spPr>
          <a:xfrm>
            <a:off x="4372430" y="2418686"/>
            <a:ext cx="1516686" cy="410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502AAA-2786-3521-C014-E65CB4D8F4D5}"/>
              </a:ext>
            </a:extLst>
          </p:cNvPr>
          <p:cNvSpPr/>
          <p:nvPr/>
        </p:nvSpPr>
        <p:spPr>
          <a:xfrm>
            <a:off x="9502446" y="2486328"/>
            <a:ext cx="1399520" cy="410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F6A1B8-01CB-9643-A2FF-D24F9C4F327F}"/>
              </a:ext>
            </a:extLst>
          </p:cNvPr>
          <p:cNvSpPr/>
          <p:nvPr/>
        </p:nvSpPr>
        <p:spPr>
          <a:xfrm>
            <a:off x="4456901" y="4786273"/>
            <a:ext cx="1399520" cy="410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22AB76-693D-3208-0FF1-EB40E9ACB40B}"/>
              </a:ext>
            </a:extLst>
          </p:cNvPr>
          <p:cNvSpPr/>
          <p:nvPr/>
        </p:nvSpPr>
        <p:spPr>
          <a:xfrm>
            <a:off x="9187740" y="4635809"/>
            <a:ext cx="1224829" cy="410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C22984-8FF9-3294-5665-1CDC803C1097}"/>
              </a:ext>
            </a:extLst>
          </p:cNvPr>
          <p:cNvSpPr/>
          <p:nvPr/>
        </p:nvSpPr>
        <p:spPr>
          <a:xfrm>
            <a:off x="10745457" y="4634144"/>
            <a:ext cx="1224829" cy="410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5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A82AA10-3DD0-302A-BEBE-CDFA8AA57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880" y="3688118"/>
            <a:ext cx="3066423" cy="8914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103001-8570-31A0-AE0D-CFC0DAD43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64" y="3703381"/>
            <a:ext cx="2925643" cy="9226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DCE326-CFCF-8924-25F6-E05F7983C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833" y="3254976"/>
            <a:ext cx="1741508" cy="18907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BF926AC-9E7C-84E5-7950-E6904160F048}"/>
              </a:ext>
            </a:extLst>
          </p:cNvPr>
          <p:cNvSpPr txBox="1"/>
          <p:nvPr/>
        </p:nvSpPr>
        <p:spPr>
          <a:xfrm>
            <a:off x="676302" y="5458931"/>
            <a:ext cx="454703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   COUNT(*) </a:t>
            </a:r>
            <a:r>
              <a:rPr lang="ko-KR" altLang="en-US" b="1" dirty="0"/>
              <a:t>은 그룹별 </a:t>
            </a:r>
            <a:r>
              <a:rPr lang="en-US" altLang="ko-KR" b="1" dirty="0">
                <a:solidFill>
                  <a:srgbClr val="FF0000"/>
                </a:solidFill>
              </a:rPr>
              <a:t>NULL</a:t>
            </a:r>
            <a:r>
              <a:rPr lang="ko-KR" altLang="en-US" b="1" dirty="0">
                <a:solidFill>
                  <a:srgbClr val="FF0000"/>
                </a:solidFill>
              </a:rPr>
              <a:t>을 포함</a:t>
            </a:r>
            <a:r>
              <a:rPr lang="ko-KR" altLang="en-US" b="1" dirty="0"/>
              <a:t>한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 </a:t>
            </a:r>
            <a:r>
              <a:rPr lang="ko-KR" altLang="en-US" b="1" dirty="0"/>
              <a:t>행의 개수를 출력합니다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CF0AAD-B72C-25E3-E98E-0238C3F818F6}"/>
              </a:ext>
            </a:extLst>
          </p:cNvPr>
          <p:cNvSpPr txBox="1"/>
          <p:nvPr/>
        </p:nvSpPr>
        <p:spPr>
          <a:xfrm>
            <a:off x="6175411" y="5458931"/>
            <a:ext cx="543043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COUNT(</a:t>
            </a:r>
            <a:r>
              <a:rPr lang="ko-KR" altLang="en-US" b="1" dirty="0"/>
              <a:t>컬럼</a:t>
            </a:r>
            <a:r>
              <a:rPr lang="en-US" altLang="ko-KR" b="1" dirty="0"/>
              <a:t>) </a:t>
            </a:r>
            <a:r>
              <a:rPr lang="ko-KR" altLang="en-US" b="1" dirty="0"/>
              <a:t>은 해당 컬럼에서 </a:t>
            </a:r>
            <a:r>
              <a:rPr lang="en-US" altLang="ko-KR" b="1" dirty="0">
                <a:solidFill>
                  <a:srgbClr val="FF0000"/>
                </a:solidFill>
              </a:rPr>
              <a:t>NULL</a:t>
            </a:r>
            <a:r>
              <a:rPr lang="ko-KR" altLang="en-US" b="1" dirty="0">
                <a:solidFill>
                  <a:srgbClr val="FF0000"/>
                </a:solidFill>
              </a:rPr>
              <a:t>을 제외</a:t>
            </a:r>
            <a:r>
              <a:rPr lang="ko-KR" altLang="en-US" b="1" dirty="0"/>
              <a:t>하고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행의 개수를 출력합니다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D9BA89-6FD1-5A3E-3890-85B3C19DBBFF}"/>
              </a:ext>
            </a:extLst>
          </p:cNvPr>
          <p:cNvSpPr/>
          <p:nvPr/>
        </p:nvSpPr>
        <p:spPr>
          <a:xfrm>
            <a:off x="2264065" y="3680114"/>
            <a:ext cx="1016402" cy="321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90B180E-8680-9E18-79F1-621AAD99B632}"/>
              </a:ext>
            </a:extLst>
          </p:cNvPr>
          <p:cNvSpPr/>
          <p:nvPr/>
        </p:nvSpPr>
        <p:spPr>
          <a:xfrm>
            <a:off x="3475394" y="4830454"/>
            <a:ext cx="1683658" cy="277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F6B7954-0A14-D115-4660-32BAB930D1FE}"/>
              </a:ext>
            </a:extLst>
          </p:cNvPr>
          <p:cNvSpPr/>
          <p:nvPr/>
        </p:nvSpPr>
        <p:spPr>
          <a:xfrm>
            <a:off x="8160017" y="3688118"/>
            <a:ext cx="1306286" cy="307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04FCE-5AEC-07AF-53CF-165F0BFB20EA}"/>
              </a:ext>
            </a:extLst>
          </p:cNvPr>
          <p:cNvSpPr txBox="1"/>
          <p:nvPr/>
        </p:nvSpPr>
        <p:spPr>
          <a:xfrm>
            <a:off x="137045" y="165191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b="1" dirty="0"/>
              <a:t>3</a:t>
            </a:r>
            <a:r>
              <a:rPr lang="en-US" altLang="ko-KR" sz="1800" b="1" dirty="0"/>
              <a:t>. </a:t>
            </a:r>
            <a:r>
              <a:rPr lang="ko-KR" altLang="en-US" b="1" dirty="0"/>
              <a:t>집계함수의 종류 </a:t>
            </a:r>
            <a:endParaRPr lang="en-US" altLang="ko-KR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D80F7-A153-281A-E7FC-58A0AA81B80D}"/>
              </a:ext>
            </a:extLst>
          </p:cNvPr>
          <p:cNvSpPr txBox="1"/>
          <p:nvPr/>
        </p:nvSpPr>
        <p:spPr>
          <a:xfrm>
            <a:off x="787223" y="919101"/>
            <a:ext cx="3256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COUNT(expr)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D59BB-3DA4-D5C9-CEA1-CB3EF6D230D7}"/>
              </a:ext>
            </a:extLst>
          </p:cNvPr>
          <p:cNvSpPr txBox="1"/>
          <p:nvPr/>
        </p:nvSpPr>
        <p:spPr>
          <a:xfrm>
            <a:off x="1313342" y="1499328"/>
            <a:ext cx="609499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 err="1"/>
              <a:t>그루핑할</a:t>
            </a:r>
            <a:r>
              <a:rPr lang="ko-KR" altLang="en-US" b="1" dirty="0"/>
              <a:t> 컬럼 기준으로 행의 개수를 출력합니다</a:t>
            </a:r>
            <a:r>
              <a:rPr lang="en-US" altLang="ko-KR" b="1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다른 집계함수와 달리 </a:t>
            </a:r>
            <a:r>
              <a:rPr lang="en-US" altLang="ko-KR" b="1" dirty="0"/>
              <a:t>* </a:t>
            </a:r>
            <a:r>
              <a:rPr lang="ko-KR" altLang="en-US" b="1" dirty="0"/>
              <a:t>을 </a:t>
            </a:r>
            <a:r>
              <a:rPr lang="en-US" altLang="ko-KR" b="1" dirty="0"/>
              <a:t>expr</a:t>
            </a:r>
            <a:r>
              <a:rPr lang="ko-KR" altLang="en-US" b="1" dirty="0"/>
              <a:t>에 쓸 수 있습니다</a:t>
            </a:r>
            <a:r>
              <a:rPr lang="en-US" altLang="ko-KR" b="1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모든 자료형에 이용가능 합니다</a:t>
            </a:r>
            <a:r>
              <a:rPr lang="en-US" altLang="ko-KR" b="1" dirty="0"/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2C2569-76B6-860E-FBA2-EF5BB850BAA6}"/>
              </a:ext>
            </a:extLst>
          </p:cNvPr>
          <p:cNvCxnSpPr>
            <a:cxnSpLocks/>
          </p:cNvCxnSpPr>
          <p:nvPr/>
        </p:nvCxnSpPr>
        <p:spPr>
          <a:xfrm>
            <a:off x="5882273" y="3350403"/>
            <a:ext cx="0" cy="3051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758361A7-EA10-3D12-A02F-21E505CD5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7451" y="3367619"/>
            <a:ext cx="1780355" cy="166549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5A8D43-B307-00C4-BF79-BC6C2347CBCE}"/>
              </a:ext>
            </a:extLst>
          </p:cNvPr>
          <p:cNvSpPr/>
          <p:nvPr/>
        </p:nvSpPr>
        <p:spPr>
          <a:xfrm>
            <a:off x="9737450" y="4711872"/>
            <a:ext cx="1780351" cy="341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8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C2C183-8E42-BD34-E202-8E85074D84A1}"/>
              </a:ext>
            </a:extLst>
          </p:cNvPr>
          <p:cNvSpPr txBox="1"/>
          <p:nvPr/>
        </p:nvSpPr>
        <p:spPr>
          <a:xfrm>
            <a:off x="1346876" y="4384139"/>
            <a:ext cx="92773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이 경우에는 성적표 테이블에 있는 </a:t>
            </a:r>
            <a:r>
              <a:rPr lang="ko-KR" altLang="en-US" sz="2000" b="1" dirty="0">
                <a:highlight>
                  <a:srgbClr val="FFFF00"/>
                </a:highlight>
              </a:rPr>
              <a:t>모든 데이터를 하나의 그룹으로</a:t>
            </a:r>
            <a:r>
              <a:rPr lang="ko-KR" altLang="en-US" sz="2000" b="1" dirty="0"/>
              <a:t> 판단합니다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단</a:t>
            </a:r>
            <a:r>
              <a:rPr lang="en-US" altLang="ko-KR" sz="2000" b="1" dirty="0"/>
              <a:t>, SELECT</a:t>
            </a:r>
            <a:r>
              <a:rPr lang="ko-KR" altLang="en-US" sz="2000" b="1" dirty="0"/>
              <a:t>에 </a:t>
            </a:r>
            <a:r>
              <a:rPr lang="ko-KR" altLang="en-US" sz="2000" b="1" u="sng" dirty="0"/>
              <a:t>어떤 컬럼도 사용할 수 없습니다</a:t>
            </a:r>
            <a:r>
              <a:rPr lang="en-US" altLang="ko-KR" sz="2000" b="1" u="sng" dirty="0"/>
              <a:t>.</a:t>
            </a: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다른 집계함수들도 모두 동일하게 사용가능 합니다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EF8192-66C0-4540-B498-11ACCA015590}"/>
              </a:ext>
            </a:extLst>
          </p:cNvPr>
          <p:cNvSpPr txBox="1"/>
          <p:nvPr/>
        </p:nvSpPr>
        <p:spPr>
          <a:xfrm>
            <a:off x="137045" y="165191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b="1" dirty="0"/>
              <a:t>3</a:t>
            </a:r>
            <a:r>
              <a:rPr lang="en-US" altLang="ko-KR" sz="1800" b="1" dirty="0"/>
              <a:t>. </a:t>
            </a:r>
            <a:r>
              <a:rPr lang="ko-KR" altLang="en-US" b="1" dirty="0"/>
              <a:t>집계함수의 종류 </a:t>
            </a:r>
            <a:endParaRPr lang="en-US" altLang="ko-KR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497408-CA14-849B-DA31-45443CCAD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76" y="2670266"/>
            <a:ext cx="4180825" cy="1298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94E7C8-137F-BED9-BB0E-27D4BAC1FD5A}"/>
              </a:ext>
            </a:extLst>
          </p:cNvPr>
          <p:cNvSpPr txBox="1"/>
          <p:nvPr/>
        </p:nvSpPr>
        <p:spPr>
          <a:xfrm>
            <a:off x="913822" y="1393115"/>
            <a:ext cx="10078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GROUP BY </a:t>
            </a:r>
            <a:r>
              <a:rPr lang="ko-KR" altLang="en-US" sz="3200" b="1" dirty="0"/>
              <a:t>가 없어도 집계함수를 사용할 수 있습니다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7703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3265D5B-C833-6F53-5F04-432E0A46BD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88421" y="3529547"/>
            <a:ext cx="3458215" cy="11043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F06FDD0-A3FF-CEFD-DE89-1116A4E27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167" y="3544236"/>
            <a:ext cx="1502071" cy="12205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8FC6A1-59F0-6735-6A00-0F2419105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025" y="3544236"/>
            <a:ext cx="1593923" cy="13142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F89373-1610-A226-16E0-3B3B23691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157" y="3576431"/>
            <a:ext cx="3122294" cy="101053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BF926AC-9E7C-84E5-7950-E6904160F048}"/>
              </a:ext>
            </a:extLst>
          </p:cNvPr>
          <p:cNvSpPr txBox="1"/>
          <p:nvPr/>
        </p:nvSpPr>
        <p:spPr>
          <a:xfrm>
            <a:off x="596891" y="5122627"/>
            <a:ext cx="479291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MAX(expr) </a:t>
            </a:r>
            <a:r>
              <a:rPr lang="ko-KR" altLang="en-US" b="1" dirty="0"/>
              <a:t>은 그룹별 </a:t>
            </a:r>
            <a:r>
              <a:rPr lang="ko-KR" altLang="en-US" b="1" dirty="0">
                <a:solidFill>
                  <a:srgbClr val="FF0000"/>
                </a:solidFill>
              </a:rPr>
              <a:t>최대값</a:t>
            </a:r>
            <a:r>
              <a:rPr lang="ko-KR" altLang="en-US" b="1" dirty="0"/>
              <a:t>을 출력합니다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S0006</a:t>
            </a:r>
            <a:r>
              <a:rPr lang="ko-KR" altLang="en-US" b="1" dirty="0"/>
              <a:t>의 성적은 데이터가 </a:t>
            </a:r>
            <a:r>
              <a:rPr lang="en-US" altLang="ko-KR" b="1" dirty="0"/>
              <a:t>NULL</a:t>
            </a:r>
            <a:r>
              <a:rPr lang="ko-KR" altLang="en-US" b="1" dirty="0"/>
              <a:t>밖에 없어 </a:t>
            </a:r>
            <a:r>
              <a:rPr lang="en-US" altLang="ko-KR" b="1" dirty="0"/>
              <a:t>NULL</a:t>
            </a:r>
            <a:r>
              <a:rPr lang="ko-KR" altLang="en-US" b="1" dirty="0"/>
              <a:t>이 출력되었습니다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CF0AAD-B72C-25E3-E98E-0238C3F818F6}"/>
              </a:ext>
            </a:extLst>
          </p:cNvPr>
          <p:cNvSpPr txBox="1"/>
          <p:nvPr/>
        </p:nvSpPr>
        <p:spPr>
          <a:xfrm>
            <a:off x="6508124" y="5137351"/>
            <a:ext cx="485943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MIN(expr) </a:t>
            </a:r>
            <a:r>
              <a:rPr lang="ko-KR" altLang="en-US" b="1" dirty="0"/>
              <a:t>은 그룹별 </a:t>
            </a:r>
            <a:r>
              <a:rPr lang="ko-KR" altLang="en-US" b="1" dirty="0">
                <a:solidFill>
                  <a:srgbClr val="FF0000"/>
                </a:solidFill>
              </a:rPr>
              <a:t>최소값</a:t>
            </a:r>
            <a:r>
              <a:rPr lang="ko-KR" altLang="en-US" b="1" dirty="0"/>
              <a:t>을 출력합니다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S0006</a:t>
            </a:r>
            <a:r>
              <a:rPr lang="ko-KR" altLang="en-US" b="1" dirty="0"/>
              <a:t>의 성적은 데이터가 </a:t>
            </a:r>
            <a:r>
              <a:rPr lang="en-US" altLang="ko-KR" b="1" dirty="0"/>
              <a:t>NULL</a:t>
            </a:r>
            <a:r>
              <a:rPr lang="ko-KR" altLang="en-US" b="1" dirty="0"/>
              <a:t>밖에 없어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NULL</a:t>
            </a:r>
            <a:r>
              <a:rPr lang="ko-KR" altLang="en-US" b="1" dirty="0"/>
              <a:t>이 출력되었습니다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D9BA89-6FD1-5A3E-3890-85B3C19DBBFF}"/>
              </a:ext>
            </a:extLst>
          </p:cNvPr>
          <p:cNvSpPr/>
          <p:nvPr/>
        </p:nvSpPr>
        <p:spPr>
          <a:xfrm>
            <a:off x="2398621" y="3602238"/>
            <a:ext cx="1178830" cy="321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F6B7954-0A14-D115-4660-32BAB930D1FE}"/>
              </a:ext>
            </a:extLst>
          </p:cNvPr>
          <p:cNvSpPr/>
          <p:nvPr/>
        </p:nvSpPr>
        <p:spPr>
          <a:xfrm>
            <a:off x="8082600" y="3544236"/>
            <a:ext cx="1376914" cy="360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04FCE-5AEC-07AF-53CF-165F0BFB20EA}"/>
              </a:ext>
            </a:extLst>
          </p:cNvPr>
          <p:cNvSpPr txBox="1"/>
          <p:nvPr/>
        </p:nvSpPr>
        <p:spPr>
          <a:xfrm>
            <a:off x="137045" y="165191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b="1" dirty="0"/>
              <a:t>3</a:t>
            </a:r>
            <a:r>
              <a:rPr lang="en-US" altLang="ko-KR" sz="1800" b="1" dirty="0"/>
              <a:t>. </a:t>
            </a:r>
            <a:r>
              <a:rPr lang="ko-KR" altLang="en-US" b="1" dirty="0"/>
              <a:t>집계함수의 종류 </a:t>
            </a:r>
            <a:endParaRPr lang="en-US" altLang="ko-KR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D80F7-A153-281A-E7FC-58A0AA81B80D}"/>
              </a:ext>
            </a:extLst>
          </p:cNvPr>
          <p:cNvSpPr txBox="1"/>
          <p:nvPr/>
        </p:nvSpPr>
        <p:spPr>
          <a:xfrm>
            <a:off x="896692" y="910787"/>
            <a:ext cx="54581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MAX(expr) , MIN(expr)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D59BB-3DA4-D5C9-CEA1-CB3EF6D230D7}"/>
              </a:ext>
            </a:extLst>
          </p:cNvPr>
          <p:cNvSpPr txBox="1"/>
          <p:nvPr/>
        </p:nvSpPr>
        <p:spPr>
          <a:xfrm>
            <a:off x="1422812" y="1491014"/>
            <a:ext cx="8828771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그룹 기준으로 입력한 </a:t>
            </a:r>
            <a:r>
              <a:rPr lang="en-US" altLang="ko-KR" b="1" dirty="0"/>
              <a:t>expr </a:t>
            </a:r>
            <a:r>
              <a:rPr lang="ko-KR" altLang="en-US" b="1" dirty="0"/>
              <a:t>에 대해 최대값이나 최소값을 출력합니다</a:t>
            </a:r>
            <a:r>
              <a:rPr lang="en-US" altLang="ko-KR" b="1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NULL </a:t>
            </a:r>
            <a:r>
              <a:rPr lang="ko-KR" altLang="en-US" b="1" dirty="0"/>
              <a:t>데이터는 무시합니다</a:t>
            </a:r>
            <a:r>
              <a:rPr lang="en-US" altLang="ko-KR" b="1" dirty="0"/>
              <a:t>. (</a:t>
            </a:r>
            <a:r>
              <a:rPr lang="ko-KR" altLang="en-US" b="1" dirty="0"/>
              <a:t>모두 </a:t>
            </a:r>
            <a:r>
              <a:rPr lang="en-US" altLang="ko-KR" b="1" dirty="0"/>
              <a:t>NULL </a:t>
            </a:r>
            <a:r>
              <a:rPr lang="ko-KR" altLang="en-US" b="1" dirty="0"/>
              <a:t>이면 </a:t>
            </a:r>
            <a:r>
              <a:rPr lang="en-US" altLang="ko-KR" b="1" dirty="0"/>
              <a:t>NULL </a:t>
            </a:r>
            <a:r>
              <a:rPr lang="ko-KR" altLang="en-US" b="1" dirty="0"/>
              <a:t>출력</a:t>
            </a:r>
            <a:r>
              <a:rPr lang="en-US" altLang="ko-KR" b="1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모든 자료형에 이용가능 합니다</a:t>
            </a:r>
            <a:r>
              <a:rPr lang="en-US" altLang="ko-KR" b="1" dirty="0"/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2C2569-76B6-860E-FBA2-EF5BB850BAA6}"/>
              </a:ext>
            </a:extLst>
          </p:cNvPr>
          <p:cNvCxnSpPr>
            <a:cxnSpLocks/>
          </p:cNvCxnSpPr>
          <p:nvPr/>
        </p:nvCxnSpPr>
        <p:spPr>
          <a:xfrm>
            <a:off x="5802862" y="3026640"/>
            <a:ext cx="0" cy="3051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5A8D43-B307-00C4-BF79-BC6C2347CBCE}"/>
              </a:ext>
            </a:extLst>
          </p:cNvPr>
          <p:cNvSpPr/>
          <p:nvPr/>
        </p:nvSpPr>
        <p:spPr>
          <a:xfrm>
            <a:off x="9759100" y="4573663"/>
            <a:ext cx="1676203" cy="243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69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A53FCE2-F627-1DB8-DE10-2F7EE3255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80" y="3604295"/>
            <a:ext cx="4195037" cy="128528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BF926AC-9E7C-84E5-7950-E6904160F048}"/>
              </a:ext>
            </a:extLst>
          </p:cNvPr>
          <p:cNvSpPr txBox="1"/>
          <p:nvPr/>
        </p:nvSpPr>
        <p:spPr>
          <a:xfrm>
            <a:off x="2239783" y="5468865"/>
            <a:ext cx="719482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각 학생별로 성적</a:t>
            </a:r>
            <a:r>
              <a:rPr lang="en-US" altLang="ko-KR" b="1" dirty="0"/>
              <a:t>(</a:t>
            </a:r>
            <a:r>
              <a:rPr lang="ko-KR" altLang="en-US" b="1" dirty="0"/>
              <a:t>국어</a:t>
            </a:r>
            <a:r>
              <a:rPr lang="en-US" altLang="ko-KR" b="1" dirty="0"/>
              <a:t>,</a:t>
            </a:r>
            <a:r>
              <a:rPr lang="ko-KR" altLang="en-US" b="1" dirty="0"/>
              <a:t>수학</a:t>
            </a:r>
            <a:r>
              <a:rPr lang="en-US" altLang="ko-KR" b="1" dirty="0"/>
              <a:t>,</a:t>
            </a:r>
            <a:r>
              <a:rPr lang="ko-KR" altLang="en-US" b="1" dirty="0"/>
              <a:t>영어</a:t>
            </a:r>
            <a:r>
              <a:rPr lang="en-US" altLang="ko-KR" b="1" dirty="0"/>
              <a:t>) </a:t>
            </a:r>
            <a:r>
              <a:rPr lang="ko-KR" altLang="en-US" b="1" dirty="0"/>
              <a:t>의 평균값을 출력했습니다</a:t>
            </a:r>
            <a:r>
              <a:rPr lang="en-US" altLang="ko-KR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S0006</a:t>
            </a:r>
            <a:r>
              <a:rPr lang="ko-KR" altLang="en-US" b="1" dirty="0"/>
              <a:t>의 성적은 데이터가 </a:t>
            </a:r>
            <a:r>
              <a:rPr lang="en-US" altLang="ko-KR" b="1" dirty="0"/>
              <a:t>NULL</a:t>
            </a:r>
            <a:r>
              <a:rPr lang="ko-KR" altLang="en-US" b="1" dirty="0"/>
              <a:t>밖에 없어 </a:t>
            </a:r>
            <a:r>
              <a:rPr lang="en-US" altLang="ko-KR" b="1" dirty="0"/>
              <a:t>NULL</a:t>
            </a:r>
            <a:r>
              <a:rPr lang="ko-KR" altLang="en-US" b="1" dirty="0"/>
              <a:t>이 출력되었습니다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D9BA89-6FD1-5A3E-3890-85B3C19DBBFF}"/>
              </a:ext>
            </a:extLst>
          </p:cNvPr>
          <p:cNvSpPr/>
          <p:nvPr/>
        </p:nvSpPr>
        <p:spPr>
          <a:xfrm>
            <a:off x="3789538" y="3584978"/>
            <a:ext cx="1671103" cy="407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04FCE-5AEC-07AF-53CF-165F0BFB20EA}"/>
              </a:ext>
            </a:extLst>
          </p:cNvPr>
          <p:cNvSpPr txBox="1"/>
          <p:nvPr/>
        </p:nvSpPr>
        <p:spPr>
          <a:xfrm>
            <a:off x="137045" y="165191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b="1" dirty="0"/>
              <a:t>3</a:t>
            </a:r>
            <a:r>
              <a:rPr lang="en-US" altLang="ko-KR" sz="1800" b="1" dirty="0"/>
              <a:t>. </a:t>
            </a:r>
            <a:r>
              <a:rPr lang="ko-KR" altLang="en-US" b="1" dirty="0"/>
              <a:t>집계함수의 종류 </a:t>
            </a:r>
            <a:endParaRPr lang="en-US" altLang="ko-KR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D80F7-A153-281A-E7FC-58A0AA81B80D}"/>
              </a:ext>
            </a:extLst>
          </p:cNvPr>
          <p:cNvSpPr txBox="1"/>
          <p:nvPr/>
        </p:nvSpPr>
        <p:spPr>
          <a:xfrm>
            <a:off x="896692" y="910787"/>
            <a:ext cx="54581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AVG(expr)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D59BB-3DA4-D5C9-CEA1-CB3EF6D230D7}"/>
              </a:ext>
            </a:extLst>
          </p:cNvPr>
          <p:cNvSpPr txBox="1"/>
          <p:nvPr/>
        </p:nvSpPr>
        <p:spPr>
          <a:xfrm>
            <a:off x="1422812" y="1491014"/>
            <a:ext cx="8828771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그룹 기준으로 입력한 </a:t>
            </a:r>
            <a:r>
              <a:rPr lang="en-US" altLang="ko-KR" b="1" dirty="0"/>
              <a:t>expr </a:t>
            </a:r>
            <a:r>
              <a:rPr lang="ko-KR" altLang="en-US" b="1" dirty="0"/>
              <a:t>에 대해 평균값을 출력합니다</a:t>
            </a:r>
            <a:r>
              <a:rPr lang="en-US" altLang="ko-KR" b="1" dirty="0"/>
              <a:t>.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NULL </a:t>
            </a:r>
            <a:r>
              <a:rPr lang="ko-KR" altLang="en-US" b="1" dirty="0"/>
              <a:t>데이터는 무시합니다</a:t>
            </a:r>
            <a:r>
              <a:rPr lang="en-US" altLang="ko-KR" b="1" dirty="0"/>
              <a:t>. (</a:t>
            </a:r>
            <a:r>
              <a:rPr lang="ko-KR" altLang="en-US" b="1" dirty="0"/>
              <a:t>모두 </a:t>
            </a:r>
            <a:r>
              <a:rPr lang="en-US" altLang="ko-KR" b="1" dirty="0"/>
              <a:t>NULL </a:t>
            </a:r>
            <a:r>
              <a:rPr lang="ko-KR" altLang="en-US" b="1" dirty="0"/>
              <a:t>이면 </a:t>
            </a:r>
            <a:r>
              <a:rPr lang="en-US" altLang="ko-KR" b="1" dirty="0"/>
              <a:t>NULL </a:t>
            </a:r>
            <a:r>
              <a:rPr lang="ko-KR" altLang="en-US" b="1" dirty="0"/>
              <a:t>출력</a:t>
            </a:r>
            <a:r>
              <a:rPr lang="en-US" altLang="ko-KR" b="1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숫자형에만 이용가능 합니다</a:t>
            </a:r>
            <a:r>
              <a:rPr lang="en-US" altLang="ko-KR" b="1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D6FA25-3A63-FECB-F6D6-F9C53E8C0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211" y="3604295"/>
            <a:ext cx="4754672" cy="152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0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635EFF-1727-6ED4-2918-CEEB30898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218" y="3441878"/>
            <a:ext cx="4889071" cy="152149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BF926AC-9E7C-84E5-7950-E6904160F048}"/>
              </a:ext>
            </a:extLst>
          </p:cNvPr>
          <p:cNvSpPr txBox="1"/>
          <p:nvPr/>
        </p:nvSpPr>
        <p:spPr>
          <a:xfrm>
            <a:off x="2194707" y="5512318"/>
            <a:ext cx="719482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각 학생별로 성적</a:t>
            </a:r>
            <a:r>
              <a:rPr lang="en-US" altLang="ko-KR" b="1" dirty="0"/>
              <a:t>(</a:t>
            </a:r>
            <a:r>
              <a:rPr lang="ko-KR" altLang="en-US" b="1" dirty="0"/>
              <a:t>국어</a:t>
            </a:r>
            <a:r>
              <a:rPr lang="en-US" altLang="ko-KR" b="1" dirty="0"/>
              <a:t>,</a:t>
            </a:r>
            <a:r>
              <a:rPr lang="ko-KR" altLang="en-US" b="1" dirty="0"/>
              <a:t>수학</a:t>
            </a:r>
            <a:r>
              <a:rPr lang="en-US" altLang="ko-KR" b="1" dirty="0"/>
              <a:t>,</a:t>
            </a:r>
            <a:r>
              <a:rPr lang="ko-KR" altLang="en-US" b="1" dirty="0"/>
              <a:t>영어</a:t>
            </a:r>
            <a:r>
              <a:rPr lang="en-US" altLang="ko-KR" b="1" dirty="0"/>
              <a:t>) </a:t>
            </a:r>
            <a:r>
              <a:rPr lang="ko-KR" altLang="en-US" b="1" dirty="0"/>
              <a:t>의 </a:t>
            </a:r>
            <a:r>
              <a:rPr lang="ko-KR" altLang="en-US" b="1" dirty="0" err="1"/>
              <a:t>합계값을</a:t>
            </a:r>
            <a:r>
              <a:rPr lang="ko-KR" altLang="en-US" b="1" dirty="0"/>
              <a:t> 출력했습니다</a:t>
            </a:r>
            <a:r>
              <a:rPr lang="en-US" altLang="ko-KR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S0006</a:t>
            </a:r>
            <a:r>
              <a:rPr lang="ko-KR" altLang="en-US" b="1" dirty="0"/>
              <a:t>의 성적은 데이터가 </a:t>
            </a:r>
            <a:r>
              <a:rPr lang="en-US" altLang="ko-KR" b="1" dirty="0"/>
              <a:t>NULL</a:t>
            </a:r>
            <a:r>
              <a:rPr lang="ko-KR" altLang="en-US" b="1" dirty="0"/>
              <a:t>밖에 없어 </a:t>
            </a:r>
            <a:r>
              <a:rPr lang="en-US" altLang="ko-KR" b="1" dirty="0"/>
              <a:t>NULL</a:t>
            </a:r>
            <a:r>
              <a:rPr lang="ko-KR" altLang="en-US" b="1" dirty="0"/>
              <a:t>이 출력되었습니다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D9BA89-6FD1-5A3E-3890-85B3C19DBBFF}"/>
              </a:ext>
            </a:extLst>
          </p:cNvPr>
          <p:cNvSpPr/>
          <p:nvPr/>
        </p:nvSpPr>
        <p:spPr>
          <a:xfrm>
            <a:off x="4836361" y="3429000"/>
            <a:ext cx="1818928" cy="558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04FCE-5AEC-07AF-53CF-165F0BFB20EA}"/>
              </a:ext>
            </a:extLst>
          </p:cNvPr>
          <p:cNvSpPr txBox="1"/>
          <p:nvPr/>
        </p:nvSpPr>
        <p:spPr>
          <a:xfrm>
            <a:off x="137045" y="165191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b="1" dirty="0"/>
              <a:t>3</a:t>
            </a:r>
            <a:r>
              <a:rPr lang="en-US" altLang="ko-KR" sz="1800" b="1" dirty="0"/>
              <a:t>. </a:t>
            </a:r>
            <a:r>
              <a:rPr lang="ko-KR" altLang="en-US" b="1" dirty="0"/>
              <a:t>집계함수의 종류 </a:t>
            </a:r>
            <a:endParaRPr lang="en-US" altLang="ko-KR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D80F7-A153-281A-E7FC-58A0AA81B80D}"/>
              </a:ext>
            </a:extLst>
          </p:cNvPr>
          <p:cNvSpPr txBox="1"/>
          <p:nvPr/>
        </p:nvSpPr>
        <p:spPr>
          <a:xfrm>
            <a:off x="896692" y="910787"/>
            <a:ext cx="54581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SUM(expr)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D59BB-3DA4-D5C9-CEA1-CB3EF6D230D7}"/>
              </a:ext>
            </a:extLst>
          </p:cNvPr>
          <p:cNvSpPr txBox="1"/>
          <p:nvPr/>
        </p:nvSpPr>
        <p:spPr>
          <a:xfrm>
            <a:off x="1422812" y="1491014"/>
            <a:ext cx="8828771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그룹 기준으로 입력한 </a:t>
            </a:r>
            <a:r>
              <a:rPr lang="en-US" altLang="ko-KR" b="1" dirty="0"/>
              <a:t>expr </a:t>
            </a:r>
            <a:r>
              <a:rPr lang="ko-KR" altLang="en-US" b="1" dirty="0"/>
              <a:t>에 대해 </a:t>
            </a:r>
            <a:r>
              <a:rPr lang="ko-KR" altLang="en-US" b="1" dirty="0" err="1"/>
              <a:t>합계값을</a:t>
            </a:r>
            <a:r>
              <a:rPr lang="ko-KR" altLang="en-US" b="1" dirty="0"/>
              <a:t> 출력합니다</a:t>
            </a:r>
            <a:r>
              <a:rPr lang="en-US" altLang="ko-KR" b="1" dirty="0"/>
              <a:t>.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NULL </a:t>
            </a:r>
            <a:r>
              <a:rPr lang="ko-KR" altLang="en-US" b="1" dirty="0"/>
              <a:t>데이터는 무시합니다</a:t>
            </a:r>
            <a:r>
              <a:rPr lang="en-US" altLang="ko-KR" b="1" dirty="0"/>
              <a:t>. (</a:t>
            </a:r>
            <a:r>
              <a:rPr lang="ko-KR" altLang="en-US" b="1" dirty="0"/>
              <a:t>모두 </a:t>
            </a:r>
            <a:r>
              <a:rPr lang="en-US" altLang="ko-KR" b="1" dirty="0"/>
              <a:t>NULL </a:t>
            </a:r>
            <a:r>
              <a:rPr lang="ko-KR" altLang="en-US" b="1" dirty="0"/>
              <a:t>이면 </a:t>
            </a:r>
            <a:r>
              <a:rPr lang="en-US" altLang="ko-KR" b="1" dirty="0"/>
              <a:t>NULL </a:t>
            </a:r>
            <a:r>
              <a:rPr lang="ko-KR" altLang="en-US" b="1" dirty="0"/>
              <a:t>출력</a:t>
            </a:r>
            <a:r>
              <a:rPr lang="en-US" altLang="ko-KR" b="1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숫자형에만 이용가능 합니다</a:t>
            </a:r>
            <a:r>
              <a:rPr lang="en-US" altLang="ko-KR" b="1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A6EC96-C336-A127-4BEE-AAB8B1AE1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939" y="3381004"/>
            <a:ext cx="2100493" cy="18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93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98D7D-AB1D-309A-52DE-341D7CD7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4" y="89651"/>
            <a:ext cx="6865307" cy="67406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실습문제를 풀어봅시다</a:t>
            </a:r>
            <a:r>
              <a:rPr lang="en-US" altLang="ko-KR" dirty="0"/>
              <a:t>.(1/2)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B43AF-9DB5-92DE-B1B3-66FA7DA536E0}"/>
              </a:ext>
            </a:extLst>
          </p:cNvPr>
          <p:cNvSpPr txBox="1"/>
          <p:nvPr/>
        </p:nvSpPr>
        <p:spPr>
          <a:xfrm>
            <a:off x="367842" y="1833499"/>
            <a:ext cx="8062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/>
              <a:t>성적표 테이블에서 학생별로 취득한 성적의 합계를 출력해주세요</a:t>
            </a:r>
            <a:r>
              <a:rPr lang="en-US" altLang="ko-KR" sz="1600" b="1" dirty="0"/>
              <a:t>.</a:t>
            </a:r>
          </a:p>
          <a:p>
            <a:r>
              <a:rPr lang="en-US" altLang="ko-KR" sz="1600" b="1" dirty="0"/>
              <a:t>    (</a:t>
            </a:r>
            <a:r>
              <a:rPr lang="ko-KR" altLang="en-US" sz="1600" b="1" dirty="0"/>
              <a:t>힌트 </a:t>
            </a:r>
            <a:r>
              <a:rPr lang="en-US" altLang="ko-KR" sz="1600" b="1" dirty="0"/>
              <a:t>: SUM 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14259-F2BC-0801-8DFE-78EF03BA09C8}"/>
              </a:ext>
            </a:extLst>
          </p:cNvPr>
          <p:cNvSpPr txBox="1"/>
          <p:nvPr/>
        </p:nvSpPr>
        <p:spPr>
          <a:xfrm>
            <a:off x="367841" y="3298374"/>
            <a:ext cx="8062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ko-KR" sz="1600" b="1" dirty="0"/>
              <a:t>TB_PRD </a:t>
            </a:r>
            <a:r>
              <a:rPr lang="ko-KR" altLang="en-US" sz="1600" b="1" dirty="0"/>
              <a:t>테이블에서 </a:t>
            </a:r>
            <a:r>
              <a:rPr lang="en-US" altLang="ko-KR" sz="1600" b="1" dirty="0"/>
              <a:t>PRD_TYPE (</a:t>
            </a:r>
            <a:r>
              <a:rPr lang="ko-KR" altLang="en-US" sz="1600" b="1" dirty="0"/>
              <a:t>상품종류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별로 몇 개의 상품이 있는지 </a:t>
            </a:r>
            <a:endParaRPr lang="en-US" altLang="ko-KR" sz="1600" b="1" dirty="0"/>
          </a:p>
          <a:p>
            <a:r>
              <a:rPr lang="en-US" altLang="ko-KR" sz="1600" b="1" dirty="0"/>
              <a:t>    </a:t>
            </a:r>
            <a:r>
              <a:rPr lang="ko-KR" altLang="en-US" sz="1600" b="1" dirty="0"/>
              <a:t>오른쪽 결과와 같이 출력해주세요</a:t>
            </a:r>
            <a:r>
              <a:rPr lang="en-US" altLang="ko-KR" sz="1600" b="1" dirty="0"/>
              <a:t>. [ </a:t>
            </a:r>
            <a:r>
              <a:rPr lang="ko-KR" altLang="en-US" sz="1600" b="1" dirty="0"/>
              <a:t>힌트 </a:t>
            </a:r>
            <a:r>
              <a:rPr lang="en-US" altLang="ko-KR" sz="1600" b="1" dirty="0"/>
              <a:t>: COUNT , MAX ]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출력 순서는 상관</a:t>
            </a:r>
            <a:r>
              <a:rPr lang="en-US" altLang="ko-KR" sz="1000" b="1" dirty="0"/>
              <a:t>X) </a:t>
            </a:r>
            <a:endParaRPr lang="en-US" altLang="ko-KR" sz="16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741C72-4F79-E77B-12BB-E092CA3D1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016" y="3036112"/>
            <a:ext cx="2248855" cy="10005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3ED8AA-DA0D-E99E-0DA9-F90DC35E6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604" y="1409176"/>
            <a:ext cx="1523097" cy="13255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8EB949-20A6-615D-80F0-98B2D9751352}"/>
              </a:ext>
            </a:extLst>
          </p:cNvPr>
          <p:cNvSpPr txBox="1"/>
          <p:nvPr/>
        </p:nvSpPr>
        <p:spPr>
          <a:xfrm>
            <a:off x="367840" y="4674439"/>
            <a:ext cx="8062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성적표 테이블에서 학생별로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국어와 영어 성적의 평균을 출력해주세요</a:t>
            </a:r>
            <a:r>
              <a:rPr lang="en-US" altLang="ko-KR" sz="1600" b="1" dirty="0"/>
              <a:t>.</a:t>
            </a:r>
          </a:p>
          <a:p>
            <a:r>
              <a:rPr lang="en-US" altLang="ko-KR" sz="1600" b="1" dirty="0"/>
              <a:t>    (</a:t>
            </a:r>
            <a:r>
              <a:rPr lang="ko-KR" altLang="en-US" sz="1600" b="1" dirty="0"/>
              <a:t>힌트 </a:t>
            </a:r>
            <a:r>
              <a:rPr lang="en-US" altLang="ko-KR" sz="1600" b="1" dirty="0"/>
              <a:t>: WHERE</a:t>
            </a:r>
            <a:r>
              <a:rPr lang="ko-KR" altLang="en-US" sz="1600" b="1" dirty="0"/>
              <a:t> 절로 과목이 수학이 아닌 데이터만 출력하기</a:t>
            </a:r>
            <a:r>
              <a:rPr lang="en-US" altLang="ko-KR" sz="1600" b="1" dirty="0"/>
              <a:t>)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BEC0E4A-F3CF-A5D2-C781-4C0C27CA2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265" y="4433107"/>
            <a:ext cx="1433774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41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98D7D-AB1D-309A-52DE-341D7CD7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4" y="89651"/>
            <a:ext cx="6865307" cy="67406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실습문제를 풀어봅시다</a:t>
            </a:r>
            <a:r>
              <a:rPr lang="en-US" altLang="ko-KR" dirty="0"/>
              <a:t>.(2/2)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494E2-3DB8-7A95-4110-9FDDE799CE2E}"/>
              </a:ext>
            </a:extLst>
          </p:cNvPr>
          <p:cNvSpPr txBox="1"/>
          <p:nvPr/>
        </p:nvSpPr>
        <p:spPr>
          <a:xfrm>
            <a:off x="350754" y="1282798"/>
            <a:ext cx="110051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 (</a:t>
            </a:r>
            <a:r>
              <a:rPr lang="ko-KR" altLang="en-US" b="1" dirty="0"/>
              <a:t>심화</a:t>
            </a:r>
            <a:r>
              <a:rPr lang="en-US" altLang="ko-KR" b="1" dirty="0"/>
              <a:t>) TB_MEMBER</a:t>
            </a:r>
            <a:r>
              <a:rPr lang="ko-KR" altLang="en-US" b="1" dirty="0"/>
              <a:t> 테이블과 </a:t>
            </a:r>
            <a:r>
              <a:rPr lang="en-US" altLang="ko-KR" b="1" dirty="0"/>
              <a:t>TB_MEMBER_TEL</a:t>
            </a:r>
            <a:r>
              <a:rPr lang="ko-KR" altLang="en-US" b="1" dirty="0"/>
              <a:t> 테이블을 이용해서 회원별로 연락처가 몇개 있는지 </a:t>
            </a:r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ko-KR" altLang="en-US" b="1" dirty="0"/>
              <a:t>알고 싶습니다</a:t>
            </a:r>
            <a:r>
              <a:rPr lang="en-US" altLang="ko-KR" b="1" dirty="0"/>
              <a:t>. TB_MEMBER </a:t>
            </a:r>
            <a:r>
              <a:rPr lang="ko-KR" altLang="en-US" b="1" dirty="0"/>
              <a:t>테이블을 기준으로 모든 회원을 보여주되</a:t>
            </a:r>
            <a:r>
              <a:rPr lang="en-US" altLang="ko-KR" b="1" dirty="0"/>
              <a:t>, </a:t>
            </a:r>
            <a:r>
              <a:rPr lang="ko-KR" altLang="en-US" b="1" dirty="0"/>
              <a:t>연락처가 없는 대상도 </a:t>
            </a:r>
            <a:r>
              <a:rPr lang="en-US" altLang="ko-KR" b="1" dirty="0"/>
              <a:t>0</a:t>
            </a:r>
            <a:r>
              <a:rPr lang="ko-KR" altLang="en-US" b="1" dirty="0"/>
              <a:t>건으로</a:t>
            </a:r>
            <a:endParaRPr lang="en-US" altLang="ko-KR" b="1" dirty="0"/>
          </a:p>
          <a:p>
            <a:r>
              <a:rPr lang="ko-KR" altLang="en-US" b="1" dirty="0"/>
              <a:t>   출력되도록 해주세요</a:t>
            </a:r>
            <a:r>
              <a:rPr lang="en-US" altLang="ko-KR" b="1" dirty="0"/>
              <a:t>. (</a:t>
            </a:r>
            <a:r>
              <a:rPr lang="ko-KR" altLang="en-US" b="1" dirty="0"/>
              <a:t>출력되는 순서는 상관없습니다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ko-KR" altLang="en-US" b="1" dirty="0"/>
              <a:t>예</a:t>
            </a:r>
            <a:r>
              <a:rPr lang="en-US" altLang="ko-KR" b="1" dirty="0"/>
              <a:t>)</a:t>
            </a:r>
            <a:r>
              <a:rPr lang="ko-KR" altLang="en-US" b="1" dirty="0"/>
              <a:t> 회원 </a:t>
            </a:r>
            <a:r>
              <a:rPr lang="en-US" altLang="ko-KR" b="1" dirty="0"/>
              <a:t>AAAAA</a:t>
            </a:r>
            <a:r>
              <a:rPr lang="ko-KR" altLang="en-US" b="1" dirty="0"/>
              <a:t> 는 집</a:t>
            </a:r>
            <a:r>
              <a:rPr lang="en-US" altLang="ko-KR" b="1" dirty="0"/>
              <a:t>,</a:t>
            </a:r>
            <a:r>
              <a:rPr lang="ko-KR" altLang="en-US" b="1" dirty="0"/>
              <a:t>휴대폰</a:t>
            </a:r>
            <a:r>
              <a:rPr lang="en-US" altLang="ko-KR" b="1" dirty="0"/>
              <a:t>,</a:t>
            </a:r>
            <a:r>
              <a:rPr lang="ko-KR" altLang="en-US" b="1" dirty="0"/>
              <a:t>회사 총 </a:t>
            </a:r>
            <a:r>
              <a:rPr lang="en-US" altLang="ko-KR" b="1" dirty="0"/>
              <a:t>3</a:t>
            </a:r>
            <a:r>
              <a:rPr lang="ko-KR" altLang="en-US" b="1" dirty="0"/>
              <a:t>개의 연락처를 가지고 있습니다</a:t>
            </a:r>
            <a:r>
              <a:rPr lang="en-US" altLang="ko-KR" b="1" dirty="0"/>
              <a:t>. 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/>
              <a:t>회원 </a:t>
            </a:r>
            <a:r>
              <a:rPr lang="en-US" altLang="ko-KR" b="1" dirty="0"/>
              <a:t>BBBBB </a:t>
            </a:r>
            <a:r>
              <a:rPr lang="ko-KR" altLang="en-US" b="1" dirty="0"/>
              <a:t>는 집</a:t>
            </a:r>
            <a:r>
              <a:rPr lang="en-US" altLang="ko-KR" b="1" dirty="0"/>
              <a:t>,</a:t>
            </a:r>
            <a:r>
              <a:rPr lang="ko-KR" altLang="en-US" b="1" dirty="0"/>
              <a:t>휴대폰 총 </a:t>
            </a:r>
            <a:r>
              <a:rPr lang="en-US" altLang="ko-KR" b="1" dirty="0"/>
              <a:t>2</a:t>
            </a:r>
            <a:r>
              <a:rPr lang="ko-KR" altLang="en-US" b="1" dirty="0"/>
              <a:t>개의 연락처를 가지고 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/>
              <a:t>그 외 회원들은 연락처 정보가 없어 모두 </a:t>
            </a:r>
            <a:r>
              <a:rPr lang="en-US" altLang="ko-KR" b="1" dirty="0"/>
              <a:t>0</a:t>
            </a:r>
            <a:r>
              <a:rPr lang="ko-KR" altLang="en-US" b="1" dirty="0"/>
              <a:t>건의 연락처를 가지고 있습니다</a:t>
            </a:r>
            <a:r>
              <a:rPr lang="en-US" altLang="ko-KR" b="1" dirty="0"/>
              <a:t>. </a:t>
            </a:r>
          </a:p>
          <a:p>
            <a:endParaRPr lang="en-US" altLang="ko-KR" b="1" dirty="0"/>
          </a:p>
          <a:p>
            <a:r>
              <a:rPr lang="ko-KR" altLang="en-US" sz="1200" b="1" dirty="0"/>
              <a:t>     힌트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 SELECT A.MEMBER_ID, COUNT(B.TEL_NO) AS </a:t>
            </a:r>
            <a:r>
              <a:rPr lang="ko-KR" altLang="en-US" sz="1200" b="1" dirty="0"/>
              <a:t>연락처개수 </a:t>
            </a:r>
            <a:r>
              <a:rPr lang="en-US" altLang="ko-KR" sz="1200" b="1" dirty="0"/>
              <a:t>…. </a:t>
            </a:r>
          </a:p>
          <a:p>
            <a:r>
              <a:rPr lang="ko-KR" altLang="en-US" sz="1200" b="1" dirty="0"/>
              <a:t>     힌트</a:t>
            </a:r>
            <a:r>
              <a:rPr lang="en-US" altLang="ko-KR" sz="1200" b="1" dirty="0"/>
              <a:t>2 :  ANSI </a:t>
            </a:r>
            <a:r>
              <a:rPr lang="ko-KR" altLang="en-US" sz="1200" b="1" dirty="0"/>
              <a:t>문법으로 </a:t>
            </a:r>
            <a:r>
              <a:rPr lang="ko-KR" altLang="en-US" sz="1200" b="1" dirty="0" err="1"/>
              <a:t>아우터</a:t>
            </a:r>
            <a:r>
              <a:rPr lang="ko-KR" altLang="en-US" sz="1200" b="1" dirty="0"/>
              <a:t> 조인을 활용하세요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기준은 </a:t>
            </a:r>
            <a:r>
              <a:rPr lang="en-US" altLang="ko-KR" sz="1200" b="1" dirty="0"/>
              <a:t>TB_MEMBER </a:t>
            </a:r>
            <a:r>
              <a:rPr lang="ko-KR" altLang="en-US" sz="1200" b="1" dirty="0"/>
              <a:t>테이블입니다</a:t>
            </a:r>
            <a:r>
              <a:rPr lang="en-US" altLang="ko-KR" sz="1200" b="1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0016E3-1C2F-C889-7985-78321F821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491" y="3512457"/>
            <a:ext cx="2273441" cy="25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0E7BF-6D99-9F68-61ED-9183A6CE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쿼리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9A544-199C-7B28-B836-9BE0DBCFE436}"/>
              </a:ext>
            </a:extLst>
          </p:cNvPr>
          <p:cNvSpPr txBox="1"/>
          <p:nvPr/>
        </p:nvSpPr>
        <p:spPr>
          <a:xfrm>
            <a:off x="920841" y="1352281"/>
            <a:ext cx="6626179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700" dirty="0"/>
              <a:t>DROP TABLE </a:t>
            </a:r>
            <a:r>
              <a:rPr lang="ko-KR" altLang="en-US" sz="700" dirty="0"/>
              <a:t>학생인적사항 </a:t>
            </a:r>
            <a:r>
              <a:rPr lang="en-US" altLang="ko-KR" sz="700" dirty="0"/>
              <a:t>;</a:t>
            </a:r>
          </a:p>
          <a:p>
            <a:pPr marL="0" indent="0">
              <a:buNone/>
            </a:pPr>
            <a:r>
              <a:rPr lang="en-US" altLang="ko-KR" sz="700" dirty="0"/>
              <a:t>DROP TABLE </a:t>
            </a:r>
            <a:r>
              <a:rPr lang="ko-KR" altLang="en-US" sz="700" dirty="0"/>
              <a:t>수강생정보 </a:t>
            </a:r>
            <a:r>
              <a:rPr lang="en-US" altLang="ko-KR" sz="700" dirty="0"/>
              <a:t>; </a:t>
            </a:r>
          </a:p>
          <a:p>
            <a:pPr marL="0" indent="0">
              <a:buNone/>
            </a:pPr>
            <a:r>
              <a:rPr lang="en-US" altLang="ko-KR" sz="700" dirty="0"/>
              <a:t>DROP TABLE </a:t>
            </a:r>
            <a:r>
              <a:rPr lang="ko-KR" altLang="en-US" sz="700" dirty="0"/>
              <a:t>성적표 </a:t>
            </a:r>
            <a:r>
              <a:rPr lang="en-US" altLang="ko-KR" sz="700" dirty="0"/>
              <a:t>; </a:t>
            </a:r>
          </a:p>
          <a:p>
            <a:pPr marL="0" indent="0">
              <a:buNone/>
            </a:pPr>
            <a:endParaRPr lang="en-US" altLang="ko-KR" sz="700" dirty="0"/>
          </a:p>
          <a:p>
            <a:pPr marL="0" indent="0">
              <a:buNone/>
            </a:pPr>
            <a:r>
              <a:rPr lang="en-US" altLang="ko-KR" sz="700" dirty="0"/>
              <a:t>CREATE TABLE </a:t>
            </a:r>
            <a:r>
              <a:rPr lang="ko-KR" altLang="en-US" sz="700" dirty="0"/>
              <a:t>수강생정보 </a:t>
            </a:r>
            <a:r>
              <a:rPr lang="en-US" altLang="ko-KR" sz="700" dirty="0"/>
              <a:t>(</a:t>
            </a:r>
          </a:p>
          <a:p>
            <a:pPr marL="0" indent="0">
              <a:buNone/>
            </a:pPr>
            <a:r>
              <a:rPr lang="ko-KR" altLang="en-US" sz="700" dirty="0"/>
              <a:t>학생</a:t>
            </a:r>
            <a:r>
              <a:rPr lang="en-US" altLang="ko-KR" sz="700" dirty="0"/>
              <a:t>ID VARCHAR2(9) PRIMARY KEY , </a:t>
            </a:r>
          </a:p>
          <a:p>
            <a:pPr marL="0" indent="0">
              <a:buNone/>
            </a:pPr>
            <a:r>
              <a:rPr lang="ko-KR" altLang="en-US" sz="700" dirty="0"/>
              <a:t>학생이름 </a:t>
            </a:r>
            <a:r>
              <a:rPr lang="en-US" altLang="ko-KR" sz="700" dirty="0"/>
              <a:t>VARCHAR2(50) NOT NULL , </a:t>
            </a:r>
          </a:p>
          <a:p>
            <a:pPr marL="0" indent="0">
              <a:buNone/>
            </a:pPr>
            <a:r>
              <a:rPr lang="ko-KR" altLang="en-US" sz="700" dirty="0" err="1"/>
              <a:t>소속반</a:t>
            </a:r>
            <a:r>
              <a:rPr lang="ko-KR" altLang="en-US" sz="700" dirty="0"/>
              <a:t> </a:t>
            </a:r>
            <a:r>
              <a:rPr lang="en-US" altLang="ko-KR" sz="700" dirty="0"/>
              <a:t>VARCHAR2(5) </a:t>
            </a:r>
          </a:p>
          <a:p>
            <a:pPr marL="0" indent="0">
              <a:buNone/>
            </a:pPr>
            <a:r>
              <a:rPr lang="en-US" altLang="ko-KR" sz="700" dirty="0"/>
              <a:t>); </a:t>
            </a:r>
          </a:p>
          <a:p>
            <a:pPr marL="0" indent="0">
              <a:buNone/>
            </a:pPr>
            <a:endParaRPr lang="en-US" altLang="ko-KR" sz="700" dirty="0"/>
          </a:p>
          <a:p>
            <a:pPr marL="0" indent="0">
              <a:buNone/>
            </a:pPr>
            <a:r>
              <a:rPr lang="en-US" altLang="ko-KR" sz="700" dirty="0"/>
              <a:t>CREATE TABLE </a:t>
            </a:r>
            <a:r>
              <a:rPr lang="ko-KR" altLang="en-US" sz="700" dirty="0"/>
              <a:t>성적표 </a:t>
            </a:r>
            <a:r>
              <a:rPr lang="en-US" altLang="ko-KR" sz="700" dirty="0"/>
              <a:t>( </a:t>
            </a:r>
          </a:p>
          <a:p>
            <a:pPr marL="0" indent="0">
              <a:buNone/>
            </a:pPr>
            <a:r>
              <a:rPr lang="en-US" altLang="ko-KR" sz="700" dirty="0"/>
              <a:t>    </a:t>
            </a:r>
            <a:r>
              <a:rPr lang="ko-KR" altLang="en-US" sz="700" dirty="0"/>
              <a:t>학생</a:t>
            </a:r>
            <a:r>
              <a:rPr lang="en-US" altLang="ko-KR" sz="700" dirty="0"/>
              <a:t>ID VARCHAR2(9) , </a:t>
            </a:r>
          </a:p>
          <a:p>
            <a:pPr marL="0" indent="0">
              <a:buNone/>
            </a:pPr>
            <a:r>
              <a:rPr lang="en-US" altLang="ko-KR" sz="700" dirty="0"/>
              <a:t>    </a:t>
            </a:r>
            <a:r>
              <a:rPr lang="ko-KR" altLang="en-US" sz="700" dirty="0"/>
              <a:t>과목   </a:t>
            </a:r>
            <a:r>
              <a:rPr lang="en-US" altLang="ko-KR" sz="700" dirty="0"/>
              <a:t>VARCHAR2(30) , </a:t>
            </a:r>
          </a:p>
          <a:p>
            <a:pPr marL="0" indent="0">
              <a:buNone/>
            </a:pPr>
            <a:r>
              <a:rPr lang="en-US" altLang="ko-KR" sz="700" dirty="0"/>
              <a:t>    </a:t>
            </a:r>
            <a:r>
              <a:rPr lang="ko-KR" altLang="en-US" sz="700" dirty="0"/>
              <a:t>성적   </a:t>
            </a:r>
            <a:r>
              <a:rPr lang="en-US" altLang="ko-KR" sz="700" dirty="0"/>
              <a:t>NUMBER  , </a:t>
            </a:r>
          </a:p>
          <a:p>
            <a:pPr marL="0" indent="0">
              <a:buNone/>
            </a:pPr>
            <a:r>
              <a:rPr lang="en-US" altLang="ko-KR" sz="700" dirty="0"/>
              <a:t>    CONSTRAINT PK_</a:t>
            </a:r>
            <a:r>
              <a:rPr lang="ko-KR" altLang="en-US" sz="700" dirty="0"/>
              <a:t>성적표 </a:t>
            </a:r>
            <a:r>
              <a:rPr lang="en-US" altLang="ko-KR" sz="700" dirty="0"/>
              <a:t>PRIMARY KEY(</a:t>
            </a:r>
            <a:r>
              <a:rPr lang="ko-KR" altLang="en-US" sz="700" dirty="0"/>
              <a:t>학생</a:t>
            </a:r>
            <a:r>
              <a:rPr lang="en-US" altLang="ko-KR" sz="700" dirty="0"/>
              <a:t>ID , </a:t>
            </a:r>
            <a:r>
              <a:rPr lang="ko-KR" altLang="en-US" sz="700" dirty="0"/>
              <a:t>과목</a:t>
            </a:r>
            <a:r>
              <a:rPr lang="en-US" altLang="ko-KR" sz="700" dirty="0"/>
              <a:t>) , </a:t>
            </a:r>
          </a:p>
          <a:p>
            <a:pPr marL="0" indent="0">
              <a:buNone/>
            </a:pPr>
            <a:r>
              <a:rPr lang="en-US" altLang="ko-KR" sz="700" dirty="0"/>
              <a:t>    CONSTRAINT FK_</a:t>
            </a:r>
            <a:r>
              <a:rPr lang="ko-KR" altLang="en-US" sz="700" dirty="0"/>
              <a:t>성적표 </a:t>
            </a:r>
            <a:r>
              <a:rPr lang="en-US" altLang="ko-KR" sz="700" dirty="0"/>
              <a:t>FOREIGN KEY(</a:t>
            </a:r>
            <a:r>
              <a:rPr lang="ko-KR" altLang="en-US" sz="700" dirty="0"/>
              <a:t>학생</a:t>
            </a:r>
            <a:r>
              <a:rPr lang="en-US" altLang="ko-KR" sz="700" dirty="0"/>
              <a:t>ID) REFERENCES </a:t>
            </a:r>
            <a:r>
              <a:rPr lang="ko-KR" altLang="en-US" sz="700" dirty="0"/>
              <a:t>수강생정보</a:t>
            </a:r>
            <a:r>
              <a:rPr lang="en-US" altLang="ko-KR" sz="700" dirty="0"/>
              <a:t>(</a:t>
            </a:r>
            <a:r>
              <a:rPr lang="ko-KR" altLang="en-US" sz="700" dirty="0"/>
              <a:t>학생</a:t>
            </a:r>
            <a:r>
              <a:rPr lang="en-US" altLang="ko-KR" sz="700" dirty="0"/>
              <a:t>ID) </a:t>
            </a:r>
          </a:p>
          <a:p>
            <a:pPr marL="0" indent="0">
              <a:buNone/>
            </a:pPr>
            <a:r>
              <a:rPr lang="en-US" altLang="ko-KR" sz="700" dirty="0"/>
              <a:t>)  ; </a:t>
            </a:r>
          </a:p>
          <a:p>
            <a:pPr marL="0" indent="0">
              <a:buNone/>
            </a:pPr>
            <a:endParaRPr lang="en-US" altLang="ko-KR" sz="700" dirty="0"/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수강생정보 </a:t>
            </a:r>
            <a:r>
              <a:rPr lang="en-US" altLang="ko-KR" sz="700" dirty="0"/>
              <a:t>VALUES ('S0001' , '</a:t>
            </a:r>
            <a:r>
              <a:rPr lang="ko-KR" altLang="en-US" sz="700" dirty="0"/>
              <a:t>김현철</a:t>
            </a:r>
            <a:r>
              <a:rPr lang="en-US" altLang="ko-KR" sz="700" dirty="0"/>
              <a:t>' , 'A') 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수강생정보 </a:t>
            </a:r>
            <a:r>
              <a:rPr lang="en-US" altLang="ko-KR" sz="700" dirty="0"/>
              <a:t>VALUES ('S0002' , '</a:t>
            </a:r>
            <a:r>
              <a:rPr lang="ko-KR" altLang="en-US" sz="700" dirty="0" err="1"/>
              <a:t>문현중</a:t>
            </a:r>
            <a:r>
              <a:rPr lang="en-US" altLang="ko-KR" sz="700" dirty="0"/>
              <a:t>' , 'A') 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수강생정보 </a:t>
            </a:r>
            <a:r>
              <a:rPr lang="en-US" altLang="ko-KR" sz="700" dirty="0"/>
              <a:t>VALUES ('S0003' , '</a:t>
            </a:r>
            <a:r>
              <a:rPr lang="ko-KR" altLang="en-US" sz="700" dirty="0" err="1"/>
              <a:t>강문치</a:t>
            </a:r>
            <a:r>
              <a:rPr lang="en-US" altLang="ko-KR" sz="700" dirty="0"/>
              <a:t>' , 'B') 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수강생정보 </a:t>
            </a:r>
            <a:r>
              <a:rPr lang="en-US" altLang="ko-KR" sz="700" dirty="0"/>
              <a:t>VALUES ('S0004' , '</a:t>
            </a:r>
            <a:r>
              <a:rPr lang="ko-KR" altLang="en-US" sz="700" dirty="0" err="1"/>
              <a:t>박나선</a:t>
            </a:r>
            <a:r>
              <a:rPr lang="en-US" altLang="ko-KR" sz="700" dirty="0"/>
              <a:t>' , 'B') 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수강생정보 </a:t>
            </a:r>
            <a:r>
              <a:rPr lang="en-US" altLang="ko-KR" sz="700" dirty="0"/>
              <a:t>VALUES ('S0005' , '</a:t>
            </a:r>
            <a:r>
              <a:rPr lang="ko-KR" altLang="en-US" sz="700" dirty="0" err="1"/>
              <a:t>신태강</a:t>
            </a:r>
            <a:r>
              <a:rPr lang="en-US" altLang="ko-KR" sz="700" dirty="0"/>
              <a:t>' , 'B') 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수강생정보 </a:t>
            </a:r>
            <a:r>
              <a:rPr lang="en-US" altLang="ko-KR" sz="700" dirty="0"/>
              <a:t>VALUES ('S0006' , '</a:t>
            </a:r>
            <a:r>
              <a:rPr lang="ko-KR" altLang="en-US" sz="700" dirty="0"/>
              <a:t>물고기</a:t>
            </a:r>
            <a:r>
              <a:rPr lang="en-US" altLang="ko-KR" sz="700" dirty="0"/>
              <a:t>' , 'C') 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수강생정보 </a:t>
            </a:r>
            <a:r>
              <a:rPr lang="en-US" altLang="ko-KR" sz="700" dirty="0"/>
              <a:t>VALUES ('S0007' , '</a:t>
            </a:r>
            <a:r>
              <a:rPr lang="ko-KR" altLang="en-US" sz="700" dirty="0"/>
              <a:t>자라니</a:t>
            </a:r>
            <a:r>
              <a:rPr lang="en-US" altLang="ko-KR" sz="700" dirty="0"/>
              <a:t>' , 'C') 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수강생정보 </a:t>
            </a:r>
            <a:r>
              <a:rPr lang="en-US" altLang="ko-KR" sz="700" dirty="0"/>
              <a:t>VALUES ('S0008' , '</a:t>
            </a:r>
            <a:r>
              <a:rPr lang="ko-KR" altLang="en-US" sz="700" dirty="0" err="1"/>
              <a:t>공팔두</a:t>
            </a:r>
            <a:r>
              <a:rPr lang="en-US" altLang="ko-KR" sz="700" dirty="0"/>
              <a:t>' , 'C') 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수강생정보 </a:t>
            </a:r>
            <a:r>
              <a:rPr lang="en-US" altLang="ko-KR" sz="700" dirty="0"/>
              <a:t>VALUES ('S0009' , '</a:t>
            </a:r>
            <a:r>
              <a:rPr lang="ko-KR" altLang="en-US" sz="700" dirty="0" err="1"/>
              <a:t>최팔현</a:t>
            </a:r>
            <a:r>
              <a:rPr lang="en-US" altLang="ko-KR" sz="700" dirty="0"/>
              <a:t>' , 'C') ; </a:t>
            </a:r>
          </a:p>
          <a:p>
            <a:pPr marL="0" indent="0">
              <a:buNone/>
            </a:pPr>
            <a:endParaRPr lang="en-US" altLang="ko-KR" sz="700" dirty="0"/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성적표 </a:t>
            </a:r>
            <a:r>
              <a:rPr lang="en-US" altLang="ko-KR" sz="700" dirty="0"/>
              <a:t>VALUES('S0001'  ,'</a:t>
            </a:r>
            <a:r>
              <a:rPr lang="ko-KR" altLang="en-US" sz="700" dirty="0"/>
              <a:t>국어</a:t>
            </a:r>
            <a:r>
              <a:rPr lang="en-US" altLang="ko-KR" sz="700" dirty="0"/>
              <a:t>' , 90);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성적표 </a:t>
            </a:r>
            <a:r>
              <a:rPr lang="en-US" altLang="ko-KR" sz="700" dirty="0"/>
              <a:t>VALUES('S0001'  ,'</a:t>
            </a:r>
            <a:r>
              <a:rPr lang="ko-KR" altLang="en-US" sz="700" dirty="0"/>
              <a:t>수학</a:t>
            </a:r>
            <a:r>
              <a:rPr lang="en-US" altLang="ko-KR" sz="700" dirty="0"/>
              <a:t>' , 85);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성적표 </a:t>
            </a:r>
            <a:r>
              <a:rPr lang="en-US" altLang="ko-KR" sz="700" dirty="0"/>
              <a:t>VALUES('S0001'  ,'</a:t>
            </a:r>
            <a:r>
              <a:rPr lang="ko-KR" altLang="en-US" sz="700" dirty="0"/>
              <a:t>영어</a:t>
            </a:r>
            <a:r>
              <a:rPr lang="en-US" altLang="ko-KR" sz="700" dirty="0"/>
              <a:t>' , 100);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성적표 </a:t>
            </a:r>
            <a:r>
              <a:rPr lang="en-US" altLang="ko-KR" sz="700" dirty="0"/>
              <a:t>VALUES('S0002'  ,'</a:t>
            </a:r>
            <a:r>
              <a:rPr lang="ko-KR" altLang="en-US" sz="700" dirty="0"/>
              <a:t>국어</a:t>
            </a:r>
            <a:r>
              <a:rPr lang="en-US" altLang="ko-KR" sz="700" dirty="0"/>
              <a:t>' , 100);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성적표 </a:t>
            </a:r>
            <a:r>
              <a:rPr lang="en-US" altLang="ko-KR" sz="700" dirty="0"/>
              <a:t>VALUES('S0002'  ,'</a:t>
            </a:r>
            <a:r>
              <a:rPr lang="ko-KR" altLang="en-US" sz="700" dirty="0"/>
              <a:t>수학</a:t>
            </a:r>
            <a:r>
              <a:rPr lang="en-US" altLang="ko-KR" sz="700" dirty="0"/>
              <a:t>' , 100);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성적표 </a:t>
            </a:r>
            <a:r>
              <a:rPr lang="en-US" altLang="ko-KR" sz="700" dirty="0"/>
              <a:t>VALUES('S0002'  ,'</a:t>
            </a:r>
            <a:r>
              <a:rPr lang="ko-KR" altLang="en-US" sz="700" dirty="0"/>
              <a:t>영어</a:t>
            </a:r>
            <a:r>
              <a:rPr lang="en-US" altLang="ko-KR" sz="700" dirty="0"/>
              <a:t>' , 20);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성적표 </a:t>
            </a:r>
            <a:r>
              <a:rPr lang="en-US" altLang="ko-KR" sz="700" dirty="0"/>
              <a:t>VALUES('S0003'  ,'</a:t>
            </a:r>
            <a:r>
              <a:rPr lang="ko-KR" altLang="en-US" sz="700" dirty="0"/>
              <a:t>국어</a:t>
            </a:r>
            <a:r>
              <a:rPr lang="en-US" altLang="ko-KR" sz="700" dirty="0"/>
              <a:t>' , 100);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성적표 </a:t>
            </a:r>
            <a:r>
              <a:rPr lang="en-US" altLang="ko-KR" sz="700" dirty="0"/>
              <a:t>VALUES('S0003'  ,'</a:t>
            </a:r>
            <a:r>
              <a:rPr lang="ko-KR" altLang="en-US" sz="700" dirty="0"/>
              <a:t>수학</a:t>
            </a:r>
            <a:r>
              <a:rPr lang="en-US" altLang="ko-KR" sz="700" dirty="0"/>
              <a:t>' , 100);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성적표 </a:t>
            </a:r>
            <a:r>
              <a:rPr lang="en-US" altLang="ko-KR" sz="700" dirty="0"/>
              <a:t>VALUES('S0003'  ,'</a:t>
            </a:r>
            <a:r>
              <a:rPr lang="ko-KR" altLang="en-US" sz="700" dirty="0"/>
              <a:t>영어</a:t>
            </a:r>
            <a:r>
              <a:rPr lang="en-US" altLang="ko-KR" sz="700" dirty="0"/>
              <a:t>' , 20);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성적표 </a:t>
            </a:r>
            <a:r>
              <a:rPr lang="en-US" altLang="ko-KR" sz="700" dirty="0"/>
              <a:t>VALUES('S0004'  ,'</a:t>
            </a:r>
            <a:r>
              <a:rPr lang="ko-KR" altLang="en-US" sz="700" dirty="0"/>
              <a:t>국어</a:t>
            </a:r>
            <a:r>
              <a:rPr lang="en-US" altLang="ko-KR" sz="700" dirty="0"/>
              <a:t>' , 85);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성적표 </a:t>
            </a:r>
            <a:r>
              <a:rPr lang="en-US" altLang="ko-KR" sz="700" dirty="0"/>
              <a:t>VALUES('S0004'  ,'</a:t>
            </a:r>
            <a:r>
              <a:rPr lang="ko-KR" altLang="en-US" sz="700" dirty="0"/>
              <a:t>수학</a:t>
            </a:r>
            <a:r>
              <a:rPr lang="en-US" altLang="ko-KR" sz="700" dirty="0"/>
              <a:t>' , 40);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성적표 </a:t>
            </a:r>
            <a:r>
              <a:rPr lang="en-US" altLang="ko-KR" sz="700" dirty="0"/>
              <a:t>VALUES('S0004'  ,'</a:t>
            </a:r>
            <a:r>
              <a:rPr lang="ko-KR" altLang="en-US" sz="700" dirty="0"/>
              <a:t>영어</a:t>
            </a:r>
            <a:r>
              <a:rPr lang="en-US" altLang="ko-KR" sz="700" dirty="0"/>
              <a:t>' , 60);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성적표 </a:t>
            </a:r>
            <a:r>
              <a:rPr lang="en-US" altLang="ko-KR" sz="700" dirty="0"/>
              <a:t>VALUES('S0005'  ,'</a:t>
            </a:r>
            <a:r>
              <a:rPr lang="ko-KR" altLang="en-US" sz="700" dirty="0"/>
              <a:t>국어</a:t>
            </a:r>
            <a:r>
              <a:rPr lang="en-US" altLang="ko-KR" sz="700" dirty="0"/>
              <a:t>' , 100);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성적표 </a:t>
            </a:r>
            <a:r>
              <a:rPr lang="en-US" altLang="ko-KR" sz="700" dirty="0"/>
              <a:t>VALUES('S0005'  ,'</a:t>
            </a:r>
            <a:r>
              <a:rPr lang="ko-KR" altLang="en-US" sz="700" dirty="0"/>
              <a:t>수학</a:t>
            </a:r>
            <a:r>
              <a:rPr lang="en-US" altLang="ko-KR" sz="700" dirty="0"/>
              <a:t>' , 100);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성적표 </a:t>
            </a:r>
            <a:r>
              <a:rPr lang="en-US" altLang="ko-KR" sz="700" dirty="0"/>
              <a:t>VALUES('S0005'  ,'</a:t>
            </a:r>
            <a:r>
              <a:rPr lang="ko-KR" altLang="en-US" sz="700" dirty="0"/>
              <a:t>영어</a:t>
            </a:r>
            <a:r>
              <a:rPr lang="en-US" altLang="ko-KR" sz="700" dirty="0"/>
              <a:t>' , 100);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성적표 </a:t>
            </a:r>
            <a:r>
              <a:rPr lang="en-US" altLang="ko-KR" sz="700" dirty="0"/>
              <a:t>VALUES ( 'S0006' , '</a:t>
            </a:r>
            <a:r>
              <a:rPr lang="ko-KR" altLang="en-US" sz="700" dirty="0"/>
              <a:t>국어</a:t>
            </a:r>
            <a:r>
              <a:rPr lang="en-US" altLang="ko-KR" sz="700" dirty="0"/>
              <a:t>' , NULL ) 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성적표 </a:t>
            </a:r>
            <a:r>
              <a:rPr lang="en-US" altLang="ko-KR" sz="700" dirty="0"/>
              <a:t>VALUES ( 'S0006' , '</a:t>
            </a:r>
            <a:r>
              <a:rPr lang="ko-KR" altLang="en-US" sz="700" dirty="0"/>
              <a:t>수학</a:t>
            </a:r>
            <a:r>
              <a:rPr lang="en-US" altLang="ko-KR" sz="700" dirty="0"/>
              <a:t>' , NULL ) ; </a:t>
            </a:r>
          </a:p>
          <a:p>
            <a:pPr marL="0" indent="0">
              <a:buNone/>
            </a:pPr>
            <a:r>
              <a:rPr lang="en-US" altLang="ko-KR" sz="700" dirty="0"/>
              <a:t>INSERT INTO </a:t>
            </a:r>
            <a:r>
              <a:rPr lang="ko-KR" altLang="en-US" sz="700" dirty="0"/>
              <a:t>성적표 </a:t>
            </a:r>
            <a:r>
              <a:rPr lang="en-US" altLang="ko-KR" sz="700" dirty="0"/>
              <a:t>VALUES ( 'S0006' , '</a:t>
            </a:r>
            <a:r>
              <a:rPr lang="ko-KR" altLang="en-US" sz="700" dirty="0"/>
              <a:t>영어</a:t>
            </a:r>
            <a:r>
              <a:rPr lang="en-US" altLang="ko-KR" sz="700" dirty="0"/>
              <a:t>' , NULL ) ; </a:t>
            </a:r>
          </a:p>
          <a:p>
            <a:pPr marL="0" indent="0">
              <a:buNone/>
            </a:pPr>
            <a:endParaRPr lang="en-US" altLang="ko-KR" sz="700" dirty="0"/>
          </a:p>
          <a:p>
            <a:pPr marL="0" indent="0">
              <a:buNone/>
            </a:pPr>
            <a:r>
              <a:rPr lang="en-US" altLang="ko-KR" sz="700" dirty="0"/>
              <a:t>COMMIT; </a:t>
            </a:r>
          </a:p>
          <a:p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52462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98D7D-AB1D-309A-52DE-341D7CD7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4" y="89651"/>
            <a:ext cx="6865307" cy="67406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답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B43AF-9DB5-92DE-B1B3-66FA7DA536E0}"/>
              </a:ext>
            </a:extLst>
          </p:cNvPr>
          <p:cNvSpPr txBox="1"/>
          <p:nvPr/>
        </p:nvSpPr>
        <p:spPr>
          <a:xfrm>
            <a:off x="694412" y="1074173"/>
            <a:ext cx="8062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/>
              <a:t>성적표 테이블에서 학생별로 취득한 성적의 합계를 출력해주세요</a:t>
            </a:r>
            <a:r>
              <a:rPr lang="en-US" altLang="ko-KR" sz="1600" b="1" dirty="0"/>
              <a:t>.(</a:t>
            </a:r>
            <a:r>
              <a:rPr lang="ko-KR" altLang="en-US" sz="1600" b="1" dirty="0"/>
              <a:t>힌트 </a:t>
            </a:r>
            <a:r>
              <a:rPr lang="en-US" altLang="ko-KR" sz="1600" b="1" dirty="0"/>
              <a:t>: SUM 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14259-F2BC-0801-8DFE-78EF03BA09C8}"/>
              </a:ext>
            </a:extLst>
          </p:cNvPr>
          <p:cNvSpPr txBox="1"/>
          <p:nvPr/>
        </p:nvSpPr>
        <p:spPr>
          <a:xfrm>
            <a:off x="694411" y="2658746"/>
            <a:ext cx="8062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ko-KR" sz="1600" b="1" dirty="0"/>
              <a:t>TB_PRD </a:t>
            </a:r>
            <a:r>
              <a:rPr lang="ko-KR" altLang="en-US" sz="1600" b="1" dirty="0"/>
              <a:t>테이블에서 </a:t>
            </a:r>
            <a:r>
              <a:rPr lang="en-US" altLang="ko-KR" sz="1600" b="1" dirty="0"/>
              <a:t>PRD_TYPE (</a:t>
            </a:r>
            <a:r>
              <a:rPr lang="ko-KR" altLang="en-US" sz="1600" b="1" dirty="0"/>
              <a:t>상품종류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별로 몇 개의 상품이 있는지 </a:t>
            </a:r>
            <a:endParaRPr lang="en-US" altLang="ko-KR" sz="1600" b="1" dirty="0"/>
          </a:p>
          <a:p>
            <a:r>
              <a:rPr lang="en-US" altLang="ko-KR" sz="1600" b="1" dirty="0"/>
              <a:t>    </a:t>
            </a:r>
            <a:r>
              <a:rPr lang="ko-KR" altLang="en-US" sz="1600" b="1" dirty="0"/>
              <a:t>오른쪽 결과와 같이 출력해주세요</a:t>
            </a:r>
            <a:r>
              <a:rPr lang="en-US" altLang="ko-KR" sz="1600" b="1" dirty="0"/>
              <a:t>. [ </a:t>
            </a:r>
            <a:r>
              <a:rPr lang="ko-KR" altLang="en-US" sz="1600" b="1" dirty="0"/>
              <a:t>힌트 </a:t>
            </a:r>
            <a:r>
              <a:rPr lang="en-US" altLang="ko-KR" sz="1600" b="1" dirty="0"/>
              <a:t>: COUNT , MAX ]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출력 순서는 상관</a:t>
            </a:r>
            <a:r>
              <a:rPr lang="en-US" altLang="ko-KR" sz="1000" b="1" dirty="0"/>
              <a:t>X) </a:t>
            </a:r>
            <a:endParaRPr lang="en-US" altLang="ko-KR" sz="16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741C72-4F79-E77B-12BB-E092CA3D1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335" y="2877804"/>
            <a:ext cx="2248855" cy="10005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3ED8AA-DA0D-E99E-0DA9-F90DC35E6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954" y="1074490"/>
            <a:ext cx="1441197" cy="12542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8EB949-20A6-615D-80F0-98B2D9751352}"/>
              </a:ext>
            </a:extLst>
          </p:cNvPr>
          <p:cNvSpPr txBox="1"/>
          <p:nvPr/>
        </p:nvSpPr>
        <p:spPr>
          <a:xfrm>
            <a:off x="694411" y="4722189"/>
            <a:ext cx="8062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성적표 테이블에서 학생별로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국어와 영어 성적의 평균을 출력해주세요</a:t>
            </a:r>
            <a:r>
              <a:rPr lang="en-US" altLang="ko-KR" sz="1600" b="1" dirty="0"/>
              <a:t>.</a:t>
            </a:r>
          </a:p>
          <a:p>
            <a:r>
              <a:rPr lang="en-US" altLang="ko-KR" sz="1600" b="1" dirty="0"/>
              <a:t>    (</a:t>
            </a:r>
            <a:r>
              <a:rPr lang="ko-KR" altLang="en-US" sz="1600" b="1" dirty="0"/>
              <a:t>힌트 </a:t>
            </a:r>
            <a:r>
              <a:rPr lang="en-US" altLang="ko-KR" sz="1600" b="1" dirty="0"/>
              <a:t>: WHERE</a:t>
            </a:r>
            <a:r>
              <a:rPr lang="ko-KR" altLang="en-US" sz="1600" b="1" dirty="0"/>
              <a:t> 절로 과목이 수학이 아닌 데이터만 출력하기</a:t>
            </a:r>
            <a:r>
              <a:rPr lang="en-US" altLang="ko-KR" sz="1600" b="1" dirty="0"/>
              <a:t>)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BEC0E4A-F3CF-A5D2-C781-4C0C27CA2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958" y="4755827"/>
            <a:ext cx="1433774" cy="1325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ECC9C4-8DCE-6A40-2383-ABC290C6FB99}"/>
              </a:ext>
            </a:extLst>
          </p:cNvPr>
          <p:cNvSpPr txBox="1"/>
          <p:nvPr/>
        </p:nvSpPr>
        <p:spPr>
          <a:xfrm>
            <a:off x="1064985" y="1445485"/>
            <a:ext cx="611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highlight>
                  <a:srgbClr val="FFFF00"/>
                </a:highlight>
              </a:rPr>
              <a:t>답</a:t>
            </a:r>
            <a:r>
              <a:rPr lang="en-US" altLang="ko-KR" sz="1600" b="1" dirty="0">
                <a:highlight>
                  <a:srgbClr val="FFFF00"/>
                </a:highlight>
              </a:rPr>
              <a:t>) </a:t>
            </a:r>
            <a:endParaRPr lang="ko-KR" altLang="en-US" sz="1600" dirty="0">
              <a:highlight>
                <a:srgbClr val="FFFF00"/>
              </a:highligh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F2996D-3CE1-9078-7DA2-86480B34F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352" y="1527827"/>
            <a:ext cx="4729091" cy="8940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30406C-7D96-157F-7282-4555048E5B54}"/>
              </a:ext>
            </a:extLst>
          </p:cNvPr>
          <p:cNvSpPr txBox="1"/>
          <p:nvPr/>
        </p:nvSpPr>
        <p:spPr>
          <a:xfrm>
            <a:off x="1021442" y="3311784"/>
            <a:ext cx="611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highlight>
                  <a:srgbClr val="FFFF00"/>
                </a:highlight>
              </a:rPr>
              <a:t>답</a:t>
            </a:r>
            <a:r>
              <a:rPr lang="en-US" altLang="ko-KR" sz="1600" b="1" dirty="0">
                <a:highlight>
                  <a:srgbClr val="FFFF00"/>
                </a:highlight>
              </a:rPr>
              <a:t>) </a:t>
            </a:r>
            <a:endParaRPr lang="ko-KR" altLang="en-US" sz="1600" dirty="0">
              <a:highlight>
                <a:srgbClr val="FFFF00"/>
              </a:highligh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018888-6000-067A-5ABD-F006F4D5E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810" y="3329139"/>
            <a:ext cx="3543390" cy="12618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5C68CB4-17AF-D7D8-BDEA-41C440C7B0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4838" y="5471116"/>
            <a:ext cx="4292166" cy="11111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E48A0D-3498-B5E6-9B66-05F196EA39A8}"/>
              </a:ext>
            </a:extLst>
          </p:cNvPr>
          <p:cNvSpPr txBox="1"/>
          <p:nvPr/>
        </p:nvSpPr>
        <p:spPr>
          <a:xfrm>
            <a:off x="1059466" y="5418609"/>
            <a:ext cx="611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highlight>
                  <a:srgbClr val="FFFF00"/>
                </a:highlight>
              </a:rPr>
              <a:t>답</a:t>
            </a:r>
            <a:r>
              <a:rPr lang="en-US" altLang="ko-KR" sz="1600" b="1" dirty="0">
                <a:highlight>
                  <a:srgbClr val="FFFF00"/>
                </a:highlight>
              </a:rPr>
              <a:t>) </a:t>
            </a:r>
            <a:endParaRPr lang="ko-KR" altLang="en-US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3758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98D7D-AB1D-309A-52DE-341D7CD7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4" y="89651"/>
            <a:ext cx="6865307" cy="67406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답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494E2-3DB8-7A95-4110-9FDDE799CE2E}"/>
              </a:ext>
            </a:extLst>
          </p:cNvPr>
          <p:cNvSpPr txBox="1"/>
          <p:nvPr/>
        </p:nvSpPr>
        <p:spPr>
          <a:xfrm>
            <a:off x="350754" y="1282798"/>
            <a:ext cx="110051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 (</a:t>
            </a:r>
            <a:r>
              <a:rPr lang="ko-KR" altLang="en-US" b="1" dirty="0"/>
              <a:t>심화</a:t>
            </a:r>
            <a:r>
              <a:rPr lang="en-US" altLang="ko-KR" b="1" dirty="0"/>
              <a:t>) TB_MEMBER</a:t>
            </a:r>
            <a:r>
              <a:rPr lang="ko-KR" altLang="en-US" b="1" dirty="0"/>
              <a:t> 테이블과 </a:t>
            </a:r>
            <a:r>
              <a:rPr lang="en-US" altLang="ko-KR" b="1" dirty="0"/>
              <a:t>TB_MEMBER_TEL</a:t>
            </a:r>
            <a:r>
              <a:rPr lang="ko-KR" altLang="en-US" b="1" dirty="0"/>
              <a:t> 테이블을 이용해서 회원별로 연락처가 몇개 있는지 </a:t>
            </a:r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ko-KR" altLang="en-US" b="1" dirty="0"/>
              <a:t>알고 싶습니다</a:t>
            </a:r>
            <a:r>
              <a:rPr lang="en-US" altLang="ko-KR" b="1" dirty="0"/>
              <a:t>. TB_MEMBER </a:t>
            </a:r>
            <a:r>
              <a:rPr lang="ko-KR" altLang="en-US" b="1" dirty="0"/>
              <a:t>테이블을 기준으로 모든 회원을 보여주되</a:t>
            </a:r>
            <a:r>
              <a:rPr lang="en-US" altLang="ko-KR" b="1" dirty="0"/>
              <a:t>, </a:t>
            </a:r>
            <a:r>
              <a:rPr lang="ko-KR" altLang="en-US" b="1" dirty="0"/>
              <a:t>연락처가 없는 대상도 </a:t>
            </a:r>
            <a:r>
              <a:rPr lang="en-US" altLang="ko-KR" b="1" dirty="0"/>
              <a:t>0</a:t>
            </a:r>
            <a:r>
              <a:rPr lang="ko-KR" altLang="en-US" b="1" dirty="0"/>
              <a:t>건으로</a:t>
            </a:r>
            <a:endParaRPr lang="en-US" altLang="ko-KR" b="1" dirty="0"/>
          </a:p>
          <a:p>
            <a:r>
              <a:rPr lang="ko-KR" altLang="en-US" b="1" dirty="0"/>
              <a:t>   출력되도록 해주세요</a:t>
            </a:r>
            <a:r>
              <a:rPr lang="en-US" altLang="ko-KR" b="1" dirty="0"/>
              <a:t>. (</a:t>
            </a:r>
            <a:r>
              <a:rPr lang="ko-KR" altLang="en-US" b="1" dirty="0"/>
              <a:t>출력되는 순서는 상관없습니다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ko-KR" altLang="en-US" b="1" dirty="0"/>
              <a:t>예</a:t>
            </a:r>
            <a:r>
              <a:rPr lang="en-US" altLang="ko-KR" b="1" dirty="0"/>
              <a:t>)</a:t>
            </a:r>
            <a:r>
              <a:rPr lang="ko-KR" altLang="en-US" b="1" dirty="0"/>
              <a:t> 회원 </a:t>
            </a:r>
            <a:r>
              <a:rPr lang="en-US" altLang="ko-KR" b="1" dirty="0"/>
              <a:t>AAAAA</a:t>
            </a:r>
            <a:r>
              <a:rPr lang="ko-KR" altLang="en-US" b="1" dirty="0"/>
              <a:t> 는 집</a:t>
            </a:r>
            <a:r>
              <a:rPr lang="en-US" altLang="ko-KR" b="1" dirty="0"/>
              <a:t>,</a:t>
            </a:r>
            <a:r>
              <a:rPr lang="ko-KR" altLang="en-US" b="1" dirty="0"/>
              <a:t>휴대폰</a:t>
            </a:r>
            <a:r>
              <a:rPr lang="en-US" altLang="ko-KR" b="1" dirty="0"/>
              <a:t>,</a:t>
            </a:r>
            <a:r>
              <a:rPr lang="ko-KR" altLang="en-US" b="1" dirty="0"/>
              <a:t>회사 총 </a:t>
            </a:r>
            <a:r>
              <a:rPr lang="en-US" altLang="ko-KR" b="1" dirty="0"/>
              <a:t>3</a:t>
            </a:r>
            <a:r>
              <a:rPr lang="ko-KR" altLang="en-US" b="1" dirty="0"/>
              <a:t>개의 연락처를 가지고 있습니다</a:t>
            </a:r>
            <a:r>
              <a:rPr lang="en-US" altLang="ko-KR" b="1" dirty="0"/>
              <a:t>.  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/>
              <a:t>회원 </a:t>
            </a:r>
            <a:r>
              <a:rPr lang="en-US" altLang="ko-KR" b="1" dirty="0"/>
              <a:t>BBBBB </a:t>
            </a:r>
            <a:r>
              <a:rPr lang="ko-KR" altLang="en-US" b="1" dirty="0"/>
              <a:t>는 집</a:t>
            </a:r>
            <a:r>
              <a:rPr lang="en-US" altLang="ko-KR" b="1" dirty="0"/>
              <a:t>,</a:t>
            </a:r>
            <a:r>
              <a:rPr lang="ko-KR" altLang="en-US" b="1" dirty="0"/>
              <a:t>휴대폰 총 </a:t>
            </a:r>
            <a:r>
              <a:rPr lang="en-US" altLang="ko-KR" b="1" dirty="0"/>
              <a:t>2</a:t>
            </a:r>
            <a:r>
              <a:rPr lang="ko-KR" altLang="en-US" b="1" dirty="0"/>
              <a:t>개의 연락처를 가지고 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       </a:t>
            </a:r>
            <a:r>
              <a:rPr lang="ko-KR" altLang="en-US" b="1" dirty="0"/>
              <a:t>그 외 회원들은 연락처 정보가 없어 모두 </a:t>
            </a:r>
            <a:r>
              <a:rPr lang="en-US" altLang="ko-KR" b="1" dirty="0"/>
              <a:t>0</a:t>
            </a:r>
            <a:r>
              <a:rPr lang="ko-KR" altLang="en-US" b="1" dirty="0"/>
              <a:t>건의 연락처를 가지고 있습니다</a:t>
            </a:r>
            <a:r>
              <a:rPr lang="en-US" altLang="ko-KR" b="1" dirty="0"/>
              <a:t>. </a:t>
            </a:r>
          </a:p>
          <a:p>
            <a:endParaRPr lang="en-US" altLang="ko-KR" b="1" dirty="0"/>
          </a:p>
          <a:p>
            <a:r>
              <a:rPr lang="ko-KR" altLang="en-US" sz="1200" b="1" dirty="0"/>
              <a:t>     힌트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 SELECT A.MEMBER_ID, COUNT(B.TEL_NO) AS </a:t>
            </a:r>
            <a:r>
              <a:rPr lang="ko-KR" altLang="en-US" sz="1200" b="1" dirty="0"/>
              <a:t>연락처개수 </a:t>
            </a:r>
            <a:r>
              <a:rPr lang="en-US" altLang="ko-KR" sz="1200" b="1" dirty="0"/>
              <a:t>…. </a:t>
            </a:r>
          </a:p>
          <a:p>
            <a:r>
              <a:rPr lang="ko-KR" altLang="en-US" sz="1200" b="1" dirty="0"/>
              <a:t>     힌트</a:t>
            </a:r>
            <a:r>
              <a:rPr lang="en-US" altLang="ko-KR" sz="1200" b="1" dirty="0"/>
              <a:t>2 :  ANSI </a:t>
            </a:r>
            <a:r>
              <a:rPr lang="ko-KR" altLang="en-US" sz="1200" b="1" dirty="0"/>
              <a:t>문법으로 </a:t>
            </a:r>
            <a:r>
              <a:rPr lang="ko-KR" altLang="en-US" sz="1200" b="1" dirty="0" err="1"/>
              <a:t>아우터</a:t>
            </a:r>
            <a:r>
              <a:rPr lang="ko-KR" altLang="en-US" sz="1200" b="1" dirty="0"/>
              <a:t> 조인을 활용하세요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기준은 </a:t>
            </a:r>
            <a:r>
              <a:rPr lang="en-US" altLang="ko-KR" sz="1200" b="1" dirty="0"/>
              <a:t>TB_MEMBER </a:t>
            </a:r>
            <a:r>
              <a:rPr lang="ko-KR" altLang="en-US" sz="1200" b="1" dirty="0"/>
              <a:t>테이블입니다</a:t>
            </a:r>
            <a:r>
              <a:rPr lang="en-US" altLang="ko-KR" sz="1200" b="1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0016E3-1C2F-C889-7985-78321F821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018" y="3744685"/>
            <a:ext cx="1869932" cy="20919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D8EF20-A421-6684-ABB8-8D2756DAA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13" y="4479540"/>
            <a:ext cx="6537301" cy="1514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2658E5-C899-4A9F-E77C-348D546A61F9}"/>
              </a:ext>
            </a:extLst>
          </p:cNvPr>
          <p:cNvSpPr txBox="1"/>
          <p:nvPr/>
        </p:nvSpPr>
        <p:spPr>
          <a:xfrm>
            <a:off x="618361" y="4310264"/>
            <a:ext cx="611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highlight>
                  <a:srgbClr val="FFFF00"/>
                </a:highlight>
              </a:rPr>
              <a:t>답</a:t>
            </a:r>
            <a:r>
              <a:rPr lang="en-US" altLang="ko-KR" sz="1600" b="1" dirty="0">
                <a:highlight>
                  <a:srgbClr val="FFFF00"/>
                </a:highlight>
              </a:rPr>
              <a:t>) </a:t>
            </a:r>
            <a:endParaRPr lang="ko-KR" altLang="en-US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10504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150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6B42010-DA87-183C-2A7E-7BB4B571E51C}"/>
              </a:ext>
            </a:extLst>
          </p:cNvPr>
          <p:cNvSpPr/>
          <p:nvPr/>
        </p:nvSpPr>
        <p:spPr>
          <a:xfrm>
            <a:off x="0" y="1"/>
            <a:ext cx="524814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C2092A-B5D2-4FEB-B761-3C9815DAA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448" y="2349762"/>
            <a:ext cx="3373525" cy="2164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HAVING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EC35E53-7B9D-7BA6-E9C5-4C3BD2456242}"/>
              </a:ext>
            </a:extLst>
          </p:cNvPr>
          <p:cNvSpPr txBox="1">
            <a:spLocks/>
          </p:cNvSpPr>
          <p:nvPr/>
        </p:nvSpPr>
        <p:spPr>
          <a:xfrm>
            <a:off x="-111344" y="6297768"/>
            <a:ext cx="1497311" cy="4554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600" dirty="0">
                <a:solidFill>
                  <a:srgbClr val="FFFFFF"/>
                </a:solidFill>
              </a:rPr>
              <a:t>강사 강태우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21246C-8577-C47B-0DCF-A8D88D2B88A8}"/>
              </a:ext>
            </a:extLst>
          </p:cNvPr>
          <p:cNvSpPr txBox="1"/>
          <p:nvPr/>
        </p:nvSpPr>
        <p:spPr>
          <a:xfrm>
            <a:off x="7126999" y="1921203"/>
            <a:ext cx="391412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800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EBC83C-7B4E-66FE-9668-9A660B983943}"/>
              </a:ext>
            </a:extLst>
          </p:cNvPr>
          <p:cNvSpPr txBox="1"/>
          <p:nvPr/>
        </p:nvSpPr>
        <p:spPr>
          <a:xfrm>
            <a:off x="7588247" y="1921203"/>
            <a:ext cx="24894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800" b="1" dirty="0"/>
              <a:t>HAVING</a:t>
            </a:r>
            <a:r>
              <a:rPr lang="ko-KR" altLang="en-US" sz="2800" b="1" dirty="0"/>
              <a:t> 문법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99B06E-D319-6AC4-AAED-BEF55B7FACA5}"/>
              </a:ext>
            </a:extLst>
          </p:cNvPr>
          <p:cNvSpPr txBox="1"/>
          <p:nvPr/>
        </p:nvSpPr>
        <p:spPr>
          <a:xfrm>
            <a:off x="7126999" y="3089881"/>
            <a:ext cx="391412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800" b="1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5FAB53-EF47-76EF-A620-F6B37B139B8A}"/>
              </a:ext>
            </a:extLst>
          </p:cNvPr>
          <p:cNvSpPr txBox="1"/>
          <p:nvPr/>
        </p:nvSpPr>
        <p:spPr>
          <a:xfrm>
            <a:off x="7126999" y="4258559"/>
            <a:ext cx="391412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800" b="1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5C8C60-516C-B431-BFD8-5F5218E9C79E}"/>
              </a:ext>
            </a:extLst>
          </p:cNvPr>
          <p:cNvSpPr txBox="1"/>
          <p:nvPr/>
        </p:nvSpPr>
        <p:spPr>
          <a:xfrm>
            <a:off x="7588247" y="3084176"/>
            <a:ext cx="3262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800" b="1" dirty="0"/>
              <a:t>HAVING</a:t>
            </a:r>
            <a:r>
              <a:rPr lang="ko-KR" altLang="en-US" sz="2800" b="1" dirty="0"/>
              <a:t> 사용이유</a:t>
            </a:r>
            <a:endParaRPr lang="en-US" altLang="ko-KR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11AEE-AF58-11A2-A227-D995A5EB5270}"/>
              </a:ext>
            </a:extLst>
          </p:cNvPr>
          <p:cNvSpPr txBox="1"/>
          <p:nvPr/>
        </p:nvSpPr>
        <p:spPr>
          <a:xfrm>
            <a:off x="7588247" y="4252854"/>
            <a:ext cx="3262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800" b="1" dirty="0"/>
              <a:t>HAVING</a:t>
            </a:r>
            <a:r>
              <a:rPr lang="ko-KR" altLang="en-US" sz="2800" b="1" dirty="0"/>
              <a:t> 주의사항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582051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03709-9FA3-DC6E-ED75-C3353DFDCAB3}"/>
              </a:ext>
            </a:extLst>
          </p:cNvPr>
          <p:cNvSpPr txBox="1"/>
          <p:nvPr/>
        </p:nvSpPr>
        <p:spPr>
          <a:xfrm>
            <a:off x="137045" y="165191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b="1" dirty="0"/>
              <a:t>1</a:t>
            </a:r>
            <a:r>
              <a:rPr lang="en-US" altLang="ko-KR" sz="1800" b="1" dirty="0"/>
              <a:t>. HAVING</a:t>
            </a:r>
            <a:r>
              <a:rPr lang="ko-KR" altLang="en-US" b="1" dirty="0"/>
              <a:t> 문법</a:t>
            </a:r>
            <a:endParaRPr lang="en-US" altLang="ko-KR" sz="1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D08A9E-967E-E0EB-4D95-A221D00FF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306" y="1795275"/>
            <a:ext cx="1998971" cy="23243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FA0B55-2ED5-9A21-047C-88DD65684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306" y="2341422"/>
            <a:ext cx="6094990" cy="1252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2AB6FA-B8D4-13C5-C7D7-6691DA09F74E}"/>
              </a:ext>
            </a:extLst>
          </p:cNvPr>
          <p:cNvSpPr txBox="1"/>
          <p:nvPr/>
        </p:nvSpPr>
        <p:spPr>
          <a:xfrm>
            <a:off x="1715306" y="4473656"/>
            <a:ext cx="8647091" cy="1233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/>
              <a:t>평균성적이 </a:t>
            </a:r>
            <a:r>
              <a:rPr lang="en-US" altLang="ko-KR" sz="3200" b="1" dirty="0"/>
              <a:t>75</a:t>
            </a:r>
            <a:r>
              <a:rPr lang="ko-KR" altLang="en-US" sz="3200" b="1" dirty="0"/>
              <a:t>점 이하인 학생은 몇 명인가요</a:t>
            </a:r>
            <a:r>
              <a:rPr lang="en-US" altLang="ko-KR" sz="3200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(NULL</a:t>
            </a:r>
            <a:r>
              <a:rPr lang="ko-KR" altLang="en-US" sz="2000" b="1" dirty="0"/>
              <a:t>은 제외</a:t>
            </a:r>
            <a:r>
              <a:rPr lang="en-US" altLang="ko-KR" sz="2000" b="1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1341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7F54B78-FA92-3AE9-E1F7-5CB01CB89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253" y="3558175"/>
            <a:ext cx="5129657" cy="112896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EA246B-0AEE-5F73-5F4C-A21F195E714A}"/>
              </a:ext>
            </a:extLst>
          </p:cNvPr>
          <p:cNvSpPr/>
          <p:nvPr/>
        </p:nvSpPr>
        <p:spPr>
          <a:xfrm>
            <a:off x="3178101" y="4361297"/>
            <a:ext cx="2911460" cy="325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03709-9FA3-DC6E-ED75-C3353DFDCAB3}"/>
              </a:ext>
            </a:extLst>
          </p:cNvPr>
          <p:cNvSpPr txBox="1"/>
          <p:nvPr/>
        </p:nvSpPr>
        <p:spPr>
          <a:xfrm>
            <a:off x="137045" y="165191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b="1" dirty="0"/>
              <a:t>1</a:t>
            </a:r>
            <a:r>
              <a:rPr lang="en-US" altLang="ko-KR" sz="1800" b="1" dirty="0"/>
              <a:t>. HAVING</a:t>
            </a:r>
            <a:r>
              <a:rPr lang="ko-KR" altLang="en-US" b="1" dirty="0"/>
              <a:t> 문법</a:t>
            </a:r>
            <a:endParaRPr lang="en-US" altLang="ko-KR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76B85-1EE6-8C2F-AED8-7B918ADF0F5F}"/>
              </a:ext>
            </a:extLst>
          </p:cNvPr>
          <p:cNvSpPr txBox="1"/>
          <p:nvPr/>
        </p:nvSpPr>
        <p:spPr>
          <a:xfrm>
            <a:off x="937091" y="1264532"/>
            <a:ext cx="7253873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HAVING </a:t>
            </a:r>
            <a:r>
              <a:rPr lang="ko-KR" altLang="en-US" sz="2400" b="1" dirty="0"/>
              <a:t>문법은 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highlight>
                  <a:srgbClr val="FFFF00"/>
                </a:highlight>
              </a:rPr>
              <a:t>집계가 완료된 대상을 필터링</a:t>
            </a:r>
            <a:r>
              <a:rPr lang="ko-KR" altLang="en-US" sz="2400" b="1" dirty="0"/>
              <a:t>하는 문법입니다</a:t>
            </a:r>
            <a:r>
              <a:rPr lang="en-US" altLang="ko-KR" sz="2400" b="1" dirty="0"/>
              <a:t>. 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04D6B5-911B-AADE-A18A-5E2BF9F6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57" y="3289586"/>
            <a:ext cx="1843343" cy="2143421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F6FD1C6-BD1D-A9F6-6284-1AE68BA4AA71}"/>
              </a:ext>
            </a:extLst>
          </p:cNvPr>
          <p:cNvSpPr/>
          <p:nvPr/>
        </p:nvSpPr>
        <p:spPr>
          <a:xfrm>
            <a:off x="3286817" y="4946870"/>
            <a:ext cx="5553107" cy="282339"/>
          </a:xfrm>
          <a:prstGeom prst="rightArrow">
            <a:avLst>
              <a:gd name="adj1" fmla="val 50000"/>
              <a:gd name="adj2" fmla="val 3264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FE5A17-EF0D-4549-FBA9-D5E706824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939" y="3558175"/>
            <a:ext cx="2219145" cy="152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49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0E73FE-1531-8230-7E62-849078CAEA35}"/>
              </a:ext>
            </a:extLst>
          </p:cNvPr>
          <p:cNvSpPr txBox="1"/>
          <p:nvPr/>
        </p:nvSpPr>
        <p:spPr>
          <a:xfrm>
            <a:off x="137045" y="165191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2. HAVING</a:t>
            </a:r>
            <a:r>
              <a:rPr lang="ko-KR" altLang="en-US" b="1" dirty="0"/>
              <a:t> 사용이유</a:t>
            </a:r>
            <a:endParaRPr lang="en-US" altLang="ko-KR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D90E0-A64D-7490-40E7-650698F93C65}"/>
              </a:ext>
            </a:extLst>
          </p:cNvPr>
          <p:cNvSpPr txBox="1"/>
          <p:nvPr/>
        </p:nvSpPr>
        <p:spPr>
          <a:xfrm>
            <a:off x="987961" y="1075953"/>
            <a:ext cx="7788991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HAVING</a:t>
            </a:r>
            <a:r>
              <a:rPr lang="ko-KR" altLang="en-US" sz="2400" b="1" dirty="0"/>
              <a:t>은 </a:t>
            </a:r>
            <a:r>
              <a:rPr lang="ko-KR" altLang="en-US" sz="2400" b="1" dirty="0">
                <a:highlight>
                  <a:srgbClr val="FFFF00"/>
                </a:highlight>
              </a:rPr>
              <a:t>집계함수에 대해 조건</a:t>
            </a:r>
            <a:r>
              <a:rPr lang="ko-KR" altLang="en-US" sz="2400" b="1" dirty="0"/>
              <a:t>을 줄 수 있습니다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WHERE</a:t>
            </a:r>
            <a:r>
              <a:rPr lang="ko-KR" altLang="en-US" sz="2400" b="1" dirty="0"/>
              <a:t>절에서는 집계함수를 사용할 수 없습니다</a:t>
            </a:r>
            <a:r>
              <a:rPr lang="en-US" altLang="ko-KR" sz="2400" b="1" dirty="0"/>
              <a:t>. 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232B41-B010-3B6B-37A6-D0D8393B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72" y="2926364"/>
            <a:ext cx="5033606" cy="11078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6CE22D-B3BB-FBF8-0B17-AAE5E8304A2A}"/>
              </a:ext>
            </a:extLst>
          </p:cNvPr>
          <p:cNvSpPr/>
          <p:nvPr/>
        </p:nvSpPr>
        <p:spPr>
          <a:xfrm>
            <a:off x="1346043" y="3743118"/>
            <a:ext cx="2799134" cy="271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ACF45E-6D74-60F4-02E7-B3FB74642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757" y="2811515"/>
            <a:ext cx="2292439" cy="158039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3833582-C170-21EC-A7D7-448343165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043" y="4850942"/>
            <a:ext cx="5233510" cy="118892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A7CBA0-F3D6-0703-2B35-6A97F9F01356}"/>
              </a:ext>
            </a:extLst>
          </p:cNvPr>
          <p:cNvSpPr/>
          <p:nvPr/>
        </p:nvSpPr>
        <p:spPr>
          <a:xfrm>
            <a:off x="1402128" y="5426089"/>
            <a:ext cx="2639035" cy="282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E40F68A-F05F-76AB-9C1F-EDF5E591C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270" y="5312902"/>
            <a:ext cx="4212926" cy="582049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64CB69F-2154-AF3B-03B7-2BC0170E0DB4}"/>
              </a:ext>
            </a:extLst>
          </p:cNvPr>
          <p:cNvCxnSpPr>
            <a:cxnSpLocks/>
          </p:cNvCxnSpPr>
          <p:nvPr/>
        </p:nvCxnSpPr>
        <p:spPr>
          <a:xfrm>
            <a:off x="1149225" y="4520484"/>
            <a:ext cx="90437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75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0172850-22F5-E246-475D-9434ECA56042}"/>
              </a:ext>
            </a:extLst>
          </p:cNvPr>
          <p:cNvSpPr txBox="1"/>
          <p:nvPr/>
        </p:nvSpPr>
        <p:spPr>
          <a:xfrm>
            <a:off x="372521" y="1544064"/>
            <a:ext cx="65936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000" b="1" dirty="0">
                <a:solidFill>
                  <a:srgbClr val="FF0000"/>
                </a:solidFill>
              </a:rPr>
              <a:t>- WHERE</a:t>
            </a:r>
            <a:r>
              <a:rPr lang="ko-KR" altLang="en-US" sz="2000" b="1" dirty="0">
                <a:solidFill>
                  <a:srgbClr val="FF0000"/>
                </a:solidFill>
              </a:rPr>
              <a:t> 절은 </a:t>
            </a:r>
            <a:r>
              <a:rPr lang="en-US" altLang="ko-KR" sz="2000" b="1" dirty="0">
                <a:solidFill>
                  <a:srgbClr val="FF0000"/>
                </a:solidFill>
              </a:rPr>
              <a:t>GROUP BY </a:t>
            </a:r>
            <a:r>
              <a:rPr lang="ko-KR" altLang="en-US" sz="2000" b="1" dirty="0">
                <a:solidFill>
                  <a:srgbClr val="FF0000"/>
                </a:solidFill>
              </a:rPr>
              <a:t>보다 먼저 실행</a:t>
            </a:r>
            <a:r>
              <a:rPr lang="ko-KR" altLang="en-US" sz="2000" b="1" dirty="0"/>
              <a:t>됩니다</a:t>
            </a:r>
            <a:r>
              <a:rPr lang="en-US" altLang="ko-KR" sz="2000" b="1" dirty="0"/>
              <a:t>.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C9EE1FE7-E24B-C413-1683-A38896C78C32}"/>
              </a:ext>
            </a:extLst>
          </p:cNvPr>
          <p:cNvSpPr/>
          <p:nvPr/>
        </p:nvSpPr>
        <p:spPr>
          <a:xfrm>
            <a:off x="2087847" y="4589978"/>
            <a:ext cx="856449" cy="307777"/>
          </a:xfrm>
          <a:prstGeom prst="rightArrow">
            <a:avLst>
              <a:gd name="adj1" fmla="val 50000"/>
              <a:gd name="adj2" fmla="val 11067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09F4E-F3FA-F03F-EAFF-171ABE3F2DB7}"/>
              </a:ext>
            </a:extLst>
          </p:cNvPr>
          <p:cNvSpPr txBox="1"/>
          <p:nvPr/>
        </p:nvSpPr>
        <p:spPr>
          <a:xfrm>
            <a:off x="1969823" y="386616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WHERE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5E37A-ACE6-8FFB-1320-D0A470B6164C}"/>
              </a:ext>
            </a:extLst>
          </p:cNvPr>
          <p:cNvSpPr txBox="1"/>
          <p:nvPr/>
        </p:nvSpPr>
        <p:spPr>
          <a:xfrm>
            <a:off x="350939" y="936135"/>
            <a:ext cx="778899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WHERE</a:t>
            </a:r>
            <a:r>
              <a:rPr lang="ko-KR" altLang="en-US" sz="2400" b="1" dirty="0"/>
              <a:t>절에서는 집계함수를 사용하지 못하는 이유</a:t>
            </a:r>
            <a:endParaRPr lang="ko-KR" altLang="en-US" sz="2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71A5E8-08B4-8C61-74A0-4925788FA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81" y="2680151"/>
            <a:ext cx="1635547" cy="369691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3788477-42D1-8F0A-5271-80693F434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541" y="1975661"/>
            <a:ext cx="4428222" cy="140898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62839AA-F424-3A55-87F7-8F126A7A2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368" y="3121707"/>
            <a:ext cx="1769285" cy="28138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5036C06-5AD1-4E1B-0F5C-608EF9450E1E}"/>
              </a:ext>
            </a:extLst>
          </p:cNvPr>
          <p:cNvSpPr txBox="1"/>
          <p:nvPr/>
        </p:nvSpPr>
        <p:spPr>
          <a:xfrm>
            <a:off x="1846860" y="4258850"/>
            <a:ext cx="1376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과목 </a:t>
            </a:r>
            <a:r>
              <a:rPr lang="en-US" altLang="ko-KR" sz="1400" b="1" dirty="0"/>
              <a:t>!= ‘</a:t>
            </a:r>
            <a:r>
              <a:rPr lang="ko-KR" altLang="en-US" sz="1400" b="1" dirty="0"/>
              <a:t>수학</a:t>
            </a:r>
            <a:r>
              <a:rPr lang="en-US" altLang="ko-KR" sz="1400" b="1" dirty="0"/>
              <a:t>’</a:t>
            </a:r>
            <a:endParaRPr lang="ko-KR" altLang="en-US" sz="1400" b="1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24E1C52-8FE4-AADA-16F8-0003C17E2997}"/>
              </a:ext>
            </a:extLst>
          </p:cNvPr>
          <p:cNvSpPr/>
          <p:nvPr/>
        </p:nvSpPr>
        <p:spPr>
          <a:xfrm>
            <a:off x="5536233" y="4589978"/>
            <a:ext cx="856449" cy="307777"/>
          </a:xfrm>
          <a:prstGeom prst="rightArrow">
            <a:avLst>
              <a:gd name="adj1" fmla="val 50000"/>
              <a:gd name="adj2" fmla="val 11067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E86B79-90E7-B10A-B18C-B752E1640761}"/>
              </a:ext>
            </a:extLst>
          </p:cNvPr>
          <p:cNvSpPr txBox="1"/>
          <p:nvPr/>
        </p:nvSpPr>
        <p:spPr>
          <a:xfrm>
            <a:off x="5226786" y="3866167"/>
            <a:ext cx="13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GROUP BY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FF6C7E-666E-8B6A-1C9B-396E6C1149FF}"/>
              </a:ext>
            </a:extLst>
          </p:cNvPr>
          <p:cNvSpPr txBox="1"/>
          <p:nvPr/>
        </p:nvSpPr>
        <p:spPr>
          <a:xfrm>
            <a:off x="5536233" y="4258850"/>
            <a:ext cx="733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학생</a:t>
            </a:r>
            <a:r>
              <a:rPr lang="en-US" altLang="ko-KR" sz="1400" b="1" dirty="0"/>
              <a:t>ID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ADC06D-9E23-5697-ECE2-FAFDD7B1C137}"/>
              </a:ext>
            </a:extLst>
          </p:cNvPr>
          <p:cNvSpPr txBox="1"/>
          <p:nvPr/>
        </p:nvSpPr>
        <p:spPr>
          <a:xfrm>
            <a:off x="5139047" y="5100337"/>
            <a:ext cx="20290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GROUP BY </a:t>
            </a:r>
            <a:r>
              <a:rPr lang="ko-KR" altLang="en-US" sz="1400" b="1" dirty="0">
                <a:solidFill>
                  <a:srgbClr val="FF0000"/>
                </a:solidFill>
              </a:rPr>
              <a:t>완료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이제 집계함수 사용이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가능합니다</a:t>
            </a:r>
            <a:r>
              <a:rPr lang="en-US" altLang="ko-KR" sz="1400" b="1" dirty="0">
                <a:solidFill>
                  <a:srgbClr val="FF0000"/>
                </a:solidFill>
              </a:rPr>
              <a:t>!</a:t>
            </a:r>
            <a:endParaRPr lang="ko-KR" altLang="en-US" sz="14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B6D0084-3E15-29BF-0DE1-589FA924D6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5541" y="4050833"/>
            <a:ext cx="1643218" cy="1452846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5E1EDEE-DD93-6B3E-C072-B98839ABDE30}"/>
              </a:ext>
            </a:extLst>
          </p:cNvPr>
          <p:cNvSpPr/>
          <p:nvPr/>
        </p:nvSpPr>
        <p:spPr>
          <a:xfrm>
            <a:off x="9133857" y="4589978"/>
            <a:ext cx="856449" cy="307777"/>
          </a:xfrm>
          <a:prstGeom prst="rightArrow">
            <a:avLst>
              <a:gd name="adj1" fmla="val 50000"/>
              <a:gd name="adj2" fmla="val 11067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95C7DE-C6FB-2EED-0CE2-28D35773D9F3}"/>
              </a:ext>
            </a:extLst>
          </p:cNvPr>
          <p:cNvSpPr txBox="1"/>
          <p:nvPr/>
        </p:nvSpPr>
        <p:spPr>
          <a:xfrm>
            <a:off x="8940001" y="3866167"/>
            <a:ext cx="1089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HAVING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8A875A-6D4A-3A3E-EDFC-C07206BF16B6}"/>
              </a:ext>
            </a:extLst>
          </p:cNvPr>
          <p:cNvSpPr txBox="1"/>
          <p:nvPr/>
        </p:nvSpPr>
        <p:spPr>
          <a:xfrm>
            <a:off x="8754626" y="4220831"/>
            <a:ext cx="173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AVG(</a:t>
            </a:r>
            <a:r>
              <a:rPr lang="ko-KR" altLang="en-US" sz="1400" b="1" dirty="0">
                <a:solidFill>
                  <a:srgbClr val="FF0000"/>
                </a:solidFill>
              </a:rPr>
              <a:t>성적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b="1" dirty="0"/>
              <a:t> &lt;= 75</a:t>
            </a:r>
            <a:endParaRPr lang="ko-KR" altLang="en-US" sz="1400" b="1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BD5C935-BA7F-85BD-258B-AF1ADF9E8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8226" y="4258850"/>
            <a:ext cx="1623267" cy="86052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35E3F63-82F9-4E6C-98D9-E6D8077A9A18}"/>
              </a:ext>
            </a:extLst>
          </p:cNvPr>
          <p:cNvSpPr txBox="1"/>
          <p:nvPr/>
        </p:nvSpPr>
        <p:spPr>
          <a:xfrm>
            <a:off x="137045" y="165191"/>
            <a:ext cx="2490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2. HAVING</a:t>
            </a:r>
            <a:r>
              <a:rPr lang="ko-KR" altLang="en-US" b="1" dirty="0"/>
              <a:t> 사용이유</a:t>
            </a:r>
            <a:endParaRPr lang="en-US" altLang="ko-KR" sz="1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74530DA4-A408-951C-68FB-D8AF1823C18F}"/>
                  </a:ext>
                </a:extLst>
              </p14:cNvPr>
              <p14:cNvContentPartPr/>
              <p14:nvPr/>
            </p14:nvContentPartPr>
            <p14:xfrm>
              <a:off x="5009425" y="4879328"/>
              <a:ext cx="2203920" cy="141840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74530DA4-A408-951C-68FB-D8AF1823C1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73785" y="4843688"/>
                <a:ext cx="2275560" cy="149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4805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0172850-22F5-E246-475D-9434ECA56042}"/>
              </a:ext>
            </a:extLst>
          </p:cNvPr>
          <p:cNvSpPr txBox="1"/>
          <p:nvPr/>
        </p:nvSpPr>
        <p:spPr>
          <a:xfrm>
            <a:off x="955956" y="1052052"/>
            <a:ext cx="10280087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b="1" dirty="0"/>
              <a:t>WHERE -&gt; GROUP BY -&gt; HAVING </a:t>
            </a:r>
            <a:r>
              <a:rPr lang="ko-KR" altLang="en-US" b="1" dirty="0"/>
              <a:t>순서이므로 </a:t>
            </a:r>
            <a:r>
              <a:rPr lang="en-US" altLang="ko-KR" b="1" dirty="0">
                <a:solidFill>
                  <a:srgbClr val="FF0000"/>
                </a:solidFill>
              </a:rPr>
              <a:t>HAVING </a:t>
            </a:r>
            <a:r>
              <a:rPr lang="ko-KR" altLang="en-US" b="1" dirty="0">
                <a:solidFill>
                  <a:srgbClr val="FF0000"/>
                </a:solidFill>
              </a:rPr>
              <a:t>은 </a:t>
            </a:r>
            <a:r>
              <a:rPr lang="en-US" altLang="ko-KR" b="1" dirty="0">
                <a:solidFill>
                  <a:srgbClr val="FF0000"/>
                </a:solidFill>
              </a:rPr>
              <a:t>GROUP BY </a:t>
            </a:r>
            <a:r>
              <a:rPr lang="ko-KR" altLang="en-US" b="1" dirty="0">
                <a:solidFill>
                  <a:srgbClr val="FF0000"/>
                </a:solidFill>
              </a:rPr>
              <a:t>의 영향을 받게 됩니다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en-US" altLang="ko-KR" b="1" dirty="0"/>
              <a:t>     </a:t>
            </a:r>
          </a:p>
          <a:p>
            <a:pPr algn="l">
              <a:spcAft>
                <a:spcPts val="600"/>
              </a:spcAft>
            </a:pPr>
            <a:r>
              <a:rPr lang="ko-KR" altLang="en-US" b="1" dirty="0"/>
              <a:t>따라서 </a:t>
            </a:r>
            <a:r>
              <a:rPr lang="en-US" altLang="ko-KR" b="1" dirty="0"/>
              <a:t>GROUP BY </a:t>
            </a:r>
            <a:r>
              <a:rPr lang="ko-KR" altLang="en-US" b="1" dirty="0"/>
              <a:t>에 입력된 컬럼에 의해서 입력 가능한 컬럼의 제약을 받게 됩니다</a:t>
            </a:r>
            <a:r>
              <a:rPr lang="en-US" altLang="ko-KR" b="1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C7D1DB-E546-20F4-2265-C70B53DFE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61" y="2119137"/>
            <a:ext cx="4788485" cy="1505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39D3DC-4ABC-25F2-AE87-C7F344742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988" y="2119137"/>
            <a:ext cx="3541510" cy="15548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A0ECAA9-B3F6-447C-D790-5867C1C65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761" y="3972181"/>
            <a:ext cx="3707282" cy="17119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C9440F1-E369-0120-AC37-69FDCC015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6485" y="5684142"/>
            <a:ext cx="2244136" cy="80582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97BFAA9-F6B2-3CF5-E897-7238C3D8D7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1988" y="3997013"/>
            <a:ext cx="4583181" cy="134618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D3D743B-63C4-8E26-421D-5405BC9207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2269" y="5689940"/>
            <a:ext cx="2468197" cy="875118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C774458-6423-9ECD-31E9-66B42E374CFA}"/>
              </a:ext>
            </a:extLst>
          </p:cNvPr>
          <p:cNvCxnSpPr>
            <a:cxnSpLocks/>
          </p:cNvCxnSpPr>
          <p:nvPr/>
        </p:nvCxnSpPr>
        <p:spPr>
          <a:xfrm>
            <a:off x="969390" y="3790165"/>
            <a:ext cx="999254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C7B2442-C107-516E-05BE-0DB3311B7A66}"/>
              </a:ext>
            </a:extLst>
          </p:cNvPr>
          <p:cNvCxnSpPr>
            <a:cxnSpLocks/>
          </p:cNvCxnSpPr>
          <p:nvPr/>
        </p:nvCxnSpPr>
        <p:spPr>
          <a:xfrm>
            <a:off x="6005847" y="2186337"/>
            <a:ext cx="0" cy="32584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C29311-B3B8-6583-7FA3-63011A839080}"/>
              </a:ext>
            </a:extLst>
          </p:cNvPr>
          <p:cNvSpPr txBox="1"/>
          <p:nvPr/>
        </p:nvSpPr>
        <p:spPr>
          <a:xfrm>
            <a:off x="137045" y="165191"/>
            <a:ext cx="2490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b="1" dirty="0"/>
              <a:t>3</a:t>
            </a:r>
            <a:r>
              <a:rPr lang="en-US" altLang="ko-KR" sz="1800" b="1" dirty="0"/>
              <a:t>. HAVING</a:t>
            </a:r>
            <a:r>
              <a:rPr lang="ko-KR" altLang="en-US" b="1" dirty="0"/>
              <a:t> 주의사항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466505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98D7D-AB1D-309A-52DE-341D7CD7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91479"/>
            <a:ext cx="5671457" cy="69441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실습문제를 풀어봅시다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B43AF-9DB5-92DE-B1B3-66FA7DA536E0}"/>
              </a:ext>
            </a:extLst>
          </p:cNvPr>
          <p:cNvSpPr txBox="1"/>
          <p:nvPr/>
        </p:nvSpPr>
        <p:spPr>
          <a:xfrm>
            <a:off x="624626" y="1441236"/>
            <a:ext cx="903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수강생정보 테이블에서 </a:t>
            </a:r>
            <a:r>
              <a:rPr lang="ko-KR" altLang="en-US" b="1" dirty="0" err="1"/>
              <a:t>소속반</a:t>
            </a:r>
            <a:r>
              <a:rPr lang="ko-KR" altLang="en-US" b="1" dirty="0"/>
              <a:t> 별로 인원수가 </a:t>
            </a:r>
            <a:r>
              <a:rPr lang="en-US" altLang="ko-KR" b="1" dirty="0"/>
              <a:t>3</a:t>
            </a:r>
            <a:r>
              <a:rPr lang="ko-KR" altLang="en-US" b="1" dirty="0"/>
              <a:t>명이상인 </a:t>
            </a:r>
            <a:r>
              <a:rPr lang="ko-KR" altLang="en-US" b="1" dirty="0" err="1"/>
              <a:t>튜플</a:t>
            </a:r>
            <a:r>
              <a:rPr lang="en-US" altLang="ko-KR" b="1" dirty="0"/>
              <a:t>(</a:t>
            </a:r>
            <a:r>
              <a:rPr lang="ko-KR" altLang="en-US" b="1" dirty="0"/>
              <a:t>행</a:t>
            </a:r>
            <a:r>
              <a:rPr lang="en-US" altLang="ko-KR" b="1" dirty="0"/>
              <a:t>)</a:t>
            </a:r>
            <a:r>
              <a:rPr lang="ko-KR" altLang="en-US" b="1" dirty="0"/>
              <a:t>만 출력해주세요</a:t>
            </a:r>
            <a:r>
              <a:rPr lang="en-US" altLang="ko-KR" b="1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14259-F2BC-0801-8DFE-78EF03BA09C8}"/>
              </a:ext>
            </a:extLst>
          </p:cNvPr>
          <p:cNvSpPr txBox="1"/>
          <p:nvPr/>
        </p:nvSpPr>
        <p:spPr>
          <a:xfrm>
            <a:off x="624622" y="3290389"/>
            <a:ext cx="789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ko-KR" b="1" dirty="0"/>
              <a:t>TB_PRD </a:t>
            </a:r>
            <a:r>
              <a:rPr lang="ko-KR" altLang="en-US" b="1" dirty="0"/>
              <a:t>테이블에서 </a:t>
            </a:r>
            <a:r>
              <a:rPr lang="en-US" altLang="ko-KR" b="1" dirty="0"/>
              <a:t>PRD_TYPE(</a:t>
            </a:r>
            <a:r>
              <a:rPr lang="ko-KR" altLang="en-US" b="1" dirty="0"/>
              <a:t>상품타입</a:t>
            </a:r>
            <a:r>
              <a:rPr lang="en-US" altLang="ko-KR" b="1" dirty="0"/>
              <a:t>) </a:t>
            </a:r>
            <a:r>
              <a:rPr lang="ko-KR" altLang="en-US" b="1" dirty="0"/>
              <a:t>별로 최고가를 구한 후</a:t>
            </a:r>
            <a:r>
              <a:rPr lang="en-US" altLang="ko-KR" b="1" dirty="0"/>
              <a:t>, </a:t>
            </a:r>
          </a:p>
          <a:p>
            <a:r>
              <a:rPr lang="en-US" altLang="ko-KR" b="1" dirty="0"/>
              <a:t>    </a:t>
            </a:r>
            <a:r>
              <a:rPr lang="ko-KR" altLang="en-US" b="1" dirty="0"/>
              <a:t>그 최고가가 </a:t>
            </a:r>
            <a:r>
              <a:rPr lang="en-US" altLang="ko-KR" b="1" dirty="0"/>
              <a:t>100</a:t>
            </a:r>
            <a:r>
              <a:rPr lang="ko-KR" altLang="en-US" b="1" dirty="0"/>
              <a:t>만원을 넘는 대상만을 추출해주세요</a:t>
            </a:r>
            <a:r>
              <a:rPr lang="en-US" altLang="ko-KR" b="1" dirty="0"/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741C3-BD20-7A4F-B6C1-8810359239F1}"/>
              </a:ext>
            </a:extLst>
          </p:cNvPr>
          <p:cNvSpPr txBox="1"/>
          <p:nvPr/>
        </p:nvSpPr>
        <p:spPr>
          <a:xfrm>
            <a:off x="624621" y="5024881"/>
            <a:ext cx="789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TB_PRD </a:t>
            </a:r>
            <a:r>
              <a:rPr lang="ko-KR" altLang="en-US" b="1" dirty="0"/>
              <a:t>테이블에서 </a:t>
            </a:r>
            <a:r>
              <a:rPr lang="en-US" altLang="ko-KR" b="1" dirty="0"/>
              <a:t>PRD_TYPE(</a:t>
            </a:r>
            <a:r>
              <a:rPr lang="ko-KR" altLang="en-US" b="1" dirty="0"/>
              <a:t>상품타입</a:t>
            </a:r>
            <a:r>
              <a:rPr lang="en-US" altLang="ko-KR" b="1" dirty="0"/>
              <a:t>) </a:t>
            </a:r>
            <a:r>
              <a:rPr lang="ko-KR" altLang="en-US" b="1" dirty="0"/>
              <a:t>별로 상품개수를 구한 후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    </a:t>
            </a:r>
            <a:r>
              <a:rPr lang="ko-KR" altLang="en-US" b="1" dirty="0"/>
              <a:t>해당 상품개수가 </a:t>
            </a:r>
            <a:r>
              <a:rPr lang="en-US" altLang="ko-KR" b="1" dirty="0"/>
              <a:t>4</a:t>
            </a:r>
            <a:r>
              <a:rPr lang="ko-KR" altLang="en-US" b="1" dirty="0"/>
              <a:t>개인 대상만을 추출해주세요</a:t>
            </a:r>
            <a:r>
              <a:rPr lang="en-US" altLang="ko-KR" b="1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67798E-D509-623F-6593-816DD0A12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9" y="3147017"/>
            <a:ext cx="1982035" cy="9331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A5BEE6-BAD5-A6F9-FB4A-FF3A8D244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055" y="1441236"/>
            <a:ext cx="1791323" cy="8054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BA43BC0-4E0A-B522-60FE-CD8BFE92C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400" y="5076213"/>
            <a:ext cx="2376714" cy="96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9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A0A4D-6598-3780-D773-FD7D4875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52752" cy="1325563"/>
          </a:xfrm>
        </p:spPr>
        <p:txBody>
          <a:bodyPr/>
          <a:lstStyle/>
          <a:p>
            <a:r>
              <a:rPr lang="ko-KR" altLang="en-US" dirty="0"/>
              <a:t>테스트 테이블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BD8FE-F3F6-13DD-E7A9-CC6E91163D10}"/>
              </a:ext>
            </a:extLst>
          </p:cNvPr>
          <p:cNvSpPr txBox="1"/>
          <p:nvPr/>
        </p:nvSpPr>
        <p:spPr>
          <a:xfrm>
            <a:off x="2689537" y="2038820"/>
            <a:ext cx="174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수강생정보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C9FA8-DA1B-BBB6-E833-6096FF0BC3A5}"/>
              </a:ext>
            </a:extLst>
          </p:cNvPr>
          <p:cNvSpPr txBox="1"/>
          <p:nvPr/>
        </p:nvSpPr>
        <p:spPr>
          <a:xfrm>
            <a:off x="7828207" y="1719215"/>
            <a:ext cx="1195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성적표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A2F477-0AEF-EC39-89DE-98F14195E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14" y="2649409"/>
            <a:ext cx="3122029" cy="3536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0A2D5B-43A6-8AA5-5077-AD6C6EAB4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325" y="2180880"/>
            <a:ext cx="1895353" cy="43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08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98D7D-AB1D-309A-52DE-341D7CD7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91479"/>
            <a:ext cx="5671457" cy="69441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답안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B43AF-9DB5-92DE-B1B3-66FA7DA536E0}"/>
              </a:ext>
            </a:extLst>
          </p:cNvPr>
          <p:cNvSpPr txBox="1"/>
          <p:nvPr/>
        </p:nvSpPr>
        <p:spPr>
          <a:xfrm>
            <a:off x="648526" y="1114666"/>
            <a:ext cx="903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/>
              <a:t>수강생정보 테이블에서 </a:t>
            </a:r>
            <a:r>
              <a:rPr lang="ko-KR" altLang="en-US" sz="1600" b="1" dirty="0" err="1"/>
              <a:t>소속반</a:t>
            </a:r>
            <a:r>
              <a:rPr lang="ko-KR" altLang="en-US" sz="1600" b="1" dirty="0"/>
              <a:t> 별로 인원수가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명이상인 </a:t>
            </a:r>
            <a:r>
              <a:rPr lang="ko-KR" altLang="en-US" sz="1600" b="1" dirty="0" err="1"/>
              <a:t>튜플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행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만 출력해주세요</a:t>
            </a:r>
            <a:r>
              <a:rPr lang="en-US" altLang="ko-KR" sz="1600" b="1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14259-F2BC-0801-8DFE-78EF03BA09C8}"/>
              </a:ext>
            </a:extLst>
          </p:cNvPr>
          <p:cNvSpPr txBox="1"/>
          <p:nvPr/>
        </p:nvSpPr>
        <p:spPr>
          <a:xfrm>
            <a:off x="648522" y="2724340"/>
            <a:ext cx="7894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ko-KR" sz="1600" b="1" dirty="0"/>
              <a:t>TB_PRD </a:t>
            </a:r>
            <a:r>
              <a:rPr lang="ko-KR" altLang="en-US" sz="1600" b="1" dirty="0"/>
              <a:t>테이블에서 </a:t>
            </a:r>
            <a:r>
              <a:rPr lang="en-US" altLang="ko-KR" sz="1600" b="1" dirty="0"/>
              <a:t>PRD_TYPE(</a:t>
            </a:r>
            <a:r>
              <a:rPr lang="ko-KR" altLang="en-US" sz="1600" b="1" dirty="0"/>
              <a:t>상품타입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별로 최고가를 구한 후</a:t>
            </a:r>
            <a:r>
              <a:rPr lang="en-US" altLang="ko-KR" sz="1600" b="1" dirty="0"/>
              <a:t>, </a:t>
            </a:r>
          </a:p>
          <a:p>
            <a:r>
              <a:rPr lang="en-US" altLang="ko-KR" sz="1600" b="1" dirty="0"/>
              <a:t>    </a:t>
            </a:r>
            <a:r>
              <a:rPr lang="ko-KR" altLang="en-US" sz="1600" b="1" dirty="0"/>
              <a:t>그 최고가가 </a:t>
            </a:r>
            <a:r>
              <a:rPr lang="en-US" altLang="ko-KR" sz="1600" b="1" dirty="0"/>
              <a:t>100</a:t>
            </a:r>
            <a:r>
              <a:rPr lang="ko-KR" altLang="en-US" sz="1600" b="1" dirty="0"/>
              <a:t>만원을 넘는 대상만을 추출해주세요</a:t>
            </a:r>
            <a:r>
              <a:rPr lang="en-US" altLang="ko-KR" sz="1600" b="1" dirty="0"/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741C3-BD20-7A4F-B6C1-8810359239F1}"/>
              </a:ext>
            </a:extLst>
          </p:cNvPr>
          <p:cNvSpPr txBox="1"/>
          <p:nvPr/>
        </p:nvSpPr>
        <p:spPr>
          <a:xfrm>
            <a:off x="648522" y="4914614"/>
            <a:ext cx="7894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3. TB_PRD </a:t>
            </a:r>
            <a:r>
              <a:rPr lang="ko-KR" altLang="en-US" sz="1600" b="1" dirty="0"/>
              <a:t>테이블에서 </a:t>
            </a:r>
            <a:r>
              <a:rPr lang="en-US" altLang="ko-KR" sz="1600" b="1" dirty="0"/>
              <a:t>PRD_TYPE(</a:t>
            </a:r>
            <a:r>
              <a:rPr lang="ko-KR" altLang="en-US" sz="1600" b="1" dirty="0"/>
              <a:t>상품타입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별로 상품개수를 구한 후</a:t>
            </a:r>
            <a:r>
              <a:rPr lang="en-US" altLang="ko-KR" sz="1600" b="1" dirty="0"/>
              <a:t>,</a:t>
            </a:r>
          </a:p>
          <a:p>
            <a:r>
              <a:rPr lang="en-US" altLang="ko-KR" sz="1600" b="1" dirty="0"/>
              <a:t>    </a:t>
            </a:r>
            <a:r>
              <a:rPr lang="ko-KR" altLang="en-US" sz="1600" b="1" dirty="0"/>
              <a:t>해당 상품개수가 </a:t>
            </a:r>
            <a:r>
              <a:rPr lang="en-US" altLang="ko-KR" sz="1600" b="1" dirty="0"/>
              <a:t>4</a:t>
            </a:r>
            <a:r>
              <a:rPr lang="ko-KR" altLang="en-US" sz="1600" b="1" dirty="0"/>
              <a:t>개인 대상만을 추출해주세요</a:t>
            </a:r>
            <a:r>
              <a:rPr lang="en-US" altLang="ko-KR" sz="1600" b="1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67798E-D509-623F-6593-816DD0A12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343" y="2868108"/>
            <a:ext cx="1982035" cy="9331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A5BEE6-BAD5-A6F9-FB4A-FF3A8D244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055" y="1114666"/>
            <a:ext cx="1791323" cy="8054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BA43BC0-4E0A-B522-60FE-CD8BFE92C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664" y="4967357"/>
            <a:ext cx="2376714" cy="9606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6AE9C2-8FC1-9236-966F-5469C9210B9F}"/>
              </a:ext>
            </a:extLst>
          </p:cNvPr>
          <p:cNvSpPr txBox="1"/>
          <p:nvPr/>
        </p:nvSpPr>
        <p:spPr>
          <a:xfrm>
            <a:off x="952501" y="1550735"/>
            <a:ext cx="586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답</a:t>
            </a:r>
            <a:r>
              <a:rPr lang="en-US" altLang="ko-KR" b="1" dirty="0">
                <a:highlight>
                  <a:srgbClr val="FFFF00"/>
                </a:highlight>
              </a:rPr>
              <a:t>)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DD6CF0-B917-24CA-E8C7-2EB23CD18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197" y="1559152"/>
            <a:ext cx="3860725" cy="11070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923934-7AFC-59B1-17E7-494FF5061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2229" y="3409558"/>
            <a:ext cx="3928346" cy="1408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5D0398-5146-2C2B-083F-7FA48CDB96A2}"/>
              </a:ext>
            </a:extLst>
          </p:cNvPr>
          <p:cNvSpPr txBox="1"/>
          <p:nvPr/>
        </p:nvSpPr>
        <p:spPr>
          <a:xfrm>
            <a:off x="924478" y="3394176"/>
            <a:ext cx="586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답</a:t>
            </a:r>
            <a:r>
              <a:rPr lang="en-US" altLang="ko-KR" b="1" dirty="0">
                <a:highlight>
                  <a:srgbClr val="FFFF00"/>
                </a:highlight>
              </a:rPr>
              <a:t>)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988E6E-F73B-8914-63B9-1CC8838E7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8513" y="5610683"/>
            <a:ext cx="3736989" cy="10397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7C5348-9FF9-3300-6DDE-6BEB3EA834FC}"/>
              </a:ext>
            </a:extLst>
          </p:cNvPr>
          <p:cNvSpPr txBox="1"/>
          <p:nvPr/>
        </p:nvSpPr>
        <p:spPr>
          <a:xfrm>
            <a:off x="942522" y="5610683"/>
            <a:ext cx="586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답</a:t>
            </a:r>
            <a:r>
              <a:rPr lang="en-US" altLang="ko-KR" b="1" dirty="0">
                <a:highlight>
                  <a:srgbClr val="FFFF00"/>
                </a:highlight>
              </a:rPr>
              <a:t>)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7926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626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6B42010-DA87-183C-2A7E-7BB4B571E51C}"/>
              </a:ext>
            </a:extLst>
          </p:cNvPr>
          <p:cNvSpPr/>
          <p:nvPr/>
        </p:nvSpPr>
        <p:spPr>
          <a:xfrm>
            <a:off x="0" y="0"/>
            <a:ext cx="5248141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C2092A-B5D2-4FEB-B761-3C9815DAA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697" y="2807678"/>
            <a:ext cx="4167075" cy="10898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dirty="0">
                <a:solidFill>
                  <a:srgbClr val="FFFFFF"/>
                </a:solidFill>
              </a:rPr>
              <a:t>ORDER BY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6B9DF-6B33-F455-A392-041ECF72FC2A}"/>
              </a:ext>
            </a:extLst>
          </p:cNvPr>
          <p:cNvSpPr txBox="1"/>
          <p:nvPr/>
        </p:nvSpPr>
        <p:spPr>
          <a:xfrm>
            <a:off x="7030084" y="1815982"/>
            <a:ext cx="47756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800" b="1" dirty="0"/>
              <a:t>ORDER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BY </a:t>
            </a:r>
            <a:r>
              <a:rPr lang="ko-KR" altLang="en-US" sz="2800" b="1" dirty="0"/>
              <a:t>문법</a:t>
            </a:r>
            <a:endParaRPr lang="en-US" altLang="ko-KR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1508F-DB5D-DEFB-8885-3A46E9A2B8F3}"/>
              </a:ext>
            </a:extLst>
          </p:cNvPr>
          <p:cNvSpPr txBox="1"/>
          <p:nvPr/>
        </p:nvSpPr>
        <p:spPr>
          <a:xfrm>
            <a:off x="6568836" y="1790224"/>
            <a:ext cx="391412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800" b="1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AD80B-9D29-91FD-3E58-FDC0FAA23C0B}"/>
              </a:ext>
            </a:extLst>
          </p:cNvPr>
          <p:cNvSpPr txBox="1"/>
          <p:nvPr/>
        </p:nvSpPr>
        <p:spPr>
          <a:xfrm>
            <a:off x="7030084" y="3116748"/>
            <a:ext cx="47756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800" b="1" dirty="0"/>
              <a:t>ORDER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BY </a:t>
            </a:r>
            <a:r>
              <a:rPr lang="ko-KR" altLang="en-US" sz="2800" b="1" dirty="0"/>
              <a:t>원리</a:t>
            </a:r>
            <a:endParaRPr lang="en-US" altLang="ko-KR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140DB-BF04-A05E-2D8A-A86BD26F29B9}"/>
              </a:ext>
            </a:extLst>
          </p:cNvPr>
          <p:cNvSpPr txBox="1"/>
          <p:nvPr/>
        </p:nvSpPr>
        <p:spPr>
          <a:xfrm>
            <a:off x="6568836" y="3090990"/>
            <a:ext cx="391412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800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BB63DB-E800-870F-00A5-301BA92EE823}"/>
              </a:ext>
            </a:extLst>
          </p:cNvPr>
          <p:cNvSpPr txBox="1"/>
          <p:nvPr/>
        </p:nvSpPr>
        <p:spPr>
          <a:xfrm>
            <a:off x="7030084" y="4417514"/>
            <a:ext cx="47756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800" b="1" dirty="0"/>
              <a:t>ORDER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BY </a:t>
            </a:r>
            <a:r>
              <a:rPr lang="ko-KR" altLang="en-US" sz="2800" b="1" dirty="0"/>
              <a:t>사용방식</a:t>
            </a:r>
            <a:endParaRPr lang="en-US" altLang="ko-KR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AB6DD-B67A-03B1-A302-971FF1FB2293}"/>
              </a:ext>
            </a:extLst>
          </p:cNvPr>
          <p:cNvSpPr txBox="1"/>
          <p:nvPr/>
        </p:nvSpPr>
        <p:spPr>
          <a:xfrm>
            <a:off x="6568836" y="4391756"/>
            <a:ext cx="391412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800" b="1" dirty="0"/>
              <a:t>3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E64599D-0E94-0D3A-0E7A-5151E34A39AF}"/>
              </a:ext>
            </a:extLst>
          </p:cNvPr>
          <p:cNvSpPr txBox="1">
            <a:spLocks/>
          </p:cNvSpPr>
          <p:nvPr/>
        </p:nvSpPr>
        <p:spPr>
          <a:xfrm>
            <a:off x="-73361" y="6480538"/>
            <a:ext cx="1670341" cy="377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2000" dirty="0">
                <a:solidFill>
                  <a:srgbClr val="FFFFFF"/>
                </a:solidFill>
              </a:rPr>
              <a:t>강사 강태우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96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6ED1354-7B8A-C492-2A00-EB08A9163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888" y="2672650"/>
            <a:ext cx="3781597" cy="39416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DCA3B8-5385-DC7D-6187-189303F47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676" y="3196807"/>
            <a:ext cx="3701227" cy="26755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A039EE0-6E4F-4147-ABB9-CE00372A5784}"/>
              </a:ext>
            </a:extLst>
          </p:cNvPr>
          <p:cNvSpPr txBox="1"/>
          <p:nvPr/>
        </p:nvSpPr>
        <p:spPr>
          <a:xfrm>
            <a:off x="574088" y="2153105"/>
            <a:ext cx="10376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예</a:t>
            </a:r>
            <a:r>
              <a:rPr lang="en-US" altLang="ko-KR" sz="1600" b="1" dirty="0"/>
              <a:t>) TB_PRD </a:t>
            </a:r>
            <a:r>
              <a:rPr lang="ko-KR" altLang="en-US" sz="1600" b="1" dirty="0"/>
              <a:t>테이블을 </a:t>
            </a:r>
            <a:r>
              <a:rPr lang="en-US" altLang="ko-KR" sz="1600" b="1" dirty="0"/>
              <a:t>PRD_PRICE(</a:t>
            </a:r>
            <a:r>
              <a:rPr lang="ko-KR" altLang="en-US" sz="1600" b="1" dirty="0"/>
              <a:t>상품가격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순으로 </a:t>
            </a:r>
            <a:r>
              <a:rPr lang="ko-KR" altLang="en-US" sz="1600" b="1" dirty="0">
                <a:highlight>
                  <a:srgbClr val="FFFF00"/>
                </a:highlight>
              </a:rPr>
              <a:t>오름차순으로</a:t>
            </a:r>
            <a:r>
              <a:rPr lang="ko-KR" altLang="en-US" sz="1600" b="1" dirty="0"/>
              <a:t> 정렬하여 아래와 같이 출력해주세요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CA3746-CC5C-AC8D-28B7-E1187533CEEB}"/>
              </a:ext>
            </a:extLst>
          </p:cNvPr>
          <p:cNvSpPr/>
          <p:nvPr/>
        </p:nvSpPr>
        <p:spPr>
          <a:xfrm>
            <a:off x="1668555" y="5406474"/>
            <a:ext cx="3382415" cy="465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000932-322A-A587-BEFB-FC7F9A4C1F77}"/>
              </a:ext>
            </a:extLst>
          </p:cNvPr>
          <p:cNvSpPr/>
          <p:nvPr/>
        </p:nvSpPr>
        <p:spPr>
          <a:xfrm>
            <a:off x="9303117" y="2665392"/>
            <a:ext cx="1009368" cy="4003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E91A93-6577-FFE5-FFF3-57698CFC8C00}"/>
              </a:ext>
            </a:extLst>
          </p:cNvPr>
          <p:cNvSpPr txBox="1"/>
          <p:nvPr/>
        </p:nvSpPr>
        <p:spPr>
          <a:xfrm>
            <a:off x="574088" y="767895"/>
            <a:ext cx="9445675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ORDER BY</a:t>
            </a:r>
            <a:r>
              <a:rPr lang="ko-KR" altLang="en-US" sz="2400" b="1" dirty="0"/>
              <a:t>는 특정 컬럼을 기준으로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데이터를 오름차순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내림차순 정렬합니다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22A4B-5DBB-E688-10B6-26BA58326061}"/>
              </a:ext>
            </a:extLst>
          </p:cNvPr>
          <p:cNvSpPr txBox="1"/>
          <p:nvPr/>
        </p:nvSpPr>
        <p:spPr>
          <a:xfrm>
            <a:off x="137045" y="165191"/>
            <a:ext cx="2490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1. ORDER BY </a:t>
            </a:r>
            <a:r>
              <a:rPr lang="ko-KR" altLang="en-US" sz="1800" b="1" dirty="0"/>
              <a:t>문법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1607580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91A93-6577-FFE5-FFF3-57698CFC8C00}"/>
              </a:ext>
            </a:extLst>
          </p:cNvPr>
          <p:cNvSpPr txBox="1"/>
          <p:nvPr/>
        </p:nvSpPr>
        <p:spPr>
          <a:xfrm>
            <a:off x="574088" y="927550"/>
            <a:ext cx="9445675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ORDER BY</a:t>
            </a:r>
            <a:r>
              <a:rPr lang="ko-KR" altLang="en-US" sz="2400" b="1" dirty="0"/>
              <a:t>는 특정 컬럼을 기준으로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데이터를 오름차순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내림차순 정렬합니다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22A4B-5DBB-E688-10B6-26BA58326061}"/>
              </a:ext>
            </a:extLst>
          </p:cNvPr>
          <p:cNvSpPr txBox="1"/>
          <p:nvPr/>
        </p:nvSpPr>
        <p:spPr>
          <a:xfrm>
            <a:off x="137045" y="165191"/>
            <a:ext cx="2490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1. ORDER BY </a:t>
            </a:r>
            <a:r>
              <a:rPr lang="ko-KR" altLang="en-US" sz="1800" b="1" dirty="0"/>
              <a:t>문법</a:t>
            </a:r>
            <a:endParaRPr lang="en-US" altLang="ko-KR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318A3-4B78-3863-B17D-5A90CB043470}"/>
              </a:ext>
            </a:extLst>
          </p:cNvPr>
          <p:cNvSpPr txBox="1"/>
          <p:nvPr/>
        </p:nvSpPr>
        <p:spPr>
          <a:xfrm>
            <a:off x="574088" y="2153105"/>
            <a:ext cx="10376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예</a:t>
            </a:r>
            <a:r>
              <a:rPr lang="en-US" altLang="ko-KR" sz="1600" b="1" dirty="0"/>
              <a:t>) TB_PRD </a:t>
            </a:r>
            <a:r>
              <a:rPr lang="ko-KR" altLang="en-US" sz="1600" b="1" dirty="0"/>
              <a:t>테이블을 </a:t>
            </a:r>
            <a:r>
              <a:rPr lang="en-US" altLang="ko-KR" sz="1600" b="1" dirty="0"/>
              <a:t>PRD_PRICE(</a:t>
            </a:r>
            <a:r>
              <a:rPr lang="ko-KR" altLang="en-US" sz="1600" b="1" dirty="0"/>
              <a:t>상품가격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순으로 </a:t>
            </a:r>
            <a:r>
              <a:rPr lang="ko-KR" altLang="en-US" sz="1600" b="1" dirty="0">
                <a:highlight>
                  <a:srgbClr val="FFFF00"/>
                </a:highlight>
              </a:rPr>
              <a:t>내림차순으로</a:t>
            </a:r>
            <a:r>
              <a:rPr lang="ko-KR" altLang="en-US" sz="1600" b="1" dirty="0"/>
              <a:t> 정렬하여 아래와 같이 출력해주세요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639842-D040-176D-6A7E-B5499751C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93" y="3359164"/>
            <a:ext cx="4195695" cy="23476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685A033-EAA3-260D-2D3A-A54D915E32FC}"/>
              </a:ext>
            </a:extLst>
          </p:cNvPr>
          <p:cNvSpPr/>
          <p:nvPr/>
        </p:nvSpPr>
        <p:spPr>
          <a:xfrm>
            <a:off x="1379493" y="5336638"/>
            <a:ext cx="4195695" cy="465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5C7492-E7F1-8722-BCFB-B737B0033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813" y="2750578"/>
            <a:ext cx="3320772" cy="386966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AB20C6-E4A2-B4FD-45EB-7D4345F2B639}"/>
              </a:ext>
            </a:extLst>
          </p:cNvPr>
          <p:cNvSpPr/>
          <p:nvPr/>
        </p:nvSpPr>
        <p:spPr>
          <a:xfrm>
            <a:off x="9067887" y="2750578"/>
            <a:ext cx="951876" cy="38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91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39B7815-679C-E2EC-3218-153B68671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9" y="2848986"/>
            <a:ext cx="3283556" cy="37846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075B50-31F7-0B1C-5FAA-82CCD0CAA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64" y="3537260"/>
            <a:ext cx="5042936" cy="201445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CA3746-CC5C-AC8D-28B7-E1187533CEEB}"/>
              </a:ext>
            </a:extLst>
          </p:cNvPr>
          <p:cNvSpPr/>
          <p:nvPr/>
        </p:nvSpPr>
        <p:spPr>
          <a:xfrm>
            <a:off x="955388" y="5250733"/>
            <a:ext cx="5082612" cy="359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000932-322A-A587-BEFB-FC7F9A4C1F77}"/>
              </a:ext>
            </a:extLst>
          </p:cNvPr>
          <p:cNvSpPr/>
          <p:nvPr/>
        </p:nvSpPr>
        <p:spPr>
          <a:xfrm>
            <a:off x="8679544" y="2786620"/>
            <a:ext cx="1736681" cy="3940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DCFE1C-3013-DDA1-D002-08AD453D621E}"/>
              </a:ext>
            </a:extLst>
          </p:cNvPr>
          <p:cNvSpPr txBox="1"/>
          <p:nvPr/>
        </p:nvSpPr>
        <p:spPr>
          <a:xfrm>
            <a:off x="574088" y="927550"/>
            <a:ext cx="9445675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ORDER BY</a:t>
            </a:r>
            <a:r>
              <a:rPr lang="ko-KR" altLang="en-US" sz="2400" b="1" dirty="0"/>
              <a:t>는 특정 컬럼을 기준으로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데이터를 오름차순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내림차순 정렬합니다</a:t>
            </a:r>
            <a:r>
              <a:rPr lang="en-US" altLang="ko-KR" sz="2400" b="1" dirty="0"/>
              <a:t>. (</a:t>
            </a:r>
            <a:r>
              <a:rPr lang="ko-KR" altLang="en-US" sz="2400" b="1" dirty="0">
                <a:highlight>
                  <a:srgbClr val="FFFF00"/>
                </a:highlight>
              </a:rPr>
              <a:t>여러 컬럼 사용 가능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78A7D-EE8F-C8E4-69E4-82AE5BB3F345}"/>
              </a:ext>
            </a:extLst>
          </p:cNvPr>
          <p:cNvSpPr txBox="1"/>
          <p:nvPr/>
        </p:nvSpPr>
        <p:spPr>
          <a:xfrm>
            <a:off x="137045" y="165191"/>
            <a:ext cx="2490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1. ORDER BY </a:t>
            </a:r>
            <a:r>
              <a:rPr lang="ko-KR" altLang="en-US" sz="1800" b="1" dirty="0"/>
              <a:t>문법</a:t>
            </a:r>
            <a:endParaRPr lang="en-US" altLang="ko-KR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50E00-D473-AA2D-498B-C8843E1D1029}"/>
              </a:ext>
            </a:extLst>
          </p:cNvPr>
          <p:cNvSpPr txBox="1"/>
          <p:nvPr/>
        </p:nvSpPr>
        <p:spPr>
          <a:xfrm>
            <a:off x="574088" y="2153105"/>
            <a:ext cx="10376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예</a:t>
            </a:r>
            <a:r>
              <a:rPr lang="en-US" altLang="ko-KR" sz="1600" b="1" dirty="0"/>
              <a:t>) TB_PRD </a:t>
            </a:r>
            <a:r>
              <a:rPr lang="ko-KR" altLang="en-US" sz="1600" b="1" dirty="0"/>
              <a:t>테이블을 </a:t>
            </a:r>
            <a:r>
              <a:rPr lang="en-US" altLang="ko-KR" sz="1600" b="1" dirty="0"/>
              <a:t>PRD_TYPE(</a:t>
            </a:r>
            <a:r>
              <a:rPr lang="ko-KR" altLang="en-US" sz="1600" b="1" dirty="0"/>
              <a:t>상품타입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별로 오름차순 정렬하되 </a:t>
            </a:r>
            <a:r>
              <a:rPr lang="en-US" altLang="ko-KR" sz="1600" b="1" dirty="0"/>
              <a:t>, </a:t>
            </a:r>
          </a:p>
          <a:p>
            <a:r>
              <a:rPr lang="en-US" altLang="ko-KR" sz="1600" b="1" dirty="0"/>
              <a:t>     </a:t>
            </a:r>
            <a:r>
              <a:rPr lang="ko-KR" altLang="en-US" sz="1600" b="1" dirty="0"/>
              <a:t>같은 타입일 경우 </a:t>
            </a:r>
            <a:r>
              <a:rPr lang="en-US" altLang="ko-KR" sz="1600" b="1" dirty="0"/>
              <a:t>PRD_PRICE(</a:t>
            </a:r>
            <a:r>
              <a:rPr lang="ko-KR" altLang="en-US" sz="1600" b="1" dirty="0"/>
              <a:t>상품가격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순으로 </a:t>
            </a:r>
            <a:r>
              <a:rPr lang="ko-KR" altLang="en-US" sz="1600" b="1" dirty="0">
                <a:highlight>
                  <a:srgbClr val="FFFF00"/>
                </a:highlight>
              </a:rPr>
              <a:t>내림차순으로</a:t>
            </a:r>
            <a:r>
              <a:rPr lang="ko-KR" altLang="en-US" sz="1600" b="1" dirty="0"/>
              <a:t> 정렬하여 아래와 같이 출력해주세요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30975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9BD00A0-CDC2-346E-53EF-A3F19DA41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01" y="2611604"/>
            <a:ext cx="5221128" cy="2816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BF0DED-1184-A932-3A1B-AB66C7F39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43" y="2611604"/>
            <a:ext cx="5379787" cy="27073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7CF20E-4F71-8FD0-DA9E-52FB106BB819}"/>
              </a:ext>
            </a:extLst>
          </p:cNvPr>
          <p:cNvSpPr txBox="1"/>
          <p:nvPr/>
        </p:nvSpPr>
        <p:spPr>
          <a:xfrm>
            <a:off x="137045" y="165191"/>
            <a:ext cx="2490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2. ORDER BY </a:t>
            </a:r>
            <a:r>
              <a:rPr lang="ko-KR" altLang="en-US" sz="1800" b="1" dirty="0"/>
              <a:t>원리</a:t>
            </a:r>
            <a:endParaRPr lang="en-US" altLang="ko-KR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32919-4F99-DD63-D207-AE2DEC6EF8B1}"/>
              </a:ext>
            </a:extLst>
          </p:cNvPr>
          <p:cNvSpPr txBox="1"/>
          <p:nvPr/>
        </p:nvSpPr>
        <p:spPr>
          <a:xfrm>
            <a:off x="542042" y="1539001"/>
            <a:ext cx="1110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그 이유는 </a:t>
            </a:r>
            <a:r>
              <a:rPr lang="en-US" altLang="ko-KR" b="1" dirty="0"/>
              <a:t>ORDER BY</a:t>
            </a:r>
            <a:r>
              <a:rPr lang="ko-KR" altLang="en-US" b="1" dirty="0"/>
              <a:t>가 </a:t>
            </a:r>
            <a:r>
              <a:rPr lang="en-US" altLang="ko-KR" b="1" dirty="0"/>
              <a:t>GROUP BY -&gt; HAVING -&gt; SELECT -&gt; ORDER BY </a:t>
            </a:r>
            <a:r>
              <a:rPr lang="ko-KR" altLang="en-US" b="1" dirty="0"/>
              <a:t>순서로 실행되기 때문입니다</a:t>
            </a:r>
            <a:r>
              <a:rPr lang="en-US" altLang="ko-KR" b="1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F49932-1D39-FF17-811C-2CDBAFB82C1F}"/>
              </a:ext>
            </a:extLst>
          </p:cNvPr>
          <p:cNvSpPr/>
          <p:nvPr/>
        </p:nvSpPr>
        <p:spPr>
          <a:xfrm>
            <a:off x="2198145" y="4799564"/>
            <a:ext cx="1815055" cy="5144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4815E-0092-E403-EEBF-F50BBE1D3CE0}"/>
              </a:ext>
            </a:extLst>
          </p:cNvPr>
          <p:cNvSpPr/>
          <p:nvPr/>
        </p:nvSpPr>
        <p:spPr>
          <a:xfrm>
            <a:off x="8058088" y="4795805"/>
            <a:ext cx="1956770" cy="5182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863FF-F555-5359-8375-05AC84B84E43}"/>
              </a:ext>
            </a:extLst>
          </p:cNvPr>
          <p:cNvSpPr txBox="1"/>
          <p:nvPr/>
        </p:nvSpPr>
        <p:spPr>
          <a:xfrm>
            <a:off x="10036726" y="4887175"/>
            <a:ext cx="391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X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67888C-4532-1B67-06EE-D671686921D3}"/>
              </a:ext>
            </a:extLst>
          </p:cNvPr>
          <p:cNvSpPr txBox="1"/>
          <p:nvPr/>
        </p:nvSpPr>
        <p:spPr>
          <a:xfrm>
            <a:off x="484569" y="972127"/>
            <a:ext cx="10861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주의 </a:t>
            </a:r>
            <a:r>
              <a:rPr lang="en-US" altLang="ko-KR" sz="2400" b="1" dirty="0"/>
              <a:t>) GROUP BY </a:t>
            </a:r>
            <a:r>
              <a:rPr lang="ko-KR" altLang="en-US" sz="2400" b="1" dirty="0"/>
              <a:t>가 사용되었을 경우 입력 가능한 컬럼에 제약이 발생합니다</a:t>
            </a:r>
            <a:r>
              <a:rPr lang="en-US" altLang="ko-KR" sz="2400" b="1" dirty="0"/>
              <a:t>.</a:t>
            </a:r>
            <a:endParaRPr lang="en-US" altLang="ko-KR" sz="16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098BEF-C1DA-9676-E356-D8A1A08AA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639" y="5522251"/>
            <a:ext cx="3825973" cy="6086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FE3E94-CD7E-FF6F-94C4-E272C7426945}"/>
              </a:ext>
            </a:extLst>
          </p:cNvPr>
          <p:cNvSpPr txBox="1"/>
          <p:nvPr/>
        </p:nvSpPr>
        <p:spPr>
          <a:xfrm>
            <a:off x="4036173" y="4729272"/>
            <a:ext cx="5878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O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60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76B845B-1D0C-3CF0-E7B7-AEC972AE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44" y="2572540"/>
            <a:ext cx="2812729" cy="25002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D646B2-D2A0-AC02-A505-15E84AB14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179" y="2572540"/>
            <a:ext cx="3456879" cy="25002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E0B249-2A18-6D36-7BA0-B51CE6F4244E}"/>
              </a:ext>
            </a:extLst>
          </p:cNvPr>
          <p:cNvSpPr txBox="1"/>
          <p:nvPr/>
        </p:nvSpPr>
        <p:spPr>
          <a:xfrm>
            <a:off x="2553209" y="5703725"/>
            <a:ext cx="67203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세 쿼리는 모두 동일한 정렬 순서를 의미합니다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9DC221-E0F7-9E28-4216-2DED22D6200D}"/>
              </a:ext>
            </a:extLst>
          </p:cNvPr>
          <p:cNvSpPr/>
          <p:nvPr/>
        </p:nvSpPr>
        <p:spPr>
          <a:xfrm>
            <a:off x="955728" y="4714867"/>
            <a:ext cx="2092271" cy="357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A4EDBF-9DD9-A6E7-A7D5-6CEB29405E0B}"/>
              </a:ext>
            </a:extLst>
          </p:cNvPr>
          <p:cNvSpPr/>
          <p:nvPr/>
        </p:nvSpPr>
        <p:spPr>
          <a:xfrm>
            <a:off x="8348406" y="4257671"/>
            <a:ext cx="2443580" cy="310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2A92A-5305-A7DD-C531-464C9E2EBC74}"/>
              </a:ext>
            </a:extLst>
          </p:cNvPr>
          <p:cNvSpPr txBox="1"/>
          <p:nvPr/>
        </p:nvSpPr>
        <p:spPr>
          <a:xfrm>
            <a:off x="645823" y="1541074"/>
            <a:ext cx="10861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컬럼이름 외에 </a:t>
            </a:r>
            <a:r>
              <a:rPr lang="en-US" altLang="ko-KR" sz="2800" b="1" dirty="0">
                <a:highlight>
                  <a:srgbClr val="FFFF00"/>
                </a:highlight>
              </a:rPr>
              <a:t>AS </a:t>
            </a:r>
            <a:r>
              <a:rPr lang="ko-KR" altLang="en-US" sz="2800" b="1" dirty="0">
                <a:highlight>
                  <a:srgbClr val="FFFF00"/>
                </a:highlight>
              </a:rPr>
              <a:t>명칭이나 숫자로도 표현이 가능</a:t>
            </a:r>
            <a:r>
              <a:rPr lang="ko-KR" altLang="en-US" sz="2800" b="1" dirty="0"/>
              <a:t>합니다</a:t>
            </a:r>
            <a:r>
              <a:rPr lang="en-US" altLang="ko-KR" sz="2800" b="1" dirty="0"/>
              <a:t>.</a:t>
            </a:r>
            <a:endParaRPr lang="en-US" altLang="ko-KR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C00E1-C5C1-65CD-5466-2BDCEE9DC19F}"/>
              </a:ext>
            </a:extLst>
          </p:cNvPr>
          <p:cNvSpPr txBox="1"/>
          <p:nvPr/>
        </p:nvSpPr>
        <p:spPr>
          <a:xfrm>
            <a:off x="137045" y="165191"/>
            <a:ext cx="2823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2. ORDER BY </a:t>
            </a:r>
            <a:r>
              <a:rPr lang="ko-KR" altLang="en-US" b="1" dirty="0"/>
              <a:t>사용 방식</a:t>
            </a:r>
            <a:endParaRPr lang="en-US" altLang="ko-KR" sz="18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4C240EC-D5B2-1814-26F9-16F44AC26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174" y="2572541"/>
            <a:ext cx="3664043" cy="250020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F8F9C2-6AA5-3AE4-C55D-CC795AF0FF1A}"/>
              </a:ext>
            </a:extLst>
          </p:cNvPr>
          <p:cNvSpPr/>
          <p:nvPr/>
        </p:nvSpPr>
        <p:spPr>
          <a:xfrm>
            <a:off x="4141614" y="4678581"/>
            <a:ext cx="3166329" cy="386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B3341C-369D-C130-56F1-F748A802CF25}"/>
              </a:ext>
            </a:extLst>
          </p:cNvPr>
          <p:cNvSpPr/>
          <p:nvPr/>
        </p:nvSpPr>
        <p:spPr>
          <a:xfrm>
            <a:off x="7828244" y="4626804"/>
            <a:ext cx="2745414" cy="386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76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DE4362-0127-996F-579E-31FDD86A731D}"/>
              </a:ext>
            </a:extLst>
          </p:cNvPr>
          <p:cNvSpPr txBox="1"/>
          <p:nvPr/>
        </p:nvSpPr>
        <p:spPr>
          <a:xfrm>
            <a:off x="3192610" y="920621"/>
            <a:ext cx="637345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b="1" dirty="0"/>
              <a:t>GROUP</a:t>
            </a:r>
            <a:r>
              <a:rPr lang="ko-KR" altLang="en-US" sz="8000" b="1" dirty="0"/>
              <a:t> </a:t>
            </a:r>
            <a:r>
              <a:rPr lang="en-US" altLang="ko-KR" sz="8000" b="1" dirty="0"/>
              <a:t>BY</a:t>
            </a:r>
            <a:r>
              <a:rPr lang="ko-KR" altLang="en-US" sz="8000" b="1" dirty="0"/>
              <a:t> </a:t>
            </a:r>
            <a:endParaRPr lang="en-US" altLang="ko-KR" sz="8000" b="1" dirty="0"/>
          </a:p>
          <a:p>
            <a:r>
              <a:rPr lang="en-US" altLang="ko-KR" sz="8000" b="1" dirty="0"/>
              <a:t>HAVING </a:t>
            </a:r>
          </a:p>
          <a:p>
            <a:r>
              <a:rPr lang="en-US" altLang="ko-KR" sz="8000" b="1" dirty="0"/>
              <a:t>ORDER BY </a:t>
            </a:r>
          </a:p>
          <a:p>
            <a:r>
              <a:rPr lang="en-US" altLang="ko-KR" sz="8000" b="1" dirty="0"/>
              <a:t>END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1257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4A4CAC-7E81-432A-8D5C-733675FE324C}"/>
              </a:ext>
            </a:extLst>
          </p:cNvPr>
          <p:cNvSpPr txBox="1"/>
          <p:nvPr/>
        </p:nvSpPr>
        <p:spPr>
          <a:xfrm>
            <a:off x="137045" y="165191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1. GROUP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BY </a:t>
            </a:r>
            <a:r>
              <a:rPr lang="ko-KR" altLang="en-US" sz="1800" b="1" dirty="0"/>
              <a:t>문법</a:t>
            </a:r>
            <a:endParaRPr lang="en-US" altLang="ko-KR" sz="1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C232F5-23D5-3F63-06BC-0EC5340572AA}"/>
              </a:ext>
            </a:extLst>
          </p:cNvPr>
          <p:cNvSpPr txBox="1"/>
          <p:nvPr/>
        </p:nvSpPr>
        <p:spPr>
          <a:xfrm>
            <a:off x="933717" y="1161679"/>
            <a:ext cx="9813702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/>
              <a:t>반별로 몇 명이 있는지 집계해봅시다</a:t>
            </a:r>
            <a:endParaRPr lang="ko-KR" alt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F8856B24-B5C5-E761-5D4C-396F1E8AD4E6}"/>
                  </a:ext>
                </a:extLst>
              </p14:cNvPr>
              <p14:cNvContentPartPr/>
              <p14:nvPr/>
            </p14:nvContentPartPr>
            <p14:xfrm>
              <a:off x="9670229" y="572673"/>
              <a:ext cx="360" cy="3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F8856B24-B5C5-E761-5D4C-396F1E8AD4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65909" y="568353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6D63F868-B6B2-9F58-7354-0332B173E0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9767" y="2504940"/>
            <a:ext cx="3352465" cy="38155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1AC74FD-6DCE-8CF2-1AA5-15BC7AF6C9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2035" y="2504940"/>
            <a:ext cx="3159726" cy="37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9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4A4CAC-7E81-432A-8D5C-733675FE324C}"/>
              </a:ext>
            </a:extLst>
          </p:cNvPr>
          <p:cNvSpPr txBox="1"/>
          <p:nvPr/>
        </p:nvSpPr>
        <p:spPr>
          <a:xfrm>
            <a:off x="137045" y="165191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1. GROUP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BY </a:t>
            </a:r>
            <a:r>
              <a:rPr lang="ko-KR" altLang="en-US" sz="1800" b="1" dirty="0"/>
              <a:t>문법</a:t>
            </a:r>
            <a:endParaRPr lang="en-US" altLang="ko-KR" sz="1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C232F5-23D5-3F63-06BC-0EC5340572AA}"/>
              </a:ext>
            </a:extLst>
          </p:cNvPr>
          <p:cNvSpPr txBox="1"/>
          <p:nvPr/>
        </p:nvSpPr>
        <p:spPr>
          <a:xfrm>
            <a:off x="1018503" y="950523"/>
            <a:ext cx="1015499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FF0000"/>
                </a:solidFill>
              </a:rPr>
              <a:t>GROUP BY </a:t>
            </a:r>
            <a:r>
              <a:rPr lang="ko-KR" altLang="en-US" sz="3200" b="1" dirty="0">
                <a:solidFill>
                  <a:srgbClr val="FF0000"/>
                </a:solidFill>
              </a:rPr>
              <a:t>문법</a:t>
            </a:r>
            <a:r>
              <a:rPr lang="ko-KR" altLang="en-US" sz="3200" b="1" dirty="0"/>
              <a:t>을 이용하면 집계를 구할 수 있습니다</a:t>
            </a:r>
            <a:r>
              <a:rPr lang="en-US" altLang="ko-KR" sz="3200" b="1" dirty="0"/>
              <a:t>.</a:t>
            </a:r>
            <a:endParaRPr lang="ko-KR" alt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F8856B24-B5C5-E761-5D4C-396F1E8AD4E6}"/>
                  </a:ext>
                </a:extLst>
              </p14:cNvPr>
              <p14:cNvContentPartPr/>
              <p14:nvPr/>
            </p14:nvContentPartPr>
            <p14:xfrm>
              <a:off x="9670229" y="572673"/>
              <a:ext cx="360" cy="3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F8856B24-B5C5-E761-5D4C-396F1E8AD4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65909" y="568353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6D63F868-B6B2-9F58-7354-0332B173E0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4914" y="3500516"/>
            <a:ext cx="2589812" cy="29475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6FE5E3C-C152-0EBA-A64B-3D875EC22B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8654" y="1994174"/>
            <a:ext cx="4866762" cy="10003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5206EC-46DE-D65A-E3AB-219B35B5AA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4937" y="3904321"/>
            <a:ext cx="2760958" cy="183392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A41A4CF-E0BC-02B3-576B-017CD308DFE1}"/>
              </a:ext>
            </a:extLst>
          </p:cNvPr>
          <p:cNvSpPr/>
          <p:nvPr/>
        </p:nvSpPr>
        <p:spPr>
          <a:xfrm>
            <a:off x="4813873" y="4477571"/>
            <a:ext cx="1622738" cy="8950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5EBFD3-D76C-E012-8464-BF111DDB6824}"/>
              </a:ext>
            </a:extLst>
          </p:cNvPr>
          <p:cNvSpPr/>
          <p:nvPr/>
        </p:nvSpPr>
        <p:spPr>
          <a:xfrm>
            <a:off x="3824410" y="2685068"/>
            <a:ext cx="2279563" cy="333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37F8E-410D-3CAB-CE3F-2CBB1286A8E5}"/>
              </a:ext>
            </a:extLst>
          </p:cNvPr>
          <p:cNvSpPr txBox="1"/>
          <p:nvPr/>
        </p:nvSpPr>
        <p:spPr>
          <a:xfrm>
            <a:off x="5060374" y="3105449"/>
            <a:ext cx="2919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 err="1"/>
              <a:t>소속반</a:t>
            </a:r>
            <a:r>
              <a:rPr lang="ko-KR" altLang="en-US" sz="1400" b="1" dirty="0"/>
              <a:t> 컬럼을 기준으로 그룹화</a:t>
            </a:r>
          </a:p>
        </p:txBody>
      </p:sp>
    </p:spTree>
    <p:extLst>
      <p:ext uri="{BB962C8B-B14F-4D97-AF65-F5344CB8AC3E}">
        <p14:creationId xmlns:p14="http://schemas.microsoft.com/office/powerpoint/2010/main" val="233290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1EAFBA-EBF2-FDA0-7D04-FB5B3AEEA575}"/>
              </a:ext>
            </a:extLst>
          </p:cNvPr>
          <p:cNvSpPr txBox="1"/>
          <p:nvPr/>
        </p:nvSpPr>
        <p:spPr>
          <a:xfrm>
            <a:off x="1000559" y="1226535"/>
            <a:ext cx="8788760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GROUP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BY</a:t>
            </a:r>
            <a:r>
              <a:rPr lang="ko-KR" altLang="en-US" sz="2400" b="1" dirty="0"/>
              <a:t>는 </a:t>
            </a:r>
            <a:r>
              <a:rPr lang="ko-KR" altLang="en-US" sz="2400" b="1" dirty="0">
                <a:highlight>
                  <a:srgbClr val="FFFF00"/>
                </a:highlight>
              </a:rPr>
              <a:t>특정 컬럼</a:t>
            </a:r>
            <a:r>
              <a:rPr lang="en-US" altLang="ko-KR" sz="2400" b="1" dirty="0">
                <a:highlight>
                  <a:srgbClr val="FFFF00"/>
                </a:highlight>
              </a:rPr>
              <a:t>(</a:t>
            </a:r>
            <a:r>
              <a:rPr lang="ko-KR" altLang="en-US" sz="2400" b="1" dirty="0">
                <a:highlight>
                  <a:srgbClr val="FFFF00"/>
                </a:highlight>
              </a:rPr>
              <a:t>표현식</a:t>
            </a:r>
            <a:r>
              <a:rPr lang="en-US" altLang="ko-KR" sz="2400" b="1" dirty="0">
                <a:highlight>
                  <a:srgbClr val="FFFF00"/>
                </a:highlight>
              </a:rPr>
              <a:t>)</a:t>
            </a:r>
            <a:r>
              <a:rPr lang="ko-KR" altLang="en-US" sz="2400" b="1" dirty="0">
                <a:highlight>
                  <a:srgbClr val="FFFF00"/>
                </a:highlight>
              </a:rPr>
              <a:t>을 기준</a:t>
            </a:r>
            <a:r>
              <a:rPr lang="ko-KR" altLang="en-US" sz="2400" b="1" dirty="0"/>
              <a:t>으로 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FF0000"/>
                </a:solidFill>
              </a:rPr>
              <a:t>튜플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행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r>
              <a:rPr lang="ko-KR" altLang="en-US" sz="2400" b="1" dirty="0">
                <a:solidFill>
                  <a:srgbClr val="FF0000"/>
                </a:solidFill>
              </a:rPr>
              <a:t>을 그룹화</a:t>
            </a:r>
            <a:r>
              <a:rPr lang="en-US" altLang="ko-KR" sz="2400" b="1" dirty="0">
                <a:solidFill>
                  <a:srgbClr val="FF0000"/>
                </a:solidFill>
              </a:rPr>
              <a:t>(=</a:t>
            </a:r>
            <a:r>
              <a:rPr lang="ko-KR" altLang="en-US" sz="2400" b="1" dirty="0">
                <a:solidFill>
                  <a:srgbClr val="FF0000"/>
                </a:solidFill>
              </a:rPr>
              <a:t>묶어서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r>
              <a:rPr lang="ko-KR" altLang="en-US" sz="2400" b="1" dirty="0"/>
              <a:t>하여 각각 단일행으로 표기합니다</a:t>
            </a:r>
            <a:r>
              <a:rPr lang="en-US" altLang="ko-KR" sz="2400" b="1" dirty="0"/>
              <a:t>. 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4D267B-1B6F-80E1-2DAE-A64C2CE2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71" y="2887668"/>
            <a:ext cx="2985146" cy="339746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E01740C-DB5A-B64B-0AC0-282DCA15B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607" y="3429000"/>
            <a:ext cx="2342786" cy="122853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30D8601-8816-E16F-6184-7416CF37C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414" y="3916723"/>
            <a:ext cx="1335620" cy="1738426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87F26DB-1F43-5858-1D52-FB3CEA25A57E}"/>
              </a:ext>
            </a:extLst>
          </p:cNvPr>
          <p:cNvSpPr/>
          <p:nvPr/>
        </p:nvSpPr>
        <p:spPr>
          <a:xfrm>
            <a:off x="4248563" y="4785936"/>
            <a:ext cx="4243588" cy="244809"/>
          </a:xfrm>
          <a:prstGeom prst="rightArrow">
            <a:avLst>
              <a:gd name="adj1" fmla="val 50000"/>
              <a:gd name="adj2" fmla="val 1867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808B9-6172-8C6F-A8E0-8A29FCCB66CA}"/>
              </a:ext>
            </a:extLst>
          </p:cNvPr>
          <p:cNvSpPr txBox="1"/>
          <p:nvPr/>
        </p:nvSpPr>
        <p:spPr>
          <a:xfrm>
            <a:off x="4924607" y="5118424"/>
            <a:ext cx="2722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solidFill>
                  <a:srgbClr val="FF0000"/>
                </a:solidFill>
              </a:rPr>
              <a:t>소속반</a:t>
            </a:r>
            <a:r>
              <a:rPr lang="ko-KR" altLang="en-US" sz="1400" b="1" dirty="0">
                <a:solidFill>
                  <a:srgbClr val="FF0000"/>
                </a:solidFill>
              </a:rPr>
              <a:t> 컬럼을 기준으로 그룹화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15B52A-C1FD-0C31-2CB0-6BBFAB3BFF2F}"/>
              </a:ext>
            </a:extLst>
          </p:cNvPr>
          <p:cNvSpPr txBox="1"/>
          <p:nvPr/>
        </p:nvSpPr>
        <p:spPr>
          <a:xfrm>
            <a:off x="137045" y="165191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1. GROUP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BY </a:t>
            </a:r>
            <a:r>
              <a:rPr lang="ko-KR" altLang="en-US" sz="1800" b="1" dirty="0"/>
              <a:t>문법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427418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1EAFBA-EBF2-FDA0-7D04-FB5B3AEEA575}"/>
              </a:ext>
            </a:extLst>
          </p:cNvPr>
          <p:cNvSpPr txBox="1"/>
          <p:nvPr/>
        </p:nvSpPr>
        <p:spPr>
          <a:xfrm>
            <a:off x="1079678" y="1060394"/>
            <a:ext cx="10154993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GROUP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BY </a:t>
            </a:r>
            <a:r>
              <a:rPr lang="ko-KR" altLang="en-US" sz="2400" b="1" dirty="0"/>
              <a:t>는 </a:t>
            </a:r>
            <a:r>
              <a:rPr lang="ko-KR" altLang="en-US" sz="2400" b="1" dirty="0">
                <a:highlight>
                  <a:srgbClr val="FFFF00"/>
                </a:highlight>
              </a:rPr>
              <a:t>실제로 출력되는 </a:t>
            </a:r>
            <a:r>
              <a:rPr lang="ko-KR" altLang="en-US" sz="2400" b="1" dirty="0" err="1">
                <a:highlight>
                  <a:srgbClr val="FFFF00"/>
                </a:highlight>
              </a:rPr>
              <a:t>튜플</a:t>
            </a:r>
            <a:r>
              <a:rPr lang="en-US" altLang="ko-KR" sz="2400" b="1" dirty="0">
                <a:highlight>
                  <a:srgbClr val="FFFF00"/>
                </a:highlight>
              </a:rPr>
              <a:t>(</a:t>
            </a:r>
            <a:r>
              <a:rPr lang="ko-KR" altLang="en-US" sz="2400" b="1" dirty="0">
                <a:highlight>
                  <a:srgbClr val="FFFF00"/>
                </a:highlight>
              </a:rPr>
              <a:t>행</a:t>
            </a:r>
            <a:r>
              <a:rPr lang="en-US" altLang="ko-KR" sz="2400" b="1" dirty="0">
                <a:highlight>
                  <a:srgbClr val="FFFF00"/>
                </a:highlight>
              </a:rPr>
              <a:t>)</a:t>
            </a:r>
            <a:r>
              <a:rPr lang="ko-KR" altLang="en-US" sz="2400" b="1" dirty="0">
                <a:highlight>
                  <a:srgbClr val="FFFF00"/>
                </a:highlight>
              </a:rPr>
              <a:t>이 감소</a:t>
            </a:r>
            <a:r>
              <a:rPr lang="ko-KR" altLang="en-US" sz="2400" b="1" dirty="0"/>
              <a:t>합니다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따라서 </a:t>
            </a:r>
            <a:r>
              <a:rPr lang="ko-KR" altLang="en-US" sz="2400" b="1" dirty="0">
                <a:solidFill>
                  <a:srgbClr val="FF0000"/>
                </a:solidFill>
              </a:rPr>
              <a:t>입력할 수 있는 컬럼이 제한</a:t>
            </a:r>
            <a:r>
              <a:rPr lang="ko-KR" altLang="en-US" sz="2400" b="1" dirty="0"/>
              <a:t>됩니다</a:t>
            </a:r>
            <a:r>
              <a:rPr lang="en-US" altLang="ko-KR" sz="2400" b="1" dirty="0"/>
              <a:t>. </a:t>
            </a:r>
            <a:r>
              <a:rPr lang="en-US" altLang="ko-KR" sz="1600" b="1" dirty="0"/>
              <a:t>(HAVING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, ORDER BY , SELECT </a:t>
            </a:r>
            <a:r>
              <a:rPr lang="ko-KR" altLang="en-US" sz="1600" b="1" dirty="0"/>
              <a:t>에서 제한</a:t>
            </a:r>
            <a:r>
              <a:rPr lang="en-US" altLang="ko-KR" sz="1600" b="1" dirty="0"/>
              <a:t>)</a:t>
            </a:r>
            <a:endParaRPr lang="en-US" altLang="ko-KR" sz="24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E01740C-DB5A-B64B-0AC0-282DCA15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00" y="2745408"/>
            <a:ext cx="2123201" cy="11133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D9A1B13-00CD-77D3-B13A-25202733ABFE}"/>
              </a:ext>
            </a:extLst>
          </p:cNvPr>
          <p:cNvSpPr/>
          <p:nvPr/>
        </p:nvSpPr>
        <p:spPr>
          <a:xfrm>
            <a:off x="1422119" y="3469057"/>
            <a:ext cx="1975283" cy="273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22C69A-A528-C648-86FF-55F6202572B3}"/>
              </a:ext>
            </a:extLst>
          </p:cNvPr>
          <p:cNvSpPr txBox="1"/>
          <p:nvPr/>
        </p:nvSpPr>
        <p:spPr>
          <a:xfrm>
            <a:off x="137045" y="165191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1. GROUP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BY </a:t>
            </a:r>
            <a:r>
              <a:rPr lang="ko-KR" altLang="en-US" sz="1800" b="1" dirty="0"/>
              <a:t>문법</a:t>
            </a:r>
            <a:endParaRPr lang="en-US" altLang="ko-KR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4205B-46E6-4348-7655-6AD0B0FD5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29" y="3683492"/>
            <a:ext cx="1518597" cy="2416692"/>
          </a:xfrm>
          <a:prstGeom prst="rect">
            <a:avLst/>
          </a:prstGeom>
        </p:spPr>
      </p:pic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A19FD00F-6BCB-A9A9-6393-CE8014B735AE}"/>
              </a:ext>
            </a:extLst>
          </p:cNvPr>
          <p:cNvSpPr/>
          <p:nvPr/>
        </p:nvSpPr>
        <p:spPr>
          <a:xfrm>
            <a:off x="6205372" y="3023839"/>
            <a:ext cx="2319702" cy="614597"/>
          </a:xfrm>
          <a:prstGeom prst="wedgeEllipseCallout">
            <a:avLst>
              <a:gd name="adj1" fmla="val 37004"/>
              <a:gd name="adj2" fmla="val 885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공간이 작네</a:t>
            </a:r>
            <a:r>
              <a:rPr lang="en-US" altLang="ko-KR" b="1" dirty="0"/>
              <a:t>...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41DDFB2-52A8-298A-8818-03172660CFE9}"/>
                  </a:ext>
                </a:extLst>
              </p14:cNvPr>
              <p14:cNvContentPartPr/>
              <p14:nvPr/>
            </p14:nvContentPartPr>
            <p14:xfrm>
              <a:off x="8266450" y="3761688"/>
              <a:ext cx="322920" cy="21546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41DDFB2-52A8-298A-8818-03172660CF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30450" y="3726048"/>
                <a:ext cx="394560" cy="22262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E45318C-8B11-CC89-DD96-9640F7D558BD}"/>
              </a:ext>
            </a:extLst>
          </p:cNvPr>
          <p:cNvSpPr txBox="1"/>
          <p:nvPr/>
        </p:nvSpPr>
        <p:spPr>
          <a:xfrm>
            <a:off x="6193094" y="4717481"/>
            <a:ext cx="58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행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967BB-BE38-5E81-36E3-8A319734E6E9}"/>
              </a:ext>
            </a:extLst>
          </p:cNvPr>
          <p:cNvSpPr txBox="1"/>
          <p:nvPr/>
        </p:nvSpPr>
        <p:spPr>
          <a:xfrm>
            <a:off x="7448165" y="4619528"/>
            <a:ext cx="818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9</a:t>
            </a:r>
            <a:r>
              <a:rPr lang="ko-KR" altLang="en-US" sz="2800" b="1" dirty="0"/>
              <a:t>행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52C3830-E794-7452-BFF5-F43852AA5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7259" y="3862432"/>
            <a:ext cx="4696421" cy="22248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8DF90CC-4532-B370-4AA4-7D33BDFD0D83}"/>
                  </a:ext>
                </a:extLst>
              </p14:cNvPr>
              <p14:cNvContentPartPr/>
              <p14:nvPr/>
            </p14:nvContentPartPr>
            <p14:xfrm>
              <a:off x="5937926" y="4303775"/>
              <a:ext cx="254568" cy="1128963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8DF90CC-4532-B370-4AA4-7D33BDFD0D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02330" y="4267775"/>
                <a:ext cx="326120" cy="12006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13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CD22C69A-A528-C648-86FF-55F6202572B3}"/>
              </a:ext>
            </a:extLst>
          </p:cNvPr>
          <p:cNvSpPr txBox="1"/>
          <p:nvPr/>
        </p:nvSpPr>
        <p:spPr>
          <a:xfrm>
            <a:off x="137045" y="165191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1. GROUP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BY </a:t>
            </a:r>
            <a:r>
              <a:rPr lang="ko-KR" altLang="en-US" sz="1800" b="1" dirty="0"/>
              <a:t>문법</a:t>
            </a:r>
            <a:endParaRPr lang="en-US" altLang="ko-KR" sz="1800" b="1" dirty="0"/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A19FD00F-6BCB-A9A9-6393-CE8014B735AE}"/>
              </a:ext>
            </a:extLst>
          </p:cNvPr>
          <p:cNvSpPr/>
          <p:nvPr/>
        </p:nvSpPr>
        <p:spPr>
          <a:xfrm>
            <a:off x="7575442" y="3377854"/>
            <a:ext cx="2784081" cy="614597"/>
          </a:xfrm>
          <a:prstGeom prst="wedgeEllipseCallout">
            <a:avLst>
              <a:gd name="adj1" fmla="val -73570"/>
              <a:gd name="adj2" fmla="val 1042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ㅠㅠ</a:t>
            </a:r>
            <a:r>
              <a:rPr lang="ko-KR" altLang="en-US" b="1" dirty="0"/>
              <a:t> 역시 안되네</a:t>
            </a:r>
            <a:endParaRPr lang="en-US" altLang="ko-KR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52C3830-E794-7452-BFF5-F43852AA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39" y="3992451"/>
            <a:ext cx="4696421" cy="22248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77C8C6-1985-8BC0-A29C-F76F1D451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39" y="2715228"/>
            <a:ext cx="3029256" cy="108092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097982-9AEC-20A4-51C1-B983A9FEEBE4}"/>
              </a:ext>
            </a:extLst>
          </p:cNvPr>
          <p:cNvSpPr/>
          <p:nvPr/>
        </p:nvSpPr>
        <p:spPr>
          <a:xfrm>
            <a:off x="3079352" y="2752772"/>
            <a:ext cx="1066026" cy="343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58E0E1-969C-6D58-C4D6-637660D91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942" y="4353569"/>
            <a:ext cx="2832670" cy="8994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20088AF-19E8-A681-8BF9-D1B8C3093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981" y="4302711"/>
            <a:ext cx="1144961" cy="32454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2A2C8C4-D143-0D7F-A414-B9A6DEE9E90E}"/>
              </a:ext>
            </a:extLst>
          </p:cNvPr>
          <p:cNvSpPr txBox="1"/>
          <p:nvPr/>
        </p:nvSpPr>
        <p:spPr>
          <a:xfrm>
            <a:off x="1079678" y="1060394"/>
            <a:ext cx="10154993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GROUP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BY </a:t>
            </a:r>
            <a:r>
              <a:rPr lang="ko-KR" altLang="en-US" sz="2400" b="1" dirty="0"/>
              <a:t>는 </a:t>
            </a:r>
            <a:r>
              <a:rPr lang="ko-KR" altLang="en-US" sz="2400" b="1" dirty="0">
                <a:highlight>
                  <a:srgbClr val="FFFF00"/>
                </a:highlight>
              </a:rPr>
              <a:t>실제로 출력되는 </a:t>
            </a:r>
            <a:r>
              <a:rPr lang="ko-KR" altLang="en-US" sz="2400" b="1" dirty="0" err="1">
                <a:highlight>
                  <a:srgbClr val="FFFF00"/>
                </a:highlight>
              </a:rPr>
              <a:t>튜플</a:t>
            </a:r>
            <a:r>
              <a:rPr lang="en-US" altLang="ko-KR" sz="2400" b="1" dirty="0">
                <a:highlight>
                  <a:srgbClr val="FFFF00"/>
                </a:highlight>
              </a:rPr>
              <a:t>(</a:t>
            </a:r>
            <a:r>
              <a:rPr lang="ko-KR" altLang="en-US" sz="2400" b="1" dirty="0">
                <a:highlight>
                  <a:srgbClr val="FFFF00"/>
                </a:highlight>
              </a:rPr>
              <a:t>행</a:t>
            </a:r>
            <a:r>
              <a:rPr lang="en-US" altLang="ko-KR" sz="2400" b="1" dirty="0">
                <a:highlight>
                  <a:srgbClr val="FFFF00"/>
                </a:highlight>
              </a:rPr>
              <a:t>)</a:t>
            </a:r>
            <a:r>
              <a:rPr lang="ko-KR" altLang="en-US" sz="2400" b="1" dirty="0">
                <a:highlight>
                  <a:srgbClr val="FFFF00"/>
                </a:highlight>
              </a:rPr>
              <a:t>이 감소</a:t>
            </a:r>
            <a:r>
              <a:rPr lang="ko-KR" altLang="en-US" sz="2400" b="1" dirty="0"/>
              <a:t>합니다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따라서 </a:t>
            </a:r>
            <a:r>
              <a:rPr lang="ko-KR" altLang="en-US" sz="2400" b="1" dirty="0">
                <a:solidFill>
                  <a:srgbClr val="FF0000"/>
                </a:solidFill>
              </a:rPr>
              <a:t>입력할 수 있는 컬럼이 제한</a:t>
            </a:r>
            <a:r>
              <a:rPr lang="ko-KR" altLang="en-US" sz="2400" b="1" dirty="0"/>
              <a:t>됩니다</a:t>
            </a:r>
            <a:r>
              <a:rPr lang="en-US" altLang="ko-KR" sz="2400" b="1" dirty="0"/>
              <a:t>. </a:t>
            </a:r>
            <a:r>
              <a:rPr lang="en-US" altLang="ko-KR" sz="1600" b="1" dirty="0"/>
              <a:t>(HAVING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, ORDER BY , SELECT </a:t>
            </a:r>
            <a:r>
              <a:rPr lang="ko-KR" altLang="en-US" sz="1600" b="1" dirty="0"/>
              <a:t>에서 제한</a:t>
            </a:r>
            <a:r>
              <a:rPr lang="en-US" altLang="ko-KR" sz="1600" b="1" dirty="0"/>
              <a:t>)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7444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4A4E79-35FF-C4E0-771E-82EA1D507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41" y="2706274"/>
            <a:ext cx="4039655" cy="1016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EAFBA-EBF2-FDA0-7D04-FB5B3AEEA575}"/>
              </a:ext>
            </a:extLst>
          </p:cNvPr>
          <p:cNvSpPr txBox="1"/>
          <p:nvPr/>
        </p:nvSpPr>
        <p:spPr>
          <a:xfrm>
            <a:off x="968136" y="1055182"/>
            <a:ext cx="8169437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대신</a:t>
            </a:r>
            <a:r>
              <a:rPr lang="ko-KR" altLang="en-US" sz="2400" b="1" dirty="0">
                <a:solidFill>
                  <a:srgbClr val="FF0000"/>
                </a:solidFill>
              </a:rPr>
              <a:t> 집계함수로 처리한 컬럼</a:t>
            </a:r>
            <a:r>
              <a:rPr lang="ko-KR" altLang="en-US" sz="2400" b="1" dirty="0"/>
              <a:t>은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HAVING , ORDER BY , SELECT </a:t>
            </a:r>
            <a:r>
              <a:rPr lang="ko-KR" altLang="en-US" sz="2400" b="1" dirty="0"/>
              <a:t>에도 입력이 가능합니다</a:t>
            </a:r>
            <a:r>
              <a:rPr lang="en-US" altLang="ko-KR" sz="2400" b="1" dirty="0"/>
              <a:t>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22C69A-A528-C648-86FF-55F6202572B3}"/>
              </a:ext>
            </a:extLst>
          </p:cNvPr>
          <p:cNvSpPr txBox="1"/>
          <p:nvPr/>
        </p:nvSpPr>
        <p:spPr>
          <a:xfrm>
            <a:off x="137045" y="165191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1. GROUP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BY </a:t>
            </a:r>
            <a:r>
              <a:rPr lang="ko-KR" altLang="en-US" sz="1800" b="1" dirty="0"/>
              <a:t>문법</a:t>
            </a:r>
            <a:endParaRPr lang="en-US" altLang="ko-KR" sz="18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52C3830-E794-7452-BFF5-F43852AA5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873" y="4074422"/>
            <a:ext cx="4696421" cy="222487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097982-9AEC-20A4-51C1-B983A9FEEBE4}"/>
              </a:ext>
            </a:extLst>
          </p:cNvPr>
          <p:cNvSpPr/>
          <p:nvPr/>
        </p:nvSpPr>
        <p:spPr>
          <a:xfrm>
            <a:off x="3182468" y="2652078"/>
            <a:ext cx="2019828" cy="410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6DBCF14-4649-F501-B59C-018C8D339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755" y="4344688"/>
            <a:ext cx="3101828" cy="14130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35F5BE-DDD8-E11D-3A70-E1CC37426F41}"/>
              </a:ext>
            </a:extLst>
          </p:cNvPr>
          <p:cNvSpPr txBox="1"/>
          <p:nvPr/>
        </p:nvSpPr>
        <p:spPr>
          <a:xfrm>
            <a:off x="5184304" y="2704804"/>
            <a:ext cx="67887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&lt;- COUNT() : 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학생이름 컬럼에 집계함수인 </a:t>
            </a:r>
            <a:r>
              <a:rPr lang="en-US" altLang="ko-KR" sz="1400" b="1" dirty="0"/>
              <a:t>COUNT() </a:t>
            </a:r>
            <a:r>
              <a:rPr lang="ko-KR" altLang="en-US" sz="1400" b="1" dirty="0"/>
              <a:t>를 적용하였습니다</a:t>
            </a:r>
            <a:r>
              <a:rPr lang="en-US" altLang="ko-KR" sz="1400" b="1" dirty="0"/>
              <a:t>. </a:t>
            </a:r>
          </a:p>
          <a:p>
            <a:r>
              <a:rPr lang="en-US" altLang="ko-KR" sz="1400" b="1" dirty="0"/>
              <a:t>    COUNT() </a:t>
            </a:r>
            <a:r>
              <a:rPr lang="ko-KR" altLang="en-US" sz="1400" b="1" dirty="0"/>
              <a:t>는 </a:t>
            </a:r>
            <a:r>
              <a:rPr lang="ko-KR" altLang="en-US" sz="1400" b="1" dirty="0">
                <a:highlight>
                  <a:srgbClr val="FFFF00"/>
                </a:highlight>
              </a:rPr>
              <a:t>여러 행을 입력 받아 </a:t>
            </a:r>
            <a:r>
              <a:rPr lang="ko-KR" altLang="en-US" sz="1400" b="1" dirty="0"/>
              <a:t>행 개수를 집계해 하나의 결과로 출력합니다</a:t>
            </a:r>
            <a:r>
              <a:rPr lang="en-US" altLang="ko-KR" sz="1400" b="1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117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2002</Words>
  <Application>Microsoft Office PowerPoint</Application>
  <PresentationFormat>와이드스크린</PresentationFormat>
  <Paragraphs>275</Paragraphs>
  <Slides>38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GROUP BY </vt:lpstr>
      <vt:lpstr>테스트 쿼리 생성</vt:lpstr>
      <vt:lpstr>테스트 테이블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실습문제를 풀어봅시다.(1/2)</vt:lpstr>
      <vt:lpstr>실습문제를 풀어봅시다.(2/2)</vt:lpstr>
      <vt:lpstr>답(1/2)</vt:lpstr>
      <vt:lpstr>답(2/2)</vt:lpstr>
      <vt:lpstr>PowerPoint 프레젠테이션</vt:lpstr>
      <vt:lpstr>HAVING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실습문제를 풀어봅시다.</vt:lpstr>
      <vt:lpstr>답안</vt:lpstr>
      <vt:lpstr>PowerPoint 프레젠테이션</vt:lpstr>
      <vt:lpstr>ORDER BY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BY &amp; HAVING </dc:title>
  <dc:creator>강 태우</dc:creator>
  <cp:lastModifiedBy>강 태우</cp:lastModifiedBy>
  <cp:revision>130</cp:revision>
  <dcterms:created xsi:type="dcterms:W3CDTF">2022-11-12T03:45:00Z</dcterms:created>
  <dcterms:modified xsi:type="dcterms:W3CDTF">2023-05-10T02:28:08Z</dcterms:modified>
</cp:coreProperties>
</file>