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91" r:id="rId3"/>
    <p:sldId id="328" r:id="rId4"/>
    <p:sldId id="268" r:id="rId5"/>
    <p:sldId id="329" r:id="rId6"/>
    <p:sldId id="283" r:id="rId7"/>
    <p:sldId id="285" r:id="rId8"/>
    <p:sldId id="284" r:id="rId9"/>
    <p:sldId id="286" r:id="rId10"/>
    <p:sldId id="273" r:id="rId11"/>
    <p:sldId id="274" r:id="rId12"/>
    <p:sldId id="287" r:id="rId13"/>
    <p:sldId id="288" r:id="rId14"/>
    <p:sldId id="278" r:id="rId15"/>
    <p:sldId id="331" r:id="rId16"/>
    <p:sldId id="281" r:id="rId17"/>
    <p:sldId id="332" r:id="rId18"/>
    <p:sldId id="43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69237" autoAdjust="0"/>
  </p:normalViewPr>
  <p:slideViewPr>
    <p:cSldViewPr snapToGrid="0">
      <p:cViewPr varScale="1">
        <p:scale>
          <a:sx n="64" d="100"/>
          <a:sy n="64" d="100"/>
        </p:scale>
        <p:origin x="134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2CB7D-2753-4C2B-BDE7-95DB9A788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67CC7-6EDC-4F3B-9727-CC346FEA2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9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KRuCD2TYycfAqNNC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5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UPDATE TB_MEMBER </a:t>
            </a:r>
          </a:p>
          <a:p>
            <a:r>
              <a:rPr lang="en-US" altLang="ko-KR" dirty="0"/>
              <a:t>   SET MEMBER_NAME = '</a:t>
            </a:r>
            <a:r>
              <a:rPr lang="ko-KR" altLang="en-US" dirty="0" err="1"/>
              <a:t>변경된사용자</a:t>
            </a:r>
            <a:r>
              <a:rPr lang="en-US" altLang="ko-KR" dirty="0"/>
              <a:t>A' </a:t>
            </a:r>
          </a:p>
          <a:p>
            <a:r>
              <a:rPr lang="en-US" altLang="ko-KR" dirty="0"/>
              <a:t>     , GRADE_CD    = 2 </a:t>
            </a:r>
          </a:p>
          <a:p>
            <a:r>
              <a:rPr lang="en-US" altLang="ko-KR" dirty="0"/>
              <a:t>     , AGE         = 52 </a:t>
            </a:r>
          </a:p>
          <a:p>
            <a:r>
              <a:rPr lang="en-US" altLang="ko-KR" dirty="0"/>
              <a:t> WHERE MEMBER_ID = 'AAAAA';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7CC7-6EDC-4F3B-9727-CC346FEA295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79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DELETE FROM TB_WISH  /*</a:t>
            </a:r>
            <a:r>
              <a:rPr lang="ko-KR" altLang="en-US" dirty="0" err="1"/>
              <a:t>찜목록</a:t>
            </a:r>
            <a:r>
              <a:rPr lang="ko-KR" altLang="en-US" dirty="0"/>
              <a:t> 테이블*</a:t>
            </a:r>
            <a:r>
              <a:rPr lang="en-US" altLang="ko-KR" dirty="0"/>
              <a:t>/ </a:t>
            </a:r>
          </a:p>
          <a:p>
            <a:r>
              <a:rPr lang="en-US" altLang="ko-KR" dirty="0"/>
              <a:t> WHERE MEMBER_ID = 'AAAAA'</a:t>
            </a:r>
          </a:p>
          <a:p>
            <a:r>
              <a:rPr lang="en-US" altLang="ko-KR" dirty="0"/>
              <a:t>   AND PRD_ID = 'P0002'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7CC7-6EDC-4F3B-9727-CC346FEA295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8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7CC7-6EDC-4F3B-9727-CC346FEA295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1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ACE3-F85D-4A13-9227-E6FACB4F90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60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ACE3-F85D-4A13-9227-E6FACB4F90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2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hlinkClick r:id="rId3"/>
              </a:rPr>
              <a:t>https://www.erdcloud.com/d/KRuCD2TYycfAqNNCf</a:t>
            </a:r>
            <a:r>
              <a:rPr lang="ko-KR" altLang="en-US" sz="1200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INSERT INTO TB_MEMBER ( </a:t>
            </a:r>
          </a:p>
          <a:p>
            <a:r>
              <a:rPr lang="en-US" altLang="ko-KR" dirty="0"/>
              <a:t>       MEMBER_ID   --</a:t>
            </a:r>
            <a:r>
              <a:rPr lang="ko-KR" altLang="en-US" dirty="0"/>
              <a:t>회원</a:t>
            </a:r>
            <a:r>
              <a:rPr lang="en-US" altLang="ko-KR" dirty="0"/>
              <a:t>ID</a:t>
            </a:r>
          </a:p>
          <a:p>
            <a:r>
              <a:rPr lang="en-US" altLang="ko-KR" dirty="0"/>
              <a:t>     , MEMBER_NAME --</a:t>
            </a:r>
            <a:r>
              <a:rPr lang="ko-KR" altLang="en-US" dirty="0"/>
              <a:t>회원이름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PASSWD      --</a:t>
            </a:r>
            <a:r>
              <a:rPr lang="ko-KR" altLang="en-US" dirty="0"/>
              <a:t>비밀번호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PAY_CARD_NO --</a:t>
            </a:r>
            <a:r>
              <a:rPr lang="ko-KR" altLang="en-US" dirty="0"/>
              <a:t>결제카드번호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JOIN_DY     --</a:t>
            </a:r>
            <a:r>
              <a:rPr lang="ko-KR" altLang="en-US" dirty="0"/>
              <a:t>가입일자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GRADE_CD    --</a:t>
            </a:r>
            <a:r>
              <a:rPr lang="ko-KR" altLang="en-US" dirty="0"/>
              <a:t>등급코드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GENDER      --</a:t>
            </a:r>
            <a:r>
              <a:rPr lang="ko-KR" altLang="en-US" dirty="0"/>
              <a:t>성별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DEL_YN      --</a:t>
            </a:r>
            <a:r>
              <a:rPr lang="ko-KR" altLang="en-US" dirty="0"/>
              <a:t>삭제여부</a:t>
            </a:r>
          </a:p>
          <a:p>
            <a:r>
              <a:rPr lang="en-US" altLang="ko-KR" dirty="0"/>
              <a:t>) VALUES ( </a:t>
            </a:r>
          </a:p>
          <a:p>
            <a:r>
              <a:rPr lang="en-US" altLang="ko-KR" dirty="0"/>
              <a:t>       NULL</a:t>
            </a:r>
          </a:p>
          <a:p>
            <a:r>
              <a:rPr lang="en-US" altLang="ko-KR" dirty="0"/>
              <a:t>     , '</a:t>
            </a:r>
            <a:r>
              <a:rPr lang="ko-KR" altLang="en-US" dirty="0"/>
              <a:t>사용자</a:t>
            </a:r>
            <a:r>
              <a:rPr lang="en-US" altLang="ko-KR" dirty="0"/>
              <a:t>Z' </a:t>
            </a:r>
          </a:p>
          <a:p>
            <a:r>
              <a:rPr lang="en-US" altLang="ko-KR" dirty="0"/>
              <a:t>     , NULL </a:t>
            </a:r>
          </a:p>
          <a:p>
            <a:r>
              <a:rPr lang="en-US" altLang="ko-KR" dirty="0"/>
              <a:t>     , 'BBBB-BBBB-BBBB-BBBB'</a:t>
            </a:r>
          </a:p>
          <a:p>
            <a:r>
              <a:rPr lang="en-US" altLang="ko-KR" dirty="0"/>
              <a:t>     , TO_CHAR(SYSDATE , 'YYYYMMDD') </a:t>
            </a:r>
          </a:p>
          <a:p>
            <a:r>
              <a:rPr lang="en-US" altLang="ko-KR" dirty="0"/>
              <a:t>     , '</a:t>
            </a:r>
            <a:r>
              <a:rPr lang="ko-KR" altLang="en-US" dirty="0"/>
              <a:t>브론즈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, '</a:t>
            </a:r>
            <a:r>
              <a:rPr lang="ko-KR" altLang="en-US" dirty="0"/>
              <a:t>여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, 'N' </a:t>
            </a:r>
          </a:p>
          <a:p>
            <a:r>
              <a:rPr lang="en-US" altLang="ko-KR" dirty="0"/>
              <a:t>) 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7CC7-6EDC-4F3B-9727-CC346FEA29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6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7CC7-6EDC-4F3B-9727-CC346FEA29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5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7CC7-6EDC-4F3B-9727-CC346FEA29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0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7CC7-6EDC-4F3B-9727-CC346FEA29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9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7CC7-6EDC-4F3B-9727-CC346FEA29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3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INSERT INTO TB_MEMBER </a:t>
            </a:r>
          </a:p>
          <a:p>
            <a:r>
              <a:rPr lang="en-US" altLang="ko-KR" sz="1200" b="1" dirty="0"/>
              <a:t>VALUES ( </a:t>
            </a:r>
          </a:p>
          <a:p>
            <a:r>
              <a:rPr lang="en-US" altLang="ko-KR" sz="1200" b="1" dirty="0"/>
              <a:t>       'YYYYY' </a:t>
            </a:r>
          </a:p>
          <a:p>
            <a:r>
              <a:rPr lang="en-US" altLang="ko-KR" sz="1200" b="1" dirty="0"/>
              <a:t>     , '</a:t>
            </a:r>
            <a:r>
              <a:rPr lang="ko-KR" altLang="en-US" sz="1200" b="1" dirty="0"/>
              <a:t>사용자</a:t>
            </a:r>
            <a:r>
              <a:rPr lang="en-US" altLang="ko-KR" sz="1200" b="1" dirty="0"/>
              <a:t>Y' </a:t>
            </a:r>
          </a:p>
          <a:p>
            <a:r>
              <a:rPr lang="en-US" altLang="ko-KR" sz="1200" b="1" dirty="0"/>
              <a:t>     , 'PASS567!!'  </a:t>
            </a:r>
          </a:p>
          <a:p>
            <a:r>
              <a:rPr lang="en-US" altLang="ko-KR" sz="1200" b="1" dirty="0"/>
              <a:t>     , 'CCCC-CCCC-CCCC-CCCC'</a:t>
            </a:r>
          </a:p>
          <a:p>
            <a:r>
              <a:rPr lang="en-US" altLang="ko-KR" sz="1200" b="1" dirty="0"/>
              <a:t>     , TO_CHAR(SYSDATE , 'YYYYMMDD') </a:t>
            </a:r>
          </a:p>
          <a:p>
            <a:r>
              <a:rPr lang="en-US" altLang="ko-KR" sz="1200" b="1" dirty="0"/>
              <a:t>     , 2</a:t>
            </a:r>
          </a:p>
          <a:p>
            <a:r>
              <a:rPr lang="en-US" altLang="ko-KR" sz="1200" b="1" dirty="0"/>
              <a:t>     , '</a:t>
            </a:r>
            <a:r>
              <a:rPr lang="ko-KR" altLang="en-US" sz="1200" b="1" dirty="0"/>
              <a:t>남</a:t>
            </a:r>
            <a:r>
              <a:rPr lang="en-US" altLang="ko-KR" sz="1200" b="1" dirty="0"/>
              <a:t>'</a:t>
            </a:r>
          </a:p>
          <a:p>
            <a:r>
              <a:rPr lang="en-US" altLang="ko-KR" sz="1200" b="1" dirty="0"/>
              <a:t>     , 30</a:t>
            </a:r>
          </a:p>
          <a:p>
            <a:r>
              <a:rPr lang="en-US" altLang="ko-KR" sz="1200" b="1" dirty="0"/>
              <a:t>     , 'N' </a:t>
            </a:r>
          </a:p>
          <a:p>
            <a:r>
              <a:rPr lang="en-US" altLang="ko-KR" sz="1200" b="1" dirty="0"/>
              <a:t>)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7CC7-6EDC-4F3B-9727-CC346FEA29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5E2F-B4F2-EF8E-F1DA-937626322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EB27B-DD45-D90A-7C5B-F31B491C0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07974-36D4-21CB-0859-66FCBA35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3B6C8-823D-0559-98DE-0B239066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555EE-03A1-F098-A660-2A207937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2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30FF0-4E54-DAB5-061B-A154B91F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237980-5670-26FF-CA85-654CD0D01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EFBB7-4BFB-2A74-57AF-2DD538BA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5425A-EBF6-6E9B-E841-108A8E91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5A2DC-FF02-B7A6-A17A-6537F5E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0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2F7B1-18DE-F0B4-1AE2-8CACB7F53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4392D-143C-2186-7F6B-EBD1171AA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043B8-F712-1D2C-8501-E0A7A574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E49DE-FB14-FC21-582F-8CD005DE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5DA32-97A8-2A43-01FD-9E7B750B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E520C-DC50-009E-B897-FEB3A7B2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B7A7A-FC33-A0CA-0907-946D2004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C0F61-3E60-674B-3FFD-FF50877C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47669-05A2-7033-AE84-2F799159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CAFBB-3D68-BC82-CCA4-269DBF53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A8D24-0C16-9200-04E3-7679760A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6462F-0428-445A-A6EB-9FCE982E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0B6F6-7216-DEB2-7F86-36E391EC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1E51D-4BF1-4A4D-A362-D3C92277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02499-6772-F98C-254D-45A49730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4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84D59-8035-5B86-3CFB-CDA6D00E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A7446-7B56-DCE1-BA00-E306BC755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02A52-8F76-1DA5-2C08-625171377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58AEF-CA27-5E69-14F4-FD691BD3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6121B-85EE-7EB4-73A7-D628ABAF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F756E-B1F7-E496-56BF-83C63FD1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F2512-0BDF-EE49-A357-4D71CE5C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86CF6-7E93-EF2C-952E-3E95C33D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67E81-15F8-DB8B-E36E-2EC6C901C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A9947-B0EE-0B8C-8B03-F22EAD91A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3FCB6-FD21-3595-B3FD-185FEB28C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D0BB92-07B0-CA5A-61C5-3A8D2B9D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CBB2F0-FDC4-AAB8-E37D-087ED417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5F383E-B440-2F75-D6DD-3482EC72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9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F0921-A87A-E4F4-E2A5-4EA2A7EE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433112-3314-52FF-F95F-B4D9B387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9A5A8A-5E54-600D-CFFB-52C5A93D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ACA101-F3A9-ACBA-89F6-C4F209B1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3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61CB64-F17A-346E-4EF5-05D5D3C8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BB5BC0-2143-8F7E-D22F-9CCD35A6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96750-766E-3425-63A4-952B8266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B3A23-41B3-2E46-B89E-05F6C960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EF96D-292A-9153-031A-7AA98C15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496B0-BF69-1C9A-4749-CCFCDDE08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15794-2AA4-D649-14FF-96D65D88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8AAC7-041C-B0A9-5D55-12151B89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FA53A-CD73-37E7-03C3-FE6EEFC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B8B4-81FD-6CC9-54F0-2A510741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526AF1-C0E3-22A1-1757-FDA26A4F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2546B-EF2E-120E-8F7B-55C6969F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D9326-B3E4-4EF5-450D-D5315A0A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D75EE-8A7F-E095-9529-7240DE00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6EFAD-80F7-30C0-8D7E-1F4B7B12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1D4DF6-0C8F-E062-D36E-99CED7E7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956ED-0E7F-DFC2-A70E-1D3D1A9FA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8685D-2AAD-5A38-C9BB-4F2051C4D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82E5-3A0A-40AE-86A6-C221F0D97B1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6FB4-73EB-E390-5407-60CF02DAF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4EA18-D1F3-27D3-38D1-86FEAAA6C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05A4-1DCF-4FAE-AF9C-5C4340D4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6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B42010-DA87-183C-2A7E-7BB4B571E51C}"/>
              </a:ext>
            </a:extLst>
          </p:cNvPr>
          <p:cNvSpPr/>
          <p:nvPr/>
        </p:nvSpPr>
        <p:spPr>
          <a:xfrm>
            <a:off x="0" y="0"/>
            <a:ext cx="5248141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348" y="1918509"/>
            <a:ext cx="5187347" cy="2164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dirty="0">
                <a:solidFill>
                  <a:srgbClr val="FFFFFF"/>
                </a:solidFill>
              </a:rPr>
              <a:t>DML</a:t>
            </a:r>
            <a:br>
              <a:rPr lang="en-US" altLang="ko-KR" sz="5400" dirty="0">
                <a:solidFill>
                  <a:srgbClr val="FFFFFF"/>
                </a:solidFill>
              </a:rPr>
            </a:br>
            <a:r>
              <a:rPr lang="en-US" altLang="ko-KR" sz="2700" dirty="0">
                <a:solidFill>
                  <a:srgbClr val="FFFFFF"/>
                </a:solidFill>
              </a:rPr>
              <a:t>(Data Manipulation Language)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FE161E-6E39-4433-8EE6-E762D1F96EA6}"/>
              </a:ext>
            </a:extLst>
          </p:cNvPr>
          <p:cNvSpPr txBox="1">
            <a:spLocks/>
          </p:cNvSpPr>
          <p:nvPr/>
        </p:nvSpPr>
        <p:spPr>
          <a:xfrm>
            <a:off x="7848394" y="2105695"/>
            <a:ext cx="2519100" cy="30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US" altLang="ko-KR" sz="2300" b="1" dirty="0"/>
              <a:t>DML</a:t>
            </a:r>
            <a:r>
              <a:rPr lang="ko-KR" altLang="en-US" sz="2300" b="1" dirty="0"/>
              <a:t>이란</a:t>
            </a:r>
            <a:r>
              <a:rPr lang="en-US" altLang="ko-KR" sz="2300" b="1" dirty="0"/>
              <a:t>?</a:t>
            </a:r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US" altLang="ko-KR" sz="2300" b="1" dirty="0"/>
              <a:t>DML </a:t>
            </a:r>
            <a:r>
              <a:rPr lang="ko-KR" altLang="en-US" sz="2300" b="1" dirty="0"/>
              <a:t>문법</a:t>
            </a: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     </a:t>
            </a:r>
            <a:r>
              <a:rPr lang="en-US" altLang="ko-KR" sz="1800" b="1" dirty="0"/>
              <a:t>- INSERT</a:t>
            </a:r>
          </a:p>
          <a:p>
            <a:pPr algn="l">
              <a:spcAft>
                <a:spcPts val="600"/>
              </a:spcAft>
            </a:pPr>
            <a:r>
              <a:rPr lang="en-US" altLang="ko-KR" sz="1800" b="1" dirty="0"/>
              <a:t>      - UPDATE</a:t>
            </a:r>
          </a:p>
          <a:p>
            <a:pPr algn="l">
              <a:spcAft>
                <a:spcPts val="600"/>
              </a:spcAft>
            </a:pPr>
            <a:r>
              <a:rPr lang="en-US" altLang="ko-KR" sz="1800" b="1" dirty="0"/>
              <a:t>      - DELETE</a:t>
            </a:r>
          </a:p>
          <a:p>
            <a:pPr algn="l">
              <a:spcAft>
                <a:spcPts val="600"/>
              </a:spcAft>
            </a:pPr>
            <a:endParaRPr lang="en-US" altLang="ko-KR" sz="2400" b="1" dirty="0"/>
          </a:p>
          <a:p>
            <a:pPr algn="l">
              <a:spcAft>
                <a:spcPts val="600"/>
              </a:spcAft>
            </a:pPr>
            <a:r>
              <a:rPr lang="en-US" altLang="ko-KR" sz="2400" b="1" dirty="0"/>
              <a:t>3. DML </a:t>
            </a:r>
            <a:r>
              <a:rPr lang="ko-KR" altLang="en-US" sz="2400" b="1" dirty="0"/>
              <a:t>실습 </a:t>
            </a:r>
            <a:endParaRPr lang="en-US" altLang="ko-KR" sz="2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05726D6-C84A-A461-D735-850B87D5D385}"/>
              </a:ext>
            </a:extLst>
          </p:cNvPr>
          <p:cNvSpPr txBox="1">
            <a:spLocks/>
          </p:cNvSpPr>
          <p:nvPr/>
        </p:nvSpPr>
        <p:spPr>
          <a:xfrm>
            <a:off x="-93929" y="6532504"/>
            <a:ext cx="1549242" cy="3254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800" dirty="0">
                <a:solidFill>
                  <a:srgbClr val="FFFFFF"/>
                </a:solidFill>
              </a:rPr>
              <a:t>강사 강태우</a:t>
            </a:r>
            <a:endParaRPr lang="en-US" altLang="ko-K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7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7395CFE-F001-69C3-5211-6C14F942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74" y="4019164"/>
            <a:ext cx="4747876" cy="2616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B23718-D679-0D42-7ADC-ECC998345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26" y="1616778"/>
            <a:ext cx="7653173" cy="2237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709E50-22DE-D4B4-BB98-483B16E80519}"/>
              </a:ext>
            </a:extLst>
          </p:cNvPr>
          <p:cNvSpPr txBox="1"/>
          <p:nvPr/>
        </p:nvSpPr>
        <p:spPr>
          <a:xfrm>
            <a:off x="508168" y="819406"/>
            <a:ext cx="980843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INSERT </a:t>
            </a:r>
            <a:r>
              <a:rPr lang="ko-KR" altLang="en-US" sz="2000" b="1" dirty="0"/>
              <a:t>시 입력하지 않은 컬럼은 자동으로 </a:t>
            </a:r>
            <a:r>
              <a:rPr lang="en-US" altLang="ko-KR" sz="2000" b="1" dirty="0"/>
              <a:t>NULL</a:t>
            </a:r>
            <a:r>
              <a:rPr lang="ko-KR" altLang="en-US" sz="2000" b="1" dirty="0"/>
              <a:t>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입력됩니다</a:t>
            </a:r>
            <a:r>
              <a:rPr lang="en-US" altLang="ko-KR" sz="2000" b="1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단</a:t>
            </a:r>
            <a:r>
              <a:rPr lang="en-US" altLang="ko-KR" b="1" dirty="0">
                <a:solidFill>
                  <a:srgbClr val="FF0000"/>
                </a:solidFill>
              </a:rPr>
              <a:t> NULLABLE </a:t>
            </a:r>
            <a:r>
              <a:rPr lang="ko-KR" altLang="en-US" b="1" dirty="0">
                <a:solidFill>
                  <a:srgbClr val="FF0000"/>
                </a:solidFill>
              </a:rPr>
              <a:t>한 컬럼만 가능합니다</a:t>
            </a:r>
            <a:r>
              <a:rPr lang="en-US" altLang="ko-KR" b="1" dirty="0">
                <a:solidFill>
                  <a:srgbClr val="FF0000"/>
                </a:solidFill>
              </a:rPr>
              <a:t>. )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49A8A-0B3A-A250-A9FD-104864C21BA8}"/>
              </a:ext>
            </a:extLst>
          </p:cNvPr>
          <p:cNvSpPr txBox="1"/>
          <p:nvPr/>
        </p:nvSpPr>
        <p:spPr>
          <a:xfrm>
            <a:off x="98201" y="159841"/>
            <a:ext cx="288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DML </a:t>
            </a:r>
            <a:r>
              <a:rPr lang="ko-KR" altLang="en-US" b="1" dirty="0"/>
              <a:t>문법 </a:t>
            </a:r>
            <a:r>
              <a:rPr lang="en-US" altLang="ko-KR" b="1" dirty="0"/>
              <a:t>– INSERT</a:t>
            </a:r>
          </a:p>
        </p:txBody>
      </p:sp>
      <p:pic>
        <p:nvPicPr>
          <p:cNvPr id="11" name="그래픽 10" descr="혼란스러운 사람 윤곽선">
            <a:extLst>
              <a:ext uri="{FF2B5EF4-FFF2-40B4-BE49-F238E27FC236}">
                <a16:creationId xmlns:a16="http://schemas.microsoft.com/office/drawing/2014/main" id="{1A6FB4E9-8E29-B562-DF34-D94A21A38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8722" y="2782393"/>
            <a:ext cx="1013778" cy="1013778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63BA577-3701-9BB1-4B7A-857FA6C48FD4}"/>
              </a:ext>
            </a:extLst>
          </p:cNvPr>
          <p:cNvSpPr/>
          <p:nvPr/>
        </p:nvSpPr>
        <p:spPr>
          <a:xfrm>
            <a:off x="8267868" y="1616778"/>
            <a:ext cx="2427837" cy="941323"/>
          </a:xfrm>
          <a:prstGeom prst="wedgeRectCallout">
            <a:avLst>
              <a:gd name="adj1" fmla="val 36775"/>
              <a:gd name="adj2" fmla="val 712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아까 </a:t>
            </a:r>
            <a:r>
              <a:rPr lang="en-US" altLang="ko-KR" sz="1400" b="1" dirty="0">
                <a:solidFill>
                  <a:schemeClr val="tx1"/>
                </a:solidFill>
              </a:rPr>
              <a:t>INSERT </a:t>
            </a:r>
            <a:r>
              <a:rPr lang="ko-KR" altLang="en-US" sz="1400" b="1" dirty="0">
                <a:solidFill>
                  <a:schemeClr val="tx1"/>
                </a:solidFill>
              </a:rPr>
              <a:t>했던 쿼리를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잘 보면 </a:t>
            </a:r>
            <a:r>
              <a:rPr lang="en-US" altLang="ko-KR" sz="1400" b="1" dirty="0">
                <a:solidFill>
                  <a:schemeClr val="tx1"/>
                </a:solidFill>
              </a:rPr>
              <a:t>AGE</a:t>
            </a:r>
            <a:r>
              <a:rPr lang="ko-KR" altLang="en-US" sz="1400" b="1" dirty="0">
                <a:solidFill>
                  <a:schemeClr val="tx1"/>
                </a:solidFill>
              </a:rPr>
              <a:t> 컬럼이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누락되어 있었습니다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386065-A1BD-AF53-B20D-B16146A5C9F5}"/>
              </a:ext>
            </a:extLst>
          </p:cNvPr>
          <p:cNvSpPr/>
          <p:nvPr/>
        </p:nvSpPr>
        <p:spPr>
          <a:xfrm>
            <a:off x="6847769" y="3548522"/>
            <a:ext cx="619831" cy="30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444425-DFB1-23C1-E387-D986DFD9A009}"/>
              </a:ext>
            </a:extLst>
          </p:cNvPr>
          <p:cNvSpPr/>
          <p:nvPr/>
        </p:nvSpPr>
        <p:spPr>
          <a:xfrm>
            <a:off x="2116969" y="5912551"/>
            <a:ext cx="4404481" cy="202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5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5B42B-EE75-B5B0-66A9-8837E307FE0B}"/>
              </a:ext>
            </a:extLst>
          </p:cNvPr>
          <p:cNvSpPr txBox="1"/>
          <p:nvPr/>
        </p:nvSpPr>
        <p:spPr>
          <a:xfrm>
            <a:off x="67021" y="142787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sz="1800" b="1" dirty="0"/>
              <a:t>.DML </a:t>
            </a:r>
            <a:r>
              <a:rPr lang="ko-KR" altLang="en-US" sz="1800" b="1" dirty="0"/>
              <a:t>문법</a:t>
            </a:r>
            <a:r>
              <a:rPr lang="ko-KR" altLang="en-US" b="1" dirty="0"/>
              <a:t> </a:t>
            </a:r>
            <a:r>
              <a:rPr lang="en-US" altLang="ko-KR" b="1" dirty="0"/>
              <a:t>– INSERT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E3EDF-AB86-7719-A378-A4113BC539FC}"/>
              </a:ext>
            </a:extLst>
          </p:cNvPr>
          <p:cNvSpPr txBox="1"/>
          <p:nvPr/>
        </p:nvSpPr>
        <p:spPr>
          <a:xfrm>
            <a:off x="606290" y="884324"/>
            <a:ext cx="1097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에러 </a:t>
            </a:r>
            <a:r>
              <a:rPr lang="en-US" altLang="ko-KR" sz="2400" b="1" dirty="0"/>
              <a:t>CASE 5 [ </a:t>
            </a:r>
            <a:r>
              <a:rPr lang="ko-KR" altLang="en-US" sz="2400" b="1" dirty="0">
                <a:solidFill>
                  <a:srgbClr val="FF0000"/>
                </a:solidFill>
              </a:rPr>
              <a:t>컬럼리스트와 입력 값의 개수가 다른 경우 </a:t>
            </a:r>
            <a:r>
              <a:rPr lang="en-US" altLang="ko-KR" sz="2400" b="1" dirty="0"/>
              <a:t>]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78BDE5-DEBC-3741-6A9D-8F43CE7C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51" y="2841285"/>
            <a:ext cx="5437325" cy="7595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D41E63-40AA-2028-1A1E-A9853A505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51" y="4538518"/>
            <a:ext cx="5539904" cy="6504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E364C5-CF84-3F90-7CE5-A99D8050B20B}"/>
              </a:ext>
            </a:extLst>
          </p:cNvPr>
          <p:cNvSpPr txBox="1"/>
          <p:nvPr/>
        </p:nvSpPr>
        <p:spPr>
          <a:xfrm>
            <a:off x="5284425" y="2384884"/>
            <a:ext cx="3692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컬럼리스트 개수 </a:t>
            </a:r>
            <a:r>
              <a:rPr lang="en-US" altLang="ko-KR" sz="1800" b="1" dirty="0"/>
              <a:t>&lt; </a:t>
            </a:r>
            <a:r>
              <a:rPr lang="ko-KR" altLang="en-US" sz="1800" b="1" dirty="0"/>
              <a:t> 입력 값 개수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78940-8D24-57EF-25B8-0380CF6B6DD1}"/>
              </a:ext>
            </a:extLst>
          </p:cNvPr>
          <p:cNvSpPr txBox="1"/>
          <p:nvPr/>
        </p:nvSpPr>
        <p:spPr>
          <a:xfrm>
            <a:off x="5284424" y="4094656"/>
            <a:ext cx="3692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컬럼리스트 개수 </a:t>
            </a:r>
            <a:r>
              <a:rPr lang="en-US" altLang="ko-KR" b="1" dirty="0"/>
              <a:t>&gt;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 입력 값 개수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FC982C-598F-3B8A-492E-927B8A961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29" y="1645093"/>
            <a:ext cx="3563904" cy="48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1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5B42B-EE75-B5B0-66A9-8837E307FE0B}"/>
              </a:ext>
            </a:extLst>
          </p:cNvPr>
          <p:cNvSpPr txBox="1"/>
          <p:nvPr/>
        </p:nvSpPr>
        <p:spPr>
          <a:xfrm>
            <a:off x="67021" y="142787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sz="1800" b="1" dirty="0"/>
              <a:t>.DML </a:t>
            </a:r>
            <a:r>
              <a:rPr lang="ko-KR" altLang="en-US" sz="1800" b="1" dirty="0"/>
              <a:t>문법</a:t>
            </a:r>
            <a:r>
              <a:rPr lang="ko-KR" altLang="en-US" b="1" dirty="0"/>
              <a:t> </a:t>
            </a:r>
            <a:r>
              <a:rPr lang="en-US" altLang="ko-KR" b="1" dirty="0"/>
              <a:t>– INSERT </a:t>
            </a:r>
            <a:endParaRPr lang="ko-KR" altLang="en-US" dirty="0"/>
          </a:p>
        </p:txBody>
      </p:sp>
      <p:pic>
        <p:nvPicPr>
          <p:cNvPr id="2" name="그래픽 1" descr="혼란스러운 사람 윤곽선">
            <a:extLst>
              <a:ext uri="{FF2B5EF4-FFF2-40B4-BE49-F238E27FC236}">
                <a16:creationId xmlns:a16="http://schemas.microsoft.com/office/drawing/2014/main" id="{14806A19-5742-8209-F3AC-D5698CA5B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6310" y="4527106"/>
            <a:ext cx="1405256" cy="1405256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016B6662-7290-EEA0-3AB1-F68483582DFA}"/>
              </a:ext>
            </a:extLst>
          </p:cNvPr>
          <p:cNvSpPr/>
          <p:nvPr/>
        </p:nvSpPr>
        <p:spPr>
          <a:xfrm>
            <a:off x="6366124" y="2393709"/>
            <a:ext cx="4666446" cy="1775826"/>
          </a:xfrm>
          <a:prstGeom prst="wedgeRectCallout">
            <a:avLst>
              <a:gd name="adj1" fmla="val 30980"/>
              <a:gd name="adj2" fmla="val 749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해당 테이블의 컬럼 개수와 자료형을 잘 안다면 이렇게 작성해도 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단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실무에서 권장하지는 않습니다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F7AC1-498D-ADA5-0078-9BC0E5A513BA}"/>
              </a:ext>
            </a:extLst>
          </p:cNvPr>
          <p:cNvSpPr txBox="1"/>
          <p:nvPr/>
        </p:nvSpPr>
        <p:spPr>
          <a:xfrm>
            <a:off x="670845" y="2210208"/>
            <a:ext cx="5409032" cy="37856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INSERT INTO TB_MEMBER </a:t>
            </a:r>
          </a:p>
          <a:p>
            <a:r>
              <a:rPr lang="en-US" altLang="ko-KR" sz="2000" b="1" dirty="0"/>
              <a:t>VALUES ( </a:t>
            </a:r>
          </a:p>
          <a:p>
            <a:r>
              <a:rPr lang="en-US" altLang="ko-KR" sz="2000" b="1" dirty="0"/>
              <a:t>       'YYYYY' </a:t>
            </a:r>
          </a:p>
          <a:p>
            <a:r>
              <a:rPr lang="en-US" altLang="ko-KR" sz="2000" b="1" dirty="0"/>
              <a:t>     , '</a:t>
            </a:r>
            <a:r>
              <a:rPr lang="ko-KR" altLang="en-US" sz="2000" b="1" dirty="0"/>
              <a:t>사용자</a:t>
            </a:r>
            <a:r>
              <a:rPr lang="en-US" altLang="ko-KR" sz="2000" b="1" dirty="0"/>
              <a:t>Y' </a:t>
            </a:r>
          </a:p>
          <a:p>
            <a:r>
              <a:rPr lang="en-US" altLang="ko-KR" sz="2000" b="1" dirty="0"/>
              <a:t>     , 'PASS567!!'  </a:t>
            </a:r>
          </a:p>
          <a:p>
            <a:r>
              <a:rPr lang="en-US" altLang="ko-KR" sz="2000" b="1" dirty="0"/>
              <a:t>     , 'CCCC-CCCC-CCCC-CCCC'</a:t>
            </a:r>
          </a:p>
          <a:p>
            <a:r>
              <a:rPr lang="en-US" altLang="ko-KR" sz="2000" b="1" dirty="0"/>
              <a:t>     , TO_CHAR(SYSDATE , 'YYYYMMDD') </a:t>
            </a:r>
          </a:p>
          <a:p>
            <a:r>
              <a:rPr lang="en-US" altLang="ko-KR" sz="2000" b="1" dirty="0"/>
              <a:t>     , 2</a:t>
            </a:r>
          </a:p>
          <a:p>
            <a:r>
              <a:rPr lang="en-US" altLang="ko-KR" sz="2000" b="1" dirty="0"/>
              <a:t>     , '</a:t>
            </a:r>
            <a:r>
              <a:rPr lang="ko-KR" altLang="en-US" sz="2000" b="1" dirty="0"/>
              <a:t>남</a:t>
            </a:r>
            <a:r>
              <a:rPr lang="en-US" altLang="ko-KR" sz="2000" b="1" dirty="0"/>
              <a:t>'</a:t>
            </a:r>
          </a:p>
          <a:p>
            <a:r>
              <a:rPr lang="en-US" altLang="ko-KR" sz="2000" b="1" dirty="0"/>
              <a:t>     , 30</a:t>
            </a:r>
          </a:p>
          <a:p>
            <a:r>
              <a:rPr lang="en-US" altLang="ko-KR" sz="2000" b="1" dirty="0"/>
              <a:t>     , 'N' </a:t>
            </a:r>
          </a:p>
          <a:p>
            <a:r>
              <a:rPr lang="en-US" altLang="ko-KR" sz="2000" b="1" dirty="0"/>
              <a:t>) ;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CDAE9-2245-3BB6-E3C2-CA85144A90DB}"/>
              </a:ext>
            </a:extLst>
          </p:cNvPr>
          <p:cNvSpPr txBox="1"/>
          <p:nvPr/>
        </p:nvSpPr>
        <p:spPr>
          <a:xfrm>
            <a:off x="606290" y="884324"/>
            <a:ext cx="1097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컬럼리스트</a:t>
            </a:r>
            <a:r>
              <a:rPr lang="en-US" altLang="ko-KR" sz="2400" b="1" dirty="0"/>
              <a:t>(COLUMN LIST) </a:t>
            </a:r>
            <a:r>
              <a:rPr lang="ko-KR" altLang="en-US" sz="2400" b="1" dirty="0"/>
              <a:t>를 </a:t>
            </a:r>
            <a:r>
              <a:rPr lang="ko-KR" altLang="en-US" sz="2400" b="1" dirty="0">
                <a:highlight>
                  <a:srgbClr val="FFFF00"/>
                </a:highlight>
              </a:rPr>
              <a:t>쓰지 않아도</a:t>
            </a:r>
            <a:r>
              <a:rPr lang="en-US" altLang="ko-KR" sz="2400" b="1" dirty="0"/>
              <a:t> INSERT </a:t>
            </a:r>
            <a:r>
              <a:rPr lang="ko-KR" altLang="en-US" sz="2400" b="1" dirty="0"/>
              <a:t>하는 방법이 있습니다</a:t>
            </a:r>
            <a:r>
              <a:rPr lang="en-US" altLang="ko-KR" sz="2400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C29895-60F7-01DD-19D1-9ACC74286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549" y="5411145"/>
            <a:ext cx="3600194" cy="6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DCFD1-94CE-31C2-D5E5-E88AA22C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962" y="1740148"/>
            <a:ext cx="2949392" cy="739036"/>
          </a:xfrm>
        </p:spPr>
        <p:txBody>
          <a:bodyPr>
            <a:normAutofit/>
          </a:bodyPr>
          <a:lstStyle/>
          <a:p>
            <a:r>
              <a:rPr lang="en-US" altLang="ko-KR" b="1" dirty="0"/>
              <a:t>UPDATE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5DC56-6D98-123E-C660-AF7A9A87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962" y="2550848"/>
            <a:ext cx="6966397" cy="4456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테이블에 있는 기존의 데이터를 변경합니다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435C-4B5F-D180-7049-55FDD80F2776}"/>
              </a:ext>
            </a:extLst>
          </p:cNvPr>
          <p:cNvSpPr txBox="1"/>
          <p:nvPr/>
        </p:nvSpPr>
        <p:spPr>
          <a:xfrm>
            <a:off x="2149663" y="4027580"/>
            <a:ext cx="77896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문법</a:t>
            </a:r>
            <a:r>
              <a:rPr lang="en-US" altLang="ko-KR" sz="2400" b="1" dirty="0"/>
              <a:t>] </a:t>
            </a:r>
          </a:p>
          <a:p>
            <a:endParaRPr lang="en-US" altLang="ko-KR" b="1" dirty="0"/>
          </a:p>
          <a:p>
            <a:r>
              <a:rPr lang="en-US" altLang="ko-KR" b="1" dirty="0"/>
              <a:t>UPDATE </a:t>
            </a:r>
            <a:r>
              <a:rPr lang="ko-KR" altLang="en-US" b="1" dirty="0"/>
              <a:t>테이블명 </a:t>
            </a:r>
            <a:r>
              <a:rPr lang="en-US" altLang="ko-KR" b="1" dirty="0"/>
              <a:t>SET </a:t>
            </a:r>
            <a:r>
              <a:rPr lang="ko-KR" altLang="en-US" b="1" dirty="0" err="1"/>
              <a:t>바꿀컬럼</a:t>
            </a:r>
            <a:r>
              <a:rPr lang="ko-KR" altLang="en-US" b="1" dirty="0"/>
              <a:t> </a:t>
            </a:r>
            <a:r>
              <a:rPr lang="en-US" altLang="ko-KR" b="1" dirty="0"/>
              <a:t>= </a:t>
            </a:r>
            <a:r>
              <a:rPr lang="ko-KR" altLang="en-US" b="1" dirty="0" err="1"/>
              <a:t>바꿀값</a:t>
            </a:r>
            <a:r>
              <a:rPr lang="ko-KR" altLang="en-US" b="1" dirty="0"/>
              <a:t> </a:t>
            </a:r>
            <a:r>
              <a:rPr lang="en-US" altLang="ko-KR" b="1" dirty="0"/>
              <a:t>WHERE </a:t>
            </a:r>
            <a:r>
              <a:rPr lang="ko-KR" altLang="en-US" b="1" dirty="0" err="1"/>
              <a:t>바꾸고싶은행조건</a:t>
            </a:r>
            <a:r>
              <a:rPr lang="ko-KR" altLang="en-US" b="1" dirty="0"/>
              <a:t> </a:t>
            </a:r>
            <a:r>
              <a:rPr lang="en-US" altLang="ko-KR" b="1" dirty="0"/>
              <a:t>;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FF813-A057-1C52-67CD-3BBB8B919745}"/>
              </a:ext>
            </a:extLst>
          </p:cNvPr>
          <p:cNvSpPr txBox="1"/>
          <p:nvPr/>
        </p:nvSpPr>
        <p:spPr>
          <a:xfrm>
            <a:off x="67021" y="142787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sz="1800" b="1" dirty="0"/>
              <a:t>.DML </a:t>
            </a:r>
            <a:r>
              <a:rPr lang="ko-KR" altLang="en-US" sz="1800" b="1" dirty="0"/>
              <a:t>문법</a:t>
            </a:r>
            <a:r>
              <a:rPr lang="ko-KR" altLang="en-US" b="1" dirty="0"/>
              <a:t> </a:t>
            </a:r>
            <a:r>
              <a:rPr lang="en-US" altLang="ko-KR" b="1" dirty="0"/>
              <a:t>– 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3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068546A-541B-D645-1511-E3C4DED1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494" y="2275773"/>
            <a:ext cx="6458851" cy="24387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55B9B-B4CC-C1D2-DC0F-0DE6F39F1D12}"/>
              </a:ext>
            </a:extLst>
          </p:cNvPr>
          <p:cNvSpPr txBox="1"/>
          <p:nvPr/>
        </p:nvSpPr>
        <p:spPr>
          <a:xfrm>
            <a:off x="2353397" y="5096178"/>
            <a:ext cx="716525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(1) </a:t>
            </a:r>
            <a:r>
              <a:rPr lang="ko-KR" altLang="en-US" sz="1400" b="1" dirty="0"/>
              <a:t>변경할 컬럼과 값을 </a:t>
            </a:r>
            <a:r>
              <a:rPr lang="en-US" altLang="ko-KR" sz="1400" b="1" dirty="0">
                <a:highlight>
                  <a:srgbClr val="FFFF00"/>
                </a:highlight>
              </a:rPr>
              <a:t>SET </a:t>
            </a:r>
            <a:r>
              <a:rPr lang="ko-KR" altLang="en-US" sz="1400" b="1" dirty="0">
                <a:highlight>
                  <a:srgbClr val="FFFF00"/>
                </a:highlight>
              </a:rPr>
              <a:t>뒤에 </a:t>
            </a:r>
            <a:r>
              <a:rPr lang="en-US" altLang="ko-KR" sz="1400" b="1" dirty="0">
                <a:highlight>
                  <a:srgbClr val="FFFF00"/>
                </a:highlight>
              </a:rPr>
              <a:t>“=“ </a:t>
            </a:r>
            <a:r>
              <a:rPr lang="ko-KR" altLang="en-US" sz="1400" b="1" dirty="0">
                <a:highlight>
                  <a:srgbClr val="FFFF00"/>
                </a:highlight>
              </a:rPr>
              <a:t>로 입력</a:t>
            </a:r>
            <a:r>
              <a:rPr lang="ko-KR" altLang="en-US" sz="1400" b="1" dirty="0"/>
              <a:t>하여 데이터를 수정합니다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(2) </a:t>
            </a:r>
            <a:r>
              <a:rPr lang="ko-KR" altLang="en-US" sz="1400" b="1" dirty="0"/>
              <a:t>여러 컬럼의 값을 동시에 수정할 수 있습니다</a:t>
            </a:r>
            <a:r>
              <a:rPr lang="en-US" altLang="ko-KR" sz="1400" b="1" dirty="0"/>
              <a:t>.  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(3) WHERE </a:t>
            </a:r>
            <a:r>
              <a:rPr lang="ko-KR" altLang="en-US" sz="1400" b="1" dirty="0"/>
              <a:t>조건을 사용하지 않으면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테이블 내 모든 행이 변경되어버립니다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주의</a:t>
            </a:r>
            <a:r>
              <a:rPr lang="en-US" altLang="ko-KR" sz="1400" b="1" dirty="0"/>
              <a:t>!)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D3CB4-07C8-ABA6-F920-61436D51D9BE}"/>
              </a:ext>
            </a:extLst>
          </p:cNvPr>
          <p:cNvSpPr txBox="1"/>
          <p:nvPr/>
        </p:nvSpPr>
        <p:spPr>
          <a:xfrm>
            <a:off x="67021" y="142787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sz="1800" b="1" dirty="0"/>
              <a:t>.DML </a:t>
            </a:r>
            <a:r>
              <a:rPr lang="ko-KR" altLang="en-US" sz="1800" b="1" dirty="0"/>
              <a:t>문법</a:t>
            </a:r>
            <a:r>
              <a:rPr lang="ko-KR" altLang="en-US" b="1" dirty="0"/>
              <a:t> </a:t>
            </a:r>
            <a:r>
              <a:rPr lang="en-US" altLang="ko-KR" b="1" dirty="0"/>
              <a:t>– UPDATE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9E24A2-A735-DB8B-DD9F-8299D8A54B29}"/>
              </a:ext>
            </a:extLst>
          </p:cNvPr>
          <p:cNvSpPr/>
          <p:nvPr/>
        </p:nvSpPr>
        <p:spPr>
          <a:xfrm>
            <a:off x="2783604" y="2819401"/>
            <a:ext cx="5916741" cy="1358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293B7-A94F-081D-5424-6ECCF269A4F9}"/>
              </a:ext>
            </a:extLst>
          </p:cNvPr>
          <p:cNvSpPr txBox="1"/>
          <p:nvPr/>
        </p:nvSpPr>
        <p:spPr>
          <a:xfrm>
            <a:off x="742894" y="1012468"/>
            <a:ext cx="77896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문법</a:t>
            </a:r>
            <a:r>
              <a:rPr lang="en-US" altLang="ko-KR" sz="2400" b="1" dirty="0"/>
              <a:t>] </a:t>
            </a:r>
          </a:p>
          <a:p>
            <a:endParaRPr lang="en-US" altLang="ko-KR" b="1" dirty="0"/>
          </a:p>
          <a:p>
            <a:r>
              <a:rPr lang="en-US" altLang="ko-KR" b="1" dirty="0"/>
              <a:t>UPDATE </a:t>
            </a:r>
            <a:r>
              <a:rPr lang="ko-KR" altLang="en-US" b="1" dirty="0"/>
              <a:t>테이블명 </a:t>
            </a:r>
            <a:r>
              <a:rPr lang="en-US" altLang="ko-KR" b="1" dirty="0"/>
              <a:t>SET </a:t>
            </a:r>
            <a:r>
              <a:rPr lang="ko-KR" altLang="en-US" b="1" dirty="0" err="1"/>
              <a:t>바꿀컬럼</a:t>
            </a:r>
            <a:r>
              <a:rPr lang="ko-KR" altLang="en-US" b="1" dirty="0"/>
              <a:t> </a:t>
            </a:r>
            <a:r>
              <a:rPr lang="en-US" altLang="ko-KR" b="1" dirty="0"/>
              <a:t>= </a:t>
            </a:r>
            <a:r>
              <a:rPr lang="ko-KR" altLang="en-US" b="1" dirty="0" err="1"/>
              <a:t>바꿀값</a:t>
            </a:r>
            <a:r>
              <a:rPr lang="ko-KR" altLang="en-US" b="1" dirty="0"/>
              <a:t> </a:t>
            </a:r>
            <a:r>
              <a:rPr lang="en-US" altLang="ko-KR" b="1" dirty="0"/>
              <a:t>WHERE </a:t>
            </a:r>
            <a:r>
              <a:rPr lang="ko-KR" altLang="en-US" b="1" dirty="0" err="1"/>
              <a:t>바꾸고싶은행조건</a:t>
            </a:r>
            <a:r>
              <a:rPr lang="ko-KR" altLang="en-US" b="1" dirty="0"/>
              <a:t> </a:t>
            </a:r>
            <a:r>
              <a:rPr lang="en-US" altLang="ko-KR" b="1" dirty="0"/>
              <a:t>;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631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DCFD1-94CE-31C2-D5E5-E88AA22C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545" y="1662871"/>
            <a:ext cx="2020910" cy="739036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DELETE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5DC56-6D98-123E-C660-AF7A9A87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45" y="2473571"/>
            <a:ext cx="10263389" cy="4456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테이블에 존재하는 데이터를 </a:t>
            </a:r>
            <a:r>
              <a:rPr lang="ko-KR" altLang="en-US" b="1" dirty="0" err="1">
                <a:highlight>
                  <a:srgbClr val="FFFF00"/>
                </a:highlight>
              </a:rPr>
              <a:t>튜플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행</a:t>
            </a:r>
            <a:r>
              <a:rPr lang="en-US" altLang="ko-KR" b="1" dirty="0">
                <a:highlight>
                  <a:srgbClr val="FFFF00"/>
                </a:highlight>
              </a:rPr>
              <a:t>) </a:t>
            </a:r>
            <a:r>
              <a:rPr lang="ko-KR" altLang="en-US" b="1" dirty="0">
                <a:highlight>
                  <a:srgbClr val="FFFF00"/>
                </a:highlight>
              </a:rPr>
              <a:t>단위로 삭제</a:t>
            </a:r>
            <a:r>
              <a:rPr lang="ko-KR" altLang="en-US" b="1" dirty="0"/>
              <a:t>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0E0AF-EC55-CC7B-5C5A-848053CD8E69}"/>
              </a:ext>
            </a:extLst>
          </p:cNvPr>
          <p:cNvSpPr txBox="1"/>
          <p:nvPr/>
        </p:nvSpPr>
        <p:spPr>
          <a:xfrm>
            <a:off x="98201" y="159841"/>
            <a:ext cx="288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DML </a:t>
            </a:r>
            <a:r>
              <a:rPr lang="ko-KR" altLang="en-US" b="1" dirty="0"/>
              <a:t>문법 </a:t>
            </a:r>
            <a:r>
              <a:rPr lang="en-US" altLang="ko-KR" b="1" dirty="0"/>
              <a:t>– 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56E54-66E2-A324-2640-2CF014C93745}"/>
              </a:ext>
            </a:extLst>
          </p:cNvPr>
          <p:cNvSpPr txBox="1"/>
          <p:nvPr/>
        </p:nvSpPr>
        <p:spPr>
          <a:xfrm>
            <a:off x="2656165" y="4134390"/>
            <a:ext cx="6256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문법</a:t>
            </a:r>
            <a:r>
              <a:rPr lang="en-US" altLang="ko-KR" sz="2400" b="1" dirty="0"/>
              <a:t>] </a:t>
            </a:r>
          </a:p>
          <a:p>
            <a:endParaRPr lang="en-US" altLang="ko-KR" b="1" dirty="0"/>
          </a:p>
          <a:p>
            <a:r>
              <a:rPr lang="en-US" altLang="ko-KR" b="1" dirty="0"/>
              <a:t>DELETE FROM </a:t>
            </a:r>
            <a:r>
              <a:rPr lang="ko-KR" altLang="en-US" b="1" dirty="0"/>
              <a:t>테이블명 </a:t>
            </a:r>
            <a:r>
              <a:rPr lang="en-US" altLang="ko-KR" b="1" dirty="0"/>
              <a:t>WHERE </a:t>
            </a:r>
            <a:r>
              <a:rPr lang="ko-KR" altLang="en-US" b="1" dirty="0" err="1"/>
              <a:t>삭제하고싶은행조건</a:t>
            </a:r>
            <a:r>
              <a:rPr lang="ko-KR" altLang="en-US" b="1" dirty="0"/>
              <a:t> </a:t>
            </a:r>
            <a:r>
              <a:rPr lang="en-US" altLang="ko-KR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88910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78CA9-EA2F-BDA5-B308-C20213B200B8}"/>
              </a:ext>
            </a:extLst>
          </p:cNvPr>
          <p:cNvSpPr txBox="1"/>
          <p:nvPr/>
        </p:nvSpPr>
        <p:spPr>
          <a:xfrm>
            <a:off x="67021" y="142787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sz="1800" b="1" dirty="0"/>
              <a:t>.DML </a:t>
            </a:r>
            <a:r>
              <a:rPr lang="ko-KR" altLang="en-US" sz="1800" b="1" dirty="0"/>
              <a:t>문법</a:t>
            </a:r>
            <a:r>
              <a:rPr lang="ko-KR" altLang="en-US" b="1" dirty="0"/>
              <a:t> </a:t>
            </a:r>
            <a:r>
              <a:rPr lang="en-US" altLang="ko-KR" b="1" dirty="0"/>
              <a:t>– DELETE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5BFEB-A2EB-5C11-CC8F-2F8939BC5C77}"/>
              </a:ext>
            </a:extLst>
          </p:cNvPr>
          <p:cNvSpPr txBox="1"/>
          <p:nvPr/>
        </p:nvSpPr>
        <p:spPr>
          <a:xfrm>
            <a:off x="1015192" y="787223"/>
            <a:ext cx="6256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문법</a:t>
            </a:r>
            <a:r>
              <a:rPr lang="en-US" altLang="ko-KR" sz="2400" b="1" dirty="0"/>
              <a:t>] </a:t>
            </a:r>
          </a:p>
          <a:p>
            <a:endParaRPr lang="en-US" altLang="ko-KR" b="1" dirty="0"/>
          </a:p>
          <a:p>
            <a:r>
              <a:rPr lang="en-US" altLang="ko-KR" b="1" dirty="0"/>
              <a:t>DELETE FROM </a:t>
            </a:r>
            <a:r>
              <a:rPr lang="ko-KR" altLang="en-US" b="1" dirty="0"/>
              <a:t>테이블명 </a:t>
            </a:r>
            <a:r>
              <a:rPr lang="en-US" altLang="ko-KR" b="1" dirty="0"/>
              <a:t>WHERE </a:t>
            </a:r>
            <a:r>
              <a:rPr lang="ko-KR" altLang="en-US" b="1" dirty="0" err="1"/>
              <a:t>삭제하고싶은행조건</a:t>
            </a:r>
            <a:r>
              <a:rPr lang="ko-KR" altLang="en-US" b="1" dirty="0"/>
              <a:t> </a:t>
            </a:r>
            <a:r>
              <a:rPr lang="en-US" altLang="ko-KR" b="1" dirty="0"/>
              <a:t>;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AB7ADD-B079-B396-3A37-91AF5A6A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76" y="2633551"/>
            <a:ext cx="6782747" cy="20009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7BCD2B-E55D-6064-127B-26BDC48342EB}"/>
              </a:ext>
            </a:extLst>
          </p:cNvPr>
          <p:cNvSpPr/>
          <p:nvPr/>
        </p:nvSpPr>
        <p:spPr>
          <a:xfrm>
            <a:off x="2383554" y="2679701"/>
            <a:ext cx="7090646" cy="603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FA155-4DFA-1F2A-D5E5-1A312F230A31}"/>
              </a:ext>
            </a:extLst>
          </p:cNvPr>
          <p:cNvSpPr txBox="1"/>
          <p:nvPr/>
        </p:nvSpPr>
        <p:spPr>
          <a:xfrm>
            <a:off x="2513373" y="5055115"/>
            <a:ext cx="7165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400" b="1" dirty="0"/>
              <a:t>WHERE</a:t>
            </a:r>
            <a:r>
              <a:rPr lang="ko-KR" altLang="en-US" sz="1400" b="1" dirty="0"/>
              <a:t> 뒤에 삭제할 행의 조건을 입력합니다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그렇지 않으면 모든 행이 삭제됨</a:t>
            </a:r>
            <a:r>
              <a:rPr lang="en-US" altLang="ko-KR" sz="1400" b="1" dirty="0"/>
              <a:t>) </a:t>
            </a:r>
          </a:p>
          <a:p>
            <a:pPr marL="342900" indent="-342900">
              <a:buAutoNum type="arabicParenBoth"/>
            </a:pPr>
            <a:endParaRPr lang="en-US" altLang="ko-KR" sz="1400" b="1" dirty="0"/>
          </a:p>
          <a:p>
            <a:r>
              <a:rPr lang="en-US" altLang="ko-KR" sz="1400" b="1" dirty="0"/>
              <a:t>(2) ROLLBACK </a:t>
            </a:r>
            <a:r>
              <a:rPr lang="ko-KR" altLang="en-US" sz="1400" b="1" dirty="0"/>
              <a:t>이라는 명령어로 되돌릴 수 있습니다</a:t>
            </a:r>
            <a:r>
              <a:rPr lang="en-US" altLang="ko-KR" sz="1400" b="1" dirty="0"/>
              <a:t>. (TCL</a:t>
            </a:r>
            <a:r>
              <a:rPr lang="ko-KR" altLang="en-US" sz="1400" b="1" dirty="0"/>
              <a:t> 에서 상세히 다룸</a:t>
            </a:r>
            <a:r>
              <a:rPr lang="en-US" altLang="ko-KR" sz="14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1177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9F45-04B3-99FF-E61B-05FF0064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실습문제를 풀어봅시다</a:t>
            </a:r>
            <a:r>
              <a:rPr lang="en-US" altLang="ko-KR" dirty="0"/>
              <a:t>. (</a:t>
            </a:r>
            <a:r>
              <a:rPr lang="en-US" altLang="ko-KR" dirty="0" err="1"/>
              <a:t>sql</a:t>
            </a:r>
            <a:r>
              <a:rPr lang="ko-KR" altLang="en-US" dirty="0"/>
              <a:t> </a:t>
            </a:r>
            <a:r>
              <a:rPr lang="en-US" altLang="ko-KR" dirty="0"/>
              <a:t>developer)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29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E4362-0127-996F-579E-31FDD86A731D}"/>
              </a:ext>
            </a:extLst>
          </p:cNvPr>
          <p:cNvSpPr txBox="1"/>
          <p:nvPr/>
        </p:nvSpPr>
        <p:spPr>
          <a:xfrm>
            <a:off x="3561579" y="2767280"/>
            <a:ext cx="50688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/>
              <a:t>DML END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1257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5EE48FA-6D08-F157-2433-B62BB2524C7B}"/>
              </a:ext>
            </a:extLst>
          </p:cNvPr>
          <p:cNvSpPr txBox="1">
            <a:spLocks/>
          </p:cNvSpPr>
          <p:nvPr/>
        </p:nvSpPr>
        <p:spPr>
          <a:xfrm>
            <a:off x="3838671" y="467861"/>
            <a:ext cx="4514658" cy="70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 SQL </a:t>
            </a:r>
            <a:r>
              <a:rPr lang="ko-KR" altLang="en-US" b="1" dirty="0"/>
              <a:t>문법의 종류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863A6-F21B-FFA8-E3CD-9D61018DC6A3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1. DML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F91F9F-8109-0CA1-51B5-3DE8935CCD1A}"/>
              </a:ext>
            </a:extLst>
          </p:cNvPr>
          <p:cNvSpPr/>
          <p:nvPr/>
        </p:nvSpPr>
        <p:spPr>
          <a:xfrm>
            <a:off x="1223821" y="1481835"/>
            <a:ext cx="1857981" cy="185798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SELECT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FA04A3-BAA4-853D-E9F1-39BA3025796E}"/>
              </a:ext>
            </a:extLst>
          </p:cNvPr>
          <p:cNvSpPr/>
          <p:nvPr/>
        </p:nvSpPr>
        <p:spPr>
          <a:xfrm>
            <a:off x="6892942" y="4174268"/>
            <a:ext cx="1857981" cy="18579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DCL</a:t>
            </a:r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DB937F-77C1-CB55-FAEE-C10F72311B53}"/>
              </a:ext>
            </a:extLst>
          </p:cNvPr>
          <p:cNvSpPr/>
          <p:nvPr/>
        </p:nvSpPr>
        <p:spPr>
          <a:xfrm>
            <a:off x="3044587" y="4168212"/>
            <a:ext cx="1857981" cy="18579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TCL</a:t>
            </a:r>
            <a:endParaRPr lang="ko-KR" altLang="en-US" sz="2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2D010E-F331-98DB-01DC-48D886D914FB}"/>
              </a:ext>
            </a:extLst>
          </p:cNvPr>
          <p:cNvSpPr/>
          <p:nvPr/>
        </p:nvSpPr>
        <p:spPr>
          <a:xfrm>
            <a:off x="8931583" y="1374998"/>
            <a:ext cx="1857981" cy="18579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DDL</a:t>
            </a:r>
            <a:endParaRPr lang="ko-KR" altLang="en-US" sz="2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A06ED9-14B8-0855-5F21-5E1EBD310004}"/>
              </a:ext>
            </a:extLst>
          </p:cNvPr>
          <p:cNvSpPr/>
          <p:nvPr/>
        </p:nvSpPr>
        <p:spPr>
          <a:xfrm>
            <a:off x="5021665" y="1421275"/>
            <a:ext cx="1857981" cy="18579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DML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59844-9F42-B8A5-E2B9-23AC5747E0D0}"/>
              </a:ext>
            </a:extLst>
          </p:cNvPr>
          <p:cNvSpPr txBox="1"/>
          <p:nvPr/>
        </p:nvSpPr>
        <p:spPr>
          <a:xfrm>
            <a:off x="1169823" y="3391048"/>
            <a:ext cx="2239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테이블에서 원하는 </a:t>
            </a:r>
            <a:endParaRPr lang="en-US" altLang="ko-KR" b="1" dirty="0"/>
          </a:p>
          <a:p>
            <a:pPr latinLnBrk="1"/>
            <a:r>
              <a:rPr lang="ko-KR" altLang="en-US" b="1" dirty="0"/>
              <a:t>데이터를 조회한다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BF466-87A5-0D00-F988-5A710F25D224}"/>
              </a:ext>
            </a:extLst>
          </p:cNvPr>
          <p:cNvSpPr txBox="1"/>
          <p:nvPr/>
        </p:nvSpPr>
        <p:spPr>
          <a:xfrm>
            <a:off x="4778260" y="3376458"/>
            <a:ext cx="2344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테이블에 데이터를 </a:t>
            </a:r>
            <a:endParaRPr lang="en-US" altLang="ko-KR" b="1" dirty="0"/>
          </a:p>
          <a:p>
            <a:r>
              <a:rPr lang="ko-KR" altLang="en-US" b="1" dirty="0"/>
              <a:t>입력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r>
              <a:rPr lang="en-US" altLang="ko-KR" b="1" dirty="0"/>
              <a:t>/</a:t>
            </a:r>
            <a:r>
              <a:rPr lang="ko-KR" altLang="en-US" b="1" dirty="0"/>
              <a:t>수정한다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670CF-4D5B-22F5-A204-4CB9CD28E4FF}"/>
              </a:ext>
            </a:extLst>
          </p:cNvPr>
          <p:cNvSpPr txBox="1"/>
          <p:nvPr/>
        </p:nvSpPr>
        <p:spPr>
          <a:xfrm>
            <a:off x="8298830" y="3370856"/>
            <a:ext cx="3123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테이블 같은 데이터 저장소 </a:t>
            </a:r>
            <a:endParaRPr lang="en-US" altLang="ko-KR" b="1" dirty="0"/>
          </a:p>
          <a:p>
            <a:pPr latinLnBrk="1"/>
            <a:r>
              <a:rPr lang="ko-KR" altLang="en-US" b="1" dirty="0"/>
              <a:t>객체를 만들거나 수정한다</a:t>
            </a:r>
            <a:r>
              <a:rPr lang="en-US" altLang="ko-KR" b="1" dirty="0"/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B3A38-F565-A9F4-723D-643F7B8C8A1C}"/>
              </a:ext>
            </a:extLst>
          </p:cNvPr>
          <p:cNvSpPr txBox="1"/>
          <p:nvPr/>
        </p:nvSpPr>
        <p:spPr>
          <a:xfrm>
            <a:off x="2778223" y="6205473"/>
            <a:ext cx="246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트랜잭션을 제어한다</a:t>
            </a:r>
            <a:r>
              <a:rPr lang="en-US" altLang="ko-KR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68EC9-CECF-D20D-809F-C02D3CE7E032}"/>
              </a:ext>
            </a:extLst>
          </p:cNvPr>
          <p:cNvSpPr txBox="1"/>
          <p:nvPr/>
        </p:nvSpPr>
        <p:spPr>
          <a:xfrm>
            <a:off x="6550380" y="6211529"/>
            <a:ext cx="285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객체에 권한을 부여한다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35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6863A6-F21B-FFA8-E3CD-9D61018DC6A3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1. DML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F91F9F-8109-0CA1-51B5-3DE8935CCD1A}"/>
              </a:ext>
            </a:extLst>
          </p:cNvPr>
          <p:cNvSpPr/>
          <p:nvPr/>
        </p:nvSpPr>
        <p:spPr>
          <a:xfrm>
            <a:off x="757521" y="1433388"/>
            <a:ext cx="1857981" cy="18579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DML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9A829-2A19-7CC5-F7DF-D08B8B5ABD08}"/>
              </a:ext>
            </a:extLst>
          </p:cNvPr>
          <p:cNvSpPr txBox="1"/>
          <p:nvPr/>
        </p:nvSpPr>
        <p:spPr>
          <a:xfrm>
            <a:off x="9058875" y="1123256"/>
            <a:ext cx="2298331" cy="330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INSERT 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UPDATE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DELETE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MERGE </a:t>
            </a:r>
          </a:p>
        </p:txBody>
      </p:sp>
      <p:pic>
        <p:nvPicPr>
          <p:cNvPr id="5" name="그래픽 4" descr="혼란스러운 사람 윤곽선">
            <a:extLst>
              <a:ext uri="{FF2B5EF4-FFF2-40B4-BE49-F238E27FC236}">
                <a16:creationId xmlns:a16="http://schemas.microsoft.com/office/drawing/2014/main" id="{A364D103-FA06-2BBD-6132-9ACDA28D5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1238" y="4083007"/>
            <a:ext cx="1702572" cy="1702572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BF51394A-0219-3219-3361-C376B078F030}"/>
              </a:ext>
            </a:extLst>
          </p:cNvPr>
          <p:cNvSpPr/>
          <p:nvPr/>
        </p:nvSpPr>
        <p:spPr>
          <a:xfrm>
            <a:off x="3645761" y="1594011"/>
            <a:ext cx="4900477" cy="1702572"/>
          </a:xfrm>
          <a:prstGeom prst="wedgeEllipseCallout">
            <a:avLst>
              <a:gd name="adj1" fmla="val 19357"/>
              <a:gd name="adj2" fmla="val 869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endParaRPr lang="en-US" altLang="ko-KR" b="1" dirty="0"/>
          </a:p>
          <a:p>
            <a:pPr algn="ctr"/>
            <a:r>
              <a:rPr lang="en-US" altLang="ko-KR" b="1" dirty="0"/>
              <a:t>(Data Manipulation Language) </a:t>
            </a:r>
          </a:p>
          <a:p>
            <a:pPr algn="ctr"/>
            <a:r>
              <a:rPr lang="ko-KR" altLang="en-US" b="1" dirty="0"/>
              <a:t>라는 의미를 가집니다</a:t>
            </a:r>
            <a:r>
              <a:rPr lang="en-US" altLang="ko-KR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265EA-2E95-B9C8-D2D1-80ADE99C8001}"/>
              </a:ext>
            </a:extLst>
          </p:cNvPr>
          <p:cNvSpPr txBox="1"/>
          <p:nvPr/>
        </p:nvSpPr>
        <p:spPr>
          <a:xfrm>
            <a:off x="723120" y="3360160"/>
            <a:ext cx="378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>
                <a:solidFill>
                  <a:srgbClr val="FF0000"/>
                </a:solidFill>
              </a:rPr>
              <a:t>테이블</a:t>
            </a:r>
            <a:r>
              <a:rPr lang="ko-KR" altLang="en-US" b="1" dirty="0"/>
              <a:t>에 원하는 </a:t>
            </a:r>
            <a:endParaRPr lang="en-US" altLang="ko-KR" b="1" dirty="0"/>
          </a:p>
          <a:p>
            <a:pPr latinLnBrk="1"/>
            <a:r>
              <a:rPr lang="ko-KR" altLang="en-US" b="1" dirty="0"/>
              <a:t>데이터를 입력</a:t>
            </a:r>
            <a:r>
              <a:rPr lang="en-US" altLang="ko-KR" b="1" dirty="0"/>
              <a:t>/</a:t>
            </a:r>
            <a:r>
              <a:rPr lang="ko-KR" altLang="en-US" b="1" dirty="0"/>
              <a:t>수정</a:t>
            </a:r>
            <a:r>
              <a:rPr lang="en-US" altLang="ko-KR" b="1" dirty="0"/>
              <a:t>/</a:t>
            </a:r>
            <a:r>
              <a:rPr lang="ko-KR" altLang="en-US" b="1" dirty="0"/>
              <a:t>삭제한다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3623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DCFD1-94CE-31C2-D5E5-E88AA22C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545" y="1662871"/>
            <a:ext cx="2020910" cy="739036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INSERT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5DC56-6D98-123E-C660-AF7A9A87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45" y="2473571"/>
            <a:ext cx="10263389" cy="4456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테이블에 새로운 데이터를 </a:t>
            </a:r>
            <a:r>
              <a:rPr lang="ko-KR" altLang="en-US" b="1" dirty="0" err="1">
                <a:highlight>
                  <a:srgbClr val="FFFF00"/>
                </a:highlight>
              </a:rPr>
              <a:t>튜플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행</a:t>
            </a:r>
            <a:r>
              <a:rPr lang="en-US" altLang="ko-KR" b="1" dirty="0">
                <a:highlight>
                  <a:srgbClr val="FFFF00"/>
                </a:highlight>
              </a:rPr>
              <a:t>) </a:t>
            </a:r>
            <a:r>
              <a:rPr lang="ko-KR" altLang="en-US" b="1" dirty="0">
                <a:highlight>
                  <a:srgbClr val="FFFF00"/>
                </a:highlight>
              </a:rPr>
              <a:t>단위로 입력</a:t>
            </a:r>
            <a:r>
              <a:rPr lang="ko-KR" altLang="en-US" b="1" dirty="0"/>
              <a:t>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435C-4B5F-D180-7049-55FDD80F2776}"/>
              </a:ext>
            </a:extLst>
          </p:cNvPr>
          <p:cNvSpPr txBox="1"/>
          <p:nvPr/>
        </p:nvSpPr>
        <p:spPr>
          <a:xfrm>
            <a:off x="1242777" y="3684673"/>
            <a:ext cx="101862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문법</a:t>
            </a:r>
            <a:r>
              <a:rPr lang="en-US" altLang="ko-KR" sz="2400" b="1" dirty="0"/>
              <a:t>] </a:t>
            </a:r>
          </a:p>
          <a:p>
            <a:endParaRPr lang="en-US" altLang="ko-KR" b="1" dirty="0"/>
          </a:p>
          <a:p>
            <a:r>
              <a:rPr lang="en-US" altLang="ko-KR" b="1" dirty="0"/>
              <a:t>INSERT INTO </a:t>
            </a:r>
            <a:r>
              <a:rPr lang="ko-KR" altLang="en-US" b="1" dirty="0"/>
              <a:t>테이블명 </a:t>
            </a:r>
            <a:r>
              <a:rPr lang="en-US" altLang="ko-KR" b="1" dirty="0"/>
              <a:t>( COLUMN_LIST ) VALUES ( COLUMN_LIST</a:t>
            </a:r>
            <a:r>
              <a:rPr lang="ko-KR" altLang="en-US" b="1" dirty="0"/>
              <a:t>에 입력할 값 리스트</a:t>
            </a:r>
            <a:r>
              <a:rPr lang="en-US" altLang="ko-KR" b="1" dirty="0"/>
              <a:t>)  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0E0AF-EC55-CC7B-5C5A-848053CD8E69}"/>
              </a:ext>
            </a:extLst>
          </p:cNvPr>
          <p:cNvSpPr txBox="1"/>
          <p:nvPr/>
        </p:nvSpPr>
        <p:spPr>
          <a:xfrm>
            <a:off x="98201" y="159841"/>
            <a:ext cx="288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DML </a:t>
            </a:r>
            <a:r>
              <a:rPr lang="ko-KR" altLang="en-US" b="1" dirty="0"/>
              <a:t>문법 </a:t>
            </a:r>
            <a:r>
              <a:rPr lang="en-US" altLang="ko-KR" b="1" dirty="0"/>
              <a:t>– INSERT</a:t>
            </a:r>
          </a:p>
        </p:txBody>
      </p:sp>
    </p:spTree>
    <p:extLst>
      <p:ext uri="{BB962C8B-B14F-4D97-AF65-F5344CB8AC3E}">
        <p14:creationId xmlns:p14="http://schemas.microsoft.com/office/powerpoint/2010/main" val="15525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4D8EBF-15FB-8BF3-1EB8-0F5B40A3A284}"/>
              </a:ext>
            </a:extLst>
          </p:cNvPr>
          <p:cNvSpPr txBox="1"/>
          <p:nvPr/>
        </p:nvSpPr>
        <p:spPr>
          <a:xfrm>
            <a:off x="468494" y="629080"/>
            <a:ext cx="25573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INSERT </a:t>
            </a:r>
            <a:r>
              <a:rPr lang="ko-KR" altLang="en-US" sz="3200" b="1" dirty="0"/>
              <a:t>구조</a:t>
            </a:r>
            <a:endParaRPr lang="en-US" altLang="ko-KR" sz="3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735688-104D-A341-EA91-3EBCAA7F3D0A}"/>
              </a:ext>
            </a:extLst>
          </p:cNvPr>
          <p:cNvSpPr txBox="1"/>
          <p:nvPr/>
        </p:nvSpPr>
        <p:spPr>
          <a:xfrm>
            <a:off x="1095776" y="1381293"/>
            <a:ext cx="10186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INSERT INTO </a:t>
            </a:r>
            <a:r>
              <a:rPr lang="ko-KR" altLang="en-US" b="1" dirty="0"/>
              <a:t>테이블명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/>
              <a:t> COLUMN_LIST 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b="1" dirty="0"/>
              <a:t> VALUES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/>
              <a:t> COLUMN_LIST</a:t>
            </a:r>
            <a:r>
              <a:rPr lang="ko-KR" altLang="en-US" b="1" dirty="0"/>
              <a:t>에 입력할 값 리스트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b="1" dirty="0"/>
              <a:t>  ; </a:t>
            </a:r>
          </a:p>
        </p:txBody>
      </p:sp>
      <p:pic>
        <p:nvPicPr>
          <p:cNvPr id="34" name="그래픽 33" descr="혼란스러운 사람 윤곽선">
            <a:extLst>
              <a:ext uri="{FF2B5EF4-FFF2-40B4-BE49-F238E27FC236}">
                <a16:creationId xmlns:a16="http://schemas.microsoft.com/office/drawing/2014/main" id="{33C1F59D-22C0-4A58-7FFA-E83F2321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6273" y="4311337"/>
            <a:ext cx="1405256" cy="1405256"/>
          </a:xfrm>
          <a:prstGeom prst="rect">
            <a:avLst/>
          </a:prstGeom>
        </p:spPr>
      </p:pic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C0CFBCF9-C3B2-2489-0D61-3FE86A229208}"/>
              </a:ext>
            </a:extLst>
          </p:cNvPr>
          <p:cNvSpPr/>
          <p:nvPr/>
        </p:nvSpPr>
        <p:spPr>
          <a:xfrm>
            <a:off x="7088687" y="2647463"/>
            <a:ext cx="3309661" cy="1194268"/>
          </a:xfrm>
          <a:prstGeom prst="wedgeRectCallout">
            <a:avLst>
              <a:gd name="adj1" fmla="val 30639"/>
              <a:gd name="adj2" fmla="val 81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괄호 열고 닫기를 잘 지켜주세요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첫 컬럼 앞에는 콤마가 없습니다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첫 입력 값에는 콤마가 없습니다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4F4108-7B00-CAE4-B1F2-A418B2777D0C}"/>
              </a:ext>
            </a:extLst>
          </p:cNvPr>
          <p:cNvSpPr txBox="1"/>
          <p:nvPr/>
        </p:nvSpPr>
        <p:spPr>
          <a:xfrm>
            <a:off x="98201" y="159841"/>
            <a:ext cx="288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DML </a:t>
            </a:r>
            <a:r>
              <a:rPr lang="ko-KR" altLang="en-US" b="1" dirty="0"/>
              <a:t>문법 </a:t>
            </a:r>
            <a:r>
              <a:rPr lang="en-US" altLang="ko-KR" b="1" dirty="0"/>
              <a:t>– INSERT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60D02-96B8-4CF2-6B35-62605C3C6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631" y="1918063"/>
            <a:ext cx="4923676" cy="44578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475BEBF-0F84-2A20-D5E7-D05B20A5D48F}"/>
              </a:ext>
            </a:extLst>
          </p:cNvPr>
          <p:cNvSpPr/>
          <p:nvPr/>
        </p:nvSpPr>
        <p:spPr>
          <a:xfrm>
            <a:off x="3420664" y="1962128"/>
            <a:ext cx="224496" cy="258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F33752-C970-F3BC-2013-DDD62A4532B2}"/>
              </a:ext>
            </a:extLst>
          </p:cNvPr>
          <p:cNvSpPr/>
          <p:nvPr/>
        </p:nvSpPr>
        <p:spPr>
          <a:xfrm>
            <a:off x="1221750" y="3968208"/>
            <a:ext cx="224496" cy="258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35828D-41E4-9ABB-DB82-2D59E7BC1F16}"/>
              </a:ext>
            </a:extLst>
          </p:cNvPr>
          <p:cNvSpPr/>
          <p:nvPr/>
        </p:nvSpPr>
        <p:spPr>
          <a:xfrm>
            <a:off x="2182803" y="3968208"/>
            <a:ext cx="224496" cy="258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A4A0AE-FB15-8FA6-C5C1-FAA4CCFD5CC4}"/>
              </a:ext>
            </a:extLst>
          </p:cNvPr>
          <p:cNvSpPr/>
          <p:nvPr/>
        </p:nvSpPr>
        <p:spPr>
          <a:xfrm>
            <a:off x="1225199" y="5972958"/>
            <a:ext cx="311242" cy="255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35AB79-18D9-2C63-AF95-3AECD8501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260" y="4835875"/>
            <a:ext cx="451548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8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A8EEB6A-262E-A150-DEF9-E0018322C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636292"/>
            <a:ext cx="4044950" cy="40973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61A2CC-C021-6D5A-0F65-3DF5EF356BEC}"/>
              </a:ext>
            </a:extLst>
          </p:cNvPr>
          <p:cNvSpPr/>
          <p:nvPr/>
        </p:nvSpPr>
        <p:spPr>
          <a:xfrm>
            <a:off x="7128051" y="3780224"/>
            <a:ext cx="682449" cy="252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BE456-2DE3-5244-A110-4855F164885F}"/>
              </a:ext>
            </a:extLst>
          </p:cNvPr>
          <p:cNvSpPr txBox="1"/>
          <p:nvPr/>
        </p:nvSpPr>
        <p:spPr>
          <a:xfrm>
            <a:off x="965735" y="865501"/>
            <a:ext cx="8854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에러 </a:t>
            </a:r>
            <a:r>
              <a:rPr lang="en-US" altLang="ko-KR" sz="2400" b="1" dirty="0"/>
              <a:t>CASE 1 [ </a:t>
            </a:r>
            <a:r>
              <a:rPr lang="ko-KR" altLang="en-US" sz="2400" b="1" dirty="0">
                <a:solidFill>
                  <a:srgbClr val="FF0000"/>
                </a:solidFill>
              </a:rPr>
              <a:t>식별자에 </a:t>
            </a:r>
            <a:r>
              <a:rPr lang="en-US" altLang="ko-KR" sz="2400" b="1" dirty="0">
                <a:solidFill>
                  <a:srgbClr val="FF0000"/>
                </a:solidFill>
              </a:rPr>
              <a:t>NULL</a:t>
            </a:r>
            <a:r>
              <a:rPr lang="ko-KR" altLang="en-US" sz="2400" b="1" dirty="0">
                <a:solidFill>
                  <a:srgbClr val="FF0000"/>
                </a:solidFill>
              </a:rPr>
              <a:t>을 입력한 경우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90FDB-5C38-481B-2CD9-33BBEAA59C48}"/>
              </a:ext>
            </a:extLst>
          </p:cNvPr>
          <p:cNvSpPr txBox="1"/>
          <p:nvPr/>
        </p:nvSpPr>
        <p:spPr>
          <a:xfrm>
            <a:off x="1766011" y="4939903"/>
            <a:ext cx="262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 </a:t>
            </a:r>
            <a:r>
              <a:rPr lang="ko-KR" altLang="en-US" sz="1200" b="1" dirty="0"/>
              <a:t>현재 논리적 데이터 모델링 상황 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9503F-9038-1A32-23A9-7F3FC51951C1}"/>
              </a:ext>
            </a:extLst>
          </p:cNvPr>
          <p:cNvSpPr txBox="1"/>
          <p:nvPr/>
        </p:nvSpPr>
        <p:spPr>
          <a:xfrm>
            <a:off x="98201" y="159841"/>
            <a:ext cx="288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DML </a:t>
            </a:r>
            <a:r>
              <a:rPr lang="ko-KR" altLang="en-US" b="1" dirty="0"/>
              <a:t>문법 </a:t>
            </a:r>
            <a:r>
              <a:rPr lang="en-US" altLang="ko-KR" b="1" dirty="0"/>
              <a:t>– INSERT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A1D94E-243C-5D4D-EBBF-807B33E15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57" y="2176877"/>
            <a:ext cx="4247615" cy="25441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780BD0-CC22-60D7-2CDA-0A57612FC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925" y="5911967"/>
            <a:ext cx="7277100" cy="3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7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474009B-A811-2C7C-0B25-B5CA9482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01" y="2081624"/>
            <a:ext cx="5526919" cy="217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10D813-C04E-D70D-05FA-55967F57A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9" y="1596048"/>
            <a:ext cx="3753896" cy="491178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54A760-6DA5-7941-08FD-EE33E648D0E3}"/>
              </a:ext>
            </a:extLst>
          </p:cNvPr>
          <p:cNvSpPr/>
          <p:nvPr/>
        </p:nvSpPr>
        <p:spPr>
          <a:xfrm>
            <a:off x="4864100" y="2734044"/>
            <a:ext cx="3822672" cy="218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79355-6070-B3B6-97AA-CF7C5B0303DD}"/>
              </a:ext>
            </a:extLst>
          </p:cNvPr>
          <p:cNvSpPr txBox="1"/>
          <p:nvPr/>
        </p:nvSpPr>
        <p:spPr>
          <a:xfrm>
            <a:off x="4915994" y="5676646"/>
            <a:ext cx="44501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PASSWD </a:t>
            </a:r>
            <a:r>
              <a:rPr lang="ko-KR" altLang="en-US" sz="1050" b="1" dirty="0">
                <a:solidFill>
                  <a:srgbClr val="FF0000"/>
                </a:solidFill>
              </a:rPr>
              <a:t>컬럼은 </a:t>
            </a:r>
            <a:r>
              <a:rPr lang="en-US" altLang="ko-KR" sz="1050" b="1" dirty="0">
                <a:solidFill>
                  <a:srgbClr val="FF0000"/>
                </a:solidFill>
              </a:rPr>
              <a:t>NOT NULL </a:t>
            </a:r>
            <a:r>
              <a:rPr lang="ko-KR" altLang="en-US" sz="1050" b="1" dirty="0">
                <a:solidFill>
                  <a:srgbClr val="FF0000"/>
                </a:solidFill>
              </a:rPr>
              <a:t>조건이 있어 </a:t>
            </a:r>
            <a:r>
              <a:rPr lang="en-US" altLang="ko-KR" sz="1050" b="1" dirty="0">
                <a:solidFill>
                  <a:srgbClr val="FF0000"/>
                </a:solidFill>
              </a:rPr>
              <a:t>NULL </a:t>
            </a:r>
            <a:r>
              <a:rPr lang="ko-KR" altLang="en-US" sz="1050" b="1" dirty="0">
                <a:solidFill>
                  <a:srgbClr val="FF0000"/>
                </a:solidFill>
              </a:rPr>
              <a:t>입력이 불가합니다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EBB22-EBA7-9829-442E-17D591B9F4ED}"/>
              </a:ext>
            </a:extLst>
          </p:cNvPr>
          <p:cNvSpPr/>
          <p:nvPr/>
        </p:nvSpPr>
        <p:spPr>
          <a:xfrm>
            <a:off x="1145628" y="4718628"/>
            <a:ext cx="809866" cy="263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C11C1-1107-D8FD-8223-552BF40CD2F7}"/>
              </a:ext>
            </a:extLst>
          </p:cNvPr>
          <p:cNvSpPr txBox="1"/>
          <p:nvPr/>
        </p:nvSpPr>
        <p:spPr>
          <a:xfrm>
            <a:off x="4845049" y="1773848"/>
            <a:ext cx="2641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TB_MEMBER</a:t>
            </a:r>
            <a:r>
              <a:rPr lang="ko-KR" altLang="en-US" sz="1400" b="1" dirty="0"/>
              <a:t> 테이블 정보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B87FD-6E77-FD04-128B-EC5EA83427B9}"/>
              </a:ext>
            </a:extLst>
          </p:cNvPr>
          <p:cNvSpPr txBox="1"/>
          <p:nvPr/>
        </p:nvSpPr>
        <p:spPr>
          <a:xfrm>
            <a:off x="760837" y="743236"/>
            <a:ext cx="10670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에러 </a:t>
            </a:r>
            <a:r>
              <a:rPr lang="en-US" altLang="ko-KR" sz="2400" b="1" dirty="0"/>
              <a:t>CASE 2 [ </a:t>
            </a:r>
            <a:r>
              <a:rPr lang="en-US" altLang="ko-KR" sz="2400" b="1" dirty="0">
                <a:solidFill>
                  <a:srgbClr val="FF0000"/>
                </a:solidFill>
              </a:rPr>
              <a:t>NOT NULL </a:t>
            </a:r>
            <a:r>
              <a:rPr lang="ko-KR" altLang="en-US" sz="2400" b="1" dirty="0">
                <a:solidFill>
                  <a:srgbClr val="FF0000"/>
                </a:solidFill>
              </a:rPr>
              <a:t>인 컬럼에 </a:t>
            </a:r>
            <a:r>
              <a:rPr lang="en-US" altLang="ko-KR" sz="2400" b="1" dirty="0">
                <a:solidFill>
                  <a:srgbClr val="FF0000"/>
                </a:solidFill>
              </a:rPr>
              <a:t>NULL</a:t>
            </a:r>
            <a:r>
              <a:rPr lang="ko-KR" altLang="en-US" sz="2400" b="1" dirty="0">
                <a:solidFill>
                  <a:srgbClr val="FF0000"/>
                </a:solidFill>
              </a:rPr>
              <a:t>을 넣은 경우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99416-E13E-C2B4-068D-DD9698A82E5B}"/>
              </a:ext>
            </a:extLst>
          </p:cNvPr>
          <p:cNvSpPr txBox="1"/>
          <p:nvPr/>
        </p:nvSpPr>
        <p:spPr>
          <a:xfrm>
            <a:off x="98201" y="159841"/>
            <a:ext cx="288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DML </a:t>
            </a:r>
            <a:r>
              <a:rPr lang="ko-KR" altLang="en-US" b="1" dirty="0"/>
              <a:t>문법 </a:t>
            </a:r>
            <a:r>
              <a:rPr lang="en-US" altLang="ko-KR" b="1" dirty="0"/>
              <a:t>– INSERT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F0F496-7DD2-0F5F-1F73-9212DD05B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601" y="4982280"/>
            <a:ext cx="6905775" cy="6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7746BA-B192-1CE1-A174-041E5BC1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0" y="1595204"/>
            <a:ext cx="3696363" cy="4854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79355-6070-B3B6-97AA-CF7C5B0303DD}"/>
              </a:ext>
            </a:extLst>
          </p:cNvPr>
          <p:cNvSpPr txBox="1"/>
          <p:nvPr/>
        </p:nvSpPr>
        <p:spPr>
          <a:xfrm>
            <a:off x="4986165" y="5909211"/>
            <a:ext cx="68316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GRADE_CD</a:t>
            </a:r>
            <a:r>
              <a:rPr lang="ko-KR" altLang="en-US" sz="1050" b="1" dirty="0">
                <a:solidFill>
                  <a:srgbClr val="FF0000"/>
                </a:solidFill>
              </a:rPr>
              <a:t> 컬럼은 숫자형 </a:t>
            </a:r>
            <a:r>
              <a:rPr lang="ko-KR" altLang="en-US" sz="1050" b="1" dirty="0" err="1">
                <a:solidFill>
                  <a:srgbClr val="FF0000"/>
                </a:solidFill>
              </a:rPr>
              <a:t>자료형이므로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r>
              <a:rPr lang="ko-KR" altLang="en-US" sz="1050" b="1" dirty="0" err="1">
                <a:solidFill>
                  <a:srgbClr val="FF0000"/>
                </a:solidFill>
              </a:rPr>
              <a:t>숫자값을</a:t>
            </a:r>
            <a:r>
              <a:rPr lang="ko-KR" altLang="en-US" sz="1050" b="1" dirty="0">
                <a:solidFill>
                  <a:srgbClr val="FF0000"/>
                </a:solidFill>
              </a:rPr>
              <a:t> 받아야 하는데 </a:t>
            </a:r>
            <a:r>
              <a:rPr lang="en-US" altLang="ko-KR" sz="1050" b="1" dirty="0">
                <a:solidFill>
                  <a:srgbClr val="FF0000"/>
                </a:solidFill>
              </a:rPr>
              <a:t>‘</a:t>
            </a:r>
            <a:r>
              <a:rPr lang="ko-KR" altLang="en-US" sz="1050" b="1" dirty="0">
                <a:solidFill>
                  <a:srgbClr val="FF0000"/>
                </a:solidFill>
              </a:rPr>
              <a:t>브론즈</a:t>
            </a:r>
            <a:r>
              <a:rPr lang="en-US" altLang="ko-KR" sz="1050" b="1" dirty="0">
                <a:solidFill>
                  <a:srgbClr val="FF0000"/>
                </a:solidFill>
              </a:rPr>
              <a:t>‘ </a:t>
            </a:r>
            <a:r>
              <a:rPr lang="ko-KR" altLang="en-US" sz="1050" b="1" dirty="0">
                <a:solidFill>
                  <a:srgbClr val="FF0000"/>
                </a:solidFill>
              </a:rPr>
              <a:t>는 </a:t>
            </a:r>
            <a:r>
              <a:rPr lang="ko-KR" altLang="en-US" sz="1050" b="1" dirty="0" err="1">
                <a:solidFill>
                  <a:srgbClr val="FF0000"/>
                </a:solidFill>
              </a:rPr>
              <a:t>문자값이므로</a:t>
            </a:r>
            <a:r>
              <a:rPr lang="ko-KR" altLang="en-US" sz="1050" b="1" dirty="0">
                <a:solidFill>
                  <a:srgbClr val="FF0000"/>
                </a:solidFill>
              </a:rPr>
              <a:t> 에러가 납니다</a:t>
            </a:r>
            <a:r>
              <a:rPr lang="en-US" altLang="ko-KR" sz="1050" b="1" dirty="0">
                <a:solidFill>
                  <a:srgbClr val="FF0000"/>
                </a:solidFill>
              </a:rPr>
              <a:t>. 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61A2CC-C021-6D5A-0F65-3DF5EF356BEC}"/>
              </a:ext>
            </a:extLst>
          </p:cNvPr>
          <p:cNvSpPr/>
          <p:nvPr/>
        </p:nvSpPr>
        <p:spPr>
          <a:xfrm>
            <a:off x="1324074" y="5375788"/>
            <a:ext cx="866676" cy="307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55C2E-28E9-D3C0-D240-20CD55FB609C}"/>
              </a:ext>
            </a:extLst>
          </p:cNvPr>
          <p:cNvSpPr txBox="1"/>
          <p:nvPr/>
        </p:nvSpPr>
        <p:spPr>
          <a:xfrm>
            <a:off x="933538" y="821831"/>
            <a:ext cx="10670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에러 </a:t>
            </a:r>
            <a:r>
              <a:rPr lang="en-US" altLang="ko-KR" sz="2400" b="1" dirty="0"/>
              <a:t>CASE 3 [ </a:t>
            </a:r>
            <a:r>
              <a:rPr lang="ko-KR" altLang="en-US" sz="2400" b="1" dirty="0">
                <a:solidFill>
                  <a:srgbClr val="FF0000"/>
                </a:solidFill>
              </a:rPr>
              <a:t>자료형에 맞지 않은 </a:t>
            </a:r>
            <a:r>
              <a:rPr lang="ko-KR" altLang="en-US" sz="2400" b="1" dirty="0" err="1">
                <a:solidFill>
                  <a:srgbClr val="FF0000"/>
                </a:solidFill>
              </a:rPr>
              <a:t>입력값을</a:t>
            </a:r>
            <a:r>
              <a:rPr lang="ko-KR" altLang="en-US" sz="2400" b="1" dirty="0">
                <a:solidFill>
                  <a:srgbClr val="FF0000"/>
                </a:solidFill>
              </a:rPr>
              <a:t> 넣은 경우 </a:t>
            </a:r>
            <a:r>
              <a:rPr lang="en-US" altLang="ko-KR" sz="2400" b="1" dirty="0"/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A4993-1642-64C0-0B85-5B7A5328CED2}"/>
              </a:ext>
            </a:extLst>
          </p:cNvPr>
          <p:cNvSpPr txBox="1"/>
          <p:nvPr/>
        </p:nvSpPr>
        <p:spPr>
          <a:xfrm>
            <a:off x="98201" y="159841"/>
            <a:ext cx="288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DML </a:t>
            </a:r>
            <a:r>
              <a:rPr lang="ko-KR" altLang="en-US" b="1" dirty="0"/>
              <a:t>문법 </a:t>
            </a:r>
            <a:r>
              <a:rPr lang="en-US" altLang="ko-KR" b="1" dirty="0"/>
              <a:t>– INSERT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E03F5F-F167-1D58-7449-BC83A4A5A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649" y="5253893"/>
            <a:ext cx="3481793" cy="655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22BD9E-AA1B-6F13-ADF9-F0A74E076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601" y="2081624"/>
            <a:ext cx="5526919" cy="21728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DD53C3-B038-80A8-9449-61D34075552E}"/>
              </a:ext>
            </a:extLst>
          </p:cNvPr>
          <p:cNvSpPr/>
          <p:nvPr/>
        </p:nvSpPr>
        <p:spPr>
          <a:xfrm>
            <a:off x="4833942" y="3365500"/>
            <a:ext cx="3822672" cy="25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6F937-476D-40FC-A3D0-C07CEF5FF54E}"/>
              </a:ext>
            </a:extLst>
          </p:cNvPr>
          <p:cNvSpPr txBox="1"/>
          <p:nvPr/>
        </p:nvSpPr>
        <p:spPr>
          <a:xfrm>
            <a:off x="4845049" y="1773848"/>
            <a:ext cx="2641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TB_MEMBER</a:t>
            </a:r>
            <a:r>
              <a:rPr lang="ko-KR" altLang="en-US" sz="1400" b="1" dirty="0"/>
              <a:t> 테이블 정보</a:t>
            </a:r>
          </a:p>
        </p:txBody>
      </p:sp>
    </p:spTree>
    <p:extLst>
      <p:ext uri="{BB962C8B-B14F-4D97-AF65-F5344CB8AC3E}">
        <p14:creationId xmlns:p14="http://schemas.microsoft.com/office/powerpoint/2010/main" val="414557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EFA09E-D127-4F2D-FC77-648A7FCCA45F}"/>
              </a:ext>
            </a:extLst>
          </p:cNvPr>
          <p:cNvSpPr txBox="1"/>
          <p:nvPr/>
        </p:nvSpPr>
        <p:spPr>
          <a:xfrm>
            <a:off x="5353049" y="3141192"/>
            <a:ext cx="527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이 쿼리를 한번 더 실행하면 오류가 발생합니다</a:t>
            </a:r>
            <a:r>
              <a:rPr lang="en-US" altLang="ko-KR" b="1" dirty="0">
                <a:highlight>
                  <a:srgbClr val="FFFF00"/>
                </a:highlight>
              </a:rPr>
              <a:t>.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53BA1-2FD7-3E55-524F-C0A4F0DB19D3}"/>
              </a:ext>
            </a:extLst>
          </p:cNvPr>
          <p:cNvSpPr txBox="1"/>
          <p:nvPr/>
        </p:nvSpPr>
        <p:spPr>
          <a:xfrm>
            <a:off x="760837" y="892986"/>
            <a:ext cx="8215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에러 </a:t>
            </a:r>
            <a:r>
              <a:rPr lang="en-US" altLang="ko-KR" sz="2400" b="1" dirty="0"/>
              <a:t>CASE 4 [ </a:t>
            </a:r>
            <a:r>
              <a:rPr lang="ko-KR" altLang="en-US" sz="2400" b="1" dirty="0">
                <a:solidFill>
                  <a:srgbClr val="FF0000"/>
                </a:solidFill>
              </a:rPr>
              <a:t>식별자 컬럼에 중복 값을 넣을 </a:t>
            </a:r>
            <a:r>
              <a:rPr lang="ko-KR" altLang="en-US" sz="2400" b="1" dirty="0" err="1">
                <a:solidFill>
                  <a:srgbClr val="FF0000"/>
                </a:solidFill>
              </a:rPr>
              <a:t>려는</a:t>
            </a:r>
            <a:r>
              <a:rPr lang="ko-KR" altLang="en-US" sz="2400" b="1" dirty="0">
                <a:solidFill>
                  <a:srgbClr val="FF0000"/>
                </a:solidFill>
              </a:rPr>
              <a:t> 경우 </a:t>
            </a:r>
            <a:r>
              <a:rPr lang="en-US" altLang="ko-KR" sz="2400" b="1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49A71-45F6-1B6D-FF61-A298A43201EE}"/>
              </a:ext>
            </a:extLst>
          </p:cNvPr>
          <p:cNvSpPr txBox="1"/>
          <p:nvPr/>
        </p:nvSpPr>
        <p:spPr>
          <a:xfrm>
            <a:off x="98201" y="159841"/>
            <a:ext cx="288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DML </a:t>
            </a:r>
            <a:r>
              <a:rPr lang="ko-KR" altLang="en-US" b="1" dirty="0"/>
              <a:t>문법 </a:t>
            </a:r>
            <a:r>
              <a:rPr lang="en-US" altLang="ko-KR" b="1" dirty="0"/>
              <a:t>– INSERT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070689-1450-74B4-BCDD-005B9C9E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60" y="1562008"/>
            <a:ext cx="3598040" cy="47202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E43234-6B88-419F-3A66-8156D967D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23" y="6266359"/>
            <a:ext cx="3607352" cy="4616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B3C180-2A76-B1AE-170F-920428CD6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681" y="3641717"/>
            <a:ext cx="6442219" cy="657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FC2C87-16C2-A2E6-9F38-542AD1FF257B}"/>
              </a:ext>
            </a:extLst>
          </p:cNvPr>
          <p:cNvSpPr txBox="1"/>
          <p:nvPr/>
        </p:nvSpPr>
        <p:spPr>
          <a:xfrm>
            <a:off x="7512050" y="4433034"/>
            <a:ext cx="44577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현재 식별자인 </a:t>
            </a:r>
            <a:r>
              <a:rPr lang="en-US" altLang="ko-KR" sz="1000" b="1" dirty="0">
                <a:solidFill>
                  <a:srgbClr val="FF0000"/>
                </a:solidFill>
              </a:rPr>
              <a:t>MEMBER_ID </a:t>
            </a:r>
            <a:r>
              <a:rPr lang="ko-KR" altLang="en-US" sz="1000" b="1" dirty="0">
                <a:solidFill>
                  <a:srgbClr val="FF0000"/>
                </a:solidFill>
              </a:rPr>
              <a:t>컬럼에는 </a:t>
            </a:r>
            <a:r>
              <a:rPr lang="en-US" altLang="ko-KR" sz="1000" b="1" dirty="0">
                <a:solidFill>
                  <a:srgbClr val="FF0000"/>
                </a:solidFill>
              </a:rPr>
              <a:t>‘ZZZZZ’ </a:t>
            </a:r>
            <a:r>
              <a:rPr lang="ko-KR" altLang="en-US" sz="1000" b="1" dirty="0">
                <a:solidFill>
                  <a:srgbClr val="FF0000"/>
                </a:solidFill>
              </a:rPr>
              <a:t>값이 들어가 있습니다</a:t>
            </a:r>
            <a:r>
              <a:rPr lang="en-US" altLang="ko-KR" sz="1000" b="1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000" b="1" dirty="0">
                <a:solidFill>
                  <a:srgbClr val="FF0000"/>
                </a:solidFill>
              </a:rPr>
              <a:t>이 때 똑같이 해당 쿼리를 실행하면 </a:t>
            </a:r>
            <a:r>
              <a:rPr lang="en-US" altLang="ko-KR" sz="1000" b="1" dirty="0">
                <a:solidFill>
                  <a:srgbClr val="FF0000"/>
                </a:solidFill>
              </a:rPr>
              <a:t>‘ZZZZZ’ </a:t>
            </a:r>
            <a:r>
              <a:rPr lang="ko-KR" altLang="en-US" sz="1000" b="1" dirty="0">
                <a:solidFill>
                  <a:srgbClr val="FF0000"/>
                </a:solidFill>
              </a:rPr>
              <a:t>를 한번 더 입력하려고 하여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중복이 발생하므로 이를 막는 것 입니다</a:t>
            </a:r>
            <a:r>
              <a:rPr lang="en-US" altLang="ko-KR" sz="1000" b="1" dirty="0">
                <a:solidFill>
                  <a:srgbClr val="FF0000"/>
                </a:solidFill>
              </a:rPr>
              <a:t>.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1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894</Words>
  <Application>Microsoft Office PowerPoint</Application>
  <PresentationFormat>와이드스크린</PresentationFormat>
  <Paragraphs>177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DML (Data Manipulation Language)</vt:lpstr>
      <vt:lpstr>PowerPoint 프레젠테이션</vt:lpstr>
      <vt:lpstr>PowerPoint 프레젠테이션</vt:lpstr>
      <vt:lpstr>INSERT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UPDATE</vt:lpstr>
      <vt:lpstr>PowerPoint 프레젠테이션</vt:lpstr>
      <vt:lpstr>DELETE</vt:lpstr>
      <vt:lpstr>PowerPoint 프레젠테이션</vt:lpstr>
      <vt:lpstr>실습문제를 풀어봅시다. (sql developer)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DML   (Data Manipulation Language)</dc:title>
  <dc:creator>강 태우</dc:creator>
  <cp:lastModifiedBy>강 태우</cp:lastModifiedBy>
  <cp:revision>93</cp:revision>
  <dcterms:created xsi:type="dcterms:W3CDTF">2022-11-14T08:22:09Z</dcterms:created>
  <dcterms:modified xsi:type="dcterms:W3CDTF">2023-05-10T03:32:07Z</dcterms:modified>
</cp:coreProperties>
</file>