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291" r:id="rId3"/>
    <p:sldId id="343" r:id="rId4"/>
    <p:sldId id="344" r:id="rId5"/>
    <p:sldId id="345" r:id="rId6"/>
    <p:sldId id="346" r:id="rId7"/>
    <p:sldId id="347" r:id="rId8"/>
    <p:sldId id="348" r:id="rId9"/>
    <p:sldId id="260" r:id="rId10"/>
    <p:sldId id="333" r:id="rId11"/>
    <p:sldId id="319" r:id="rId12"/>
    <p:sldId id="349" r:id="rId13"/>
    <p:sldId id="350" r:id="rId14"/>
    <p:sldId id="360" r:id="rId15"/>
    <p:sldId id="315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432" r:id="rId32"/>
    <p:sldId id="433" r:id="rId33"/>
    <p:sldId id="371" r:id="rId34"/>
    <p:sldId id="372" r:id="rId35"/>
    <p:sldId id="373" r:id="rId36"/>
    <p:sldId id="327" r:id="rId37"/>
    <p:sldId id="328" r:id="rId38"/>
    <p:sldId id="375" r:id="rId39"/>
    <p:sldId id="331" r:id="rId40"/>
    <p:sldId id="374" r:id="rId41"/>
    <p:sldId id="273" r:id="rId42"/>
    <p:sldId id="275" r:id="rId43"/>
    <p:sldId id="277" r:id="rId44"/>
    <p:sldId id="279" r:id="rId45"/>
    <p:sldId id="434" r:id="rId46"/>
    <p:sldId id="281" r:id="rId47"/>
    <p:sldId id="337" r:id="rId48"/>
    <p:sldId id="338" r:id="rId49"/>
    <p:sldId id="339" r:id="rId50"/>
    <p:sldId id="341" r:id="rId51"/>
    <p:sldId id="285" r:id="rId52"/>
    <p:sldId id="342" r:id="rId53"/>
    <p:sldId id="283" r:id="rId54"/>
    <p:sldId id="431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0" autoAdjust="0"/>
  </p:normalViewPr>
  <p:slideViewPr>
    <p:cSldViewPr snapToGrid="0">
      <p:cViewPr varScale="1">
        <p:scale>
          <a:sx n="68" d="100"/>
          <a:sy n="68" d="100"/>
        </p:scale>
        <p:origin x="10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3:55.1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24575,'0'-3'0,"0"0"0,1 0 0,0 0 0,0 1 0,0-1 0,0 0 0,0 0 0,0 1 0,1-1 0,-1 1 0,1-1 0,0 1 0,0 0 0,0-1 0,0 1 0,0 0 0,0 0 0,0 1 0,1-1 0,4-2 0,6-4 0,1 0 0,24-8 0,-30 13 0,208-64 0,-102 35 0,-91 27 0,0 1 0,0 0 0,36 1 0,7-2 0,71-19 0,-18 3 0,16 6 0,-85 11 0,-36 4 0,-1-1 0,1-1 0,13-3 0,8-2 0,1 1 0,61-3 0,-64 7 0,56-8 0,-51 4 0,57 0 0,242 7-1365,-327-1-5461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6:27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24575,'3'-1'0,"-1"0"0,1 0 0,-1 0 0,1 0 0,-1 1 0,1-1 0,0 1 0,3-1 0,7-1 0,16-4 0,0 1 0,0 2 0,1 1 0,57 3 0,-31 0 0,1068 0 0,-608-1 0,-422 5 0,185 33 0,-157-17 0,393 58 0,-171-26 0,-278-38 0,99 35 0,-66-18 0,128 25 0,-220-55 14,1 0-1,-1 1 0,0 0 0,0 0 1,0 1-1,-1 0 0,1 0 1,5 5-1,46 42-1498,-49-42-5341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4:40.4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24575,'3'-1'0,"-1"0"0,1 0 0,-1 0 0,1 0 0,-1 1 0,1-1 0,0 1 0,3-1 0,7-1 0,16-4 0,0 1 0,0 2 0,1 1 0,57 3 0,-31 0 0,1068 0 0,-608-1 0,-422 5 0,185 33 0,-157-17 0,393 58 0,-171-26 0,-278-38 0,99 35 0,-66-18 0,128 25 0,-220-55 14,1 0-1,-1 1 0,0 0 0,0 0 1,0 1-1,-1 0 0,1 0 1,5 5-1,46 42-1498,-49-42-5341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5:55.0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1 288 24575,'0'-1'0,"0"-1"0,1 0 0,-1 1 0,1-1 0,-1 0 0,1 1 0,-1-1 0,1 1 0,0-1 0,0 1 0,0-1 0,0 1 0,0 0 0,2-2 0,21-19 0,-7 6 0,-9 7 0,1 0 0,-1 1 0,1 0 0,1 0 0,-1 1 0,1 0 0,0 1 0,1 0 0,15-6 0,6-2 0,51-28 0,-49 23 0,3 2 0,-24 11 0,24-13 0,-27 14-102,-1 0-1,20-7 1,-18 8-956,-6 1-5768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5:57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24575,'52'-1'0,"-25"0"0,1 1 0,28 3 0,-23 8 0,-16-5 0,3 1 0,-1 1 0,0 1 0,25 16 0,51 40 0,-56-37 0,-16-10 22,-1 1 0,0 2-1,-2 0 1,24 32 0,28 29-1496,-65-75-5352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6:01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6:15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24575,'0'-3'0,"0"0"0,1 0 0,0 0 0,0 1 0,0-1 0,0 0 0,0 0 0,0 1 0,1-1 0,-1 1 0,1-1 0,0 1 0,0 0 0,0-1 0,0 1 0,0 0 0,0 0 0,0 1 0,1-1 0,4-2 0,6-4 0,1 0 0,24-8 0,-30 13 0,208-64 0,-102 35 0,-91 27 0,0 1 0,0 0 0,36 1 0,7-2 0,71-19 0,-18 3 0,16 6 0,-85 11 0,-36 4 0,-1-1 0,1-1 0,13-3 0,8-2 0,1 1 0,61-3 0,-64 7 0,56-8 0,-51 4 0,57 0 0,242 7-1365,-327-1-5461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6:15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24575,'3'-1'0,"-1"0"0,1 0 0,-1 0 0,1 0 0,-1 1 0,1-1 0,0 1 0,3-1 0,7-1 0,16-4 0,0 1 0,0 2 0,1 1 0,57 3 0,-31 0 0,1068 0 0,-608-1 0,-422 5 0,185 33 0,-157-17 0,393 58 0,-171-26 0,-278-38 0,99 35 0,-66-18 0,128 25 0,-220-55 14,1 0-1,-1 1 0,0 0 0,0 0 1,0 1-1,-1 0 0,1 0 1,5 5-1,46 42-1498,-49-42-5341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6:15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7T11:16:27.6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1 326 24575,'0'-3'0,"0"0"0,1 0 0,0 0 0,0 1 0,0-1 0,0 0 0,0 0 0,0 1 0,1-1 0,-1 1 0,1-1 0,0 1 0,0 0 0,0-1 0,0 1 0,0 0 0,0 0 0,0 1 0,1-1 0,4-2 0,6-4 0,1 0 0,24-8 0,-30 13 0,208-64 0,-102 35 0,-91 27 0,0 1 0,0 0 0,36 1 0,7-2 0,71-19 0,-18 3 0,16 6 0,-85 11 0,-36 4 0,-1-1 0,1-1 0,13-3 0,8-2 0,1 1 0,61-3 0,-64 7 0,56-8 0,-51 4 0,57 0 0,242 7-1365,-327-1-5461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83F67-2A4E-48B4-B052-8C7BC4968819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7F26D-9142-4591-85B3-DBBD2A8BA7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45ECE-1B26-487A-8FD8-26AF7B42D03D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55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ALTER TABLE TB_MEMBER ADD CONSTRAINT CK_DEL_YN CHECK ( DEL_YN IN ('Y' , 'N' ) ) ; </a:t>
            </a:r>
          </a:p>
          <a:p>
            <a:endParaRPr lang="en-US" altLang="ko-KR" dirty="0"/>
          </a:p>
          <a:p>
            <a:r>
              <a:rPr lang="en-US" altLang="ko-KR" dirty="0"/>
              <a:t>UPDATE TB_MEMBER </a:t>
            </a:r>
          </a:p>
          <a:p>
            <a:r>
              <a:rPr lang="en-US" altLang="ko-KR" dirty="0"/>
              <a:t>   SET DEL_YN = '?';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5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47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 FK_MEMBER </a:t>
            </a:r>
            <a:r>
              <a:rPr lang="ko-KR" altLang="en-US" dirty="0"/>
              <a:t>라는 이름의 </a:t>
            </a:r>
            <a:r>
              <a:rPr lang="ko-KR" altLang="en-US" dirty="0" err="1"/>
              <a:t>외래키</a:t>
            </a:r>
            <a:r>
              <a:rPr lang="ko-KR" altLang="en-US" dirty="0"/>
              <a:t> 제약조건을 삭제</a:t>
            </a:r>
            <a:endParaRPr lang="en-US" altLang="ko-KR" dirty="0"/>
          </a:p>
          <a:p>
            <a:r>
              <a:rPr lang="en-US" altLang="ko-KR" dirty="0"/>
              <a:t>ALTER TABLE TB_MEMBER_TEL DROP CONSTRAINT FK_MEMBER 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 TB_MEMBER </a:t>
            </a:r>
            <a:r>
              <a:rPr lang="ko-KR" altLang="en-US" dirty="0"/>
              <a:t>와 </a:t>
            </a:r>
            <a:r>
              <a:rPr lang="en-US" altLang="ko-KR" dirty="0"/>
              <a:t>TB_MEMBER_TEL </a:t>
            </a:r>
            <a:r>
              <a:rPr lang="ko-KR" altLang="en-US" dirty="0"/>
              <a:t>간 </a:t>
            </a:r>
            <a:r>
              <a:rPr lang="en-US" altLang="ko-KR" dirty="0"/>
              <a:t>FK </a:t>
            </a:r>
            <a:r>
              <a:rPr lang="ko-KR" altLang="en-US" dirty="0"/>
              <a:t>설정 </a:t>
            </a:r>
          </a:p>
          <a:p>
            <a:r>
              <a:rPr lang="en-US" altLang="ko-KR" dirty="0"/>
              <a:t>ALTER TABLE TB_MEMBER_TEL ADD CONSTRAINT FK_MEMBER </a:t>
            </a:r>
          </a:p>
          <a:p>
            <a:r>
              <a:rPr lang="en-US" altLang="ko-KR" dirty="0"/>
              <a:t>FOREIGN KEY(MEMBER_ID) REFERENCES TB_MEMBER(MEMBER_ID)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1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다음 조건에 맞춰 </a:t>
            </a:r>
            <a:r>
              <a:rPr lang="en-US" altLang="ko-KR" dirty="0"/>
              <a:t>3</a:t>
            </a:r>
            <a:r>
              <a:rPr lang="ko-KR" altLang="en-US" dirty="0"/>
              <a:t>개의 테이블을 생성 </a:t>
            </a:r>
            <a:r>
              <a:rPr lang="en-US" altLang="ko-KR" dirty="0"/>
              <a:t>(CREATE) </a:t>
            </a:r>
            <a:r>
              <a:rPr lang="ko-KR" altLang="en-US" dirty="0"/>
              <a:t>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DEFAULT </a:t>
            </a:r>
            <a:r>
              <a:rPr lang="ko-KR" altLang="en-US" dirty="0"/>
              <a:t>나 </a:t>
            </a:r>
            <a:r>
              <a:rPr lang="en-US" altLang="ko-KR" dirty="0"/>
              <a:t>NOT NULL </a:t>
            </a:r>
            <a:r>
              <a:rPr lang="ko-KR" altLang="en-US" dirty="0"/>
              <a:t>이 따로 없는 경우는 별도로 설정하지 않음을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테이블명 </a:t>
            </a:r>
            <a:r>
              <a:rPr lang="en-US" altLang="ko-KR" dirty="0"/>
              <a:t>: STUDENT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컬럼</a:t>
            </a:r>
            <a:r>
              <a:rPr lang="en-US" altLang="ko-KR" dirty="0"/>
              <a:t>/</a:t>
            </a:r>
            <a:r>
              <a:rPr lang="ko-KR" altLang="en-US" dirty="0"/>
              <a:t>자료형 </a:t>
            </a:r>
            <a:r>
              <a:rPr lang="en-US" altLang="ko-KR" dirty="0"/>
              <a:t>: </a:t>
            </a:r>
            <a:r>
              <a:rPr lang="ko-KR" altLang="en-US" dirty="0"/>
              <a:t>학생</a:t>
            </a:r>
            <a:r>
              <a:rPr lang="en-US" altLang="ko-KR" dirty="0"/>
              <a:t>ID   -  </a:t>
            </a:r>
            <a:r>
              <a:rPr lang="ko-KR" altLang="en-US" dirty="0"/>
              <a:t>가변문자형 </a:t>
            </a:r>
            <a:r>
              <a:rPr lang="en-US" altLang="ko-KR" dirty="0"/>
              <a:t>10BYTE  NOT NULL </a:t>
            </a:r>
          </a:p>
          <a:p>
            <a:r>
              <a:rPr lang="en-US" altLang="ko-KR" dirty="0"/>
              <a:t>             : </a:t>
            </a:r>
            <a:r>
              <a:rPr lang="ko-KR" altLang="en-US" dirty="0"/>
              <a:t>학생이름  </a:t>
            </a:r>
            <a:r>
              <a:rPr lang="en-US" altLang="ko-KR" dirty="0"/>
              <a:t>-  </a:t>
            </a:r>
            <a:r>
              <a:rPr lang="ko-KR" altLang="en-US" dirty="0"/>
              <a:t>가변문자형 </a:t>
            </a:r>
            <a:r>
              <a:rPr lang="en-US" altLang="ko-KR" dirty="0"/>
              <a:t>20BYTE  NOT NULL</a:t>
            </a:r>
          </a:p>
          <a:p>
            <a:r>
              <a:rPr lang="en-US" altLang="ko-KR" dirty="0"/>
              <a:t>             : </a:t>
            </a:r>
            <a:r>
              <a:rPr lang="ko-KR" altLang="en-US" dirty="0"/>
              <a:t>가입일시  </a:t>
            </a:r>
            <a:r>
              <a:rPr lang="en-US" altLang="ko-KR" dirty="0"/>
              <a:t>-  </a:t>
            </a:r>
            <a:r>
              <a:rPr lang="ko-KR" altLang="en-US" dirty="0"/>
              <a:t>날짜형</a:t>
            </a:r>
          </a:p>
          <a:p>
            <a:r>
              <a:rPr lang="ko-KR" altLang="en-US" dirty="0"/>
              <a:t>             </a:t>
            </a:r>
            <a:r>
              <a:rPr lang="en-US" altLang="ko-KR" dirty="0"/>
              <a:t>:    </a:t>
            </a:r>
            <a:r>
              <a:rPr lang="ko-KR" altLang="en-US" dirty="0"/>
              <a:t>나이  </a:t>
            </a:r>
            <a:r>
              <a:rPr lang="en-US" altLang="ko-KR" dirty="0"/>
              <a:t>-  </a:t>
            </a:r>
            <a:r>
              <a:rPr lang="ko-KR" altLang="en-US" dirty="0"/>
              <a:t>숫자형  </a:t>
            </a:r>
            <a:r>
              <a:rPr lang="en-US" altLang="ko-KR" dirty="0"/>
              <a:t>DEFAULT 0  </a:t>
            </a:r>
          </a:p>
          <a:p>
            <a:r>
              <a:rPr lang="en-US" altLang="ko-KR" dirty="0"/>
              <a:t>            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테이블명 </a:t>
            </a:r>
            <a:r>
              <a:rPr lang="en-US" altLang="ko-KR" dirty="0"/>
              <a:t>: STUDENT_TEL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컬럼</a:t>
            </a:r>
            <a:r>
              <a:rPr lang="en-US" altLang="ko-KR" dirty="0"/>
              <a:t>/</a:t>
            </a:r>
            <a:r>
              <a:rPr lang="ko-KR" altLang="en-US" dirty="0"/>
              <a:t>자료형 </a:t>
            </a:r>
            <a:r>
              <a:rPr lang="en-US" altLang="ko-KR" dirty="0"/>
              <a:t>: </a:t>
            </a:r>
            <a:r>
              <a:rPr lang="ko-KR" altLang="en-US" dirty="0"/>
              <a:t>학생</a:t>
            </a:r>
            <a:r>
              <a:rPr lang="en-US" altLang="ko-KR" dirty="0"/>
              <a:t>ID  -  </a:t>
            </a:r>
            <a:r>
              <a:rPr lang="ko-KR" altLang="en-US" dirty="0"/>
              <a:t>가변문자형 </a:t>
            </a:r>
            <a:r>
              <a:rPr lang="en-US" altLang="ko-KR" dirty="0"/>
              <a:t>10BYTE  NOT NULL </a:t>
            </a:r>
          </a:p>
          <a:p>
            <a:r>
              <a:rPr lang="en-US" altLang="ko-KR" dirty="0"/>
              <a:t>             : </a:t>
            </a:r>
            <a:r>
              <a:rPr lang="ko-KR" altLang="en-US" dirty="0"/>
              <a:t>구분코드 </a:t>
            </a:r>
            <a:r>
              <a:rPr lang="en-US" altLang="ko-KR" dirty="0"/>
              <a:t>-  </a:t>
            </a:r>
            <a:r>
              <a:rPr lang="ko-KR" altLang="en-US" dirty="0"/>
              <a:t>가변문자형 </a:t>
            </a:r>
            <a:r>
              <a:rPr lang="en-US" altLang="ko-KR" dirty="0"/>
              <a:t>10BYTE  NOT NULL</a:t>
            </a:r>
          </a:p>
          <a:p>
            <a:r>
              <a:rPr lang="en-US" altLang="ko-KR" dirty="0"/>
              <a:t>             :  </a:t>
            </a:r>
            <a:r>
              <a:rPr lang="ko-KR" altLang="en-US" dirty="0"/>
              <a:t>연락처 </a:t>
            </a:r>
            <a:r>
              <a:rPr lang="en-US" altLang="ko-KR" dirty="0"/>
              <a:t>-  </a:t>
            </a:r>
            <a:r>
              <a:rPr lang="ko-KR" altLang="en-US" dirty="0"/>
              <a:t>가변문자형 </a:t>
            </a:r>
            <a:r>
              <a:rPr lang="en-US" altLang="ko-KR" dirty="0"/>
              <a:t>15BYTE  NOT NULL </a:t>
            </a:r>
          </a:p>
          <a:p>
            <a:r>
              <a:rPr lang="en-US" altLang="ko-KR" dirty="0"/>
              <a:t>            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테이블명 </a:t>
            </a:r>
            <a:r>
              <a:rPr lang="en-US" altLang="ko-KR" dirty="0"/>
              <a:t>: STUDENT_ADDR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컬럼</a:t>
            </a:r>
            <a:r>
              <a:rPr lang="en-US" altLang="ko-KR" dirty="0"/>
              <a:t>/</a:t>
            </a:r>
            <a:r>
              <a:rPr lang="ko-KR" altLang="en-US" dirty="0"/>
              <a:t>자료형 </a:t>
            </a:r>
            <a:r>
              <a:rPr lang="en-US" altLang="ko-KR" dirty="0"/>
              <a:t>: </a:t>
            </a:r>
            <a:r>
              <a:rPr lang="ko-KR" altLang="en-US" dirty="0"/>
              <a:t>학생</a:t>
            </a:r>
            <a:r>
              <a:rPr lang="en-US" altLang="ko-KR" dirty="0"/>
              <a:t>ID  -  </a:t>
            </a:r>
            <a:r>
              <a:rPr lang="ko-KR" altLang="en-US" dirty="0"/>
              <a:t>가변문자형 </a:t>
            </a:r>
            <a:r>
              <a:rPr lang="en-US" altLang="ko-KR" dirty="0"/>
              <a:t>10BYTE  NOT NULL </a:t>
            </a:r>
          </a:p>
          <a:p>
            <a:r>
              <a:rPr lang="en-US" altLang="ko-KR" dirty="0"/>
              <a:t>             : </a:t>
            </a:r>
            <a:r>
              <a:rPr lang="ko-KR" altLang="en-US" dirty="0"/>
              <a:t>도로명주소 </a:t>
            </a:r>
            <a:r>
              <a:rPr lang="en-US" altLang="ko-KR" dirty="0"/>
              <a:t>-  </a:t>
            </a:r>
            <a:r>
              <a:rPr lang="ko-KR" altLang="en-US" dirty="0"/>
              <a:t>가변문자형 </a:t>
            </a:r>
            <a:r>
              <a:rPr lang="en-US" altLang="ko-KR" dirty="0"/>
              <a:t>200BYTE NOT NULL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96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2. 1</a:t>
            </a:r>
            <a:r>
              <a:rPr lang="ko-KR" altLang="en-US" dirty="0"/>
              <a:t>번 문제에서 만든 </a:t>
            </a:r>
            <a:r>
              <a:rPr lang="en-US" altLang="ko-KR" dirty="0"/>
              <a:t>3</a:t>
            </a:r>
            <a:r>
              <a:rPr lang="ko-KR" altLang="en-US" dirty="0"/>
              <a:t>개의 테이블에 각각 주어진 조건에 맞춰 </a:t>
            </a:r>
            <a:r>
              <a:rPr lang="en-US" altLang="ko-KR" dirty="0"/>
              <a:t>PK (PRIMARY KEY) </a:t>
            </a:r>
            <a:r>
              <a:rPr lang="ko-KR" altLang="en-US" dirty="0"/>
              <a:t>제약조건을 추가해주세요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[</a:t>
            </a: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만약 두 개 이상의 컬럼을 조합해 </a:t>
            </a:r>
            <a:r>
              <a:rPr lang="en-US" altLang="ko-KR" dirty="0"/>
              <a:t>PK</a:t>
            </a:r>
            <a:r>
              <a:rPr lang="ko-KR" altLang="en-US" dirty="0"/>
              <a:t>로 설정하려면 다음과 같은 형식으로 작성해주세요 </a:t>
            </a:r>
            <a:r>
              <a:rPr lang="en-US" altLang="ko-KR" dirty="0"/>
              <a:t>=&gt; PRIMARY KEY(</a:t>
            </a:r>
            <a:r>
              <a:rPr lang="ko-KR" altLang="en-US" dirty="0"/>
              <a:t>컬럼</a:t>
            </a:r>
            <a:r>
              <a:rPr lang="en-US" altLang="ko-KR" dirty="0"/>
              <a:t>1 , </a:t>
            </a:r>
            <a:r>
              <a:rPr lang="ko-KR" altLang="en-US" dirty="0"/>
              <a:t>컬럼</a:t>
            </a:r>
            <a:r>
              <a:rPr lang="en-US" altLang="ko-KR" dirty="0"/>
              <a:t>2) ] 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각 테이블 별로 사용할 </a:t>
            </a:r>
            <a:r>
              <a:rPr lang="en-US" altLang="ko-KR" dirty="0"/>
              <a:t>PK</a:t>
            </a:r>
            <a:r>
              <a:rPr lang="ko-KR" altLang="en-US" dirty="0"/>
              <a:t>컬럼과 제약조건 이름은 아래와 같습니다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STUDENT        </a:t>
            </a:r>
            <a:r>
              <a:rPr lang="ko-KR" altLang="en-US" dirty="0"/>
              <a:t>테이블의 </a:t>
            </a:r>
            <a:r>
              <a:rPr lang="en-US" altLang="ko-KR" dirty="0"/>
              <a:t>PK : </a:t>
            </a:r>
            <a:r>
              <a:rPr lang="ko-KR" altLang="en-US" dirty="0"/>
              <a:t>학생</a:t>
            </a:r>
            <a:r>
              <a:rPr lang="en-US" altLang="ko-KR" dirty="0"/>
              <a:t>ID             --</a:t>
            </a:r>
            <a:r>
              <a:rPr lang="ko-KR" altLang="en-US" dirty="0"/>
              <a:t>제약조건명 </a:t>
            </a:r>
            <a:r>
              <a:rPr lang="en-US" altLang="ko-KR" dirty="0"/>
              <a:t>: PK_STUDENT</a:t>
            </a:r>
          </a:p>
          <a:p>
            <a:r>
              <a:rPr lang="en-US" altLang="ko-KR" dirty="0"/>
              <a:t>   STUDENT_TEL    </a:t>
            </a:r>
            <a:r>
              <a:rPr lang="ko-KR" altLang="en-US" dirty="0"/>
              <a:t>테이블의 </a:t>
            </a:r>
            <a:r>
              <a:rPr lang="en-US" altLang="ko-KR" dirty="0"/>
              <a:t>PK : </a:t>
            </a:r>
            <a:r>
              <a:rPr lang="ko-KR" altLang="en-US" dirty="0"/>
              <a:t>학생</a:t>
            </a:r>
            <a:r>
              <a:rPr lang="en-US" altLang="ko-KR" dirty="0"/>
              <a:t>ID + </a:t>
            </a:r>
            <a:r>
              <a:rPr lang="ko-KR" altLang="en-US" dirty="0"/>
              <a:t>구분코드    </a:t>
            </a:r>
            <a:r>
              <a:rPr lang="en-US" altLang="ko-KR" dirty="0"/>
              <a:t>--</a:t>
            </a:r>
            <a:r>
              <a:rPr lang="ko-KR" altLang="en-US" dirty="0"/>
              <a:t>제약조건명 </a:t>
            </a:r>
            <a:r>
              <a:rPr lang="en-US" altLang="ko-KR" dirty="0"/>
              <a:t>: PK_STUDENT_TEL</a:t>
            </a:r>
          </a:p>
          <a:p>
            <a:r>
              <a:rPr lang="en-US" altLang="ko-KR" dirty="0"/>
              <a:t>   STUDENT_ADDR   </a:t>
            </a:r>
            <a:r>
              <a:rPr lang="ko-KR" altLang="en-US" dirty="0"/>
              <a:t>테이블의 </a:t>
            </a:r>
            <a:r>
              <a:rPr lang="en-US" altLang="ko-KR" dirty="0"/>
              <a:t>PK : </a:t>
            </a:r>
            <a:r>
              <a:rPr lang="ko-KR" altLang="en-US" dirty="0"/>
              <a:t>학생</a:t>
            </a:r>
            <a:r>
              <a:rPr lang="en-US" altLang="ko-KR" dirty="0"/>
              <a:t>ID             --</a:t>
            </a:r>
            <a:r>
              <a:rPr lang="ko-KR" altLang="en-US" dirty="0"/>
              <a:t>제약조건명 </a:t>
            </a:r>
            <a:r>
              <a:rPr lang="en-US" altLang="ko-KR" dirty="0"/>
              <a:t>: PK_STUDENT_ADDR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99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3. 1</a:t>
            </a:r>
            <a:r>
              <a:rPr lang="ko-KR" altLang="en-US" dirty="0"/>
              <a:t>번 문제에서 만든 </a:t>
            </a:r>
            <a:r>
              <a:rPr lang="en-US" altLang="ko-KR" dirty="0"/>
              <a:t>3</a:t>
            </a:r>
            <a:r>
              <a:rPr lang="ko-KR" altLang="en-US" dirty="0"/>
              <a:t>개의 테이블 간의 관계 연결을 위해 </a:t>
            </a:r>
            <a:r>
              <a:rPr lang="en-US" altLang="ko-KR" dirty="0"/>
              <a:t>FK (FOREIGN KEY) </a:t>
            </a:r>
            <a:r>
              <a:rPr lang="ko-KR" altLang="en-US" dirty="0"/>
              <a:t>제약조건을 설정해주세요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</a:p>
          <a:p>
            <a:r>
              <a:rPr lang="en-US" altLang="ko-KR" dirty="0"/>
              <a:t>   STUDENT_TEL </a:t>
            </a:r>
            <a:r>
              <a:rPr lang="ko-KR" altLang="en-US" dirty="0"/>
              <a:t>테이블의 </a:t>
            </a:r>
            <a:r>
              <a:rPr lang="en-US" altLang="ko-KR" dirty="0"/>
              <a:t>[</a:t>
            </a:r>
            <a:r>
              <a:rPr lang="ko-KR" altLang="en-US" dirty="0"/>
              <a:t>학생</a:t>
            </a:r>
            <a:r>
              <a:rPr lang="en-US" altLang="ko-KR" dirty="0"/>
              <a:t>ID ] </a:t>
            </a:r>
            <a:r>
              <a:rPr lang="ko-KR" altLang="en-US" dirty="0"/>
              <a:t>컬럼은 </a:t>
            </a:r>
            <a:r>
              <a:rPr lang="en-US" altLang="ko-KR" dirty="0"/>
              <a:t>STUDENT </a:t>
            </a:r>
            <a:r>
              <a:rPr lang="ko-KR" altLang="en-US" dirty="0"/>
              <a:t>테이블의 </a:t>
            </a:r>
            <a:r>
              <a:rPr lang="en-US" altLang="ko-KR" dirty="0"/>
              <a:t>[</a:t>
            </a:r>
            <a:r>
              <a:rPr lang="ko-KR" altLang="en-US" dirty="0"/>
              <a:t>학생</a:t>
            </a:r>
            <a:r>
              <a:rPr lang="en-US" altLang="ko-KR" dirty="0"/>
              <a:t>ID] </a:t>
            </a:r>
            <a:r>
              <a:rPr lang="ko-KR" altLang="en-US" dirty="0"/>
              <a:t>를 참조하고자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제약조건명 </a:t>
            </a:r>
            <a:r>
              <a:rPr lang="en-US" altLang="ko-KR" dirty="0"/>
              <a:t>: FK_STUDENT_TEL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앞부분이 </a:t>
            </a:r>
            <a:r>
              <a:rPr lang="en-US" altLang="ko-KR" dirty="0"/>
              <a:t>ALTER TABLE STUDENT_TEL ... </a:t>
            </a:r>
            <a:r>
              <a:rPr lang="ko-KR" altLang="en-US" dirty="0"/>
              <a:t>로 시작 </a:t>
            </a:r>
          </a:p>
          <a:p>
            <a:r>
              <a:rPr lang="ko-KR" altLang="en-US" dirty="0"/>
              <a:t>   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STUDENT_ADDR </a:t>
            </a:r>
            <a:r>
              <a:rPr lang="ko-KR" altLang="en-US" dirty="0"/>
              <a:t>테이블의 </a:t>
            </a:r>
            <a:r>
              <a:rPr lang="en-US" altLang="ko-KR" dirty="0"/>
              <a:t>[</a:t>
            </a:r>
            <a:r>
              <a:rPr lang="ko-KR" altLang="en-US" dirty="0"/>
              <a:t>학생</a:t>
            </a:r>
            <a:r>
              <a:rPr lang="en-US" altLang="ko-KR" dirty="0"/>
              <a:t>ID] </a:t>
            </a:r>
            <a:r>
              <a:rPr lang="ko-KR" altLang="en-US" dirty="0"/>
              <a:t>컬럼은 </a:t>
            </a:r>
            <a:r>
              <a:rPr lang="en-US" altLang="ko-KR" dirty="0"/>
              <a:t>STUDENT </a:t>
            </a:r>
            <a:r>
              <a:rPr lang="ko-KR" altLang="en-US" dirty="0"/>
              <a:t>테이블의 </a:t>
            </a:r>
            <a:r>
              <a:rPr lang="en-US" altLang="ko-KR" dirty="0"/>
              <a:t>[</a:t>
            </a:r>
            <a:r>
              <a:rPr lang="ko-KR" altLang="en-US" dirty="0"/>
              <a:t>학생</a:t>
            </a:r>
            <a:r>
              <a:rPr lang="en-US" altLang="ko-KR" dirty="0"/>
              <a:t>ID] </a:t>
            </a:r>
            <a:r>
              <a:rPr lang="ko-KR" altLang="en-US" dirty="0"/>
              <a:t>를 참조하고자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제약조건명 </a:t>
            </a:r>
            <a:r>
              <a:rPr lang="en-US" altLang="ko-KR" dirty="0"/>
              <a:t>: FK_STUDENT_ADDR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앞부분이 </a:t>
            </a:r>
            <a:r>
              <a:rPr lang="en-US" altLang="ko-KR" dirty="0"/>
              <a:t>ALTER TABLE STUDENT_ADDR ... </a:t>
            </a:r>
            <a:r>
              <a:rPr lang="ko-KR" altLang="en-US" dirty="0"/>
              <a:t>로 시작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81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TABLE STUDENT (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학생</a:t>
            </a:r>
            <a:r>
              <a:rPr lang="en-US" altLang="ko-KR" dirty="0"/>
              <a:t>ID VARCHAR2(10) NOT NULL ,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학생이름  </a:t>
            </a:r>
            <a:r>
              <a:rPr lang="en-US" altLang="ko-KR" dirty="0"/>
              <a:t>VARCHAR2(30) NOT NULL , 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가입일시  </a:t>
            </a:r>
            <a:r>
              <a:rPr lang="en-US" altLang="ko-KR" dirty="0"/>
              <a:t>DATE , 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나이  </a:t>
            </a:r>
            <a:r>
              <a:rPr lang="en-US" altLang="ko-KR" dirty="0"/>
              <a:t>NUMBER DEFAULT 0 </a:t>
            </a:r>
          </a:p>
          <a:p>
            <a:r>
              <a:rPr lang="en-US" altLang="ko-KR" dirty="0"/>
              <a:t>) ;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TABLE STUDENT_TEL (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학생</a:t>
            </a:r>
            <a:r>
              <a:rPr lang="en-US" altLang="ko-KR" dirty="0"/>
              <a:t>ID VARCHAR2(10) NOT NULL ,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구분코드 </a:t>
            </a:r>
            <a:r>
              <a:rPr lang="en-US" altLang="ko-KR" dirty="0"/>
              <a:t>VARCHAR2(10) NOT NULL , 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연락처 </a:t>
            </a:r>
            <a:r>
              <a:rPr lang="en-US" altLang="ko-KR" dirty="0"/>
              <a:t>VARCHAR2(15) NOT NULL</a:t>
            </a:r>
          </a:p>
          <a:p>
            <a:r>
              <a:rPr lang="en-US" altLang="ko-KR" dirty="0"/>
              <a:t>) ;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TABLE STUDENT_ADDR (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학생</a:t>
            </a:r>
            <a:r>
              <a:rPr lang="en-US" altLang="ko-KR" dirty="0"/>
              <a:t>ID VARCHAR2(10) NOT NULL ,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도로명주소 </a:t>
            </a:r>
            <a:r>
              <a:rPr lang="en-US" altLang="ko-KR" dirty="0"/>
              <a:t>VARCHAR2(200) NOT NULL </a:t>
            </a:r>
          </a:p>
          <a:p>
            <a:r>
              <a:rPr lang="en-US" altLang="ko-KR" dirty="0"/>
              <a:t>)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212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ALTER TABLE STUDENT ADD CONSTRAINT PK_STUDENT PRIMARY KEY ( </a:t>
            </a:r>
            <a:r>
              <a:rPr lang="ko-KR" altLang="en-US" dirty="0"/>
              <a:t>학생</a:t>
            </a:r>
            <a:r>
              <a:rPr lang="en-US" altLang="ko-KR" dirty="0"/>
              <a:t>ID ) ;</a:t>
            </a:r>
          </a:p>
          <a:p>
            <a:endParaRPr lang="en-US" altLang="ko-KR" dirty="0"/>
          </a:p>
          <a:p>
            <a:r>
              <a:rPr lang="en-US" altLang="ko-KR" dirty="0"/>
              <a:t>ALTER TABLE STUDENT_TEL ADD CONSTRAINT PK_STUDENT_TEL PRIMARY KEY ( </a:t>
            </a:r>
            <a:r>
              <a:rPr lang="ko-KR" altLang="en-US" dirty="0"/>
              <a:t>학생</a:t>
            </a:r>
            <a:r>
              <a:rPr lang="en-US" altLang="ko-KR" dirty="0"/>
              <a:t>ID , </a:t>
            </a:r>
            <a:r>
              <a:rPr lang="ko-KR" altLang="en-US" dirty="0"/>
              <a:t>구분코드 </a:t>
            </a:r>
            <a:r>
              <a:rPr lang="en-US" altLang="ko-KR" dirty="0"/>
              <a:t>) ;</a:t>
            </a:r>
          </a:p>
          <a:p>
            <a:endParaRPr lang="en-US" altLang="ko-KR" dirty="0"/>
          </a:p>
          <a:p>
            <a:r>
              <a:rPr lang="en-US" altLang="ko-KR" dirty="0"/>
              <a:t>ALTER TABLE STUDENT_ADDR ADD CONSTRAINT PK_STUDENT_ADDR PRIMARY KEY ( </a:t>
            </a:r>
            <a:r>
              <a:rPr lang="ko-KR" altLang="en-US" dirty="0"/>
              <a:t>학생</a:t>
            </a:r>
            <a:r>
              <a:rPr lang="en-US" altLang="ko-KR" dirty="0"/>
              <a:t>ID )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47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ALTER TABLE STUDENT_TEL ADD CONSTRAINT FK_STUDENT_TEL </a:t>
            </a:r>
          </a:p>
          <a:p>
            <a:r>
              <a:rPr lang="en-US" altLang="ko-KR" dirty="0"/>
              <a:t>FOREIGN KEY ( </a:t>
            </a:r>
            <a:r>
              <a:rPr lang="ko-KR" altLang="en-US" dirty="0"/>
              <a:t>학생</a:t>
            </a:r>
            <a:r>
              <a:rPr lang="en-US" altLang="ko-KR" dirty="0"/>
              <a:t>ID ) REFERENCES STUDENT( </a:t>
            </a:r>
            <a:r>
              <a:rPr lang="ko-KR" altLang="en-US" dirty="0"/>
              <a:t>학생</a:t>
            </a:r>
            <a:r>
              <a:rPr lang="en-US" altLang="ko-KR" dirty="0"/>
              <a:t>ID ) ;</a:t>
            </a:r>
          </a:p>
          <a:p>
            <a:endParaRPr lang="en-US" altLang="ko-KR" dirty="0"/>
          </a:p>
          <a:p>
            <a:r>
              <a:rPr lang="en-US" altLang="ko-KR" dirty="0"/>
              <a:t>ALTER TABLE STUDENT_ADDR ADD CONSTRAINT FK_STUDENT_ADDR</a:t>
            </a:r>
          </a:p>
          <a:p>
            <a:r>
              <a:rPr lang="en-US" altLang="ko-KR" dirty="0"/>
              <a:t>FOREIGN KEY ( </a:t>
            </a:r>
            <a:r>
              <a:rPr lang="ko-KR" altLang="en-US" dirty="0"/>
              <a:t>학생</a:t>
            </a:r>
            <a:r>
              <a:rPr lang="en-US" altLang="ko-KR" dirty="0"/>
              <a:t>ID ) REFERENCES STUDENT( </a:t>
            </a:r>
            <a:r>
              <a:rPr lang="ko-KR" altLang="en-US" dirty="0"/>
              <a:t>학생</a:t>
            </a:r>
            <a:r>
              <a:rPr lang="en-US" altLang="ko-KR" dirty="0"/>
              <a:t>ID ) 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9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9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ACE3-F85D-4A13-9227-E6FACB4F90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01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ALTER TABLE TB_MEMBER ADD ( BIRTH VARCHAR2(8) ) 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404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ALTER TABLE TB_MEMBER DROP COLUMN BIRTH 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099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ALTER TABLE TB_MEMBER MODIFY ( PASSWD VARCHAR2(100) ) 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285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ALTER TABLE </a:t>
            </a:r>
            <a:r>
              <a:rPr lang="ko-KR" altLang="en-US" dirty="0"/>
              <a:t>직원 </a:t>
            </a:r>
            <a:r>
              <a:rPr lang="en-US" altLang="ko-KR" dirty="0"/>
              <a:t>RENAME COLUMN </a:t>
            </a:r>
            <a:r>
              <a:rPr lang="ko-KR" altLang="en-US" dirty="0"/>
              <a:t>패스워드 </a:t>
            </a:r>
            <a:r>
              <a:rPr lang="en-US" altLang="ko-KR" dirty="0"/>
              <a:t>TO </a:t>
            </a:r>
            <a:r>
              <a:rPr lang="ko-KR" altLang="en-US" dirty="0"/>
              <a:t>비밀번호 </a:t>
            </a:r>
            <a:r>
              <a:rPr lang="en-US" altLang="ko-KR" dirty="0"/>
              <a:t>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85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34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DROP TABLE STUDENT ;</a:t>
            </a:r>
          </a:p>
          <a:p>
            <a:endParaRPr lang="en-US" altLang="ko-KR" dirty="0"/>
          </a:p>
          <a:p>
            <a:r>
              <a:rPr lang="en-US" altLang="ko-KR" dirty="0"/>
              <a:t>DROP TABLE STUDENT CASCADE CONSTRAINT;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23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37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017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902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ACE3-F85D-4A13-9227-E6FACB4F90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27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SEQUENCE ORDER_NO_SEQ </a:t>
            </a:r>
          </a:p>
          <a:p>
            <a:r>
              <a:rPr lang="en-US" altLang="ko-KR" dirty="0"/>
              <a:t>       INCREMENT BY 1         --</a:t>
            </a:r>
            <a:r>
              <a:rPr lang="ko-KR" altLang="en-US" dirty="0"/>
              <a:t>증가할 시퀀스 값 </a:t>
            </a:r>
            <a:r>
              <a:rPr lang="en-US" altLang="ko-KR" dirty="0"/>
              <a:t>(1</a:t>
            </a:r>
            <a:r>
              <a:rPr lang="ko-KR" altLang="en-US" dirty="0"/>
              <a:t>씩 증가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START WITH 1 ;         --</a:t>
            </a:r>
            <a:r>
              <a:rPr lang="ko-KR" altLang="en-US" dirty="0"/>
              <a:t>시작할 시퀀스 값 </a:t>
            </a:r>
            <a:r>
              <a:rPr lang="en-US" altLang="ko-KR" dirty="0"/>
              <a:t>(1</a:t>
            </a:r>
            <a:r>
              <a:rPr lang="ko-KR" altLang="en-US" dirty="0"/>
              <a:t>부터 시작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SELECT ORDER_NO_SEQ.NEXTVAL FROM DUAL 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실제로 </a:t>
            </a:r>
            <a:r>
              <a:rPr lang="ko-KR" altLang="en-US" dirty="0" err="1"/>
              <a:t>바인드변수와</a:t>
            </a:r>
            <a:r>
              <a:rPr lang="ko-KR" altLang="en-US" dirty="0"/>
              <a:t> 함께 사용할 경우</a:t>
            </a:r>
          </a:p>
          <a:p>
            <a:r>
              <a:rPr lang="en-US" altLang="ko-KR" dirty="0"/>
              <a:t>INSERT INTO TB_ORDER ( </a:t>
            </a:r>
          </a:p>
          <a:p>
            <a:r>
              <a:rPr lang="en-US" altLang="ko-KR" dirty="0"/>
              <a:t>       ORDER_NO</a:t>
            </a:r>
          </a:p>
          <a:p>
            <a:r>
              <a:rPr lang="en-US" altLang="ko-KR" dirty="0"/>
              <a:t>     , MEMBER_ID</a:t>
            </a:r>
          </a:p>
          <a:p>
            <a:r>
              <a:rPr lang="en-US" altLang="ko-KR" dirty="0"/>
              <a:t>     , PRD_ID</a:t>
            </a:r>
          </a:p>
          <a:p>
            <a:r>
              <a:rPr lang="en-US" altLang="ko-KR" dirty="0"/>
              <a:t>     , ORDER_DATE</a:t>
            </a:r>
          </a:p>
          <a:p>
            <a:r>
              <a:rPr lang="en-US" altLang="ko-KR" dirty="0"/>
              <a:t>     , ORDER_CNT</a:t>
            </a:r>
          </a:p>
          <a:p>
            <a:r>
              <a:rPr lang="en-US" altLang="ko-KR" dirty="0"/>
              <a:t>     , ORDER_PRICE </a:t>
            </a:r>
          </a:p>
          <a:p>
            <a:r>
              <a:rPr lang="en-US" altLang="ko-KR" dirty="0"/>
              <a:t>) VALUES ( </a:t>
            </a:r>
          </a:p>
          <a:p>
            <a:r>
              <a:rPr lang="en-US" altLang="ko-KR" dirty="0"/>
              <a:t>       ORDER_NO_SEQ.NEXTVAL</a:t>
            </a:r>
          </a:p>
          <a:p>
            <a:r>
              <a:rPr lang="en-US" altLang="ko-KR" dirty="0"/>
              <a:t>     , :</a:t>
            </a:r>
            <a:r>
              <a:rPr lang="en-US" altLang="ko-KR" dirty="0" err="1"/>
              <a:t>memberId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, :</a:t>
            </a:r>
            <a:r>
              <a:rPr lang="en-US" altLang="ko-KR" dirty="0" err="1"/>
              <a:t>prdId</a:t>
            </a:r>
            <a:endParaRPr lang="en-US" altLang="ko-KR" dirty="0"/>
          </a:p>
          <a:p>
            <a:r>
              <a:rPr lang="en-US" altLang="ko-KR" dirty="0"/>
              <a:t>     , SYSDATE</a:t>
            </a:r>
          </a:p>
          <a:p>
            <a:r>
              <a:rPr lang="en-US" altLang="ko-KR" dirty="0"/>
              <a:t>     , :</a:t>
            </a:r>
            <a:r>
              <a:rPr lang="en-US" altLang="ko-KR" dirty="0" err="1"/>
              <a:t>orderCnt</a:t>
            </a:r>
            <a:endParaRPr lang="en-US" altLang="ko-KR" dirty="0"/>
          </a:p>
          <a:p>
            <a:r>
              <a:rPr lang="en-US" altLang="ko-KR" dirty="0"/>
              <a:t>     , :</a:t>
            </a:r>
            <a:r>
              <a:rPr lang="en-US" altLang="ko-KR" dirty="0" err="1"/>
              <a:t>orderPrice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) ;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458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117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CREATE VIEW MEMBER_SIMPLE_VIEW AS </a:t>
            </a:r>
          </a:p>
          <a:p>
            <a:r>
              <a:rPr lang="en-US" altLang="ko-KR" dirty="0"/>
              <a:t>SELECT A.MEMBER_ID     --</a:t>
            </a:r>
            <a:r>
              <a:rPr lang="ko-KR" altLang="en-US" dirty="0"/>
              <a:t>회원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, A.GRADE_CD      --</a:t>
            </a:r>
            <a:r>
              <a:rPr lang="ko-KR" altLang="en-US" dirty="0"/>
              <a:t>등급코드 </a:t>
            </a:r>
          </a:p>
          <a:p>
            <a:r>
              <a:rPr lang="ko-KR" altLang="en-US" dirty="0"/>
              <a:t>     </a:t>
            </a:r>
            <a:r>
              <a:rPr lang="en-US" altLang="ko-KR" dirty="0"/>
              <a:t>, B.TEL_NO        --</a:t>
            </a:r>
            <a:r>
              <a:rPr lang="ko-KR" altLang="en-US" dirty="0"/>
              <a:t>연락처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FROM TB_MEMBER A </a:t>
            </a:r>
          </a:p>
          <a:p>
            <a:r>
              <a:rPr lang="en-US" altLang="ko-KR" dirty="0"/>
              <a:t>     , TB_MEMBER_TEL B </a:t>
            </a:r>
          </a:p>
          <a:p>
            <a:r>
              <a:rPr lang="en-US" altLang="ko-KR" dirty="0"/>
              <a:t> WHERE A.MEMBER_ID = B.MEMBER_ID </a:t>
            </a:r>
          </a:p>
          <a:p>
            <a:r>
              <a:rPr lang="en-US" altLang="ko-KR" dirty="0"/>
              <a:t>   AND B.TEL_DV_CD = '</a:t>
            </a:r>
            <a:r>
              <a:rPr lang="ko-KR" altLang="en-US" dirty="0"/>
              <a:t>휴대폰</a:t>
            </a:r>
            <a:r>
              <a:rPr lang="en-US" altLang="ko-KR" dirty="0"/>
              <a:t>';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892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67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SELECT * </a:t>
            </a:r>
          </a:p>
          <a:p>
            <a:r>
              <a:rPr lang="en-US" altLang="ko-KR" dirty="0"/>
              <a:t>  FROM MEMBER_SIMPLE_VIEW </a:t>
            </a:r>
          </a:p>
          <a:p>
            <a:r>
              <a:rPr lang="en-US" altLang="ko-KR" dirty="0"/>
              <a:t> WHERE MEMBER_ID = 'BBBBB';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806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SELECT * </a:t>
            </a:r>
          </a:p>
          <a:p>
            <a:r>
              <a:rPr lang="en-US" altLang="ko-KR" dirty="0"/>
              <a:t>  FROM ( </a:t>
            </a:r>
          </a:p>
          <a:p>
            <a:r>
              <a:rPr lang="en-US" altLang="ko-KR" dirty="0"/>
              <a:t>          SELECT A.MEMBER_ID   --</a:t>
            </a:r>
            <a:r>
              <a:rPr lang="ko-KR" altLang="en-US" dirty="0"/>
              <a:t>회원</a:t>
            </a:r>
            <a:r>
              <a:rPr lang="en-US" altLang="ko-KR" dirty="0"/>
              <a:t>ID </a:t>
            </a:r>
          </a:p>
          <a:p>
            <a:r>
              <a:rPr lang="en-US" altLang="ko-KR" dirty="0"/>
              <a:t>             , A.GRADE_CD      --</a:t>
            </a:r>
            <a:r>
              <a:rPr lang="ko-KR" altLang="en-US" dirty="0"/>
              <a:t>등급코드 </a:t>
            </a:r>
          </a:p>
          <a:p>
            <a:r>
              <a:rPr lang="ko-KR" altLang="en-US" dirty="0"/>
              <a:t>             </a:t>
            </a:r>
            <a:r>
              <a:rPr lang="en-US" altLang="ko-KR" dirty="0"/>
              <a:t>, B.TEL_NO        --</a:t>
            </a:r>
            <a:r>
              <a:rPr lang="ko-KR" altLang="en-US" dirty="0"/>
              <a:t>연락처 </a:t>
            </a:r>
          </a:p>
          <a:p>
            <a:r>
              <a:rPr lang="ko-KR" altLang="en-US" dirty="0"/>
              <a:t>          </a:t>
            </a:r>
            <a:r>
              <a:rPr lang="en-US" altLang="ko-KR" dirty="0"/>
              <a:t>FROM TB_MEMBER A </a:t>
            </a:r>
          </a:p>
          <a:p>
            <a:r>
              <a:rPr lang="en-US" altLang="ko-KR" dirty="0"/>
              <a:t>             , TB_MEMBER_TEL B </a:t>
            </a:r>
          </a:p>
          <a:p>
            <a:r>
              <a:rPr lang="en-US" altLang="ko-KR" dirty="0"/>
              <a:t>         WHERE A.MEMBER_ID = B.MEMBER_ID </a:t>
            </a:r>
          </a:p>
          <a:p>
            <a:r>
              <a:rPr lang="en-US" altLang="ko-KR" dirty="0"/>
              <a:t>           AND B.TEL_DV_CD = '</a:t>
            </a:r>
            <a:r>
              <a:rPr lang="ko-KR" altLang="en-US" dirty="0"/>
              <a:t>휴대폰</a:t>
            </a:r>
            <a:r>
              <a:rPr lang="en-US" altLang="ko-KR" dirty="0"/>
              <a:t>'</a:t>
            </a:r>
          </a:p>
          <a:p>
            <a:r>
              <a:rPr lang="en-US" altLang="ko-KR" dirty="0"/>
              <a:t>        ) </a:t>
            </a:r>
          </a:p>
          <a:p>
            <a:r>
              <a:rPr lang="en-US" altLang="ko-KR" dirty="0"/>
              <a:t> WHERE MEMBER_ID = 'BBBBB';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92641-31A8-450E-A711-2F134FBA286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589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DROP VIEW MEMBER_SIMPLE_VIEW ;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86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CREATE TABLE QUIZ_TABLE ( </a:t>
            </a:r>
          </a:p>
          <a:p>
            <a:r>
              <a:rPr lang="en-US" altLang="ko-KR" dirty="0"/>
              <a:t>  Q_ID NUMBER(3,0) NOT NULL , </a:t>
            </a:r>
          </a:p>
          <a:p>
            <a:r>
              <a:rPr lang="en-US" altLang="ko-KR" dirty="0"/>
              <a:t>  Q_CONTENT VARCHAR2(200) NOT NULL , </a:t>
            </a:r>
          </a:p>
          <a:p>
            <a:r>
              <a:rPr lang="en-US" altLang="ko-KR" dirty="0"/>
              <a:t>  Q_ANSWER VARCHAR2(100) , </a:t>
            </a:r>
          </a:p>
          <a:p>
            <a:r>
              <a:rPr lang="en-US" altLang="ko-KR" dirty="0"/>
              <a:t>  REG_DATE DATE DEFAULT SYSDATE ) ;</a:t>
            </a:r>
          </a:p>
          <a:p>
            <a:endParaRPr lang="en-US" altLang="ko-KR" dirty="0"/>
          </a:p>
          <a:p>
            <a:r>
              <a:rPr lang="en-US" altLang="ko-KR" dirty="0"/>
              <a:t>INSERT INTO QUIZ_TABLE VALUES ( 1, '</a:t>
            </a:r>
            <a:r>
              <a:rPr lang="ko-KR" altLang="en-US" dirty="0"/>
              <a:t>쥐는 영어로 무엇일까요</a:t>
            </a:r>
            <a:r>
              <a:rPr lang="en-US" altLang="ko-KR" dirty="0"/>
              <a:t>?' , 'mouse' , SYSDATE) ;</a:t>
            </a:r>
          </a:p>
          <a:p>
            <a:r>
              <a:rPr lang="en-US" altLang="ko-KR" dirty="0"/>
              <a:t>INSERT INTO QUIZ_TABLE VALUES ( 2, '</a:t>
            </a:r>
            <a:r>
              <a:rPr lang="ko-KR" altLang="en-US" dirty="0"/>
              <a:t>달력은 영어로 무엇일까요</a:t>
            </a:r>
            <a:r>
              <a:rPr lang="en-US" altLang="ko-KR" dirty="0"/>
              <a:t>?' , 'calendar' , SYSDATE) ;</a:t>
            </a:r>
          </a:p>
          <a:p>
            <a:r>
              <a:rPr lang="en-US" altLang="ko-KR" dirty="0"/>
              <a:t>INSERT INTO QUIZ_TABLE VALUES ( 3, '</a:t>
            </a:r>
            <a:r>
              <a:rPr lang="ko-KR" altLang="en-US" dirty="0"/>
              <a:t>종이는 영어로 무엇일까요</a:t>
            </a:r>
            <a:r>
              <a:rPr lang="en-US" altLang="ko-KR" dirty="0"/>
              <a:t>?' , 'paper' , SYSDATE) ;</a:t>
            </a:r>
          </a:p>
          <a:p>
            <a:endParaRPr lang="en-US" altLang="ko-KR" dirty="0"/>
          </a:p>
          <a:p>
            <a:r>
              <a:rPr lang="en-US" altLang="ko-KR" dirty="0"/>
              <a:t>COMMIT;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9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2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--PK </a:t>
            </a:r>
            <a:r>
              <a:rPr lang="ko-KR" altLang="en-US" dirty="0"/>
              <a:t>설정 전에는 </a:t>
            </a:r>
            <a:r>
              <a:rPr lang="en-US" altLang="ko-KR" dirty="0"/>
              <a:t>Q_ID </a:t>
            </a:r>
            <a:r>
              <a:rPr lang="ko-KR" altLang="en-US" dirty="0"/>
              <a:t>에 </a:t>
            </a:r>
            <a:r>
              <a:rPr lang="ko-KR" altLang="en-US" dirty="0" err="1"/>
              <a:t>중복값이</a:t>
            </a:r>
            <a:r>
              <a:rPr lang="ko-KR" altLang="en-US" dirty="0"/>
              <a:t> 들어간다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INSERT INTO QUIZ_TABLE VALUES ( 1, '</a:t>
            </a:r>
            <a:r>
              <a:rPr lang="ko-KR" altLang="en-US" dirty="0"/>
              <a:t>쥐는 영어로 무엇일까요</a:t>
            </a:r>
            <a:r>
              <a:rPr lang="en-US" altLang="ko-KR" dirty="0"/>
              <a:t>?' , 'mouse' , SYSDATE) ;</a:t>
            </a:r>
          </a:p>
          <a:p>
            <a:r>
              <a:rPr lang="en-US" altLang="ko-KR" dirty="0"/>
              <a:t>ROLLBACK ;</a:t>
            </a:r>
          </a:p>
          <a:p>
            <a:r>
              <a:rPr lang="en-US" altLang="ko-KR" dirty="0"/>
              <a:t>ALTER TABLE QUIZ_TABLE ADD CONSTRAINT PK_QUIZ_TABLE PRIMARY KEY( Q_ID) ;</a:t>
            </a:r>
          </a:p>
          <a:p>
            <a:endParaRPr lang="en-US" altLang="ko-KR" dirty="0"/>
          </a:p>
          <a:p>
            <a:r>
              <a:rPr lang="en-US" altLang="ko-KR" dirty="0"/>
              <a:t>INSERT INTO QUIZ_TABLE VALUES ( 1, '</a:t>
            </a:r>
            <a:r>
              <a:rPr lang="ko-KR" altLang="en-US" dirty="0"/>
              <a:t>쥐는 영어로 무엇일까요</a:t>
            </a:r>
            <a:r>
              <a:rPr lang="en-US" altLang="ko-KR" dirty="0"/>
              <a:t>?' , 'mouse' , SYSDATE) ;</a:t>
            </a:r>
          </a:p>
          <a:p>
            <a:r>
              <a:rPr lang="en-US" altLang="ko-KR" dirty="0"/>
              <a:t>INSERT INTO QUIZ_TABLE VALUES ( NULL , '</a:t>
            </a:r>
            <a:r>
              <a:rPr lang="ko-KR" altLang="en-US" dirty="0"/>
              <a:t>쥐는 영어로 무엇일까요</a:t>
            </a:r>
            <a:r>
              <a:rPr lang="en-US" altLang="ko-KR" dirty="0"/>
              <a:t>?' , 'mouse' , SYSDATE) 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16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ALTER TABLE QUIZ_TABLE ADD CONSTRAINT UK_QUIZ_TABLE UNIQUE( Q_CONTENT ) ;</a:t>
            </a:r>
          </a:p>
          <a:p>
            <a:r>
              <a:rPr lang="en-US" altLang="ko-KR" dirty="0"/>
              <a:t>INSERT INTO QUIZ_TABLE VALUES ( 4, '</a:t>
            </a:r>
            <a:r>
              <a:rPr lang="ko-KR" altLang="en-US" dirty="0"/>
              <a:t>쥐는 영어로 무엇일까요</a:t>
            </a:r>
            <a:r>
              <a:rPr lang="en-US" altLang="ko-KR" dirty="0"/>
              <a:t>?' , 'mouse' , SYSDATE) ;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9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B7F26D-9142-4591-85B3-DBBD2A8BA7B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9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BE322-8BB3-93C8-674C-8E963ED9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502376-ADCF-EF16-BEC1-7D70190EF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9B31C-6308-9BA6-B59D-8AA8EFCF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022FA-675E-FBEA-E3AE-703061C6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F0F5-F788-C14D-57B3-12DD892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3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13A1-B119-882A-42C8-574B5BD6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72784-7B62-0F00-525F-5460961FB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7E972-3DDF-A47B-8E0D-B8D4BFE9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A0BBE-4A79-62D8-CA95-53726D7B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F91A0-FCF9-8534-6916-75DB5034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0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28531A-4489-C8BB-BC0B-8688366B1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1F516-D950-0DFE-6D51-946D49E23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8B2EE-7780-1B43-8754-82759B1F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C3313-CD99-D2D4-314A-6B7A5222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D5578-DEB0-39A4-478F-D46F2D1D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7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E89FB-9BC1-FFC8-DE96-7C23F57E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CBEB5F-87C8-CD19-94EB-C8E9C84D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D2D6A-EC94-9027-A6AF-2BFB7E9A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8D04-18A8-562E-D350-60333DEF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28C15-313F-1BB0-65E7-04DD451D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9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FE527-7D69-6008-923D-87CF0F4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14DA64-93A0-9D23-4EBB-AD78A442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DAE3D-C686-6C77-F940-C65ED26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AE755-FE82-F251-5396-EE34AF49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4A21D-C6FA-F134-A470-250C1FE4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7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1579D-071D-16C3-B1E6-65AB1D01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75EA9-30C4-C810-08C3-4A6D33897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DBE86-0760-B575-B149-642EA7C4B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A0FCE-C3AF-C1C9-B67C-96392003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2529CE-DA46-7574-A697-27B63B7A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72BBA-6C23-952E-072A-B018CBC1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8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4FB5-0542-3418-986C-6F81016E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2CFE9-091E-6C87-B8EA-A885D6038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F105F-8A74-0141-3675-FEDA01A0A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707822-580C-82E4-0B94-3B4A45F3B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85A398-09F7-785D-BD54-BC842D033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CDE981-32F8-D203-0714-CA5D7FC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221537-1DFE-2458-6A7A-CBFC45E6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CF7919-99EF-03C6-BE30-AFD1159D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17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AEBF4-0AF4-E8FA-FAE5-3DFA8A0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3C467E-D83A-CA74-D4BA-CE3868E6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8DFF12-9726-88C1-D258-A6F2001C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FB291-C3F0-31FE-617F-733C3B37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4DF897-0F35-7441-4F4E-BE062B59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1C601F-BF9E-27A0-0157-C320C894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F8E24-BE27-5277-C43E-2AAF3285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5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76E88-861D-728B-36BA-AAB0CB99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0BB0E-F9B8-DB83-27F1-09E4868C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08FC97-A44D-EA63-0120-572B3D68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127CF-A13A-0C66-B845-C0E0A106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C1B61-9C0E-557B-4E9F-D56B5874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67707-5C00-6D7B-824C-D8B0BE64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73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43DA1-88B5-2759-0C56-F07F6791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C46E3B-7A63-82C5-E2CC-91AD06830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A63D6-C415-26FF-629F-3CDF00C8C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7E4712-957E-46F6-B877-046F3E68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0CCD0-CC03-6565-BD0F-6639016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7AF09-B58F-1017-7604-5C5F4843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8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DD124C-C592-6C65-585A-FED06627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36535-080E-8919-8DEA-3BE6F3FF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E37C2-1457-A108-3E78-5DD6D5FD3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B08E7-FC3F-434C-B2D6-C976A5B8D73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4F097-36F6-06C9-AC97-7F286E113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D26D8-1D41-C0E5-9C5B-EC9E017CC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4565-0D68-4476-BC3C-8A1ECAB6F8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hyperlink" Target="https://wikidocs.net/4021" TargetMode="Externa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customXml" Target="../ink/ink9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E85A5C-1F22-ACEE-2796-ED3692077EAA}"/>
              </a:ext>
            </a:extLst>
          </p:cNvPr>
          <p:cNvSpPr/>
          <p:nvPr/>
        </p:nvSpPr>
        <p:spPr>
          <a:xfrm>
            <a:off x="-1" y="1"/>
            <a:ext cx="5267459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C2092A-B5D2-4FEB-B761-3C9815DA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321" y="2713711"/>
            <a:ext cx="3567921" cy="1263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en-US" altLang="ko-KR" sz="4000" dirty="0">
                <a:solidFill>
                  <a:srgbClr val="FFFFFF"/>
                </a:solidFill>
              </a:rPr>
              <a:t>DDL</a:t>
            </a:r>
            <a:br>
              <a:rPr lang="en-US" altLang="ko-KR" sz="4000" dirty="0">
                <a:solidFill>
                  <a:srgbClr val="FFFFFF"/>
                </a:solidFill>
              </a:rPr>
            </a:br>
            <a:r>
              <a:rPr lang="en-US" altLang="ko-KR" sz="2200" dirty="0">
                <a:solidFill>
                  <a:srgbClr val="FFFFFF"/>
                </a:solidFill>
              </a:rPr>
              <a:t>(Data Definition Language)</a:t>
            </a:r>
            <a:endParaRPr lang="en-US" altLang="ko-KR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BFE161E-6E39-4433-8EE6-E762D1F96EA6}"/>
              </a:ext>
            </a:extLst>
          </p:cNvPr>
          <p:cNvSpPr txBox="1">
            <a:spLocks/>
          </p:cNvSpPr>
          <p:nvPr/>
        </p:nvSpPr>
        <p:spPr>
          <a:xfrm>
            <a:off x="7492859" y="1168711"/>
            <a:ext cx="2886175" cy="4520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300" b="1" dirty="0"/>
              <a:t>1. DDL</a:t>
            </a:r>
            <a:r>
              <a:rPr lang="ko-KR" altLang="en-US" sz="2300" b="1" dirty="0"/>
              <a:t> 이란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2. </a:t>
            </a:r>
            <a:r>
              <a:rPr lang="ko-KR" altLang="en-US" sz="2300" b="1" dirty="0"/>
              <a:t>테이블 생성하기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3. </a:t>
            </a:r>
            <a:r>
              <a:rPr lang="ko-KR" altLang="en-US" sz="2300" b="1" dirty="0"/>
              <a:t>제약조건 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4. </a:t>
            </a:r>
            <a:r>
              <a:rPr lang="ko-KR" altLang="en-US" sz="2300" b="1" dirty="0"/>
              <a:t>테이블 수정하기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 </a:t>
            </a:r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5. </a:t>
            </a:r>
            <a:r>
              <a:rPr lang="ko-KR" altLang="en-US" sz="2300" b="1" dirty="0"/>
              <a:t>테이블 삭제하기</a:t>
            </a:r>
            <a:endParaRPr lang="en-US" altLang="ko-KR" sz="2300" b="1" dirty="0"/>
          </a:p>
          <a:p>
            <a:pPr algn="l">
              <a:spcAft>
                <a:spcPts val="600"/>
              </a:spcAft>
            </a:pPr>
            <a:endParaRPr lang="en-US" altLang="ko-KR" sz="2300" b="1" dirty="0"/>
          </a:p>
          <a:p>
            <a:pPr algn="l">
              <a:spcAft>
                <a:spcPts val="600"/>
              </a:spcAft>
            </a:pPr>
            <a:r>
              <a:rPr lang="en-US" altLang="ko-KR" sz="2300" b="1" dirty="0"/>
              <a:t>6. </a:t>
            </a:r>
            <a:r>
              <a:rPr lang="ko-KR" altLang="en-US" sz="2300" b="1" dirty="0"/>
              <a:t>시퀀스와 뷰</a:t>
            </a:r>
            <a:endParaRPr lang="en-US" altLang="ko-KR" sz="23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ED80BAC-AB24-3B87-7D83-4A33CDA30459}"/>
              </a:ext>
            </a:extLst>
          </p:cNvPr>
          <p:cNvSpPr txBox="1">
            <a:spLocks/>
          </p:cNvSpPr>
          <p:nvPr/>
        </p:nvSpPr>
        <p:spPr>
          <a:xfrm>
            <a:off x="-45314" y="6536869"/>
            <a:ext cx="1333202" cy="307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/>
            <a:r>
              <a:rPr lang="ko-KR" altLang="en-US" sz="1600" dirty="0">
                <a:solidFill>
                  <a:srgbClr val="FFFFFF"/>
                </a:solidFill>
              </a:rPr>
              <a:t>강사 강태우</a:t>
            </a:r>
            <a:endParaRPr lang="en-US" altLang="ko-KR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A2A96-F68D-E965-FFD5-8BEE2040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4" y="152625"/>
            <a:ext cx="2246290" cy="315912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2. </a:t>
            </a:r>
            <a:r>
              <a:rPr lang="ko-KR" altLang="en-US" sz="1800" b="1" dirty="0"/>
              <a:t>테이블 생성하기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26A97-3FF8-6FE4-8003-7072F29E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14" y="1054145"/>
            <a:ext cx="9446586" cy="94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/>
              <a:t>실제 생성된 </a:t>
            </a:r>
            <a:r>
              <a:rPr lang="en-US" altLang="ko-KR" b="1" dirty="0"/>
              <a:t>TB_MEMBER</a:t>
            </a:r>
            <a:r>
              <a:rPr lang="ko-KR" altLang="en-US" b="1" dirty="0"/>
              <a:t> 테이블의 </a:t>
            </a:r>
            <a:r>
              <a:rPr lang="en-US" altLang="ko-KR" b="1" dirty="0"/>
              <a:t>DDL 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(</a:t>
            </a:r>
            <a:r>
              <a:rPr lang="ko-KR" altLang="en-US" sz="1800" b="1" dirty="0"/>
              <a:t>테이블 생성 정보는 </a:t>
            </a:r>
            <a:r>
              <a:rPr lang="en-US" altLang="ko-KR" sz="1800" b="1" dirty="0"/>
              <a:t>SHIFT + F4 </a:t>
            </a:r>
            <a:r>
              <a:rPr lang="ko-KR" altLang="en-US" sz="1800" b="1" dirty="0"/>
              <a:t>로 볼 수 있습니다 </a:t>
            </a:r>
            <a:r>
              <a:rPr lang="en-US" altLang="ko-KR" sz="1800" b="1" dirty="0"/>
              <a:t>) </a:t>
            </a:r>
            <a:endParaRPr lang="ko-KR" altLang="en-US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A7F71-7980-1CAE-3CB2-577DED74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66" y="2375220"/>
            <a:ext cx="5722434" cy="3308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854A5F-C5B7-0AA9-3D8F-650550D7E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16" y="2375438"/>
            <a:ext cx="5464018" cy="33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084A6-5077-57ED-D707-0C954949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7" y="751490"/>
            <a:ext cx="10515600" cy="1325563"/>
          </a:xfrm>
        </p:spPr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/>
              <a:t>테이블 생성시 이름규칙 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9BDCD-2C23-3B7A-9A37-E3918D08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87" y="2683377"/>
            <a:ext cx="11237302" cy="261627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1. </a:t>
            </a:r>
            <a:r>
              <a:rPr lang="ko-KR" altLang="en-US" sz="1800" b="1" dirty="0"/>
              <a:t>대소문자 구분을 </a:t>
            </a:r>
            <a:r>
              <a:rPr lang="ko-KR" altLang="en-US" sz="1800" b="1" dirty="0" err="1"/>
              <a:t>안합니다</a:t>
            </a:r>
            <a:r>
              <a:rPr lang="en-US" altLang="ko-KR" sz="1800" b="1" dirty="0"/>
              <a:t>. </a:t>
            </a:r>
            <a:r>
              <a:rPr lang="en-US" altLang="ko-KR" sz="1800" dirty="0"/>
              <a:t>ex) create table </a:t>
            </a:r>
            <a:r>
              <a:rPr lang="en-US" altLang="ko-KR" sz="1800" dirty="0" err="1"/>
              <a:t>aaa</a:t>
            </a:r>
            <a:r>
              <a:rPr lang="ko-KR" altLang="en-US" sz="1800" dirty="0"/>
              <a:t> </a:t>
            </a:r>
            <a:r>
              <a:rPr lang="en-US" altLang="ko-KR" sz="1800" dirty="0"/>
              <a:t>..</a:t>
            </a:r>
            <a:r>
              <a:rPr lang="ko-KR" altLang="en-US" sz="1800" dirty="0"/>
              <a:t> </a:t>
            </a:r>
            <a:r>
              <a:rPr lang="en-US" altLang="ko-KR" sz="1800" dirty="0"/>
              <a:t>=&gt;</a:t>
            </a:r>
            <a:r>
              <a:rPr lang="ko-KR" altLang="en-US" sz="1800" dirty="0"/>
              <a:t> </a:t>
            </a:r>
            <a:r>
              <a:rPr lang="en-US" altLang="ko-KR" sz="1800" dirty="0"/>
              <a:t>AAA</a:t>
            </a:r>
            <a:r>
              <a:rPr lang="ko-KR" altLang="en-US" sz="1800" dirty="0"/>
              <a:t> 테이블생성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b="1" dirty="0"/>
              <a:t>중복되는 테이블명을 쓰면 안됩니다</a:t>
            </a:r>
            <a:r>
              <a:rPr lang="en-US" altLang="ko-KR" sz="1800" b="1" dirty="0"/>
              <a:t>. </a:t>
            </a:r>
            <a:r>
              <a:rPr lang="en-US" altLang="ko-KR" sz="1800" dirty="0"/>
              <a:t>Ex)</a:t>
            </a:r>
            <a:r>
              <a:rPr lang="ko-KR" altLang="en-US" sz="1800" dirty="0"/>
              <a:t> </a:t>
            </a:r>
            <a:r>
              <a:rPr lang="en-US" altLang="ko-KR" sz="1800" dirty="0"/>
              <a:t>create table </a:t>
            </a:r>
            <a:r>
              <a:rPr lang="en-US" altLang="ko-KR" sz="1800" dirty="0" err="1"/>
              <a:t>aaa</a:t>
            </a:r>
            <a:r>
              <a:rPr lang="en-US" altLang="ko-KR" sz="1800" dirty="0"/>
              <a:t> … =&gt; </a:t>
            </a:r>
            <a:r>
              <a:rPr lang="ko-KR" altLang="en-US" sz="1800" dirty="0"/>
              <a:t>에러</a:t>
            </a:r>
            <a:r>
              <a:rPr lang="en-US" altLang="ko-KR" sz="1800" dirty="0"/>
              <a:t>! </a:t>
            </a:r>
            <a:r>
              <a:rPr lang="ko-KR" altLang="en-US" sz="1800" dirty="0"/>
              <a:t>기존 객체가 있습니다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r>
              <a:rPr lang="en-US" altLang="ko-KR" sz="1800" dirty="0"/>
              <a:t>3. </a:t>
            </a:r>
            <a:r>
              <a:rPr lang="ko-KR" altLang="en-US" sz="1800" b="1" dirty="0"/>
              <a:t>테이블 내에서 컬럼명이 중복되면 안됩니다</a:t>
            </a:r>
            <a:r>
              <a:rPr lang="en-US" altLang="ko-KR" sz="1800" b="1" dirty="0"/>
              <a:t>. </a:t>
            </a:r>
            <a:r>
              <a:rPr lang="en-US" altLang="ko-KR" sz="1800" dirty="0"/>
              <a:t>Ex)                     =&gt; </a:t>
            </a:r>
            <a:r>
              <a:rPr lang="ko-KR" altLang="en-US" sz="1800" dirty="0"/>
              <a:t>에러</a:t>
            </a:r>
            <a:r>
              <a:rPr lang="en-US" altLang="ko-KR" sz="1800" dirty="0"/>
              <a:t>! </a:t>
            </a:r>
            <a:r>
              <a:rPr lang="ko-KR" altLang="en-US" sz="1800" dirty="0"/>
              <a:t>열명이 중복되었습니다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4. </a:t>
            </a:r>
            <a:r>
              <a:rPr lang="ko-KR" altLang="en-US" sz="1800" b="1" dirty="0"/>
              <a:t>문자로 시작</a:t>
            </a:r>
            <a:r>
              <a:rPr lang="ko-KR" altLang="en-US" sz="1800" dirty="0"/>
              <a:t> </a:t>
            </a:r>
            <a:r>
              <a:rPr lang="en-US" altLang="ko-KR" sz="1800" dirty="0"/>
              <a:t>, </a:t>
            </a:r>
            <a:r>
              <a:rPr lang="ko-KR" altLang="en-US" sz="1800" b="1" dirty="0" err="1"/>
              <a:t>예약어는</a:t>
            </a:r>
            <a:r>
              <a:rPr lang="ko-KR" altLang="en-US" sz="1800" b="1" dirty="0"/>
              <a:t> 사용 불가능 합니다</a:t>
            </a:r>
            <a:r>
              <a:rPr lang="en-US" altLang="ko-KR" sz="1800" b="1" dirty="0"/>
              <a:t>.  </a:t>
            </a:r>
            <a:r>
              <a:rPr lang="en-US" altLang="ko-KR" sz="1800" dirty="0">
                <a:solidFill>
                  <a:srgbClr val="FF0000"/>
                </a:solidFill>
              </a:rPr>
              <a:t>(a-z , A-Z , 0-9 , </a:t>
            </a:r>
            <a:r>
              <a:rPr lang="ko-KR" altLang="en-US" sz="1800" dirty="0" err="1">
                <a:solidFill>
                  <a:srgbClr val="FF0000"/>
                </a:solidFill>
              </a:rPr>
              <a:t>ㄱ</a:t>
            </a:r>
            <a:r>
              <a:rPr lang="en-US" altLang="ko-KR" sz="1800" dirty="0">
                <a:solidFill>
                  <a:srgbClr val="FF0000"/>
                </a:solidFill>
              </a:rPr>
              <a:t>-</a:t>
            </a:r>
            <a:r>
              <a:rPr lang="ko-KR" altLang="en-US" sz="1800" dirty="0" err="1">
                <a:solidFill>
                  <a:srgbClr val="FF0000"/>
                </a:solidFill>
              </a:rPr>
              <a:t>ㅎ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  <a:r>
              <a:rPr lang="en-US" altLang="ko-KR" sz="1800" dirty="0">
                <a:solidFill>
                  <a:srgbClr val="FF0000"/>
                </a:solidFill>
              </a:rPr>
              <a:t>, _ , $ , # </a:t>
            </a:r>
            <a:r>
              <a:rPr lang="ko-KR" altLang="en-US" sz="1800" dirty="0">
                <a:solidFill>
                  <a:srgbClr val="FF0000"/>
                </a:solidFill>
              </a:rPr>
              <a:t>특수문자만 사용가능</a:t>
            </a:r>
            <a:r>
              <a:rPr lang="en-US" altLang="ko-KR" sz="1800" dirty="0">
                <a:solidFill>
                  <a:srgbClr val="FF0000"/>
                </a:solidFill>
              </a:rPr>
              <a:t>) </a:t>
            </a:r>
            <a:r>
              <a:rPr lang="ko-KR" altLang="en-US" sz="18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2D3C09-AF41-E270-6A43-8CAEB6BF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78" y="4115512"/>
            <a:ext cx="1439186" cy="4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A2A96-F68D-E965-FFD5-8BEE2040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4" y="152625"/>
            <a:ext cx="2246290" cy="315912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2. </a:t>
            </a:r>
            <a:r>
              <a:rPr lang="ko-KR" altLang="en-US" sz="1800" b="1" dirty="0"/>
              <a:t>테이블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D6AD5-64DE-D306-55F0-818AE7D7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63" y="2085380"/>
            <a:ext cx="5350460" cy="410935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4F4579C-6269-DCB2-4387-10B5C294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14" y="1054145"/>
            <a:ext cx="9446586" cy="445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실습 </a:t>
            </a:r>
            <a:r>
              <a:rPr lang="en-US" altLang="ko-KR" b="1" dirty="0"/>
              <a:t>) </a:t>
            </a:r>
            <a:r>
              <a:rPr lang="ko-KR" altLang="en-US" b="1" dirty="0"/>
              <a:t>똑같이 작성을 해서 </a:t>
            </a:r>
            <a:r>
              <a:rPr lang="en-US" altLang="ko-KR" b="1" dirty="0"/>
              <a:t>QUIZ_TABLE</a:t>
            </a:r>
            <a:r>
              <a:rPr lang="ko-KR" altLang="en-US" b="1" dirty="0"/>
              <a:t> 을 생성해봅시다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pic>
        <p:nvPicPr>
          <p:cNvPr id="15" name="그래픽 14" descr="혼란스러운 사람 윤곽선">
            <a:extLst>
              <a:ext uri="{FF2B5EF4-FFF2-40B4-BE49-F238E27FC236}">
                <a16:creationId xmlns:a16="http://schemas.microsoft.com/office/drawing/2014/main" id="{137421E5-4299-F6BB-BA59-DABA2751F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5468" y="4970176"/>
            <a:ext cx="1472864" cy="1472864"/>
          </a:xfrm>
          <a:prstGeom prst="rect">
            <a:avLst/>
          </a:prstGeom>
        </p:spPr>
      </p:pic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3B0DE48F-BED8-FD70-0849-39BE919AE6F2}"/>
              </a:ext>
            </a:extLst>
          </p:cNvPr>
          <p:cNvSpPr/>
          <p:nvPr/>
        </p:nvSpPr>
        <p:spPr>
          <a:xfrm>
            <a:off x="6323525" y="2167901"/>
            <a:ext cx="4778063" cy="2522197"/>
          </a:xfrm>
          <a:prstGeom prst="wedgeRectCallout">
            <a:avLst>
              <a:gd name="adj1" fmla="val 33022"/>
              <a:gd name="adj2" fmla="val 690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 테이블은 퀴즈와 답을 저장하는 테이블입니다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Q_ID </a:t>
            </a:r>
            <a:r>
              <a:rPr lang="ko-KR" altLang="en-US" sz="1400" b="1" dirty="0">
                <a:solidFill>
                  <a:schemeClr val="tx1"/>
                </a:solidFill>
              </a:rPr>
              <a:t>는 퀴즈를 구분하려는 아이디 입니다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Q_CONTENT </a:t>
            </a:r>
            <a:r>
              <a:rPr lang="ko-KR" altLang="en-US" sz="1400" b="1" dirty="0">
                <a:solidFill>
                  <a:schemeClr val="tx1"/>
                </a:solidFill>
              </a:rPr>
              <a:t>는 문제내용을 입력 받습니다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Q_ANSWER </a:t>
            </a:r>
            <a:r>
              <a:rPr lang="ko-KR" altLang="en-US" sz="1400" b="1" dirty="0">
                <a:solidFill>
                  <a:schemeClr val="tx1"/>
                </a:solidFill>
              </a:rPr>
              <a:t>는 문제의 답을 입력 받습니다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REG_DATE</a:t>
            </a:r>
            <a:r>
              <a:rPr lang="ko-KR" altLang="en-US" sz="1400" b="1" dirty="0">
                <a:solidFill>
                  <a:schemeClr val="tx1"/>
                </a:solidFill>
              </a:rPr>
              <a:t>는 해당 문제와 답을 입력한 시점입니다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6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A2A96-F68D-E965-FFD5-8BEE2040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4" y="152625"/>
            <a:ext cx="2246290" cy="315912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2. </a:t>
            </a:r>
            <a:r>
              <a:rPr lang="ko-KR" altLang="en-US" sz="1800" b="1" dirty="0"/>
              <a:t>테이블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D6AD5-64DE-D306-55F0-818AE7D7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01" y="2038544"/>
            <a:ext cx="3620797" cy="278091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4F4579C-6269-DCB2-4387-10B5C294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14" y="1054145"/>
            <a:ext cx="9446586" cy="445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실습 </a:t>
            </a:r>
            <a:r>
              <a:rPr lang="en-US" altLang="ko-KR" b="1" dirty="0"/>
              <a:t>) </a:t>
            </a:r>
            <a:r>
              <a:rPr lang="ko-KR" altLang="en-US" b="1" dirty="0"/>
              <a:t>생성한 테이블에 다음 데이터를 입력해보세요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BA6D8-37CB-3EC6-81D9-2FF290B17564}"/>
              </a:ext>
            </a:extLst>
          </p:cNvPr>
          <p:cNvSpPr txBox="1"/>
          <p:nvPr/>
        </p:nvSpPr>
        <p:spPr>
          <a:xfrm>
            <a:off x="5205705" y="2168844"/>
            <a:ext cx="65849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b="1" dirty="0"/>
              <a:t>1</a:t>
            </a:r>
            <a:r>
              <a:rPr lang="ko-KR" altLang="en-US" b="1" dirty="0"/>
              <a:t>번 문제</a:t>
            </a:r>
            <a:r>
              <a:rPr lang="en-US" altLang="ko-KR" b="1" dirty="0"/>
              <a:t>, </a:t>
            </a:r>
            <a:r>
              <a:rPr lang="ko-KR" altLang="en-US" b="1" dirty="0"/>
              <a:t>쥐는 영어로 무엇일까요</a:t>
            </a:r>
            <a:r>
              <a:rPr lang="en-US" altLang="ko-KR" b="1" dirty="0"/>
              <a:t>? </a:t>
            </a:r>
            <a:r>
              <a:rPr lang="ko-KR" altLang="en-US" b="1" dirty="0"/>
              <a:t>답은 </a:t>
            </a:r>
            <a:r>
              <a:rPr lang="en-US" altLang="ko-KR" b="1" dirty="0"/>
              <a:t>mouse </a:t>
            </a:r>
            <a:r>
              <a:rPr lang="ko-KR" altLang="en-US" b="1" dirty="0"/>
              <a:t>입니다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번 문제</a:t>
            </a:r>
            <a:r>
              <a:rPr lang="en-US" altLang="ko-KR" b="1" dirty="0"/>
              <a:t>, </a:t>
            </a:r>
            <a:r>
              <a:rPr lang="ko-KR" altLang="en-US" b="1" dirty="0"/>
              <a:t>달력은 영어로 무엇일까요</a:t>
            </a:r>
            <a:r>
              <a:rPr lang="en-US" altLang="ko-KR" b="1" dirty="0"/>
              <a:t>? </a:t>
            </a:r>
            <a:r>
              <a:rPr lang="ko-KR" altLang="en-US" b="1" dirty="0"/>
              <a:t>답은 </a:t>
            </a:r>
            <a:r>
              <a:rPr lang="en-US" altLang="ko-KR" b="1" dirty="0"/>
              <a:t>calendar 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3</a:t>
            </a:r>
            <a:r>
              <a:rPr lang="ko-KR" altLang="en-US" b="1" dirty="0"/>
              <a:t>번 문제</a:t>
            </a:r>
            <a:r>
              <a:rPr lang="en-US" altLang="ko-KR" b="1" dirty="0"/>
              <a:t>, </a:t>
            </a:r>
            <a:r>
              <a:rPr lang="ko-KR" altLang="en-US" b="1" dirty="0"/>
              <a:t>종이는 영어로 무엇일까요</a:t>
            </a:r>
            <a:r>
              <a:rPr lang="en-US" altLang="ko-KR" b="1" dirty="0"/>
              <a:t>? </a:t>
            </a:r>
            <a:r>
              <a:rPr lang="ko-KR" altLang="en-US" b="1" dirty="0"/>
              <a:t>답은 </a:t>
            </a:r>
            <a:r>
              <a:rPr lang="en-US" altLang="ko-KR" b="1" dirty="0"/>
              <a:t>paper 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이 세 문제 모두 등록시점은 현재</a:t>
            </a:r>
            <a:r>
              <a:rPr lang="en-US" altLang="ko-KR" b="1" dirty="0"/>
              <a:t>(SYSDATE) </a:t>
            </a:r>
            <a:r>
              <a:rPr lang="ko-KR" altLang="en-US" b="1" dirty="0"/>
              <a:t>입니다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6329E-9E3D-2E7D-7BD9-7DE76F7CE3C9}"/>
              </a:ext>
            </a:extLst>
          </p:cNvPr>
          <p:cNvSpPr txBox="1"/>
          <p:nvPr/>
        </p:nvSpPr>
        <p:spPr>
          <a:xfrm>
            <a:off x="978249" y="5226383"/>
            <a:ext cx="74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 dirty="0"/>
              <a:t>답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58EF27-2D76-7415-7803-22803E405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554" y="5226383"/>
            <a:ext cx="5148342" cy="10320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24F1A2-2E16-5165-1272-EA7E6A198BB6}"/>
              </a:ext>
            </a:extLst>
          </p:cNvPr>
          <p:cNvSpPr txBox="1"/>
          <p:nvPr/>
        </p:nvSpPr>
        <p:spPr>
          <a:xfrm>
            <a:off x="6606573" y="5318716"/>
            <a:ext cx="2788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REG_DATE </a:t>
            </a:r>
            <a:r>
              <a:rPr lang="ko-KR" altLang="en-US" sz="1200" b="1" dirty="0"/>
              <a:t>값은 다를 수 있습니다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61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97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제약조건</a:t>
            </a:r>
            <a:endParaRPr lang="en-US" altLang="ko-KR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3DD00-02E2-4A14-30F5-210415E6327E}"/>
              </a:ext>
            </a:extLst>
          </p:cNvPr>
          <p:cNvSpPr txBox="1"/>
          <p:nvPr/>
        </p:nvSpPr>
        <p:spPr>
          <a:xfrm>
            <a:off x="1429556" y="2266682"/>
            <a:ext cx="3627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highlight>
                  <a:srgbClr val="FFFF00"/>
                </a:highlight>
              </a:rPr>
              <a:t>PRIMARY KEY (PK)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UNIQUE KEY (UK)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NOT NULL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CHECK </a:t>
            </a:r>
          </a:p>
          <a:p>
            <a:endParaRPr lang="en-US" altLang="ko-KR" sz="2400" b="1" dirty="0"/>
          </a:p>
          <a:p>
            <a:r>
              <a:rPr lang="en-US" altLang="ko-KR" sz="2400" b="1" dirty="0">
                <a:highlight>
                  <a:srgbClr val="FFFF00"/>
                </a:highlight>
              </a:rPr>
              <a:t>FOREIGN KEY (FK) 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C97403A-7C15-4A9A-CBC1-225D1E81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14" y="1054145"/>
            <a:ext cx="5821796" cy="587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제약조건에 대해 알아봅시다</a:t>
            </a:r>
            <a:r>
              <a:rPr lang="en-US" altLang="ko-KR" sz="3200" b="1" dirty="0"/>
              <a:t>.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pPr marL="0" indent="0">
              <a:buNone/>
            </a:pPr>
            <a:endParaRPr lang="ko-KR" altLang="en-US" sz="3200" b="1" dirty="0"/>
          </a:p>
        </p:txBody>
      </p:sp>
      <p:pic>
        <p:nvPicPr>
          <p:cNvPr id="3" name="그래픽 2" descr="혼란스러운 사람 윤곽선">
            <a:extLst>
              <a:ext uri="{FF2B5EF4-FFF2-40B4-BE49-F238E27FC236}">
                <a16:creationId xmlns:a16="http://schemas.microsoft.com/office/drawing/2014/main" id="{DC20CB9D-B1C6-4039-C08C-97CB0B90F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6349" y="4884697"/>
            <a:ext cx="1300766" cy="1300766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81901B20-43EC-FD24-D735-1D4AF55CF493}"/>
              </a:ext>
            </a:extLst>
          </p:cNvPr>
          <p:cNvSpPr/>
          <p:nvPr/>
        </p:nvSpPr>
        <p:spPr>
          <a:xfrm>
            <a:off x="5576552" y="2266682"/>
            <a:ext cx="4874653" cy="1936503"/>
          </a:xfrm>
          <a:prstGeom prst="wedgeRectCallout">
            <a:avLst>
              <a:gd name="adj1" fmla="val 33794"/>
              <a:gd name="adj2" fmla="val 816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제약조건이란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테이블에 입력 가능한 데이터를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조건으로 제약하는 것입니다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이중 </a:t>
            </a:r>
            <a:r>
              <a:rPr lang="en-US" altLang="ko-KR" sz="1600" b="1" dirty="0">
                <a:solidFill>
                  <a:schemeClr val="tx1"/>
                </a:solidFill>
              </a:rPr>
              <a:t>PK </a:t>
            </a:r>
            <a:r>
              <a:rPr lang="ko-KR" altLang="en-US" sz="1600" b="1" dirty="0">
                <a:solidFill>
                  <a:schemeClr val="tx1"/>
                </a:solidFill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</a:rPr>
              <a:t>FK </a:t>
            </a:r>
            <a:r>
              <a:rPr lang="ko-KR" altLang="en-US" sz="1600" b="1" dirty="0">
                <a:solidFill>
                  <a:schemeClr val="tx1"/>
                </a:solidFill>
              </a:rPr>
              <a:t>는 꼭 이해하고 넘어갑시다</a:t>
            </a:r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1926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제약조건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58A53-2AC5-A800-81E2-5B37B8F99ED2}"/>
              </a:ext>
            </a:extLst>
          </p:cNvPr>
          <p:cNvSpPr txBox="1"/>
          <p:nvPr/>
        </p:nvSpPr>
        <p:spPr>
          <a:xfrm>
            <a:off x="631065" y="948266"/>
            <a:ext cx="877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PRIMARY KEY (PK) : NOT NULL + UNIQUE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F80-29E8-0EAA-5053-957CE12738DB}"/>
              </a:ext>
            </a:extLst>
          </p:cNvPr>
          <p:cNvSpPr txBox="1"/>
          <p:nvPr/>
        </p:nvSpPr>
        <p:spPr>
          <a:xfrm>
            <a:off x="825860" y="1698871"/>
            <a:ext cx="952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식별자 규칙을 물리적 모델링 한 것으로 </a:t>
            </a:r>
            <a:r>
              <a:rPr lang="en-US" altLang="ko-KR" sz="1800" b="1" dirty="0">
                <a:highlight>
                  <a:srgbClr val="FFFF00"/>
                </a:highlight>
              </a:rPr>
              <a:t>NULL</a:t>
            </a:r>
            <a:r>
              <a:rPr lang="ko-KR" altLang="en-US" sz="1800" b="1" dirty="0">
                <a:highlight>
                  <a:srgbClr val="FFFF00"/>
                </a:highlight>
              </a:rPr>
              <a:t>값 입력 불가</a:t>
            </a:r>
            <a:r>
              <a:rPr lang="en-US" altLang="ko-KR" sz="1800" b="1" dirty="0">
                <a:highlight>
                  <a:srgbClr val="FFFF00"/>
                </a:highlight>
              </a:rPr>
              <a:t>, </a:t>
            </a:r>
            <a:r>
              <a:rPr lang="ko-KR" altLang="en-US" sz="1800" b="1" dirty="0">
                <a:highlight>
                  <a:srgbClr val="FFFF00"/>
                </a:highlight>
              </a:rPr>
              <a:t>중복 불가</a:t>
            </a:r>
            <a:r>
              <a:rPr lang="ko-KR" altLang="en-US" sz="1800" b="1" dirty="0"/>
              <a:t>의 특징을 가집니다</a:t>
            </a:r>
            <a:r>
              <a:rPr lang="en-US" altLang="ko-KR" sz="1800" b="1" dirty="0"/>
              <a:t>.</a:t>
            </a:r>
          </a:p>
        </p:txBody>
      </p:sp>
      <p:pic>
        <p:nvPicPr>
          <p:cNvPr id="13" name="그래픽 12" descr="혼란스러운 사람 윤곽선">
            <a:extLst>
              <a:ext uri="{FF2B5EF4-FFF2-40B4-BE49-F238E27FC236}">
                <a16:creationId xmlns:a16="http://schemas.microsoft.com/office/drawing/2014/main" id="{09B2AF0A-D831-3EB1-7CA3-A3E3D5548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350" y="4975939"/>
            <a:ext cx="1300766" cy="1300766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E41FF3B0-8810-FE1F-3BB2-5AAC1D2535E5}"/>
              </a:ext>
            </a:extLst>
          </p:cNvPr>
          <p:cNvSpPr/>
          <p:nvPr/>
        </p:nvSpPr>
        <p:spPr>
          <a:xfrm>
            <a:off x="7167093" y="2937964"/>
            <a:ext cx="3904445" cy="1596981"/>
          </a:xfrm>
          <a:prstGeom prst="wedgeRectCallout">
            <a:avLst>
              <a:gd name="adj1" fmla="val 31801"/>
              <a:gd name="adj2" fmla="val 822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식별자는 테이블에서 각각의 </a:t>
            </a:r>
            <a:r>
              <a:rPr lang="ko-KR" altLang="en-US" sz="1600" b="1" dirty="0" err="1">
                <a:solidFill>
                  <a:schemeClr val="tx1"/>
                </a:solidFill>
              </a:rPr>
              <a:t>튜플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행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</a:rPr>
              <a:t>을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유일하게 식별하는 컬럼 집합입니다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식별자 </a:t>
            </a:r>
            <a:r>
              <a:rPr lang="en-US" altLang="ko-KR" sz="1600" b="1" dirty="0">
                <a:solidFill>
                  <a:schemeClr val="tx1"/>
                </a:solidFill>
              </a:rPr>
              <a:t>= PRIMARY KEY)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0EFB3A-FA5B-D7AB-805B-CBD18D025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23" y="2854380"/>
            <a:ext cx="6618957" cy="1766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67E26-637E-10C1-0DD5-A77BCEFED2F4}"/>
              </a:ext>
            </a:extLst>
          </p:cNvPr>
          <p:cNvSpPr txBox="1"/>
          <p:nvPr/>
        </p:nvSpPr>
        <p:spPr>
          <a:xfrm>
            <a:off x="441618" y="4404140"/>
            <a:ext cx="60942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* </a:t>
            </a:r>
            <a:r>
              <a:rPr lang="ko-KR" altLang="en-US" sz="1050" b="1" dirty="0">
                <a:solidFill>
                  <a:srgbClr val="FF0000"/>
                </a:solidFill>
              </a:rPr>
              <a:t>현재 회원의 테이블명은 </a:t>
            </a:r>
            <a:r>
              <a:rPr lang="en-US" altLang="ko-KR" sz="1050" b="1" dirty="0">
                <a:solidFill>
                  <a:srgbClr val="FF0000"/>
                </a:solidFill>
              </a:rPr>
              <a:t>TB_MEMBER , </a:t>
            </a:r>
            <a:r>
              <a:rPr lang="ko-KR" altLang="en-US" sz="1050" b="1" dirty="0">
                <a:solidFill>
                  <a:srgbClr val="FF0000"/>
                </a:solidFill>
              </a:rPr>
              <a:t>상품의 테이블명은 </a:t>
            </a:r>
            <a:r>
              <a:rPr lang="en-US" altLang="ko-KR" sz="1050" b="1" dirty="0">
                <a:solidFill>
                  <a:srgbClr val="FF0000"/>
                </a:solidFill>
              </a:rPr>
              <a:t>TB_PRD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9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제약조건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58A53-2AC5-A800-81E2-5B37B8F99ED2}"/>
              </a:ext>
            </a:extLst>
          </p:cNvPr>
          <p:cNvSpPr txBox="1"/>
          <p:nvPr/>
        </p:nvSpPr>
        <p:spPr>
          <a:xfrm>
            <a:off x="631065" y="828883"/>
            <a:ext cx="877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PRIMARY KEY (PK) : NOT NULL + UNIQUE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F80-29E8-0EAA-5053-957CE12738DB}"/>
              </a:ext>
            </a:extLst>
          </p:cNvPr>
          <p:cNvSpPr txBox="1"/>
          <p:nvPr/>
        </p:nvSpPr>
        <p:spPr>
          <a:xfrm>
            <a:off x="825860" y="1579488"/>
            <a:ext cx="952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특정 컬럼을 식별자로 만들면 </a:t>
            </a:r>
            <a:r>
              <a:rPr lang="ko-KR" altLang="en-US" sz="1800" b="1" dirty="0">
                <a:highlight>
                  <a:srgbClr val="FFFF00"/>
                </a:highlight>
              </a:rPr>
              <a:t>자동으로 </a:t>
            </a:r>
            <a:r>
              <a:rPr lang="en-US" altLang="ko-KR" sz="1800" b="1" dirty="0">
                <a:highlight>
                  <a:srgbClr val="FFFF00"/>
                </a:highlight>
              </a:rPr>
              <a:t>NOT NULL + UNIQUE </a:t>
            </a:r>
            <a:r>
              <a:rPr lang="ko-KR" altLang="en-US" sz="1800" b="1" dirty="0">
                <a:highlight>
                  <a:srgbClr val="FFFF00"/>
                </a:highlight>
              </a:rPr>
              <a:t>성질로 바뀌게 됩니다</a:t>
            </a:r>
            <a:r>
              <a:rPr lang="en-US" altLang="ko-KR" sz="18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6D72D-186F-446B-6C6B-D33F10D1C498}"/>
              </a:ext>
            </a:extLst>
          </p:cNvPr>
          <p:cNvSpPr txBox="1"/>
          <p:nvPr/>
        </p:nvSpPr>
        <p:spPr>
          <a:xfrm>
            <a:off x="1308813" y="2565554"/>
            <a:ext cx="8788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문법 </a:t>
            </a:r>
            <a:r>
              <a:rPr lang="en-US" altLang="ko-KR" b="1" dirty="0"/>
              <a:t>) 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en-US" altLang="ko-KR" b="1" dirty="0"/>
              <a:t>ALTER</a:t>
            </a:r>
            <a:r>
              <a:rPr lang="ko-KR" altLang="en-US" b="1" dirty="0"/>
              <a:t> </a:t>
            </a:r>
            <a:r>
              <a:rPr lang="en-US" altLang="ko-KR" b="1" dirty="0"/>
              <a:t>TABLE</a:t>
            </a:r>
            <a:r>
              <a:rPr lang="ko-KR" altLang="en-US" b="1" dirty="0"/>
              <a:t> 테이블명 </a:t>
            </a:r>
            <a:r>
              <a:rPr lang="en-US" altLang="ko-KR" b="1" dirty="0"/>
              <a:t>ADD CONSTRAINT </a:t>
            </a:r>
            <a:r>
              <a:rPr lang="ko-KR" altLang="en-US" b="1" dirty="0"/>
              <a:t>제약조건명 </a:t>
            </a:r>
            <a:r>
              <a:rPr lang="en-US" altLang="ko-KR" b="1" dirty="0"/>
              <a:t>PRIMARY KEY ( </a:t>
            </a:r>
            <a:r>
              <a:rPr lang="ko-KR" altLang="en-US" b="1" dirty="0"/>
              <a:t>컬럼 </a:t>
            </a:r>
            <a:r>
              <a:rPr lang="en-US" altLang="ko-KR" b="1" dirty="0"/>
              <a:t>) ; 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93DB-E98D-A1C4-877D-AAD8C322D923}"/>
              </a:ext>
            </a:extLst>
          </p:cNvPr>
          <p:cNvSpPr txBox="1"/>
          <p:nvPr/>
        </p:nvSpPr>
        <p:spPr>
          <a:xfrm>
            <a:off x="1308813" y="3782763"/>
            <a:ext cx="9747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예시 </a:t>
            </a:r>
            <a:r>
              <a:rPr lang="en-US" altLang="ko-KR" sz="1800" b="1" dirty="0"/>
              <a:t>)</a:t>
            </a: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ALTER TABLE</a:t>
            </a:r>
            <a:r>
              <a:rPr lang="en-US" altLang="ko-KR" sz="1600" b="1" dirty="0"/>
              <a:t> QUIZ_TABLE </a:t>
            </a:r>
            <a:r>
              <a:rPr lang="en-US" altLang="ko-KR" sz="1600" b="1" dirty="0">
                <a:solidFill>
                  <a:srgbClr val="FF0000"/>
                </a:solidFill>
              </a:rPr>
              <a:t>ADD CONSTRAINT</a:t>
            </a:r>
            <a:r>
              <a:rPr lang="en-US" altLang="ko-KR" sz="1600" b="1" dirty="0"/>
              <a:t> PK_QUIZ_TABLE </a:t>
            </a:r>
            <a:r>
              <a:rPr lang="en-US" altLang="ko-KR" sz="1600" b="1" dirty="0">
                <a:solidFill>
                  <a:srgbClr val="FF0000"/>
                </a:solidFill>
              </a:rPr>
              <a:t>PRIMARY KEY</a:t>
            </a:r>
            <a:r>
              <a:rPr lang="en-US" altLang="ko-KR" sz="1600" b="1" dirty="0"/>
              <a:t>( Q_ID ) ; </a:t>
            </a:r>
          </a:p>
        </p:txBody>
      </p:sp>
      <p:pic>
        <p:nvPicPr>
          <p:cNvPr id="7" name="그래픽 6" descr="혼란스러운 사람 윤곽선">
            <a:extLst>
              <a:ext uri="{FF2B5EF4-FFF2-40B4-BE49-F238E27FC236}">
                <a16:creationId xmlns:a16="http://schemas.microsoft.com/office/drawing/2014/main" id="{E1AD4DC8-B227-025F-7A9E-D163F714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950" y="5789076"/>
            <a:ext cx="923330" cy="923330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C717760-65CB-4E63-A656-CF374CB85EBB}"/>
              </a:ext>
            </a:extLst>
          </p:cNvPr>
          <p:cNvSpPr/>
          <p:nvPr/>
        </p:nvSpPr>
        <p:spPr>
          <a:xfrm>
            <a:off x="6930808" y="5246193"/>
            <a:ext cx="2788274" cy="709688"/>
          </a:xfrm>
          <a:prstGeom prst="wedgeRectCallout">
            <a:avLst>
              <a:gd name="adj1" fmla="val 55918"/>
              <a:gd name="adj2" fmla="val 677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이제 </a:t>
            </a:r>
            <a:r>
              <a:rPr lang="en-US" altLang="ko-KR" sz="1100" b="1" dirty="0">
                <a:solidFill>
                  <a:schemeClr val="tx1"/>
                </a:solidFill>
              </a:rPr>
              <a:t>QUIZ_TABLE </a:t>
            </a:r>
            <a:r>
              <a:rPr lang="ko-KR" altLang="en-US" sz="1100" b="1" dirty="0">
                <a:solidFill>
                  <a:schemeClr val="tx1"/>
                </a:solidFill>
              </a:rPr>
              <a:t>의 </a:t>
            </a:r>
            <a:r>
              <a:rPr lang="en-US" altLang="ko-KR" sz="1100" b="1" dirty="0">
                <a:solidFill>
                  <a:schemeClr val="tx1"/>
                </a:solidFill>
              </a:rPr>
              <a:t>Q_ID </a:t>
            </a:r>
            <a:r>
              <a:rPr lang="ko-KR" altLang="en-US" sz="1100" b="1" dirty="0">
                <a:solidFill>
                  <a:schemeClr val="tx1"/>
                </a:solidFill>
              </a:rPr>
              <a:t>컬럼에는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중복 값 입력 불가 </a:t>
            </a:r>
            <a:r>
              <a:rPr lang="en-US" altLang="ko-KR" sz="1100" b="1" dirty="0">
                <a:solidFill>
                  <a:schemeClr val="tx1"/>
                </a:solidFill>
              </a:rPr>
              <a:t>+ NULL </a:t>
            </a:r>
            <a:r>
              <a:rPr lang="ko-KR" altLang="en-US" sz="1100" b="1" dirty="0">
                <a:solidFill>
                  <a:schemeClr val="tx1"/>
                </a:solidFill>
              </a:rPr>
              <a:t>입력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EEFEE-F726-1653-F930-8CA8310DCF3D}"/>
              </a:ext>
            </a:extLst>
          </p:cNvPr>
          <p:cNvSpPr txBox="1"/>
          <p:nvPr/>
        </p:nvSpPr>
        <p:spPr>
          <a:xfrm>
            <a:off x="1455317" y="4381528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테이블을 변경하다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81739-222C-4BCF-4DFD-90B327F4709F}"/>
              </a:ext>
            </a:extLst>
          </p:cNvPr>
          <p:cNvSpPr txBox="1"/>
          <p:nvPr/>
        </p:nvSpPr>
        <p:spPr>
          <a:xfrm>
            <a:off x="4215689" y="4373703"/>
            <a:ext cx="1547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제약조건을 추가하다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3DA11-C94B-685F-F0FB-F965268C422C}"/>
              </a:ext>
            </a:extLst>
          </p:cNvPr>
          <p:cNvSpPr txBox="1"/>
          <p:nvPr/>
        </p:nvSpPr>
        <p:spPr>
          <a:xfrm>
            <a:off x="7510534" y="4373703"/>
            <a:ext cx="1166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PK</a:t>
            </a:r>
            <a:r>
              <a:rPr lang="ko-KR" altLang="en-US" sz="1050" b="1" dirty="0"/>
              <a:t>를 설정하다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ECDE45-6B5C-B2BB-A7B0-D47B92482B48}"/>
              </a:ext>
            </a:extLst>
          </p:cNvPr>
          <p:cNvSpPr txBox="1"/>
          <p:nvPr/>
        </p:nvSpPr>
        <p:spPr>
          <a:xfrm>
            <a:off x="9309910" y="4367538"/>
            <a:ext cx="1166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115963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제약조건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58A53-2AC5-A800-81E2-5B37B8F99ED2}"/>
              </a:ext>
            </a:extLst>
          </p:cNvPr>
          <p:cNvSpPr txBox="1"/>
          <p:nvPr/>
        </p:nvSpPr>
        <p:spPr>
          <a:xfrm>
            <a:off x="631065" y="828883"/>
            <a:ext cx="877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UNIQUE KEY(UK) : UNIQUE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F80-29E8-0EAA-5053-957CE12738DB}"/>
              </a:ext>
            </a:extLst>
          </p:cNvPr>
          <p:cNvSpPr txBox="1"/>
          <p:nvPr/>
        </p:nvSpPr>
        <p:spPr>
          <a:xfrm>
            <a:off x="825860" y="1579488"/>
            <a:ext cx="952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PRIMARY KEY </a:t>
            </a:r>
            <a:r>
              <a:rPr lang="ko-KR" altLang="en-US" sz="1800" b="1" dirty="0"/>
              <a:t>와는 다르게 </a:t>
            </a:r>
            <a:r>
              <a:rPr lang="en-US" altLang="ko-KR" sz="1800" b="1" dirty="0">
                <a:highlight>
                  <a:srgbClr val="FFFF00"/>
                </a:highlight>
              </a:rPr>
              <a:t>NULL </a:t>
            </a:r>
            <a:r>
              <a:rPr lang="ko-KR" altLang="en-US" sz="1800" b="1" dirty="0">
                <a:highlight>
                  <a:srgbClr val="FFFF00"/>
                </a:highlight>
              </a:rPr>
              <a:t>값을 입력할 수 있게 하며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중복은 불가능합니다</a:t>
            </a:r>
            <a:r>
              <a:rPr lang="en-US" altLang="ko-KR" sz="18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6D72D-186F-446B-6C6B-D33F10D1C498}"/>
              </a:ext>
            </a:extLst>
          </p:cNvPr>
          <p:cNvSpPr txBox="1"/>
          <p:nvPr/>
        </p:nvSpPr>
        <p:spPr>
          <a:xfrm>
            <a:off x="1358186" y="2375235"/>
            <a:ext cx="8788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문법 </a:t>
            </a:r>
            <a:r>
              <a:rPr lang="en-US" altLang="ko-KR" b="1" dirty="0"/>
              <a:t>) </a:t>
            </a:r>
            <a:endParaRPr lang="en-US" altLang="ko-KR" sz="1800" b="1" dirty="0"/>
          </a:p>
          <a:p>
            <a:endParaRPr lang="en-US" altLang="ko-KR" b="1" dirty="0"/>
          </a:p>
          <a:p>
            <a:r>
              <a:rPr lang="en-US" altLang="ko-KR" b="1" dirty="0"/>
              <a:t>ALTER</a:t>
            </a:r>
            <a:r>
              <a:rPr lang="ko-KR" altLang="en-US" b="1" dirty="0"/>
              <a:t> </a:t>
            </a:r>
            <a:r>
              <a:rPr lang="en-US" altLang="ko-KR" b="1" dirty="0"/>
              <a:t>TABLE</a:t>
            </a:r>
            <a:r>
              <a:rPr lang="ko-KR" altLang="en-US" b="1" dirty="0"/>
              <a:t> 테이블명 </a:t>
            </a:r>
            <a:r>
              <a:rPr lang="en-US" altLang="ko-KR" b="1" dirty="0"/>
              <a:t>ADD CONSTRAINT </a:t>
            </a:r>
            <a:r>
              <a:rPr lang="ko-KR" altLang="en-US" b="1" dirty="0"/>
              <a:t>제약조건명 </a:t>
            </a:r>
            <a:r>
              <a:rPr lang="en-US" altLang="ko-KR" b="1" dirty="0"/>
              <a:t>UNIQUE</a:t>
            </a:r>
            <a:r>
              <a:rPr lang="ko-KR" altLang="en-US" b="1" dirty="0"/>
              <a:t> </a:t>
            </a:r>
            <a:r>
              <a:rPr lang="en-US" altLang="ko-KR" b="1" dirty="0"/>
              <a:t>( </a:t>
            </a:r>
            <a:r>
              <a:rPr lang="ko-KR" altLang="en-US" b="1" dirty="0"/>
              <a:t>컬럼 </a:t>
            </a:r>
            <a:r>
              <a:rPr lang="en-US" altLang="ko-KR" b="1" dirty="0"/>
              <a:t>) ; 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593DB-E98D-A1C4-877D-AAD8C322D923}"/>
              </a:ext>
            </a:extLst>
          </p:cNvPr>
          <p:cNvSpPr txBox="1"/>
          <p:nvPr/>
        </p:nvSpPr>
        <p:spPr>
          <a:xfrm>
            <a:off x="1358186" y="3592444"/>
            <a:ext cx="97476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예시 </a:t>
            </a:r>
            <a:r>
              <a:rPr lang="en-US" altLang="ko-KR" sz="1800" b="1" dirty="0"/>
              <a:t>)</a:t>
            </a: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ALTER TABLE</a:t>
            </a:r>
            <a:r>
              <a:rPr lang="en-US" altLang="ko-KR" sz="1600" b="1" dirty="0"/>
              <a:t> QUIZ_TABLE </a:t>
            </a:r>
            <a:r>
              <a:rPr lang="en-US" altLang="ko-KR" sz="1600" b="1" dirty="0">
                <a:solidFill>
                  <a:srgbClr val="FF0000"/>
                </a:solidFill>
              </a:rPr>
              <a:t>ADD CONSTRAINT</a:t>
            </a:r>
            <a:r>
              <a:rPr lang="en-US" altLang="ko-KR" sz="1600" b="1" dirty="0"/>
              <a:t> UK_QUIZ_TABLE </a:t>
            </a:r>
            <a:r>
              <a:rPr lang="en-US" altLang="ko-KR" sz="1600" b="1" dirty="0">
                <a:solidFill>
                  <a:srgbClr val="FF0000"/>
                </a:solidFill>
              </a:rPr>
              <a:t>UNIQUE </a:t>
            </a:r>
            <a:r>
              <a:rPr lang="en-US" altLang="ko-KR" sz="1600" b="1" dirty="0"/>
              <a:t>( Q_CONTENT ) ; </a:t>
            </a:r>
          </a:p>
        </p:txBody>
      </p:sp>
      <p:pic>
        <p:nvPicPr>
          <p:cNvPr id="7" name="그래픽 6" descr="혼란스러운 사람 윤곽선">
            <a:extLst>
              <a:ext uri="{FF2B5EF4-FFF2-40B4-BE49-F238E27FC236}">
                <a16:creationId xmlns:a16="http://schemas.microsoft.com/office/drawing/2014/main" id="{E1AD4DC8-B227-025F-7A9E-D163F714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2950" y="5789076"/>
            <a:ext cx="923330" cy="923330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C717760-65CB-4E63-A656-CF374CB85EBB}"/>
              </a:ext>
            </a:extLst>
          </p:cNvPr>
          <p:cNvSpPr/>
          <p:nvPr/>
        </p:nvSpPr>
        <p:spPr>
          <a:xfrm>
            <a:off x="6096000" y="5188410"/>
            <a:ext cx="3973129" cy="709688"/>
          </a:xfrm>
          <a:prstGeom prst="wedgeRectCallout">
            <a:avLst>
              <a:gd name="adj1" fmla="val 46355"/>
              <a:gd name="adj2" fmla="val 813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이제 </a:t>
            </a:r>
            <a:r>
              <a:rPr lang="en-US" altLang="ko-KR" sz="1100" b="1" dirty="0">
                <a:solidFill>
                  <a:schemeClr val="tx1"/>
                </a:solidFill>
              </a:rPr>
              <a:t>QUIZ_TABLE </a:t>
            </a:r>
            <a:r>
              <a:rPr lang="ko-KR" altLang="en-US" sz="1100" b="1" dirty="0">
                <a:solidFill>
                  <a:schemeClr val="tx1"/>
                </a:solidFill>
              </a:rPr>
              <a:t>의 </a:t>
            </a:r>
            <a:r>
              <a:rPr lang="en-US" altLang="ko-KR" sz="1100" b="1" dirty="0">
                <a:solidFill>
                  <a:schemeClr val="tx1"/>
                </a:solidFill>
              </a:rPr>
              <a:t>Q_CONTENT </a:t>
            </a:r>
            <a:r>
              <a:rPr lang="ko-KR" altLang="en-US" sz="1100" b="1" dirty="0">
                <a:solidFill>
                  <a:schemeClr val="tx1"/>
                </a:solidFill>
              </a:rPr>
              <a:t>컬럼에는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중복 값 입력 불가 </a:t>
            </a:r>
            <a:r>
              <a:rPr lang="en-US" altLang="ko-KR" sz="1100" b="1" dirty="0">
                <a:solidFill>
                  <a:schemeClr val="tx1"/>
                </a:solidFill>
              </a:rPr>
              <a:t>+ NULL </a:t>
            </a:r>
            <a:r>
              <a:rPr lang="ko-KR" altLang="en-US" sz="1100" b="1" dirty="0">
                <a:solidFill>
                  <a:schemeClr val="tx1"/>
                </a:solidFill>
              </a:rPr>
              <a:t>입력은 가능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EEFEE-F726-1653-F930-8CA8310DCF3D}"/>
              </a:ext>
            </a:extLst>
          </p:cNvPr>
          <p:cNvSpPr txBox="1"/>
          <p:nvPr/>
        </p:nvSpPr>
        <p:spPr>
          <a:xfrm>
            <a:off x="1504690" y="4191209"/>
            <a:ext cx="1371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테이블을 변경하다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81739-222C-4BCF-4DFD-90B327F4709F}"/>
              </a:ext>
            </a:extLst>
          </p:cNvPr>
          <p:cNvSpPr txBox="1"/>
          <p:nvPr/>
        </p:nvSpPr>
        <p:spPr>
          <a:xfrm>
            <a:off x="4265062" y="4183384"/>
            <a:ext cx="1547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제약조건을 추가하다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3DA11-C94B-685F-F0FB-F965268C422C}"/>
              </a:ext>
            </a:extLst>
          </p:cNvPr>
          <p:cNvSpPr txBox="1"/>
          <p:nvPr/>
        </p:nvSpPr>
        <p:spPr>
          <a:xfrm>
            <a:off x="7559907" y="4183384"/>
            <a:ext cx="11660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UK</a:t>
            </a:r>
            <a:r>
              <a:rPr lang="ko-KR" altLang="en-US" sz="1050" b="1" dirty="0"/>
              <a:t>를 설정하다</a:t>
            </a:r>
          </a:p>
        </p:txBody>
      </p:sp>
    </p:spTree>
    <p:extLst>
      <p:ext uri="{BB962C8B-B14F-4D97-AF65-F5344CB8AC3E}">
        <p14:creationId xmlns:p14="http://schemas.microsoft.com/office/powerpoint/2010/main" val="87040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제약조건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58A53-2AC5-A800-81E2-5B37B8F99ED2}"/>
              </a:ext>
            </a:extLst>
          </p:cNvPr>
          <p:cNvSpPr txBox="1"/>
          <p:nvPr/>
        </p:nvSpPr>
        <p:spPr>
          <a:xfrm>
            <a:off x="631065" y="828883"/>
            <a:ext cx="877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NOT NULL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F80-29E8-0EAA-5053-957CE12738DB}"/>
              </a:ext>
            </a:extLst>
          </p:cNvPr>
          <p:cNvSpPr txBox="1"/>
          <p:nvPr/>
        </p:nvSpPr>
        <p:spPr>
          <a:xfrm>
            <a:off x="825860" y="1579488"/>
            <a:ext cx="952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NULL </a:t>
            </a:r>
            <a:r>
              <a:rPr lang="ko-KR" altLang="en-US" b="1" dirty="0"/>
              <a:t>값이 들어오지 않게 합니다</a:t>
            </a:r>
            <a:r>
              <a:rPr lang="en-US" altLang="ko-KR" b="1" dirty="0"/>
              <a:t>.</a:t>
            </a:r>
            <a:endParaRPr lang="en-US" altLang="ko-KR" sz="18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0C4965-5572-59AE-8631-EA0B56CD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31" y="2306620"/>
            <a:ext cx="4984669" cy="38284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BDC44E3-13DD-59AB-85CE-04F537C64436}"/>
              </a:ext>
            </a:extLst>
          </p:cNvPr>
          <p:cNvSpPr/>
          <p:nvPr/>
        </p:nvSpPr>
        <p:spPr>
          <a:xfrm>
            <a:off x="4489974" y="2986094"/>
            <a:ext cx="1191754" cy="31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EC496-CE78-02DA-6075-46E71FA95B7F}"/>
              </a:ext>
            </a:extLst>
          </p:cNvPr>
          <p:cNvSpPr/>
          <p:nvPr/>
        </p:nvSpPr>
        <p:spPr>
          <a:xfrm>
            <a:off x="4629495" y="3659129"/>
            <a:ext cx="1191754" cy="31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3" name="그래픽 12" descr="혼란스러운 사람 윤곽선">
            <a:extLst>
              <a:ext uri="{FF2B5EF4-FFF2-40B4-BE49-F238E27FC236}">
                <a16:creationId xmlns:a16="http://schemas.microsoft.com/office/drawing/2014/main" id="{931ADB4B-2B0B-13E0-497E-3C9DE8209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0249" y="4834271"/>
            <a:ext cx="1300766" cy="1300766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9B73616-9CB0-D3A3-C9B5-B7BF390D89E2}"/>
              </a:ext>
            </a:extLst>
          </p:cNvPr>
          <p:cNvSpPr/>
          <p:nvPr/>
        </p:nvSpPr>
        <p:spPr>
          <a:xfrm>
            <a:off x="6401345" y="2986094"/>
            <a:ext cx="3904445" cy="1122043"/>
          </a:xfrm>
          <a:prstGeom prst="wedgeRectCallout">
            <a:avLst>
              <a:gd name="adj1" fmla="val 35429"/>
              <a:gd name="adj2" fmla="val 1000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 정보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데이터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r>
              <a:rPr lang="ko-KR" altLang="en-US" sz="1600" b="1" dirty="0">
                <a:solidFill>
                  <a:schemeClr val="tx1"/>
                </a:solidFill>
              </a:rPr>
              <a:t>는 </a:t>
            </a:r>
            <a:r>
              <a:rPr lang="ko-KR" altLang="en-US" sz="1600" b="1" dirty="0">
                <a:solidFill>
                  <a:srgbClr val="FF0000"/>
                </a:solidFill>
              </a:rPr>
              <a:t>꼭</a:t>
            </a:r>
            <a:r>
              <a:rPr lang="ko-KR" altLang="en-US" sz="1600" b="1" dirty="0">
                <a:solidFill>
                  <a:schemeClr val="tx1"/>
                </a:solidFill>
              </a:rPr>
              <a:t> 입력되어야 한다</a:t>
            </a:r>
            <a:r>
              <a:rPr lang="en-US" altLang="ko-KR" sz="1600" b="1" dirty="0">
                <a:solidFill>
                  <a:schemeClr val="tx1"/>
                </a:solidFill>
              </a:rPr>
              <a:t>! </a:t>
            </a:r>
          </a:p>
          <a:p>
            <a:pPr algn="ctr"/>
            <a:br>
              <a:rPr lang="en-US" altLang="ko-KR" sz="1600" b="1" dirty="0">
                <a:solidFill>
                  <a:schemeClr val="tx1"/>
                </a:solidFill>
              </a:rPr>
            </a:br>
            <a:r>
              <a:rPr lang="ko-KR" altLang="en-US" sz="1600" b="1" dirty="0">
                <a:solidFill>
                  <a:schemeClr val="tx1"/>
                </a:solidFill>
              </a:rPr>
              <a:t>싶으면 </a:t>
            </a:r>
            <a:r>
              <a:rPr lang="en-US" altLang="ko-KR" sz="1600" b="1" dirty="0">
                <a:solidFill>
                  <a:schemeClr val="tx1"/>
                </a:solidFill>
              </a:rPr>
              <a:t>NOT NULL</a:t>
            </a:r>
            <a:r>
              <a:rPr lang="ko-KR" altLang="en-US" sz="1600" b="1" dirty="0">
                <a:solidFill>
                  <a:schemeClr val="tx1"/>
                </a:solidFill>
              </a:rPr>
              <a:t>을 설정합니다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61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5EE48FA-6D08-F157-2433-B62BB2524C7B}"/>
              </a:ext>
            </a:extLst>
          </p:cNvPr>
          <p:cNvSpPr txBox="1">
            <a:spLocks/>
          </p:cNvSpPr>
          <p:nvPr/>
        </p:nvSpPr>
        <p:spPr>
          <a:xfrm>
            <a:off x="3838671" y="467861"/>
            <a:ext cx="4514658" cy="704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 SQL </a:t>
            </a:r>
            <a:r>
              <a:rPr lang="ko-KR" altLang="en-US" b="1" dirty="0"/>
              <a:t>문법의 종류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863A6-F21B-FFA8-E3CD-9D61018DC6A3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1. DDL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91F9F-8109-0CA1-51B5-3DE8935CCD1A}"/>
              </a:ext>
            </a:extLst>
          </p:cNvPr>
          <p:cNvSpPr/>
          <p:nvPr/>
        </p:nvSpPr>
        <p:spPr>
          <a:xfrm>
            <a:off x="1223821" y="1481835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SELECT</a:t>
            </a:r>
            <a:endParaRPr lang="ko-KR" altLang="en-US" sz="2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3FA04A3-BAA4-853D-E9F1-39BA3025796E}"/>
              </a:ext>
            </a:extLst>
          </p:cNvPr>
          <p:cNvSpPr/>
          <p:nvPr/>
        </p:nvSpPr>
        <p:spPr>
          <a:xfrm>
            <a:off x="6892942" y="4174268"/>
            <a:ext cx="1857981" cy="18579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DCL</a:t>
            </a:r>
            <a:endParaRPr lang="ko-KR" altLang="en-US" sz="2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CDB937F-77C1-CB55-FAEE-C10F72311B53}"/>
              </a:ext>
            </a:extLst>
          </p:cNvPr>
          <p:cNvSpPr/>
          <p:nvPr/>
        </p:nvSpPr>
        <p:spPr>
          <a:xfrm>
            <a:off x="3044587" y="4168212"/>
            <a:ext cx="1857981" cy="18579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TCL</a:t>
            </a:r>
            <a:endParaRPr lang="ko-KR" altLang="en-US" sz="2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2D010E-F331-98DB-01DC-48D886D914FB}"/>
              </a:ext>
            </a:extLst>
          </p:cNvPr>
          <p:cNvSpPr/>
          <p:nvPr/>
        </p:nvSpPr>
        <p:spPr>
          <a:xfrm>
            <a:off x="8931583" y="1374998"/>
            <a:ext cx="1857981" cy="18579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DDL</a:t>
            </a:r>
            <a:endParaRPr lang="ko-KR" altLang="en-US" sz="2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BA06ED9-14B8-0855-5F21-5E1EBD310004}"/>
              </a:ext>
            </a:extLst>
          </p:cNvPr>
          <p:cNvSpPr/>
          <p:nvPr/>
        </p:nvSpPr>
        <p:spPr>
          <a:xfrm>
            <a:off x="5021665" y="1421275"/>
            <a:ext cx="1857981" cy="185798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DML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259844-9F42-B8A5-E2B9-23AC5747E0D0}"/>
              </a:ext>
            </a:extLst>
          </p:cNvPr>
          <p:cNvSpPr txBox="1"/>
          <p:nvPr/>
        </p:nvSpPr>
        <p:spPr>
          <a:xfrm>
            <a:off x="1169823" y="3391048"/>
            <a:ext cx="2239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테이블에서 원하는 </a:t>
            </a:r>
            <a:endParaRPr lang="en-US" altLang="ko-KR" b="1" dirty="0"/>
          </a:p>
          <a:p>
            <a:pPr latinLnBrk="1"/>
            <a:r>
              <a:rPr lang="ko-KR" altLang="en-US" b="1" dirty="0"/>
              <a:t>데이터를 조회한다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BF466-87A5-0D00-F988-5A710F25D224}"/>
              </a:ext>
            </a:extLst>
          </p:cNvPr>
          <p:cNvSpPr txBox="1"/>
          <p:nvPr/>
        </p:nvSpPr>
        <p:spPr>
          <a:xfrm>
            <a:off x="4778260" y="3376458"/>
            <a:ext cx="2344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테이블에 데이터를 </a:t>
            </a:r>
            <a:endParaRPr lang="en-US" altLang="ko-KR" b="1" dirty="0"/>
          </a:p>
          <a:p>
            <a:r>
              <a:rPr lang="ko-KR" altLang="en-US" b="1" dirty="0"/>
              <a:t>입력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r>
              <a:rPr lang="en-US" altLang="ko-KR" b="1" dirty="0"/>
              <a:t>/</a:t>
            </a:r>
            <a:r>
              <a:rPr lang="ko-KR" altLang="en-US" b="1" dirty="0"/>
              <a:t>수정한다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670CF-4D5B-22F5-A204-4CB9CD28E4FF}"/>
              </a:ext>
            </a:extLst>
          </p:cNvPr>
          <p:cNvSpPr txBox="1"/>
          <p:nvPr/>
        </p:nvSpPr>
        <p:spPr>
          <a:xfrm>
            <a:off x="8298830" y="3370856"/>
            <a:ext cx="3123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 같은 데이터 저장소 </a:t>
            </a:r>
            <a:endParaRPr lang="en-US" altLang="ko-KR" b="1" dirty="0"/>
          </a:p>
          <a:p>
            <a:pPr latinLnBrk="1"/>
            <a:r>
              <a:rPr lang="ko-KR" altLang="en-US" b="1" dirty="0"/>
              <a:t>객체를 만들거나 수정한다</a:t>
            </a:r>
            <a:r>
              <a:rPr lang="en-US" altLang="ko-KR" b="1" dirty="0"/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B3A38-F565-A9F4-723D-643F7B8C8A1C}"/>
              </a:ext>
            </a:extLst>
          </p:cNvPr>
          <p:cNvSpPr txBox="1"/>
          <p:nvPr/>
        </p:nvSpPr>
        <p:spPr>
          <a:xfrm>
            <a:off x="2778223" y="6205473"/>
            <a:ext cx="246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트랜잭션을 제어한다</a:t>
            </a:r>
            <a:r>
              <a:rPr lang="en-US" altLang="ko-KR" b="1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68EC9-CECF-D20D-809F-C02D3CE7E032}"/>
              </a:ext>
            </a:extLst>
          </p:cNvPr>
          <p:cNvSpPr txBox="1"/>
          <p:nvPr/>
        </p:nvSpPr>
        <p:spPr>
          <a:xfrm>
            <a:off x="6550380" y="6211529"/>
            <a:ext cx="285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객체에 권한을 부여한다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35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제약조건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58A53-2AC5-A800-81E2-5B37B8F99ED2}"/>
              </a:ext>
            </a:extLst>
          </p:cNvPr>
          <p:cNvSpPr txBox="1"/>
          <p:nvPr/>
        </p:nvSpPr>
        <p:spPr>
          <a:xfrm>
            <a:off x="631065" y="828883"/>
            <a:ext cx="877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CHECK</a:t>
            </a:r>
            <a:endParaRPr lang="ko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F80-29E8-0EAA-5053-957CE12738DB}"/>
              </a:ext>
            </a:extLst>
          </p:cNvPr>
          <p:cNvSpPr txBox="1"/>
          <p:nvPr/>
        </p:nvSpPr>
        <p:spPr>
          <a:xfrm>
            <a:off x="825860" y="1579488"/>
            <a:ext cx="952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특정 컬럼에 데이터를 입력할 때 지정한 데이터만 입력할 수 있도록 합니다</a:t>
            </a:r>
            <a:r>
              <a:rPr lang="en-US" altLang="ko-KR" sz="1800" b="1" dirty="0"/>
              <a:t>.</a:t>
            </a:r>
          </a:p>
        </p:txBody>
      </p:sp>
      <p:pic>
        <p:nvPicPr>
          <p:cNvPr id="13" name="그래픽 12" descr="혼란스러운 사람 윤곽선">
            <a:extLst>
              <a:ext uri="{FF2B5EF4-FFF2-40B4-BE49-F238E27FC236}">
                <a16:creationId xmlns:a16="http://schemas.microsoft.com/office/drawing/2014/main" id="{931ADB4B-2B0B-13E0-497E-3C9DE8209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8017" y="4827832"/>
            <a:ext cx="1300766" cy="1300766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99B73616-9CB0-D3A3-C9B5-B7BF390D89E2}"/>
              </a:ext>
            </a:extLst>
          </p:cNvPr>
          <p:cNvSpPr/>
          <p:nvPr/>
        </p:nvSpPr>
        <p:spPr>
          <a:xfrm>
            <a:off x="5936343" y="3166870"/>
            <a:ext cx="4418272" cy="1122043"/>
          </a:xfrm>
          <a:prstGeom prst="wedgeRectCallout">
            <a:avLst>
              <a:gd name="adj1" fmla="val 35429"/>
              <a:gd name="adj2" fmla="val 1000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TB_MEMBER </a:t>
            </a:r>
            <a:r>
              <a:rPr lang="ko-KR" altLang="en-US" sz="1600" b="1" dirty="0">
                <a:solidFill>
                  <a:schemeClr val="tx1"/>
                </a:solidFill>
              </a:rPr>
              <a:t>테이블의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DEL_YN</a:t>
            </a:r>
            <a:r>
              <a:rPr lang="ko-KR" altLang="en-US" sz="1600" b="1" dirty="0">
                <a:solidFill>
                  <a:schemeClr val="tx1"/>
                </a:solidFill>
              </a:rPr>
              <a:t> 컬럼에 </a:t>
            </a:r>
            <a:r>
              <a:rPr lang="en-US" altLang="ko-KR" sz="1600" b="1" dirty="0">
                <a:solidFill>
                  <a:schemeClr val="tx1"/>
                </a:solidFill>
              </a:rPr>
              <a:t>‘Y‘ , ‘N‘ </a:t>
            </a:r>
            <a:r>
              <a:rPr lang="ko-KR" altLang="en-US" sz="1600" b="1" dirty="0">
                <a:solidFill>
                  <a:schemeClr val="tx1"/>
                </a:solidFill>
              </a:rPr>
              <a:t>값만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입력 가능하도록 검사를 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558652-061D-C66C-D8E6-16D204277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65" y="2172459"/>
            <a:ext cx="10885715" cy="4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0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제약조건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58A53-2AC5-A800-81E2-5B37B8F99ED2}"/>
              </a:ext>
            </a:extLst>
          </p:cNvPr>
          <p:cNvSpPr txBox="1"/>
          <p:nvPr/>
        </p:nvSpPr>
        <p:spPr>
          <a:xfrm>
            <a:off x="631065" y="948266"/>
            <a:ext cx="877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FOREIGN KEY (FK) = </a:t>
            </a:r>
            <a:r>
              <a:rPr lang="ko-KR" altLang="en-US" sz="3200" b="1" dirty="0" err="1"/>
              <a:t>외래키</a:t>
            </a:r>
            <a:r>
              <a:rPr lang="ko-KR" altLang="en-US" sz="32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F80-29E8-0EAA-5053-957CE12738DB}"/>
              </a:ext>
            </a:extLst>
          </p:cNvPr>
          <p:cNvSpPr txBox="1"/>
          <p:nvPr/>
        </p:nvSpPr>
        <p:spPr>
          <a:xfrm>
            <a:off x="825860" y="1490691"/>
            <a:ext cx="9528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테이블끼리 연결되어 있는 관계를 물리적 모델링한 것입니다</a:t>
            </a:r>
            <a:r>
              <a:rPr lang="en-US" altLang="ko-KR" sz="1600" b="1" dirty="0"/>
              <a:t>. </a:t>
            </a:r>
          </a:p>
        </p:txBody>
      </p:sp>
      <p:pic>
        <p:nvPicPr>
          <p:cNvPr id="13" name="그래픽 12" descr="혼란스러운 사람 윤곽선">
            <a:extLst>
              <a:ext uri="{FF2B5EF4-FFF2-40B4-BE49-F238E27FC236}">
                <a16:creationId xmlns:a16="http://schemas.microsoft.com/office/drawing/2014/main" id="{09B2AF0A-D831-3EB1-7CA3-A3E3D5548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9950" y="4894239"/>
            <a:ext cx="1300766" cy="1300766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E41FF3B0-8810-FE1F-3BB2-5AAC1D2535E5}"/>
              </a:ext>
            </a:extLst>
          </p:cNvPr>
          <p:cNvSpPr/>
          <p:nvPr/>
        </p:nvSpPr>
        <p:spPr>
          <a:xfrm>
            <a:off x="7176140" y="3122350"/>
            <a:ext cx="3763851" cy="1300766"/>
          </a:xfrm>
          <a:prstGeom prst="wedgeRectCallout">
            <a:avLst>
              <a:gd name="adj1" fmla="val 38747"/>
              <a:gd name="adj2" fmla="val 8710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FK</a:t>
            </a:r>
            <a:r>
              <a:rPr lang="ko-KR" altLang="en-US" sz="1600" b="1" dirty="0">
                <a:solidFill>
                  <a:schemeClr val="tx1"/>
                </a:solidFill>
              </a:rPr>
              <a:t>를 설정하면 </a:t>
            </a:r>
            <a:r>
              <a:rPr lang="ko-KR" altLang="en-US" sz="1600" b="1" dirty="0">
                <a:solidFill>
                  <a:srgbClr val="FF0000"/>
                </a:solidFill>
              </a:rPr>
              <a:t>무결성을 지원</a:t>
            </a:r>
            <a:r>
              <a:rPr lang="ko-KR" altLang="en-US" sz="1600" b="1" dirty="0">
                <a:solidFill>
                  <a:schemeClr val="tx1"/>
                </a:solidFill>
              </a:rPr>
              <a:t>해줍니다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</a:rPr>
              <a:t>관계선</a:t>
            </a:r>
            <a:r>
              <a:rPr lang="ko-KR" altLang="en-US" sz="1600" b="1" dirty="0">
                <a:solidFill>
                  <a:schemeClr val="tx1"/>
                </a:solidFill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</a:rPr>
              <a:t>= FOREIGN KEY)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3ACB96-6148-4159-8484-2D349E9B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856" y="1962578"/>
            <a:ext cx="181000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0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5CB6E7-4CAC-95D1-8BA5-AFD48B22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65" y="4326107"/>
            <a:ext cx="9296522" cy="166604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6094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제약조건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58A53-2AC5-A800-81E2-5B37B8F99ED2}"/>
              </a:ext>
            </a:extLst>
          </p:cNvPr>
          <p:cNvSpPr txBox="1"/>
          <p:nvPr/>
        </p:nvSpPr>
        <p:spPr>
          <a:xfrm>
            <a:off x="631065" y="948266"/>
            <a:ext cx="877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FOREIGN KEY (FK) = </a:t>
            </a:r>
            <a:r>
              <a:rPr lang="ko-KR" altLang="en-US" sz="3200" b="1" dirty="0" err="1"/>
              <a:t>외래키</a:t>
            </a:r>
            <a:r>
              <a:rPr lang="ko-KR" altLang="en-US" sz="32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F80-29E8-0EAA-5053-957CE12738DB}"/>
              </a:ext>
            </a:extLst>
          </p:cNvPr>
          <p:cNvSpPr txBox="1"/>
          <p:nvPr/>
        </p:nvSpPr>
        <p:spPr>
          <a:xfrm>
            <a:off x="825860" y="1698871"/>
            <a:ext cx="9528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테이블끼리 연결되어 있는 관계를 물리적 모델링한 것입니다</a:t>
            </a:r>
            <a:r>
              <a:rPr lang="en-US" altLang="ko-KR" b="1" dirty="0"/>
              <a:t>. </a:t>
            </a:r>
            <a:endParaRPr lang="en-US" altLang="ko-KR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23371-906E-E1CD-573E-386FCA66861C}"/>
              </a:ext>
            </a:extLst>
          </p:cNvPr>
          <p:cNvSpPr txBox="1"/>
          <p:nvPr/>
        </p:nvSpPr>
        <p:spPr>
          <a:xfrm>
            <a:off x="1268302" y="2481252"/>
            <a:ext cx="77214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문법 </a:t>
            </a:r>
            <a:r>
              <a:rPr lang="en-US" altLang="ko-KR" sz="1600" b="1" dirty="0"/>
              <a:t>)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ALTER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TABLE</a:t>
            </a:r>
            <a:r>
              <a:rPr lang="ko-KR" altLang="en-US" sz="1600" b="1" dirty="0"/>
              <a:t> 테이블명 </a:t>
            </a:r>
            <a:r>
              <a:rPr lang="en-US" altLang="ko-KR" sz="1600" b="1" dirty="0"/>
              <a:t>ADD CONSTRAINT </a:t>
            </a:r>
            <a:r>
              <a:rPr lang="ko-KR" altLang="en-US" sz="1600" b="1" dirty="0"/>
              <a:t>제약조건명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FOREIGN KEY (</a:t>
            </a:r>
            <a:r>
              <a:rPr lang="ko-KR" altLang="en-US" sz="1600" b="1" dirty="0" err="1"/>
              <a:t>참조받을컬럼</a:t>
            </a:r>
            <a:r>
              <a:rPr lang="en-US" altLang="ko-KR" sz="1600" b="1" dirty="0"/>
              <a:t>) REFERENCES </a:t>
            </a:r>
            <a:r>
              <a:rPr lang="ko-KR" altLang="en-US" sz="1600" b="1" dirty="0" err="1"/>
              <a:t>참조할테이블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참조할컬럼</a:t>
            </a:r>
            <a:r>
              <a:rPr lang="en-US" altLang="ko-KR" sz="1600" b="1" dirty="0"/>
              <a:t>)  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D65E4A-9D88-0AF1-171E-B06D8F342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388" y="3158360"/>
            <a:ext cx="1239224" cy="300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88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682C-DB24-183A-52A1-18F1113C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해봅시다</a:t>
            </a:r>
            <a:r>
              <a:rPr lang="en-US" altLang="ko-KR" dirty="0"/>
              <a:t>. (1/3)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5B8DD0-3A32-06A8-78FB-E7FA7AE03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93" y="1590261"/>
            <a:ext cx="9211961" cy="47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682C-DB24-183A-52A1-18F1113C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해봅시다</a:t>
            </a:r>
            <a:r>
              <a:rPr lang="en-US" altLang="ko-KR" dirty="0"/>
              <a:t>. (2/3)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34DEC1-C405-E58E-A32C-AE9FF1A1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6" y="2294549"/>
            <a:ext cx="11569148" cy="22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53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682C-DB24-183A-52A1-18F1113C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해봅시다</a:t>
            </a:r>
            <a:r>
              <a:rPr lang="en-US" altLang="ko-KR" dirty="0"/>
              <a:t>. (3/3)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05870E-3B94-684B-02DC-CC487209A822}"/>
              </a:ext>
            </a:extLst>
          </p:cNvPr>
          <p:cNvSpPr/>
          <p:nvPr/>
        </p:nvSpPr>
        <p:spPr>
          <a:xfrm>
            <a:off x="3552371" y="3055257"/>
            <a:ext cx="1494972" cy="275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D50CEE-8ECE-51EF-F16F-631714A8573D}"/>
              </a:ext>
            </a:extLst>
          </p:cNvPr>
          <p:cNvSpPr/>
          <p:nvPr/>
        </p:nvSpPr>
        <p:spPr>
          <a:xfrm>
            <a:off x="3352799" y="4334474"/>
            <a:ext cx="1494972" cy="275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80D9B0-1972-2D70-0C31-A9993B43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2" y="1838103"/>
            <a:ext cx="11403016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4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682C-DB24-183A-52A1-18F1113C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C6CA69-FA3B-5167-05C1-9E18BE3C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49" y="1496794"/>
            <a:ext cx="3782639" cy="49960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726F11-F556-1570-79EF-8309B9F0F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212" y="1297595"/>
            <a:ext cx="5496339" cy="16604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D36DA5-2C8C-8D35-EC89-F637EAB17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628" y="3332052"/>
            <a:ext cx="5527505" cy="15049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FA56C01-B31B-C3C1-AD0C-D3455EDD6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212" y="5041392"/>
            <a:ext cx="5496339" cy="130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6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682C-DB24-183A-52A1-18F1113C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47D63A-8749-7B3B-D057-B258498F6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7" y="2547814"/>
            <a:ext cx="1171738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1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8682C-DB24-183A-52A1-18F1113C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답안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015EC9-29B1-88FD-88C0-F062EB86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9" y="2521580"/>
            <a:ext cx="11104589" cy="25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3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91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6863A6-F21B-FFA8-E3CD-9D61018DC6A3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1. DDL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F91F9F-8109-0CA1-51B5-3DE8935CCD1A}"/>
              </a:ext>
            </a:extLst>
          </p:cNvPr>
          <p:cNvSpPr/>
          <p:nvPr/>
        </p:nvSpPr>
        <p:spPr>
          <a:xfrm>
            <a:off x="757521" y="1433388"/>
            <a:ext cx="1857981" cy="185798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DDL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9A829-2A19-7CC5-F7DF-D08B8B5ABD08}"/>
              </a:ext>
            </a:extLst>
          </p:cNvPr>
          <p:cNvSpPr txBox="1"/>
          <p:nvPr/>
        </p:nvSpPr>
        <p:spPr>
          <a:xfrm>
            <a:off x="8916460" y="1414167"/>
            <a:ext cx="2768156" cy="414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CREATE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ALTER 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DROP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RENAME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TRUNCATE </a:t>
            </a:r>
          </a:p>
        </p:txBody>
      </p:sp>
      <p:pic>
        <p:nvPicPr>
          <p:cNvPr id="5" name="그래픽 4" descr="혼란스러운 사람 윤곽선">
            <a:extLst>
              <a:ext uri="{FF2B5EF4-FFF2-40B4-BE49-F238E27FC236}">
                <a16:creationId xmlns:a16="http://schemas.microsoft.com/office/drawing/2014/main" id="{A364D103-FA06-2BBD-6132-9ACDA28D5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1238" y="4083007"/>
            <a:ext cx="1702572" cy="1702572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BF51394A-0219-3219-3361-C376B078F030}"/>
              </a:ext>
            </a:extLst>
          </p:cNvPr>
          <p:cNvSpPr/>
          <p:nvPr/>
        </p:nvSpPr>
        <p:spPr>
          <a:xfrm>
            <a:off x="3537142" y="2338474"/>
            <a:ext cx="4776171" cy="1145811"/>
          </a:xfrm>
          <a:prstGeom prst="wedgeEllipseCallout">
            <a:avLst>
              <a:gd name="adj1" fmla="val 19088"/>
              <a:gd name="adj2" fmla="val 948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테이블과 같은 객체를 </a:t>
            </a:r>
            <a:endParaRPr lang="en-US" altLang="ko-KR" b="1" dirty="0"/>
          </a:p>
          <a:p>
            <a:pPr algn="ctr"/>
            <a:r>
              <a:rPr lang="ko-KR" altLang="en-US" b="1" dirty="0"/>
              <a:t>생성</a:t>
            </a:r>
            <a:r>
              <a:rPr lang="en-US" altLang="ko-KR" b="1" dirty="0"/>
              <a:t>/</a:t>
            </a:r>
            <a:r>
              <a:rPr lang="ko-KR" altLang="en-US" b="1" dirty="0"/>
              <a:t>수정</a:t>
            </a:r>
            <a:r>
              <a:rPr lang="en-US" altLang="ko-KR" b="1" dirty="0"/>
              <a:t>/</a:t>
            </a:r>
            <a:r>
              <a:rPr lang="ko-KR" altLang="en-US" b="1" dirty="0"/>
              <a:t>삭제 할 수 있습니다</a:t>
            </a:r>
            <a:r>
              <a:rPr lang="en-US" altLang="ko-KR" b="1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FDA30-3FA0-9913-1B31-A10F9AB38FB5}"/>
              </a:ext>
            </a:extLst>
          </p:cNvPr>
          <p:cNvSpPr txBox="1"/>
          <p:nvPr/>
        </p:nvSpPr>
        <p:spPr>
          <a:xfrm>
            <a:off x="320368" y="3429000"/>
            <a:ext cx="3123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b="1" dirty="0"/>
              <a:t>테이블 같은 데이터 저장소 </a:t>
            </a:r>
            <a:endParaRPr lang="en-US" altLang="ko-KR" b="1" dirty="0"/>
          </a:p>
          <a:p>
            <a:pPr latinLnBrk="1"/>
            <a:r>
              <a:rPr lang="ko-KR" altLang="en-US" b="1" dirty="0"/>
              <a:t>객체를 만들거나 수정한다</a:t>
            </a:r>
            <a:r>
              <a:rPr lang="en-US" altLang="ko-KR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623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35670-31F0-B0FA-93A5-49C1D9519175}"/>
              </a:ext>
            </a:extLst>
          </p:cNvPr>
          <p:cNvSpPr txBox="1"/>
          <p:nvPr/>
        </p:nvSpPr>
        <p:spPr>
          <a:xfrm>
            <a:off x="137044" y="190948"/>
            <a:ext cx="11336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4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테이블 수정하기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0E0C0-C164-3F60-00C9-B9C6A7B8707E}"/>
              </a:ext>
            </a:extLst>
          </p:cNvPr>
          <p:cNvSpPr txBox="1"/>
          <p:nvPr/>
        </p:nvSpPr>
        <p:spPr>
          <a:xfrm>
            <a:off x="805796" y="1794232"/>
            <a:ext cx="4937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ALTER TABLE ADD </a:t>
            </a:r>
            <a:r>
              <a:rPr lang="ko-KR" altLang="en-US" sz="2800" b="1" dirty="0" err="1"/>
              <a:t>컬럼명</a:t>
            </a:r>
            <a:r>
              <a:rPr lang="en-US" altLang="ko-KR" sz="2800" b="1" dirty="0"/>
              <a:t>.. </a:t>
            </a:r>
          </a:p>
        </p:txBody>
      </p:sp>
      <p:pic>
        <p:nvPicPr>
          <p:cNvPr id="5" name="그래픽 4" descr="혼란스러운 사람 윤곽선">
            <a:extLst>
              <a:ext uri="{FF2B5EF4-FFF2-40B4-BE49-F238E27FC236}">
                <a16:creationId xmlns:a16="http://schemas.microsoft.com/office/drawing/2014/main" id="{F9EDDD31-A8AD-A8B7-E636-FBE41DEC2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2975" y="4548961"/>
            <a:ext cx="1323569" cy="1323569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3970B7E5-B9E4-C91F-2C82-BF8DF59C19A2}"/>
              </a:ext>
            </a:extLst>
          </p:cNvPr>
          <p:cNvSpPr/>
          <p:nvPr/>
        </p:nvSpPr>
        <p:spPr>
          <a:xfrm>
            <a:off x="7735247" y="2699597"/>
            <a:ext cx="3932346" cy="1354749"/>
          </a:xfrm>
          <a:prstGeom prst="wedgeRectCallout">
            <a:avLst>
              <a:gd name="adj1" fmla="val 29183"/>
              <a:gd name="adj2" fmla="val 902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테이블을 잘못 만들어도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삭제할 필요없이 수정이 가능합니다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E8735-8038-05FC-E1C1-97845CEB2B3C}"/>
              </a:ext>
            </a:extLst>
          </p:cNvPr>
          <p:cNvSpPr txBox="1"/>
          <p:nvPr/>
        </p:nvSpPr>
        <p:spPr>
          <a:xfrm>
            <a:off x="805796" y="2699597"/>
            <a:ext cx="6761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ALTER TABLE DROP COLUMN </a:t>
            </a:r>
            <a:r>
              <a:rPr lang="ko-KR" altLang="en-US" sz="2800" b="1" dirty="0" err="1"/>
              <a:t>컬럼명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3FC19-E5BF-A4F2-464E-92674BAB4664}"/>
              </a:ext>
            </a:extLst>
          </p:cNvPr>
          <p:cNvSpPr txBox="1"/>
          <p:nvPr/>
        </p:nvSpPr>
        <p:spPr>
          <a:xfrm>
            <a:off x="805796" y="3624279"/>
            <a:ext cx="628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ALTER TABLE MODIFY </a:t>
            </a:r>
            <a:r>
              <a:rPr lang="ko-KR" altLang="en-US" sz="2800" b="1" dirty="0" err="1"/>
              <a:t>컬럼명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E6760-E81D-A687-7365-5D5BF8E69586}"/>
              </a:ext>
            </a:extLst>
          </p:cNvPr>
          <p:cNvSpPr txBox="1"/>
          <p:nvPr/>
        </p:nvSpPr>
        <p:spPr>
          <a:xfrm>
            <a:off x="805796" y="4548961"/>
            <a:ext cx="5807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ALTER TABLE RENAME </a:t>
            </a:r>
            <a:r>
              <a:rPr lang="ko-KR" altLang="en-US" sz="2800" b="1" dirty="0" err="1"/>
              <a:t>컬럼명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474074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76CD254-2320-89C5-3068-09711A49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71" y="3917044"/>
            <a:ext cx="10384221" cy="2375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6CC671-6BDA-FCB8-56E5-9367699C16FE}"/>
              </a:ext>
            </a:extLst>
          </p:cNvPr>
          <p:cNvSpPr txBox="1"/>
          <p:nvPr/>
        </p:nvSpPr>
        <p:spPr>
          <a:xfrm>
            <a:off x="952932" y="1071219"/>
            <a:ext cx="992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effectLst/>
                <a:latin typeface="InfinitySans-RegularA1"/>
              </a:rPr>
              <a:t>ALTER TABLE </a:t>
            </a:r>
            <a:r>
              <a:rPr lang="ko-KR" altLang="en-US" sz="2800" b="1" i="0" dirty="0">
                <a:effectLst/>
                <a:latin typeface="InfinitySans-RegularA1"/>
              </a:rPr>
              <a:t>테이블명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InfinitySans-RegularA1"/>
              </a:rPr>
              <a:t>ADD</a:t>
            </a:r>
            <a:r>
              <a:rPr lang="en-US" altLang="ko-KR" sz="2800" b="1" i="0" dirty="0">
                <a:effectLst/>
                <a:latin typeface="InfinitySans-RegularA1"/>
              </a:rPr>
              <a:t> </a:t>
            </a:r>
            <a:r>
              <a:rPr lang="ko-KR" altLang="en-US" sz="2800" b="1" dirty="0" err="1">
                <a:latin typeface="InfinitySans-RegularA1"/>
              </a:rPr>
              <a:t>컬</a:t>
            </a:r>
            <a:r>
              <a:rPr lang="ko-KR" altLang="en-US" sz="2800" b="1" i="0" dirty="0" err="1">
                <a:effectLst/>
                <a:latin typeface="InfinitySans-RegularA1"/>
              </a:rPr>
              <a:t>럼명</a:t>
            </a:r>
            <a:r>
              <a:rPr lang="ko-KR" altLang="en-US" sz="2800" b="1" i="0" dirty="0">
                <a:effectLst/>
                <a:latin typeface="InfinitySans-RegularA1"/>
              </a:rPr>
              <a:t> 자료형 </a:t>
            </a:r>
            <a:r>
              <a:rPr lang="en-US" altLang="ko-KR" sz="2800" b="1" i="0" dirty="0">
                <a:effectLst/>
                <a:latin typeface="InfinitySans-RegularA1"/>
              </a:rPr>
              <a:t>[default] [not null ]  ;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6F322-1818-188F-9200-E44CA487578A}"/>
              </a:ext>
            </a:extLst>
          </p:cNvPr>
          <p:cNvSpPr txBox="1"/>
          <p:nvPr/>
        </p:nvSpPr>
        <p:spPr>
          <a:xfrm>
            <a:off x="532190" y="2410615"/>
            <a:ext cx="11111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회원들의 생년월일 정보를 저장할 수 있도록 </a:t>
            </a:r>
            <a:r>
              <a:rPr lang="en-US" altLang="ko-KR" sz="1600" b="1" dirty="0"/>
              <a:t>TB_MEMBER </a:t>
            </a:r>
            <a:r>
              <a:rPr lang="ko-KR" altLang="en-US" sz="1600" b="1" dirty="0"/>
              <a:t>테이블에 </a:t>
            </a:r>
            <a:r>
              <a:rPr lang="en-US" altLang="ko-KR" sz="1600" b="1" dirty="0"/>
              <a:t>“BIRTH“ </a:t>
            </a:r>
            <a:r>
              <a:rPr lang="ko-KR" altLang="en-US" sz="1600" b="1" dirty="0"/>
              <a:t>컬럼을 추가해주세요</a:t>
            </a:r>
            <a:r>
              <a:rPr lang="en-US" altLang="ko-KR" sz="1600" b="1" dirty="0"/>
              <a:t>. (YYYYMMDD) 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3B31C5-B5B6-7A1E-7837-1D6479B275E5}"/>
              </a:ext>
            </a:extLst>
          </p:cNvPr>
          <p:cNvSpPr/>
          <p:nvPr/>
        </p:nvSpPr>
        <p:spPr>
          <a:xfrm>
            <a:off x="10258890" y="3877058"/>
            <a:ext cx="846702" cy="2375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44291-09F4-4D95-A1E5-8B5CC4341402}"/>
              </a:ext>
            </a:extLst>
          </p:cNvPr>
          <p:cNvSpPr txBox="1"/>
          <p:nvPr/>
        </p:nvSpPr>
        <p:spPr>
          <a:xfrm>
            <a:off x="952933" y="1591131"/>
            <a:ext cx="28184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테이블에 컬럼을 추가합니다</a:t>
            </a:r>
            <a:r>
              <a:rPr lang="en-US" altLang="ko-KR" sz="1600" b="1" dirty="0">
                <a:highlight>
                  <a:srgbClr val="FFFF00"/>
                </a:highlight>
              </a:rPr>
              <a:t>.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2699A-2153-56E1-EAC7-DA5FFA5812C7}"/>
              </a:ext>
            </a:extLst>
          </p:cNvPr>
          <p:cNvSpPr txBox="1"/>
          <p:nvPr/>
        </p:nvSpPr>
        <p:spPr>
          <a:xfrm>
            <a:off x="137044" y="190948"/>
            <a:ext cx="11336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4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테이블 수정하기</a:t>
            </a:r>
            <a:endParaRPr lang="en-US" altLang="ko-KR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22C445-250E-1B22-D49A-9DD440965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71" y="2905514"/>
            <a:ext cx="9297698" cy="5144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522F0E-2A6B-A673-F165-3968360A2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21" y="3413657"/>
            <a:ext cx="3918107" cy="27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0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CC671-6BDA-FCB8-56E5-9367699C16FE}"/>
              </a:ext>
            </a:extLst>
          </p:cNvPr>
          <p:cNvSpPr txBox="1"/>
          <p:nvPr/>
        </p:nvSpPr>
        <p:spPr>
          <a:xfrm>
            <a:off x="890714" y="907226"/>
            <a:ext cx="992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effectLst/>
                <a:latin typeface="InfinitySans-RegularA1"/>
              </a:rPr>
              <a:t>ALTER TABLE </a:t>
            </a:r>
            <a:r>
              <a:rPr lang="ko-KR" altLang="en-US" sz="2800" b="1" i="0" dirty="0">
                <a:effectLst/>
                <a:latin typeface="InfinitySans-RegularA1"/>
              </a:rPr>
              <a:t>테이블명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InfinitySans-RegularA1"/>
              </a:rPr>
              <a:t>DROP COLUMN</a:t>
            </a:r>
            <a:r>
              <a:rPr lang="en-US" altLang="ko-KR" sz="2800" b="1" i="0" dirty="0">
                <a:effectLst/>
                <a:latin typeface="InfinitySans-RegularA1"/>
              </a:rPr>
              <a:t> </a:t>
            </a:r>
            <a:r>
              <a:rPr lang="ko-KR" altLang="en-US" sz="2800" b="1" dirty="0" err="1">
                <a:latin typeface="InfinitySans-RegularA1"/>
              </a:rPr>
              <a:t>컬</a:t>
            </a:r>
            <a:r>
              <a:rPr lang="ko-KR" altLang="en-US" sz="2800" b="1" i="0" dirty="0" err="1">
                <a:effectLst/>
                <a:latin typeface="InfinitySans-RegularA1"/>
              </a:rPr>
              <a:t>럼명</a:t>
            </a:r>
            <a:r>
              <a:rPr lang="ko-KR" altLang="en-US" sz="2800" b="1" i="0" dirty="0">
                <a:effectLst/>
                <a:latin typeface="InfinitySans-RegularA1"/>
              </a:rPr>
              <a:t> </a:t>
            </a:r>
            <a:r>
              <a:rPr lang="en-US" altLang="ko-KR" sz="2800" b="1" i="0" dirty="0">
                <a:effectLst/>
                <a:latin typeface="InfinitySans-RegularA1"/>
              </a:rPr>
              <a:t>;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6F322-1818-188F-9200-E44CA487578A}"/>
              </a:ext>
            </a:extLst>
          </p:cNvPr>
          <p:cNvSpPr txBox="1"/>
          <p:nvPr/>
        </p:nvSpPr>
        <p:spPr>
          <a:xfrm>
            <a:off x="1875734" y="2387196"/>
            <a:ext cx="778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예</a:t>
            </a:r>
            <a:r>
              <a:rPr lang="en-US" altLang="ko-KR" sz="1600" b="1" dirty="0"/>
              <a:t>) TB_MEMBER </a:t>
            </a:r>
            <a:r>
              <a:rPr lang="ko-KR" altLang="en-US" sz="1600" b="1" dirty="0"/>
              <a:t>테이블에서 </a:t>
            </a:r>
            <a:r>
              <a:rPr lang="en-US" altLang="ko-KR" sz="1600" b="1" dirty="0"/>
              <a:t>BIRTH</a:t>
            </a:r>
            <a:r>
              <a:rPr lang="ko-KR" altLang="en-US" sz="1600" b="1" dirty="0"/>
              <a:t> 컬럼을 삭제해주세요</a:t>
            </a:r>
            <a:r>
              <a:rPr lang="en-US" altLang="ko-KR" sz="1600" b="1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3B31C5-B5B6-7A1E-7837-1D6479B275E5}"/>
              </a:ext>
            </a:extLst>
          </p:cNvPr>
          <p:cNvSpPr/>
          <p:nvPr/>
        </p:nvSpPr>
        <p:spPr>
          <a:xfrm>
            <a:off x="9825185" y="3713633"/>
            <a:ext cx="727854" cy="2562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1A6D5-ADC7-AECD-E0FA-716110DB2CCC}"/>
              </a:ext>
            </a:extLst>
          </p:cNvPr>
          <p:cNvSpPr txBox="1"/>
          <p:nvPr/>
        </p:nvSpPr>
        <p:spPr>
          <a:xfrm>
            <a:off x="967988" y="1524490"/>
            <a:ext cx="32176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highlight>
                  <a:srgbClr val="FFFF00"/>
                </a:highlight>
              </a:rPr>
              <a:t>테이블에서 컬럼을 삭제합니다</a:t>
            </a:r>
            <a:r>
              <a:rPr lang="en-US" altLang="ko-KR" sz="1600" b="1" dirty="0">
                <a:highlight>
                  <a:srgbClr val="FFFF00"/>
                </a:highlight>
              </a:rPr>
              <a:t>.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74E32-C1C1-CFDE-5A1A-6AC48D0B35E8}"/>
              </a:ext>
            </a:extLst>
          </p:cNvPr>
          <p:cNvSpPr txBox="1"/>
          <p:nvPr/>
        </p:nvSpPr>
        <p:spPr>
          <a:xfrm>
            <a:off x="137044" y="190948"/>
            <a:ext cx="11336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4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테이블 수정하기</a:t>
            </a:r>
            <a:endParaRPr lang="en-US" altLang="ko-KR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399174-62EC-B3A1-797A-81D2D30BD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26" y="2748849"/>
            <a:ext cx="7868748" cy="46679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0A38AA9-3788-37A2-5CB2-1555145BF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26" y="3238738"/>
            <a:ext cx="3503450" cy="2439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294C390-B658-97DA-C366-3FFDADBE7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4" y="3982910"/>
            <a:ext cx="8706997" cy="20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1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CC671-6BDA-FCB8-56E5-9367699C16FE}"/>
              </a:ext>
            </a:extLst>
          </p:cNvPr>
          <p:cNvSpPr txBox="1"/>
          <p:nvPr/>
        </p:nvSpPr>
        <p:spPr>
          <a:xfrm>
            <a:off x="570718" y="888435"/>
            <a:ext cx="1105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effectLst/>
                <a:latin typeface="InfinitySans-RegularA1"/>
              </a:rPr>
              <a:t>ALTER TABLE </a:t>
            </a:r>
            <a:r>
              <a:rPr lang="ko-KR" altLang="en-US" sz="2800" b="1" i="0" dirty="0">
                <a:effectLst/>
                <a:latin typeface="InfinitySans-RegularA1"/>
              </a:rPr>
              <a:t>테이블명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InfinitySans-RegularA1"/>
              </a:rPr>
              <a:t>MODIFY</a:t>
            </a:r>
            <a:r>
              <a:rPr lang="en-US" altLang="ko-KR" sz="2800" b="1" i="0" dirty="0">
                <a:effectLst/>
                <a:latin typeface="InfinitySans-RegularA1"/>
              </a:rPr>
              <a:t> (</a:t>
            </a:r>
            <a:r>
              <a:rPr lang="ko-KR" altLang="en-US" sz="2800" b="1" dirty="0" err="1">
                <a:latin typeface="InfinitySans-RegularA1"/>
              </a:rPr>
              <a:t>컬</a:t>
            </a:r>
            <a:r>
              <a:rPr lang="ko-KR" altLang="en-US" sz="2800" b="1" i="0" dirty="0" err="1">
                <a:effectLst/>
                <a:latin typeface="InfinitySans-RegularA1"/>
              </a:rPr>
              <a:t>럼명</a:t>
            </a:r>
            <a:r>
              <a:rPr lang="ko-KR" altLang="en-US" sz="2800" b="1" i="0" dirty="0">
                <a:effectLst/>
                <a:latin typeface="InfinitySans-RegularA1"/>
              </a:rPr>
              <a:t> 자료형 </a:t>
            </a:r>
            <a:r>
              <a:rPr lang="en-US" altLang="ko-KR" sz="2800" b="1" i="0" dirty="0">
                <a:effectLst/>
                <a:latin typeface="InfinitySans-RegularA1"/>
              </a:rPr>
              <a:t>[DEFAULT] [NOT NULL]</a:t>
            </a:r>
            <a:r>
              <a:rPr lang="ko-KR" altLang="en-US" sz="2800" b="1" i="0" dirty="0">
                <a:effectLst/>
                <a:latin typeface="InfinitySans-RegularA1"/>
              </a:rPr>
              <a:t> </a:t>
            </a:r>
            <a:r>
              <a:rPr lang="en-US" altLang="ko-KR" sz="2800" b="1" i="0" dirty="0">
                <a:effectLst/>
                <a:latin typeface="InfinitySans-RegularA1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CEAF6-5DD2-268D-75A6-A2B42BC66428}"/>
              </a:ext>
            </a:extLst>
          </p:cNvPr>
          <p:cNvSpPr txBox="1"/>
          <p:nvPr/>
        </p:nvSpPr>
        <p:spPr>
          <a:xfrm>
            <a:off x="930485" y="2149708"/>
            <a:ext cx="10296846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예</a:t>
            </a:r>
            <a:r>
              <a:rPr lang="en-US" altLang="ko-KR" sz="1600" b="1" dirty="0"/>
              <a:t>) TB_MEMBER </a:t>
            </a:r>
            <a:r>
              <a:rPr lang="ko-KR" altLang="en-US" sz="1600" b="1" dirty="0"/>
              <a:t>테이블의 </a:t>
            </a:r>
            <a:r>
              <a:rPr lang="en-US" altLang="ko-KR" sz="1600" b="1" dirty="0"/>
              <a:t>PASSWD </a:t>
            </a:r>
            <a:r>
              <a:rPr lang="ko-KR" altLang="en-US" sz="1600" b="1" dirty="0"/>
              <a:t>컬럼은 문자형 </a:t>
            </a:r>
            <a:r>
              <a:rPr lang="en-US" altLang="ko-KR" sz="1600" b="1" dirty="0"/>
              <a:t>50BYTE</a:t>
            </a:r>
            <a:r>
              <a:rPr lang="ko-KR" altLang="en-US" sz="1600" b="1" dirty="0"/>
              <a:t>까지 입력을 받을 수 있습니다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    </a:t>
            </a:r>
            <a:r>
              <a:rPr lang="ko-KR" altLang="en-US" sz="1600" b="1" dirty="0"/>
              <a:t>이를 </a:t>
            </a:r>
            <a:r>
              <a:rPr lang="en-US" altLang="ko-KR" sz="1600" b="1" dirty="0"/>
              <a:t>100BYTE </a:t>
            </a:r>
            <a:r>
              <a:rPr lang="ko-KR" altLang="en-US" sz="1600" b="1" dirty="0"/>
              <a:t>까지 </a:t>
            </a:r>
            <a:r>
              <a:rPr lang="ko-KR" altLang="en-US" sz="1600" b="1" dirty="0" err="1"/>
              <a:t>입력받을</a:t>
            </a:r>
            <a:r>
              <a:rPr lang="ko-KR" altLang="en-US" sz="1600" b="1" dirty="0"/>
              <a:t> 수 있도록 컬럼의 성질을 변경해주세요</a:t>
            </a:r>
            <a:r>
              <a:rPr lang="en-US" altLang="ko-KR" sz="1600" b="1" dirty="0"/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2DB5C-AC29-B250-70E4-0A2FE6BE512B}"/>
              </a:ext>
            </a:extLst>
          </p:cNvPr>
          <p:cNvSpPr txBox="1"/>
          <p:nvPr/>
        </p:nvSpPr>
        <p:spPr>
          <a:xfrm>
            <a:off x="877374" y="1438727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highlight>
                  <a:srgbClr val="FFFF00"/>
                </a:highlight>
              </a:rPr>
              <a:t>테이블에서 컬럼 속성을 변경합니다</a:t>
            </a:r>
            <a:r>
              <a:rPr lang="en-US" altLang="ko-KR" sz="1800" b="1" dirty="0">
                <a:highlight>
                  <a:srgbClr val="FFFF00"/>
                </a:highlight>
              </a:rPr>
              <a:t>.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A3145-860E-BF22-093B-6139D6BEEA4E}"/>
              </a:ext>
            </a:extLst>
          </p:cNvPr>
          <p:cNvSpPr txBox="1"/>
          <p:nvPr/>
        </p:nvSpPr>
        <p:spPr>
          <a:xfrm>
            <a:off x="137044" y="190948"/>
            <a:ext cx="11336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dirty="0"/>
              <a:t>4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테이블 수정하기</a:t>
            </a:r>
            <a:endParaRPr lang="en-US" altLang="ko-KR" sz="1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7665B4-74EC-3570-D080-756396DB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27" y="4407058"/>
            <a:ext cx="4524004" cy="1562507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D7E74A-4DFB-9363-6ED2-6638AF9FCBB8}"/>
              </a:ext>
            </a:extLst>
          </p:cNvPr>
          <p:cNvSpPr/>
          <p:nvPr/>
        </p:nvSpPr>
        <p:spPr>
          <a:xfrm>
            <a:off x="5533217" y="4925552"/>
            <a:ext cx="448016" cy="52551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298FFC7-7DAB-0DCD-A823-CCD295EF8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319" y="4407057"/>
            <a:ext cx="4700339" cy="15625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E3BCD23-683B-9AAB-03F0-28AD5AFA0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76" y="3190407"/>
            <a:ext cx="11336577" cy="6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83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11238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테이블 수정하기</a:t>
            </a:r>
            <a:endParaRPr lang="en-US" altLang="ko-KR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CC671-6BDA-FCB8-56E5-9367699C16FE}"/>
              </a:ext>
            </a:extLst>
          </p:cNvPr>
          <p:cNvSpPr txBox="1"/>
          <p:nvPr/>
        </p:nvSpPr>
        <p:spPr>
          <a:xfrm>
            <a:off x="570718" y="888435"/>
            <a:ext cx="1105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effectLst/>
                <a:latin typeface="InfinitySans-RegularA1"/>
              </a:rPr>
              <a:t>ALTER TABLE </a:t>
            </a:r>
            <a:r>
              <a:rPr lang="ko-KR" altLang="en-US" sz="2800" b="1" i="0" dirty="0">
                <a:effectLst/>
                <a:latin typeface="InfinitySans-RegularA1"/>
              </a:rPr>
              <a:t>테이블명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InfinitySans-RegularA1"/>
              </a:rPr>
              <a:t>RENAME COLUMN </a:t>
            </a:r>
            <a:r>
              <a:rPr lang="ko-KR" altLang="en-US" sz="2800" b="1" i="0" dirty="0" err="1">
                <a:solidFill>
                  <a:srgbClr val="FF0000"/>
                </a:solidFill>
                <a:effectLst/>
                <a:latin typeface="InfinitySans-RegularA1"/>
              </a:rPr>
              <a:t>컬럼명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InfinitySans-RegularA1"/>
              </a:rPr>
              <a:t>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InfinitySans-RegularA1"/>
              </a:rPr>
              <a:t>TO </a:t>
            </a:r>
            <a:r>
              <a:rPr lang="ko-KR" altLang="en-US" sz="2800" b="1" i="0" dirty="0" err="1">
                <a:solidFill>
                  <a:srgbClr val="FF0000"/>
                </a:solidFill>
                <a:effectLst/>
                <a:latin typeface="InfinitySans-RegularA1"/>
              </a:rPr>
              <a:t>바꿀컬럼명</a:t>
            </a:r>
            <a:endParaRPr lang="en-US" altLang="ko-KR" sz="2800" b="1" i="0" dirty="0">
              <a:effectLst/>
              <a:latin typeface="InfinitySans-RegularA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B2DB5C-AC29-B250-70E4-0A2FE6BE512B}"/>
              </a:ext>
            </a:extLst>
          </p:cNvPr>
          <p:cNvSpPr txBox="1"/>
          <p:nvPr/>
        </p:nvSpPr>
        <p:spPr>
          <a:xfrm>
            <a:off x="877374" y="1438727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highlight>
                  <a:srgbClr val="FFFF00"/>
                </a:highlight>
              </a:rPr>
              <a:t>테이블에서 컬럼의 이름을 변경합니다</a:t>
            </a:r>
            <a:r>
              <a:rPr lang="en-US" altLang="ko-KR" sz="1800" b="1">
                <a:highlight>
                  <a:srgbClr val="FFFF00"/>
                </a:highlight>
              </a:rPr>
              <a:t>. 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3569F-F29A-F831-784C-4E550CEE0F7C}"/>
              </a:ext>
            </a:extLst>
          </p:cNvPr>
          <p:cNvSpPr txBox="1"/>
          <p:nvPr/>
        </p:nvSpPr>
        <p:spPr>
          <a:xfrm>
            <a:off x="667712" y="2345291"/>
            <a:ext cx="10177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</a:t>
            </a:r>
            <a:r>
              <a:rPr lang="en-US" altLang="ko-KR" b="1" dirty="0"/>
              <a:t>) STUDENT</a:t>
            </a:r>
            <a:r>
              <a:rPr lang="ko-KR" altLang="en-US" b="1" dirty="0"/>
              <a:t> 테이블이 가지고 있는</a:t>
            </a:r>
            <a:r>
              <a:rPr lang="en-US" altLang="ko-KR" b="1" dirty="0"/>
              <a:t> </a:t>
            </a:r>
            <a:r>
              <a:rPr lang="ko-KR" altLang="en-US" b="1" dirty="0"/>
              <a:t>학생</a:t>
            </a:r>
            <a:r>
              <a:rPr lang="en-US" altLang="ko-KR" b="1" dirty="0"/>
              <a:t>ID </a:t>
            </a:r>
            <a:r>
              <a:rPr lang="ko-KR" altLang="en-US" b="1" dirty="0"/>
              <a:t>컬럼의 이름을 </a:t>
            </a:r>
            <a:r>
              <a:rPr lang="en-US" altLang="ko-KR" b="1" dirty="0"/>
              <a:t>STUDENT_ID</a:t>
            </a:r>
            <a:r>
              <a:rPr lang="ko-KR" altLang="en-US" b="1" dirty="0"/>
              <a:t>로 변경해주세요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6D96C0D-17C1-E61A-5A92-BD1A8E0395E0}"/>
              </a:ext>
            </a:extLst>
          </p:cNvPr>
          <p:cNvSpPr/>
          <p:nvPr/>
        </p:nvSpPr>
        <p:spPr>
          <a:xfrm>
            <a:off x="5496966" y="4751216"/>
            <a:ext cx="448016" cy="52551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33E7534-9B9B-CD9B-8E62-561F43A0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9" y="2826478"/>
            <a:ext cx="10955535" cy="5255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7C91CCF-4468-A910-7750-FB4D48301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51" y="4026301"/>
            <a:ext cx="4463906" cy="197534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8EFDD00-1827-7024-F7AA-D506404F6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591" y="4029444"/>
            <a:ext cx="4665807" cy="19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8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08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11238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5. </a:t>
            </a:r>
            <a:r>
              <a:rPr lang="ko-KR" altLang="en-US" sz="1800" b="1" dirty="0"/>
              <a:t>테이블</a:t>
            </a:r>
            <a:r>
              <a:rPr lang="en-US" altLang="ko-KR" sz="1800" b="1" dirty="0"/>
              <a:t>/</a:t>
            </a:r>
            <a:r>
              <a:rPr lang="ko-KR" altLang="en-US" b="1" dirty="0"/>
              <a:t>제약조건</a:t>
            </a:r>
            <a:r>
              <a:rPr lang="ko-KR" altLang="en-US" sz="1800" b="1" dirty="0"/>
              <a:t> </a:t>
            </a:r>
            <a:r>
              <a:rPr lang="ko-KR" altLang="en-US" b="1" dirty="0"/>
              <a:t>삭제</a:t>
            </a:r>
            <a:r>
              <a:rPr lang="ko-KR" altLang="en-US" sz="1800" b="1" dirty="0"/>
              <a:t>하기</a:t>
            </a: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D127D-890F-E0E0-0CA5-AC31C2FBDBA5}"/>
              </a:ext>
            </a:extLst>
          </p:cNvPr>
          <p:cNvSpPr txBox="1"/>
          <p:nvPr/>
        </p:nvSpPr>
        <p:spPr>
          <a:xfrm>
            <a:off x="816078" y="2090172"/>
            <a:ext cx="6325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400" b="1" dirty="0"/>
              <a:t>테이블 삭제하기 </a:t>
            </a:r>
            <a:r>
              <a:rPr lang="en-US" altLang="ko-KR" sz="2400" b="1" dirty="0"/>
              <a:t>(drop) </a:t>
            </a:r>
          </a:p>
          <a:p>
            <a:pPr marL="342900" indent="-342900">
              <a:buAutoNum type="arabicParenBoth"/>
            </a:pPr>
            <a:endParaRPr lang="en-US" altLang="ko-KR" sz="2400" b="1" dirty="0"/>
          </a:p>
          <a:p>
            <a:pPr marL="342900" indent="-342900">
              <a:buAutoNum type="arabicParenBoth"/>
            </a:pPr>
            <a:endParaRPr lang="en-US" altLang="ko-KR" sz="2400" b="1" dirty="0"/>
          </a:p>
          <a:p>
            <a:pPr marL="342900" indent="-342900">
              <a:buAutoNum type="arabicParenBoth"/>
            </a:pPr>
            <a:r>
              <a:rPr lang="ko-KR" altLang="en-US" sz="2400" b="1" dirty="0"/>
              <a:t>제약조건 삭제하기 </a:t>
            </a:r>
            <a:r>
              <a:rPr lang="en-US" altLang="ko-KR" sz="2400" b="1" dirty="0"/>
              <a:t>(drop constraint ) </a:t>
            </a:r>
          </a:p>
          <a:p>
            <a:pPr marL="342900" indent="-342900">
              <a:buAutoNum type="arabicParenBoth"/>
            </a:pPr>
            <a:endParaRPr lang="en-US" altLang="ko-KR" sz="2400" b="1" dirty="0"/>
          </a:p>
          <a:p>
            <a:pPr marL="342900" indent="-342900">
              <a:buAutoNum type="arabicParenBoth"/>
            </a:pPr>
            <a:endParaRPr lang="en-US" altLang="ko-KR" sz="2400" b="1" dirty="0"/>
          </a:p>
          <a:p>
            <a:pPr marL="342900" indent="-342900">
              <a:buAutoNum type="arabicParenBoth"/>
            </a:pPr>
            <a:r>
              <a:rPr lang="en-US" altLang="ko-KR" sz="2400" b="1" dirty="0"/>
              <a:t>TRUNCATE , DROP , DELETE </a:t>
            </a:r>
            <a:r>
              <a:rPr lang="ko-KR" altLang="en-US" sz="2400" b="1" dirty="0"/>
              <a:t>차이 확인</a:t>
            </a:r>
            <a:endParaRPr lang="en-US" altLang="ko-KR" sz="2400" b="1" dirty="0"/>
          </a:p>
        </p:txBody>
      </p:sp>
      <p:pic>
        <p:nvPicPr>
          <p:cNvPr id="2" name="그래픽 1" descr="혼란스러운 사람 윤곽선">
            <a:extLst>
              <a:ext uri="{FF2B5EF4-FFF2-40B4-BE49-F238E27FC236}">
                <a16:creationId xmlns:a16="http://schemas.microsoft.com/office/drawing/2014/main" id="{6253D5BC-8A65-46D7-52F0-F9870E517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26672" y="4377072"/>
            <a:ext cx="1300766" cy="1300766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8C9C6D72-3D34-5444-8685-369E8C9BDC54}"/>
              </a:ext>
            </a:extLst>
          </p:cNvPr>
          <p:cNvSpPr/>
          <p:nvPr/>
        </p:nvSpPr>
        <p:spPr>
          <a:xfrm>
            <a:off x="7055094" y="2252955"/>
            <a:ext cx="4488287" cy="1300766"/>
          </a:xfrm>
          <a:prstGeom prst="wedgeRectCallout">
            <a:avLst>
              <a:gd name="adj1" fmla="val 28399"/>
              <a:gd name="adj2" fmla="val 1005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테이블과 제약조건 생성 및 수정을 배웠으니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삭제하는 방법도 알아봅시다 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69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11238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5. </a:t>
            </a:r>
            <a:r>
              <a:rPr lang="ko-KR" altLang="en-US" sz="1800" b="1" dirty="0"/>
              <a:t>테이블</a:t>
            </a:r>
            <a:r>
              <a:rPr lang="en-US" altLang="ko-KR" sz="1800" b="1" dirty="0"/>
              <a:t>/</a:t>
            </a:r>
            <a:r>
              <a:rPr lang="ko-KR" altLang="en-US" b="1" dirty="0"/>
              <a:t>제약조건</a:t>
            </a:r>
            <a:r>
              <a:rPr lang="ko-KR" altLang="en-US" sz="1800" b="1" dirty="0"/>
              <a:t> </a:t>
            </a:r>
            <a:r>
              <a:rPr lang="ko-KR" altLang="en-US" b="1" dirty="0"/>
              <a:t>삭제</a:t>
            </a:r>
            <a:r>
              <a:rPr lang="ko-KR" altLang="en-US" sz="1800" b="1" dirty="0"/>
              <a:t>하기</a:t>
            </a:r>
            <a:endParaRPr lang="en-US" altLang="ko-KR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6BE3C-E6D9-7C94-B758-AC0471C4DCB5}"/>
              </a:ext>
            </a:extLst>
          </p:cNvPr>
          <p:cNvSpPr txBox="1"/>
          <p:nvPr/>
        </p:nvSpPr>
        <p:spPr>
          <a:xfrm>
            <a:off x="616005" y="2107227"/>
            <a:ext cx="5829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예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아까 만들었던 </a:t>
            </a:r>
            <a:r>
              <a:rPr lang="en-US" altLang="ko-KR" sz="1400" b="1" dirty="0"/>
              <a:t>STUDENT</a:t>
            </a:r>
            <a:r>
              <a:rPr lang="ko-KR" altLang="en-US" sz="1400" b="1" dirty="0"/>
              <a:t> 테이블을 삭제해봅시다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483C1A-2D0E-0B98-562A-D64898656CF4}"/>
              </a:ext>
            </a:extLst>
          </p:cNvPr>
          <p:cNvSpPr/>
          <p:nvPr/>
        </p:nvSpPr>
        <p:spPr>
          <a:xfrm>
            <a:off x="1921912" y="3442440"/>
            <a:ext cx="1088643" cy="3155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STUDENT</a:t>
            </a:r>
            <a:endParaRPr lang="ko-KR" altLang="en-US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BFAD03-C27D-2D78-9D48-19E69F35A343}"/>
              </a:ext>
            </a:extLst>
          </p:cNvPr>
          <p:cNvSpPr/>
          <p:nvPr/>
        </p:nvSpPr>
        <p:spPr>
          <a:xfrm>
            <a:off x="4547855" y="3428818"/>
            <a:ext cx="1395745" cy="353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STUDENT_TEL</a:t>
            </a:r>
            <a:endParaRPr lang="ko-KR" altLang="en-US" sz="1400" b="1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71F661-8EEB-6721-99FF-3BB9B912ED2F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010555" y="3600236"/>
            <a:ext cx="15373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2E1854-914F-A463-66B8-59000F1DD080}"/>
              </a:ext>
            </a:extLst>
          </p:cNvPr>
          <p:cNvSpPr txBox="1"/>
          <p:nvPr/>
        </p:nvSpPr>
        <p:spPr>
          <a:xfrm>
            <a:off x="2279347" y="4017813"/>
            <a:ext cx="2217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학생</a:t>
            </a:r>
            <a:r>
              <a:rPr lang="en-US" altLang="ko-KR" sz="1100" b="1" dirty="0">
                <a:solidFill>
                  <a:srgbClr val="FF0000"/>
                </a:solidFill>
              </a:rPr>
              <a:t>ID </a:t>
            </a:r>
            <a:r>
              <a:rPr lang="ko-KR" altLang="en-US" sz="1100" b="1" dirty="0">
                <a:solidFill>
                  <a:srgbClr val="FF0000"/>
                </a:solidFill>
              </a:rPr>
              <a:t>컬럼으로 </a:t>
            </a:r>
            <a:r>
              <a:rPr lang="en-US" altLang="ko-KR" sz="1100" b="1" dirty="0">
                <a:solidFill>
                  <a:srgbClr val="FF0000"/>
                </a:solidFill>
              </a:rPr>
              <a:t>FK</a:t>
            </a:r>
            <a:r>
              <a:rPr lang="ko-KR" altLang="en-US" sz="1100" b="1" dirty="0">
                <a:solidFill>
                  <a:srgbClr val="FF0000"/>
                </a:solidFill>
              </a:rPr>
              <a:t>연결된 상태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E5F94A-FA27-F8C0-E176-D126CA6CC632}"/>
              </a:ext>
            </a:extLst>
          </p:cNvPr>
          <p:cNvSpPr txBox="1"/>
          <p:nvPr/>
        </p:nvSpPr>
        <p:spPr>
          <a:xfrm>
            <a:off x="1555947" y="3174432"/>
            <a:ext cx="62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X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9D06E-3711-8F94-4206-6835C849AC42}"/>
              </a:ext>
            </a:extLst>
          </p:cNvPr>
          <p:cNvSpPr txBox="1"/>
          <p:nvPr/>
        </p:nvSpPr>
        <p:spPr>
          <a:xfrm>
            <a:off x="1852303" y="6261570"/>
            <a:ext cx="3121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학생</a:t>
            </a:r>
            <a:r>
              <a:rPr lang="en-US" altLang="ko-KR" sz="1100" b="1" dirty="0">
                <a:solidFill>
                  <a:srgbClr val="FF0000"/>
                </a:solidFill>
              </a:rPr>
              <a:t>ID </a:t>
            </a:r>
            <a:r>
              <a:rPr lang="ko-KR" altLang="en-US" sz="1100" b="1" dirty="0">
                <a:solidFill>
                  <a:srgbClr val="FF0000"/>
                </a:solidFill>
              </a:rPr>
              <a:t>컬럼으로 </a:t>
            </a:r>
            <a:r>
              <a:rPr lang="en-US" altLang="ko-KR" sz="1100" b="1" dirty="0">
                <a:solidFill>
                  <a:srgbClr val="FF0000"/>
                </a:solidFill>
              </a:rPr>
              <a:t>FK</a:t>
            </a:r>
            <a:r>
              <a:rPr lang="ko-KR" altLang="en-US" sz="1100" b="1" dirty="0">
                <a:solidFill>
                  <a:srgbClr val="FF0000"/>
                </a:solidFill>
              </a:rPr>
              <a:t>연결된 관계도 같이 제거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F3EEE-6E32-2875-EA82-64A7FAA59609}"/>
              </a:ext>
            </a:extLst>
          </p:cNvPr>
          <p:cNvSpPr txBox="1"/>
          <p:nvPr/>
        </p:nvSpPr>
        <p:spPr>
          <a:xfrm>
            <a:off x="1000184" y="915728"/>
            <a:ext cx="992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0" dirty="0">
                <a:effectLst/>
                <a:latin typeface="InfinitySans-RegularA1"/>
              </a:rPr>
              <a:t>DROP TABLE </a:t>
            </a:r>
            <a:r>
              <a:rPr lang="ko-KR" altLang="en-US" sz="2800" b="1" i="0" dirty="0">
                <a:effectLst/>
                <a:latin typeface="InfinitySans-RegularA1"/>
              </a:rPr>
              <a:t>테이블명 </a:t>
            </a:r>
            <a:r>
              <a:rPr lang="en-US" altLang="ko-KR" sz="2800" b="1" i="0" dirty="0">
                <a:effectLst/>
                <a:latin typeface="InfinitySans-RegularA1"/>
              </a:rPr>
              <a:t>[ CASCADE CONSTRAINT ] 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82BFA-20A5-C710-3ED1-947633C431EF}"/>
              </a:ext>
            </a:extLst>
          </p:cNvPr>
          <p:cNvSpPr txBox="1"/>
          <p:nvPr/>
        </p:nvSpPr>
        <p:spPr>
          <a:xfrm>
            <a:off x="1138806" y="1436824"/>
            <a:ext cx="88616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highlight>
                  <a:srgbClr val="FFFF00"/>
                </a:highlight>
              </a:rPr>
              <a:t>테이블을 영구 삭제합니다</a:t>
            </a:r>
            <a:r>
              <a:rPr lang="en-US" altLang="ko-KR" sz="1400" b="1" dirty="0"/>
              <a:t>.  CASCADE CONSTRAINT </a:t>
            </a:r>
            <a:r>
              <a:rPr lang="ko-KR" altLang="en-US" sz="1400" b="1" dirty="0"/>
              <a:t>옵션을 추가하면 관련 </a:t>
            </a:r>
            <a:r>
              <a:rPr lang="ko-KR" altLang="en-US" sz="1400" b="1" dirty="0" err="1"/>
              <a:t>관계선</a:t>
            </a:r>
            <a:r>
              <a:rPr lang="en-US" altLang="ko-KR" sz="1400" b="1" dirty="0"/>
              <a:t>(FK)</a:t>
            </a:r>
            <a:r>
              <a:rPr lang="ko-KR" altLang="en-US" sz="1400" b="1" dirty="0"/>
              <a:t>도 모두 삭제합니다</a:t>
            </a:r>
            <a:r>
              <a:rPr lang="en-US" altLang="ko-KR" sz="1400" b="1" dirty="0"/>
              <a:t>.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F0B52DC-320B-9AC6-9CC0-D95078A06D94}"/>
              </a:ext>
            </a:extLst>
          </p:cNvPr>
          <p:cNvCxnSpPr>
            <a:cxnSpLocks/>
            <a:stCxn id="34" idx="3"/>
            <a:endCxn id="20" idx="1"/>
          </p:cNvCxnSpPr>
          <p:nvPr/>
        </p:nvCxnSpPr>
        <p:spPr>
          <a:xfrm>
            <a:off x="3010555" y="3600236"/>
            <a:ext cx="1537300" cy="4349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DFEB06-9AAD-786E-C88F-E6311038A20F}"/>
              </a:ext>
            </a:extLst>
          </p:cNvPr>
          <p:cNvSpPr/>
          <p:nvPr/>
        </p:nvSpPr>
        <p:spPr>
          <a:xfrm>
            <a:off x="4547855" y="3860548"/>
            <a:ext cx="1581275" cy="3492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STUDENT_ADDR</a:t>
            </a:r>
            <a:endParaRPr lang="ko-KR" altLang="en-US" sz="1400" b="1" dirty="0"/>
          </a:p>
        </p:txBody>
      </p:sp>
      <p:sp>
        <p:nvSpPr>
          <p:cNvPr id="23" name="말풍선: 사각형 22">
            <a:extLst>
              <a:ext uri="{FF2B5EF4-FFF2-40B4-BE49-F238E27FC236}">
                <a16:creationId xmlns:a16="http://schemas.microsoft.com/office/drawing/2014/main" id="{8B02C673-57AC-9861-6086-3D418DC6D6F0}"/>
              </a:ext>
            </a:extLst>
          </p:cNvPr>
          <p:cNvSpPr/>
          <p:nvPr/>
        </p:nvSpPr>
        <p:spPr>
          <a:xfrm>
            <a:off x="6984935" y="3250199"/>
            <a:ext cx="3779414" cy="1220698"/>
          </a:xfrm>
          <a:prstGeom prst="wedgeRectCallout">
            <a:avLst>
              <a:gd name="adj1" fmla="val -71267"/>
              <a:gd name="adj2" fmla="val -4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현재 </a:t>
            </a:r>
            <a:r>
              <a:rPr lang="en-US" altLang="ko-KR" sz="1200" b="1" dirty="0">
                <a:solidFill>
                  <a:schemeClr val="tx1"/>
                </a:solidFill>
              </a:rPr>
              <a:t>STUDENT </a:t>
            </a:r>
            <a:r>
              <a:rPr lang="ko-KR" altLang="en-US" sz="1200" b="1" dirty="0">
                <a:solidFill>
                  <a:schemeClr val="tx1"/>
                </a:solidFill>
              </a:rPr>
              <a:t>테이블의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학생</a:t>
            </a:r>
            <a:r>
              <a:rPr lang="en-US" altLang="ko-KR" sz="1200" b="1" dirty="0">
                <a:solidFill>
                  <a:schemeClr val="tx1"/>
                </a:solidFill>
              </a:rPr>
              <a:t>ID </a:t>
            </a:r>
            <a:r>
              <a:rPr lang="ko-KR" altLang="en-US" sz="1200" b="1" dirty="0">
                <a:solidFill>
                  <a:schemeClr val="tx1"/>
                </a:solidFill>
              </a:rPr>
              <a:t>를 참조하는 테이블이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존재합니다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(STUDENT_TEL , STUDENT_ADDR) </a:t>
            </a: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 경우 테이블 삭제가 불가능합니다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D6308C-AB27-7DDF-7949-30677DE92C86}"/>
              </a:ext>
            </a:extLst>
          </p:cNvPr>
          <p:cNvSpPr/>
          <p:nvPr/>
        </p:nvSpPr>
        <p:spPr>
          <a:xfrm>
            <a:off x="1974755" y="5389101"/>
            <a:ext cx="1088641" cy="3283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STUDENT</a:t>
            </a:r>
            <a:endParaRPr lang="ko-KR" altLang="en-US" sz="1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3C5FB7-6DD6-2C01-8C51-00D99039FB7D}"/>
              </a:ext>
            </a:extLst>
          </p:cNvPr>
          <p:cNvSpPr/>
          <p:nvPr/>
        </p:nvSpPr>
        <p:spPr>
          <a:xfrm>
            <a:off x="4600698" y="5375480"/>
            <a:ext cx="1395744" cy="341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STUDENT_TEL</a:t>
            </a:r>
            <a:endParaRPr lang="ko-KR" altLang="en-US" sz="1400" b="1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380BCC1-E1D4-AA2C-02DC-AF15C25BB4A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063396" y="5546898"/>
            <a:ext cx="1537302" cy="63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BC4025-0B32-23F7-AE86-34E7422F7C1C}"/>
              </a:ext>
            </a:extLst>
          </p:cNvPr>
          <p:cNvSpPr txBox="1"/>
          <p:nvPr/>
        </p:nvSpPr>
        <p:spPr>
          <a:xfrm>
            <a:off x="1608788" y="5137779"/>
            <a:ext cx="622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X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B0497D-DBE1-7F86-AE37-683281FF9893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3063396" y="5553279"/>
            <a:ext cx="1537303" cy="4306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9BE447A-79A2-F4E8-DE0F-E1CFEC0A7F0F}"/>
              </a:ext>
            </a:extLst>
          </p:cNvPr>
          <p:cNvSpPr/>
          <p:nvPr/>
        </p:nvSpPr>
        <p:spPr>
          <a:xfrm>
            <a:off x="4600699" y="5807210"/>
            <a:ext cx="1581274" cy="3535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STUDENT_ADDR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923F3-2983-5029-BD1D-8E45436030B1}"/>
              </a:ext>
            </a:extLst>
          </p:cNvPr>
          <p:cNvSpPr txBox="1"/>
          <p:nvPr/>
        </p:nvSpPr>
        <p:spPr>
          <a:xfrm>
            <a:off x="3863580" y="5250334"/>
            <a:ext cx="41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F49DD5-1D1C-B68C-5E23-49CA1837C7B5}"/>
              </a:ext>
            </a:extLst>
          </p:cNvPr>
          <p:cNvSpPr txBox="1"/>
          <p:nvPr/>
        </p:nvSpPr>
        <p:spPr>
          <a:xfrm>
            <a:off x="3903249" y="5584031"/>
            <a:ext cx="416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3" name="말풍선: 사각형 42">
            <a:extLst>
              <a:ext uri="{FF2B5EF4-FFF2-40B4-BE49-F238E27FC236}">
                <a16:creationId xmlns:a16="http://schemas.microsoft.com/office/drawing/2014/main" id="{B604B3A0-7D5B-6632-068F-CD9A0C0C3A77}"/>
              </a:ext>
            </a:extLst>
          </p:cNvPr>
          <p:cNvSpPr/>
          <p:nvPr/>
        </p:nvSpPr>
        <p:spPr>
          <a:xfrm>
            <a:off x="7037777" y="5294341"/>
            <a:ext cx="3675057" cy="866379"/>
          </a:xfrm>
          <a:prstGeom prst="wedgeRectCallout">
            <a:avLst>
              <a:gd name="adj1" fmla="val -71267"/>
              <a:gd name="adj2" fmla="val -4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CASCADE CONSTRAINT </a:t>
            </a:r>
            <a:r>
              <a:rPr lang="ko-KR" altLang="en-US" sz="1200" b="1" dirty="0">
                <a:solidFill>
                  <a:schemeClr val="tx1"/>
                </a:solidFill>
              </a:rPr>
              <a:t>옵션을 사용하면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STUDENT</a:t>
            </a:r>
            <a:r>
              <a:rPr lang="ko-KR" altLang="en-US" sz="1200" b="1" dirty="0">
                <a:solidFill>
                  <a:schemeClr val="tx1"/>
                </a:solidFill>
              </a:rPr>
              <a:t> 연결된 </a:t>
            </a:r>
            <a:r>
              <a:rPr lang="ko-KR" altLang="en-US" sz="1200" b="1" dirty="0" err="1">
                <a:solidFill>
                  <a:schemeClr val="tx1"/>
                </a:solidFill>
              </a:rPr>
              <a:t>관계선</a:t>
            </a:r>
            <a:r>
              <a:rPr lang="en-US" altLang="ko-KR" sz="1200" b="1" dirty="0">
                <a:solidFill>
                  <a:schemeClr val="tx1"/>
                </a:solidFill>
              </a:rPr>
              <a:t>(FK)</a:t>
            </a:r>
            <a:r>
              <a:rPr lang="ko-KR" altLang="en-US" sz="1200" b="1" dirty="0">
                <a:solidFill>
                  <a:schemeClr val="tx1"/>
                </a:solidFill>
              </a:rPr>
              <a:t>도 함께 제거합니다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EA3758-54E3-AA0A-9F97-168232FB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76" y="2543249"/>
            <a:ext cx="6547337" cy="5381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443803-D713-EEF2-A936-CB087EA2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26" y="2448125"/>
            <a:ext cx="2800741" cy="4286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D99EBA3-F2D1-BB61-1905-0616CC9F7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69" y="4628904"/>
            <a:ext cx="5920555" cy="5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1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11238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5. </a:t>
            </a:r>
            <a:r>
              <a:rPr lang="ko-KR" altLang="en-US" sz="1800" b="1" dirty="0"/>
              <a:t>테이블</a:t>
            </a:r>
            <a:r>
              <a:rPr lang="en-US" altLang="ko-KR" sz="1800" b="1" dirty="0"/>
              <a:t>/</a:t>
            </a:r>
            <a:r>
              <a:rPr lang="ko-KR" altLang="en-US" b="1" dirty="0"/>
              <a:t>제약조건</a:t>
            </a:r>
            <a:r>
              <a:rPr lang="ko-KR" altLang="en-US" sz="1800" b="1" dirty="0"/>
              <a:t> </a:t>
            </a:r>
            <a:r>
              <a:rPr lang="ko-KR" altLang="en-US" b="1" dirty="0"/>
              <a:t>삭제</a:t>
            </a:r>
            <a:r>
              <a:rPr lang="ko-KR" altLang="en-US" sz="1800" b="1" dirty="0"/>
              <a:t>하기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54578-9DF4-18E6-E229-C6EDCCA6BE6D}"/>
              </a:ext>
            </a:extLst>
          </p:cNvPr>
          <p:cNvSpPr txBox="1"/>
          <p:nvPr/>
        </p:nvSpPr>
        <p:spPr>
          <a:xfrm>
            <a:off x="1000184" y="915728"/>
            <a:ext cx="8813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InfinitySans-RegularA1"/>
              </a:rPr>
              <a:t>TRUNCATE </a:t>
            </a:r>
            <a:r>
              <a:rPr lang="ko-KR" altLang="en-US" sz="3200" b="1" dirty="0">
                <a:latin typeface="InfinitySans-RegularA1"/>
              </a:rPr>
              <a:t>는 테이블의 데이터를 삭제합니다</a:t>
            </a:r>
            <a:r>
              <a:rPr lang="en-US" altLang="ko-KR" sz="3200" b="1" dirty="0">
                <a:latin typeface="InfinitySans-RegularA1"/>
              </a:rPr>
              <a:t>.</a:t>
            </a:r>
            <a:endParaRPr lang="en-US" altLang="ko-KR" sz="2400" b="1" dirty="0"/>
          </a:p>
        </p:txBody>
      </p:sp>
      <p:pic>
        <p:nvPicPr>
          <p:cNvPr id="6" name="그래픽 5" descr="혼란스러운 사람 윤곽선">
            <a:extLst>
              <a:ext uri="{FF2B5EF4-FFF2-40B4-BE49-F238E27FC236}">
                <a16:creationId xmlns:a16="http://schemas.microsoft.com/office/drawing/2014/main" id="{540FCB68-690A-1A2B-68E1-9324575A9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6316" y="4447907"/>
            <a:ext cx="1734770" cy="1734770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5BA24773-87DB-6EF6-5151-47514776DE36}"/>
              </a:ext>
            </a:extLst>
          </p:cNvPr>
          <p:cNvSpPr/>
          <p:nvPr/>
        </p:nvSpPr>
        <p:spPr>
          <a:xfrm>
            <a:off x="4268756" y="2311758"/>
            <a:ext cx="5544945" cy="1814177"/>
          </a:xfrm>
          <a:prstGeom prst="wedgeRectCallout">
            <a:avLst>
              <a:gd name="adj1" fmla="val 42664"/>
              <a:gd name="adj2" fmla="val 748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DELETE </a:t>
            </a:r>
            <a:r>
              <a:rPr lang="ko-KR" altLang="en-US" sz="1600" b="1" dirty="0">
                <a:solidFill>
                  <a:schemeClr val="tx1"/>
                </a:solidFill>
              </a:rPr>
              <a:t>도 테이블의 데이터를 삭제합니다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DROP</a:t>
            </a:r>
            <a:r>
              <a:rPr lang="ko-KR" altLang="en-US" sz="1600" b="1" dirty="0">
                <a:solidFill>
                  <a:schemeClr val="tx1"/>
                </a:solidFill>
              </a:rPr>
              <a:t>은 데이터와 테이블을 삭제합니다</a:t>
            </a:r>
            <a:r>
              <a:rPr lang="en-US" altLang="ko-KR" sz="1600" b="1" dirty="0">
                <a:solidFill>
                  <a:schemeClr val="tx1"/>
                </a:solidFill>
              </a:rPr>
              <a:t>. </a:t>
            </a: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이 </a:t>
            </a:r>
            <a:r>
              <a:rPr lang="en-US" altLang="ko-KR" sz="1600" b="1" dirty="0">
                <a:solidFill>
                  <a:schemeClr val="tx1"/>
                </a:solidFill>
              </a:rPr>
              <a:t>3</a:t>
            </a:r>
            <a:r>
              <a:rPr lang="ko-KR" altLang="en-US" sz="1600" b="1" dirty="0">
                <a:solidFill>
                  <a:schemeClr val="tx1"/>
                </a:solidFill>
              </a:rPr>
              <a:t>가지 문법의 차이를 아는 것이 중요합니다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091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35A31FC-F414-BDDD-37A1-F3CD7A5A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78" y="4931161"/>
            <a:ext cx="1055087" cy="2470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6C769F-6311-4BD1-9EE3-DB61B69ACADD}"/>
              </a:ext>
            </a:extLst>
          </p:cNvPr>
          <p:cNvSpPr txBox="1"/>
          <p:nvPr/>
        </p:nvSpPr>
        <p:spPr>
          <a:xfrm>
            <a:off x="137045" y="190948"/>
            <a:ext cx="11238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altLang="ko-KR" sz="1800" b="1" dirty="0"/>
              <a:t>5. </a:t>
            </a:r>
            <a:r>
              <a:rPr lang="ko-KR" altLang="en-US" sz="1800" b="1" dirty="0"/>
              <a:t>테이블</a:t>
            </a:r>
            <a:r>
              <a:rPr lang="en-US" altLang="ko-KR" sz="1800" b="1" dirty="0"/>
              <a:t>/</a:t>
            </a:r>
            <a:r>
              <a:rPr lang="ko-KR" altLang="en-US" b="1" dirty="0"/>
              <a:t>제약조건</a:t>
            </a:r>
            <a:r>
              <a:rPr lang="ko-KR" altLang="en-US" sz="1800" b="1" dirty="0"/>
              <a:t> </a:t>
            </a:r>
            <a:r>
              <a:rPr lang="ko-KR" altLang="en-US" b="1" dirty="0"/>
              <a:t>삭제</a:t>
            </a:r>
            <a:r>
              <a:rPr lang="ko-KR" altLang="en-US" sz="1800" b="1" dirty="0"/>
              <a:t>하기</a:t>
            </a:r>
            <a:endParaRPr lang="en-US" altLang="ko-KR" sz="1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5DE0E1-D648-E22E-9255-31FC9F34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9" y="1203839"/>
            <a:ext cx="10832834" cy="198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2531D5-D7C5-5521-94BA-00E369987B7A}"/>
              </a:ext>
            </a:extLst>
          </p:cNvPr>
          <p:cNvSpPr txBox="1"/>
          <p:nvPr/>
        </p:nvSpPr>
        <p:spPr>
          <a:xfrm>
            <a:off x="6213792" y="596090"/>
            <a:ext cx="35477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hlinkClick r:id="rId5"/>
              </a:rPr>
              <a:t>사진 출처 </a:t>
            </a:r>
            <a:r>
              <a:rPr lang="en-US" altLang="ko-KR" sz="1050" dirty="0">
                <a:hlinkClick r:id="rId5"/>
              </a:rPr>
              <a:t>: https://wikidocs.net/4021</a:t>
            </a:r>
            <a:r>
              <a:rPr lang="en-US" altLang="ko-KR" sz="1050" dirty="0"/>
              <a:t> </a:t>
            </a:r>
            <a:r>
              <a:rPr lang="ko-KR" altLang="en-US" sz="1050" dirty="0"/>
              <a:t>저작자 </a:t>
            </a:r>
            <a:r>
              <a:rPr lang="en-US" altLang="ko-KR" sz="1050" dirty="0"/>
              <a:t>:</a:t>
            </a:r>
            <a:r>
              <a:rPr lang="ko-KR" altLang="en-US" sz="1050" dirty="0"/>
              <a:t>초록우산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4CCB97-C419-4B35-60F2-9A4DCAD4860D}"/>
              </a:ext>
            </a:extLst>
          </p:cNvPr>
          <p:cNvCxnSpPr>
            <a:cxnSpLocks/>
          </p:cNvCxnSpPr>
          <p:nvPr/>
        </p:nvCxnSpPr>
        <p:spPr>
          <a:xfrm flipH="1">
            <a:off x="2077011" y="4910888"/>
            <a:ext cx="20732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2CFA1D49-1CB7-BA69-F3E9-5DD36D27A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0363" y="4557546"/>
            <a:ext cx="1139304" cy="2525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C3D04E6-380C-D44B-6DA9-3E416A2A707B}"/>
              </a:ext>
            </a:extLst>
          </p:cNvPr>
          <p:cNvSpPr txBox="1"/>
          <p:nvPr/>
        </p:nvSpPr>
        <p:spPr>
          <a:xfrm>
            <a:off x="5294838" y="4569072"/>
            <a:ext cx="363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 COMMIT</a:t>
            </a:r>
            <a:r>
              <a:rPr lang="ko-KR" altLang="en-US" sz="1200" b="1" dirty="0"/>
              <a:t> 시 </a:t>
            </a:r>
            <a:r>
              <a:rPr lang="en-US" altLang="ko-KR" sz="1200" b="1" dirty="0"/>
              <a:t>DELETE </a:t>
            </a:r>
            <a:r>
              <a:rPr lang="ko-KR" altLang="en-US" sz="1200" b="1" dirty="0"/>
              <a:t>할 데이터 영구삭제 </a:t>
            </a:r>
            <a:r>
              <a:rPr lang="en-US" altLang="ko-KR" sz="1200" b="1" dirty="0"/>
              <a:t>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1FFF7ED-0B9A-C8A2-A0D0-83273C3B3A97}"/>
              </a:ext>
            </a:extLst>
          </p:cNvPr>
          <p:cNvCxnSpPr>
            <a:cxnSpLocks/>
          </p:cNvCxnSpPr>
          <p:nvPr/>
        </p:nvCxnSpPr>
        <p:spPr>
          <a:xfrm flipH="1" flipV="1">
            <a:off x="2077011" y="5629180"/>
            <a:ext cx="6821772" cy="165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AAD2DF63-8344-5D03-0496-FE10CD68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377" y="5308477"/>
            <a:ext cx="1166515" cy="25858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ADB78C2-6EB0-EA0E-9312-F25753207177}"/>
              </a:ext>
            </a:extLst>
          </p:cNvPr>
          <p:cNvSpPr txBox="1"/>
          <p:nvPr/>
        </p:nvSpPr>
        <p:spPr>
          <a:xfrm>
            <a:off x="4485481" y="5336792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E0D52D-73B4-5ED4-BE97-21B66F6481D4}"/>
              </a:ext>
            </a:extLst>
          </p:cNvPr>
          <p:cNvSpPr txBox="1"/>
          <p:nvPr/>
        </p:nvSpPr>
        <p:spPr>
          <a:xfrm>
            <a:off x="5671013" y="5323438"/>
            <a:ext cx="3272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 </a:t>
            </a:r>
            <a:r>
              <a:rPr lang="ko-KR" altLang="en-US" sz="1200" b="1" dirty="0"/>
              <a:t>모든 데이터 영구 삭제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테이블은 유지 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endParaRPr lang="en-US" altLang="ko-KR" sz="1200" b="1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571481E-4303-3076-69EE-806197622D2D}"/>
              </a:ext>
            </a:extLst>
          </p:cNvPr>
          <p:cNvCxnSpPr>
            <a:cxnSpLocks/>
          </p:cNvCxnSpPr>
          <p:nvPr/>
        </p:nvCxnSpPr>
        <p:spPr>
          <a:xfrm flipH="1">
            <a:off x="6581104" y="6353797"/>
            <a:ext cx="40048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8BC377D0-F528-F38A-D6C7-E0661AD68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272" y="6033089"/>
            <a:ext cx="1153895" cy="25579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70E5A38-0693-9A8A-2FDA-DB550C84D752}"/>
              </a:ext>
            </a:extLst>
          </p:cNvPr>
          <p:cNvSpPr txBox="1"/>
          <p:nvPr/>
        </p:nvSpPr>
        <p:spPr>
          <a:xfrm>
            <a:off x="7319634" y="6058745"/>
            <a:ext cx="452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X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36224B-366A-4889-F406-79021612954F}"/>
              </a:ext>
            </a:extLst>
          </p:cNvPr>
          <p:cNvSpPr txBox="1"/>
          <p:nvPr/>
        </p:nvSpPr>
        <p:spPr>
          <a:xfrm>
            <a:off x="8637241" y="6051935"/>
            <a:ext cx="322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 </a:t>
            </a:r>
            <a:r>
              <a:rPr lang="ko-KR" altLang="en-US" sz="1200" b="1" dirty="0"/>
              <a:t>모든 데이터 영구 삭제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테이블도 삭제 </a:t>
            </a:r>
            <a:r>
              <a:rPr lang="en-US" altLang="ko-KR" sz="1200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7B3A7-F40E-E07D-51F0-E4A54479B8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87674" y="526857"/>
            <a:ext cx="976497" cy="3410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D94608-1088-17D2-0D15-56E309134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8343" y="549386"/>
            <a:ext cx="1219370" cy="35247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9C4DC0-E970-D746-2D59-2C8B55FBADBD}"/>
              </a:ext>
            </a:extLst>
          </p:cNvPr>
          <p:cNvCxnSpPr>
            <a:cxnSpLocks/>
          </p:cNvCxnSpPr>
          <p:nvPr/>
        </p:nvCxnSpPr>
        <p:spPr>
          <a:xfrm>
            <a:off x="4505734" y="4900592"/>
            <a:ext cx="4419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B0DD492-B5C3-5CED-8DA3-3D074BF561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184" y="3322855"/>
            <a:ext cx="2360938" cy="2549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FD8E9EE-C329-7C7B-249D-809BAB5F43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9667" y="3341329"/>
            <a:ext cx="2179839" cy="2669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80230C0-7500-EFF7-996F-4AFCB98BEE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3832" y="3882475"/>
            <a:ext cx="2293014" cy="64984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8E25F08-C6C3-CB2A-9910-602DA51079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8850" y="3347755"/>
            <a:ext cx="2695049" cy="25493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D7C5DB8-51F7-1C27-5F40-F9EBF14015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0087" y="3652513"/>
            <a:ext cx="2093758" cy="15861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4E1CA44-5FD8-A1A8-7A3E-94A79D9AE4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2765" y="3890612"/>
            <a:ext cx="2293014" cy="649842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EBAC78F-6B83-CA58-4AC6-11E32D12FC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46267" y="3324662"/>
            <a:ext cx="1977464" cy="29336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1C4BF81-87DE-215E-F11C-60068A3A45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51476" y="3602125"/>
            <a:ext cx="2545319" cy="21570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37914B1-7C3A-ED9F-056B-2F20868CCD4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02983" y="4559770"/>
            <a:ext cx="818266" cy="272755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86870202-E12A-A2FD-B1C6-AD72582C3AB2}"/>
              </a:ext>
            </a:extLst>
          </p:cNvPr>
          <p:cNvSpPr txBox="1"/>
          <p:nvPr/>
        </p:nvSpPr>
        <p:spPr>
          <a:xfrm>
            <a:off x="588380" y="4754563"/>
            <a:ext cx="1055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DELETE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24D34C6-4576-E99B-3191-299EAC2673DD}"/>
              </a:ext>
            </a:extLst>
          </p:cNvPr>
          <p:cNvSpPr txBox="1"/>
          <p:nvPr/>
        </p:nvSpPr>
        <p:spPr>
          <a:xfrm>
            <a:off x="569654" y="5453240"/>
            <a:ext cx="1622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TRUNCATE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599561D-7C72-16DA-D06D-F8C8911390BC}"/>
              </a:ext>
            </a:extLst>
          </p:cNvPr>
          <p:cNvSpPr txBox="1"/>
          <p:nvPr/>
        </p:nvSpPr>
        <p:spPr>
          <a:xfrm>
            <a:off x="588380" y="6142850"/>
            <a:ext cx="1622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DROP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A233DF-ACB8-2FEB-DA2E-188873702D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8204" y="3610823"/>
            <a:ext cx="1492195" cy="8029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0990B7-A84B-CC8E-FAFC-F0EED279418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79667" y="3633801"/>
            <a:ext cx="2030690" cy="2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B606D0A-FD39-BE2E-D269-17167350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58" y="1473378"/>
            <a:ext cx="2020910" cy="739036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CREATE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162DA3-DABA-6512-2377-7BD9FFAD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759" y="2284078"/>
            <a:ext cx="9446586" cy="44562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새로운 객체</a:t>
            </a:r>
            <a:r>
              <a:rPr lang="en-US" altLang="ko-KR" b="1" dirty="0"/>
              <a:t>(OBJECT) </a:t>
            </a:r>
            <a:r>
              <a:rPr lang="ko-KR" altLang="en-US" b="1" dirty="0"/>
              <a:t>를 생성할 때 사용하는 명령어 입니다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2CE2A9-AE05-41E5-3CC2-2BF27A5E2B0C}"/>
              </a:ext>
            </a:extLst>
          </p:cNvPr>
          <p:cNvSpPr txBox="1">
            <a:spLocks/>
          </p:cNvSpPr>
          <p:nvPr/>
        </p:nvSpPr>
        <p:spPr>
          <a:xfrm>
            <a:off x="2063103" y="3326424"/>
            <a:ext cx="2890771" cy="73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CREATE </a:t>
            </a:r>
            <a:r>
              <a:rPr lang="en-US" altLang="ko-KR" sz="2400" b="1" dirty="0">
                <a:solidFill>
                  <a:srgbClr val="FF0000"/>
                </a:solidFill>
              </a:rPr>
              <a:t>TABLE</a:t>
            </a:r>
            <a:r>
              <a:rPr lang="en-US" altLang="ko-KR" sz="2400" b="1" dirty="0"/>
              <a:t> …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32FFD-7819-3E72-08F7-4416750642FD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테이블 생성하기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E9B94-E1D4-51D8-A630-29ECEE636784}"/>
              </a:ext>
            </a:extLst>
          </p:cNvPr>
          <p:cNvSpPr txBox="1"/>
          <p:nvPr/>
        </p:nvSpPr>
        <p:spPr>
          <a:xfrm>
            <a:off x="5717922" y="3511090"/>
            <a:ext cx="298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 생성을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8B744E7C-8064-021A-F09C-C10AB6396839}"/>
              </a:ext>
            </a:extLst>
          </p:cNvPr>
          <p:cNvSpPr txBox="1">
            <a:spLocks/>
          </p:cNvSpPr>
          <p:nvPr/>
        </p:nvSpPr>
        <p:spPr>
          <a:xfrm>
            <a:off x="2050225" y="4016812"/>
            <a:ext cx="2890771" cy="73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CREATE USER  …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58D38-C1BF-1114-AAD9-028A1C47D5C4}"/>
              </a:ext>
            </a:extLst>
          </p:cNvPr>
          <p:cNvSpPr txBox="1"/>
          <p:nvPr/>
        </p:nvSpPr>
        <p:spPr>
          <a:xfrm>
            <a:off x="5717922" y="4201664"/>
            <a:ext cx="355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계정 생성을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9982EEC-70CC-4B01-F34D-F0E26A9215B1}"/>
              </a:ext>
            </a:extLst>
          </p:cNvPr>
          <p:cNvSpPr txBox="1">
            <a:spLocks/>
          </p:cNvSpPr>
          <p:nvPr/>
        </p:nvSpPr>
        <p:spPr>
          <a:xfrm>
            <a:off x="2050225" y="4707386"/>
            <a:ext cx="3559060" cy="73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CREATE SEQUENCE  …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96C48-DF49-312F-919A-68DA3F5E9A1A}"/>
              </a:ext>
            </a:extLst>
          </p:cNvPr>
          <p:cNvSpPr txBox="1"/>
          <p:nvPr/>
        </p:nvSpPr>
        <p:spPr>
          <a:xfrm>
            <a:off x="5717922" y="4892238"/>
            <a:ext cx="355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시퀀스 생성을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591EA1F-964D-7109-9E74-3D0561A49368}"/>
              </a:ext>
            </a:extLst>
          </p:cNvPr>
          <p:cNvSpPr txBox="1">
            <a:spLocks/>
          </p:cNvSpPr>
          <p:nvPr/>
        </p:nvSpPr>
        <p:spPr>
          <a:xfrm>
            <a:off x="2063103" y="5397774"/>
            <a:ext cx="3559060" cy="739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/>
              <a:t>CREATE VIEW  …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455AE-BA12-1DD5-2497-76238CF03A85}"/>
              </a:ext>
            </a:extLst>
          </p:cNvPr>
          <p:cNvSpPr txBox="1"/>
          <p:nvPr/>
        </p:nvSpPr>
        <p:spPr>
          <a:xfrm>
            <a:off x="5730800" y="5582626"/>
            <a:ext cx="355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생성을 의미합니다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896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332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8ADF1BC-EA26-70B1-6BC6-782ACCF18FB6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A7D54-7731-285C-370D-4BB03BCD9B71}"/>
              </a:ext>
            </a:extLst>
          </p:cNvPr>
          <p:cNvSpPr txBox="1"/>
          <p:nvPr/>
        </p:nvSpPr>
        <p:spPr>
          <a:xfrm>
            <a:off x="321972" y="1188076"/>
            <a:ext cx="413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시퀀스란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25016-8F09-EF88-AC28-674A8F9B7100}"/>
              </a:ext>
            </a:extLst>
          </p:cNvPr>
          <p:cNvSpPr txBox="1"/>
          <p:nvPr/>
        </p:nvSpPr>
        <p:spPr>
          <a:xfrm>
            <a:off x="265090" y="1985292"/>
            <a:ext cx="1166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/>
              <a:t>순차적인</a:t>
            </a:r>
            <a:r>
              <a:rPr lang="en-US" altLang="ko-KR" sz="2400" b="1" dirty="0"/>
              <a:t>” </a:t>
            </a:r>
            <a:r>
              <a:rPr lang="ko-KR" altLang="en-US" sz="2400" b="1" dirty="0"/>
              <a:t>을 의미하며 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오라클에서는 </a:t>
            </a:r>
            <a:r>
              <a:rPr lang="ko-KR" altLang="en-US" sz="2400" b="1" dirty="0">
                <a:solidFill>
                  <a:srgbClr val="FF0000"/>
                </a:solidFill>
              </a:rPr>
              <a:t>자동으로 증가하는 값을 만들어주는</a:t>
            </a:r>
            <a:r>
              <a:rPr lang="ko-KR" altLang="en-US" sz="2400" b="1" dirty="0"/>
              <a:t> 객체</a:t>
            </a:r>
          </a:p>
        </p:txBody>
      </p:sp>
      <p:pic>
        <p:nvPicPr>
          <p:cNvPr id="6" name="그래픽 5" descr="로봇 단색으로 채워진">
            <a:extLst>
              <a:ext uri="{FF2B5EF4-FFF2-40B4-BE49-F238E27FC236}">
                <a16:creationId xmlns:a16="http://schemas.microsoft.com/office/drawing/2014/main" id="{00B57566-3C50-4F10-C455-52F274B3E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1162" y="3429000"/>
            <a:ext cx="1754209" cy="1754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07649-F03C-D9D2-7CCA-B0BB4FEA39CB}"/>
              </a:ext>
            </a:extLst>
          </p:cNvPr>
          <p:cNvSpPr txBox="1"/>
          <p:nvPr/>
        </p:nvSpPr>
        <p:spPr>
          <a:xfrm>
            <a:off x="4099776" y="5173590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시퀀스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931CC-A81B-F6CB-D004-EF3BF05FCC2C}"/>
              </a:ext>
            </a:extLst>
          </p:cNvPr>
          <p:cNvSpPr txBox="1"/>
          <p:nvPr/>
        </p:nvSpPr>
        <p:spPr>
          <a:xfrm>
            <a:off x="5387663" y="3872274"/>
            <a:ext cx="7159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을 생성해서 보냅니다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 </a:t>
            </a:r>
            <a:r>
              <a:rPr lang="ko-KR" altLang="en-US" dirty="0"/>
              <a:t>을 생성해서 보냅니다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 </a:t>
            </a:r>
            <a:r>
              <a:rPr lang="ko-KR" altLang="en-US" dirty="0"/>
              <a:t>을 생성해서 보냅니다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 </a:t>
            </a:r>
            <a:r>
              <a:rPr lang="ko-KR" altLang="en-US" dirty="0"/>
              <a:t>을 생성해서 보냅니다</a:t>
            </a:r>
            <a:r>
              <a:rPr lang="en-US" altLang="ko-KR" dirty="0"/>
              <a:t>. 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247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5CC4A9-E0CB-98D0-98F6-73EA6CF7E031}"/>
              </a:ext>
            </a:extLst>
          </p:cNvPr>
          <p:cNvSpPr txBox="1"/>
          <p:nvPr/>
        </p:nvSpPr>
        <p:spPr>
          <a:xfrm>
            <a:off x="8080966" y="1491270"/>
            <a:ext cx="3438312" cy="47705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INSERT INTO TB_ORDER ( </a:t>
            </a:r>
          </a:p>
          <a:p>
            <a:r>
              <a:rPr lang="en-US" altLang="ko-KR" sz="1600" b="1" dirty="0"/>
              <a:t>       ORDER_NO</a:t>
            </a:r>
          </a:p>
          <a:p>
            <a:r>
              <a:rPr lang="en-US" altLang="ko-KR" sz="1600" b="1" dirty="0"/>
              <a:t>     , MEMBER_ID</a:t>
            </a:r>
          </a:p>
          <a:p>
            <a:r>
              <a:rPr lang="en-US" altLang="ko-KR" sz="1600" b="1" dirty="0"/>
              <a:t>     , PRD_ID</a:t>
            </a:r>
          </a:p>
          <a:p>
            <a:r>
              <a:rPr lang="en-US" altLang="ko-KR" sz="1600" b="1" dirty="0"/>
              <a:t>     , ORDER_DATE</a:t>
            </a:r>
          </a:p>
          <a:p>
            <a:r>
              <a:rPr lang="en-US" altLang="ko-KR" sz="1600" b="1" dirty="0"/>
              <a:t>     , ORDER_CNT</a:t>
            </a:r>
          </a:p>
          <a:p>
            <a:r>
              <a:rPr lang="en-US" altLang="ko-KR" sz="1600" b="1" dirty="0"/>
              <a:t>     , ORDER_PRICE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) VALUES (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   </a:t>
            </a:r>
            <a:r>
              <a:rPr lang="en-US" altLang="ko-KR" sz="1600" b="1" dirty="0">
                <a:solidFill>
                  <a:srgbClr val="FF0000"/>
                </a:solidFill>
              </a:rPr>
              <a:t>ORDER_NO_SEQ.NEXTVAL</a:t>
            </a:r>
          </a:p>
          <a:p>
            <a:r>
              <a:rPr lang="en-US" altLang="ko-KR" sz="1600" b="1" dirty="0"/>
              <a:t>     , 'BBBBB'</a:t>
            </a:r>
          </a:p>
          <a:p>
            <a:r>
              <a:rPr lang="en-US" altLang="ko-KR" sz="1600" b="1" dirty="0"/>
              <a:t>     , 'P0003' </a:t>
            </a:r>
          </a:p>
          <a:p>
            <a:r>
              <a:rPr lang="en-US" altLang="ko-KR" sz="1600" b="1" dirty="0"/>
              <a:t>     , SYSDATE</a:t>
            </a:r>
          </a:p>
          <a:p>
            <a:r>
              <a:rPr lang="en-US" altLang="ko-KR" sz="1600" b="1" dirty="0"/>
              <a:t>     , 2 </a:t>
            </a:r>
          </a:p>
          <a:p>
            <a:r>
              <a:rPr lang="en-US" altLang="ko-KR" sz="1600" b="1" dirty="0"/>
              <a:t>     , 1200000</a:t>
            </a:r>
          </a:p>
          <a:p>
            <a:r>
              <a:rPr lang="en-US" altLang="ko-KR" sz="1600" b="1" dirty="0"/>
              <a:t>) ; </a:t>
            </a:r>
          </a:p>
          <a:p>
            <a:endParaRPr lang="en-US" altLang="ko-KR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50331-74DD-3888-1BF0-86E279C693BD}"/>
              </a:ext>
            </a:extLst>
          </p:cNvPr>
          <p:cNvSpPr txBox="1"/>
          <p:nvPr/>
        </p:nvSpPr>
        <p:spPr>
          <a:xfrm>
            <a:off x="399246" y="1688634"/>
            <a:ext cx="604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PK</a:t>
            </a:r>
            <a:r>
              <a:rPr lang="ko-KR" altLang="en-US" b="1" dirty="0"/>
              <a:t>의 컬럼 등에 </a:t>
            </a:r>
            <a:r>
              <a:rPr lang="ko-KR" altLang="en-US" b="1" dirty="0">
                <a:highlight>
                  <a:srgbClr val="FFFF00"/>
                </a:highlight>
              </a:rPr>
              <a:t>유일한 일련번호를 만들 때 사용</a:t>
            </a:r>
            <a:r>
              <a:rPr lang="ko-KR" altLang="en-US" b="1" dirty="0"/>
              <a:t>합니다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CBA182-87AD-35D3-64D4-2DD9BDA867F9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53692-86D6-5DE8-5576-2A89198E8B63}"/>
              </a:ext>
            </a:extLst>
          </p:cNvPr>
          <p:cNvSpPr txBox="1"/>
          <p:nvPr/>
        </p:nvSpPr>
        <p:spPr>
          <a:xfrm>
            <a:off x="218941" y="1084542"/>
            <a:ext cx="413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시퀀스가 필요한 이유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081A5B-2F1B-49B2-BC89-74E3F8847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16" y="3189204"/>
            <a:ext cx="7316776" cy="13746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AFB14-CDFB-B101-C954-6432812DCB9A}"/>
              </a:ext>
            </a:extLst>
          </p:cNvPr>
          <p:cNvSpPr/>
          <p:nvPr/>
        </p:nvSpPr>
        <p:spPr>
          <a:xfrm>
            <a:off x="168163" y="3112482"/>
            <a:ext cx="1170307" cy="14786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B37DC-3BD5-68B6-55BE-04F94B05EF45}"/>
              </a:ext>
            </a:extLst>
          </p:cNvPr>
          <p:cNvSpPr txBox="1"/>
          <p:nvPr/>
        </p:nvSpPr>
        <p:spPr>
          <a:xfrm>
            <a:off x="142742" y="4906978"/>
            <a:ext cx="6240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TB_ORDER </a:t>
            </a:r>
            <a:r>
              <a:rPr lang="ko-KR" altLang="en-US" sz="1400" b="1" dirty="0"/>
              <a:t>테이블에서 </a:t>
            </a:r>
            <a:r>
              <a:rPr lang="en-US" altLang="ko-KR" sz="1400" b="1" dirty="0"/>
              <a:t>ORDER_NO</a:t>
            </a:r>
            <a:r>
              <a:rPr lang="ko-KR" altLang="en-US" sz="1400" b="1" dirty="0"/>
              <a:t> 컬럼은  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주문 정보를 입력 받을 때 일련의 순서 값을 입력 받아 대상을 식별</a:t>
            </a:r>
          </a:p>
        </p:txBody>
      </p:sp>
    </p:spTree>
    <p:extLst>
      <p:ext uri="{BB962C8B-B14F-4D97-AF65-F5344CB8AC3E}">
        <p14:creationId xmlns:p14="http://schemas.microsoft.com/office/powerpoint/2010/main" val="1714899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A8B6A3C-8C73-FC99-C9CE-F286F76D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30" y="3511681"/>
            <a:ext cx="5410955" cy="584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991E7C-91B4-63BC-ADE5-256E47C34D62}"/>
              </a:ext>
            </a:extLst>
          </p:cNvPr>
          <p:cNvSpPr txBox="1"/>
          <p:nvPr/>
        </p:nvSpPr>
        <p:spPr>
          <a:xfrm>
            <a:off x="218941" y="1077352"/>
            <a:ext cx="5962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시퀀스 생성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사용하기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C6117-3D70-94F4-FEC3-C7BC9481921E}"/>
              </a:ext>
            </a:extLst>
          </p:cNvPr>
          <p:cNvSpPr txBox="1"/>
          <p:nvPr/>
        </p:nvSpPr>
        <p:spPr>
          <a:xfrm>
            <a:off x="347965" y="3411691"/>
            <a:ext cx="564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시퀀스명</a:t>
            </a:r>
            <a:r>
              <a:rPr lang="en-US" altLang="ko-KR" sz="1400" b="1" dirty="0">
                <a:solidFill>
                  <a:srgbClr val="FF0000"/>
                </a:solidFill>
              </a:rPr>
              <a:t>.NEXTVAL </a:t>
            </a:r>
            <a:r>
              <a:rPr lang="ko-KR" altLang="en-US" sz="1400" b="1" dirty="0"/>
              <a:t>를 이용하면 시퀀스 값을 가져올 수 있습니다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EAB86-1D14-C69E-C316-ADE550F2CF07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0FDE86-9660-281D-0325-923459826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1" y="1962339"/>
            <a:ext cx="5648809" cy="1149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E197A3-5B0C-D038-D200-ABD8A19BCA81}"/>
              </a:ext>
            </a:extLst>
          </p:cNvPr>
          <p:cNvSpPr txBox="1"/>
          <p:nvPr/>
        </p:nvSpPr>
        <p:spPr>
          <a:xfrm>
            <a:off x="7998315" y="1409319"/>
            <a:ext cx="3438312" cy="47705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1" dirty="0"/>
          </a:p>
          <a:p>
            <a:r>
              <a:rPr lang="en-US" altLang="ko-KR" sz="1600" b="1" dirty="0"/>
              <a:t>INSERT INTO TB_ORDER ( </a:t>
            </a:r>
          </a:p>
          <a:p>
            <a:r>
              <a:rPr lang="en-US" altLang="ko-KR" sz="1600" b="1" dirty="0"/>
              <a:t>       ORDER_NO</a:t>
            </a:r>
          </a:p>
          <a:p>
            <a:r>
              <a:rPr lang="en-US" altLang="ko-KR" sz="1600" b="1" dirty="0"/>
              <a:t>     , MEMBER_ID</a:t>
            </a:r>
          </a:p>
          <a:p>
            <a:r>
              <a:rPr lang="en-US" altLang="ko-KR" sz="1600" b="1" dirty="0"/>
              <a:t>     , PRD_ID</a:t>
            </a:r>
          </a:p>
          <a:p>
            <a:r>
              <a:rPr lang="en-US" altLang="ko-KR" sz="1600" b="1" dirty="0"/>
              <a:t>     , ORDER_DATE</a:t>
            </a:r>
          </a:p>
          <a:p>
            <a:r>
              <a:rPr lang="en-US" altLang="ko-KR" sz="1600" b="1" dirty="0"/>
              <a:t>     , ORDER_CNT</a:t>
            </a:r>
          </a:p>
          <a:p>
            <a:r>
              <a:rPr lang="en-US" altLang="ko-KR" sz="1600" b="1" dirty="0"/>
              <a:t>     , ORDER_PRICE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) VALUES (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     </a:t>
            </a:r>
            <a:r>
              <a:rPr lang="en-US" altLang="ko-KR" sz="1600" b="1" dirty="0">
                <a:solidFill>
                  <a:srgbClr val="FF0000"/>
                </a:solidFill>
              </a:rPr>
              <a:t>ORDER_NO_SEQ.NEXTVAL</a:t>
            </a:r>
          </a:p>
          <a:p>
            <a:r>
              <a:rPr lang="en-US" altLang="ko-KR" sz="1600" b="1" dirty="0"/>
              <a:t>     , 'BBBBB'</a:t>
            </a:r>
          </a:p>
          <a:p>
            <a:r>
              <a:rPr lang="en-US" altLang="ko-KR" sz="1600" b="1" dirty="0"/>
              <a:t>     , 'P0003' </a:t>
            </a:r>
          </a:p>
          <a:p>
            <a:r>
              <a:rPr lang="en-US" altLang="ko-KR" sz="1600" b="1" dirty="0"/>
              <a:t>     , SYSDATE</a:t>
            </a:r>
          </a:p>
          <a:p>
            <a:r>
              <a:rPr lang="en-US" altLang="ko-KR" sz="1600" b="1" dirty="0"/>
              <a:t>     , 2 </a:t>
            </a:r>
          </a:p>
          <a:p>
            <a:r>
              <a:rPr lang="en-US" altLang="ko-KR" sz="1600" b="1" dirty="0"/>
              <a:t>     , 1200000</a:t>
            </a:r>
          </a:p>
          <a:p>
            <a:r>
              <a:rPr lang="en-US" altLang="ko-KR" sz="1600" b="1" dirty="0"/>
              <a:t>) ; </a:t>
            </a:r>
          </a:p>
          <a:p>
            <a:endParaRPr lang="en-US" altLang="ko-KR" sz="16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A39B71-2123-3C19-2914-5648B8978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65" y="4795267"/>
            <a:ext cx="6354272" cy="1384589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5111467-4CBD-79B8-9B89-D37EB4B1F2A7}"/>
              </a:ext>
            </a:extLst>
          </p:cNvPr>
          <p:cNvSpPr/>
          <p:nvPr/>
        </p:nvSpPr>
        <p:spPr>
          <a:xfrm rot="5400000">
            <a:off x="7030593" y="5249022"/>
            <a:ext cx="569843" cy="4770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5FA86A-786C-8391-356C-DF1AF48511EB}"/>
              </a:ext>
            </a:extLst>
          </p:cNvPr>
          <p:cNvSpPr/>
          <p:nvPr/>
        </p:nvSpPr>
        <p:spPr>
          <a:xfrm>
            <a:off x="291812" y="5907414"/>
            <a:ext cx="6456460" cy="260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2001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8663F9-E2BD-2F7C-7AE9-F1EEA2C3604F}"/>
              </a:ext>
            </a:extLst>
          </p:cNvPr>
          <p:cNvSpPr txBox="1"/>
          <p:nvPr/>
        </p:nvSpPr>
        <p:spPr>
          <a:xfrm>
            <a:off x="254567" y="1179023"/>
            <a:ext cx="5962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시퀀스 삭제하기</a:t>
            </a:r>
            <a:r>
              <a:rPr lang="en-US" altLang="ko-KR" sz="3200" b="1" dirty="0"/>
              <a:t>(DROP) </a:t>
            </a:r>
            <a:endParaRPr lang="ko-KR" altLang="en-US" sz="32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DC1FB0-C7B8-DA87-7A59-F0B2BA286CE9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75A69B-3A58-CD82-2C94-853612BC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29" y="2602123"/>
            <a:ext cx="7785873" cy="8865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DA1714-3F7D-A061-6992-98FA2EA3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29" y="3644608"/>
            <a:ext cx="9236112" cy="73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966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121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A7D54-7731-285C-370D-4BB03BCD9B71}"/>
              </a:ext>
            </a:extLst>
          </p:cNvPr>
          <p:cNvSpPr txBox="1"/>
          <p:nvPr/>
        </p:nvSpPr>
        <p:spPr>
          <a:xfrm>
            <a:off x="756527" y="1228220"/>
            <a:ext cx="413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</a:t>
            </a:r>
            <a:r>
              <a:rPr lang="en-US" altLang="ko-KR" sz="3200" b="1" dirty="0"/>
              <a:t>(VIEW)</a:t>
            </a:r>
            <a:r>
              <a:rPr lang="ko-KR" altLang="en-US" sz="3200" b="1" dirty="0"/>
              <a:t>란</a:t>
            </a:r>
            <a:r>
              <a:rPr lang="en-US" altLang="ko-KR" sz="3200" b="1" dirty="0"/>
              <a:t>?</a:t>
            </a:r>
            <a:endParaRPr lang="ko-KR" alt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25016-8F09-EF88-AC28-674A8F9B7100}"/>
              </a:ext>
            </a:extLst>
          </p:cNvPr>
          <p:cNvSpPr txBox="1"/>
          <p:nvPr/>
        </p:nvSpPr>
        <p:spPr>
          <a:xfrm>
            <a:off x="1291002" y="1929271"/>
            <a:ext cx="49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일종의 </a:t>
            </a:r>
            <a:r>
              <a:rPr lang="en-US" altLang="ko-KR" b="1" dirty="0"/>
              <a:t>“</a:t>
            </a:r>
            <a:r>
              <a:rPr lang="ko-KR" altLang="en-US" b="1" dirty="0">
                <a:highlight>
                  <a:srgbClr val="FFFF00"/>
                </a:highlight>
              </a:rPr>
              <a:t>가상테이블</a:t>
            </a:r>
            <a:r>
              <a:rPr lang="en-US" altLang="ko-KR" b="1" dirty="0"/>
              <a:t>” </a:t>
            </a:r>
            <a:r>
              <a:rPr lang="ko-KR" altLang="en-US" b="1" dirty="0"/>
              <a:t>을 의미합니다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794F10-5327-BD8B-5E4C-89589DC1A4A9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2B1C7-4927-DD80-D0C9-9DAAB6BD1268}"/>
              </a:ext>
            </a:extLst>
          </p:cNvPr>
          <p:cNvSpPr txBox="1"/>
          <p:nvPr/>
        </p:nvSpPr>
        <p:spPr>
          <a:xfrm>
            <a:off x="756527" y="2642359"/>
            <a:ext cx="7660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▶ 회원의 </a:t>
            </a:r>
            <a:r>
              <a:rPr lang="en-US" altLang="ko-KR" sz="1400" b="1" dirty="0"/>
              <a:t>MEMBER_ID , GRADE_CD , TEL_NO (</a:t>
            </a:r>
            <a:r>
              <a:rPr lang="ko-KR" altLang="en-US" sz="1400" b="1" dirty="0"/>
              <a:t>휴대폰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을 보여주는 쿼리를 작성해봅시다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F5D9E7-3409-0006-0C5A-34D0B540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59" y="3127967"/>
            <a:ext cx="5189308" cy="27848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3F39C4-AD3E-1D7F-3F8D-752F8D39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592" y="4075685"/>
            <a:ext cx="3645260" cy="8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45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D0A013B-9EC0-4E69-3C0E-6554AE26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57" y="2712383"/>
            <a:ext cx="5184831" cy="2835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DA7D54-7731-285C-370D-4BB03BCD9B71}"/>
              </a:ext>
            </a:extLst>
          </p:cNvPr>
          <p:cNvSpPr txBox="1"/>
          <p:nvPr/>
        </p:nvSpPr>
        <p:spPr>
          <a:xfrm>
            <a:off x="842454" y="1097280"/>
            <a:ext cx="4137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 생성하기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794F10-5327-BD8B-5E4C-89589DC1A4A9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FE37-F296-3EF8-E9BF-1138E7416337}"/>
              </a:ext>
            </a:extLst>
          </p:cNvPr>
          <p:cNvSpPr/>
          <p:nvPr/>
        </p:nvSpPr>
        <p:spPr>
          <a:xfrm>
            <a:off x="556687" y="2672429"/>
            <a:ext cx="5633817" cy="423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29700-882C-90D9-B606-DC0FE90DBC44}"/>
              </a:ext>
            </a:extLst>
          </p:cNvPr>
          <p:cNvSpPr txBox="1"/>
          <p:nvPr/>
        </p:nvSpPr>
        <p:spPr>
          <a:xfrm>
            <a:off x="3028750" y="1310261"/>
            <a:ext cx="4318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(SYSTEM </a:t>
            </a:r>
            <a:r>
              <a:rPr lang="ko-KR" altLang="en-US" sz="1400" b="1" dirty="0"/>
              <a:t>계정으로 뷰 생성 권한 필요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5AB9FE-7C71-3CE3-8D1E-5B423828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13" y="1224791"/>
            <a:ext cx="4344006" cy="45726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0652208-4EB5-18B3-0359-12C809F59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564" y="3317904"/>
            <a:ext cx="4318647" cy="41907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B69DA1A-ACC3-A662-379B-C9E09A99F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564" y="3888455"/>
            <a:ext cx="2707564" cy="9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52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CF88F9C-176F-569D-567B-DDD61E52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67" y="3886131"/>
            <a:ext cx="4336822" cy="24179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898C43-0167-0584-9C7D-E1E429F1C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91" y="2082230"/>
            <a:ext cx="3810532" cy="752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DA7D54-7731-285C-370D-4BB03BCD9B71}"/>
              </a:ext>
            </a:extLst>
          </p:cNvPr>
          <p:cNvSpPr txBox="1"/>
          <p:nvPr/>
        </p:nvSpPr>
        <p:spPr>
          <a:xfrm>
            <a:off x="483832" y="775090"/>
            <a:ext cx="413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뷰 사용 원리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794F10-5327-BD8B-5E4C-89589DC1A4A9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82FE37-F296-3EF8-E9BF-1138E7416337}"/>
              </a:ext>
            </a:extLst>
          </p:cNvPr>
          <p:cNvSpPr/>
          <p:nvPr/>
        </p:nvSpPr>
        <p:spPr>
          <a:xfrm>
            <a:off x="1505351" y="2468457"/>
            <a:ext cx="2816771" cy="3497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74657-A88D-009F-9B6E-FBCD3538F100}"/>
              </a:ext>
            </a:extLst>
          </p:cNvPr>
          <p:cNvSpPr txBox="1"/>
          <p:nvPr/>
        </p:nvSpPr>
        <p:spPr>
          <a:xfrm>
            <a:off x="572474" y="1406032"/>
            <a:ext cx="5326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테이블처럼 </a:t>
            </a:r>
            <a:r>
              <a:rPr lang="en-US" altLang="ko-KR" sz="1600" b="1" dirty="0">
                <a:highlight>
                  <a:srgbClr val="FFFF00"/>
                </a:highlight>
              </a:rPr>
              <a:t>FROM </a:t>
            </a:r>
            <a:r>
              <a:rPr lang="ko-KR" altLang="en-US" sz="1600" b="1" dirty="0">
                <a:highlight>
                  <a:srgbClr val="FFFF00"/>
                </a:highlight>
              </a:rPr>
              <a:t>뒤에 뷰 이름을 입력</a:t>
            </a:r>
            <a:r>
              <a:rPr lang="ko-KR" altLang="en-US" sz="1600" b="1" dirty="0"/>
              <a:t>해 사용합니다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8676E9-42B9-2412-EDE8-316855D6AC66}"/>
              </a:ext>
            </a:extLst>
          </p:cNvPr>
          <p:cNvSpPr/>
          <p:nvPr/>
        </p:nvSpPr>
        <p:spPr>
          <a:xfrm>
            <a:off x="315734" y="4167726"/>
            <a:ext cx="4336822" cy="21363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D9A2BD-FB9E-AC86-706B-35687519FFCF}"/>
              </a:ext>
            </a:extLst>
          </p:cNvPr>
          <p:cNvCxnSpPr>
            <a:cxnSpLocks/>
          </p:cNvCxnSpPr>
          <p:nvPr/>
        </p:nvCxnSpPr>
        <p:spPr>
          <a:xfrm>
            <a:off x="980435" y="3013453"/>
            <a:ext cx="0" cy="4705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58E54F-3A96-1D4D-8522-0C4BE5C7666A}"/>
              </a:ext>
            </a:extLst>
          </p:cNvPr>
          <p:cNvSpPr txBox="1"/>
          <p:nvPr/>
        </p:nvSpPr>
        <p:spPr>
          <a:xfrm>
            <a:off x="1069320" y="3095800"/>
            <a:ext cx="112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(1) </a:t>
            </a:r>
            <a:r>
              <a:rPr lang="ko-KR" altLang="en-US" sz="1400" b="1" dirty="0"/>
              <a:t>뷰 호출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EC860E-7BF8-042A-2F4A-DCB3764494C7}"/>
              </a:ext>
            </a:extLst>
          </p:cNvPr>
          <p:cNvSpPr txBox="1"/>
          <p:nvPr/>
        </p:nvSpPr>
        <p:spPr>
          <a:xfrm>
            <a:off x="4652556" y="5147842"/>
            <a:ext cx="3615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(2) </a:t>
            </a:r>
            <a:r>
              <a:rPr lang="ko-KR" altLang="en-US" sz="1600" b="1" dirty="0"/>
              <a:t>해당 뷰에 정의된 쿼리를 재실행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4D7B794-7A89-267C-457A-4A6E6EDFDCA3}"/>
              </a:ext>
            </a:extLst>
          </p:cNvPr>
          <p:cNvCxnSpPr>
            <a:cxnSpLocks/>
          </p:cNvCxnSpPr>
          <p:nvPr/>
        </p:nvCxnSpPr>
        <p:spPr>
          <a:xfrm flipV="1">
            <a:off x="5060800" y="2468457"/>
            <a:ext cx="1957621" cy="14716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753344-55B1-583D-11E1-4527EB6423BB}"/>
              </a:ext>
            </a:extLst>
          </p:cNvPr>
          <p:cNvSpPr txBox="1"/>
          <p:nvPr/>
        </p:nvSpPr>
        <p:spPr>
          <a:xfrm>
            <a:off x="7176757" y="2222877"/>
            <a:ext cx="197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(3) </a:t>
            </a:r>
            <a:r>
              <a:rPr lang="ko-KR" altLang="en-US" sz="1400" b="1" dirty="0"/>
              <a:t>해당 결과를 출력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ABAEB6-52AB-F4AD-0CC3-0A3986AE7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632" y="2598377"/>
            <a:ext cx="4364901" cy="1046204"/>
          </a:xfrm>
          <a:prstGeom prst="rect">
            <a:avLst/>
          </a:prstGeom>
        </p:spPr>
      </p:pic>
      <p:pic>
        <p:nvPicPr>
          <p:cNvPr id="17" name="그래픽 16" descr="혼란스러운 사람 윤곽선">
            <a:extLst>
              <a:ext uri="{FF2B5EF4-FFF2-40B4-BE49-F238E27FC236}">
                <a16:creationId xmlns:a16="http://schemas.microsoft.com/office/drawing/2014/main" id="{3928194E-E8A3-DDC4-6AEE-F6E1CE33F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9427" y="5223184"/>
            <a:ext cx="1216729" cy="1262715"/>
          </a:xfrm>
          <a:prstGeom prst="rect">
            <a:avLst/>
          </a:prstGeom>
        </p:spPr>
      </p:pic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89B9D581-479C-AC4C-F567-9C1A42B7AA9A}"/>
              </a:ext>
            </a:extLst>
          </p:cNvPr>
          <p:cNvSpPr/>
          <p:nvPr/>
        </p:nvSpPr>
        <p:spPr>
          <a:xfrm>
            <a:off x="8845345" y="4067119"/>
            <a:ext cx="2406009" cy="821587"/>
          </a:xfrm>
          <a:prstGeom prst="wedgeRectCallout">
            <a:avLst>
              <a:gd name="adj1" fmla="val 28569"/>
              <a:gd name="adj2" fmla="val 8497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주의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절대로 </a:t>
            </a:r>
            <a:r>
              <a:rPr lang="en-US" altLang="ko-KR" sz="1400" b="1" dirty="0">
                <a:solidFill>
                  <a:srgbClr val="FF0000"/>
                </a:solidFill>
              </a:rPr>
              <a:t>VIEW </a:t>
            </a:r>
            <a:r>
              <a:rPr lang="ko-KR" altLang="en-US" sz="1400" b="1" dirty="0">
                <a:solidFill>
                  <a:srgbClr val="FF0000"/>
                </a:solidFill>
              </a:rPr>
              <a:t>에 데이터가 존재하는 게 아닙니다</a:t>
            </a:r>
            <a:r>
              <a:rPr lang="en-US" altLang="ko-KR" sz="1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6267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A7D54-7731-285C-370D-4BB03BCD9B71}"/>
              </a:ext>
            </a:extLst>
          </p:cNvPr>
          <p:cNvSpPr txBox="1"/>
          <p:nvPr/>
        </p:nvSpPr>
        <p:spPr>
          <a:xfrm>
            <a:off x="652191" y="1165203"/>
            <a:ext cx="727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뷰를 테이블처럼 활용해 봅시다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794F10-5327-BD8B-5E4C-89589DC1A4A9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pic>
        <p:nvPicPr>
          <p:cNvPr id="9" name="그래픽 8" descr="혼란스러운 사람 윤곽선">
            <a:extLst>
              <a:ext uri="{FF2B5EF4-FFF2-40B4-BE49-F238E27FC236}">
                <a16:creationId xmlns:a16="http://schemas.microsoft.com/office/drawing/2014/main" id="{31091FBF-DE6F-2FB1-7F42-D58F5F6D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3300" y="4392244"/>
            <a:ext cx="1431557" cy="1431557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627A35F5-1750-4FDC-E3D3-73FF7BA44489}"/>
              </a:ext>
            </a:extLst>
          </p:cNvPr>
          <p:cNvSpPr/>
          <p:nvPr/>
        </p:nvSpPr>
        <p:spPr>
          <a:xfrm>
            <a:off x="7445683" y="2328954"/>
            <a:ext cx="3749174" cy="1368508"/>
          </a:xfrm>
          <a:prstGeom prst="wedgeRectCallout">
            <a:avLst>
              <a:gd name="adj1" fmla="val 31811"/>
              <a:gd name="adj2" fmla="val 859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테이블과 똑같이 사용하면 되므로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뷰를 가상테이블 이라고도 합니다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D24CE-EEC7-2298-25DB-04073EB7B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749" y="2594056"/>
            <a:ext cx="5443809" cy="1669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E41488-7451-2F38-11B8-9C6E0524F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749" y="4729248"/>
            <a:ext cx="489653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38872-08C5-8614-929F-3403CFC6FF8C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테이블 생성하기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FEE47-39C4-EDEB-D8B2-5E26EFFEF30A}"/>
              </a:ext>
            </a:extLst>
          </p:cNvPr>
          <p:cNvSpPr txBox="1"/>
          <p:nvPr/>
        </p:nvSpPr>
        <p:spPr>
          <a:xfrm>
            <a:off x="566670" y="1049298"/>
            <a:ext cx="98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테이블 생성 전에 필요한 자료형에 대해 알아봅시다 </a:t>
            </a:r>
            <a:endParaRPr lang="en-US" altLang="ko-KR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A734-48E4-8C8D-638A-02544EE59951}"/>
              </a:ext>
            </a:extLst>
          </p:cNvPr>
          <p:cNvSpPr txBox="1"/>
          <p:nvPr/>
        </p:nvSpPr>
        <p:spPr>
          <a:xfrm>
            <a:off x="851616" y="2384409"/>
            <a:ext cx="35529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VARCHAR2(n)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NUMBER(n , m)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DATE </a:t>
            </a:r>
          </a:p>
        </p:txBody>
      </p:sp>
      <p:pic>
        <p:nvPicPr>
          <p:cNvPr id="11" name="그래픽 10" descr="혼란스러운 사람 윤곽선">
            <a:extLst>
              <a:ext uri="{FF2B5EF4-FFF2-40B4-BE49-F238E27FC236}">
                <a16:creationId xmlns:a16="http://schemas.microsoft.com/office/drawing/2014/main" id="{C01EEE3C-AC8B-0B22-720E-9C0FFF6E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292" y="4913158"/>
            <a:ext cx="1662300" cy="1662300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B57FDE3-39A8-0FE0-4A5B-D76FADD9667C}"/>
              </a:ext>
            </a:extLst>
          </p:cNvPr>
          <p:cNvSpPr/>
          <p:nvPr/>
        </p:nvSpPr>
        <p:spPr>
          <a:xfrm>
            <a:off x="6503830" y="2449048"/>
            <a:ext cx="4037526" cy="2035267"/>
          </a:xfrm>
          <a:prstGeom prst="wedgeRectCallout">
            <a:avLst>
              <a:gd name="adj1" fmla="val 40973"/>
              <a:gd name="adj2" fmla="val 7693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실무 팁</a:t>
            </a:r>
            <a:r>
              <a:rPr lang="en-US" altLang="ko-KR" sz="1400" b="1" dirty="0">
                <a:solidFill>
                  <a:srgbClr val="FF0000"/>
                </a:solidFill>
              </a:rPr>
              <a:t>!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이 외에도 다양한 자료형이 있지만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보통 이</a:t>
            </a:r>
            <a:r>
              <a:rPr lang="en-US" altLang="ko-KR" sz="1400" b="1" dirty="0">
                <a:solidFill>
                  <a:schemeClr val="tx1"/>
                </a:solidFill>
              </a:rPr>
              <a:t> 3</a:t>
            </a:r>
            <a:r>
              <a:rPr lang="ko-KR" altLang="en-US" sz="1400" b="1" dirty="0">
                <a:solidFill>
                  <a:schemeClr val="tx1"/>
                </a:solidFill>
              </a:rPr>
              <a:t>개의 자료형만 알아도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오라클 데이터베이스는 무난히 사용가능 합니다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69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41370C3-2BB5-B3E0-0E48-E430E0EA0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2" y="2626006"/>
            <a:ext cx="5493535" cy="37269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9C3704-FDE9-B800-A7DD-27D06262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2" y="3113347"/>
            <a:ext cx="4026302" cy="2325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DA7D54-7731-285C-370D-4BB03BCD9B71}"/>
              </a:ext>
            </a:extLst>
          </p:cNvPr>
          <p:cNvSpPr txBox="1"/>
          <p:nvPr/>
        </p:nvSpPr>
        <p:spPr>
          <a:xfrm>
            <a:off x="461492" y="687824"/>
            <a:ext cx="563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인라인 뷰</a:t>
            </a:r>
            <a:r>
              <a:rPr lang="en-US" altLang="ko-KR" sz="3600" b="1" dirty="0"/>
              <a:t>(INLINE VIEW)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9794F10-5327-BD8B-5E4C-89589DC1A4A9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pic>
        <p:nvPicPr>
          <p:cNvPr id="3" name="그래픽 2" descr="혼란스러운 사람 윤곽선">
            <a:extLst>
              <a:ext uri="{FF2B5EF4-FFF2-40B4-BE49-F238E27FC236}">
                <a16:creationId xmlns:a16="http://schemas.microsoft.com/office/drawing/2014/main" id="{522E6ECC-BC5F-1CEB-302E-F57179960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0777" y="1842649"/>
            <a:ext cx="837244" cy="783357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E9A33DAB-C29A-391B-D0CD-B692627F7737}"/>
              </a:ext>
            </a:extLst>
          </p:cNvPr>
          <p:cNvSpPr/>
          <p:nvPr/>
        </p:nvSpPr>
        <p:spPr>
          <a:xfrm>
            <a:off x="8755508" y="471484"/>
            <a:ext cx="2975000" cy="1256533"/>
          </a:xfrm>
          <a:prstGeom prst="wedgeRectCallout">
            <a:avLst>
              <a:gd name="adj1" fmla="val 38097"/>
              <a:gd name="adj2" fmla="val 721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실무 팁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실무에서는 </a:t>
            </a:r>
            <a:r>
              <a:rPr lang="en-US" altLang="ko-KR" sz="1400" b="1" dirty="0">
                <a:solidFill>
                  <a:schemeClr val="tx1"/>
                </a:solidFill>
              </a:rPr>
              <a:t>VIEW </a:t>
            </a:r>
            <a:r>
              <a:rPr lang="ko-KR" altLang="en-US" sz="1400" b="1" dirty="0">
                <a:solidFill>
                  <a:schemeClr val="tx1"/>
                </a:solidFill>
              </a:rPr>
              <a:t>보다는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INLINE VIEW </a:t>
            </a:r>
            <a:r>
              <a:rPr lang="ko-KR" altLang="en-US" sz="1400" b="1" dirty="0">
                <a:solidFill>
                  <a:schemeClr val="tx1"/>
                </a:solidFill>
              </a:rPr>
              <a:t>를 자주 사용합니다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6CB55-146D-8E08-AEB6-FB8917893B82}"/>
              </a:ext>
            </a:extLst>
          </p:cNvPr>
          <p:cNvSpPr txBox="1"/>
          <p:nvPr/>
        </p:nvSpPr>
        <p:spPr>
          <a:xfrm>
            <a:off x="799296" y="1393859"/>
            <a:ext cx="570373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/>
              <a:t>서브쿼리</a:t>
            </a:r>
            <a:r>
              <a:rPr lang="ko-KR" altLang="en-US" sz="1600" b="1" dirty="0"/>
              <a:t> 기술 중 하나로 </a:t>
            </a:r>
            <a:r>
              <a:rPr lang="en-US" altLang="ko-KR" sz="1600" b="1" dirty="0">
                <a:highlight>
                  <a:srgbClr val="FFFF00"/>
                </a:highlight>
              </a:rPr>
              <a:t>FROM </a:t>
            </a:r>
            <a:r>
              <a:rPr lang="ko-KR" altLang="en-US" sz="1600" b="1" dirty="0">
                <a:highlight>
                  <a:srgbClr val="FFFF00"/>
                </a:highlight>
              </a:rPr>
              <a:t>절에 쿼리를 작성</a:t>
            </a:r>
            <a:r>
              <a:rPr lang="ko-KR" altLang="en-US" sz="1600" b="1" dirty="0"/>
              <a:t>해 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가상의 테이블 처럼 사용하는 방식입니다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 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636A91-D239-7C0B-FCB9-680490A5DE82}"/>
              </a:ext>
            </a:extLst>
          </p:cNvPr>
          <p:cNvSpPr/>
          <p:nvPr/>
        </p:nvSpPr>
        <p:spPr>
          <a:xfrm>
            <a:off x="6671481" y="3017986"/>
            <a:ext cx="4461741" cy="2893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CE2B48-289D-9E7A-48D2-58530F57D788}"/>
              </a:ext>
            </a:extLst>
          </p:cNvPr>
          <p:cNvSpPr/>
          <p:nvPr/>
        </p:nvSpPr>
        <p:spPr>
          <a:xfrm>
            <a:off x="650013" y="3401885"/>
            <a:ext cx="3921988" cy="20373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C24B122-04D9-217F-5582-F7B686E00598}"/>
              </a:ext>
            </a:extLst>
          </p:cNvPr>
          <p:cNvSpPr/>
          <p:nvPr/>
        </p:nvSpPr>
        <p:spPr>
          <a:xfrm>
            <a:off x="4896519" y="4052671"/>
            <a:ext cx="660037" cy="6281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94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DE044-CAEA-3C9E-63B2-425062418230}"/>
              </a:ext>
            </a:extLst>
          </p:cNvPr>
          <p:cNvSpPr txBox="1"/>
          <p:nvPr/>
        </p:nvSpPr>
        <p:spPr>
          <a:xfrm>
            <a:off x="574834" y="1038384"/>
            <a:ext cx="5962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뷰를 사용하는 이유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A40C797-8000-ABC8-1242-8A8496094418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176D39-0AEC-5EBF-4E85-5D183CFB3544}"/>
              </a:ext>
            </a:extLst>
          </p:cNvPr>
          <p:cNvSpPr txBox="1"/>
          <p:nvPr/>
        </p:nvSpPr>
        <p:spPr>
          <a:xfrm>
            <a:off x="1137623" y="1726894"/>
            <a:ext cx="988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(1) </a:t>
            </a:r>
            <a:r>
              <a:rPr lang="ko-KR" altLang="en-US" b="1" dirty="0"/>
              <a:t>자주 사용하는 </a:t>
            </a:r>
            <a:r>
              <a:rPr lang="ko-KR" altLang="en-US" b="1" dirty="0">
                <a:highlight>
                  <a:srgbClr val="FFFF00"/>
                </a:highlight>
              </a:rPr>
              <a:t>쿼리를 저장</a:t>
            </a:r>
            <a:r>
              <a:rPr lang="ko-KR" altLang="en-US" b="1" dirty="0"/>
              <a:t>해 놓고 이용할 수 있어 편리하고 연산이 </a:t>
            </a:r>
            <a:r>
              <a:rPr lang="ko-KR" altLang="en-US" b="1" dirty="0" err="1"/>
              <a:t>간편해집니다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B180518-9810-106B-B36F-D83EA1F6E91C}"/>
              </a:ext>
            </a:extLst>
          </p:cNvPr>
          <p:cNvSpPr/>
          <p:nvPr/>
        </p:nvSpPr>
        <p:spPr>
          <a:xfrm>
            <a:off x="6153995" y="4155034"/>
            <a:ext cx="643944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0F4F3-847E-5A3A-5757-8D730AB5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28" y="2866399"/>
            <a:ext cx="4620270" cy="2734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4AD2FB-D426-89E5-197A-4AA92D275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36" y="3958647"/>
            <a:ext cx="3829584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16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1C81FD-9991-CAA9-5124-DE0CC912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7" y="2715771"/>
            <a:ext cx="4150465" cy="265978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CA40C797-8000-ABC8-1242-8A8496094418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559B42-871D-FF21-75BD-6D4BAE4FF6B2}"/>
              </a:ext>
            </a:extLst>
          </p:cNvPr>
          <p:cNvSpPr/>
          <p:nvPr/>
        </p:nvSpPr>
        <p:spPr>
          <a:xfrm>
            <a:off x="452977" y="3115719"/>
            <a:ext cx="3892025" cy="975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래픽 12" descr="사용자 단색으로 채워진">
            <a:extLst>
              <a:ext uri="{FF2B5EF4-FFF2-40B4-BE49-F238E27FC236}">
                <a16:creationId xmlns:a16="http://schemas.microsoft.com/office/drawing/2014/main" id="{93EF7BAB-56A9-AF76-90CC-AC3719EF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1167" y="2851369"/>
            <a:ext cx="1494946" cy="1494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D6AAF0-51F7-B68C-4652-C010E30B6C19}"/>
              </a:ext>
            </a:extLst>
          </p:cNvPr>
          <p:cNvSpPr txBox="1"/>
          <p:nvPr/>
        </p:nvSpPr>
        <p:spPr>
          <a:xfrm flipH="1">
            <a:off x="4739369" y="2688306"/>
            <a:ext cx="3033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 * </a:t>
            </a:r>
          </a:p>
          <a:p>
            <a:r>
              <a:rPr lang="en-US" altLang="ko-KR" sz="1400" b="1" dirty="0"/>
              <a:t>  FROM MEMBER_SIMPLE_VIEW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; </a:t>
            </a:r>
            <a:endParaRPr lang="ko-KR" altLang="en-US" sz="14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F96A2EC-AE0C-0ED0-68F1-A7D654722F75}"/>
              </a:ext>
            </a:extLst>
          </p:cNvPr>
          <p:cNvCxnSpPr>
            <a:cxnSpLocks/>
          </p:cNvCxnSpPr>
          <p:nvPr/>
        </p:nvCxnSpPr>
        <p:spPr>
          <a:xfrm flipH="1">
            <a:off x="4739369" y="3367717"/>
            <a:ext cx="30821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117FA5-BC8B-F147-6C14-490B9336E778}"/>
              </a:ext>
            </a:extLst>
          </p:cNvPr>
          <p:cNvCxnSpPr>
            <a:cxnSpLocks/>
          </p:cNvCxnSpPr>
          <p:nvPr/>
        </p:nvCxnSpPr>
        <p:spPr>
          <a:xfrm flipH="1">
            <a:off x="5006734" y="3865388"/>
            <a:ext cx="2770418" cy="1716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60CF5B7-D373-78AC-6E96-420E2F3DD407}"/>
              </a:ext>
            </a:extLst>
          </p:cNvPr>
          <p:cNvSpPr txBox="1"/>
          <p:nvPr/>
        </p:nvSpPr>
        <p:spPr>
          <a:xfrm rot="19694599" flipH="1">
            <a:off x="4441946" y="4538213"/>
            <a:ext cx="236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SELECT * </a:t>
            </a:r>
          </a:p>
          <a:p>
            <a:r>
              <a:rPr lang="en-US" altLang="ko-KR" sz="1400" b="1" dirty="0"/>
              <a:t>  FROM TB_MEMBER ;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ADDA61-BA36-3028-1A86-39A88542704B}"/>
              </a:ext>
            </a:extLst>
          </p:cNvPr>
          <p:cNvSpPr txBox="1"/>
          <p:nvPr/>
        </p:nvSpPr>
        <p:spPr>
          <a:xfrm rot="19624751">
            <a:off x="4980702" y="5508812"/>
            <a:ext cx="1186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접근 불가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C5269D-2B6A-F11C-396C-C006CA9FB852}"/>
              </a:ext>
            </a:extLst>
          </p:cNvPr>
          <p:cNvSpPr txBox="1"/>
          <p:nvPr/>
        </p:nvSpPr>
        <p:spPr>
          <a:xfrm flipH="1">
            <a:off x="8012693" y="4346315"/>
            <a:ext cx="367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이 사용자는 </a:t>
            </a:r>
            <a:endParaRPr lang="en-US" altLang="ko-KR" sz="1600" b="1" dirty="0"/>
          </a:p>
          <a:p>
            <a:r>
              <a:rPr lang="en-US" altLang="ko-KR" sz="1600" b="1" dirty="0"/>
              <a:t>TB_MEMBER</a:t>
            </a:r>
            <a:r>
              <a:rPr lang="ko-KR" altLang="en-US" sz="1600" b="1" dirty="0"/>
              <a:t> 테이블은 접근 불가</a:t>
            </a:r>
            <a:endParaRPr lang="en-US" altLang="ko-KR" sz="1600" b="1" dirty="0"/>
          </a:p>
          <a:p>
            <a:r>
              <a:rPr lang="en-US" altLang="ko-KR" sz="1600" b="1" dirty="0"/>
              <a:t>MEMBER_SIMPLE_VIEW</a:t>
            </a:r>
            <a:r>
              <a:rPr lang="ko-KR" altLang="en-US" sz="1600" b="1" dirty="0"/>
              <a:t>만 접근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D9E76-CFDF-9761-5D48-259B171BFAF0}"/>
              </a:ext>
            </a:extLst>
          </p:cNvPr>
          <p:cNvSpPr txBox="1"/>
          <p:nvPr/>
        </p:nvSpPr>
        <p:spPr>
          <a:xfrm>
            <a:off x="574834" y="976602"/>
            <a:ext cx="5962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뷰를 사용하는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AC731-5525-4668-1232-286424058471}"/>
              </a:ext>
            </a:extLst>
          </p:cNvPr>
          <p:cNvSpPr txBox="1"/>
          <p:nvPr/>
        </p:nvSpPr>
        <p:spPr>
          <a:xfrm>
            <a:off x="1137623" y="1665112"/>
            <a:ext cx="101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(2) </a:t>
            </a:r>
            <a:r>
              <a:rPr lang="ko-KR" altLang="en-US" b="1" dirty="0"/>
              <a:t>원하는 데이터만 보여줄 수 있게 해 </a:t>
            </a:r>
            <a:r>
              <a:rPr lang="ko-KR" altLang="en-US" b="1" dirty="0">
                <a:highlight>
                  <a:srgbClr val="FFFF00"/>
                </a:highlight>
              </a:rPr>
              <a:t>보안 목적으로 사용</a:t>
            </a:r>
            <a:r>
              <a:rPr lang="ko-KR" altLang="en-US" b="1" dirty="0"/>
              <a:t>할 수 있습니다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289CA-B32E-C8D2-3F83-27B1C3CDCFB7}"/>
              </a:ext>
            </a:extLst>
          </p:cNvPr>
          <p:cNvSpPr txBox="1"/>
          <p:nvPr/>
        </p:nvSpPr>
        <p:spPr>
          <a:xfrm>
            <a:off x="4739369" y="3391817"/>
            <a:ext cx="11159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접근 가능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B19831-3821-5D57-FE96-DEE8428D86DF}"/>
              </a:ext>
            </a:extLst>
          </p:cNvPr>
          <p:cNvSpPr txBox="1"/>
          <p:nvPr/>
        </p:nvSpPr>
        <p:spPr>
          <a:xfrm rot="19526925">
            <a:off x="4986877" y="5217617"/>
            <a:ext cx="41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826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2952D01-442D-7D66-C66E-5BE160C6E6D2}"/>
              </a:ext>
            </a:extLst>
          </p:cNvPr>
          <p:cNvSpPr txBox="1">
            <a:spLocks/>
          </p:cNvSpPr>
          <p:nvPr/>
        </p:nvSpPr>
        <p:spPr>
          <a:xfrm>
            <a:off x="142742" y="249215"/>
            <a:ext cx="3508420" cy="31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ko-KR" sz="2000" b="1" dirty="0"/>
              <a:t>6. </a:t>
            </a:r>
            <a:r>
              <a:rPr lang="ko-KR" altLang="en-US" sz="2000" b="1" dirty="0"/>
              <a:t>시퀀스와 뷰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0A64B-DA99-2360-8C1B-F2E2B52A477B}"/>
              </a:ext>
            </a:extLst>
          </p:cNvPr>
          <p:cNvSpPr txBox="1"/>
          <p:nvPr/>
        </p:nvSpPr>
        <p:spPr>
          <a:xfrm>
            <a:off x="1135065" y="1467566"/>
            <a:ext cx="4363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뷰 삭제하기</a:t>
            </a:r>
            <a:r>
              <a:rPr lang="en-US" altLang="ko-KR" sz="3200" b="1" dirty="0"/>
              <a:t>(DROP)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7A89E5-524B-1338-7463-9366C1F7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53" y="2772180"/>
            <a:ext cx="7923352" cy="9040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5F0832-FBC9-52CE-CDA8-30C82E9F3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53" y="3910097"/>
            <a:ext cx="6234373" cy="4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51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DE4362-0127-996F-579E-31FDD86A731D}"/>
              </a:ext>
            </a:extLst>
          </p:cNvPr>
          <p:cNvSpPr txBox="1"/>
          <p:nvPr/>
        </p:nvSpPr>
        <p:spPr>
          <a:xfrm>
            <a:off x="3738664" y="2767280"/>
            <a:ext cx="47146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0" b="1" dirty="0"/>
              <a:t>DDL END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4125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38872-08C5-8614-929F-3403CFC6FF8C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테이블 생성하기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FEE47-39C4-EDEB-D8B2-5E26EFFEF30A}"/>
              </a:ext>
            </a:extLst>
          </p:cNvPr>
          <p:cNvSpPr txBox="1"/>
          <p:nvPr/>
        </p:nvSpPr>
        <p:spPr>
          <a:xfrm>
            <a:off x="566670" y="1049298"/>
            <a:ext cx="98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테이블 생성 전에 자료형에 대해 알아봅시다 </a:t>
            </a:r>
            <a:endParaRPr lang="en-US" altLang="ko-KR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A734-48E4-8C8D-638A-02544EE59951}"/>
              </a:ext>
            </a:extLst>
          </p:cNvPr>
          <p:cNvSpPr txBox="1"/>
          <p:nvPr/>
        </p:nvSpPr>
        <p:spPr>
          <a:xfrm>
            <a:off x="858874" y="2384409"/>
            <a:ext cx="29223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VARCHAR2(n)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NUMBER(n , m)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DATE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DD828-C7D0-59C7-CC9A-9596774F7015}"/>
              </a:ext>
            </a:extLst>
          </p:cNvPr>
          <p:cNvSpPr txBox="1"/>
          <p:nvPr/>
        </p:nvSpPr>
        <p:spPr>
          <a:xfrm>
            <a:off x="4410008" y="1873592"/>
            <a:ext cx="7127026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VARCHAR2(n)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문자형 값을 </a:t>
            </a:r>
            <a:r>
              <a:rPr lang="en-US" altLang="ko-KR" sz="1600" b="1" dirty="0"/>
              <a:t>n </a:t>
            </a:r>
            <a:r>
              <a:rPr lang="ko-KR" altLang="en-US" sz="1600" b="1" dirty="0"/>
              <a:t>바이트까지 입력 받을 수 있는 </a:t>
            </a:r>
            <a:r>
              <a:rPr lang="ko-KR" altLang="en-US" sz="1600" b="1" dirty="0">
                <a:solidFill>
                  <a:srgbClr val="FF0000"/>
                </a:solidFill>
              </a:rPr>
              <a:t>가변형 문자열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1A27C-5675-A7D0-E3DA-F7ECB38FD0E7}"/>
              </a:ext>
            </a:extLst>
          </p:cNvPr>
          <p:cNvSpPr txBox="1"/>
          <p:nvPr/>
        </p:nvSpPr>
        <p:spPr>
          <a:xfrm>
            <a:off x="4418320" y="4332473"/>
            <a:ext cx="7127026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CHAR(n)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문자형 값을 </a:t>
            </a:r>
            <a:r>
              <a:rPr lang="en-US" altLang="ko-KR" sz="1600" b="1" dirty="0"/>
              <a:t>n </a:t>
            </a:r>
            <a:r>
              <a:rPr lang="ko-KR" altLang="en-US" sz="1600" b="1" dirty="0"/>
              <a:t>바이트까지 입력 받을 수 있는 </a:t>
            </a:r>
            <a:r>
              <a:rPr lang="ko-KR" altLang="en-US" sz="1600" b="1" dirty="0">
                <a:solidFill>
                  <a:srgbClr val="FF0000"/>
                </a:solidFill>
              </a:rPr>
              <a:t>고정형 문자열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EDADF1-4A8A-E1DD-FB42-9FCC44D6C313}"/>
              </a:ext>
            </a:extLst>
          </p:cNvPr>
          <p:cNvSpPr/>
          <p:nvPr/>
        </p:nvSpPr>
        <p:spPr>
          <a:xfrm>
            <a:off x="5156366" y="3521070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63971D-6869-DC24-26E9-7F888A6E5EE1}"/>
              </a:ext>
            </a:extLst>
          </p:cNvPr>
          <p:cNvSpPr/>
          <p:nvPr/>
        </p:nvSpPr>
        <p:spPr>
          <a:xfrm>
            <a:off x="5462599" y="3523171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317283-9EAB-872C-57DB-EFDA4DFB62AC}"/>
              </a:ext>
            </a:extLst>
          </p:cNvPr>
          <p:cNvSpPr/>
          <p:nvPr/>
        </p:nvSpPr>
        <p:spPr>
          <a:xfrm>
            <a:off x="5768827" y="3521977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6B6DC2-91B8-5CA9-E92D-5E862E7DB6B9}"/>
              </a:ext>
            </a:extLst>
          </p:cNvPr>
          <p:cNvSpPr/>
          <p:nvPr/>
        </p:nvSpPr>
        <p:spPr>
          <a:xfrm>
            <a:off x="6078715" y="3521977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471875-24AE-E328-2D2B-EF48142B156B}"/>
              </a:ext>
            </a:extLst>
          </p:cNvPr>
          <p:cNvSpPr/>
          <p:nvPr/>
        </p:nvSpPr>
        <p:spPr>
          <a:xfrm>
            <a:off x="6388603" y="3521977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CC1F4C-B1D3-ED84-21B7-275F2C2CB376}"/>
              </a:ext>
            </a:extLst>
          </p:cNvPr>
          <p:cNvSpPr/>
          <p:nvPr/>
        </p:nvSpPr>
        <p:spPr>
          <a:xfrm>
            <a:off x="6704357" y="3521977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13A1E1-5C16-8E36-42A9-FA87EE411802}"/>
              </a:ext>
            </a:extLst>
          </p:cNvPr>
          <p:cNvSpPr/>
          <p:nvPr/>
        </p:nvSpPr>
        <p:spPr>
          <a:xfrm>
            <a:off x="7016028" y="3521977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9C7548-B581-F02D-00E3-F33E32CA5635}"/>
              </a:ext>
            </a:extLst>
          </p:cNvPr>
          <p:cNvSpPr/>
          <p:nvPr/>
        </p:nvSpPr>
        <p:spPr>
          <a:xfrm>
            <a:off x="7329570" y="3522430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66DB88-26B2-1C19-C5B5-12E7AF4F10B1}"/>
              </a:ext>
            </a:extLst>
          </p:cNvPr>
          <p:cNvSpPr/>
          <p:nvPr/>
        </p:nvSpPr>
        <p:spPr>
          <a:xfrm>
            <a:off x="7947125" y="3521774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095C46-17D1-D3CA-DDEC-5BCE33E7A745}"/>
              </a:ext>
            </a:extLst>
          </p:cNvPr>
          <p:cNvSpPr/>
          <p:nvPr/>
        </p:nvSpPr>
        <p:spPr>
          <a:xfrm>
            <a:off x="7637667" y="3522227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2122456-BF9E-032C-6875-34B6DDEFB44D}"/>
                  </a:ext>
                </a:extLst>
              </p14:cNvPr>
              <p14:cNvContentPartPr/>
              <p14:nvPr/>
            </p14:nvContentPartPr>
            <p14:xfrm>
              <a:off x="5179387" y="3333784"/>
              <a:ext cx="688680" cy="1177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2122456-BF9E-032C-6875-34B6DDEFB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5067" y="3329464"/>
                <a:ext cx="697320" cy="126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1FE34D3-FC0D-930F-26B7-34B1BE20CEBA}"/>
              </a:ext>
            </a:extLst>
          </p:cNvPr>
          <p:cNvSpPr txBox="1"/>
          <p:nvPr/>
        </p:nvSpPr>
        <p:spPr>
          <a:xfrm>
            <a:off x="5813377" y="3097351"/>
            <a:ext cx="104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10 byte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D90C129-981F-2F3D-650B-17DB363EBA98}"/>
                  </a:ext>
                </a:extLst>
              </p14:cNvPr>
              <p14:cNvContentPartPr/>
              <p14:nvPr/>
            </p14:nvContentPartPr>
            <p14:xfrm>
              <a:off x="6785130" y="3285244"/>
              <a:ext cx="1435320" cy="1612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D90C129-981F-2F3D-650B-17DB363EBA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0810" y="3280924"/>
                <a:ext cx="144396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551EC39-ECC7-32F2-9F6F-3165D4DAE40A}"/>
              </a:ext>
            </a:extLst>
          </p:cNvPr>
          <p:cNvSpPr/>
          <p:nvPr/>
        </p:nvSpPr>
        <p:spPr>
          <a:xfrm>
            <a:off x="8574550" y="3521070"/>
            <a:ext cx="429986" cy="276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FC7889-8A63-0DC2-6292-7F115E5150AC}"/>
              </a:ext>
            </a:extLst>
          </p:cNvPr>
          <p:cNvSpPr/>
          <p:nvPr/>
        </p:nvSpPr>
        <p:spPr>
          <a:xfrm>
            <a:off x="9276609" y="3520163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A8E6E2-DD7A-DCD0-BFFF-EA538AD0DB76}"/>
              </a:ext>
            </a:extLst>
          </p:cNvPr>
          <p:cNvSpPr/>
          <p:nvPr/>
        </p:nvSpPr>
        <p:spPr>
          <a:xfrm>
            <a:off x="9582842" y="3522264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0C82EC-C42A-41C2-4932-70B685792C66}"/>
              </a:ext>
            </a:extLst>
          </p:cNvPr>
          <p:cNvSpPr/>
          <p:nvPr/>
        </p:nvSpPr>
        <p:spPr>
          <a:xfrm>
            <a:off x="9889070" y="3521070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819490-9556-AE78-CD92-9235C070AF35}"/>
              </a:ext>
            </a:extLst>
          </p:cNvPr>
          <p:cNvSpPr/>
          <p:nvPr/>
        </p:nvSpPr>
        <p:spPr>
          <a:xfrm>
            <a:off x="10198958" y="3521070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AFBCD0-9B27-C072-3E48-44A19021E76B}"/>
              </a:ext>
            </a:extLst>
          </p:cNvPr>
          <p:cNvSpPr txBox="1"/>
          <p:nvPr/>
        </p:nvSpPr>
        <p:spPr>
          <a:xfrm>
            <a:off x="9427936" y="3097351"/>
            <a:ext cx="94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 byte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8FE54CE-4293-8A6F-F6E7-48384E9352C3}"/>
                  </a:ext>
                </a:extLst>
              </p14:cNvPr>
              <p14:cNvContentPartPr/>
              <p14:nvPr/>
            </p14:nvContentPartPr>
            <p14:xfrm>
              <a:off x="9284488" y="3362400"/>
              <a:ext cx="167040" cy="1040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8FE54CE-4293-8A6F-F6E7-48384E9352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80168" y="3358080"/>
                <a:ext cx="1756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ADEE27A-F252-8339-DFB1-343993C753A0}"/>
                  </a:ext>
                </a:extLst>
              </p14:cNvPr>
              <p14:cNvContentPartPr/>
              <p14:nvPr/>
            </p14:nvContentPartPr>
            <p14:xfrm>
              <a:off x="10250728" y="3320640"/>
              <a:ext cx="237600" cy="1386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ADEE27A-F252-8339-DFB1-343993C753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46408" y="3316320"/>
                <a:ext cx="2462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4D8DDC0-8915-7683-039D-F933C2A4CBFC}"/>
                  </a:ext>
                </a:extLst>
              </p14:cNvPr>
              <p14:cNvContentPartPr/>
              <p14:nvPr/>
            </p14:nvContentPartPr>
            <p14:xfrm>
              <a:off x="4256734" y="4198386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4D8DDC0-8915-7683-039D-F933C2A4CB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2414" y="4194066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직사각형 32">
            <a:extLst>
              <a:ext uri="{FF2B5EF4-FFF2-40B4-BE49-F238E27FC236}">
                <a16:creationId xmlns:a16="http://schemas.microsoft.com/office/drawing/2014/main" id="{1B74125C-417B-C749-C3C8-5E6F71B234B2}"/>
              </a:ext>
            </a:extLst>
          </p:cNvPr>
          <p:cNvSpPr/>
          <p:nvPr/>
        </p:nvSpPr>
        <p:spPr>
          <a:xfrm>
            <a:off x="4392578" y="6066395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9CCBB82-80B9-37F7-50C5-C2A417828B5C}"/>
              </a:ext>
            </a:extLst>
          </p:cNvPr>
          <p:cNvSpPr/>
          <p:nvPr/>
        </p:nvSpPr>
        <p:spPr>
          <a:xfrm>
            <a:off x="4698811" y="6068496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E1CF17F-8498-FA6E-D685-F868BF12D182}"/>
              </a:ext>
            </a:extLst>
          </p:cNvPr>
          <p:cNvSpPr/>
          <p:nvPr/>
        </p:nvSpPr>
        <p:spPr>
          <a:xfrm>
            <a:off x="5005039" y="6067302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DC691B-A4B4-9D58-686E-EAC1FEF34489}"/>
              </a:ext>
            </a:extLst>
          </p:cNvPr>
          <p:cNvSpPr/>
          <p:nvPr/>
        </p:nvSpPr>
        <p:spPr>
          <a:xfrm>
            <a:off x="5314927" y="6067302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C4FA24-26EF-A4F3-E000-B5190D5CB02E}"/>
              </a:ext>
            </a:extLst>
          </p:cNvPr>
          <p:cNvSpPr/>
          <p:nvPr/>
        </p:nvSpPr>
        <p:spPr>
          <a:xfrm>
            <a:off x="5624815" y="6067302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68E12D-B54F-0E4C-2873-074AFAD13999}"/>
              </a:ext>
            </a:extLst>
          </p:cNvPr>
          <p:cNvSpPr/>
          <p:nvPr/>
        </p:nvSpPr>
        <p:spPr>
          <a:xfrm>
            <a:off x="5940569" y="6067302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C6C10E-1739-9633-F9BB-FE6612460126}"/>
              </a:ext>
            </a:extLst>
          </p:cNvPr>
          <p:cNvSpPr/>
          <p:nvPr/>
        </p:nvSpPr>
        <p:spPr>
          <a:xfrm>
            <a:off x="6252240" y="6067302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2C11DF-212D-E67B-1C08-67D4CC9E8E20}"/>
              </a:ext>
            </a:extLst>
          </p:cNvPr>
          <p:cNvSpPr/>
          <p:nvPr/>
        </p:nvSpPr>
        <p:spPr>
          <a:xfrm>
            <a:off x="6565782" y="6067755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CD1DB26-230B-A81A-B54B-FF94DC296D18}"/>
              </a:ext>
            </a:extLst>
          </p:cNvPr>
          <p:cNvSpPr/>
          <p:nvPr/>
        </p:nvSpPr>
        <p:spPr>
          <a:xfrm>
            <a:off x="7183337" y="6067099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724D6DA-16EC-D2D4-45E0-E2474EB12A1C}"/>
              </a:ext>
            </a:extLst>
          </p:cNvPr>
          <p:cNvSpPr/>
          <p:nvPr/>
        </p:nvSpPr>
        <p:spPr>
          <a:xfrm>
            <a:off x="6873879" y="6067552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AEBEF2EC-B7AF-96E6-1628-8EF151BF7A86}"/>
                  </a:ext>
                </a:extLst>
              </p14:cNvPr>
              <p14:cNvContentPartPr/>
              <p14:nvPr/>
            </p14:nvContentPartPr>
            <p14:xfrm>
              <a:off x="4415599" y="5879109"/>
              <a:ext cx="688680" cy="11772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AEBEF2EC-B7AF-96E6-1628-8EF151BF7A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279" y="5874789"/>
                <a:ext cx="697320" cy="12636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ADD971D-C844-3EB4-A33B-A1407DAAB488}"/>
              </a:ext>
            </a:extLst>
          </p:cNvPr>
          <p:cNvSpPr txBox="1"/>
          <p:nvPr/>
        </p:nvSpPr>
        <p:spPr>
          <a:xfrm>
            <a:off x="5049589" y="5642676"/>
            <a:ext cx="104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10 byte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A719523C-F84A-2323-8287-9D7BB947AEFB}"/>
                  </a:ext>
                </a:extLst>
              </p14:cNvPr>
              <p14:cNvContentPartPr/>
              <p14:nvPr/>
            </p14:nvContentPartPr>
            <p14:xfrm>
              <a:off x="6021342" y="5830569"/>
              <a:ext cx="1435320" cy="16128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A719523C-F84A-2323-8287-9D7BB947AE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7022" y="5826249"/>
                <a:ext cx="144396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CD20E98C-ACD1-F5D3-5425-9FBB1B39AE31}"/>
              </a:ext>
            </a:extLst>
          </p:cNvPr>
          <p:cNvSpPr/>
          <p:nvPr/>
        </p:nvSpPr>
        <p:spPr>
          <a:xfrm>
            <a:off x="7810762" y="6066395"/>
            <a:ext cx="429986" cy="276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142C0F36-C865-89BC-5BB9-1A489D356A90}"/>
                  </a:ext>
                </a:extLst>
              </p14:cNvPr>
              <p14:cNvContentPartPr/>
              <p14:nvPr/>
            </p14:nvContentPartPr>
            <p14:xfrm>
              <a:off x="4037907" y="7152269"/>
              <a:ext cx="360" cy="36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142C0F36-C865-89BC-5BB9-1A489D356A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3587" y="7147949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285412-5EC9-16EB-77E6-CC8503B82A80}"/>
              </a:ext>
            </a:extLst>
          </p:cNvPr>
          <p:cNvSpPr/>
          <p:nvPr/>
        </p:nvSpPr>
        <p:spPr>
          <a:xfrm>
            <a:off x="8438187" y="6032902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49F346B-CA22-4DC1-ACE2-AD8FF0B30B85}"/>
              </a:ext>
            </a:extLst>
          </p:cNvPr>
          <p:cNvSpPr/>
          <p:nvPr/>
        </p:nvSpPr>
        <p:spPr>
          <a:xfrm>
            <a:off x="8744420" y="6035003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78DF30-3D58-B0C0-A66D-AFBBACB5C72C}"/>
              </a:ext>
            </a:extLst>
          </p:cNvPr>
          <p:cNvSpPr/>
          <p:nvPr/>
        </p:nvSpPr>
        <p:spPr>
          <a:xfrm>
            <a:off x="9050648" y="6033809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BEAF17-2E9B-A6A1-AE40-2DECF4DA1E5B}"/>
              </a:ext>
            </a:extLst>
          </p:cNvPr>
          <p:cNvSpPr/>
          <p:nvPr/>
        </p:nvSpPr>
        <p:spPr>
          <a:xfrm>
            <a:off x="9360536" y="6033809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FDAE9E9-9661-A3F8-9FE4-8326296252E8}"/>
              </a:ext>
            </a:extLst>
          </p:cNvPr>
          <p:cNvSpPr/>
          <p:nvPr/>
        </p:nvSpPr>
        <p:spPr>
          <a:xfrm>
            <a:off x="9670424" y="6033809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CE200B2-1D73-7116-D89A-629D2AA8B3C1}"/>
              </a:ext>
            </a:extLst>
          </p:cNvPr>
          <p:cNvSpPr/>
          <p:nvPr/>
        </p:nvSpPr>
        <p:spPr>
          <a:xfrm>
            <a:off x="9986178" y="6033809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DC0C365-7A4C-C154-2E9C-4553F1471A93}"/>
              </a:ext>
            </a:extLst>
          </p:cNvPr>
          <p:cNvSpPr/>
          <p:nvPr/>
        </p:nvSpPr>
        <p:spPr>
          <a:xfrm>
            <a:off x="10297849" y="6033809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B0639B-D00E-1224-B212-D711A8B4BBC5}"/>
              </a:ext>
            </a:extLst>
          </p:cNvPr>
          <p:cNvSpPr/>
          <p:nvPr/>
        </p:nvSpPr>
        <p:spPr>
          <a:xfrm>
            <a:off x="10611391" y="6034262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F9C4086-58A7-4637-02CF-056032517FFA}"/>
              </a:ext>
            </a:extLst>
          </p:cNvPr>
          <p:cNvSpPr/>
          <p:nvPr/>
        </p:nvSpPr>
        <p:spPr>
          <a:xfrm>
            <a:off x="11228946" y="6033606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F8F4762-5B0F-DBDD-4C64-36DD1594EB41}"/>
              </a:ext>
            </a:extLst>
          </p:cNvPr>
          <p:cNvSpPr/>
          <p:nvPr/>
        </p:nvSpPr>
        <p:spPr>
          <a:xfrm>
            <a:off x="10919488" y="6034059"/>
            <a:ext cx="302654" cy="27689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E2F5B37B-8FC8-CE39-3318-922CD254850A}"/>
                  </a:ext>
                </a:extLst>
              </p14:cNvPr>
              <p14:cNvContentPartPr/>
              <p14:nvPr/>
            </p14:nvContentPartPr>
            <p14:xfrm>
              <a:off x="8461208" y="5845616"/>
              <a:ext cx="688680" cy="11772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E2F5B37B-8FC8-CE39-3318-922CD25485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56888" y="5841296"/>
                <a:ext cx="697320" cy="12636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8E6FE709-5062-968B-E8CC-2927D61EEE3E}"/>
              </a:ext>
            </a:extLst>
          </p:cNvPr>
          <p:cNvSpPr txBox="1"/>
          <p:nvPr/>
        </p:nvSpPr>
        <p:spPr>
          <a:xfrm>
            <a:off x="9095198" y="5609183"/>
            <a:ext cx="104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10 byte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2BFDE542-592D-6989-B471-13CE23250DB6}"/>
                  </a:ext>
                </a:extLst>
              </p14:cNvPr>
              <p14:cNvContentPartPr/>
              <p14:nvPr/>
            </p14:nvContentPartPr>
            <p14:xfrm>
              <a:off x="10066951" y="5797076"/>
              <a:ext cx="1435320" cy="16128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2BFDE542-592D-6989-B471-13CE23250D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2631" y="5792756"/>
                <a:ext cx="1443960" cy="16992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DBB4E5A7-A429-093A-9EC5-78102AE2A8EF}"/>
              </a:ext>
            </a:extLst>
          </p:cNvPr>
          <p:cNvSpPr txBox="1"/>
          <p:nvPr/>
        </p:nvSpPr>
        <p:spPr>
          <a:xfrm>
            <a:off x="4335190" y="2865092"/>
            <a:ext cx="4000770" cy="276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예</a:t>
            </a:r>
            <a:r>
              <a:rPr lang="en-US" altLang="ko-KR" sz="1200" b="1" dirty="0"/>
              <a:t>) varchar2(10) </a:t>
            </a:r>
            <a:r>
              <a:rPr lang="ko-KR" altLang="en-US" sz="1200" b="1" dirty="0"/>
              <a:t>인 컬럼에 </a:t>
            </a:r>
            <a:r>
              <a:rPr lang="en-US" altLang="ko-KR" sz="1200" b="1" dirty="0"/>
              <a:t>‘</a:t>
            </a:r>
            <a:r>
              <a:rPr lang="en-US" altLang="ko-KR" sz="1200" b="1" dirty="0" err="1"/>
              <a:t>abcd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 를 입력한 경우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139F25-11EA-C9C2-3F42-BD85AA83DB2C}"/>
              </a:ext>
            </a:extLst>
          </p:cNvPr>
          <p:cNvSpPr txBox="1"/>
          <p:nvPr/>
        </p:nvSpPr>
        <p:spPr>
          <a:xfrm>
            <a:off x="4356045" y="5355428"/>
            <a:ext cx="4000770" cy="276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예</a:t>
            </a:r>
            <a:r>
              <a:rPr lang="en-US" altLang="ko-KR" sz="1200" b="1" dirty="0"/>
              <a:t>) char(10) </a:t>
            </a:r>
            <a:r>
              <a:rPr lang="ko-KR" altLang="en-US" sz="1200" b="1" dirty="0"/>
              <a:t>인 컬럼에 </a:t>
            </a:r>
            <a:r>
              <a:rPr lang="en-US" altLang="ko-KR" sz="1200" b="1" dirty="0"/>
              <a:t>‘</a:t>
            </a:r>
            <a:r>
              <a:rPr lang="en-US" altLang="ko-KR" sz="1200" b="1" dirty="0" err="1"/>
              <a:t>abcd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 를 입력한 경우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462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38872-08C5-8614-929F-3403CFC6FF8C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테이블 생성하기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FEE47-39C4-EDEB-D8B2-5E26EFFEF30A}"/>
              </a:ext>
            </a:extLst>
          </p:cNvPr>
          <p:cNvSpPr txBox="1"/>
          <p:nvPr/>
        </p:nvSpPr>
        <p:spPr>
          <a:xfrm>
            <a:off x="566670" y="1049298"/>
            <a:ext cx="98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테이블 생성 전에 자료형에 대해 알아봅시다 </a:t>
            </a:r>
            <a:endParaRPr lang="en-US" altLang="ko-KR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A734-48E4-8C8D-638A-02544EE59951}"/>
              </a:ext>
            </a:extLst>
          </p:cNvPr>
          <p:cNvSpPr txBox="1"/>
          <p:nvPr/>
        </p:nvSpPr>
        <p:spPr>
          <a:xfrm>
            <a:off x="851616" y="2384409"/>
            <a:ext cx="35529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VARCHAR2(n) </a:t>
            </a:r>
          </a:p>
          <a:p>
            <a:endParaRPr lang="en-US" altLang="ko-KR" sz="2800" b="1" dirty="0"/>
          </a:p>
          <a:p>
            <a:r>
              <a:rPr lang="en-US" altLang="ko-KR" sz="2800" b="1" dirty="0">
                <a:solidFill>
                  <a:srgbClr val="FF0000"/>
                </a:solidFill>
              </a:rPr>
              <a:t>NUMBER(n , m)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DATE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8DAE5-AFBC-A042-27E4-685860C91356}"/>
              </a:ext>
            </a:extLst>
          </p:cNvPr>
          <p:cNvSpPr txBox="1"/>
          <p:nvPr/>
        </p:nvSpPr>
        <p:spPr>
          <a:xfrm>
            <a:off x="4830113" y="2034308"/>
            <a:ext cx="6568225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  <a:p>
            <a:r>
              <a:rPr lang="en-US" altLang="ko-KR" sz="2000" b="1" dirty="0"/>
              <a:t>NUMBER( n , m )</a:t>
            </a:r>
          </a:p>
          <a:p>
            <a:endParaRPr lang="en-US" altLang="ko-KR" b="1" dirty="0"/>
          </a:p>
          <a:p>
            <a:r>
              <a:rPr lang="ko-KR" altLang="en-US" sz="1600" b="1" dirty="0"/>
              <a:t>숫자형 값을 </a:t>
            </a:r>
            <a:r>
              <a:rPr lang="en-US" altLang="ko-KR" sz="1600" b="1" dirty="0"/>
              <a:t>n</a:t>
            </a:r>
            <a:r>
              <a:rPr lang="ko-KR" altLang="en-US" sz="1600" b="1" dirty="0"/>
              <a:t>자리만큼 입력 받고 </a:t>
            </a:r>
            <a:r>
              <a:rPr lang="en-US" altLang="ko-KR" sz="1600" b="1" dirty="0"/>
              <a:t>m</a:t>
            </a:r>
            <a:r>
              <a:rPr lang="ko-KR" altLang="en-US" sz="1600" b="1" dirty="0"/>
              <a:t>자리만큼 소수를 입력 받습니다</a:t>
            </a:r>
            <a:r>
              <a:rPr lang="en-US" altLang="ko-KR" sz="1600" b="1" dirty="0"/>
              <a:t>. </a:t>
            </a:r>
          </a:p>
          <a:p>
            <a:endParaRPr lang="en-US" altLang="ko-KR" b="1" dirty="0"/>
          </a:p>
          <a:p>
            <a:r>
              <a:rPr lang="en-US" altLang="ko-KR" sz="1600" b="1" dirty="0"/>
              <a:t>NUMBER</a:t>
            </a:r>
            <a:r>
              <a:rPr lang="ko-KR" altLang="en-US" sz="1600" b="1" dirty="0"/>
              <a:t>로 실수와 정수 모두 표현이 가능합니다</a:t>
            </a:r>
            <a:r>
              <a:rPr lang="en-US" altLang="ko-KR" sz="1600" b="1" dirty="0"/>
              <a:t>. </a:t>
            </a:r>
          </a:p>
          <a:p>
            <a:endParaRPr lang="en-US" altLang="ko-KR" b="1" dirty="0"/>
          </a:p>
          <a:p>
            <a:r>
              <a:rPr lang="en-US" altLang="ko-KR" sz="1600" b="1" dirty="0"/>
              <a:t>NUMBER </a:t>
            </a:r>
            <a:r>
              <a:rPr lang="ko-KR" altLang="en-US" sz="1600" b="1" dirty="0"/>
              <a:t>뒤에 </a:t>
            </a:r>
            <a:r>
              <a:rPr lang="en-US" altLang="ko-KR" sz="1600" b="1" dirty="0" err="1"/>
              <a:t>n,m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은 생략이 가능합니다</a:t>
            </a:r>
            <a:r>
              <a:rPr lang="en-US" altLang="ko-KR" sz="1600" b="1" dirty="0"/>
              <a:t>.</a:t>
            </a:r>
          </a:p>
        </p:txBody>
      </p:sp>
      <p:pic>
        <p:nvPicPr>
          <p:cNvPr id="2" name="그래픽 1" descr="혼란스러운 사람 윤곽선">
            <a:extLst>
              <a:ext uri="{FF2B5EF4-FFF2-40B4-BE49-F238E27FC236}">
                <a16:creationId xmlns:a16="http://schemas.microsoft.com/office/drawing/2014/main" id="{9F55958F-BF14-69D3-6EAC-46C6C50C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9207" y="5653824"/>
            <a:ext cx="1076179" cy="1076179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E578D506-5B46-C1C1-0FA1-F42B614E7129}"/>
              </a:ext>
            </a:extLst>
          </p:cNvPr>
          <p:cNvSpPr/>
          <p:nvPr/>
        </p:nvSpPr>
        <p:spPr>
          <a:xfrm>
            <a:off x="6812922" y="4913290"/>
            <a:ext cx="4037526" cy="895412"/>
          </a:xfrm>
          <a:prstGeom prst="wedgeRectCallout">
            <a:avLst>
              <a:gd name="adj1" fmla="val 44322"/>
              <a:gd name="adj2" fmla="val 694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실무 팁</a:t>
            </a:r>
            <a:r>
              <a:rPr lang="en-US" altLang="ko-KR" sz="1400" b="1" dirty="0">
                <a:solidFill>
                  <a:srgbClr val="FF0000"/>
                </a:solidFill>
              </a:rPr>
              <a:t>! </a:t>
            </a: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보통은 그냥 </a:t>
            </a:r>
            <a:r>
              <a:rPr lang="en-US" altLang="ko-KR" sz="1400" b="1" dirty="0">
                <a:solidFill>
                  <a:schemeClr val="tx1"/>
                </a:solidFill>
              </a:rPr>
              <a:t>NUMBER </a:t>
            </a:r>
            <a:r>
              <a:rPr lang="ko-KR" altLang="en-US" sz="1400" b="1" dirty="0">
                <a:solidFill>
                  <a:schemeClr val="tx1"/>
                </a:solidFill>
              </a:rPr>
              <a:t>로만 사용을 합니다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713E9-5341-04D2-DE53-7C0469FBE05B}"/>
              </a:ext>
            </a:extLst>
          </p:cNvPr>
          <p:cNvSpPr txBox="1"/>
          <p:nvPr/>
        </p:nvSpPr>
        <p:spPr>
          <a:xfrm>
            <a:off x="4760192" y="4437004"/>
            <a:ext cx="4000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예</a:t>
            </a:r>
            <a:r>
              <a:rPr lang="en-US" altLang="ko-KR" sz="1200" b="1" dirty="0"/>
              <a:t>) NUMBER(3) </a:t>
            </a:r>
            <a:r>
              <a:rPr lang="ko-KR" altLang="en-US" sz="1200" b="1" dirty="0"/>
              <a:t>이면 </a:t>
            </a:r>
            <a:r>
              <a:rPr lang="en-US" altLang="ko-KR" sz="1200" b="1" dirty="0"/>
              <a:t>999</a:t>
            </a:r>
            <a:r>
              <a:rPr lang="ko-KR" altLang="en-US" sz="1200" b="1" dirty="0"/>
              <a:t>까지만 입력이 가능합니다</a:t>
            </a:r>
            <a:r>
              <a:rPr lang="en-US" altLang="ko-KR" sz="1200" b="1" dirty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4778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338872-08C5-8614-929F-3403CFC6FF8C}"/>
              </a:ext>
            </a:extLst>
          </p:cNvPr>
          <p:cNvSpPr txBox="1"/>
          <p:nvPr/>
        </p:nvSpPr>
        <p:spPr>
          <a:xfrm>
            <a:off x="98201" y="159841"/>
            <a:ext cx="2419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/>
              <a:t>2. </a:t>
            </a:r>
            <a:r>
              <a:rPr lang="ko-KR" altLang="en-US" b="1" dirty="0"/>
              <a:t>테이블 생성하기</a:t>
            </a:r>
            <a:endParaRPr lang="en-US" altLang="ko-KR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FEE47-39C4-EDEB-D8B2-5E26EFFEF30A}"/>
              </a:ext>
            </a:extLst>
          </p:cNvPr>
          <p:cNvSpPr txBox="1"/>
          <p:nvPr/>
        </p:nvSpPr>
        <p:spPr>
          <a:xfrm>
            <a:off x="566670" y="1049298"/>
            <a:ext cx="981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테이블 생성 전에 자료형에 대해 알아봅시다 </a:t>
            </a:r>
            <a:endParaRPr lang="en-US" altLang="ko-KR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A734-48E4-8C8D-638A-02544EE59951}"/>
              </a:ext>
            </a:extLst>
          </p:cNvPr>
          <p:cNvSpPr txBox="1"/>
          <p:nvPr/>
        </p:nvSpPr>
        <p:spPr>
          <a:xfrm>
            <a:off x="851616" y="2384409"/>
            <a:ext cx="35529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VARCHAR2(n) 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NUMBER(n , m) </a:t>
            </a:r>
          </a:p>
          <a:p>
            <a:endParaRPr lang="en-US" altLang="ko-KR" sz="2800" b="1" dirty="0"/>
          </a:p>
          <a:p>
            <a:r>
              <a:rPr lang="en-US" altLang="ko-KR" sz="2800" b="1" dirty="0">
                <a:solidFill>
                  <a:srgbClr val="FF0000"/>
                </a:solidFill>
              </a:rPr>
              <a:t>DATE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DD828-C7D0-59C7-CC9A-9596774F7015}"/>
              </a:ext>
            </a:extLst>
          </p:cNvPr>
          <p:cNvSpPr txBox="1"/>
          <p:nvPr/>
        </p:nvSpPr>
        <p:spPr>
          <a:xfrm>
            <a:off x="4485352" y="1938679"/>
            <a:ext cx="715071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DATE 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b="1" dirty="0"/>
              <a:t>날짜 값을 </a:t>
            </a:r>
            <a:r>
              <a:rPr lang="ko-KR" altLang="en-US" b="1" dirty="0" err="1"/>
              <a:t>입력받습니다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이 외에도 </a:t>
            </a:r>
            <a:r>
              <a:rPr lang="en-US" altLang="ko-KR" b="1" dirty="0"/>
              <a:t>TIMESTAMP</a:t>
            </a:r>
            <a:r>
              <a:rPr lang="ko-KR" altLang="en-US" b="1" dirty="0"/>
              <a:t>라는 자료형도 있습니다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 err="1"/>
              <a:t>둘다</a:t>
            </a:r>
            <a:r>
              <a:rPr lang="ko-KR" altLang="en-US" sz="1400" b="1" dirty="0"/>
              <a:t> 비슷한 날짜형 </a:t>
            </a:r>
            <a:r>
              <a:rPr lang="ko-KR" altLang="en-US" sz="1400" b="1" dirty="0" err="1"/>
              <a:t>자료형이며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TIMESTAMP</a:t>
            </a:r>
            <a:r>
              <a:rPr lang="ko-KR" altLang="en-US" sz="1400" b="1" dirty="0"/>
              <a:t>가 좀 더 구체적인 시간을 저장합니다</a:t>
            </a:r>
            <a:r>
              <a:rPr lang="en-US" altLang="ko-KR" sz="1400" b="1" dirty="0"/>
              <a:t>)</a:t>
            </a:r>
            <a:r>
              <a:rPr lang="en-US" altLang="ko-KR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993EE-710F-CF5D-341C-D619F444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52" y="4040838"/>
            <a:ext cx="5928075" cy="23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7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A2A96-F68D-E965-FFD5-8BEE2040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4" y="152625"/>
            <a:ext cx="2246290" cy="315912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2. </a:t>
            </a:r>
            <a:r>
              <a:rPr lang="ko-KR" altLang="en-US" sz="1800" b="1" dirty="0"/>
              <a:t>테이블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D6AD5-64DE-D306-55F0-818AE7D7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61" y="2220608"/>
            <a:ext cx="5350460" cy="4109358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4F4579C-6269-DCB2-4387-10B5C294E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14" y="1054145"/>
            <a:ext cx="9446586" cy="445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/>
              <a:t>테이블 생성 문법을 분석해봅시다</a:t>
            </a:r>
            <a:r>
              <a:rPr lang="en-US" altLang="ko-KR" b="1" dirty="0"/>
              <a:t>. 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B2E60F-1319-032D-C1EC-E4D6161C81AF}"/>
              </a:ext>
            </a:extLst>
          </p:cNvPr>
          <p:cNvSpPr/>
          <p:nvPr/>
        </p:nvSpPr>
        <p:spPr>
          <a:xfrm>
            <a:off x="2634972" y="2181012"/>
            <a:ext cx="1460509" cy="380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04085-D75A-AD54-AD6F-EE611E8F13A2}"/>
              </a:ext>
            </a:extLst>
          </p:cNvPr>
          <p:cNvSpPr txBox="1"/>
          <p:nvPr/>
        </p:nvSpPr>
        <p:spPr>
          <a:xfrm>
            <a:off x="3271232" y="18732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테이블명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480144A-E25F-BBE3-B1BE-DEC93CDD3A66}"/>
              </a:ext>
            </a:extLst>
          </p:cNvPr>
          <p:cNvSpPr/>
          <p:nvPr/>
        </p:nvSpPr>
        <p:spPr>
          <a:xfrm>
            <a:off x="6147961" y="3007210"/>
            <a:ext cx="285482" cy="2382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9D0D4-B7B5-20F0-7221-E905FC5D5894}"/>
              </a:ext>
            </a:extLst>
          </p:cNvPr>
          <p:cNvSpPr txBox="1"/>
          <p:nvPr/>
        </p:nvSpPr>
        <p:spPr>
          <a:xfrm>
            <a:off x="6697014" y="2941674"/>
            <a:ext cx="53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컬럼명</a:t>
            </a:r>
            <a:r>
              <a:rPr lang="ko-KR" altLang="en-US" b="1" dirty="0"/>
              <a:t>   자료형   </a:t>
            </a:r>
            <a:r>
              <a:rPr lang="en-US" altLang="ko-KR" b="1" dirty="0"/>
              <a:t>[ DEFAULT ]   [ NULL</a:t>
            </a:r>
            <a:r>
              <a:rPr lang="ko-KR" altLang="en-US" b="1" dirty="0"/>
              <a:t>여부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859DC8-140B-CADF-2C46-52789F97107D}"/>
              </a:ext>
            </a:extLst>
          </p:cNvPr>
          <p:cNvSpPr/>
          <p:nvPr/>
        </p:nvSpPr>
        <p:spPr>
          <a:xfrm>
            <a:off x="4655258" y="3679253"/>
            <a:ext cx="1191754" cy="31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FF716-751E-C1B8-8962-CEC2E0801E1A}"/>
              </a:ext>
            </a:extLst>
          </p:cNvPr>
          <p:cNvSpPr txBox="1"/>
          <p:nvPr/>
        </p:nvSpPr>
        <p:spPr>
          <a:xfrm>
            <a:off x="8774804" y="331100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기본은 </a:t>
            </a:r>
            <a:r>
              <a:rPr lang="en-US" altLang="ko-KR" sz="1100" b="1" dirty="0">
                <a:solidFill>
                  <a:srgbClr val="FF0000"/>
                </a:solidFill>
              </a:rPr>
              <a:t>NULL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D294A-5FCB-DC43-E3E1-F6FF711B3E33}"/>
              </a:ext>
            </a:extLst>
          </p:cNvPr>
          <p:cNvSpPr txBox="1"/>
          <p:nvPr/>
        </p:nvSpPr>
        <p:spPr>
          <a:xfrm>
            <a:off x="10342681" y="3311006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기본은 </a:t>
            </a:r>
            <a:r>
              <a:rPr lang="en-US" altLang="ko-KR" sz="1100" b="1" dirty="0">
                <a:solidFill>
                  <a:srgbClr val="FF0000"/>
                </a:solidFill>
              </a:rPr>
              <a:t>NULL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8DC728-5317-EFFB-9BB6-064D22A66903}"/>
              </a:ext>
            </a:extLst>
          </p:cNvPr>
          <p:cNvSpPr txBox="1"/>
          <p:nvPr/>
        </p:nvSpPr>
        <p:spPr>
          <a:xfrm>
            <a:off x="4661697" y="4008451"/>
            <a:ext cx="1675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NULL </a:t>
            </a:r>
            <a:r>
              <a:rPr lang="ko-KR" altLang="en-US" sz="1100" b="1" dirty="0"/>
              <a:t>입력하지 마세요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CC2FF8-A450-E49F-9CB7-6802D99B5B25}"/>
              </a:ext>
            </a:extLst>
          </p:cNvPr>
          <p:cNvSpPr/>
          <p:nvPr/>
        </p:nvSpPr>
        <p:spPr>
          <a:xfrm>
            <a:off x="3416738" y="5170099"/>
            <a:ext cx="2192011" cy="319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76434-54C7-CA1E-2DAF-5A452EEC4FF5}"/>
              </a:ext>
            </a:extLst>
          </p:cNvPr>
          <p:cNvSpPr txBox="1"/>
          <p:nvPr/>
        </p:nvSpPr>
        <p:spPr>
          <a:xfrm>
            <a:off x="3877184" y="5609768"/>
            <a:ext cx="26340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따로 값을 입력하지 않는다면 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ko-KR" altLang="en-US" sz="1100" b="1" dirty="0"/>
              <a:t>기본적으로 </a:t>
            </a:r>
            <a:r>
              <a:rPr lang="en-US" altLang="ko-KR" sz="1100" b="1" dirty="0"/>
              <a:t>SYSDATE </a:t>
            </a:r>
            <a:r>
              <a:rPr lang="ko-KR" altLang="en-US" sz="1100" b="1" dirty="0"/>
              <a:t>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66494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3275</Words>
  <Application>Microsoft Office PowerPoint</Application>
  <PresentationFormat>와이드스크린</PresentationFormat>
  <Paragraphs>641</Paragraphs>
  <Slides>54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InfinitySans-RegularA1</vt:lpstr>
      <vt:lpstr>맑은 고딕</vt:lpstr>
      <vt:lpstr>Arial</vt:lpstr>
      <vt:lpstr>Office 테마</vt:lpstr>
      <vt:lpstr>DDL (Data Definition Language)</vt:lpstr>
      <vt:lpstr>PowerPoint 프레젠테이션</vt:lpstr>
      <vt:lpstr>PowerPoint 프레젠테이션</vt:lpstr>
      <vt:lpstr>CREATE</vt:lpstr>
      <vt:lpstr>PowerPoint 프레젠테이션</vt:lpstr>
      <vt:lpstr>PowerPoint 프레젠테이션</vt:lpstr>
      <vt:lpstr>PowerPoint 프레젠테이션</vt:lpstr>
      <vt:lpstr>PowerPoint 프레젠테이션</vt:lpstr>
      <vt:lpstr>2. 테이블 생성하기</vt:lpstr>
      <vt:lpstr>2. 테이블 생성하기</vt:lpstr>
      <vt:lpstr>잠깐! 테이블 생성시 이름규칙 주의사항</vt:lpstr>
      <vt:lpstr>2. 테이블 생성하기</vt:lpstr>
      <vt:lpstr>2. 테이블 생성하기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실습을 해봅시다. (1/3)</vt:lpstr>
      <vt:lpstr>실습을 해봅시다. (2/3)</vt:lpstr>
      <vt:lpstr>실습을 해봅시다. (3/3)</vt:lpstr>
      <vt:lpstr>답안 (1/3)</vt:lpstr>
      <vt:lpstr>답안 (2/3)</vt:lpstr>
      <vt:lpstr>답안 (3/3)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 (Data  Definition Language)</dc:title>
  <dc:creator>강 태우</dc:creator>
  <cp:lastModifiedBy>강 태우</cp:lastModifiedBy>
  <cp:revision>234</cp:revision>
  <dcterms:created xsi:type="dcterms:W3CDTF">2022-11-15T03:47:49Z</dcterms:created>
  <dcterms:modified xsi:type="dcterms:W3CDTF">2023-05-11T02:21:53Z</dcterms:modified>
</cp:coreProperties>
</file>