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91" r:id="rId3"/>
    <p:sldId id="343" r:id="rId4"/>
    <p:sldId id="284" r:id="rId5"/>
    <p:sldId id="347" r:id="rId6"/>
    <p:sldId id="349" r:id="rId7"/>
    <p:sldId id="356" r:id="rId8"/>
    <p:sldId id="568" r:id="rId9"/>
    <p:sldId id="266" r:id="rId10"/>
    <p:sldId id="569" r:id="rId11"/>
    <p:sldId id="570" r:id="rId12"/>
    <p:sldId id="271" r:id="rId13"/>
    <p:sldId id="272" r:id="rId14"/>
    <p:sldId id="572" r:id="rId15"/>
    <p:sldId id="571" r:id="rId16"/>
    <p:sldId id="573" r:id="rId17"/>
    <p:sldId id="275" r:id="rId18"/>
    <p:sldId id="361" r:id="rId19"/>
    <p:sldId id="362" r:id="rId20"/>
    <p:sldId id="276" r:id="rId21"/>
    <p:sldId id="277" r:id="rId22"/>
    <p:sldId id="278" r:id="rId23"/>
    <p:sldId id="575" r:id="rId24"/>
    <p:sldId id="574" r:id="rId25"/>
    <p:sldId id="282" r:id="rId26"/>
    <p:sldId id="43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8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CDF7-D7FE-46F8-936F-D118C60DCDEF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72A8D-34E2-4106-8AFE-C0097A982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--1. </a:t>
            </a:r>
            <a:r>
              <a:rPr lang="ko-KR" altLang="en-US" dirty="0"/>
              <a:t>아까 </a:t>
            </a:r>
            <a:r>
              <a:rPr lang="ko-KR" altLang="en-US" dirty="0" err="1"/>
              <a:t>헤어드라이기의</a:t>
            </a:r>
            <a:r>
              <a:rPr lang="ko-KR" altLang="en-US" dirty="0"/>
              <a:t> 값을 </a:t>
            </a:r>
            <a:r>
              <a:rPr lang="en-US" altLang="ko-KR" dirty="0"/>
              <a:t>30000</a:t>
            </a:r>
            <a:r>
              <a:rPr lang="ko-KR" altLang="en-US" dirty="0"/>
              <a:t>으로 변경 </a:t>
            </a:r>
            <a:r>
              <a:rPr lang="en-US" altLang="ko-KR" dirty="0"/>
              <a:t>(DML </a:t>
            </a:r>
            <a:r>
              <a:rPr lang="ko-KR" altLang="en-US" dirty="0"/>
              <a:t>는 자동 </a:t>
            </a:r>
            <a:r>
              <a:rPr lang="en-US" altLang="ko-KR" dirty="0"/>
              <a:t>COMMIT </a:t>
            </a:r>
            <a:r>
              <a:rPr lang="ko-KR" altLang="en-US" dirty="0"/>
              <a:t>되지 않음</a:t>
            </a:r>
            <a:r>
              <a:rPr lang="en-US" altLang="ko-KR" dirty="0"/>
              <a:t>!) </a:t>
            </a:r>
          </a:p>
          <a:p>
            <a:r>
              <a:rPr lang="en-US" altLang="ko-KR" dirty="0"/>
              <a:t>UPDATE TB_PRD </a:t>
            </a:r>
          </a:p>
          <a:p>
            <a:r>
              <a:rPr lang="en-US" altLang="ko-KR" dirty="0"/>
              <a:t>   SET PRD_PRICE = 30000</a:t>
            </a:r>
          </a:p>
          <a:p>
            <a:r>
              <a:rPr lang="en-US" altLang="ko-KR" dirty="0"/>
              <a:t> WHERE PRD_ID = 'P0001' ; </a:t>
            </a:r>
          </a:p>
          <a:p>
            <a:endParaRPr lang="en-US" altLang="ko-KR" dirty="0"/>
          </a:p>
          <a:p>
            <a:r>
              <a:rPr lang="en-US" altLang="ko-KR" dirty="0"/>
              <a:t>--2. </a:t>
            </a:r>
            <a:r>
              <a:rPr lang="ko-KR" altLang="en-US" dirty="0"/>
              <a:t>임의의 테이블 </a:t>
            </a:r>
            <a:r>
              <a:rPr lang="en-US" altLang="ko-KR" dirty="0"/>
              <a:t>CREATE </a:t>
            </a:r>
            <a:r>
              <a:rPr lang="ko-KR" altLang="en-US" dirty="0"/>
              <a:t>로 </a:t>
            </a:r>
            <a:r>
              <a:rPr lang="en-US" altLang="ko-KR" dirty="0"/>
              <a:t>DDL </a:t>
            </a:r>
            <a:r>
              <a:rPr lang="ko-KR" altLang="en-US" dirty="0"/>
              <a:t>문장 실행 </a:t>
            </a:r>
            <a:r>
              <a:rPr lang="en-US" altLang="ko-KR" dirty="0"/>
              <a:t>(DDL </a:t>
            </a:r>
            <a:r>
              <a:rPr lang="ko-KR" altLang="en-US" dirty="0"/>
              <a:t>은 자동 </a:t>
            </a:r>
            <a:r>
              <a:rPr lang="en-US" altLang="ko-KR" dirty="0"/>
              <a:t>COMMIT </a:t>
            </a:r>
            <a:r>
              <a:rPr lang="ko-KR" altLang="en-US" dirty="0"/>
              <a:t>이 됨</a:t>
            </a:r>
            <a:r>
              <a:rPr lang="en-US" altLang="ko-KR" dirty="0"/>
              <a:t>! ) </a:t>
            </a:r>
          </a:p>
          <a:p>
            <a:r>
              <a:rPr lang="en-US" altLang="ko-KR" dirty="0"/>
              <a:t>CREATE TABLE TEST_222 ( </a:t>
            </a:r>
          </a:p>
          <a:p>
            <a:r>
              <a:rPr lang="en-US" altLang="ko-KR" dirty="0"/>
              <a:t>  COL1 VARCHAR2(10) , </a:t>
            </a:r>
          </a:p>
          <a:p>
            <a:r>
              <a:rPr lang="en-US" altLang="ko-KR" dirty="0"/>
              <a:t>  COL2 VARCHAR2(10) );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--3. ROLLBACK </a:t>
            </a:r>
            <a:r>
              <a:rPr lang="ko-KR" altLang="en-US" dirty="0"/>
              <a:t>으로 되돌리기 실행</a:t>
            </a:r>
          </a:p>
          <a:p>
            <a:r>
              <a:rPr lang="en-US" altLang="ko-KR" dirty="0"/>
              <a:t>ROLLBACK ; </a:t>
            </a:r>
          </a:p>
          <a:p>
            <a:endParaRPr lang="en-US" altLang="ko-KR" dirty="0"/>
          </a:p>
          <a:p>
            <a:r>
              <a:rPr lang="en-US" altLang="ko-KR" dirty="0"/>
              <a:t>--4. </a:t>
            </a:r>
            <a:r>
              <a:rPr lang="ko-KR" altLang="en-US" dirty="0" err="1"/>
              <a:t>헤어드라이기의</a:t>
            </a:r>
            <a:r>
              <a:rPr lang="ko-KR" altLang="en-US" dirty="0"/>
              <a:t> 가격은 </a:t>
            </a:r>
            <a:r>
              <a:rPr lang="en-US" altLang="ko-KR" dirty="0"/>
              <a:t>30000?  </a:t>
            </a:r>
            <a:r>
              <a:rPr lang="ko-KR" altLang="en-US" dirty="0"/>
              <a:t>혹은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SELECT PRD_PRICE</a:t>
            </a:r>
          </a:p>
          <a:p>
            <a:r>
              <a:rPr lang="en-US" altLang="ko-KR" dirty="0"/>
              <a:t>  FROM TB_PRD</a:t>
            </a:r>
          </a:p>
          <a:p>
            <a:r>
              <a:rPr lang="en-US" altLang="ko-KR" dirty="0"/>
              <a:t> WHERE PRD_ID = 'P0001' 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8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7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32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9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33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5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97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74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0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SHOPPING.TB_PRD.PRD_ID  </a:t>
            </a:r>
          </a:p>
          <a:p>
            <a:r>
              <a:rPr lang="en-US" altLang="ko-KR" dirty="0"/>
              <a:t>     , SHOPPING.TB_PRD.PRD_NAME</a:t>
            </a:r>
          </a:p>
          <a:p>
            <a:r>
              <a:rPr lang="en-US" altLang="ko-KR" dirty="0"/>
              <a:t>  FROM SHOPPING.TB_PRD ;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SELECT TB_PRD.PRD_ID   --</a:t>
            </a:r>
            <a:r>
              <a:rPr lang="ko-KR" altLang="en-US" dirty="0"/>
              <a:t>현재 접속한 계정의 스키마를 </a:t>
            </a:r>
            <a:r>
              <a:rPr lang="ko-KR" altLang="en-US" dirty="0" err="1"/>
              <a:t>쓰는거겠지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     , TB_PRD.PRD_NAME</a:t>
            </a:r>
          </a:p>
          <a:p>
            <a:r>
              <a:rPr lang="en-US" altLang="ko-KR" dirty="0"/>
              <a:t>  FROM TB_PRD ; 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-----------------------------------------------------------------------------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07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3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0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 commit , rollback , </a:t>
            </a:r>
            <a:r>
              <a:rPr lang="en-US" altLang="ko-KR" dirty="0" err="1"/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는 엄밀히 말하면 </a:t>
            </a:r>
            <a:r>
              <a:rPr lang="en-US" altLang="ko-KR" dirty="0"/>
              <a:t>TCL </a:t>
            </a:r>
            <a:r>
              <a:rPr lang="ko-KR" altLang="en-US" dirty="0"/>
              <a:t>계열입니다</a:t>
            </a:r>
            <a:r>
              <a:rPr lang="en-US" altLang="ko-KR" dirty="0"/>
              <a:t>. </a:t>
            </a:r>
            <a:r>
              <a:rPr lang="ko-KR" altLang="en-US" dirty="0"/>
              <a:t>하지만 정보처리기사의 경우 </a:t>
            </a:r>
            <a:r>
              <a:rPr lang="en-US" altLang="ko-KR" dirty="0"/>
              <a:t>DCL </a:t>
            </a:r>
            <a:r>
              <a:rPr lang="ko-KR" altLang="en-US" dirty="0"/>
              <a:t>범주안에 두기도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무결성 유지 </a:t>
            </a:r>
            <a:r>
              <a:rPr lang="en-US" altLang="ko-KR" dirty="0"/>
              <a:t>, </a:t>
            </a:r>
            <a:r>
              <a:rPr lang="ko-KR" altLang="en-US" dirty="0"/>
              <a:t>병행수행 제어 </a:t>
            </a:r>
            <a:r>
              <a:rPr lang="en-US" altLang="ko-KR" dirty="0"/>
              <a:t>, </a:t>
            </a:r>
            <a:r>
              <a:rPr lang="ko-KR" altLang="en-US" dirty="0"/>
              <a:t>회복 </a:t>
            </a:r>
            <a:r>
              <a:rPr lang="en-US" altLang="ko-KR" dirty="0"/>
              <a:t>, </a:t>
            </a:r>
            <a:r>
              <a:rPr lang="ko-KR" altLang="en-US" dirty="0"/>
              <a:t>데이터보안 </a:t>
            </a:r>
          </a:p>
          <a:p>
            <a:endParaRPr lang="ko-KR" altLang="en-US" dirty="0"/>
          </a:p>
          <a:p>
            <a:r>
              <a:rPr lang="en-US" altLang="ko-KR" dirty="0"/>
              <a:t>DROP TABLE TAB3 ;</a:t>
            </a:r>
          </a:p>
          <a:p>
            <a:endParaRPr lang="en-US" altLang="ko-KR" dirty="0"/>
          </a:p>
          <a:p>
            <a:r>
              <a:rPr lang="en-US" altLang="ko-KR" dirty="0"/>
              <a:t>CREATE TABLE TAB3 (</a:t>
            </a:r>
          </a:p>
          <a:p>
            <a:r>
              <a:rPr lang="en-US" altLang="ko-KR" dirty="0"/>
              <a:t>COL1 VARCHAR2(10) PRIMARY KEY , </a:t>
            </a:r>
          </a:p>
          <a:p>
            <a:r>
              <a:rPr lang="en-US" altLang="ko-KR" dirty="0"/>
              <a:t>COL2 VARCHAR2(10) </a:t>
            </a:r>
          </a:p>
          <a:p>
            <a:r>
              <a:rPr lang="en-US" altLang="ko-KR" dirty="0"/>
              <a:t>) ;  --DDL </a:t>
            </a:r>
            <a:r>
              <a:rPr lang="ko-KR" altLang="en-US" dirty="0"/>
              <a:t>은 자동 </a:t>
            </a:r>
            <a:r>
              <a:rPr lang="en-US" altLang="ko-KR" dirty="0"/>
              <a:t>COMMIT </a:t>
            </a:r>
          </a:p>
          <a:p>
            <a:endParaRPr lang="en-US" altLang="ko-KR" dirty="0"/>
          </a:p>
          <a:p>
            <a:r>
              <a:rPr lang="en-US" altLang="ko-KR" dirty="0"/>
              <a:t>INSERT INTO TAB3 (COL1 , COL2) VALUES ( 'A' , 'A') ; </a:t>
            </a:r>
          </a:p>
          <a:p>
            <a:r>
              <a:rPr lang="en-US" altLang="ko-KR" dirty="0"/>
              <a:t>INSERT INTO TAB3 (COL1 , COL2) VALUES ( 'B' , 'B') ;</a:t>
            </a:r>
          </a:p>
          <a:p>
            <a:r>
              <a:rPr lang="en-US" altLang="ko-KR" dirty="0"/>
              <a:t>COMMIT; --</a:t>
            </a:r>
            <a:r>
              <a:rPr lang="ko-KR" altLang="en-US" dirty="0"/>
              <a:t>이 순간 위에 입력했던 </a:t>
            </a:r>
            <a:r>
              <a:rPr lang="en-US" altLang="ko-KR" dirty="0"/>
              <a:t>INSERT </a:t>
            </a:r>
            <a:r>
              <a:rPr lang="ko-KR" altLang="en-US" dirty="0"/>
              <a:t>구문이 영구적으로 </a:t>
            </a:r>
            <a:r>
              <a:rPr lang="en-US" altLang="ko-KR" dirty="0"/>
              <a:t>DB</a:t>
            </a:r>
            <a:r>
              <a:rPr lang="ko-KR" altLang="en-US" dirty="0"/>
              <a:t>에 반영이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SELECT * FROM TAB3;</a:t>
            </a:r>
          </a:p>
          <a:p>
            <a:endParaRPr lang="en-US" altLang="ko-KR" dirty="0"/>
          </a:p>
          <a:p>
            <a:r>
              <a:rPr lang="en-US" altLang="ko-KR" dirty="0"/>
              <a:t>INSERT INTO TAB3 (COL1 , COL2) VALUES ('C' , 'C') ; </a:t>
            </a:r>
          </a:p>
          <a:p>
            <a:r>
              <a:rPr lang="en-US" altLang="ko-KR" dirty="0"/>
              <a:t>SELECT * FROM TAB3 ;</a:t>
            </a:r>
          </a:p>
          <a:p>
            <a:r>
              <a:rPr lang="en-US" altLang="ko-KR" dirty="0"/>
              <a:t>ROLLBACK ;  -- </a:t>
            </a:r>
            <a:r>
              <a:rPr lang="ko-KR" altLang="en-US" dirty="0"/>
              <a:t>이 경우 </a:t>
            </a:r>
            <a:r>
              <a:rPr lang="en-US" altLang="ko-KR" dirty="0"/>
              <a:t>'C' , 'C' </a:t>
            </a:r>
            <a:r>
              <a:rPr lang="ko-KR" altLang="en-US" dirty="0"/>
              <a:t>의 값은 사라진다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COMMIT </a:t>
            </a:r>
            <a:r>
              <a:rPr lang="ko-KR" altLang="en-US" dirty="0"/>
              <a:t>시점까지 데이터가 원상복구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SELECT * FROM TAB3;</a:t>
            </a:r>
          </a:p>
          <a:p>
            <a:endParaRPr lang="en-US" altLang="ko-KR" dirty="0"/>
          </a:p>
          <a:p>
            <a:r>
              <a:rPr lang="en-US" altLang="ko-KR" dirty="0"/>
              <a:t>INSERT INTO TAB3(COL1 ,COL2) VALUES ('D' , 'D') ; </a:t>
            </a:r>
          </a:p>
          <a:p>
            <a:r>
              <a:rPr lang="en-US" altLang="ko-KR" dirty="0"/>
              <a:t>SAVEPOINT SV1 ;   --</a:t>
            </a:r>
            <a:r>
              <a:rPr lang="ko-KR" altLang="en-US" dirty="0"/>
              <a:t>여기를 세이브포인트로 지정</a:t>
            </a:r>
            <a:r>
              <a:rPr lang="en-US" altLang="ko-KR" dirty="0"/>
              <a:t>! ( </a:t>
            </a:r>
            <a:r>
              <a:rPr lang="ko-KR" altLang="en-US" dirty="0"/>
              <a:t>다른 언어에서는 </a:t>
            </a:r>
            <a:r>
              <a:rPr lang="en-US" altLang="ko-KR" dirty="0"/>
              <a:t>CHECKPOINT </a:t>
            </a:r>
            <a:r>
              <a:rPr lang="ko-KR" altLang="en-US" dirty="0"/>
              <a:t>라고도 함 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INSERT INTO TAB3(COL1 ,COL2) VALUES ('E' , 'E') ; </a:t>
            </a:r>
          </a:p>
          <a:p>
            <a:r>
              <a:rPr lang="en-US" altLang="ko-KR" dirty="0"/>
              <a:t>ROLLBACK TO SAVEPOINT SV1 ; --SV1 </a:t>
            </a:r>
            <a:r>
              <a:rPr lang="ko-KR" altLang="en-US" dirty="0"/>
              <a:t>까지만 롤백 </a:t>
            </a:r>
            <a:r>
              <a:rPr lang="en-US" altLang="ko-KR" dirty="0"/>
              <a:t>(  ROLLBACK TO SAVEPOINT SV1 </a:t>
            </a:r>
            <a:r>
              <a:rPr lang="ko-KR" altLang="en-US" dirty="0"/>
              <a:t>로 해도 됨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SELECT * FROM TAB3; -- SV1 </a:t>
            </a:r>
            <a:r>
              <a:rPr lang="ko-KR" altLang="en-US" dirty="0"/>
              <a:t>까지만 </a:t>
            </a:r>
            <a:r>
              <a:rPr lang="ko-KR" altLang="en-US" dirty="0" err="1"/>
              <a:t>롤백되어</a:t>
            </a:r>
            <a:r>
              <a:rPr lang="ko-KR" altLang="en-US" dirty="0"/>
              <a:t> 그 이전의 </a:t>
            </a:r>
            <a:r>
              <a:rPr lang="en-US" altLang="ko-KR" dirty="0"/>
              <a:t>'D' , 'D' </a:t>
            </a:r>
            <a:r>
              <a:rPr lang="ko-KR" altLang="en-US" dirty="0"/>
              <a:t>는 삭제되지 않았다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COMMIT;   -- </a:t>
            </a:r>
            <a:r>
              <a:rPr lang="ko-KR" altLang="en-US" dirty="0"/>
              <a:t>데이터 영구반영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13A08-3CE2-40B2-91F9-1CB67D47EB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0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6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72A8D-34E2-4106-8AFE-C0097A9827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53F5-91C4-7DDB-F43D-E0AB19B3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C34E35-4AEB-2C85-30BC-9B2C3B4E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72FE5-36FA-BF93-F6E1-1EE85E09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20220-BA80-EF23-7750-11A92F11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56054-1BFB-D1C7-8096-4D22F18B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2C9C-4168-0A11-BA68-5526B6A0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EA8A9-9BC3-321C-A179-4B53D152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4C2D2-BA5A-9F05-C080-3AE8CA07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3477-832D-56BC-8621-6A486D3D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97B0-BF8B-A400-D670-39C8DF44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0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96AC25-0C00-58E7-5C43-C6FE3F41F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DE892-438D-1BE9-EFAC-ADA73851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AA2-4FD7-5062-578F-73024FC9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F1B8F-B448-9023-BDB6-54E778AE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4B297-E8F7-61CE-3BFD-37F52C67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7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A8CB0-95DD-D628-7415-08C34CBB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46BA1-C760-AFED-87C3-AE9285F0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8EA5-CCEF-8208-B643-D1E456D4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E48EE-85BB-4E60-33B2-EAD45569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EBC50-4EDC-7A53-EC4B-129EB54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5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18C54-FA18-DA43-5FD4-166D5C3C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AE1AF-9A51-1935-CECF-E4FE2F87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A4B07-FEFF-644D-63C1-4278F581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9D8E2-405F-A5B6-AF92-7619D92F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A1EE-A1D6-59A1-092E-E8615CD4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264F-1383-F05B-1F7D-213E4A00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3E11C-17B1-A0D4-DE30-0C18DA73D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9A275-BE2B-5ECC-7E49-9E1FF5FF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DD8CA-D2FF-24BD-FEF4-E54012A0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E4B29-0A81-97D5-2220-3F523CE9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F5BDE-DE36-A42C-905D-3F81B08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8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77FAD-12CE-95FC-EB90-1072A481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9F21-E600-4C8F-0C7A-0347B473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01DCF-B72A-DD7F-B922-F0DFA303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D1F201-3FCE-9370-C47F-A6C91D05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8A461E-99AD-710F-3C41-24E3D2E65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B7716-5D64-5DFD-11AD-2A1832D1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63914-7C08-EF5F-C22E-C75AFB2B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E576D-7EB7-39D0-AD93-1A04638E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711AF-D431-862E-2686-86B47283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89200-9802-8475-293C-E25F83B8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49C9C-BE71-E555-A371-C603CF39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54575-F60D-7A23-10ED-1639C6D8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60F6B0-1D04-2A83-B955-32EF39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D2472-A056-35B4-DB8A-4F4066B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818A3-0334-1E04-7AAC-B8DAA7E3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35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000E9-1760-D903-87A5-1D8A5023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31944-DDC3-92A2-6B96-53956533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7FFCD-34B4-CBFC-D6E0-B8C84C29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1A633-5C55-F41E-9FF1-15EEA632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E164D-47BC-0D26-3F91-A0EA9422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30D06-24A6-ACC7-03C9-39B08E5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99F5-D222-24BA-8BE7-D661FF86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4DEDA-48A2-16AF-0AA0-1B5F3A0A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01CC8-64ED-3EE8-49D2-9E321623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C8D7D-B682-D89C-B518-CD3BE7EE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4740E-3C29-242C-096A-B4C40752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22C70-E3A4-00AF-304F-ECE906CC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627F3-59A1-0471-71A5-16F11C09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15D10-791C-A215-4F4D-70275CEC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EB59D-FA4C-ECA9-AECC-1687C3A7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AB3E-E947-4149-824E-ECAD340EA298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F04AD-4E91-4C84-1F8B-B9A098C93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15E75-5284-C2AF-1804-97DED152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97ED-15E2-4815-AB0E-1852334B6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0" y="1"/>
            <a:ext cx="526745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52" y="2617121"/>
            <a:ext cx="4710127" cy="1263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TCL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2400" dirty="0">
                <a:solidFill>
                  <a:srgbClr val="FFFFFF"/>
                </a:solidFill>
              </a:rPr>
              <a:t>(Transaction Control Language)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7096532" y="1619250"/>
            <a:ext cx="4134919" cy="3619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300" b="1" dirty="0"/>
              <a:t>1. TCL</a:t>
            </a:r>
            <a:r>
              <a:rPr lang="ko-KR" altLang="en-US" sz="2300" b="1" dirty="0"/>
              <a:t>이란</a:t>
            </a:r>
            <a:r>
              <a:rPr lang="en-US" altLang="ko-KR" sz="2300" b="1" dirty="0"/>
              <a:t>? 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트랜잭션 이해하기 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3. COMMIT </a:t>
            </a:r>
            <a:r>
              <a:rPr lang="ko-KR" altLang="en-US" sz="2300" b="1" dirty="0"/>
              <a:t>과</a:t>
            </a:r>
            <a:r>
              <a:rPr lang="en-US" altLang="ko-KR" sz="2300" b="1" dirty="0"/>
              <a:t> ROLLBACK 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4. SAVEPOINT 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5. </a:t>
            </a:r>
            <a:r>
              <a:rPr lang="ko-KR" altLang="en-US" sz="2300" b="1" dirty="0"/>
              <a:t>실습용 문제 풀이</a:t>
            </a:r>
            <a:endParaRPr lang="en-US" altLang="ko-KR" sz="23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52DE8D-E265-762E-5873-086D7A5D4ACF}"/>
              </a:ext>
            </a:extLst>
          </p:cNvPr>
          <p:cNvSpPr txBox="1">
            <a:spLocks/>
          </p:cNvSpPr>
          <p:nvPr/>
        </p:nvSpPr>
        <p:spPr>
          <a:xfrm>
            <a:off x="0" y="6321942"/>
            <a:ext cx="1990428" cy="536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100" dirty="0">
                <a:solidFill>
                  <a:srgbClr val="FFFFFF"/>
                </a:solidFill>
              </a:rPr>
              <a:t>강사 강태우</a:t>
            </a:r>
            <a:endParaRPr lang="en-US" altLang="ko-KR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9043F9-2933-F38E-085E-376D6EE8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443"/>
            <a:ext cx="11391900" cy="52371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A5CC1D-74A2-8EAF-EA0E-AF93D0F56BFD}"/>
              </a:ext>
            </a:extLst>
          </p:cNvPr>
          <p:cNvSpPr/>
          <p:nvPr/>
        </p:nvSpPr>
        <p:spPr>
          <a:xfrm>
            <a:off x="2431412" y="4973993"/>
            <a:ext cx="756288" cy="533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647F40-89E2-3FC7-579B-8E5D7E7F42C0}"/>
              </a:ext>
            </a:extLst>
          </p:cNvPr>
          <p:cNvSpPr/>
          <p:nvPr/>
        </p:nvSpPr>
        <p:spPr>
          <a:xfrm>
            <a:off x="1517012" y="2622218"/>
            <a:ext cx="4109088" cy="1048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F20C7-613D-82C4-A312-231D7E9851F5}"/>
              </a:ext>
            </a:extLst>
          </p:cNvPr>
          <p:cNvSpPr/>
          <p:nvPr/>
        </p:nvSpPr>
        <p:spPr>
          <a:xfrm>
            <a:off x="6949758" y="4973993"/>
            <a:ext cx="1889442" cy="533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혼란스러운 사람 윤곽선">
            <a:extLst>
              <a:ext uri="{FF2B5EF4-FFF2-40B4-BE49-F238E27FC236}">
                <a16:creationId xmlns:a16="http://schemas.microsoft.com/office/drawing/2014/main" id="{2E3A3997-6ABF-A73F-2F54-ADCAE9E2E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0700" y="5630840"/>
            <a:ext cx="1016000" cy="1016000"/>
          </a:xfrm>
          <a:prstGeom prst="rect">
            <a:avLst/>
          </a:prstGeom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97951360-8AD7-25EF-0F63-61E40724EAFB}"/>
              </a:ext>
            </a:extLst>
          </p:cNvPr>
          <p:cNvSpPr/>
          <p:nvPr/>
        </p:nvSpPr>
        <p:spPr>
          <a:xfrm>
            <a:off x="7112000" y="5797489"/>
            <a:ext cx="3136338" cy="682702"/>
          </a:xfrm>
          <a:prstGeom prst="wedgeEllipseCallout">
            <a:avLst>
              <a:gd name="adj1" fmla="val 64128"/>
              <a:gd name="adj2" fmla="val -356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결과가 다른 이유는</a:t>
            </a:r>
            <a:r>
              <a:rPr lang="en-US" altLang="ko-K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05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09C4DA-ADFF-4C7D-7B2F-B99D0F6F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65109"/>
            <a:ext cx="11252200" cy="48037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A5CC1D-74A2-8EAF-EA0E-AF93D0F56BFD}"/>
              </a:ext>
            </a:extLst>
          </p:cNvPr>
          <p:cNvSpPr/>
          <p:nvPr/>
        </p:nvSpPr>
        <p:spPr>
          <a:xfrm>
            <a:off x="1342068" y="4891301"/>
            <a:ext cx="756288" cy="302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647F40-89E2-3FC7-579B-8E5D7E7F42C0}"/>
              </a:ext>
            </a:extLst>
          </p:cNvPr>
          <p:cNvSpPr/>
          <p:nvPr/>
        </p:nvSpPr>
        <p:spPr>
          <a:xfrm>
            <a:off x="1707512" y="2584118"/>
            <a:ext cx="3410588" cy="641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F20C7-613D-82C4-A312-231D7E9851F5}"/>
              </a:ext>
            </a:extLst>
          </p:cNvPr>
          <p:cNvSpPr/>
          <p:nvPr/>
        </p:nvSpPr>
        <p:spPr>
          <a:xfrm>
            <a:off x="7073902" y="2895410"/>
            <a:ext cx="4038598" cy="800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9" name="그래픽 8" descr="혼란스러운 사람 윤곽선">
            <a:extLst>
              <a:ext uri="{FF2B5EF4-FFF2-40B4-BE49-F238E27FC236}">
                <a16:creationId xmlns:a16="http://schemas.microsoft.com/office/drawing/2014/main" id="{2E3A3997-6ABF-A73F-2F54-ADCAE9E2E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0700" y="5630840"/>
            <a:ext cx="1016000" cy="1016000"/>
          </a:xfrm>
          <a:prstGeom prst="rect">
            <a:avLst/>
          </a:prstGeom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97951360-8AD7-25EF-0F63-61E40724EAFB}"/>
              </a:ext>
            </a:extLst>
          </p:cNvPr>
          <p:cNvSpPr/>
          <p:nvPr/>
        </p:nvSpPr>
        <p:spPr>
          <a:xfrm>
            <a:off x="5766082" y="5042800"/>
            <a:ext cx="4749238" cy="1289111"/>
          </a:xfrm>
          <a:prstGeom prst="wedgeEllipseCallout">
            <a:avLst>
              <a:gd name="adj1" fmla="val 56777"/>
              <a:gd name="adj2" fmla="val 16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COMMIT</a:t>
            </a:r>
            <a:r>
              <a:rPr lang="ko-KR" altLang="en-US" b="1" dirty="0"/>
              <a:t>으로 데이터베이스에 데이터가 </a:t>
            </a:r>
            <a:r>
              <a:rPr lang="ko-KR" altLang="en-US" b="1" dirty="0" err="1"/>
              <a:t>영구반영되었습니다</a:t>
            </a:r>
            <a:r>
              <a:rPr lang="en-US" altLang="ko-KR" b="1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B4B537-6C13-6D83-1FD0-90435F760AA9}"/>
              </a:ext>
            </a:extLst>
          </p:cNvPr>
          <p:cNvSpPr/>
          <p:nvPr/>
        </p:nvSpPr>
        <p:spPr>
          <a:xfrm>
            <a:off x="7073902" y="4355910"/>
            <a:ext cx="1727198" cy="535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0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4" y="371564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4. SAVEPOINT 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33D2E-9070-3CD4-3541-855EC3A1F75C}"/>
              </a:ext>
            </a:extLst>
          </p:cNvPr>
          <p:cNvSpPr txBox="1"/>
          <p:nvPr/>
        </p:nvSpPr>
        <p:spPr>
          <a:xfrm>
            <a:off x="884138" y="1205345"/>
            <a:ext cx="8562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ROLLBACK </a:t>
            </a:r>
            <a:r>
              <a:rPr lang="ko-KR" altLang="en-US" sz="2800" b="1" dirty="0"/>
              <a:t>을 </a:t>
            </a:r>
            <a:r>
              <a:rPr lang="ko-KR" altLang="en-US" sz="2800" b="1" dirty="0">
                <a:solidFill>
                  <a:srgbClr val="FF0000"/>
                </a:solidFill>
              </a:rPr>
              <a:t>특정 </a:t>
            </a:r>
            <a:r>
              <a:rPr lang="ko-KR" altLang="en-US" sz="2800" b="1" dirty="0" err="1">
                <a:solidFill>
                  <a:srgbClr val="FF0000"/>
                </a:solidFill>
              </a:rPr>
              <a:t>지점까지만</a:t>
            </a:r>
            <a:r>
              <a:rPr lang="ko-KR" altLang="en-US" sz="2800" b="1" dirty="0"/>
              <a:t> 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원상 복구를 하도록 조절해주는 문법입니다</a:t>
            </a:r>
            <a:endParaRPr lang="en-US" altLang="ko-KR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A3B09F-EE8A-9426-9396-532EA5C55A65}"/>
              </a:ext>
            </a:extLst>
          </p:cNvPr>
          <p:cNvSpPr/>
          <p:nvPr/>
        </p:nvSpPr>
        <p:spPr>
          <a:xfrm>
            <a:off x="5852480" y="3429000"/>
            <a:ext cx="4033236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실무에서 자주 쓰이지는 않지만 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테스트할 때 사용할 수 있습니다</a:t>
            </a:r>
            <a:r>
              <a:rPr lang="en-US" altLang="ko-KR" b="1" dirty="0"/>
              <a:t>.</a:t>
            </a:r>
          </a:p>
        </p:txBody>
      </p:sp>
      <p:pic>
        <p:nvPicPr>
          <p:cNvPr id="15" name="그래픽 14" descr="혼란스러운 사람 윤곽선">
            <a:extLst>
              <a:ext uri="{FF2B5EF4-FFF2-40B4-BE49-F238E27FC236}">
                <a16:creationId xmlns:a16="http://schemas.microsoft.com/office/drawing/2014/main" id="{7587F38E-D5AF-8BBE-F766-4151A95B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1551" y="4921521"/>
            <a:ext cx="1272016" cy="12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705249-06C4-3006-9140-2D2B276F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66" y="1076598"/>
            <a:ext cx="11165268" cy="43252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384442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4. SAVEPOINT 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D7D8B9-E8CD-BF83-5EE1-382EEA22FF4D}"/>
              </a:ext>
            </a:extLst>
          </p:cNvPr>
          <p:cNvCxnSpPr>
            <a:cxnSpLocks/>
          </p:cNvCxnSpPr>
          <p:nvPr/>
        </p:nvCxnSpPr>
        <p:spPr>
          <a:xfrm flipV="1">
            <a:off x="359275" y="3239223"/>
            <a:ext cx="0" cy="16201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7E9407-8FF3-8C10-52EB-48B8F5444A8D}"/>
              </a:ext>
            </a:extLst>
          </p:cNvPr>
          <p:cNvSpPr txBox="1"/>
          <p:nvPr/>
        </p:nvSpPr>
        <p:spPr>
          <a:xfrm>
            <a:off x="2935390" y="4582235"/>
            <a:ext cx="365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ROLLBACK</a:t>
            </a:r>
            <a:r>
              <a:rPr lang="ko-KR" altLang="en-US" sz="1400" b="1" dirty="0">
                <a:solidFill>
                  <a:srgbClr val="FF0000"/>
                </a:solidFill>
              </a:rPr>
              <a:t>을 </a:t>
            </a:r>
            <a:r>
              <a:rPr lang="en-US" altLang="ko-KR" sz="1400" b="1" dirty="0">
                <a:solidFill>
                  <a:srgbClr val="FF0000"/>
                </a:solidFill>
              </a:rPr>
              <a:t>SV2 </a:t>
            </a:r>
            <a:r>
              <a:rPr lang="ko-KR" altLang="en-US" sz="1400" b="1" dirty="0" err="1">
                <a:solidFill>
                  <a:srgbClr val="FF0000"/>
                </a:solidFill>
              </a:rPr>
              <a:t>지점까지만</a:t>
            </a:r>
            <a:r>
              <a:rPr lang="ko-KR" altLang="en-US" sz="1400" b="1" dirty="0">
                <a:solidFill>
                  <a:srgbClr val="FF0000"/>
                </a:solidFill>
              </a:rPr>
              <a:t> 되돌린다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10B3F0-0E65-6B79-0470-63A3C124800A}"/>
              </a:ext>
            </a:extLst>
          </p:cNvPr>
          <p:cNvSpPr/>
          <p:nvPr/>
        </p:nvSpPr>
        <p:spPr>
          <a:xfrm>
            <a:off x="487966" y="4534412"/>
            <a:ext cx="2318734" cy="443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DB5260-363C-3332-F52E-68943E140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5401849"/>
            <a:ext cx="2291917" cy="11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6D90CF-A678-8470-C9CC-B64D0B08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33" y="1597025"/>
            <a:ext cx="4987267" cy="3663950"/>
          </a:xfrm>
        </p:spPr>
        <p:txBody>
          <a:bodyPr>
            <a:normAutofit fontScale="90000"/>
          </a:bodyPr>
          <a:lstStyle/>
          <a:p>
            <a:r>
              <a:rPr lang="ko-KR" altLang="en-US" sz="2400" b="1" dirty="0"/>
              <a:t>추가 지식</a:t>
            </a:r>
            <a:r>
              <a:rPr lang="en-US" altLang="ko-KR" sz="2400" b="1" dirty="0"/>
              <a:t>! </a:t>
            </a:r>
            <a:br>
              <a:rPr lang="en-US" altLang="ko-KR" sz="2000" b="1" dirty="0"/>
            </a:b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ko-KR" altLang="en-US" sz="1800" b="1" dirty="0"/>
              <a:t>오라클에서 </a:t>
            </a:r>
            <a:r>
              <a:rPr lang="en-US" altLang="ko-KR" sz="1800" b="1" dirty="0"/>
              <a:t>DML (INSERT , UPDATE , DELETE )</a:t>
            </a:r>
            <a:r>
              <a:rPr lang="ko-KR" altLang="en-US" sz="1800" b="1" dirty="0"/>
              <a:t>는 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ko-KR" altLang="en-US" sz="1800" b="1" dirty="0"/>
              <a:t>우리가 직접 </a:t>
            </a:r>
            <a:r>
              <a:rPr lang="en-US" altLang="ko-KR" sz="1800" b="1" dirty="0"/>
              <a:t>COMMIT </a:t>
            </a:r>
            <a:r>
              <a:rPr lang="ko-KR" altLang="en-US" sz="1800" b="1" dirty="0"/>
              <a:t>을 해야 하지만 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ko-KR" altLang="en-US" sz="1800" b="1" dirty="0"/>
              <a:t>오라클에서 </a:t>
            </a:r>
            <a:r>
              <a:rPr lang="en-US" altLang="ko-KR" sz="1800" b="1" dirty="0">
                <a:highlight>
                  <a:srgbClr val="FFFF00"/>
                </a:highlight>
              </a:rPr>
              <a:t>DDL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CREATE , ALTER , DROP </a:t>
            </a:r>
            <a:r>
              <a:rPr lang="ko-KR" altLang="en-US" sz="1800" b="1" dirty="0"/>
              <a:t>등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은 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ko-KR" altLang="en-US" sz="1800" b="1" dirty="0">
                <a:highlight>
                  <a:srgbClr val="FFFF00"/>
                </a:highlight>
              </a:rPr>
              <a:t>자동으로 </a:t>
            </a:r>
            <a:r>
              <a:rPr lang="en-US" altLang="ko-KR" sz="1800" b="1" dirty="0">
                <a:highlight>
                  <a:srgbClr val="FFFF00"/>
                </a:highlight>
              </a:rPr>
              <a:t>COMMIT </a:t>
            </a:r>
            <a:r>
              <a:rPr lang="ko-KR" altLang="en-US" sz="1800" b="1" dirty="0"/>
              <a:t>이 됩니다</a:t>
            </a:r>
            <a:r>
              <a:rPr lang="en-US" altLang="ko-KR" sz="1800" b="1" dirty="0"/>
              <a:t>.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ko-KR" altLang="en-US" sz="1800" b="1" dirty="0"/>
              <a:t>이를 전문용어로 </a:t>
            </a:r>
            <a:r>
              <a:rPr lang="en-US" altLang="ko-KR" sz="1800" b="1" dirty="0"/>
              <a:t>AUTO COMMIT </a:t>
            </a:r>
            <a:r>
              <a:rPr lang="ko-KR" altLang="en-US" sz="1800" b="1" dirty="0"/>
              <a:t>이라고 합니다</a:t>
            </a:r>
            <a:r>
              <a:rPr lang="en-US" altLang="ko-KR" sz="1800" b="1" dirty="0"/>
              <a:t>. </a:t>
            </a:r>
            <a:br>
              <a:rPr lang="en-US" altLang="ko-KR" sz="1800" b="1" dirty="0"/>
            </a:br>
            <a:br>
              <a:rPr lang="en-US" altLang="ko-KR" sz="1800" b="1" dirty="0"/>
            </a:br>
            <a:r>
              <a:rPr lang="en-US" altLang="ko-KR" sz="1800" b="1" dirty="0"/>
              <a:t>( DML =&gt; AUTO COMMIT : FALSE </a:t>
            </a:r>
            <a:br>
              <a:rPr lang="en-US" altLang="ko-KR" sz="1800" b="1" dirty="0"/>
            </a:br>
            <a:r>
              <a:rPr lang="en-US" altLang="ko-KR" sz="1800" b="1" dirty="0"/>
              <a:t>  DDL  =&gt; AUTO COMMIT :  TRUE )  </a:t>
            </a:r>
            <a:r>
              <a:rPr lang="ko-KR" altLang="en-US" sz="1800" b="1" dirty="0"/>
              <a:t> 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6EF22-A925-53B7-A796-899EB290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00" y="1047750"/>
            <a:ext cx="680386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384442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실습용 문제풀이</a:t>
            </a: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607F86F2-61A9-62F8-E40A-47CF110D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56462"/>
              </p:ext>
            </p:extLst>
          </p:nvPr>
        </p:nvGraphicFramePr>
        <p:xfrm>
          <a:off x="1180741" y="3185160"/>
          <a:ext cx="16256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18">
                  <a:extLst>
                    <a:ext uri="{9D8B030D-6E8A-4147-A177-3AD203B41FA5}">
                      <a16:colId xmlns:a16="http://schemas.microsoft.com/office/drawing/2014/main" val="3469925036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418902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1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0FCEC7-52F8-AC49-7B87-61B4A42F8108}"/>
              </a:ext>
            </a:extLst>
          </p:cNvPr>
          <p:cNvSpPr txBox="1"/>
          <p:nvPr/>
        </p:nvSpPr>
        <p:spPr>
          <a:xfrm>
            <a:off x="4810271" y="2824046"/>
            <a:ext cx="6381924" cy="34163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INSERT INTO TAB3 (COL1 , COL2) VALUES ( 'A' , 'A') ; </a:t>
            </a:r>
          </a:p>
          <a:p>
            <a:r>
              <a:rPr lang="en-US" altLang="ko-KR" b="1" dirty="0"/>
              <a:t>INSERT INTO TAB3 (COL1 , COL2) VALUES ( 'B' , 'B') ;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COMMIT;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INSERT INTO TAB3 (COL1 , COL2) VALUES ('C' , 'C') ;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ROLLBACK ; </a:t>
            </a:r>
          </a:p>
          <a:p>
            <a:r>
              <a:rPr lang="en-US" altLang="ko-KR" b="1" dirty="0"/>
              <a:t>INSERT INTO TAB3(COL1 ,COL2) VALUES ('D' , 'D') ;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SAVEPOINT SV1 ;   </a:t>
            </a:r>
          </a:p>
          <a:p>
            <a:r>
              <a:rPr lang="en-US" altLang="ko-KR" b="1" dirty="0"/>
              <a:t>INSERT INTO TAB3(COL1 ,COL2) VALUES ('E' , 'E') ;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ROLLBACK TO SV1 ;</a:t>
            </a:r>
            <a:r>
              <a:rPr lang="en-US" altLang="ko-KR" b="1" dirty="0"/>
              <a:t> COMMIT;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8339-2351-D92B-E6BC-81F1788445C3}"/>
              </a:ext>
            </a:extLst>
          </p:cNvPr>
          <p:cNvSpPr txBox="1"/>
          <p:nvPr/>
        </p:nvSpPr>
        <p:spPr>
          <a:xfrm>
            <a:off x="1180741" y="2824046"/>
            <a:ext cx="88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TAB3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57AEC-3E26-42F6-38EB-9085DA356CA0}"/>
              </a:ext>
            </a:extLst>
          </p:cNvPr>
          <p:cNvSpPr txBox="1"/>
          <p:nvPr/>
        </p:nvSpPr>
        <p:spPr>
          <a:xfrm>
            <a:off x="544818" y="1237806"/>
            <a:ext cx="1110236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(1). </a:t>
            </a:r>
            <a:r>
              <a:rPr lang="ko-KR" altLang="en-US" sz="1800" b="1" dirty="0"/>
              <a:t>아래와 같이 </a:t>
            </a:r>
            <a:r>
              <a:rPr lang="en-US" altLang="ko-KR" sz="1800" b="1" dirty="0"/>
              <a:t>TAB3 </a:t>
            </a:r>
            <a:r>
              <a:rPr lang="ko-KR" altLang="en-US" sz="1800" b="1" dirty="0"/>
              <a:t>이라는 테이블에는 </a:t>
            </a:r>
            <a:r>
              <a:rPr lang="en-US" altLang="ko-KR" sz="1800" b="1" dirty="0"/>
              <a:t>COL1 , COL2 </a:t>
            </a:r>
            <a:r>
              <a:rPr lang="ko-KR" altLang="en-US" sz="1800" b="1" dirty="0"/>
              <a:t>컬럼이 있습니다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아직 아무런 데이터가 없습니다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     오른쪽 쿼리를 위에서 아래로 순서대로 실행했을 때</a:t>
            </a:r>
            <a:r>
              <a:rPr lang="en-US" altLang="ko-KR" sz="1800" b="1" dirty="0"/>
              <a:t>, </a:t>
            </a:r>
            <a:r>
              <a:rPr lang="en-US" altLang="ko-KR" b="1" dirty="0"/>
              <a:t>TAB3</a:t>
            </a:r>
            <a:r>
              <a:rPr lang="ko-KR" altLang="en-US" b="1" dirty="0"/>
              <a:t> 테이블에는 총 몇 개의 행이 있을까요</a:t>
            </a:r>
            <a:r>
              <a:rPr lang="en-US" altLang="ko-KR" b="1" dirty="0"/>
              <a:t>?</a:t>
            </a:r>
            <a:r>
              <a:rPr lang="en-US" altLang="ko-KR" sz="1800" b="1" dirty="0"/>
              <a:t> </a:t>
            </a:r>
          </a:p>
          <a:p>
            <a:r>
              <a:rPr lang="en-US" altLang="ko-KR" sz="2000" b="1" dirty="0"/>
              <a:t>    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r>
              <a:rPr lang="en-US" altLang="ko-KR" sz="1200" b="1" dirty="0">
                <a:solidFill>
                  <a:srgbClr val="FF0000"/>
                </a:solidFill>
              </a:rPr>
              <a:t>, COL1</a:t>
            </a:r>
            <a:r>
              <a:rPr lang="ko-KR" altLang="en-US" sz="1200" b="1" dirty="0">
                <a:solidFill>
                  <a:srgbClr val="FF0000"/>
                </a:solidFill>
              </a:rPr>
              <a:t> 은 </a:t>
            </a:r>
            <a:r>
              <a:rPr lang="en-US" altLang="ko-KR" sz="1200" b="1" dirty="0">
                <a:solidFill>
                  <a:srgbClr val="FF0000"/>
                </a:solidFill>
              </a:rPr>
              <a:t>PRIMARY KEY )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23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384442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실습용 문제풀이</a:t>
            </a:r>
          </a:p>
        </p:txBody>
      </p:sp>
      <p:graphicFrame>
        <p:nvGraphicFramePr>
          <p:cNvPr id="3" name="표 11">
            <a:extLst>
              <a:ext uri="{FF2B5EF4-FFF2-40B4-BE49-F238E27FC236}">
                <a16:creationId xmlns:a16="http://schemas.microsoft.com/office/drawing/2014/main" id="{607F86F2-61A9-62F8-E40A-47CF110D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88661"/>
              </p:ext>
            </p:extLst>
          </p:nvPr>
        </p:nvGraphicFramePr>
        <p:xfrm>
          <a:off x="878484" y="3031506"/>
          <a:ext cx="16256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18">
                  <a:extLst>
                    <a:ext uri="{9D8B030D-6E8A-4147-A177-3AD203B41FA5}">
                      <a16:colId xmlns:a16="http://schemas.microsoft.com/office/drawing/2014/main" val="3469925036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418902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1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0FCEC7-52F8-AC49-7B87-61B4A42F8108}"/>
              </a:ext>
            </a:extLst>
          </p:cNvPr>
          <p:cNvSpPr txBox="1"/>
          <p:nvPr/>
        </p:nvSpPr>
        <p:spPr>
          <a:xfrm>
            <a:off x="3468352" y="2586533"/>
            <a:ext cx="8156895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INSERT INTO TAB4 (COL1 , COL2) VALUES ( 'A' , 'A') ; </a:t>
            </a:r>
          </a:p>
          <a:p>
            <a:endParaRPr lang="en-US" altLang="ko-KR" b="1" dirty="0"/>
          </a:p>
          <a:p>
            <a:r>
              <a:rPr lang="en-US" altLang="ko-KR" b="1" dirty="0"/>
              <a:t>COMMIT; 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TAB4 (COL1 , COL2) VALUES ( 'B' , 'B') ;</a:t>
            </a:r>
          </a:p>
          <a:p>
            <a:r>
              <a:rPr lang="en-US" altLang="ko-KR" b="1" dirty="0"/>
              <a:t>INSERT INTO TAB4 (COL1 , COL2) VALUES ('C' , 'C') ; </a:t>
            </a:r>
          </a:p>
          <a:p>
            <a:r>
              <a:rPr lang="en-US" altLang="ko-KR" b="1" dirty="0"/>
              <a:t>CREATE TABLE HELLO( COL1 VARCHAR2(10) , COL2 VARCHAR2(10) ) ; </a:t>
            </a:r>
          </a:p>
          <a:p>
            <a:r>
              <a:rPr lang="en-US" altLang="ko-KR" b="1" dirty="0"/>
              <a:t>INSERT INTO TAB4(COL1 ,COL2) VALUES ('D' , 'D') ; </a:t>
            </a:r>
          </a:p>
          <a:p>
            <a:endParaRPr lang="en-US" altLang="ko-KR" b="1" dirty="0"/>
          </a:p>
          <a:p>
            <a:r>
              <a:rPr lang="en-US" altLang="ko-KR" b="1" dirty="0"/>
              <a:t>ROLLBACK ; </a:t>
            </a:r>
          </a:p>
          <a:p>
            <a:endParaRPr lang="en-US" altLang="ko-KR" b="1" dirty="0"/>
          </a:p>
          <a:p>
            <a:r>
              <a:rPr lang="en-US" altLang="ko-KR" b="1" dirty="0"/>
              <a:t>INSERT INTO TAB4(COL1 ,COL2) VALUES ('E' , 'E') ; </a:t>
            </a:r>
          </a:p>
          <a:p>
            <a:endParaRPr lang="en-US" altLang="ko-KR" b="1" dirty="0"/>
          </a:p>
          <a:p>
            <a:r>
              <a:rPr lang="en-US" altLang="ko-KR" b="1" dirty="0"/>
              <a:t>COMMIT;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8339-2351-D92B-E6BC-81F1788445C3}"/>
              </a:ext>
            </a:extLst>
          </p:cNvPr>
          <p:cNvSpPr txBox="1"/>
          <p:nvPr/>
        </p:nvSpPr>
        <p:spPr>
          <a:xfrm>
            <a:off x="878484" y="2670392"/>
            <a:ext cx="88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TAB4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6E1B4-8278-899B-4155-62DD89CF0AA6}"/>
              </a:ext>
            </a:extLst>
          </p:cNvPr>
          <p:cNvSpPr txBox="1"/>
          <p:nvPr/>
        </p:nvSpPr>
        <p:spPr>
          <a:xfrm>
            <a:off x="474968" y="1085980"/>
            <a:ext cx="11242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(2). </a:t>
            </a:r>
            <a:r>
              <a:rPr lang="ko-KR" altLang="en-US" sz="1800" b="1" dirty="0"/>
              <a:t>아래와 같이 </a:t>
            </a:r>
            <a:r>
              <a:rPr lang="en-US" altLang="ko-KR" sz="1800" b="1" dirty="0"/>
              <a:t>TAB4 </a:t>
            </a:r>
            <a:r>
              <a:rPr lang="ko-KR" altLang="en-US" sz="1800" b="1" dirty="0"/>
              <a:t>이라는 테이블에는 </a:t>
            </a:r>
            <a:r>
              <a:rPr lang="en-US" altLang="ko-KR" sz="1800" b="1" dirty="0"/>
              <a:t>COL1 , COL2 </a:t>
            </a:r>
            <a:r>
              <a:rPr lang="ko-KR" altLang="en-US" sz="1800" b="1" dirty="0"/>
              <a:t>컬럼이 있습니다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아직 아무런 데이터가 없습니다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     오른쪽 쿼리를 위에서 아래로 순서대로 실행했을 때</a:t>
            </a:r>
            <a:r>
              <a:rPr lang="en-US" altLang="ko-KR" sz="1800" b="1" dirty="0"/>
              <a:t>, </a:t>
            </a:r>
            <a:r>
              <a:rPr lang="en-US" altLang="ko-KR" b="1" dirty="0"/>
              <a:t>TAB4</a:t>
            </a:r>
            <a:r>
              <a:rPr lang="ko-KR" altLang="en-US" b="1" dirty="0"/>
              <a:t> 테이블에는 총 몇 개의 행이 있을까요</a:t>
            </a:r>
            <a:r>
              <a:rPr lang="en-US" altLang="ko-KR" b="1" dirty="0"/>
              <a:t>?</a:t>
            </a:r>
          </a:p>
          <a:p>
            <a:r>
              <a:rPr lang="en-US" altLang="ko-KR" sz="1800" b="1" dirty="0"/>
              <a:t>     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단</a:t>
            </a:r>
            <a:r>
              <a:rPr lang="en-US" altLang="ko-KR" sz="1100" b="1" dirty="0">
                <a:solidFill>
                  <a:srgbClr val="FF0000"/>
                </a:solidFill>
              </a:rPr>
              <a:t>, COL1</a:t>
            </a:r>
            <a:r>
              <a:rPr lang="ko-KR" altLang="en-US" sz="1100" b="1" dirty="0">
                <a:solidFill>
                  <a:srgbClr val="FF0000"/>
                </a:solidFill>
              </a:rPr>
              <a:t> 은 </a:t>
            </a:r>
            <a:r>
              <a:rPr lang="en-US" altLang="ko-KR" sz="1100" b="1" dirty="0">
                <a:solidFill>
                  <a:srgbClr val="FF0000"/>
                </a:solidFill>
              </a:rPr>
              <a:t>PRIMARY KEY ) 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35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214" y="2578484"/>
            <a:ext cx="3818586" cy="1263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DCL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2200" dirty="0">
                <a:solidFill>
                  <a:srgbClr val="FFFFFF"/>
                </a:solidFill>
              </a:rPr>
              <a:t>(Data Control Language)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7076136" y="2203873"/>
            <a:ext cx="4079589" cy="27078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300" b="1" dirty="0"/>
              <a:t>1. DCL</a:t>
            </a:r>
            <a:r>
              <a:rPr lang="ko-KR" altLang="en-US" sz="2300" b="1" dirty="0"/>
              <a:t>이란</a:t>
            </a:r>
            <a:r>
              <a:rPr lang="en-US" altLang="ko-KR" sz="2300" b="1" dirty="0"/>
              <a:t>? 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2. GRANT , REVOKE , ROLE</a:t>
            </a:r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실제 예시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E5EFB08-9A68-40CB-38C1-C6423A7B86B7}"/>
              </a:ext>
            </a:extLst>
          </p:cNvPr>
          <p:cNvSpPr txBox="1">
            <a:spLocks/>
          </p:cNvSpPr>
          <p:nvPr/>
        </p:nvSpPr>
        <p:spPr>
          <a:xfrm>
            <a:off x="0" y="6321942"/>
            <a:ext cx="1990428" cy="536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200" dirty="0">
                <a:solidFill>
                  <a:srgbClr val="FFFFFF"/>
                </a:solidFill>
              </a:rPr>
              <a:t>강사 강태우</a:t>
            </a:r>
            <a:endParaRPr lang="en-US" altLang="ko-K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EE48FA-6D08-F157-2433-B62BB2524C7B}"/>
              </a:ext>
            </a:extLst>
          </p:cNvPr>
          <p:cNvSpPr txBox="1">
            <a:spLocks/>
          </p:cNvSpPr>
          <p:nvPr/>
        </p:nvSpPr>
        <p:spPr>
          <a:xfrm>
            <a:off x="3838671" y="467861"/>
            <a:ext cx="4514658" cy="70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SQL </a:t>
            </a:r>
            <a:r>
              <a:rPr lang="ko-KR" altLang="en-US" b="1" dirty="0"/>
              <a:t>문법의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</a:t>
            </a:r>
            <a:r>
              <a:rPr lang="en-US" altLang="ko-KR" sz="1800" b="1" dirty="0"/>
              <a:t>CL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 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1223821" y="148183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SELECT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FA04A3-BAA4-853D-E9F1-39BA3025796E}"/>
              </a:ext>
            </a:extLst>
          </p:cNvPr>
          <p:cNvSpPr/>
          <p:nvPr/>
        </p:nvSpPr>
        <p:spPr>
          <a:xfrm>
            <a:off x="6892942" y="4200025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DCL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DB937F-77C1-CB55-FAEE-C10F72311B53}"/>
              </a:ext>
            </a:extLst>
          </p:cNvPr>
          <p:cNvSpPr/>
          <p:nvPr/>
        </p:nvSpPr>
        <p:spPr>
          <a:xfrm>
            <a:off x="3044587" y="4168212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TCL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2D010E-F331-98DB-01DC-48D886D914FB}"/>
              </a:ext>
            </a:extLst>
          </p:cNvPr>
          <p:cNvSpPr/>
          <p:nvPr/>
        </p:nvSpPr>
        <p:spPr>
          <a:xfrm>
            <a:off x="8931583" y="1374998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DDL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A06ED9-14B8-0855-5F21-5E1EBD310004}"/>
              </a:ext>
            </a:extLst>
          </p:cNvPr>
          <p:cNvSpPr/>
          <p:nvPr/>
        </p:nvSpPr>
        <p:spPr>
          <a:xfrm>
            <a:off x="5021665" y="142127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DML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59844-9F42-B8A5-E2B9-23AC5747E0D0}"/>
              </a:ext>
            </a:extLst>
          </p:cNvPr>
          <p:cNvSpPr txBox="1"/>
          <p:nvPr/>
        </p:nvSpPr>
        <p:spPr>
          <a:xfrm>
            <a:off x="1169823" y="3391048"/>
            <a:ext cx="2239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테이블에서 원하는 </a:t>
            </a:r>
            <a:endParaRPr lang="en-US" altLang="ko-KR" b="1" dirty="0"/>
          </a:p>
          <a:p>
            <a:pPr latinLnBrk="1"/>
            <a:r>
              <a:rPr lang="ko-KR" altLang="en-US" b="1" dirty="0"/>
              <a:t>데이터를 조회한다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BF466-87A5-0D00-F988-5A710F25D224}"/>
              </a:ext>
            </a:extLst>
          </p:cNvPr>
          <p:cNvSpPr txBox="1"/>
          <p:nvPr/>
        </p:nvSpPr>
        <p:spPr>
          <a:xfrm>
            <a:off x="4778260" y="3376458"/>
            <a:ext cx="234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테이블에 데이터를 </a:t>
            </a:r>
            <a:endParaRPr lang="en-US" altLang="ko-KR" b="1" dirty="0"/>
          </a:p>
          <a:p>
            <a:r>
              <a:rPr lang="ko-KR" altLang="en-US" b="1" dirty="0"/>
              <a:t>입력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수정한다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670CF-4D5B-22F5-A204-4CB9CD28E4FF}"/>
              </a:ext>
            </a:extLst>
          </p:cNvPr>
          <p:cNvSpPr txBox="1"/>
          <p:nvPr/>
        </p:nvSpPr>
        <p:spPr>
          <a:xfrm>
            <a:off x="8298830" y="3370856"/>
            <a:ext cx="312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 같은 데이터 저장소 </a:t>
            </a:r>
            <a:endParaRPr lang="en-US" altLang="ko-KR" b="1" dirty="0"/>
          </a:p>
          <a:p>
            <a:pPr latinLnBrk="1"/>
            <a:r>
              <a:rPr lang="ko-KR" altLang="en-US" b="1" dirty="0"/>
              <a:t>객체를 만들거나 수정한다</a:t>
            </a:r>
            <a:r>
              <a:rPr lang="en-US" altLang="ko-KR" b="1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B3A38-F565-A9F4-723D-643F7B8C8A1C}"/>
              </a:ext>
            </a:extLst>
          </p:cNvPr>
          <p:cNvSpPr txBox="1"/>
          <p:nvPr/>
        </p:nvSpPr>
        <p:spPr>
          <a:xfrm>
            <a:off x="2778223" y="6205473"/>
            <a:ext cx="246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트랜잭션을 제어한다</a:t>
            </a:r>
            <a:r>
              <a:rPr lang="en-US" altLang="ko-KR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68EC9-CECF-D20D-809F-C02D3CE7E032}"/>
              </a:ext>
            </a:extLst>
          </p:cNvPr>
          <p:cNvSpPr txBox="1"/>
          <p:nvPr/>
        </p:nvSpPr>
        <p:spPr>
          <a:xfrm>
            <a:off x="6550380" y="6211529"/>
            <a:ext cx="285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객체에 권한을 부여한다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22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</a:t>
            </a:r>
            <a:r>
              <a:rPr lang="en-US" altLang="ko-KR" sz="1800" b="1" dirty="0"/>
              <a:t>CL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 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757521" y="1433388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DCL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9A829-2A19-7CC5-F7DF-D08B8B5ABD08}"/>
              </a:ext>
            </a:extLst>
          </p:cNvPr>
          <p:cNvSpPr txBox="1"/>
          <p:nvPr/>
        </p:nvSpPr>
        <p:spPr>
          <a:xfrm>
            <a:off x="8916460" y="1414167"/>
            <a:ext cx="2768156" cy="24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GRANT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REVOKE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ROLE</a:t>
            </a:r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A364D103-FA06-2BBD-6132-9ACDA28D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62" y="4224675"/>
            <a:ext cx="1702572" cy="1702572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F51394A-0219-3219-3361-C376B078F030}"/>
              </a:ext>
            </a:extLst>
          </p:cNvPr>
          <p:cNvSpPr/>
          <p:nvPr/>
        </p:nvSpPr>
        <p:spPr>
          <a:xfrm>
            <a:off x="3432220" y="2189409"/>
            <a:ext cx="4662152" cy="1623530"/>
          </a:xfrm>
          <a:prstGeom prst="wedgeEllipseCallout">
            <a:avLst>
              <a:gd name="adj1" fmla="val 29892"/>
              <a:gd name="adj2" fmla="val 81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데이터베이스는 권한을 </a:t>
            </a:r>
            <a:endParaRPr lang="en-US" altLang="ko-KR" b="1" dirty="0"/>
          </a:p>
          <a:p>
            <a:pPr algn="ctr"/>
            <a:r>
              <a:rPr lang="ko-KR" altLang="en-US" b="1" dirty="0"/>
              <a:t>부여</a:t>
            </a:r>
            <a:r>
              <a:rPr lang="en-US" altLang="ko-KR" b="1" dirty="0"/>
              <a:t>/</a:t>
            </a:r>
            <a:r>
              <a:rPr lang="ko-KR" altLang="en-US" b="1" dirty="0"/>
              <a:t>회수 하면서 </a:t>
            </a:r>
            <a:endParaRPr lang="en-US" altLang="ko-KR" b="1" dirty="0"/>
          </a:p>
          <a:p>
            <a:pPr algn="ctr"/>
            <a:r>
              <a:rPr lang="ko-KR" altLang="en-US" b="1" dirty="0"/>
              <a:t>객체를 보호합니다</a:t>
            </a:r>
            <a:r>
              <a:rPr lang="en-US" altLang="ko-KR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F327-5755-9EF1-F1EC-C58B0C9B6D01}"/>
              </a:ext>
            </a:extLst>
          </p:cNvPr>
          <p:cNvSpPr txBox="1"/>
          <p:nvPr/>
        </p:nvSpPr>
        <p:spPr>
          <a:xfrm>
            <a:off x="420551" y="3381966"/>
            <a:ext cx="285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객체에 권한을 부여한다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1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EE48FA-6D08-F157-2433-B62BB2524C7B}"/>
              </a:ext>
            </a:extLst>
          </p:cNvPr>
          <p:cNvSpPr txBox="1">
            <a:spLocks/>
          </p:cNvSpPr>
          <p:nvPr/>
        </p:nvSpPr>
        <p:spPr>
          <a:xfrm>
            <a:off x="3838671" y="467861"/>
            <a:ext cx="4514658" cy="70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SQL </a:t>
            </a:r>
            <a:r>
              <a:rPr lang="ko-KR" altLang="en-US" b="1" dirty="0"/>
              <a:t>문법의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</a:t>
            </a:r>
            <a:r>
              <a:rPr lang="en-US" altLang="ko-KR" sz="1800" b="1" dirty="0"/>
              <a:t>TCL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 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1223821" y="148183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SELECT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FA04A3-BAA4-853D-E9F1-39BA3025796E}"/>
              </a:ext>
            </a:extLst>
          </p:cNvPr>
          <p:cNvSpPr/>
          <p:nvPr/>
        </p:nvSpPr>
        <p:spPr>
          <a:xfrm>
            <a:off x="6892942" y="4174268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DCL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DB937F-77C1-CB55-FAEE-C10F72311B53}"/>
              </a:ext>
            </a:extLst>
          </p:cNvPr>
          <p:cNvSpPr/>
          <p:nvPr/>
        </p:nvSpPr>
        <p:spPr>
          <a:xfrm>
            <a:off x="3044587" y="4168212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TCL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2D010E-F331-98DB-01DC-48D886D914FB}"/>
              </a:ext>
            </a:extLst>
          </p:cNvPr>
          <p:cNvSpPr/>
          <p:nvPr/>
        </p:nvSpPr>
        <p:spPr>
          <a:xfrm>
            <a:off x="8931583" y="1374998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DDL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A06ED9-14B8-0855-5F21-5E1EBD310004}"/>
              </a:ext>
            </a:extLst>
          </p:cNvPr>
          <p:cNvSpPr/>
          <p:nvPr/>
        </p:nvSpPr>
        <p:spPr>
          <a:xfrm>
            <a:off x="5021665" y="142127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DML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59844-9F42-B8A5-E2B9-23AC5747E0D0}"/>
              </a:ext>
            </a:extLst>
          </p:cNvPr>
          <p:cNvSpPr txBox="1"/>
          <p:nvPr/>
        </p:nvSpPr>
        <p:spPr>
          <a:xfrm>
            <a:off x="1169823" y="3391048"/>
            <a:ext cx="2239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테이블에서 원하는 </a:t>
            </a:r>
            <a:endParaRPr lang="en-US" altLang="ko-KR" b="1" dirty="0"/>
          </a:p>
          <a:p>
            <a:pPr latinLnBrk="1"/>
            <a:r>
              <a:rPr lang="ko-KR" altLang="en-US" b="1" dirty="0"/>
              <a:t>데이터를 조회한다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BF466-87A5-0D00-F988-5A710F25D224}"/>
              </a:ext>
            </a:extLst>
          </p:cNvPr>
          <p:cNvSpPr txBox="1"/>
          <p:nvPr/>
        </p:nvSpPr>
        <p:spPr>
          <a:xfrm>
            <a:off x="4778260" y="3376458"/>
            <a:ext cx="234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테이블에 데이터를 </a:t>
            </a:r>
            <a:endParaRPr lang="en-US" altLang="ko-KR" b="1" dirty="0"/>
          </a:p>
          <a:p>
            <a:r>
              <a:rPr lang="ko-KR" altLang="en-US" b="1" dirty="0"/>
              <a:t>입력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수정한다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670CF-4D5B-22F5-A204-4CB9CD28E4FF}"/>
              </a:ext>
            </a:extLst>
          </p:cNvPr>
          <p:cNvSpPr txBox="1"/>
          <p:nvPr/>
        </p:nvSpPr>
        <p:spPr>
          <a:xfrm>
            <a:off x="8298830" y="3370856"/>
            <a:ext cx="312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 같은 데이터 저장소 </a:t>
            </a:r>
            <a:endParaRPr lang="en-US" altLang="ko-KR" b="1" dirty="0"/>
          </a:p>
          <a:p>
            <a:pPr latinLnBrk="1"/>
            <a:r>
              <a:rPr lang="ko-KR" altLang="en-US" b="1" dirty="0"/>
              <a:t>객체를 만들거나 수정한다</a:t>
            </a:r>
            <a:r>
              <a:rPr lang="en-US" altLang="ko-KR" b="1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B3A38-F565-A9F4-723D-643F7B8C8A1C}"/>
              </a:ext>
            </a:extLst>
          </p:cNvPr>
          <p:cNvSpPr txBox="1"/>
          <p:nvPr/>
        </p:nvSpPr>
        <p:spPr>
          <a:xfrm>
            <a:off x="2778223" y="6205473"/>
            <a:ext cx="246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트랜잭션을 제어한다</a:t>
            </a:r>
            <a:r>
              <a:rPr lang="en-US" altLang="ko-KR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68EC9-CECF-D20D-809F-C02D3CE7E032}"/>
              </a:ext>
            </a:extLst>
          </p:cNvPr>
          <p:cNvSpPr txBox="1"/>
          <p:nvPr/>
        </p:nvSpPr>
        <p:spPr>
          <a:xfrm>
            <a:off x="6550380" y="6211529"/>
            <a:ext cx="285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객체에 권한을 부여한다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35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6B4E605-8B91-6D17-9D0A-3050ACAD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19" y="4523452"/>
            <a:ext cx="4764830" cy="1792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528CB1-C4C4-49CC-750C-7810E09B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948" y="5122448"/>
            <a:ext cx="8104379" cy="344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0F655-4D86-FE66-A6D5-8F40002C7090}"/>
              </a:ext>
            </a:extLst>
          </p:cNvPr>
          <p:cNvSpPr txBox="1"/>
          <p:nvPr/>
        </p:nvSpPr>
        <p:spPr>
          <a:xfrm>
            <a:off x="964788" y="1178475"/>
            <a:ext cx="1012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아래 계정을 생성해 </a:t>
            </a:r>
            <a:r>
              <a:rPr lang="en-US" altLang="ko-KR" sz="2800" b="1" dirty="0"/>
              <a:t>SQL DEVELOPER</a:t>
            </a:r>
            <a:r>
              <a:rPr lang="ko-KR" altLang="en-US" sz="2800" b="1" dirty="0"/>
              <a:t>로 접속을 시도해봅시다</a:t>
            </a:r>
            <a:r>
              <a:rPr lang="en-US" altLang="ko-KR" sz="28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7C62E-3D24-7A3C-8398-FAE4BECFF69C}"/>
              </a:ext>
            </a:extLst>
          </p:cNvPr>
          <p:cNvSpPr txBox="1"/>
          <p:nvPr/>
        </p:nvSpPr>
        <p:spPr>
          <a:xfrm>
            <a:off x="1119330" y="4091309"/>
            <a:ext cx="531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(2) SQL DEVELOPER </a:t>
            </a:r>
            <a:r>
              <a:rPr lang="ko-KR" altLang="en-US" b="1" dirty="0"/>
              <a:t>에서 작성 후 테스트를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9140A-C793-0559-D888-EE372E5922E8}"/>
              </a:ext>
            </a:extLst>
          </p:cNvPr>
          <p:cNvSpPr/>
          <p:nvPr/>
        </p:nvSpPr>
        <p:spPr>
          <a:xfrm>
            <a:off x="6529638" y="5055730"/>
            <a:ext cx="3770062" cy="5195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5A126-1377-22F7-FFA0-B8C5B5810C39}"/>
              </a:ext>
            </a:extLst>
          </p:cNvPr>
          <p:cNvSpPr txBox="1"/>
          <p:nvPr/>
        </p:nvSpPr>
        <p:spPr>
          <a:xfrm>
            <a:off x="1119330" y="2046317"/>
            <a:ext cx="974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(1) SQL COMMAND LINE </a:t>
            </a:r>
            <a:r>
              <a:rPr lang="ko-KR" altLang="en-US" b="1" dirty="0"/>
              <a:t>에서 </a:t>
            </a:r>
            <a:r>
              <a:rPr lang="en-US" altLang="ko-KR" b="1" dirty="0"/>
              <a:t>DCLTEST </a:t>
            </a:r>
            <a:r>
              <a:rPr lang="ko-KR" altLang="en-US" b="1" dirty="0"/>
              <a:t>라는 계정을 생성 </a:t>
            </a:r>
            <a:r>
              <a:rPr lang="en-US" altLang="ko-KR" b="1" dirty="0"/>
              <a:t>(SYSTEM </a:t>
            </a:r>
            <a:r>
              <a:rPr lang="ko-KR" altLang="en-US" b="1" dirty="0"/>
              <a:t>관리자계정으로 접속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9976C7-5027-0AFB-7184-711955A44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17" y="2527159"/>
            <a:ext cx="5504450" cy="1263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0D7E7-C27E-1D46-4D32-04AE1D597B80}"/>
              </a:ext>
            </a:extLst>
          </p:cNvPr>
          <p:cNvSpPr txBox="1"/>
          <p:nvPr/>
        </p:nvSpPr>
        <p:spPr>
          <a:xfrm>
            <a:off x="7015118" y="5618979"/>
            <a:ext cx="36303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0070C0"/>
                </a:solidFill>
              </a:rPr>
              <a:t>DCLTEST </a:t>
            </a:r>
            <a:r>
              <a:rPr lang="ko-KR" altLang="en-US" sz="1050" b="1" dirty="0">
                <a:solidFill>
                  <a:srgbClr val="0070C0"/>
                </a:solidFill>
              </a:rPr>
              <a:t>계정은 </a:t>
            </a:r>
            <a:r>
              <a:rPr lang="en-US" altLang="ko-KR" sz="1050" b="1" dirty="0">
                <a:solidFill>
                  <a:srgbClr val="0070C0"/>
                </a:solidFill>
              </a:rPr>
              <a:t>CREATE SESSION </a:t>
            </a:r>
            <a:r>
              <a:rPr lang="ko-KR" altLang="en-US" sz="1050" b="1" dirty="0">
                <a:solidFill>
                  <a:srgbClr val="0070C0"/>
                </a:solidFill>
              </a:rPr>
              <a:t>권한이 부족합니다</a:t>
            </a:r>
            <a:r>
              <a:rPr lang="en-US" altLang="ko-KR" sz="1050" b="1" dirty="0">
                <a:solidFill>
                  <a:srgbClr val="0070C0"/>
                </a:solidFill>
              </a:rPr>
              <a:t>.</a:t>
            </a:r>
            <a:endParaRPr lang="ko-KR" altLang="en-US" sz="1050" b="1" dirty="0">
              <a:solidFill>
                <a:srgbClr val="0070C0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6C43FD4-EF51-A240-7AD4-9FCD28406BE4}"/>
              </a:ext>
            </a:extLst>
          </p:cNvPr>
          <p:cNvSpPr txBox="1">
            <a:spLocks/>
          </p:cNvSpPr>
          <p:nvPr/>
        </p:nvSpPr>
        <p:spPr>
          <a:xfrm>
            <a:off x="226453" y="371564"/>
            <a:ext cx="8318679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2. GRANT (</a:t>
            </a:r>
            <a:r>
              <a:rPr lang="ko-KR" altLang="en-US" sz="2000" b="1">
                <a:highlight>
                  <a:srgbClr val="FFFF00"/>
                </a:highlight>
              </a:rPr>
              <a:t>권한부여</a:t>
            </a:r>
            <a:r>
              <a:rPr lang="ko-KR" altLang="en-US" sz="2000" b="1"/>
              <a:t>를</a:t>
            </a:r>
            <a:r>
              <a:rPr lang="en-US" altLang="ko-KR" sz="2000" b="1"/>
              <a:t> </a:t>
            </a:r>
            <a:r>
              <a:rPr lang="ko-KR" altLang="en-US" sz="2000" b="1"/>
              <a:t>할 때 사용하는 </a:t>
            </a:r>
            <a:r>
              <a:rPr lang="en-US" altLang="ko-KR" sz="2000" b="1"/>
              <a:t>DCL</a:t>
            </a:r>
            <a:r>
              <a:rPr lang="ko-KR" altLang="en-US" sz="2000" b="1"/>
              <a:t>문법</a:t>
            </a:r>
            <a:r>
              <a:rPr lang="en-US" altLang="ko-KR" sz="2000" b="1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343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B8B73E-BB9D-232C-2C8A-AEB88818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561" y="2890385"/>
            <a:ext cx="5306165" cy="9716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371564"/>
            <a:ext cx="8318679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2. GRANT (</a:t>
            </a:r>
            <a:r>
              <a:rPr lang="ko-KR" altLang="en-US" sz="2000" b="1" dirty="0">
                <a:highlight>
                  <a:srgbClr val="FFFF00"/>
                </a:highlight>
              </a:rPr>
              <a:t>권한부여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할 때 사용하는 </a:t>
            </a:r>
            <a:r>
              <a:rPr lang="en-US" altLang="ko-KR" sz="2000" b="1" dirty="0"/>
              <a:t>DCL</a:t>
            </a:r>
            <a:r>
              <a:rPr lang="ko-KR" altLang="en-US" sz="2000" b="1" dirty="0"/>
              <a:t>문법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0F655-4D86-FE66-A6D5-8F40002C7090}"/>
              </a:ext>
            </a:extLst>
          </p:cNvPr>
          <p:cNvSpPr txBox="1"/>
          <p:nvPr/>
        </p:nvSpPr>
        <p:spPr>
          <a:xfrm>
            <a:off x="737517" y="1059491"/>
            <a:ext cx="1071696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GRANT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권한 </a:t>
            </a:r>
            <a:r>
              <a:rPr lang="en-US" altLang="ko-KR" sz="2800" b="1" dirty="0"/>
              <a:t>[ ON </a:t>
            </a:r>
            <a:r>
              <a:rPr lang="ko-KR" altLang="en-US" sz="2800" b="1" dirty="0"/>
              <a:t>대상테이블 </a:t>
            </a:r>
            <a:r>
              <a:rPr lang="en-US" altLang="ko-KR" sz="2800" b="1" dirty="0"/>
              <a:t>] </a:t>
            </a:r>
            <a:r>
              <a:rPr lang="en-US" altLang="ko-KR" sz="2800" b="1" dirty="0">
                <a:solidFill>
                  <a:srgbClr val="FF0000"/>
                </a:solidFill>
              </a:rPr>
              <a:t>TO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권한을부여할계정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AEE9-4A49-D3F4-45D4-95A6F9C6BD40}"/>
              </a:ext>
            </a:extLst>
          </p:cNvPr>
          <p:cNvSpPr txBox="1"/>
          <p:nvPr/>
        </p:nvSpPr>
        <p:spPr>
          <a:xfrm>
            <a:off x="976647" y="2055055"/>
            <a:ext cx="1023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(3) GRANT (</a:t>
            </a:r>
            <a:r>
              <a:rPr lang="ko-KR" altLang="en-US" b="1" dirty="0">
                <a:solidFill>
                  <a:srgbClr val="0070C0"/>
                </a:solidFill>
              </a:rPr>
              <a:t>부여합니다</a:t>
            </a:r>
            <a:r>
              <a:rPr lang="en-US" altLang="ko-KR" b="1" dirty="0"/>
              <a:t>) CREATE SESSION (</a:t>
            </a:r>
            <a:r>
              <a:rPr lang="ko-KR" altLang="en-US" b="1" dirty="0">
                <a:solidFill>
                  <a:srgbClr val="0070C0"/>
                </a:solidFill>
              </a:rPr>
              <a:t>이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권한을</a:t>
            </a:r>
            <a:r>
              <a:rPr lang="en-US" altLang="ko-KR" b="1" dirty="0"/>
              <a:t>) TO DCLTEST (</a:t>
            </a:r>
            <a:r>
              <a:rPr lang="en-US" altLang="ko-KR" b="1" dirty="0">
                <a:solidFill>
                  <a:srgbClr val="0070C0"/>
                </a:solidFill>
              </a:rPr>
              <a:t>DCLTEST</a:t>
            </a:r>
            <a:r>
              <a:rPr lang="ko-KR" altLang="en-US" b="1" dirty="0">
                <a:solidFill>
                  <a:srgbClr val="0070C0"/>
                </a:solidFill>
              </a:rPr>
              <a:t>계정에게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7C62E-3D24-7A3C-8398-FAE4BECFF69C}"/>
              </a:ext>
            </a:extLst>
          </p:cNvPr>
          <p:cNvSpPr txBox="1"/>
          <p:nvPr/>
        </p:nvSpPr>
        <p:spPr>
          <a:xfrm>
            <a:off x="907960" y="4117656"/>
            <a:ext cx="559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(4) DCLTEST </a:t>
            </a:r>
            <a:r>
              <a:rPr lang="ko-KR" altLang="en-US" b="1" dirty="0"/>
              <a:t>계정으로 다시 테스트를 시도해봅시다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E4C89-1530-8DB5-C982-DC0F21B5AC13}"/>
              </a:ext>
            </a:extLst>
          </p:cNvPr>
          <p:cNvSpPr/>
          <p:nvPr/>
        </p:nvSpPr>
        <p:spPr>
          <a:xfrm>
            <a:off x="2718531" y="2892270"/>
            <a:ext cx="734766" cy="37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991CB-6BB0-4D43-2FBB-B55B64C05CDE}"/>
              </a:ext>
            </a:extLst>
          </p:cNvPr>
          <p:cNvSpPr/>
          <p:nvPr/>
        </p:nvSpPr>
        <p:spPr>
          <a:xfrm>
            <a:off x="5514980" y="2901807"/>
            <a:ext cx="377267" cy="37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31AD2F-F22B-4C4C-D2E5-27A3A53DF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1" y="5723453"/>
            <a:ext cx="1516071" cy="669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B95F7B-9410-1B5F-AA94-1CD22135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10" y="4600250"/>
            <a:ext cx="4764830" cy="17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4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371564"/>
            <a:ext cx="5092521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2. ROLE (</a:t>
            </a:r>
            <a:r>
              <a:rPr lang="ko-KR" altLang="en-US" sz="2000" b="1" dirty="0"/>
              <a:t>권한을 묶어 놓은 권한 모음집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AEE9-4A49-D3F4-45D4-95A6F9C6BD40}"/>
              </a:ext>
            </a:extLst>
          </p:cNvPr>
          <p:cNvSpPr txBox="1"/>
          <p:nvPr/>
        </p:nvSpPr>
        <p:spPr>
          <a:xfrm>
            <a:off x="518182" y="1327929"/>
            <a:ext cx="740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 </a:t>
            </a:r>
            <a:r>
              <a:rPr lang="en-US" altLang="ko-KR" sz="2400" b="1" dirty="0"/>
              <a:t>ROLE </a:t>
            </a:r>
            <a:r>
              <a:rPr lang="ko-KR" altLang="en-US" sz="2400" b="1" dirty="0"/>
              <a:t>은 </a:t>
            </a:r>
            <a:r>
              <a:rPr lang="ko-KR" altLang="en-US" sz="2400" b="1" dirty="0">
                <a:highlight>
                  <a:srgbClr val="FFFF00"/>
                </a:highlight>
              </a:rPr>
              <a:t>여러 권한을 한번에 부여</a:t>
            </a:r>
            <a:r>
              <a:rPr lang="ko-KR" altLang="en-US" sz="2400" b="1" dirty="0"/>
              <a:t>할 수 있습니다</a:t>
            </a:r>
            <a:r>
              <a:rPr lang="en-US" altLang="ko-KR" sz="2400" b="1" dirty="0"/>
              <a:t>.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B32E452-C59E-98DB-8BCD-D71F72B58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92824"/>
              </p:ext>
            </p:extLst>
          </p:nvPr>
        </p:nvGraphicFramePr>
        <p:xfrm>
          <a:off x="1269525" y="2971171"/>
          <a:ext cx="47971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784">
                  <a:extLst>
                    <a:ext uri="{9D8B030D-6E8A-4147-A177-3AD203B41FA5}">
                      <a16:colId xmlns:a16="http://schemas.microsoft.com/office/drawing/2014/main" val="4153282316"/>
                    </a:ext>
                  </a:extLst>
                </a:gridCol>
                <a:gridCol w="2461347">
                  <a:extLst>
                    <a:ext uri="{9D8B030D-6E8A-4147-A177-3AD203B41FA5}">
                      <a16:colId xmlns:a16="http://schemas.microsoft.com/office/drawing/2014/main" val="1232726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CONNECT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RESOURCE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4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ALTER SESSION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CLUSTER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9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SESSION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PROCEDURE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SYNONYM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TABLE 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0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TABLE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CREATE TREIGGER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964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F950E3D-9AF2-4E67-3D5D-5D7F0D72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81" y="2108065"/>
            <a:ext cx="5632017" cy="499442"/>
          </a:xfrm>
          <a:prstGeom prst="rect">
            <a:avLst/>
          </a:prstGeom>
        </p:spPr>
      </p:pic>
      <p:pic>
        <p:nvPicPr>
          <p:cNvPr id="4" name="그래픽 3" descr="혼란스러운 사람 윤곽선">
            <a:extLst>
              <a:ext uri="{FF2B5EF4-FFF2-40B4-BE49-F238E27FC236}">
                <a16:creationId xmlns:a16="http://schemas.microsoft.com/office/drawing/2014/main" id="{9936DC9C-397E-8DD4-67C8-7DF157B17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00" y="5630840"/>
            <a:ext cx="1016000" cy="1016000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D4339076-9AB8-078E-48D9-72D9DD86BCF4}"/>
              </a:ext>
            </a:extLst>
          </p:cNvPr>
          <p:cNvSpPr/>
          <p:nvPr/>
        </p:nvSpPr>
        <p:spPr>
          <a:xfrm>
            <a:off x="6832600" y="2414107"/>
            <a:ext cx="5130800" cy="2654300"/>
          </a:xfrm>
          <a:prstGeom prst="wedgeRoundRectCallout">
            <a:avLst>
              <a:gd name="adj1" fmla="val 37826"/>
              <a:gd name="adj2" fmla="val 639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/>
              <a:t>권한을 하나씩 주기엔 종류가 너무 많습니다</a:t>
            </a:r>
            <a:r>
              <a:rPr lang="en-US" altLang="ko-KR" sz="1800" b="1" dirty="0"/>
              <a:t>. </a:t>
            </a:r>
          </a:p>
          <a:p>
            <a:pPr algn="ctr"/>
            <a:endParaRPr lang="en-US" altLang="ko-KR" sz="1800" b="1" dirty="0"/>
          </a:p>
          <a:p>
            <a:pPr algn="ctr"/>
            <a:r>
              <a:rPr lang="ko-KR" altLang="en-US" sz="1800" b="1" dirty="0"/>
              <a:t>보통은 비슷한 종류의 권한끼리 모아 놓은 </a:t>
            </a:r>
            <a:endParaRPr lang="en-US" altLang="ko-KR" sz="1800" b="1" dirty="0"/>
          </a:p>
          <a:p>
            <a:pPr algn="ctr"/>
            <a:r>
              <a:rPr lang="en-US" altLang="ko-KR" sz="1800" b="1" dirty="0">
                <a:highlight>
                  <a:srgbClr val="FFFF00"/>
                </a:highlight>
              </a:rPr>
              <a:t>ROLE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이라는 개념으로 한번에 부여합니다</a:t>
            </a:r>
            <a:r>
              <a:rPr lang="en-US" altLang="ko-KR" sz="1800" b="1" dirty="0"/>
              <a:t>. </a:t>
            </a:r>
          </a:p>
          <a:p>
            <a:pPr algn="ctr"/>
            <a:endParaRPr lang="en-US" altLang="ko-KR" sz="1800" b="1" dirty="0"/>
          </a:p>
          <a:p>
            <a:pPr algn="ctr"/>
            <a:r>
              <a:rPr lang="ko-KR" altLang="en-US" sz="1800" b="1" dirty="0"/>
              <a:t>대표적인 </a:t>
            </a:r>
            <a:r>
              <a:rPr lang="en-US" altLang="ko-KR" sz="1800" b="1" dirty="0"/>
              <a:t>ROLE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endParaRPr lang="en-US" altLang="ko-KR" sz="1800" b="1" dirty="0"/>
          </a:p>
          <a:p>
            <a:pPr algn="ctr"/>
            <a:r>
              <a:rPr lang="en-US" altLang="ko-KR" sz="1800" b="1" dirty="0"/>
              <a:t>CONNECT , RESOURCE </a:t>
            </a:r>
            <a:r>
              <a:rPr lang="ko-KR" altLang="en-US" sz="1800" b="1" dirty="0"/>
              <a:t>등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FFBED-48E2-5DBC-649B-329DCC679050}"/>
              </a:ext>
            </a:extLst>
          </p:cNvPr>
          <p:cNvSpPr/>
          <p:nvPr/>
        </p:nvSpPr>
        <p:spPr>
          <a:xfrm>
            <a:off x="1727930" y="1980446"/>
            <a:ext cx="2882169" cy="73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42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13490-A5ED-8805-F5E0-1777CC62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49" y="2735983"/>
            <a:ext cx="8354988" cy="1048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371564"/>
            <a:ext cx="8318679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2. GRANT (</a:t>
            </a:r>
            <a:r>
              <a:rPr lang="ko-KR" altLang="en-US" sz="2000" b="1" dirty="0">
                <a:highlight>
                  <a:srgbClr val="FFFF00"/>
                </a:highlight>
              </a:rPr>
              <a:t>권한부여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할 때 사용하는 </a:t>
            </a:r>
            <a:r>
              <a:rPr lang="en-US" altLang="ko-KR" sz="2000" b="1" dirty="0"/>
              <a:t>DCL</a:t>
            </a:r>
            <a:r>
              <a:rPr lang="ko-KR" altLang="en-US" sz="2000" b="1" dirty="0"/>
              <a:t>문법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0F655-4D86-FE66-A6D5-8F40002C7090}"/>
              </a:ext>
            </a:extLst>
          </p:cNvPr>
          <p:cNvSpPr txBox="1"/>
          <p:nvPr/>
        </p:nvSpPr>
        <p:spPr>
          <a:xfrm>
            <a:off x="737516" y="983235"/>
            <a:ext cx="1071696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GRANT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권한 </a:t>
            </a:r>
            <a:r>
              <a:rPr lang="en-US" altLang="ko-KR" sz="2800" b="1" dirty="0"/>
              <a:t>[ </a:t>
            </a:r>
            <a:r>
              <a:rPr lang="en-US" altLang="ko-KR" sz="2800" b="1" dirty="0">
                <a:solidFill>
                  <a:srgbClr val="FF0000"/>
                </a:solidFill>
              </a:rPr>
              <a:t>ON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대상테이블 </a:t>
            </a:r>
            <a:r>
              <a:rPr lang="en-US" altLang="ko-KR" sz="2800" b="1" dirty="0"/>
              <a:t>] </a:t>
            </a:r>
            <a:r>
              <a:rPr lang="en-US" altLang="ko-KR" sz="2800" b="1" dirty="0">
                <a:solidFill>
                  <a:srgbClr val="FF0000"/>
                </a:solidFill>
              </a:rPr>
              <a:t>TO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권한을부여할계정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AEE9-4A49-D3F4-45D4-95A6F9C6BD40}"/>
              </a:ext>
            </a:extLst>
          </p:cNvPr>
          <p:cNvSpPr txBox="1"/>
          <p:nvPr/>
        </p:nvSpPr>
        <p:spPr>
          <a:xfrm>
            <a:off x="920123" y="1864129"/>
            <a:ext cx="1071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(5) DCLTEST </a:t>
            </a:r>
            <a:r>
              <a:rPr lang="ko-KR" altLang="en-US" b="1" dirty="0"/>
              <a:t>계정에서 </a:t>
            </a:r>
            <a:r>
              <a:rPr lang="en-US" altLang="ko-KR" b="1" dirty="0"/>
              <a:t>SHOPPING </a:t>
            </a:r>
            <a:r>
              <a:rPr lang="ko-KR" altLang="en-US" b="1" dirty="0"/>
              <a:t>계정이 가지고 있는 </a:t>
            </a:r>
            <a:r>
              <a:rPr lang="en-US" altLang="ko-KR" b="1" dirty="0"/>
              <a:t>TB_PRD </a:t>
            </a:r>
            <a:r>
              <a:rPr lang="ko-KR" altLang="en-US" b="1" dirty="0"/>
              <a:t>테이블을 </a:t>
            </a:r>
            <a:endParaRPr lang="en-US" altLang="ko-KR" b="1" dirty="0"/>
          </a:p>
          <a:p>
            <a:r>
              <a:rPr lang="en-US" altLang="ko-KR" b="1" dirty="0"/>
              <a:t>     SELECT , UPDATE </a:t>
            </a:r>
            <a:r>
              <a:rPr lang="ko-KR" altLang="en-US" b="1" dirty="0"/>
              <a:t>할 권한을 부여합니다</a:t>
            </a:r>
            <a:r>
              <a:rPr lang="en-US" altLang="ko-KR" b="1" dirty="0"/>
              <a:t>. (</a:t>
            </a:r>
            <a:r>
              <a:rPr lang="ko-KR" altLang="en-US" b="1" dirty="0"/>
              <a:t>특정 테이블에 권한 부여시 </a:t>
            </a:r>
            <a:r>
              <a:rPr lang="en-US" altLang="ko-KR" b="1" dirty="0"/>
              <a:t>ON </a:t>
            </a:r>
            <a:r>
              <a:rPr lang="ko-KR" altLang="en-US" b="1" dirty="0"/>
              <a:t>추가 사용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7C62E-3D24-7A3C-8398-FAE4BECFF69C}"/>
              </a:ext>
            </a:extLst>
          </p:cNvPr>
          <p:cNvSpPr txBox="1"/>
          <p:nvPr/>
        </p:nvSpPr>
        <p:spPr>
          <a:xfrm>
            <a:off x="920123" y="4004042"/>
            <a:ext cx="544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(6) DCLTEST </a:t>
            </a:r>
            <a:r>
              <a:rPr lang="ko-KR" altLang="en-US" b="1" dirty="0"/>
              <a:t>계정으로 아래 쿼리를 실행해봅시다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E4C89-1530-8DB5-C982-DC0F21B5AC13}"/>
              </a:ext>
            </a:extLst>
          </p:cNvPr>
          <p:cNvSpPr/>
          <p:nvPr/>
        </p:nvSpPr>
        <p:spPr>
          <a:xfrm>
            <a:off x="1917893" y="2717441"/>
            <a:ext cx="888269" cy="42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991CB-6BB0-4D43-2FBB-B55B64C05CDE}"/>
              </a:ext>
            </a:extLst>
          </p:cNvPr>
          <p:cNvSpPr/>
          <p:nvPr/>
        </p:nvSpPr>
        <p:spPr>
          <a:xfrm>
            <a:off x="5022323" y="2755304"/>
            <a:ext cx="387340" cy="382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30AC9-F091-415F-2D9E-8B7C8720F78A}"/>
              </a:ext>
            </a:extLst>
          </p:cNvPr>
          <p:cNvSpPr/>
          <p:nvPr/>
        </p:nvSpPr>
        <p:spPr>
          <a:xfrm>
            <a:off x="7600424" y="2757140"/>
            <a:ext cx="387340" cy="38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357F18-ADE5-70AA-0CB0-20C7806B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43" y="4579994"/>
            <a:ext cx="6275098" cy="19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2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E761FA-BD32-AC01-2B59-450D4ED3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46" y="2778444"/>
            <a:ext cx="8430802" cy="10383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3" y="371564"/>
            <a:ext cx="8318679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3. REVOKE (</a:t>
            </a:r>
            <a:r>
              <a:rPr lang="ko-KR" altLang="en-US" sz="2000" b="1" dirty="0">
                <a:highlight>
                  <a:srgbClr val="FFFF00"/>
                </a:highlight>
              </a:rPr>
              <a:t>권한회수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할 때 사용하는 </a:t>
            </a:r>
            <a:r>
              <a:rPr lang="en-US" altLang="ko-KR" sz="2000" b="1" dirty="0"/>
              <a:t>DCL</a:t>
            </a:r>
            <a:r>
              <a:rPr lang="ko-KR" altLang="en-US" sz="2000" b="1" dirty="0"/>
              <a:t>문법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0F655-4D86-FE66-A6D5-8F40002C7090}"/>
              </a:ext>
            </a:extLst>
          </p:cNvPr>
          <p:cNvSpPr txBox="1"/>
          <p:nvPr/>
        </p:nvSpPr>
        <p:spPr>
          <a:xfrm>
            <a:off x="737517" y="1059491"/>
            <a:ext cx="1071696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REVOKE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권한 </a:t>
            </a:r>
            <a:r>
              <a:rPr lang="en-US" altLang="ko-KR" sz="2800" b="1" dirty="0"/>
              <a:t>[ ON </a:t>
            </a:r>
            <a:r>
              <a:rPr lang="ko-KR" altLang="en-US" sz="2800" b="1" dirty="0"/>
              <a:t>대상테이블 </a:t>
            </a:r>
            <a:r>
              <a:rPr lang="en-US" altLang="ko-KR" sz="2800" b="1" dirty="0"/>
              <a:t>] </a:t>
            </a:r>
            <a:r>
              <a:rPr lang="en-US" altLang="ko-KR" sz="2800" b="1" dirty="0">
                <a:solidFill>
                  <a:srgbClr val="FF0000"/>
                </a:solidFill>
              </a:rPr>
              <a:t>FROM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권한을뺏어갈계정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AEE9-4A49-D3F4-45D4-95A6F9C6BD40}"/>
              </a:ext>
            </a:extLst>
          </p:cNvPr>
          <p:cNvSpPr txBox="1"/>
          <p:nvPr/>
        </p:nvSpPr>
        <p:spPr>
          <a:xfrm>
            <a:off x="976647" y="2055055"/>
            <a:ext cx="1023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(7) DCLTEST </a:t>
            </a:r>
            <a:r>
              <a:rPr lang="ko-KR" altLang="en-US" b="1" dirty="0"/>
              <a:t>계정으로부터 </a:t>
            </a:r>
            <a:r>
              <a:rPr lang="en-US" altLang="ko-KR" b="1" dirty="0"/>
              <a:t>SHOPPING </a:t>
            </a:r>
            <a:r>
              <a:rPr lang="ko-KR" altLang="en-US" b="1" dirty="0"/>
              <a:t>계정이 가지고 있는 </a:t>
            </a:r>
            <a:r>
              <a:rPr lang="en-US" altLang="ko-KR" b="1" dirty="0"/>
              <a:t>TB_PRD </a:t>
            </a:r>
            <a:r>
              <a:rPr lang="ko-KR" altLang="en-US" b="1" dirty="0"/>
              <a:t>테이블을 </a:t>
            </a:r>
            <a:endParaRPr lang="en-US" altLang="ko-KR" b="1" dirty="0"/>
          </a:p>
          <a:p>
            <a:r>
              <a:rPr lang="en-US" altLang="ko-KR" b="1" dirty="0"/>
              <a:t>     SELECT , UPDATE </a:t>
            </a:r>
            <a:r>
              <a:rPr lang="ko-KR" altLang="en-US" b="1" dirty="0"/>
              <a:t>할 권한을 다시 회수합니다</a:t>
            </a:r>
            <a:r>
              <a:rPr lang="en-US" altLang="ko-KR" b="1" dirty="0"/>
              <a:t>. (</a:t>
            </a:r>
            <a:r>
              <a:rPr lang="ko-KR" altLang="en-US" b="1" dirty="0"/>
              <a:t>특정 테이블에 권한 부여시 </a:t>
            </a:r>
            <a:r>
              <a:rPr lang="en-US" altLang="ko-KR" b="1" dirty="0"/>
              <a:t>ON </a:t>
            </a:r>
            <a:r>
              <a:rPr lang="ko-KR" altLang="en-US" b="1" dirty="0"/>
              <a:t>추가 사용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7C62E-3D24-7A3C-8398-FAE4BECFF69C}"/>
              </a:ext>
            </a:extLst>
          </p:cNvPr>
          <p:cNvSpPr txBox="1"/>
          <p:nvPr/>
        </p:nvSpPr>
        <p:spPr>
          <a:xfrm>
            <a:off x="907960" y="4117656"/>
            <a:ext cx="559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(8) DCLTEST </a:t>
            </a:r>
            <a:r>
              <a:rPr lang="ko-KR" altLang="en-US" b="1" dirty="0"/>
              <a:t>계정으로 아래 쿼리를 실행해봅시다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E4C89-1530-8DB5-C982-DC0F21B5AC13}"/>
              </a:ext>
            </a:extLst>
          </p:cNvPr>
          <p:cNvSpPr/>
          <p:nvPr/>
        </p:nvSpPr>
        <p:spPr>
          <a:xfrm>
            <a:off x="2362930" y="2778444"/>
            <a:ext cx="977169" cy="445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991CB-6BB0-4D43-2FBB-B55B64C05CDE}"/>
              </a:ext>
            </a:extLst>
          </p:cNvPr>
          <p:cNvSpPr/>
          <p:nvPr/>
        </p:nvSpPr>
        <p:spPr>
          <a:xfrm>
            <a:off x="5451480" y="2816544"/>
            <a:ext cx="377267" cy="37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588F4-E70F-1721-BF1A-D0F73CD0A636}"/>
              </a:ext>
            </a:extLst>
          </p:cNvPr>
          <p:cNvSpPr/>
          <p:nvPr/>
        </p:nvSpPr>
        <p:spPr>
          <a:xfrm>
            <a:off x="7977675" y="2778444"/>
            <a:ext cx="683725" cy="445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62D048-89F7-A6EC-6A4D-3BD9D0873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57" y="4610154"/>
            <a:ext cx="4744037" cy="20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CBD7-1275-A932-6235-47FF108C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4" y="313610"/>
            <a:ext cx="4100848" cy="826171"/>
          </a:xfrm>
        </p:spPr>
        <p:txBody>
          <a:bodyPr/>
          <a:lstStyle/>
          <a:p>
            <a:r>
              <a:rPr lang="ko-KR" altLang="en-US" dirty="0"/>
              <a:t>권한 부여 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3F7C-F227-D09F-D8A9-EC7EA578B0B0}"/>
              </a:ext>
            </a:extLst>
          </p:cNvPr>
          <p:cNvSpPr txBox="1"/>
          <p:nvPr/>
        </p:nvSpPr>
        <p:spPr>
          <a:xfrm>
            <a:off x="821923" y="1256692"/>
            <a:ext cx="109921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SQL COMMAND LINE</a:t>
            </a:r>
            <a:r>
              <a:rPr lang="ko-KR" altLang="en-US" b="1" dirty="0"/>
              <a:t>을 열어 </a:t>
            </a:r>
            <a:r>
              <a:rPr lang="en-US" altLang="ko-KR" b="1" dirty="0"/>
              <a:t>SYSTEM </a:t>
            </a:r>
            <a:r>
              <a:rPr lang="ko-KR" altLang="en-US" b="1" dirty="0"/>
              <a:t>관리자 계정으로 접속합니다</a:t>
            </a:r>
            <a:r>
              <a:rPr lang="en-US" altLang="ko-KR" b="1" dirty="0"/>
              <a:t>. </a:t>
            </a:r>
            <a:r>
              <a:rPr lang="en-US" altLang="ko-KR" sz="1400" b="1" dirty="0"/>
              <a:t>(ID : SYSTEM , PWD : 12345) 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2.  hacker </a:t>
            </a:r>
            <a:r>
              <a:rPr lang="ko-KR" altLang="en-US" b="1" dirty="0"/>
              <a:t>라는 계정을 하나 생성합니다</a:t>
            </a:r>
            <a:r>
              <a:rPr lang="en-US" altLang="ko-KR" b="1" dirty="0"/>
              <a:t>. (</a:t>
            </a:r>
            <a:r>
              <a:rPr lang="ko-KR" altLang="en-US" b="1" dirty="0"/>
              <a:t>비밀번호는 </a:t>
            </a:r>
            <a:r>
              <a:rPr lang="en-US" altLang="ko-KR" b="1" dirty="0"/>
              <a:t>12345)</a:t>
            </a:r>
          </a:p>
          <a:p>
            <a:endParaRPr lang="en-US" altLang="ko-KR" b="1" dirty="0"/>
          </a:p>
          <a:p>
            <a:pPr marL="342900" indent="-342900">
              <a:buAutoNum type="arabicPeriod" startAt="3"/>
            </a:pPr>
            <a:r>
              <a:rPr lang="ko-KR" altLang="en-US" b="1" dirty="0"/>
              <a:t>계정에 다음 권한을 순서대로 부여합니다</a:t>
            </a:r>
            <a:r>
              <a:rPr lang="en-US" altLang="ko-KR" b="1" dirty="0"/>
              <a:t>. </a:t>
            </a:r>
          </a:p>
          <a:p>
            <a:r>
              <a:rPr lang="en-US" altLang="ko-KR" b="1" dirty="0"/>
              <a:t>      (1) </a:t>
            </a:r>
            <a:r>
              <a:rPr lang="ko-KR" altLang="en-US" b="1" dirty="0"/>
              <a:t>데이터베이스 접속이 가능하도록 </a:t>
            </a:r>
            <a:r>
              <a:rPr lang="en-US" altLang="ko-KR" b="1" dirty="0"/>
              <a:t>CREATE SESSION</a:t>
            </a:r>
            <a:r>
              <a:rPr lang="ko-KR" altLang="en-US" b="1" dirty="0"/>
              <a:t>을 부여 </a:t>
            </a:r>
            <a:endParaRPr lang="en-US" altLang="ko-KR" b="1" dirty="0"/>
          </a:p>
          <a:p>
            <a:r>
              <a:rPr lang="en-US" altLang="ko-KR" b="1" dirty="0"/>
              <a:t>      (2) </a:t>
            </a:r>
            <a:r>
              <a:rPr lang="ko-KR" altLang="en-US" b="1" dirty="0"/>
              <a:t>여러 권한을 한번에 처리할 수 있게 </a:t>
            </a:r>
            <a:r>
              <a:rPr lang="en-US" altLang="ko-KR" b="1" dirty="0"/>
              <a:t>CONNECT </a:t>
            </a:r>
            <a:r>
              <a:rPr lang="ko-KR" altLang="en-US" b="1" dirty="0"/>
              <a:t>와 </a:t>
            </a:r>
            <a:r>
              <a:rPr lang="en-US" altLang="ko-KR" b="1" dirty="0"/>
              <a:t>RESOURCE </a:t>
            </a:r>
            <a:r>
              <a:rPr lang="ko-KR" altLang="en-US" b="1" dirty="0"/>
              <a:t>라는</a:t>
            </a:r>
            <a:r>
              <a:rPr lang="en-US" altLang="ko-KR" b="1" dirty="0"/>
              <a:t> ROLE </a:t>
            </a:r>
            <a:r>
              <a:rPr lang="ko-KR" altLang="en-US" b="1" dirty="0"/>
              <a:t>권한을 부여 </a:t>
            </a:r>
            <a:endParaRPr lang="en-US" altLang="ko-KR" b="1" dirty="0"/>
          </a:p>
          <a:p>
            <a:r>
              <a:rPr lang="en-US" altLang="ko-KR" b="1" dirty="0"/>
              <a:t>      (3) SHOPPING </a:t>
            </a:r>
            <a:r>
              <a:rPr lang="ko-KR" altLang="en-US" b="1" dirty="0"/>
              <a:t>계정의 </a:t>
            </a:r>
            <a:r>
              <a:rPr lang="en-US" altLang="ko-KR" b="1" dirty="0"/>
              <a:t>TB_MEMBER</a:t>
            </a:r>
            <a:r>
              <a:rPr lang="ko-KR" altLang="en-US" b="1" dirty="0"/>
              <a:t> 테이블을 조회</a:t>
            </a:r>
            <a:r>
              <a:rPr lang="en-US" altLang="ko-KR" b="1" dirty="0"/>
              <a:t>, </a:t>
            </a:r>
            <a:r>
              <a:rPr lang="ko-KR" altLang="en-US" b="1" dirty="0"/>
              <a:t>수정할 수 있게 </a:t>
            </a:r>
            <a:r>
              <a:rPr lang="en-US" altLang="ko-KR" b="1" dirty="0"/>
              <a:t>SELECT , UPDATE </a:t>
            </a:r>
            <a:r>
              <a:rPr lang="ko-KR" altLang="en-US" b="1" dirty="0"/>
              <a:t>권한을 부여 </a:t>
            </a:r>
            <a:endParaRPr lang="en-US" altLang="ko-KR" b="1" dirty="0"/>
          </a:p>
          <a:p>
            <a:pPr marL="342900" indent="-342900">
              <a:buAutoNum type="arabicPeriod" startAt="4"/>
            </a:pPr>
            <a:endParaRPr lang="en-US" altLang="ko-KR" b="1" dirty="0"/>
          </a:p>
          <a:p>
            <a:pPr marL="342900" indent="-342900">
              <a:buAutoNum type="arabicPeriod" startAt="4"/>
            </a:pPr>
            <a:r>
              <a:rPr lang="en-US" altLang="ko-KR" b="1" dirty="0"/>
              <a:t>HACKER </a:t>
            </a:r>
            <a:r>
              <a:rPr lang="ko-KR" altLang="en-US" b="1" dirty="0"/>
              <a:t>계정으로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en-US" altLang="ko-KR" b="1" dirty="0" err="1"/>
              <a:t>develper</a:t>
            </a:r>
            <a:r>
              <a:rPr lang="en-US" altLang="ko-KR" b="1" dirty="0"/>
              <a:t> </a:t>
            </a:r>
            <a:r>
              <a:rPr lang="ko-KR" altLang="en-US" b="1" dirty="0"/>
              <a:t>에 접속합니다</a:t>
            </a:r>
            <a:r>
              <a:rPr lang="en-US" altLang="ko-KR" b="1" dirty="0"/>
              <a:t>. (name</a:t>
            </a:r>
            <a:r>
              <a:rPr lang="ko-KR" altLang="en-US" b="1" dirty="0"/>
              <a:t> 은 </a:t>
            </a:r>
            <a:r>
              <a:rPr lang="en-US" altLang="ko-KR" b="1" dirty="0"/>
              <a:t>hacker </a:t>
            </a:r>
            <a:r>
              <a:rPr lang="ko-KR" altLang="en-US" b="1" dirty="0"/>
              <a:t>로 설정</a:t>
            </a:r>
            <a:r>
              <a:rPr lang="en-US" altLang="ko-KR" b="1" dirty="0"/>
              <a:t>)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 startAt="5"/>
            </a:pPr>
            <a:r>
              <a:rPr lang="en-US" altLang="ko-KR" b="1" dirty="0"/>
              <a:t> SHOPPING </a:t>
            </a:r>
            <a:r>
              <a:rPr lang="ko-KR" altLang="en-US" b="1" dirty="0"/>
              <a:t>계정의 </a:t>
            </a:r>
            <a:r>
              <a:rPr lang="en-US" altLang="ko-KR" b="1" dirty="0"/>
              <a:t>TB_MEMBER</a:t>
            </a:r>
            <a:r>
              <a:rPr lang="ko-KR" altLang="en-US" b="1" dirty="0"/>
              <a:t> 테이블에서 </a:t>
            </a:r>
            <a:r>
              <a:rPr lang="en-US" altLang="ko-KR" b="1" dirty="0"/>
              <a:t>PAY_CARD_NO </a:t>
            </a:r>
            <a:r>
              <a:rPr lang="ko-KR" altLang="en-US" b="1" dirty="0"/>
              <a:t>의 값을 </a:t>
            </a:r>
            <a:endParaRPr lang="en-US" altLang="ko-KR" b="1" dirty="0"/>
          </a:p>
          <a:p>
            <a:r>
              <a:rPr lang="en-US" altLang="ko-KR" b="1" dirty="0"/>
              <a:t>     </a:t>
            </a:r>
            <a:r>
              <a:rPr lang="ko-KR" altLang="en-US" b="1" dirty="0"/>
              <a:t>모두 </a:t>
            </a:r>
            <a:r>
              <a:rPr lang="en-US" altLang="ko-KR" b="1" dirty="0"/>
              <a:t>‘XXXXX’ 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변경하고 </a:t>
            </a:r>
            <a:r>
              <a:rPr lang="en-US" altLang="ko-KR" b="1" dirty="0"/>
              <a:t>COMMIT</a:t>
            </a:r>
            <a:r>
              <a:rPr lang="ko-KR" altLang="en-US" b="1" dirty="0"/>
              <a:t>을 해버립니다</a:t>
            </a:r>
            <a:r>
              <a:rPr lang="en-US" altLang="ko-KR" b="1" dirty="0"/>
              <a:t>.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</a:t>
            </a:r>
            <a:r>
              <a:rPr lang="en-US" altLang="ko-KR" sz="1200" b="1" dirty="0">
                <a:solidFill>
                  <a:srgbClr val="FF0000"/>
                </a:solidFill>
              </a:rPr>
              <a:t>(HACKER</a:t>
            </a:r>
            <a:r>
              <a:rPr lang="ko-KR" altLang="en-US" sz="1200" b="1" dirty="0">
                <a:solidFill>
                  <a:srgbClr val="FF0000"/>
                </a:solidFill>
              </a:rPr>
              <a:t>가 불법적으로 사용자의 결제카드번호를 잘못된 값으로 바꿔버린 상황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b="1" dirty="0"/>
          </a:p>
          <a:p>
            <a:pPr marL="342900" indent="-342900">
              <a:buAutoNum type="arabicPeriod" startAt="6"/>
            </a:pPr>
            <a:r>
              <a:rPr lang="ko-KR" altLang="en-US" b="1" dirty="0"/>
              <a:t>다시 관리자 계정으로 가서 문제를 발생시킨 </a:t>
            </a:r>
            <a:r>
              <a:rPr lang="en-US" altLang="ko-KR" b="1" dirty="0"/>
              <a:t>HACKER </a:t>
            </a:r>
            <a:r>
              <a:rPr lang="ko-KR" altLang="en-US" b="1" dirty="0"/>
              <a:t>계정으로부터 </a:t>
            </a:r>
            <a:endParaRPr lang="en-US" altLang="ko-KR" b="1" dirty="0"/>
          </a:p>
          <a:p>
            <a:r>
              <a:rPr lang="en-US" altLang="ko-KR" b="1" dirty="0"/>
              <a:t>     SHOPPING</a:t>
            </a:r>
            <a:r>
              <a:rPr lang="ko-KR" altLang="en-US" b="1" dirty="0"/>
              <a:t> 계정의 </a:t>
            </a:r>
            <a:r>
              <a:rPr lang="en-US" altLang="ko-KR" b="1" dirty="0"/>
              <a:t>TB_MEMBER </a:t>
            </a:r>
            <a:r>
              <a:rPr lang="ko-KR" altLang="en-US" b="1" dirty="0"/>
              <a:t>테이블을</a:t>
            </a:r>
            <a:r>
              <a:rPr lang="en-US" altLang="ko-KR" b="1" dirty="0"/>
              <a:t> SELECT , UPDATE </a:t>
            </a:r>
            <a:r>
              <a:rPr lang="ko-KR" altLang="en-US" b="1" dirty="0"/>
              <a:t>할 권한을 회수해버립니다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36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2517568" y="2767280"/>
            <a:ext cx="71568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TCL/DCL 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</a:t>
            </a:r>
            <a:r>
              <a:rPr lang="en-US" altLang="ko-KR" sz="1800" b="1" dirty="0"/>
              <a:t>TCL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 </a:t>
            </a:r>
            <a:endParaRPr lang="en-US" altLang="ko-KR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757521" y="1433388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TCL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9A829-2A19-7CC5-F7DF-D08B8B5ABD08}"/>
              </a:ext>
            </a:extLst>
          </p:cNvPr>
          <p:cNvSpPr txBox="1"/>
          <p:nvPr/>
        </p:nvSpPr>
        <p:spPr>
          <a:xfrm>
            <a:off x="8916460" y="1414167"/>
            <a:ext cx="2768156" cy="24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COMMIT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ROLLBACK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SAVEPOINT</a:t>
            </a:r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A364D103-FA06-2BBD-6132-9ACDA28D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62" y="4224675"/>
            <a:ext cx="1702572" cy="1702572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F51394A-0219-3219-3361-C376B078F030}"/>
              </a:ext>
            </a:extLst>
          </p:cNvPr>
          <p:cNvSpPr/>
          <p:nvPr/>
        </p:nvSpPr>
        <p:spPr>
          <a:xfrm>
            <a:off x="3847830" y="2305748"/>
            <a:ext cx="4314421" cy="1702572"/>
          </a:xfrm>
          <a:prstGeom prst="wedgeEllipseCallout">
            <a:avLst>
              <a:gd name="adj1" fmla="val 31296"/>
              <a:gd name="adj2" fmla="val 6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트랜잭션은</a:t>
            </a:r>
            <a:r>
              <a:rPr lang="en-US" altLang="ko-KR" b="1" dirty="0"/>
              <a:t> </a:t>
            </a:r>
            <a:r>
              <a:rPr lang="ko-KR" altLang="en-US" b="1" dirty="0"/>
              <a:t>어떤 업무를 </a:t>
            </a:r>
            <a:endParaRPr lang="en-US" altLang="ko-KR" b="1" dirty="0"/>
          </a:p>
          <a:p>
            <a:pPr algn="ctr"/>
            <a:r>
              <a:rPr lang="ko-KR" altLang="en-US" b="1" dirty="0"/>
              <a:t>수행하기 위한 일련의 단계를 의미합니다</a:t>
            </a:r>
            <a:r>
              <a:rPr lang="en-US" altLang="ko-KR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FDA30-3FA0-9913-1B31-A10F9AB38FB5}"/>
              </a:ext>
            </a:extLst>
          </p:cNvPr>
          <p:cNvSpPr txBox="1"/>
          <p:nvPr/>
        </p:nvSpPr>
        <p:spPr>
          <a:xfrm>
            <a:off x="413656" y="3381966"/>
            <a:ext cx="252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트랜잭션을 제어한다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2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EA6F5-3329-715A-E7B7-B4072C313DD9}"/>
              </a:ext>
            </a:extLst>
          </p:cNvPr>
          <p:cNvSpPr txBox="1"/>
          <p:nvPr/>
        </p:nvSpPr>
        <p:spPr>
          <a:xfrm>
            <a:off x="1304607" y="2176431"/>
            <a:ext cx="8585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강태우</a:t>
            </a:r>
            <a:r>
              <a:rPr lang="en-US" altLang="ko-KR" sz="2000" b="1" dirty="0"/>
              <a:t>(A</a:t>
            </a:r>
            <a:r>
              <a:rPr lang="ko-KR" altLang="en-US" sz="2000" b="1" dirty="0"/>
              <a:t>계좌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가 김영희</a:t>
            </a:r>
            <a:r>
              <a:rPr lang="en-US" altLang="ko-KR" sz="2000" b="1" dirty="0"/>
              <a:t>(B</a:t>
            </a:r>
            <a:r>
              <a:rPr lang="ko-KR" altLang="en-US" sz="2000" b="1" dirty="0"/>
              <a:t>계좌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에게  </a:t>
            </a:r>
            <a:r>
              <a:rPr lang="en-US" altLang="ko-KR" sz="2000" b="1" dirty="0"/>
              <a:t>1,000,000</a:t>
            </a:r>
            <a:r>
              <a:rPr lang="ko-KR" altLang="en-US" sz="2000" b="1" dirty="0"/>
              <a:t>원을 </a:t>
            </a:r>
            <a:r>
              <a:rPr lang="ko-KR" altLang="en-US" sz="2000" b="1" dirty="0">
                <a:solidFill>
                  <a:srgbClr val="FF0000"/>
                </a:solidFill>
              </a:rPr>
              <a:t>송금</a:t>
            </a:r>
            <a:r>
              <a:rPr lang="ko-KR" altLang="en-US" sz="2000" b="1" dirty="0"/>
              <a:t>하려고 합니다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어떤 </a:t>
            </a:r>
            <a:r>
              <a:rPr lang="ko-KR" altLang="en-US" sz="2000" b="1" dirty="0">
                <a:solidFill>
                  <a:srgbClr val="FF0000"/>
                </a:solidFill>
              </a:rPr>
              <a:t>일련의 과정</a:t>
            </a:r>
            <a:r>
              <a:rPr lang="ko-KR" altLang="en-US" sz="2000" b="1" dirty="0"/>
              <a:t>을 거쳐 송금 업무가 이루어지는지 생각해봅시다</a:t>
            </a:r>
            <a:r>
              <a:rPr lang="en-US" altLang="ko-KR" sz="2000" b="1" dirty="0"/>
              <a:t>. </a:t>
            </a:r>
            <a:endParaRPr lang="ko-KR" altLang="en-US" sz="2000" b="1" dirty="0"/>
          </a:p>
        </p:txBody>
      </p:sp>
      <p:pic>
        <p:nvPicPr>
          <p:cNvPr id="6" name="그래픽 5" descr="남자 옆모습 단색으로 채워진">
            <a:extLst>
              <a:ext uri="{FF2B5EF4-FFF2-40B4-BE49-F238E27FC236}">
                <a16:creationId xmlns:a16="http://schemas.microsoft.com/office/drawing/2014/main" id="{764BE655-B9C5-0882-3814-280444DC9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6817" y="4145090"/>
            <a:ext cx="1395484" cy="1395484"/>
          </a:xfrm>
          <a:prstGeom prst="rect">
            <a:avLst/>
          </a:prstGeom>
        </p:spPr>
      </p:pic>
      <p:pic>
        <p:nvPicPr>
          <p:cNvPr id="8" name="그래픽 7" descr="여성 사무직 근로자 단색으로 채워진">
            <a:extLst>
              <a:ext uri="{FF2B5EF4-FFF2-40B4-BE49-F238E27FC236}">
                <a16:creationId xmlns:a16="http://schemas.microsoft.com/office/drawing/2014/main" id="{EEF04C06-6C7F-A25F-D5AF-EF5C9892D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9503" y="4157968"/>
            <a:ext cx="1321020" cy="132102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6386A-2C7F-2FC3-5790-95E213CF762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482301" y="4818478"/>
            <a:ext cx="5087202" cy="24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래픽 12" descr="화폐 단색으로 채워진">
            <a:extLst>
              <a:ext uri="{FF2B5EF4-FFF2-40B4-BE49-F238E27FC236}">
                <a16:creationId xmlns:a16="http://schemas.microsoft.com/office/drawing/2014/main" id="{8EEF074D-B95E-548D-03FB-9C64B36BE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71515" y="3497663"/>
            <a:ext cx="1037558" cy="1037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EE1304-5F58-FA7C-D51C-909F36612238}"/>
              </a:ext>
            </a:extLst>
          </p:cNvPr>
          <p:cNvSpPr txBox="1"/>
          <p:nvPr/>
        </p:nvSpPr>
        <p:spPr>
          <a:xfrm>
            <a:off x="5439177" y="4369628"/>
            <a:ext cx="154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1,000,000 \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2D9B8-85E6-82BF-86A8-7D625BF43D4B}"/>
              </a:ext>
            </a:extLst>
          </p:cNvPr>
          <p:cNvSpPr txBox="1"/>
          <p:nvPr/>
        </p:nvSpPr>
        <p:spPr>
          <a:xfrm>
            <a:off x="1735765" y="5695724"/>
            <a:ext cx="26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r>
              <a:rPr lang="ko-KR" altLang="en-US" sz="1400" b="1" dirty="0"/>
              <a:t>계좌 잔액 </a:t>
            </a:r>
            <a:r>
              <a:rPr lang="en-US" altLang="ko-KR" sz="1400" b="1" dirty="0"/>
              <a:t>: 2,000,000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068D0-FC0C-3E2E-0E01-ADF3FC20512A}"/>
              </a:ext>
            </a:extLst>
          </p:cNvPr>
          <p:cNvSpPr txBox="1"/>
          <p:nvPr/>
        </p:nvSpPr>
        <p:spPr>
          <a:xfrm>
            <a:off x="8240033" y="5695724"/>
            <a:ext cx="205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계좌 잔액 </a:t>
            </a:r>
            <a:r>
              <a:rPr lang="en-US" altLang="ko-KR" sz="1400" b="1" dirty="0"/>
              <a:t>: 500,000</a:t>
            </a:r>
            <a:endParaRPr lang="ko-KR" altLang="en-US" sz="14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8F83681-00E8-216E-4C7D-0E9FBD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3" y="207184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트랜잭션 이해하기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B9E27-8EB2-8549-7194-FF5815EDF927}"/>
              </a:ext>
            </a:extLst>
          </p:cNvPr>
          <p:cNvSpPr txBox="1"/>
          <p:nvPr/>
        </p:nvSpPr>
        <p:spPr>
          <a:xfrm>
            <a:off x="2338314" y="5400834"/>
            <a:ext cx="93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강태우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D4C0-6757-0C75-5890-0CCAC30F65FA}"/>
              </a:ext>
            </a:extLst>
          </p:cNvPr>
          <p:cNvSpPr txBox="1"/>
          <p:nvPr/>
        </p:nvSpPr>
        <p:spPr>
          <a:xfrm>
            <a:off x="8762094" y="5400834"/>
            <a:ext cx="93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김영희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332C5-09AE-4A74-C3B9-98D6C4CAD741}"/>
              </a:ext>
            </a:extLst>
          </p:cNvPr>
          <p:cNvSpPr txBox="1"/>
          <p:nvPr/>
        </p:nvSpPr>
        <p:spPr>
          <a:xfrm>
            <a:off x="592428" y="959176"/>
            <a:ext cx="858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트랜잭션을 이해해봅시다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249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남자 옆모습 단색으로 채워진">
            <a:extLst>
              <a:ext uri="{FF2B5EF4-FFF2-40B4-BE49-F238E27FC236}">
                <a16:creationId xmlns:a16="http://schemas.microsoft.com/office/drawing/2014/main" id="{764BE655-B9C5-0882-3814-280444DC9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297" y="1481649"/>
            <a:ext cx="1395484" cy="1395484"/>
          </a:xfrm>
          <a:prstGeom prst="rect">
            <a:avLst/>
          </a:prstGeom>
        </p:spPr>
      </p:pic>
      <p:pic>
        <p:nvPicPr>
          <p:cNvPr id="8" name="그래픽 7" descr="여성 사무직 근로자 단색으로 채워진">
            <a:extLst>
              <a:ext uri="{FF2B5EF4-FFF2-40B4-BE49-F238E27FC236}">
                <a16:creationId xmlns:a16="http://schemas.microsoft.com/office/drawing/2014/main" id="{EEF04C06-6C7F-A25F-D5AF-EF5C9892D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5397" y="1522046"/>
            <a:ext cx="1321020" cy="132102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6386A-2C7F-2FC3-5790-95E213CF762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580781" y="2179391"/>
            <a:ext cx="3554616" cy="3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래픽 12" descr="화폐 단색으로 채워진">
            <a:extLst>
              <a:ext uri="{FF2B5EF4-FFF2-40B4-BE49-F238E27FC236}">
                <a16:creationId xmlns:a16="http://schemas.microsoft.com/office/drawing/2014/main" id="{8EEF074D-B95E-548D-03FB-9C64B36BE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3990" y="887027"/>
            <a:ext cx="1037558" cy="1037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EE1304-5F58-FA7C-D51C-909F36612238}"/>
              </a:ext>
            </a:extLst>
          </p:cNvPr>
          <p:cNvSpPr txBox="1"/>
          <p:nvPr/>
        </p:nvSpPr>
        <p:spPr>
          <a:xfrm>
            <a:off x="3681652" y="1758992"/>
            <a:ext cx="1545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1,000,000 \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2D9B8-85E6-82BF-86A8-7D625BF43D4B}"/>
              </a:ext>
            </a:extLst>
          </p:cNvPr>
          <p:cNvSpPr txBox="1"/>
          <p:nvPr/>
        </p:nvSpPr>
        <p:spPr>
          <a:xfrm>
            <a:off x="834245" y="3032283"/>
            <a:ext cx="264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</a:t>
            </a:r>
            <a:r>
              <a:rPr lang="ko-KR" altLang="en-US" sz="1400" b="1" dirty="0"/>
              <a:t>계좌 잔액 </a:t>
            </a:r>
            <a:r>
              <a:rPr lang="en-US" altLang="ko-KR" sz="1400" b="1" dirty="0"/>
              <a:t>: 2,000,000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068D0-FC0C-3E2E-0E01-ADF3FC20512A}"/>
              </a:ext>
            </a:extLst>
          </p:cNvPr>
          <p:cNvSpPr txBox="1"/>
          <p:nvPr/>
        </p:nvSpPr>
        <p:spPr>
          <a:xfrm>
            <a:off x="5885645" y="3038473"/>
            <a:ext cx="205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</a:t>
            </a:r>
            <a:r>
              <a:rPr lang="ko-KR" altLang="en-US" sz="1400" b="1" dirty="0"/>
              <a:t>계좌 잔액 </a:t>
            </a:r>
            <a:r>
              <a:rPr lang="en-US" altLang="ko-KR" sz="1400" b="1" dirty="0"/>
              <a:t>: 500,000</a:t>
            </a:r>
            <a:endParaRPr lang="ko-KR" altLang="en-US" sz="14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8F83681-00E8-216E-4C7D-0E9FBDC4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3" y="181427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트랜잭션 이해하기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B9E27-8EB2-8549-7194-FF5815EDF927}"/>
              </a:ext>
            </a:extLst>
          </p:cNvPr>
          <p:cNvSpPr txBox="1"/>
          <p:nvPr/>
        </p:nvSpPr>
        <p:spPr>
          <a:xfrm>
            <a:off x="1436794" y="2737393"/>
            <a:ext cx="93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강태우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D4C0-6757-0C75-5890-0CCAC30F65FA}"/>
              </a:ext>
            </a:extLst>
          </p:cNvPr>
          <p:cNvSpPr txBox="1"/>
          <p:nvPr/>
        </p:nvSpPr>
        <p:spPr>
          <a:xfrm>
            <a:off x="6327988" y="2764912"/>
            <a:ext cx="93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김영희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CDDFE-475F-3E9B-F244-81CFE4832F11}"/>
              </a:ext>
            </a:extLst>
          </p:cNvPr>
          <p:cNvSpPr txBox="1"/>
          <p:nvPr/>
        </p:nvSpPr>
        <p:spPr>
          <a:xfrm>
            <a:off x="216978" y="4414622"/>
            <a:ext cx="568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강태우의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계좌에 잔액이 일백만원 이상인지 확인합니다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E5A3A-8654-EA7C-C8CE-07DE38D97146}"/>
              </a:ext>
            </a:extLst>
          </p:cNvPr>
          <p:cNvSpPr txBox="1"/>
          <p:nvPr/>
        </p:nvSpPr>
        <p:spPr>
          <a:xfrm>
            <a:off x="216977" y="4863884"/>
            <a:ext cx="503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강태우의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계좌 잔액에서 일백만원을 차감합니다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8A57F9-C0D5-8A65-91E6-AFF93B252B71}"/>
              </a:ext>
            </a:extLst>
          </p:cNvPr>
          <p:cNvCxnSpPr/>
          <p:nvPr/>
        </p:nvCxnSpPr>
        <p:spPr>
          <a:xfrm>
            <a:off x="17886" y="41201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93EC7C-1C86-8D89-637F-0D0A0E18ED6D}"/>
              </a:ext>
            </a:extLst>
          </p:cNvPr>
          <p:cNvSpPr txBox="1"/>
          <p:nvPr/>
        </p:nvSpPr>
        <p:spPr>
          <a:xfrm>
            <a:off x="216977" y="5314007"/>
            <a:ext cx="48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김영희의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계좌 잔액에서 일백만원을 더합니다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E647-45FD-E78F-FD73-C7ACAD98FED0}"/>
              </a:ext>
            </a:extLst>
          </p:cNvPr>
          <p:cNvSpPr txBox="1"/>
          <p:nvPr/>
        </p:nvSpPr>
        <p:spPr>
          <a:xfrm>
            <a:off x="216977" y="5764130"/>
            <a:ext cx="544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송금 업무가 완료되었습니다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CF33B-7CF0-14DB-B3E3-928E5E5DD789}"/>
              </a:ext>
            </a:extLst>
          </p:cNvPr>
          <p:cNvSpPr txBox="1"/>
          <p:nvPr/>
        </p:nvSpPr>
        <p:spPr>
          <a:xfrm>
            <a:off x="6050923" y="4430432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SELECT </a:t>
            </a:r>
            <a:r>
              <a:rPr lang="ko-KR" altLang="en-US" sz="1200" b="1" dirty="0"/>
              <a:t>잔액</a:t>
            </a:r>
            <a:r>
              <a:rPr lang="en-US" altLang="ko-KR" sz="1200" b="1" dirty="0"/>
              <a:t> FROM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‘A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AND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&gt;= 1,000,000 ; 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C2456-C243-B5F9-E691-B3F7195B9A5C}"/>
              </a:ext>
            </a:extLst>
          </p:cNvPr>
          <p:cNvSpPr txBox="1"/>
          <p:nvPr/>
        </p:nvSpPr>
        <p:spPr>
          <a:xfrm>
            <a:off x="6050922" y="4898161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UPDATE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SET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-1,000,000 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‘A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; 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A0E84-DFE3-4B5E-1AF2-D5D49DEDCC60}"/>
              </a:ext>
            </a:extLst>
          </p:cNvPr>
          <p:cNvSpPr txBox="1"/>
          <p:nvPr/>
        </p:nvSpPr>
        <p:spPr>
          <a:xfrm>
            <a:off x="6057358" y="5344784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UPDATE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SET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잔액</a:t>
            </a:r>
            <a:r>
              <a:rPr lang="en-US" altLang="ko-KR" sz="1200" b="1" dirty="0"/>
              <a:t>+1,000,000 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‘B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; 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03F5A-FFFF-0175-40AA-DCFE8720D682}"/>
              </a:ext>
            </a:extLst>
          </p:cNvPr>
          <p:cNvSpPr txBox="1"/>
          <p:nvPr/>
        </p:nvSpPr>
        <p:spPr>
          <a:xfrm>
            <a:off x="6050922" y="5784434"/>
            <a:ext cx="118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COMMIT;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2C7066AC-26CD-B1F7-46C5-824EC3DF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28008"/>
              </p:ext>
            </p:extLst>
          </p:nvPr>
        </p:nvGraphicFramePr>
        <p:xfrm>
          <a:off x="8059771" y="1774831"/>
          <a:ext cx="3746856" cy="15849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41352">
                  <a:extLst>
                    <a:ext uri="{9D8B030D-6E8A-4147-A177-3AD203B41FA5}">
                      <a16:colId xmlns:a16="http://schemas.microsoft.com/office/drawing/2014/main" val="3269093370"/>
                    </a:ext>
                  </a:extLst>
                </a:gridCol>
                <a:gridCol w="1091881">
                  <a:extLst>
                    <a:ext uri="{9D8B030D-6E8A-4147-A177-3AD203B41FA5}">
                      <a16:colId xmlns:a16="http://schemas.microsoft.com/office/drawing/2014/main" val="1972744111"/>
                    </a:ext>
                  </a:extLst>
                </a:gridCol>
                <a:gridCol w="1313623">
                  <a:extLst>
                    <a:ext uri="{9D8B030D-6E8A-4147-A177-3AD203B41FA5}">
                      <a16:colId xmlns:a16="http://schemas.microsoft.com/office/drawing/2014/main" val="1531577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잔액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62227"/>
                  </a:ext>
                </a:extLst>
              </a:tr>
              <a:tr h="384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A</a:t>
                      </a:r>
                      <a:r>
                        <a:rPr lang="ko-KR" altLang="en-US" sz="2000" b="1" dirty="0"/>
                        <a:t>계좌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강태우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2000000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B</a:t>
                      </a:r>
                      <a:r>
                        <a:rPr lang="ko-KR" altLang="en-US" sz="2000" b="1" dirty="0"/>
                        <a:t>계좌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/>
                        <a:t>김영희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  500000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4419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2D7A9E-667B-E205-33BF-24AEC1B1038B}"/>
              </a:ext>
            </a:extLst>
          </p:cNvPr>
          <p:cNvSpPr txBox="1"/>
          <p:nvPr/>
        </p:nvSpPr>
        <p:spPr>
          <a:xfrm>
            <a:off x="8059771" y="1136916"/>
            <a:ext cx="1923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계좌정보 테이블</a:t>
            </a:r>
          </a:p>
        </p:txBody>
      </p:sp>
    </p:spTree>
    <p:extLst>
      <p:ext uri="{BB962C8B-B14F-4D97-AF65-F5344CB8AC3E}">
        <p14:creationId xmlns:p14="http://schemas.microsoft.com/office/powerpoint/2010/main" val="89053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6220F8-3411-9F5D-4ED3-0261C53CB67D}"/>
              </a:ext>
            </a:extLst>
          </p:cNvPr>
          <p:cNvSpPr txBox="1"/>
          <p:nvPr/>
        </p:nvSpPr>
        <p:spPr>
          <a:xfrm>
            <a:off x="1772623" y="3807278"/>
            <a:ext cx="89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잔액</a:t>
            </a:r>
            <a:r>
              <a:rPr lang="en-US" altLang="ko-KR" b="1" dirty="0"/>
              <a:t> FROM </a:t>
            </a:r>
            <a:r>
              <a:rPr lang="ko-KR" altLang="en-US" b="1" dirty="0"/>
              <a:t>계좌정보 </a:t>
            </a:r>
            <a:r>
              <a:rPr lang="en-US" altLang="ko-KR" b="1" dirty="0"/>
              <a:t>WHERE </a:t>
            </a:r>
            <a:r>
              <a:rPr lang="ko-KR" altLang="en-US" b="1" dirty="0"/>
              <a:t>계좌번호 </a:t>
            </a:r>
            <a:r>
              <a:rPr lang="en-US" altLang="ko-KR" b="1" dirty="0"/>
              <a:t>= ‘A</a:t>
            </a:r>
            <a:r>
              <a:rPr lang="ko-KR" altLang="en-US" b="1" dirty="0"/>
              <a:t>계좌</a:t>
            </a:r>
            <a:r>
              <a:rPr lang="en-US" altLang="ko-KR" b="1" dirty="0"/>
              <a:t>’ AND </a:t>
            </a:r>
            <a:r>
              <a:rPr lang="ko-KR" altLang="en-US" b="1" dirty="0"/>
              <a:t>잔액 </a:t>
            </a:r>
            <a:r>
              <a:rPr lang="en-US" altLang="ko-KR" b="1" dirty="0"/>
              <a:t>&gt;= 1,000,000 ; 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F6BDF-6ED3-6F15-7654-46DC1A4BE994}"/>
              </a:ext>
            </a:extLst>
          </p:cNvPr>
          <p:cNvSpPr txBox="1"/>
          <p:nvPr/>
        </p:nvSpPr>
        <p:spPr>
          <a:xfrm>
            <a:off x="1772622" y="4338092"/>
            <a:ext cx="85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 </a:t>
            </a:r>
            <a:r>
              <a:rPr lang="ko-KR" altLang="en-US" b="1" dirty="0"/>
              <a:t>계좌정보 </a:t>
            </a:r>
            <a:r>
              <a:rPr lang="en-US" altLang="ko-KR" b="1" dirty="0"/>
              <a:t>SET </a:t>
            </a:r>
            <a:r>
              <a:rPr lang="ko-KR" altLang="en-US" b="1" dirty="0"/>
              <a:t>잔액 </a:t>
            </a:r>
            <a:r>
              <a:rPr lang="en-US" altLang="ko-KR" b="1" dirty="0"/>
              <a:t>= </a:t>
            </a:r>
            <a:r>
              <a:rPr lang="ko-KR" altLang="en-US" b="1" dirty="0"/>
              <a:t>잔액 </a:t>
            </a:r>
            <a:r>
              <a:rPr lang="en-US" altLang="ko-KR" b="1" dirty="0"/>
              <a:t>-1,000,000 WHERE </a:t>
            </a:r>
            <a:r>
              <a:rPr lang="ko-KR" altLang="en-US" b="1" dirty="0"/>
              <a:t>계좌번호 </a:t>
            </a:r>
            <a:r>
              <a:rPr lang="en-US" altLang="ko-KR" b="1" dirty="0"/>
              <a:t>= ‘A</a:t>
            </a:r>
            <a:r>
              <a:rPr lang="ko-KR" altLang="en-US" b="1" dirty="0"/>
              <a:t>계좌</a:t>
            </a:r>
            <a:r>
              <a:rPr lang="en-US" altLang="ko-KR" b="1" dirty="0"/>
              <a:t>’ ; 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3F519-13CE-AEAF-0C2C-10699170EA83}"/>
              </a:ext>
            </a:extLst>
          </p:cNvPr>
          <p:cNvSpPr txBox="1"/>
          <p:nvPr/>
        </p:nvSpPr>
        <p:spPr>
          <a:xfrm>
            <a:off x="1772622" y="4871263"/>
            <a:ext cx="855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 </a:t>
            </a:r>
            <a:r>
              <a:rPr lang="ko-KR" altLang="en-US" b="1" dirty="0"/>
              <a:t>계좌정보 </a:t>
            </a:r>
            <a:r>
              <a:rPr lang="en-US" altLang="ko-KR" b="1" dirty="0"/>
              <a:t>SET </a:t>
            </a:r>
            <a:r>
              <a:rPr lang="ko-KR" altLang="en-US" b="1" dirty="0"/>
              <a:t>잔액 </a:t>
            </a:r>
            <a:r>
              <a:rPr lang="en-US" altLang="ko-KR" b="1" dirty="0"/>
              <a:t>= </a:t>
            </a:r>
            <a:r>
              <a:rPr lang="ko-KR" altLang="en-US" b="1" dirty="0"/>
              <a:t>잔액</a:t>
            </a:r>
            <a:r>
              <a:rPr lang="en-US" altLang="ko-KR" b="1" dirty="0"/>
              <a:t>+1,000,000 WHERE </a:t>
            </a:r>
            <a:r>
              <a:rPr lang="ko-KR" altLang="en-US" b="1" dirty="0"/>
              <a:t>계좌번호 </a:t>
            </a:r>
            <a:r>
              <a:rPr lang="en-US" altLang="ko-KR" b="1" dirty="0"/>
              <a:t>= ‘B</a:t>
            </a:r>
            <a:r>
              <a:rPr lang="ko-KR" altLang="en-US" b="1" dirty="0"/>
              <a:t>계좌</a:t>
            </a:r>
            <a:r>
              <a:rPr lang="en-US" altLang="ko-KR" b="1" dirty="0"/>
              <a:t>’ ; 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B4934-40AE-9945-620A-DBD3D5B4F58C}"/>
              </a:ext>
            </a:extLst>
          </p:cNvPr>
          <p:cNvSpPr txBox="1"/>
          <p:nvPr/>
        </p:nvSpPr>
        <p:spPr>
          <a:xfrm>
            <a:off x="1033278" y="5404434"/>
            <a:ext cx="911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COMMIT; </a:t>
            </a:r>
            <a:r>
              <a:rPr lang="en-US" altLang="ko-KR" sz="1600" b="1" dirty="0">
                <a:solidFill>
                  <a:srgbClr val="FF0000"/>
                </a:solidFill>
              </a:rPr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송금 업무를 위한 일련의 절차가 정상 처리되었으니 데이터를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영구반영합니다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AA81500-8748-03B8-406E-6C922C6A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3" y="155670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3. COMMIT 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ROLLBACK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BB4D8-E5FF-4700-3817-42335C42D136}"/>
              </a:ext>
            </a:extLst>
          </p:cNvPr>
          <p:cNvSpPr txBox="1"/>
          <p:nvPr/>
        </p:nvSpPr>
        <p:spPr>
          <a:xfrm>
            <a:off x="663263" y="991901"/>
            <a:ext cx="6529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송금을 위한 트랜잭션이 정상 처리되면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>
                <a:highlight>
                  <a:srgbClr val="FFFF00"/>
                </a:highlight>
              </a:rPr>
              <a:t>데이터를 영구 반영하기 위해 </a:t>
            </a:r>
            <a:r>
              <a:rPr lang="en-US" altLang="ko-KR" sz="2400" b="1" dirty="0">
                <a:highlight>
                  <a:srgbClr val="FFFF00"/>
                </a:highlight>
              </a:rPr>
              <a:t>COMMIT</a:t>
            </a:r>
            <a:r>
              <a:rPr lang="ko-KR" altLang="en-US" sz="2400" b="1" dirty="0"/>
              <a:t>합니다</a:t>
            </a:r>
            <a:r>
              <a:rPr lang="en-US" altLang="ko-KR" sz="2400" b="1" dirty="0"/>
              <a:t>.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7C967D-435F-E61C-F3B1-DBF5AA75091D}"/>
              </a:ext>
            </a:extLst>
          </p:cNvPr>
          <p:cNvCxnSpPr/>
          <p:nvPr/>
        </p:nvCxnSpPr>
        <p:spPr>
          <a:xfrm>
            <a:off x="0" y="353614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79160A-09AC-D29D-DBE4-28432E6D0B08}"/>
              </a:ext>
            </a:extLst>
          </p:cNvPr>
          <p:cNvSpPr txBox="1"/>
          <p:nvPr/>
        </p:nvSpPr>
        <p:spPr>
          <a:xfrm>
            <a:off x="1033280" y="3807278"/>
            <a:ext cx="7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T1 -&gt;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37A4-B012-F5DA-3281-5C5FA9C467AF}"/>
              </a:ext>
            </a:extLst>
          </p:cNvPr>
          <p:cNvSpPr txBox="1"/>
          <p:nvPr/>
        </p:nvSpPr>
        <p:spPr>
          <a:xfrm>
            <a:off x="1033279" y="4342966"/>
            <a:ext cx="7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T2 -&gt;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5DEEED-948F-9878-16DF-394FBC5F3575}"/>
              </a:ext>
            </a:extLst>
          </p:cNvPr>
          <p:cNvSpPr txBox="1"/>
          <p:nvPr/>
        </p:nvSpPr>
        <p:spPr>
          <a:xfrm>
            <a:off x="1033278" y="4862691"/>
            <a:ext cx="79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T3 -&gt;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AA44D-4077-9E1E-53B1-553F0E09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64" y="739646"/>
            <a:ext cx="4181283" cy="25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5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7CDDFE-475F-3E9B-F244-81CFE4832F11}"/>
              </a:ext>
            </a:extLst>
          </p:cNvPr>
          <p:cNvSpPr txBox="1"/>
          <p:nvPr/>
        </p:nvSpPr>
        <p:spPr>
          <a:xfrm>
            <a:off x="223416" y="4353535"/>
            <a:ext cx="568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강태우의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계좌에 잔액이 일백만원 이상인지 확인합니다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E5A3A-8654-EA7C-C8CE-07DE38D97146}"/>
              </a:ext>
            </a:extLst>
          </p:cNvPr>
          <p:cNvSpPr txBox="1"/>
          <p:nvPr/>
        </p:nvSpPr>
        <p:spPr>
          <a:xfrm>
            <a:off x="223415" y="4802797"/>
            <a:ext cx="5037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강태우의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계좌 잔액에서 일백만원을 차감합니다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8A57F9-C0D5-8A65-91E6-AFF93B252B71}"/>
              </a:ext>
            </a:extLst>
          </p:cNvPr>
          <p:cNvCxnSpPr/>
          <p:nvPr/>
        </p:nvCxnSpPr>
        <p:spPr>
          <a:xfrm>
            <a:off x="0" y="4161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93EC7C-1C86-8D89-637F-0D0A0E18ED6D}"/>
              </a:ext>
            </a:extLst>
          </p:cNvPr>
          <p:cNvSpPr txBox="1"/>
          <p:nvPr/>
        </p:nvSpPr>
        <p:spPr>
          <a:xfrm>
            <a:off x="223415" y="5252920"/>
            <a:ext cx="48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김영희의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계좌 잔액에서 일백만원을 더합니다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E647-45FD-E78F-FD73-C7ACAD98FED0}"/>
              </a:ext>
            </a:extLst>
          </p:cNvPr>
          <p:cNvSpPr txBox="1"/>
          <p:nvPr/>
        </p:nvSpPr>
        <p:spPr>
          <a:xfrm>
            <a:off x="223415" y="5703043"/>
            <a:ext cx="544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송금 업무가 완료되었습니다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CF33B-7CF0-14DB-B3E3-928E5E5DD789}"/>
              </a:ext>
            </a:extLst>
          </p:cNvPr>
          <p:cNvSpPr txBox="1"/>
          <p:nvPr/>
        </p:nvSpPr>
        <p:spPr>
          <a:xfrm>
            <a:off x="6057361" y="4369345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SELECT </a:t>
            </a:r>
            <a:r>
              <a:rPr lang="ko-KR" altLang="en-US" sz="1200" b="1" dirty="0"/>
              <a:t>잔액</a:t>
            </a:r>
            <a:r>
              <a:rPr lang="en-US" altLang="ko-KR" sz="1200" b="1" dirty="0"/>
              <a:t> FROM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‘A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AND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&gt;= 1,000,000 ; 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C2456-C243-B5F9-E691-B3F7195B9A5C}"/>
              </a:ext>
            </a:extLst>
          </p:cNvPr>
          <p:cNvSpPr txBox="1"/>
          <p:nvPr/>
        </p:nvSpPr>
        <p:spPr>
          <a:xfrm>
            <a:off x="6057360" y="4837074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UPDATE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SET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-1,000,000 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‘A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; 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A0E84-DFE3-4B5E-1AF2-D5D49DEDCC60}"/>
              </a:ext>
            </a:extLst>
          </p:cNvPr>
          <p:cNvSpPr txBox="1"/>
          <p:nvPr/>
        </p:nvSpPr>
        <p:spPr>
          <a:xfrm>
            <a:off x="6063796" y="5283697"/>
            <a:ext cx="605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UPDATE </a:t>
            </a:r>
            <a:r>
              <a:rPr lang="ko-KR" altLang="en-US" sz="1200" b="1" dirty="0"/>
              <a:t>계좌정보 </a:t>
            </a:r>
            <a:r>
              <a:rPr lang="en-US" altLang="ko-KR" sz="1200" b="1" dirty="0"/>
              <a:t>SET </a:t>
            </a:r>
            <a:r>
              <a:rPr lang="ko-KR" altLang="en-US" sz="1200" b="1" dirty="0"/>
              <a:t>잔액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잔액</a:t>
            </a:r>
            <a:r>
              <a:rPr lang="en-US" altLang="ko-KR" sz="1200" b="1" dirty="0"/>
              <a:t>+1,000,000 WHERE </a:t>
            </a:r>
            <a:r>
              <a:rPr lang="ko-KR" altLang="en-US" sz="1200" b="1" dirty="0"/>
              <a:t>계좌번호 </a:t>
            </a:r>
            <a:r>
              <a:rPr lang="en-US" altLang="ko-KR" sz="1200" b="1" dirty="0"/>
              <a:t>= ‘B</a:t>
            </a:r>
            <a:r>
              <a:rPr lang="ko-KR" altLang="en-US" sz="1200" b="1" dirty="0"/>
              <a:t>계좌</a:t>
            </a:r>
            <a:r>
              <a:rPr lang="en-US" altLang="ko-KR" sz="1200" b="1" dirty="0"/>
              <a:t>’ ; 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03F5A-FFFF-0175-40AA-DCFE8720D682}"/>
              </a:ext>
            </a:extLst>
          </p:cNvPr>
          <p:cNvSpPr txBox="1"/>
          <p:nvPr/>
        </p:nvSpPr>
        <p:spPr>
          <a:xfrm>
            <a:off x="5992965" y="5788960"/>
            <a:ext cx="565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COMMIT </a:t>
            </a:r>
            <a:r>
              <a:rPr lang="ko-KR" altLang="en-US" sz="2000" b="1" dirty="0">
                <a:solidFill>
                  <a:srgbClr val="FF0000"/>
                </a:solidFill>
              </a:rPr>
              <a:t>불가</a:t>
            </a:r>
            <a:r>
              <a:rPr lang="en-US" altLang="ko-KR" sz="2000" b="1" dirty="0">
                <a:solidFill>
                  <a:srgbClr val="FF0000"/>
                </a:solidFill>
              </a:rPr>
              <a:t>! (</a:t>
            </a:r>
            <a:r>
              <a:rPr lang="ko-KR" altLang="en-US" sz="2000" b="1" dirty="0">
                <a:solidFill>
                  <a:srgbClr val="FF0000"/>
                </a:solidFill>
              </a:rPr>
              <a:t>잘못된 데이터가 발생합니다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B5F2B-E5E4-CACC-0EB3-61803EF3AA6D}"/>
              </a:ext>
            </a:extLst>
          </p:cNvPr>
          <p:cNvSpPr txBox="1"/>
          <p:nvPr/>
        </p:nvSpPr>
        <p:spPr>
          <a:xfrm>
            <a:off x="676141" y="1631582"/>
            <a:ext cx="7109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트랜잭션 도중에 오류가 생기면 어떻게 될까요</a:t>
            </a:r>
            <a:r>
              <a:rPr lang="en-US" altLang="ko-KR" sz="2400" b="1" dirty="0"/>
              <a:t>?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555729-34B5-4C65-DB41-40AF0D766C05}"/>
              </a:ext>
            </a:extLst>
          </p:cNvPr>
          <p:cNvCxnSpPr>
            <a:cxnSpLocks/>
          </p:cNvCxnSpPr>
          <p:nvPr/>
        </p:nvCxnSpPr>
        <p:spPr>
          <a:xfrm flipV="1">
            <a:off x="139337" y="5422196"/>
            <a:ext cx="11509602" cy="190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4723E8-9A54-ECD1-62F4-502B993352BC}"/>
              </a:ext>
            </a:extLst>
          </p:cNvPr>
          <p:cNvSpPr txBox="1"/>
          <p:nvPr/>
        </p:nvSpPr>
        <p:spPr>
          <a:xfrm rot="20579004">
            <a:off x="5013219" y="5032986"/>
            <a:ext cx="127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ERROR!!!!</a:t>
            </a:r>
            <a:endParaRPr lang="ko-KR" altLang="en-US" dirty="0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08A2B220-98AC-A65B-F26B-476BE5EFF1FA}"/>
              </a:ext>
            </a:extLst>
          </p:cNvPr>
          <p:cNvSpPr txBox="1">
            <a:spLocks/>
          </p:cNvSpPr>
          <p:nvPr/>
        </p:nvSpPr>
        <p:spPr>
          <a:xfrm>
            <a:off x="159093" y="187863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3. COMMIT </a:t>
            </a:r>
            <a:r>
              <a:rPr lang="ko-KR" altLang="en-US" sz="2000" b="1"/>
              <a:t>과 </a:t>
            </a:r>
            <a:r>
              <a:rPr lang="en-US" altLang="ko-KR" sz="2000" b="1"/>
              <a:t>ROLLBACK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5956C-781A-588B-E3C6-303E2E31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230" y="809901"/>
            <a:ext cx="4439411" cy="30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7DD73D3-7A12-27FB-716A-1C1375A7240F}"/>
              </a:ext>
            </a:extLst>
          </p:cNvPr>
          <p:cNvGraphicFramePr>
            <a:graphicFrameLocks noGrp="1"/>
          </p:cNvGraphicFramePr>
          <p:nvPr/>
        </p:nvGraphicFramePr>
        <p:xfrm>
          <a:off x="858474" y="2256684"/>
          <a:ext cx="16256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18">
                  <a:extLst>
                    <a:ext uri="{9D8B030D-6E8A-4147-A177-3AD203B41FA5}">
                      <a16:colId xmlns:a16="http://schemas.microsoft.com/office/drawing/2014/main" val="3469925036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418902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1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1FA2E63-B764-A5AC-4C71-26673012D100}"/>
              </a:ext>
            </a:extLst>
          </p:cNvPr>
          <p:cNvSpPr txBox="1"/>
          <p:nvPr/>
        </p:nvSpPr>
        <p:spPr>
          <a:xfrm>
            <a:off x="5127771" y="2332076"/>
            <a:ext cx="63819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INSERT INTO TAB3 (COL1 , COL2) VALUES ( 'A' , 'A') ; </a:t>
            </a:r>
          </a:p>
          <a:p>
            <a:r>
              <a:rPr lang="en-US" altLang="ko-KR" b="1" dirty="0"/>
              <a:t>INSERT INTO TAB3 (COL1 , COL2) VALUES ( 'B' , 'B') 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COMMIT;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INSERT INTO TAB3 (COL1 , COL2) VALUES ('C' , 'C') ;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ROLLBACK ; </a:t>
            </a:r>
          </a:p>
          <a:p>
            <a:r>
              <a:rPr lang="en-US" altLang="ko-KR" b="1" dirty="0"/>
              <a:t>INSERT INTO TAB3(COL1 ,COL2) VALUES ('D' , 'D') ;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INSERT INTO TAB3(COL1 ,COL2) VALUES ('E' , 'E') ;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COMMIT;  </a:t>
            </a:r>
          </a:p>
          <a:p>
            <a:endParaRPr lang="en-US" altLang="ko-KR" b="1" dirty="0"/>
          </a:p>
          <a:p>
            <a:r>
              <a:rPr lang="en-US" altLang="ko-KR" b="1" dirty="0"/>
              <a:t>SELECT COUNT(*) FROM TAB3 ;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962F4-0987-4970-9603-7F633FEF6BB0}"/>
              </a:ext>
            </a:extLst>
          </p:cNvPr>
          <p:cNvSpPr txBox="1"/>
          <p:nvPr/>
        </p:nvSpPr>
        <p:spPr>
          <a:xfrm>
            <a:off x="858474" y="1895570"/>
            <a:ext cx="88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TAB3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A1B0C5-8D3D-3B95-F44A-E6F3C01FF86D}"/>
              </a:ext>
            </a:extLst>
          </p:cNvPr>
          <p:cNvSpPr txBox="1">
            <a:spLocks/>
          </p:cNvSpPr>
          <p:nvPr/>
        </p:nvSpPr>
        <p:spPr>
          <a:xfrm>
            <a:off x="159093" y="187863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3. COMMIT </a:t>
            </a:r>
            <a:r>
              <a:rPr lang="ko-KR" altLang="en-US" sz="2000" b="1"/>
              <a:t>과 </a:t>
            </a:r>
            <a:r>
              <a:rPr lang="en-US" altLang="ko-KR" sz="2000" b="1"/>
              <a:t>ROLLBACK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A0BDE-43FD-0D00-ADC6-EE7259F57D28}"/>
              </a:ext>
            </a:extLst>
          </p:cNvPr>
          <p:cNvSpPr txBox="1"/>
          <p:nvPr/>
        </p:nvSpPr>
        <p:spPr>
          <a:xfrm>
            <a:off x="561841" y="938834"/>
            <a:ext cx="7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COMMIT / ROLLBACK </a:t>
            </a:r>
            <a:r>
              <a:rPr lang="ko-KR" altLang="en-US" sz="2800" b="1" dirty="0"/>
              <a:t>작동 예시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2176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FD448-953B-BF08-8F2C-BD8DA42C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54" y="371564"/>
            <a:ext cx="3508420" cy="317455"/>
          </a:xfrm>
        </p:spPr>
        <p:txBody>
          <a:bodyPr>
            <a:normAutofit fontScale="90000"/>
          </a:bodyPr>
          <a:lstStyle/>
          <a:p>
            <a:r>
              <a:rPr lang="en-US" altLang="ko-KR" sz="2000" b="1" dirty="0"/>
              <a:t>3. COMMIT 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ROLLBACK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33D2E-9070-3CD4-3541-855EC3A1F75C}"/>
              </a:ext>
            </a:extLst>
          </p:cNvPr>
          <p:cNvSpPr txBox="1"/>
          <p:nvPr/>
        </p:nvSpPr>
        <p:spPr>
          <a:xfrm>
            <a:off x="546753" y="1619534"/>
            <a:ext cx="10973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COMMIT </a:t>
            </a:r>
            <a:r>
              <a:rPr lang="ko-KR" altLang="en-US" sz="3600" b="1" dirty="0"/>
              <a:t>실습을 해봅시다</a:t>
            </a:r>
            <a:r>
              <a:rPr lang="en-US" altLang="ko-KR" sz="3600" b="1" dirty="0"/>
              <a:t>. 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SQL DEVELOPER </a:t>
            </a:r>
            <a:r>
              <a:rPr lang="ko-KR" altLang="en-US" sz="3600" b="1" dirty="0"/>
              <a:t>를 하나 더 실행해봅시다</a:t>
            </a:r>
            <a:r>
              <a:rPr lang="en-US" altLang="ko-KR" sz="3600" b="1" dirty="0"/>
              <a:t>. (</a:t>
            </a:r>
            <a:r>
              <a:rPr lang="ko-KR" altLang="en-US" sz="3600" b="1" dirty="0"/>
              <a:t>총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개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162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1958</Words>
  <Application>Microsoft Office PowerPoint</Application>
  <PresentationFormat>와이드스크린</PresentationFormat>
  <Paragraphs>337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TCL (Transaction Control Language)</vt:lpstr>
      <vt:lpstr>PowerPoint 프레젠테이션</vt:lpstr>
      <vt:lpstr>PowerPoint 프레젠테이션</vt:lpstr>
      <vt:lpstr>2. 트랜잭션 이해하기</vt:lpstr>
      <vt:lpstr>2. 트랜잭션 이해하기</vt:lpstr>
      <vt:lpstr>3. COMMIT 과 ROLLBACK</vt:lpstr>
      <vt:lpstr>PowerPoint 프레젠테이션</vt:lpstr>
      <vt:lpstr>PowerPoint 프레젠테이션</vt:lpstr>
      <vt:lpstr>3. COMMIT 과 ROLLBACK</vt:lpstr>
      <vt:lpstr>PowerPoint 프레젠테이션</vt:lpstr>
      <vt:lpstr>PowerPoint 프레젠테이션</vt:lpstr>
      <vt:lpstr>4. SAVEPOINT </vt:lpstr>
      <vt:lpstr>4. SAVEPOINT </vt:lpstr>
      <vt:lpstr>추가 지식!    오라클에서 DML (INSERT , UPDATE , DELETE )는   우리가 직접 COMMIT 을 해야 하지만   오라클에서 DDL ( CREATE , ALTER , DROP 등)은   자동으로 COMMIT 이 됩니다.  이를 전문용어로 AUTO COMMIT 이라고 합니다.   ( DML =&gt; AUTO COMMIT : FALSE    DDL  =&gt; AUTO COMMIT :  TRUE )   </vt:lpstr>
      <vt:lpstr>5. 실습용 문제풀이</vt:lpstr>
      <vt:lpstr>5. 실습용 문제풀이</vt:lpstr>
      <vt:lpstr>DCL (Data Control Language)</vt:lpstr>
      <vt:lpstr>PowerPoint 프레젠테이션</vt:lpstr>
      <vt:lpstr>PowerPoint 프레젠테이션</vt:lpstr>
      <vt:lpstr>PowerPoint 프레젠테이션</vt:lpstr>
      <vt:lpstr>2. GRANT (권한부여를 할 때 사용하는 DCL문법)</vt:lpstr>
      <vt:lpstr>2. ROLE (권한을 묶어 놓은 권한 모음집)</vt:lpstr>
      <vt:lpstr>2. GRANT (권한부여를 할 때 사용하는 DCL문법)</vt:lpstr>
      <vt:lpstr>3. REVOKE (권한회수를 할 때 사용하는 DCL문법)</vt:lpstr>
      <vt:lpstr>권한 부여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(Transaction Control Language)</dc:title>
  <dc:creator>강 태우</dc:creator>
  <cp:lastModifiedBy>강 태우</cp:lastModifiedBy>
  <cp:revision>134</cp:revision>
  <dcterms:created xsi:type="dcterms:W3CDTF">2022-11-16T09:37:40Z</dcterms:created>
  <dcterms:modified xsi:type="dcterms:W3CDTF">2023-05-13T10:15:39Z</dcterms:modified>
</cp:coreProperties>
</file>