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86" r:id="rId5"/>
    <p:sldId id="287" r:id="rId6"/>
    <p:sldId id="302" r:id="rId7"/>
    <p:sldId id="303" r:id="rId8"/>
    <p:sldId id="304" r:id="rId9"/>
    <p:sldId id="291" r:id="rId10"/>
    <p:sldId id="292" r:id="rId11"/>
    <p:sldId id="293" r:id="rId12"/>
    <p:sldId id="305" r:id="rId13"/>
    <p:sldId id="307" r:id="rId14"/>
    <p:sldId id="263" r:id="rId15"/>
    <p:sldId id="274" r:id="rId16"/>
    <p:sldId id="264" r:id="rId17"/>
    <p:sldId id="432" r:id="rId18"/>
    <p:sldId id="295" r:id="rId19"/>
    <p:sldId id="296" r:id="rId20"/>
    <p:sldId id="297" r:id="rId21"/>
    <p:sldId id="43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46" autoAdjust="0"/>
  </p:normalViewPr>
  <p:slideViewPr>
    <p:cSldViewPr snapToGrid="0">
      <p:cViewPr varScale="1">
        <p:scale>
          <a:sx n="80" d="100"/>
          <a:sy n="80" d="100"/>
        </p:scale>
        <p:origin x="57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C80E-5188-413F-8A56-046060F3D0AC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92641-31A8-450E-A711-2F134FBA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53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5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7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PRD_ID </a:t>
            </a:r>
          </a:p>
          <a:p>
            <a:r>
              <a:rPr lang="en-US" altLang="ko-KR" dirty="0"/>
              <a:t>     , PRD_NAME</a:t>
            </a:r>
          </a:p>
          <a:p>
            <a:r>
              <a:rPr lang="en-US" altLang="ko-KR" dirty="0"/>
              <a:t>     , PRD_TYPE</a:t>
            </a:r>
          </a:p>
          <a:p>
            <a:r>
              <a:rPr lang="en-US" altLang="ko-KR" dirty="0"/>
              <a:t>     , PRD_PRICE</a:t>
            </a:r>
          </a:p>
          <a:p>
            <a:r>
              <a:rPr lang="en-US" altLang="ko-KR" dirty="0"/>
              <a:t>  FROM TB_PRD </a:t>
            </a:r>
          </a:p>
          <a:p>
            <a:r>
              <a:rPr lang="en-US" altLang="ko-KR" dirty="0"/>
              <a:t> ORDER BY PRD_PRICE DESC;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48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18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5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9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5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9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9E667-0533-9B92-C7AB-DA82FEDB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AC2A12-0F68-AAFF-F8DE-61C3AF503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E0781-3C0D-231B-52EA-164E91D6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A1470-2BDA-82AD-8739-5CDB6F81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5223A-653C-8F23-C90B-7C9DE8AD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BAC23-24B5-661D-9FF9-6636E4BC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8C88E-E350-BDEE-0653-1388C03EB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59343-5233-2DB7-C490-892EE62D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37B2B-164A-5723-EF47-A383CC95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33828-6EBE-D8E6-3329-99DDDEFF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1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B3306D-13C5-3CF8-6971-5E04E2057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3A3ED6-EF9B-3264-A0A8-CB9AB64BE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7BC71-B145-964D-A98B-7AF726E7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7850A-B2DF-0ACC-0E87-25CA798C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E2EB0-7A2E-8F6A-B2BA-6BBA67BC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B720F-677A-8FC8-085A-114F685B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CF157-E43C-A9C8-FA67-AD189672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C9043-95FA-EECE-EB88-8E36A58D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9EE6E-5A08-2488-F961-17C3C4A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B16EA-548A-EE96-B656-259400C5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9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DF913-F12D-4F62-38FD-0D4C57B1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F4603-7EFD-F0A6-562E-D37ABF7B1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B0E56-CFFA-771C-57C7-32B5E590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00224-CA78-2AC0-DD19-244C5AF3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6B006-D4AB-44B8-E47D-7218B9CB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8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5A3CB-F58F-AFCA-4E28-50D7D680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261A3-991B-AC6A-FBEE-E68218F4C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50D82-8778-FC87-F702-C65F364C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FF697-DF50-1667-C2FB-2BA03B6E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C66DD-0C49-E59A-BDFB-339FB3FA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E0376-2228-1A89-57C1-EE3EC1B1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5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5A101-FA9A-977C-2ACA-07E846C1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BD87A-9EF6-6AFA-7D44-0CB97841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0AEC0-C220-8769-B49A-4C7AAC9B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2844C2-0B43-198D-8A34-990834D1B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C6149A-D2BC-3187-7114-8975728F3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2734D-D20B-4D58-6608-E628588C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5DF0A8-6D2B-9560-847C-6830C33E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256C0C-BF83-92C3-E5A6-D39EBEAC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A8E09-463D-13F3-1736-6A69B510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C066A5-03C4-5E95-E770-226076FB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AA9D34-5F8D-CE78-0AF8-9A4651E7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6F9C6C-A0E7-1271-6298-C0B310C9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FF97C-5181-D914-8070-A1ED97F0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89664C-EF9B-D283-F931-0610E348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B1198-CE25-77CE-F554-368B8B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C8BB1-34FA-2022-CF86-2DFFC52A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FC434-4F97-758B-4D13-632BB0654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48C3B-867D-6DB9-5DEB-F90D691E0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3D38C-CDBA-862B-D4F2-C51D301D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9649E-1198-C5B7-8E3D-ACAD5E8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2D2D4-8602-96E4-AF64-F5D7E238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9AE91-44BE-DA18-F4AF-48AF5451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73CF83-CF3D-2126-CE1D-C8C8163A3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1AE52-DC89-770D-A987-CB2716EE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DA612D-477B-7F63-7F76-115CBC34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D5CF18-9A15-55D5-9870-A0A9BB23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26419-2A16-1F31-1AA2-A398647F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2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E607FA-B7F2-9761-635F-56600CC4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AC973-BCE7-E915-05CC-393DE970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EF3EB-6B1D-46E8-8354-93D59DCF3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E1B72-96B7-46F9-A580-7FBD296C337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5892E-6AE9-EAA9-B68C-5D0340817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00BBF-AB34-238E-5A6C-5792CB8C4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86F10-3C23-47B0-818E-1CC95FD3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E85A5C-1F22-ACEE-2796-ED3692077EAA}"/>
              </a:ext>
            </a:extLst>
          </p:cNvPr>
          <p:cNvSpPr/>
          <p:nvPr/>
        </p:nvSpPr>
        <p:spPr>
          <a:xfrm>
            <a:off x="-1" y="1"/>
            <a:ext cx="526745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825" y="3090125"/>
            <a:ext cx="4555903" cy="677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실무 기술 </a:t>
            </a: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페이징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FE161E-6E39-4433-8EE6-E762D1F96EA6}"/>
              </a:ext>
            </a:extLst>
          </p:cNvPr>
          <p:cNvSpPr txBox="1">
            <a:spLocks/>
          </p:cNvSpPr>
          <p:nvPr/>
        </p:nvSpPr>
        <p:spPr>
          <a:xfrm>
            <a:off x="6127658" y="2343954"/>
            <a:ext cx="5708566" cy="2067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US" altLang="ko-KR" sz="2300" b="1" dirty="0"/>
              <a:t>ROWNUM </a:t>
            </a:r>
            <a:r>
              <a:rPr lang="ko-KR" altLang="en-US" sz="2300" b="1" dirty="0"/>
              <a:t>이해하기 </a:t>
            </a: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US" altLang="ko-KR" sz="2300" b="1" dirty="0"/>
              <a:t>TOP-N </a:t>
            </a:r>
            <a:r>
              <a:rPr lang="ko-KR" altLang="en-US" sz="2300" b="1" dirty="0"/>
              <a:t>이해하기 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상위에서 </a:t>
            </a:r>
            <a:r>
              <a:rPr lang="en-US" altLang="ko-KR" sz="2300" b="1" dirty="0"/>
              <a:t>N</a:t>
            </a:r>
            <a:r>
              <a:rPr lang="ko-KR" altLang="en-US" sz="2300" b="1" dirty="0"/>
              <a:t>개 뽑기</a:t>
            </a:r>
            <a:r>
              <a:rPr lang="en-US" altLang="ko-KR" sz="2300" b="1" dirty="0"/>
              <a:t>)</a:t>
            </a:r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ko-KR" altLang="en-US" sz="2300" b="1" dirty="0" err="1"/>
              <a:t>페이징</a:t>
            </a:r>
            <a:r>
              <a:rPr lang="ko-KR" altLang="en-US" sz="2300" b="1" dirty="0"/>
              <a:t> 기술 이해하기</a:t>
            </a:r>
            <a:endParaRPr lang="en-US" altLang="ko-KR" sz="23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52DE8D-E265-762E-5873-086D7A5D4ACF}"/>
              </a:ext>
            </a:extLst>
          </p:cNvPr>
          <p:cNvSpPr txBox="1">
            <a:spLocks/>
          </p:cNvSpPr>
          <p:nvPr/>
        </p:nvSpPr>
        <p:spPr>
          <a:xfrm>
            <a:off x="0" y="6321942"/>
            <a:ext cx="1990428" cy="5360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2400" dirty="0">
                <a:solidFill>
                  <a:srgbClr val="FFFFFF"/>
                </a:solidFill>
              </a:rPr>
              <a:t>강사 강태우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0833813-F62A-9DE4-E932-A86E8A8A9C20}"/>
              </a:ext>
            </a:extLst>
          </p:cNvPr>
          <p:cNvSpPr txBox="1">
            <a:spLocks/>
          </p:cNvSpPr>
          <p:nvPr/>
        </p:nvSpPr>
        <p:spPr>
          <a:xfrm>
            <a:off x="1254140" y="3804205"/>
            <a:ext cx="2680517" cy="310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400" b="1" dirty="0">
                <a:solidFill>
                  <a:srgbClr val="FF0000"/>
                </a:solidFill>
              </a:rPr>
              <a:t>현업 사용 정도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★ ★ ★ ★ ★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7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5628284-142D-AFAC-9A48-6A266C16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54" y="3507747"/>
            <a:ext cx="3975865" cy="29389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06CB8B-D1B5-17B5-FF53-8DB6B390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808" y="1502387"/>
            <a:ext cx="3819458" cy="15180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1F59921-1448-0759-CF7C-BE8E67B9DD73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7700492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2. TOP-N </a:t>
            </a:r>
            <a:r>
              <a:rPr lang="ko-KR" altLang="en-US" sz="2000" b="1" dirty="0"/>
              <a:t>이해하기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상위에서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 뽑기</a:t>
            </a:r>
            <a:r>
              <a:rPr lang="en-US" altLang="ko-KR" sz="2000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E4413-E836-2850-881A-96EE0AF14D71}"/>
              </a:ext>
            </a:extLst>
          </p:cNvPr>
          <p:cNvSpPr txBox="1"/>
          <p:nvPr/>
        </p:nvSpPr>
        <p:spPr>
          <a:xfrm>
            <a:off x="562376" y="881781"/>
            <a:ext cx="812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오답 케이스 </a:t>
            </a:r>
            <a:r>
              <a:rPr lang="en-US" altLang="ko-KR" b="1" dirty="0"/>
              <a:t>) </a:t>
            </a:r>
            <a:r>
              <a:rPr lang="ko-KR" altLang="en-US" b="1" dirty="0" err="1"/>
              <a:t>인라인뷰를</a:t>
            </a:r>
            <a:r>
              <a:rPr lang="ko-KR" altLang="en-US" b="1" dirty="0"/>
              <a:t> 활용하지 않고 </a:t>
            </a:r>
            <a:r>
              <a:rPr lang="en-US" altLang="ko-KR" b="1" dirty="0"/>
              <a:t>ROWNUM</a:t>
            </a:r>
            <a:r>
              <a:rPr lang="ko-KR" altLang="en-US" b="1" dirty="0"/>
              <a:t>을 쓴 경우</a:t>
            </a:r>
            <a:endParaRPr lang="en-US" altLang="ko-KR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1DADC2-1CC4-75EE-6618-BF9E985C64AC}"/>
              </a:ext>
            </a:extLst>
          </p:cNvPr>
          <p:cNvSpPr/>
          <p:nvPr/>
        </p:nvSpPr>
        <p:spPr>
          <a:xfrm>
            <a:off x="8128663" y="1433715"/>
            <a:ext cx="1090603" cy="1614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9A847-87BF-044A-9BCC-35468D098074}"/>
              </a:ext>
            </a:extLst>
          </p:cNvPr>
          <p:cNvSpPr txBox="1"/>
          <p:nvPr/>
        </p:nvSpPr>
        <p:spPr>
          <a:xfrm>
            <a:off x="678292" y="3309859"/>
            <a:ext cx="14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오답 이유 </a:t>
            </a:r>
            <a:r>
              <a:rPr lang="en-US" altLang="ko-KR" b="1" dirty="0"/>
              <a:t>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57EFFB-89B1-3485-8DF7-F9EC91C9B312}"/>
              </a:ext>
            </a:extLst>
          </p:cNvPr>
          <p:cNvSpPr/>
          <p:nvPr/>
        </p:nvSpPr>
        <p:spPr>
          <a:xfrm>
            <a:off x="6893027" y="3559541"/>
            <a:ext cx="4339546" cy="1518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A063F-743B-6354-7558-9EFAB1BC14AA}"/>
              </a:ext>
            </a:extLst>
          </p:cNvPr>
          <p:cNvSpPr txBox="1"/>
          <p:nvPr/>
        </p:nvSpPr>
        <p:spPr>
          <a:xfrm>
            <a:off x="789909" y="3793984"/>
            <a:ext cx="54241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highlight>
                  <a:srgbClr val="FFFF00"/>
                </a:highlight>
              </a:rPr>
              <a:t>ORDER BY </a:t>
            </a:r>
            <a:r>
              <a:rPr lang="ko-KR" altLang="en-US" sz="1400" b="1" dirty="0">
                <a:highlight>
                  <a:srgbClr val="FFFF00"/>
                </a:highlight>
              </a:rPr>
              <a:t>보다 </a:t>
            </a:r>
            <a:r>
              <a:rPr lang="en-US" altLang="ko-KR" sz="1400" b="1" dirty="0">
                <a:highlight>
                  <a:srgbClr val="FFFF00"/>
                </a:highlight>
              </a:rPr>
              <a:t>WHERE </a:t>
            </a:r>
            <a:r>
              <a:rPr lang="ko-KR" altLang="en-US" sz="1400" b="1" dirty="0">
                <a:highlight>
                  <a:srgbClr val="FFFF00"/>
                </a:highlight>
              </a:rPr>
              <a:t>문법이 먼저 실행</a:t>
            </a:r>
            <a:r>
              <a:rPr lang="ko-KR" altLang="en-US" sz="1400" b="1" dirty="0"/>
              <a:t>되기 때문에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그냥 테이블에 있는 데이터를 위에서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개를 가져와서</a:t>
            </a:r>
            <a:r>
              <a:rPr lang="en-US" altLang="ko-KR" sz="1400" b="1" dirty="0"/>
              <a:t>(WHERE)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개의 데이터만 가지고 정렬</a:t>
            </a:r>
            <a:r>
              <a:rPr lang="en-US" altLang="ko-KR" sz="1400" b="1" dirty="0"/>
              <a:t>(ORDER BY)</a:t>
            </a:r>
            <a:r>
              <a:rPr lang="ko-KR" altLang="en-US" sz="1400" b="1" dirty="0"/>
              <a:t>를 한 것입니다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58B3F-80E9-0C71-9C60-B889F815585A}"/>
              </a:ext>
            </a:extLst>
          </p:cNvPr>
          <p:cNvSpPr txBox="1"/>
          <p:nvPr/>
        </p:nvSpPr>
        <p:spPr>
          <a:xfrm>
            <a:off x="678292" y="5278709"/>
            <a:ext cx="14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해결 방안 </a:t>
            </a:r>
            <a:r>
              <a:rPr lang="en-US" altLang="ko-KR" b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35144F-D898-58CC-DAD4-BE7759D261CF}"/>
              </a:ext>
            </a:extLst>
          </p:cNvPr>
          <p:cNvSpPr txBox="1"/>
          <p:nvPr/>
        </p:nvSpPr>
        <p:spPr>
          <a:xfrm>
            <a:off x="761420" y="5795891"/>
            <a:ext cx="60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정렬처리가 완료되어 있는 가공된 테이블이 필요합니다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956B7F-8C59-8BE8-E167-1DA565932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275" y="1433715"/>
            <a:ext cx="2677408" cy="15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11A7FA-4481-72AC-8A1A-CC4916A9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03" y="2226106"/>
            <a:ext cx="4320652" cy="324956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1F59921-1448-0759-CF7C-BE8E67B9DD73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7700492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2. TOP-N </a:t>
            </a:r>
            <a:r>
              <a:rPr lang="ko-KR" altLang="en-US" sz="2000" b="1" dirty="0"/>
              <a:t>이해하기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상위에서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 뽑기</a:t>
            </a:r>
            <a:r>
              <a:rPr lang="en-US" altLang="ko-KR" sz="2000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47E51-BA36-02C3-EF06-F5E2A3416587}"/>
              </a:ext>
            </a:extLst>
          </p:cNvPr>
          <p:cNvSpPr txBox="1"/>
          <p:nvPr/>
        </p:nvSpPr>
        <p:spPr>
          <a:xfrm>
            <a:off x="583839" y="1301376"/>
            <a:ext cx="1111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올바른 케이스 </a:t>
            </a:r>
            <a:r>
              <a:rPr lang="en-US" altLang="ko-KR" b="1" dirty="0"/>
              <a:t>) </a:t>
            </a:r>
            <a:r>
              <a:rPr lang="ko-KR" altLang="en-US" b="1" dirty="0" err="1"/>
              <a:t>인라인뷰를</a:t>
            </a:r>
            <a:r>
              <a:rPr lang="ko-KR" altLang="en-US" b="1" dirty="0"/>
              <a:t> 활용해 미리 정렬된 데이터를 </a:t>
            </a:r>
            <a:r>
              <a:rPr lang="en-US" altLang="ko-KR" b="1" dirty="0"/>
              <a:t>ROWNUM </a:t>
            </a:r>
            <a:r>
              <a:rPr lang="ko-KR" altLang="en-US" b="1" dirty="0"/>
              <a:t>으로 추출한 경우</a:t>
            </a:r>
            <a:endParaRPr lang="en-US" altLang="ko-KR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025270-3C71-CBCB-9AB8-82F8657AAFFF}"/>
              </a:ext>
            </a:extLst>
          </p:cNvPr>
          <p:cNvSpPr/>
          <p:nvPr/>
        </p:nvSpPr>
        <p:spPr>
          <a:xfrm>
            <a:off x="1960287" y="2863712"/>
            <a:ext cx="3287292" cy="1957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5543761-C1D4-D06B-5F7F-3E78998407C7}"/>
              </a:ext>
            </a:extLst>
          </p:cNvPr>
          <p:cNvSpPr/>
          <p:nvPr/>
        </p:nvSpPr>
        <p:spPr>
          <a:xfrm>
            <a:off x="5366539" y="3051772"/>
            <a:ext cx="1828800" cy="317455"/>
          </a:xfrm>
          <a:prstGeom prst="rightArrow">
            <a:avLst>
              <a:gd name="adj1" fmla="val 50000"/>
              <a:gd name="adj2" fmla="val 1169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7E245-C9B4-DE5D-1A31-254508B7F472}"/>
              </a:ext>
            </a:extLst>
          </p:cNvPr>
          <p:cNvSpPr txBox="1"/>
          <p:nvPr/>
        </p:nvSpPr>
        <p:spPr>
          <a:xfrm>
            <a:off x="5244657" y="3568471"/>
            <a:ext cx="20725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/>
              <a:t>상품가격 기준 내림차순 정렬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AB09B-CEFE-2DAE-889F-D19077DC5C3C}"/>
              </a:ext>
            </a:extLst>
          </p:cNvPr>
          <p:cNvSpPr/>
          <p:nvPr/>
        </p:nvSpPr>
        <p:spPr>
          <a:xfrm>
            <a:off x="976913" y="5124899"/>
            <a:ext cx="2670296" cy="350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B4D37B5-F27A-3569-4355-DBD965AD67C1}"/>
              </a:ext>
            </a:extLst>
          </p:cNvPr>
          <p:cNvSpPr/>
          <p:nvPr/>
        </p:nvSpPr>
        <p:spPr>
          <a:xfrm rot="1152454">
            <a:off x="3706634" y="5542325"/>
            <a:ext cx="1828800" cy="317455"/>
          </a:xfrm>
          <a:prstGeom prst="rightArrow">
            <a:avLst>
              <a:gd name="adj1" fmla="val 50000"/>
              <a:gd name="adj2" fmla="val 1169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2BC75E-B20C-5DAF-91D9-E5130DB3B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504" y="1812268"/>
            <a:ext cx="3597860" cy="36634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778A7A-48A0-8EBF-7348-5188A460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859" y="5617232"/>
            <a:ext cx="3102416" cy="11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8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7BA52-0B3C-9414-6A6D-55049476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5" y="321889"/>
            <a:ext cx="4551608" cy="922762"/>
          </a:xfrm>
        </p:spPr>
        <p:txBody>
          <a:bodyPr/>
          <a:lstStyle/>
          <a:p>
            <a:r>
              <a:rPr lang="en-US" altLang="ko-KR" dirty="0"/>
              <a:t>TOP-N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06BDD-9999-EC5F-586D-622C2343F3C0}"/>
              </a:ext>
            </a:extLst>
          </p:cNvPr>
          <p:cNvSpPr txBox="1"/>
          <p:nvPr/>
        </p:nvSpPr>
        <p:spPr>
          <a:xfrm>
            <a:off x="213573" y="4198904"/>
            <a:ext cx="1145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2) TB_MEMBER </a:t>
            </a:r>
            <a:r>
              <a:rPr lang="ko-KR" altLang="en-US" b="1" dirty="0"/>
              <a:t>테이블에서 가장 최근에 가입한 회원 </a:t>
            </a:r>
            <a:r>
              <a:rPr lang="en-US" altLang="ko-KR" b="1" dirty="0"/>
              <a:t>3</a:t>
            </a:r>
            <a:r>
              <a:rPr lang="ko-KR" altLang="en-US" b="1" dirty="0"/>
              <a:t>명을 아래와 같이 출력해주세요</a:t>
            </a:r>
            <a:r>
              <a:rPr lang="en-US" altLang="ko-KR" b="1" dirty="0"/>
              <a:t>. </a:t>
            </a: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            </a:t>
            </a:r>
            <a:r>
              <a:rPr lang="ko-KR" altLang="en-US" sz="1100" b="1" dirty="0">
                <a:solidFill>
                  <a:srgbClr val="FF0000"/>
                </a:solidFill>
              </a:rPr>
              <a:t>힌트 </a:t>
            </a:r>
            <a:r>
              <a:rPr lang="en-US" altLang="ko-KR" sz="1100" b="1" dirty="0">
                <a:solidFill>
                  <a:srgbClr val="FF0000"/>
                </a:solidFill>
              </a:rPr>
              <a:t>: JOIN_DY</a:t>
            </a:r>
            <a:r>
              <a:rPr lang="ko-KR" altLang="en-US" sz="1100" b="1" dirty="0">
                <a:solidFill>
                  <a:srgbClr val="FF0000"/>
                </a:solidFill>
              </a:rPr>
              <a:t> 컬럼활용 </a:t>
            </a:r>
            <a:r>
              <a:rPr lang="en-US" altLang="ko-KR" sz="1100" b="1" dirty="0">
                <a:solidFill>
                  <a:srgbClr val="FF0000"/>
                </a:solidFill>
              </a:rPr>
              <a:t>, ‘2000’</a:t>
            </a:r>
            <a:r>
              <a:rPr lang="ko-KR" altLang="en-US" sz="1100" b="1" dirty="0">
                <a:solidFill>
                  <a:srgbClr val="FF0000"/>
                </a:solidFill>
              </a:rPr>
              <a:t> 과 </a:t>
            </a:r>
            <a:r>
              <a:rPr lang="en-US" altLang="ko-KR" sz="1100" b="1" dirty="0">
                <a:solidFill>
                  <a:srgbClr val="FF0000"/>
                </a:solidFill>
              </a:rPr>
              <a:t>‘2020’</a:t>
            </a:r>
            <a:r>
              <a:rPr lang="ko-KR" altLang="en-US" sz="1100" b="1" dirty="0">
                <a:solidFill>
                  <a:srgbClr val="FF0000"/>
                </a:solidFill>
              </a:rPr>
              <a:t>이 있다면 </a:t>
            </a:r>
            <a:r>
              <a:rPr lang="en-US" altLang="ko-KR" sz="1100" b="1" dirty="0">
                <a:solidFill>
                  <a:srgbClr val="FF0000"/>
                </a:solidFill>
              </a:rPr>
              <a:t>‘2020’ </a:t>
            </a:r>
            <a:r>
              <a:rPr lang="ko-KR" altLang="en-US" sz="1100" b="1" dirty="0">
                <a:solidFill>
                  <a:srgbClr val="FF0000"/>
                </a:solidFill>
              </a:rPr>
              <a:t>이 더 큰 문자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C7DBC-5A6D-CC81-5894-D01B1C9E6D2E}"/>
              </a:ext>
            </a:extLst>
          </p:cNvPr>
          <p:cNvSpPr txBox="1"/>
          <p:nvPr/>
        </p:nvSpPr>
        <p:spPr>
          <a:xfrm>
            <a:off x="213573" y="2024750"/>
            <a:ext cx="117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1) TB_PRD</a:t>
            </a:r>
            <a:r>
              <a:rPr lang="ko-KR" altLang="en-US" b="1" dirty="0"/>
              <a:t> 테이블에서 </a:t>
            </a:r>
            <a:r>
              <a:rPr lang="en-US" altLang="ko-KR" b="1" dirty="0"/>
              <a:t>PRD_PRICE(</a:t>
            </a:r>
            <a:r>
              <a:rPr lang="ko-KR" altLang="en-US" b="1" dirty="0"/>
              <a:t>상품가격</a:t>
            </a:r>
            <a:r>
              <a:rPr lang="en-US" altLang="ko-KR" b="1" dirty="0"/>
              <a:t>)</a:t>
            </a:r>
            <a:r>
              <a:rPr lang="ko-KR" altLang="en-US" b="1" dirty="0"/>
              <a:t>이 낮은 순서대로 상품 </a:t>
            </a:r>
            <a:r>
              <a:rPr lang="en-US" altLang="ko-KR" b="1" dirty="0"/>
              <a:t>3</a:t>
            </a:r>
            <a:r>
              <a:rPr lang="ko-KR" altLang="en-US" b="1" dirty="0"/>
              <a:t>개를 아래와 같이 출력해주세요</a:t>
            </a:r>
            <a:r>
              <a:rPr lang="en-US" altLang="ko-KR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F448E0-0C50-8A52-8123-B27A54FD1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405" y="2394082"/>
            <a:ext cx="5249008" cy="1581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C28A39-FEB0-16AE-1164-5A42924A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08" y="4906790"/>
            <a:ext cx="470600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1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7BA52-0B3C-9414-6A6D-55049476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5" y="321889"/>
            <a:ext cx="4551608" cy="922762"/>
          </a:xfrm>
        </p:spPr>
        <p:txBody>
          <a:bodyPr/>
          <a:lstStyle/>
          <a:p>
            <a:r>
              <a:rPr lang="en-US" altLang="ko-KR" dirty="0"/>
              <a:t>TOP-N </a:t>
            </a:r>
            <a:r>
              <a:rPr lang="ko-KR" altLang="en-US" dirty="0"/>
              <a:t>실습 답안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EAD03-E8B6-210F-8109-2E09AB89D953}"/>
              </a:ext>
            </a:extLst>
          </p:cNvPr>
          <p:cNvSpPr txBox="1"/>
          <p:nvPr/>
        </p:nvSpPr>
        <p:spPr>
          <a:xfrm>
            <a:off x="213573" y="3952791"/>
            <a:ext cx="1145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문제</a:t>
            </a:r>
            <a:r>
              <a:rPr lang="en-US" altLang="ko-KR" sz="1400" b="1" dirty="0"/>
              <a:t>2) TB_MEMBER </a:t>
            </a:r>
            <a:r>
              <a:rPr lang="ko-KR" altLang="en-US" sz="1400" b="1" dirty="0"/>
              <a:t>테이블에서 가장 최근에 가입한 회원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명을 아래와 같이 출력해주세요</a:t>
            </a:r>
            <a:r>
              <a:rPr lang="en-US" altLang="ko-KR" sz="1400" b="1" dirty="0"/>
              <a:t>. </a:t>
            </a:r>
          </a:p>
          <a:p>
            <a:r>
              <a:rPr lang="ko-KR" altLang="en-US" sz="1000" b="1" dirty="0">
                <a:solidFill>
                  <a:srgbClr val="FF0000"/>
                </a:solidFill>
              </a:rPr>
              <a:t>              힌트 </a:t>
            </a:r>
            <a:r>
              <a:rPr lang="en-US" altLang="ko-KR" sz="1000" b="1" dirty="0">
                <a:solidFill>
                  <a:srgbClr val="FF0000"/>
                </a:solidFill>
              </a:rPr>
              <a:t>: JOIN_DY</a:t>
            </a:r>
            <a:r>
              <a:rPr lang="ko-KR" altLang="en-US" sz="1000" b="1" dirty="0">
                <a:solidFill>
                  <a:srgbClr val="FF0000"/>
                </a:solidFill>
              </a:rPr>
              <a:t> 컬럼활용 </a:t>
            </a:r>
            <a:r>
              <a:rPr lang="en-US" altLang="ko-KR" sz="1000" b="1" dirty="0">
                <a:solidFill>
                  <a:srgbClr val="FF0000"/>
                </a:solidFill>
              </a:rPr>
              <a:t>, ‘2000’</a:t>
            </a:r>
            <a:r>
              <a:rPr lang="ko-KR" altLang="en-US" sz="1000" b="1" dirty="0">
                <a:solidFill>
                  <a:srgbClr val="FF0000"/>
                </a:solidFill>
              </a:rPr>
              <a:t> 과 </a:t>
            </a:r>
            <a:r>
              <a:rPr lang="en-US" altLang="ko-KR" sz="1000" b="1" dirty="0">
                <a:solidFill>
                  <a:srgbClr val="FF0000"/>
                </a:solidFill>
              </a:rPr>
              <a:t>‘2020’</a:t>
            </a:r>
            <a:r>
              <a:rPr lang="ko-KR" altLang="en-US" sz="1000" b="1" dirty="0">
                <a:solidFill>
                  <a:srgbClr val="FF0000"/>
                </a:solidFill>
              </a:rPr>
              <a:t>이 있다면 </a:t>
            </a:r>
            <a:r>
              <a:rPr lang="en-US" altLang="ko-KR" sz="1000" b="1" dirty="0">
                <a:solidFill>
                  <a:srgbClr val="FF0000"/>
                </a:solidFill>
              </a:rPr>
              <a:t>‘2020’ </a:t>
            </a:r>
            <a:r>
              <a:rPr lang="ko-KR" altLang="en-US" sz="1000" b="1" dirty="0">
                <a:solidFill>
                  <a:srgbClr val="FF0000"/>
                </a:solidFill>
              </a:rPr>
              <a:t>이 더 큰 문자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FCF3E-B256-D3FE-8A98-82BB25169E5E}"/>
              </a:ext>
            </a:extLst>
          </p:cNvPr>
          <p:cNvSpPr txBox="1"/>
          <p:nvPr/>
        </p:nvSpPr>
        <p:spPr>
          <a:xfrm>
            <a:off x="213573" y="1310143"/>
            <a:ext cx="1176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문제</a:t>
            </a:r>
            <a:r>
              <a:rPr lang="en-US" altLang="ko-KR" sz="1400" b="1" dirty="0"/>
              <a:t>1) TB_PRD</a:t>
            </a:r>
            <a:r>
              <a:rPr lang="ko-KR" altLang="en-US" sz="1400" b="1" dirty="0"/>
              <a:t> 테이블에서 </a:t>
            </a:r>
            <a:r>
              <a:rPr lang="en-US" altLang="ko-KR" sz="1400" b="1" dirty="0"/>
              <a:t>PRD_PRICE(</a:t>
            </a:r>
            <a:r>
              <a:rPr lang="ko-KR" altLang="en-US" sz="1400" b="1" dirty="0"/>
              <a:t>상품가격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 낮은 순서대로 상품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개를 아래와 같이 출력해주세요</a:t>
            </a:r>
            <a:r>
              <a:rPr lang="en-US" altLang="ko-KR" sz="1400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98EFD2-02C9-B874-C158-144EC17B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405" y="1679475"/>
            <a:ext cx="5249008" cy="1581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D94390-F282-7B3F-769B-CCF05DF6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6" y="4306734"/>
            <a:ext cx="4706007" cy="1457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31D0AD-0859-E79C-9708-DF28EC67947F}"/>
              </a:ext>
            </a:extLst>
          </p:cNvPr>
          <p:cNvSpPr txBox="1"/>
          <p:nvPr/>
        </p:nvSpPr>
        <p:spPr>
          <a:xfrm>
            <a:off x="574097" y="1718260"/>
            <a:ext cx="50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답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2D4404-491E-801C-E7D3-40111A597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87" y="1718260"/>
            <a:ext cx="2908522" cy="21615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6826F25-A3DE-9421-5663-D952DB0B8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98" y="4516277"/>
            <a:ext cx="2955820" cy="21381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612FE9-DB9F-39C5-7C46-D2C3FA3EE0DF}"/>
              </a:ext>
            </a:extLst>
          </p:cNvPr>
          <p:cNvSpPr txBox="1"/>
          <p:nvPr/>
        </p:nvSpPr>
        <p:spPr>
          <a:xfrm>
            <a:off x="574097" y="4535719"/>
            <a:ext cx="45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답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909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ADF1BC-EA26-70B1-6BC6-782ACCF18FB6}"/>
              </a:ext>
            </a:extLst>
          </p:cNvPr>
          <p:cNvSpPr txBox="1">
            <a:spLocks/>
          </p:cNvSpPr>
          <p:nvPr/>
        </p:nvSpPr>
        <p:spPr>
          <a:xfrm>
            <a:off x="150117" y="411447"/>
            <a:ext cx="8273602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3. </a:t>
            </a:r>
            <a:r>
              <a:rPr lang="ko-KR" altLang="en-US" sz="2000" b="1" dirty="0" err="1"/>
              <a:t>페이징</a:t>
            </a:r>
            <a:r>
              <a:rPr lang="ko-KR" altLang="en-US" sz="2000" b="1" dirty="0"/>
              <a:t> 기술 이해하기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B47C4-7A58-F3D6-7CE1-A444B4278571}"/>
              </a:ext>
            </a:extLst>
          </p:cNvPr>
          <p:cNvSpPr txBox="1"/>
          <p:nvPr/>
        </p:nvSpPr>
        <p:spPr>
          <a:xfrm>
            <a:off x="876350" y="1242013"/>
            <a:ext cx="1060185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페이징이란</a:t>
            </a:r>
            <a:r>
              <a:rPr lang="en-US" altLang="ko-KR" b="1" dirty="0"/>
              <a:t> </a:t>
            </a:r>
            <a:r>
              <a:rPr lang="ko-KR" altLang="en-US" b="1" dirty="0">
                <a:highlight>
                  <a:srgbClr val="FFFF00"/>
                </a:highlight>
              </a:rPr>
              <a:t>데이터를 조금씩 보여주는 기술</a:t>
            </a:r>
            <a:r>
              <a:rPr lang="ko-KR" altLang="en-US" b="1" dirty="0"/>
              <a:t>을 의미합니다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예를 들어 아래는 구글에서 사용하는 페이지 형태입니다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</a:t>
            </a:r>
            <a:r>
              <a:rPr lang="ko-KR" altLang="en-US" b="1" dirty="0"/>
              <a:t>을 클릭했을 때 우리는 가장 최근의 게시물을 약 </a:t>
            </a:r>
            <a:r>
              <a:rPr lang="en-US" altLang="ko-KR" b="1" dirty="0"/>
              <a:t>20</a:t>
            </a:r>
            <a:r>
              <a:rPr lang="ko-KR" altLang="en-US" b="1" dirty="0"/>
              <a:t>개 정도 볼 수 있습니다</a:t>
            </a:r>
            <a:r>
              <a:rPr lang="en-US" altLang="ko-KR" b="1" dirty="0"/>
              <a:t>. [1~20]  </a:t>
            </a:r>
          </a:p>
          <a:p>
            <a:endParaRPr lang="en-US" altLang="ko-KR" b="1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를 클릭했을 때 그 다음 게시물들을 약 </a:t>
            </a:r>
            <a:r>
              <a:rPr lang="en-US" altLang="ko-KR" b="1" dirty="0"/>
              <a:t>20</a:t>
            </a:r>
            <a:r>
              <a:rPr lang="ko-KR" altLang="en-US" b="1" dirty="0"/>
              <a:t>개 정도 볼 수 있습니다</a:t>
            </a:r>
            <a:r>
              <a:rPr lang="en-US" altLang="ko-KR" b="1" dirty="0"/>
              <a:t>. [21~40] </a:t>
            </a:r>
          </a:p>
          <a:p>
            <a:endParaRPr lang="en-US" altLang="ko-KR" b="1" dirty="0"/>
          </a:p>
          <a:p>
            <a:r>
              <a:rPr lang="en-US" altLang="ko-KR" b="1" dirty="0"/>
              <a:t>10</a:t>
            </a:r>
            <a:r>
              <a:rPr lang="ko-KR" altLang="en-US" b="1" dirty="0"/>
              <a:t>을 클릭했을 때 그 다음 게시물들을 약 </a:t>
            </a:r>
            <a:r>
              <a:rPr lang="en-US" altLang="ko-KR" b="1" dirty="0"/>
              <a:t>20</a:t>
            </a:r>
            <a:r>
              <a:rPr lang="ko-KR" altLang="en-US" b="1" dirty="0"/>
              <a:t>개 정도 볼 수 있습니다</a:t>
            </a:r>
            <a:r>
              <a:rPr lang="en-US" altLang="ko-KR" b="1" dirty="0"/>
              <a:t>. [181 ~ 200] </a:t>
            </a:r>
          </a:p>
          <a:p>
            <a:endParaRPr lang="en-US" altLang="ko-KR" b="1" dirty="0"/>
          </a:p>
          <a:p>
            <a:r>
              <a:rPr lang="en-US" altLang="ko-KR" b="1" dirty="0"/>
              <a:t>… N</a:t>
            </a:r>
            <a:r>
              <a:rPr lang="ko-KR" altLang="en-US" b="1" dirty="0"/>
              <a:t>을 클릭했을 때 그 다음 게시물들을 약 </a:t>
            </a:r>
            <a:r>
              <a:rPr lang="en-US" altLang="ko-KR" b="1" dirty="0"/>
              <a:t>20</a:t>
            </a:r>
            <a:r>
              <a:rPr lang="ko-KR" altLang="en-US" b="1" dirty="0"/>
              <a:t>개 정도 볼 수 있습니다</a:t>
            </a:r>
            <a:r>
              <a:rPr lang="en-US" altLang="ko-KR" b="1" dirty="0"/>
              <a:t>. </a:t>
            </a:r>
            <a:r>
              <a:rPr lang="en-US" altLang="ko-KR" b="1" dirty="0">
                <a:solidFill>
                  <a:srgbClr val="FF0000"/>
                </a:solidFill>
              </a:rPr>
              <a:t>[ 20*(N-1)+1 ~ 20*(N)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]  </a:t>
            </a:r>
          </a:p>
          <a:p>
            <a:endParaRPr lang="en-US" altLang="ko-KR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그리고 </a:t>
            </a:r>
            <a:r>
              <a:rPr lang="ko-KR" altLang="en-US" sz="2400" b="1" dirty="0" err="1"/>
              <a:t>페이징</a:t>
            </a:r>
            <a:r>
              <a:rPr lang="ko-KR" altLang="en-US" sz="2400" b="1" dirty="0"/>
              <a:t> 기술은 </a:t>
            </a:r>
            <a:r>
              <a:rPr lang="en-US" altLang="ko-KR" sz="2400" b="1" dirty="0"/>
              <a:t>ROWNUM 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TOP-N </a:t>
            </a:r>
            <a:r>
              <a:rPr lang="ko-KR" altLang="en-US" sz="2400" b="1" dirty="0"/>
              <a:t>기술로 구현하게 됩니다</a:t>
            </a:r>
            <a:r>
              <a:rPr lang="en-US" altLang="ko-KR" sz="24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838144-523B-71F6-CA9A-0BB93B7A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38" y="2389238"/>
            <a:ext cx="4986764" cy="5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9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199A6-E4B3-3850-E263-8ADC57C5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아래 쿼리를 실행해봅시다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CAB90-D4F0-D449-0FBC-81C040FE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1951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800" dirty="0"/>
              <a:t>CREATE TABLE </a:t>
            </a:r>
            <a:r>
              <a:rPr lang="ko-KR" altLang="en-US" sz="800" dirty="0"/>
              <a:t>게시판 </a:t>
            </a:r>
            <a:r>
              <a:rPr lang="en-US" altLang="ko-KR" sz="800" dirty="0"/>
              <a:t>( </a:t>
            </a:r>
          </a:p>
          <a:p>
            <a:pPr marL="0" indent="0">
              <a:buNone/>
            </a:pPr>
            <a:r>
              <a:rPr lang="ko-KR" altLang="en-US" sz="800" dirty="0"/>
              <a:t>게시판번호 </a:t>
            </a:r>
            <a:r>
              <a:rPr lang="en-US" altLang="ko-KR" sz="800" dirty="0"/>
              <a:t>NUMBER(9) PRIMARY KEY , </a:t>
            </a:r>
          </a:p>
          <a:p>
            <a:pPr marL="0" indent="0">
              <a:buNone/>
            </a:pPr>
            <a:r>
              <a:rPr lang="ko-KR" altLang="en-US" sz="800" dirty="0"/>
              <a:t>작성자       </a:t>
            </a:r>
            <a:r>
              <a:rPr lang="en-US" altLang="ko-KR" sz="800" dirty="0"/>
              <a:t>VARCHAR2(50) NOT NULL , </a:t>
            </a:r>
          </a:p>
          <a:p>
            <a:pPr marL="0" indent="0">
              <a:buNone/>
            </a:pPr>
            <a:r>
              <a:rPr lang="ko-KR" altLang="en-US" sz="800" dirty="0"/>
              <a:t>게시물내용 </a:t>
            </a:r>
            <a:r>
              <a:rPr lang="en-US" altLang="ko-KR" sz="800" dirty="0"/>
              <a:t>VARCHAR2(4000) NOT NULL  , </a:t>
            </a:r>
          </a:p>
          <a:p>
            <a:pPr marL="0" indent="0">
              <a:buNone/>
            </a:pPr>
            <a:r>
              <a:rPr lang="ko-KR" altLang="en-US" sz="800" dirty="0"/>
              <a:t>작성일시 </a:t>
            </a:r>
            <a:r>
              <a:rPr lang="en-US" altLang="ko-KR" sz="800" dirty="0"/>
              <a:t>DATE   NOT NULL </a:t>
            </a:r>
          </a:p>
          <a:p>
            <a:pPr marL="0" indent="0">
              <a:buNone/>
            </a:pPr>
            <a:r>
              <a:rPr lang="en-US" altLang="ko-KR" sz="800" dirty="0"/>
              <a:t>) ;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INSERT INTO </a:t>
            </a:r>
            <a:r>
              <a:rPr lang="ko-KR" altLang="en-US" sz="800" dirty="0"/>
              <a:t>게시판</a:t>
            </a:r>
          </a:p>
          <a:p>
            <a:pPr marL="0" indent="0">
              <a:buNone/>
            </a:pPr>
            <a:r>
              <a:rPr lang="en-US" altLang="ko-KR" sz="800" dirty="0"/>
              <a:t>SELECT LEVEL                                -- </a:t>
            </a:r>
            <a:r>
              <a:rPr lang="ko-KR" altLang="en-US" sz="800" dirty="0"/>
              <a:t>게시판번호</a:t>
            </a:r>
          </a:p>
          <a:p>
            <a:pPr marL="0" indent="0">
              <a:buNone/>
            </a:pPr>
            <a:r>
              <a:rPr lang="ko-KR" altLang="en-US" sz="800" dirty="0"/>
              <a:t>        </a:t>
            </a:r>
            <a:r>
              <a:rPr lang="en-US" altLang="ko-KR" sz="800" dirty="0"/>
              <a:t>, '</a:t>
            </a:r>
            <a:r>
              <a:rPr lang="ko-KR" altLang="en-US" sz="800" dirty="0"/>
              <a:t>아이디</a:t>
            </a:r>
            <a:r>
              <a:rPr lang="en-US" altLang="ko-KR" sz="800" dirty="0"/>
              <a:t>' || MOD(LEVEL , 10000)     -- </a:t>
            </a:r>
            <a:r>
              <a:rPr lang="ko-KR" altLang="en-US" sz="800" dirty="0"/>
              <a:t>작성자 </a:t>
            </a:r>
          </a:p>
          <a:p>
            <a:pPr marL="0" indent="0">
              <a:buNone/>
            </a:pPr>
            <a:r>
              <a:rPr lang="ko-KR" altLang="en-US" sz="800" dirty="0"/>
              <a:t>        </a:t>
            </a:r>
            <a:r>
              <a:rPr lang="en-US" altLang="ko-KR" sz="800" dirty="0"/>
              <a:t>, '</a:t>
            </a:r>
            <a:r>
              <a:rPr lang="ko-KR" altLang="en-US" sz="800" dirty="0"/>
              <a:t>아이디</a:t>
            </a:r>
            <a:r>
              <a:rPr lang="en-US" altLang="ko-KR" sz="800" dirty="0"/>
              <a:t>' || </a:t>
            </a:r>
          </a:p>
          <a:p>
            <a:pPr marL="0" indent="0">
              <a:buNone/>
            </a:pPr>
            <a:r>
              <a:rPr lang="en-US" altLang="ko-KR" sz="800" dirty="0"/>
              <a:t>           MOD(LEVEL , 10000) || </a:t>
            </a:r>
          </a:p>
          <a:p>
            <a:pPr marL="0" indent="0">
              <a:buNone/>
            </a:pPr>
            <a:r>
              <a:rPr lang="en-US" altLang="ko-KR" sz="800" dirty="0"/>
              <a:t>           '</a:t>
            </a:r>
            <a:r>
              <a:rPr lang="ko-KR" altLang="en-US" sz="800" dirty="0"/>
              <a:t>님이 작성하신 게시물입니다</a:t>
            </a:r>
            <a:r>
              <a:rPr lang="en-US" altLang="ko-KR" sz="800" dirty="0"/>
              <a:t>. </a:t>
            </a:r>
            <a:r>
              <a:rPr lang="ko-KR" altLang="en-US" sz="800" dirty="0"/>
              <a:t>이 게시물은 게시판 번호가 </a:t>
            </a:r>
            <a:r>
              <a:rPr lang="en-US" altLang="ko-KR" sz="800" dirty="0"/>
              <a:t>' </a:t>
            </a:r>
          </a:p>
          <a:p>
            <a:pPr marL="0" indent="0">
              <a:buNone/>
            </a:pPr>
            <a:r>
              <a:rPr lang="en-US" altLang="ko-KR" sz="800" dirty="0"/>
              <a:t>           || LEVEL </a:t>
            </a:r>
          </a:p>
          <a:p>
            <a:pPr marL="0" indent="0">
              <a:buNone/>
            </a:pPr>
            <a:r>
              <a:rPr lang="en-US" altLang="ko-KR" sz="800" dirty="0"/>
              <a:t>           || '</a:t>
            </a:r>
            <a:r>
              <a:rPr lang="ko-KR" altLang="en-US" sz="800" dirty="0"/>
              <a:t>입니다</a:t>
            </a:r>
            <a:r>
              <a:rPr lang="en-US" altLang="ko-KR" sz="800" dirty="0"/>
              <a:t>'                       -- </a:t>
            </a:r>
            <a:r>
              <a:rPr lang="ko-KR" altLang="en-US" sz="800" dirty="0"/>
              <a:t>게시물내용 </a:t>
            </a:r>
          </a:p>
          <a:p>
            <a:pPr marL="0" indent="0">
              <a:buNone/>
            </a:pPr>
            <a:r>
              <a:rPr lang="ko-KR" altLang="en-US" sz="800" dirty="0"/>
              <a:t>      </a:t>
            </a:r>
            <a:r>
              <a:rPr lang="en-US" altLang="ko-KR" sz="800" dirty="0"/>
              <a:t>, TO_DATE('20000101') + LEVEL         --2022</a:t>
            </a:r>
            <a:r>
              <a:rPr lang="ko-KR" altLang="en-US" sz="800" dirty="0"/>
              <a:t>년 </a:t>
            </a:r>
            <a:r>
              <a:rPr lang="en-US" altLang="ko-KR" sz="800" dirty="0"/>
              <a:t>1</a:t>
            </a:r>
            <a:r>
              <a:rPr lang="ko-KR" altLang="en-US" sz="800" dirty="0"/>
              <a:t>월</a:t>
            </a:r>
            <a:r>
              <a:rPr lang="en-US" altLang="ko-KR" sz="800" dirty="0"/>
              <a:t>1</a:t>
            </a:r>
            <a:r>
              <a:rPr lang="ko-KR" altLang="en-US" sz="800" dirty="0"/>
              <a:t>일부터 </a:t>
            </a:r>
            <a:r>
              <a:rPr lang="ko-KR" altLang="en-US" sz="800" dirty="0" err="1"/>
              <a:t>하루씩</a:t>
            </a:r>
            <a:r>
              <a:rPr lang="ko-KR" altLang="en-US" sz="800" dirty="0"/>
              <a:t> 게시물이 입력되는 것</a:t>
            </a:r>
          </a:p>
          <a:p>
            <a:pPr marL="0" indent="0">
              <a:buNone/>
            </a:pPr>
            <a:r>
              <a:rPr lang="ko-KR" altLang="en-US" sz="800" dirty="0"/>
              <a:t>  </a:t>
            </a:r>
            <a:r>
              <a:rPr lang="en-US" altLang="ko-KR" sz="800" dirty="0"/>
              <a:t>FROM DUAL</a:t>
            </a:r>
          </a:p>
          <a:p>
            <a:pPr marL="0" indent="0">
              <a:buNone/>
            </a:pPr>
            <a:r>
              <a:rPr lang="en-US" altLang="ko-KR" sz="800" dirty="0"/>
              <a:t>CONNECT BY LEVEL &lt;=1000000;                 --100</a:t>
            </a:r>
            <a:r>
              <a:rPr lang="ko-KR" altLang="en-US" sz="800" dirty="0" err="1"/>
              <a:t>만건의</a:t>
            </a:r>
            <a:r>
              <a:rPr lang="ko-KR" altLang="en-US" sz="800" dirty="0"/>
              <a:t> 데이터 입력 </a:t>
            </a:r>
          </a:p>
          <a:p>
            <a:pPr marL="0" indent="0">
              <a:buNone/>
            </a:pPr>
            <a:endParaRPr lang="ko-KR" altLang="en-US" sz="800" dirty="0"/>
          </a:p>
          <a:p>
            <a:pPr marL="0" indent="0">
              <a:buNone/>
            </a:pPr>
            <a:r>
              <a:rPr lang="en-US" altLang="ko-KR" sz="800" dirty="0"/>
              <a:t>COMMIT;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EEC9C-3DF3-D2CA-3AD8-BA26CD3D6523}"/>
              </a:ext>
            </a:extLst>
          </p:cNvPr>
          <p:cNvSpPr txBox="1"/>
          <p:nvPr/>
        </p:nvSpPr>
        <p:spPr>
          <a:xfrm>
            <a:off x="6240682" y="2557959"/>
            <a:ext cx="449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게시판 테이블 </a:t>
            </a:r>
            <a:r>
              <a:rPr lang="en-US" altLang="ko-KR" sz="3200" b="1" dirty="0"/>
              <a:t>100</a:t>
            </a:r>
            <a:r>
              <a:rPr lang="ko-KR" altLang="en-US" sz="3200" b="1" dirty="0"/>
              <a:t>만행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413300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8BCE4-288E-A763-B4D1-A618E6828872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8273602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3. </a:t>
            </a:r>
            <a:r>
              <a:rPr lang="ko-KR" altLang="en-US" sz="2000" b="1" dirty="0" err="1"/>
              <a:t>페이징</a:t>
            </a:r>
            <a:r>
              <a:rPr lang="ko-KR" altLang="en-US" sz="2000" b="1" dirty="0"/>
              <a:t> 기술 이해하기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88E76-7534-4AEC-0CCB-DCC4E8D27F9B}"/>
              </a:ext>
            </a:extLst>
          </p:cNvPr>
          <p:cNvSpPr txBox="1"/>
          <p:nvPr/>
        </p:nvSpPr>
        <p:spPr>
          <a:xfrm>
            <a:off x="355508" y="1406502"/>
            <a:ext cx="8060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방금 생성한 게시판 테이블에서 가장 최근에 게시된 게시물 </a:t>
            </a:r>
            <a:r>
              <a:rPr lang="en-US" altLang="ko-KR" b="1" dirty="0"/>
              <a:t>20</a:t>
            </a:r>
            <a:r>
              <a:rPr lang="ko-KR" altLang="en-US" b="1" dirty="0"/>
              <a:t>개를 뽑아 </a:t>
            </a:r>
            <a:endParaRPr lang="en-US" altLang="ko-KR" b="1" dirty="0"/>
          </a:p>
          <a:p>
            <a:r>
              <a:rPr lang="ko-KR" altLang="en-US" b="1" dirty="0"/>
              <a:t>     </a:t>
            </a:r>
            <a:endParaRPr lang="en-US" altLang="ko-KR" b="1" dirty="0"/>
          </a:p>
          <a:p>
            <a:r>
              <a:rPr lang="en-US" altLang="ko-KR" b="1" dirty="0"/>
              <a:t>     </a:t>
            </a:r>
            <a:r>
              <a:rPr lang="ko-KR" altLang="en-US" b="1" dirty="0"/>
              <a:t>모든 컬럼 정보를</a:t>
            </a:r>
            <a:r>
              <a:rPr lang="en-US" altLang="ko-KR" b="1" dirty="0"/>
              <a:t> </a:t>
            </a:r>
            <a:r>
              <a:rPr lang="ko-KR" altLang="en-US" b="1" dirty="0"/>
              <a:t>가져와주세요</a:t>
            </a:r>
            <a:r>
              <a:rPr lang="en-US" altLang="ko-KR" b="1" dirty="0"/>
              <a:t>. (ROWNUM , </a:t>
            </a:r>
            <a:r>
              <a:rPr lang="ko-KR" altLang="en-US" b="1" dirty="0" err="1"/>
              <a:t>인라인뷰</a:t>
            </a:r>
            <a:r>
              <a:rPr lang="ko-KR" altLang="en-US" b="1" dirty="0"/>
              <a:t> 활용</a:t>
            </a:r>
            <a:r>
              <a:rPr lang="en-US" altLang="ko-KR" b="1" dirty="0"/>
              <a:t>)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A4F33F-DF5A-0489-5CA0-5F52F205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281" y="1189786"/>
            <a:ext cx="2874774" cy="14458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2F4C509-2D24-E013-D4C2-3C95F5C25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5" y="3679851"/>
            <a:ext cx="3489240" cy="21076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C014B5-D156-B87D-7007-D2D37EEFD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961" y="3169664"/>
            <a:ext cx="6921376" cy="324072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832786-19EC-D563-7BE1-0A4FECFCC2F1}"/>
              </a:ext>
            </a:extLst>
          </p:cNvPr>
          <p:cNvCxnSpPr>
            <a:cxnSpLocks/>
          </p:cNvCxnSpPr>
          <p:nvPr/>
        </p:nvCxnSpPr>
        <p:spPr>
          <a:xfrm flipV="1">
            <a:off x="4160185" y="4786999"/>
            <a:ext cx="46522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0F7175-1FB2-3DC2-353A-6C11E077C21C}"/>
              </a:ext>
            </a:extLst>
          </p:cNvPr>
          <p:cNvSpPr/>
          <p:nvPr/>
        </p:nvSpPr>
        <p:spPr>
          <a:xfrm>
            <a:off x="670945" y="3679851"/>
            <a:ext cx="3489240" cy="210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쿼리를 작성해보세요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74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8BCE4-288E-A763-B4D1-A618E6828872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8273602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3. </a:t>
            </a:r>
            <a:r>
              <a:rPr lang="ko-KR" altLang="en-US" sz="2000" b="1" dirty="0" err="1"/>
              <a:t>페이징</a:t>
            </a:r>
            <a:r>
              <a:rPr lang="ko-KR" altLang="en-US" sz="2000" b="1" dirty="0"/>
              <a:t> 기술 이해하기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88E76-7534-4AEC-0CCB-DCC4E8D27F9B}"/>
              </a:ext>
            </a:extLst>
          </p:cNvPr>
          <p:cNvSpPr txBox="1"/>
          <p:nvPr/>
        </p:nvSpPr>
        <p:spPr>
          <a:xfrm>
            <a:off x="355508" y="1406502"/>
            <a:ext cx="8060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방금 생성한 게시판 테이블에서 가장 최근에 게시된 게시물 </a:t>
            </a:r>
            <a:r>
              <a:rPr lang="en-US" altLang="ko-KR" b="1" dirty="0"/>
              <a:t>20</a:t>
            </a:r>
            <a:r>
              <a:rPr lang="ko-KR" altLang="en-US" b="1" dirty="0"/>
              <a:t>개를 뽑아 </a:t>
            </a:r>
            <a:endParaRPr lang="en-US" altLang="ko-KR" b="1" dirty="0"/>
          </a:p>
          <a:p>
            <a:r>
              <a:rPr lang="ko-KR" altLang="en-US" b="1" dirty="0"/>
              <a:t>     </a:t>
            </a:r>
            <a:endParaRPr lang="en-US" altLang="ko-KR" b="1" dirty="0"/>
          </a:p>
          <a:p>
            <a:r>
              <a:rPr lang="en-US" altLang="ko-KR" b="1" dirty="0"/>
              <a:t>     </a:t>
            </a:r>
            <a:r>
              <a:rPr lang="ko-KR" altLang="en-US" b="1" dirty="0"/>
              <a:t>모든 컬럼 정보를</a:t>
            </a:r>
            <a:r>
              <a:rPr lang="en-US" altLang="ko-KR" b="1" dirty="0"/>
              <a:t> </a:t>
            </a:r>
            <a:r>
              <a:rPr lang="ko-KR" altLang="en-US" b="1" dirty="0"/>
              <a:t>가져와주세요</a:t>
            </a:r>
            <a:r>
              <a:rPr lang="en-US" altLang="ko-KR" b="1" dirty="0"/>
              <a:t>. (ROWNUM , </a:t>
            </a:r>
            <a:r>
              <a:rPr lang="ko-KR" altLang="en-US" b="1" dirty="0" err="1"/>
              <a:t>인라인뷰</a:t>
            </a:r>
            <a:r>
              <a:rPr lang="ko-KR" altLang="en-US" b="1" dirty="0"/>
              <a:t> 활용</a:t>
            </a:r>
            <a:r>
              <a:rPr lang="en-US" altLang="ko-KR" b="1" dirty="0"/>
              <a:t>)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A4F33F-DF5A-0489-5CA0-5F52F205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281" y="1189786"/>
            <a:ext cx="2874774" cy="14458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2F4C509-2D24-E013-D4C2-3C95F5C25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5" y="3679851"/>
            <a:ext cx="3489240" cy="21076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C014B5-D156-B87D-7007-D2D37EEFD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310" y="3308084"/>
            <a:ext cx="6625745" cy="310230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832786-19EC-D563-7BE1-0A4FECFCC2F1}"/>
              </a:ext>
            </a:extLst>
          </p:cNvPr>
          <p:cNvCxnSpPr>
            <a:cxnSpLocks/>
          </p:cNvCxnSpPr>
          <p:nvPr/>
        </p:nvCxnSpPr>
        <p:spPr>
          <a:xfrm flipV="1">
            <a:off x="4160185" y="4786999"/>
            <a:ext cx="46522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0E4589-4D26-E74E-06C5-4F15C462DEC2}"/>
              </a:ext>
            </a:extLst>
          </p:cNvPr>
          <p:cNvSpPr txBox="1"/>
          <p:nvPr/>
        </p:nvSpPr>
        <p:spPr>
          <a:xfrm>
            <a:off x="355508" y="337410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답</a:t>
            </a:r>
            <a:r>
              <a:rPr lang="en-US" altLang="ko-KR" b="1" dirty="0">
                <a:highlight>
                  <a:srgbClr val="FFFF00"/>
                </a:highlight>
              </a:rPr>
              <a:t>) 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9438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8BCE4-288E-A763-B4D1-A618E6828872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8273602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3. </a:t>
            </a:r>
            <a:r>
              <a:rPr lang="ko-KR" altLang="en-US" sz="2000" b="1" dirty="0" err="1"/>
              <a:t>페이징</a:t>
            </a:r>
            <a:r>
              <a:rPr lang="ko-KR" altLang="en-US" sz="2000" b="1" dirty="0"/>
              <a:t> 기술 이해하기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88E76-7534-4AEC-0CCB-DCC4E8D27F9B}"/>
              </a:ext>
            </a:extLst>
          </p:cNvPr>
          <p:cNvSpPr txBox="1"/>
          <p:nvPr/>
        </p:nvSpPr>
        <p:spPr>
          <a:xfrm>
            <a:off x="516494" y="1346255"/>
            <a:ext cx="8060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게시판 테이블에서 그 다음에 있는 </a:t>
            </a:r>
            <a:r>
              <a:rPr lang="en-US" altLang="ko-KR" b="1" dirty="0"/>
              <a:t>20</a:t>
            </a:r>
            <a:r>
              <a:rPr lang="ko-KR" altLang="en-US" b="1" dirty="0"/>
              <a:t>개의 데이터를 뽑아주세요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en-US" altLang="ko-KR" b="1" dirty="0"/>
              <a:t>    (</a:t>
            </a:r>
            <a:r>
              <a:rPr lang="ko-KR" altLang="en-US" b="1" dirty="0"/>
              <a:t>게시판번호를 예시로 하면 </a:t>
            </a:r>
            <a:r>
              <a:rPr lang="en-US" altLang="ko-KR" b="1" dirty="0"/>
              <a:t>999980 ~ 999961 </a:t>
            </a:r>
            <a:r>
              <a:rPr lang="ko-KR" altLang="en-US" b="1" dirty="0"/>
              <a:t>데이터</a:t>
            </a:r>
            <a:r>
              <a:rPr lang="en-US" altLang="ko-KR" b="1" dirty="0"/>
              <a:t>)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832786-19EC-D563-7BE1-0A4FECFCC2F1}"/>
              </a:ext>
            </a:extLst>
          </p:cNvPr>
          <p:cNvCxnSpPr>
            <a:cxnSpLocks/>
          </p:cNvCxnSpPr>
          <p:nvPr/>
        </p:nvCxnSpPr>
        <p:spPr>
          <a:xfrm flipV="1">
            <a:off x="4160185" y="4786999"/>
            <a:ext cx="46522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1FBCCC7-D029-C55F-8451-9C7DF5AB4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4" y="3545749"/>
            <a:ext cx="3672110" cy="21662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A124E6-2329-A734-E21E-B8B280BE4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612" y="2705458"/>
            <a:ext cx="4198070" cy="38468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43C8D2-B0F4-DF5C-FCA1-0E94D7E31BFE}"/>
              </a:ext>
            </a:extLst>
          </p:cNvPr>
          <p:cNvSpPr/>
          <p:nvPr/>
        </p:nvSpPr>
        <p:spPr>
          <a:xfrm>
            <a:off x="5621628" y="2705458"/>
            <a:ext cx="1197735" cy="237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1500A7-0B26-0D77-3991-DC038F7520F0}"/>
              </a:ext>
            </a:extLst>
          </p:cNvPr>
          <p:cNvSpPr/>
          <p:nvPr/>
        </p:nvSpPr>
        <p:spPr>
          <a:xfrm>
            <a:off x="4816698" y="3915177"/>
            <a:ext cx="4494726" cy="263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F18D7-37F6-4D8F-9452-6CB0F6DB763F}"/>
              </a:ext>
            </a:extLst>
          </p:cNvPr>
          <p:cNvSpPr txBox="1"/>
          <p:nvPr/>
        </p:nvSpPr>
        <p:spPr>
          <a:xfrm>
            <a:off x="9421338" y="4786999"/>
            <a:ext cx="233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 데이터만 </a:t>
            </a:r>
            <a:r>
              <a:rPr lang="ko-KR" altLang="en-US" sz="1600" b="1" dirty="0" err="1"/>
              <a:t>뽑을려면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어떻게 </a:t>
            </a:r>
            <a:r>
              <a:rPr lang="ko-KR" altLang="en-US" sz="1600" b="1" dirty="0" err="1"/>
              <a:t>해야할까요</a:t>
            </a:r>
            <a:r>
              <a:rPr lang="en-US" altLang="ko-KR" sz="1600" b="1" dirty="0"/>
              <a:t>?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6342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8BCE4-288E-A763-B4D1-A618E6828872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8273602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3. </a:t>
            </a:r>
            <a:r>
              <a:rPr lang="ko-KR" altLang="en-US" sz="2000" b="1" dirty="0" err="1"/>
              <a:t>페이징</a:t>
            </a:r>
            <a:r>
              <a:rPr lang="ko-KR" altLang="en-US" sz="2000" b="1" dirty="0"/>
              <a:t> 기술 이해하기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88E76-7534-4AEC-0CCB-DCC4E8D27F9B}"/>
              </a:ext>
            </a:extLst>
          </p:cNvPr>
          <p:cNvSpPr txBox="1"/>
          <p:nvPr/>
        </p:nvSpPr>
        <p:spPr>
          <a:xfrm>
            <a:off x="516494" y="1451067"/>
            <a:ext cx="8060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게시판 테이블에서 그 다음에 있는 </a:t>
            </a:r>
            <a:r>
              <a:rPr lang="en-US" altLang="ko-KR" b="1" dirty="0"/>
              <a:t>20</a:t>
            </a:r>
            <a:r>
              <a:rPr lang="ko-KR" altLang="en-US" b="1" dirty="0"/>
              <a:t>개의 데이터를 뽑아주세요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en-US" altLang="ko-KR" b="1" dirty="0"/>
              <a:t>    (</a:t>
            </a:r>
            <a:r>
              <a:rPr lang="ko-KR" altLang="en-US" b="1" dirty="0"/>
              <a:t>게시판번호를 예시로 하면 </a:t>
            </a:r>
            <a:r>
              <a:rPr lang="en-US" altLang="ko-KR" b="1" dirty="0"/>
              <a:t>999980 ~ 999961 </a:t>
            </a:r>
            <a:r>
              <a:rPr lang="ko-KR" altLang="en-US" b="1" dirty="0"/>
              <a:t>데이터</a:t>
            </a:r>
            <a:r>
              <a:rPr lang="en-US" altLang="ko-KR" b="1" dirty="0"/>
              <a:t>)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832786-19EC-D563-7BE1-0A4FECFCC2F1}"/>
              </a:ext>
            </a:extLst>
          </p:cNvPr>
          <p:cNvCxnSpPr>
            <a:cxnSpLocks/>
          </p:cNvCxnSpPr>
          <p:nvPr/>
        </p:nvCxnSpPr>
        <p:spPr>
          <a:xfrm flipV="1">
            <a:off x="5083420" y="4536976"/>
            <a:ext cx="46522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6C8F059-0630-A9F0-6E8C-2EED8606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79" y="2818930"/>
            <a:ext cx="4314205" cy="34360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78CB27-DF60-4DC2-9FC3-4B41FE5D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115" y="3084826"/>
            <a:ext cx="5657506" cy="29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07FAB7F-A92D-734A-D4E5-2E6E175A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899" y="2484505"/>
            <a:ext cx="6144482" cy="3477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69CD0F-0C9D-C8B0-AE04-4B54409E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7" y="2730301"/>
            <a:ext cx="4053733" cy="298551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1F59921-1448-0759-CF7C-BE8E67B9DD73}"/>
              </a:ext>
            </a:extLst>
          </p:cNvPr>
          <p:cNvSpPr txBox="1">
            <a:spLocks/>
          </p:cNvSpPr>
          <p:nvPr/>
        </p:nvSpPr>
        <p:spPr>
          <a:xfrm>
            <a:off x="142742" y="287848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 ROWNUM </a:t>
            </a:r>
            <a:r>
              <a:rPr lang="ko-KR" altLang="en-US" sz="2000" b="1" dirty="0"/>
              <a:t>이해하기 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F5070-9C49-7C76-18FC-21A5A044B6EC}"/>
              </a:ext>
            </a:extLst>
          </p:cNvPr>
          <p:cNvSpPr txBox="1"/>
          <p:nvPr/>
        </p:nvSpPr>
        <p:spPr>
          <a:xfrm>
            <a:off x="435251" y="1361234"/>
            <a:ext cx="11321497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ROWNUM </a:t>
            </a:r>
            <a:r>
              <a:rPr lang="ko-KR" altLang="en-US" sz="2800" b="1" dirty="0"/>
              <a:t>은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테이블의 </a:t>
            </a:r>
            <a:r>
              <a:rPr lang="ko-KR" altLang="en-US" sz="2800" b="1" dirty="0" err="1"/>
              <a:t>튜플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행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에 </a:t>
            </a:r>
            <a:r>
              <a:rPr lang="ko-KR" altLang="en-US" sz="2800" b="1" dirty="0">
                <a:solidFill>
                  <a:srgbClr val="FF0000"/>
                </a:solidFill>
              </a:rPr>
              <a:t>임시로 부여되는 일련번호</a:t>
            </a:r>
            <a:r>
              <a:rPr lang="ko-KR" altLang="en-US" sz="2800" b="1" dirty="0"/>
              <a:t>입니다</a:t>
            </a:r>
            <a:r>
              <a:rPr lang="en-US" altLang="ko-KR" sz="2800" b="1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C8DC4-573B-AE3A-AFDF-EFD7F34454FC}"/>
              </a:ext>
            </a:extLst>
          </p:cNvPr>
          <p:cNvSpPr/>
          <p:nvPr/>
        </p:nvSpPr>
        <p:spPr>
          <a:xfrm>
            <a:off x="2120486" y="2730301"/>
            <a:ext cx="259291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E4AE9A-ACD0-E92A-3231-4D9848DF420D}"/>
              </a:ext>
            </a:extLst>
          </p:cNvPr>
          <p:cNvSpPr/>
          <p:nvPr/>
        </p:nvSpPr>
        <p:spPr>
          <a:xfrm flipH="1">
            <a:off x="5323898" y="2438732"/>
            <a:ext cx="628283" cy="3522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2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B5D46E-BF93-F852-6B9E-A7E06A01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3" y="2407840"/>
            <a:ext cx="6479326" cy="40523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C8BCE4-288E-A763-B4D1-A618E6828872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8273602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3. </a:t>
            </a:r>
            <a:r>
              <a:rPr lang="ko-KR" altLang="en-US" sz="2000" b="1" dirty="0" err="1"/>
              <a:t>페이징</a:t>
            </a:r>
            <a:r>
              <a:rPr lang="ko-KR" altLang="en-US" sz="2000" b="1" dirty="0"/>
              <a:t> 기술 이해하기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88E76-7534-4AEC-0CCB-DCC4E8D27F9B}"/>
              </a:ext>
            </a:extLst>
          </p:cNvPr>
          <p:cNvSpPr txBox="1"/>
          <p:nvPr/>
        </p:nvSpPr>
        <p:spPr>
          <a:xfrm>
            <a:off x="516493" y="1079797"/>
            <a:ext cx="690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어렵지만 다행히 실무에서 이걸 직접 구현할 필요는 없습니다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 err="1"/>
              <a:t>페이징</a:t>
            </a:r>
            <a:r>
              <a:rPr lang="ko-KR" altLang="en-US" b="1" dirty="0"/>
              <a:t> 기술을 편하게 쓸 수 있게 미리 만들어 놓았습니다</a:t>
            </a:r>
            <a:r>
              <a:rPr lang="en-US" altLang="ko-KR" b="1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A3AD3-08CA-0BB8-D447-D8ABBB4D8A17}"/>
              </a:ext>
            </a:extLst>
          </p:cNvPr>
          <p:cNvSpPr/>
          <p:nvPr/>
        </p:nvSpPr>
        <p:spPr>
          <a:xfrm>
            <a:off x="2422623" y="4108862"/>
            <a:ext cx="3158780" cy="914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2B633A3-EFCE-417D-FAB8-E37B483E3445}"/>
              </a:ext>
            </a:extLst>
          </p:cNvPr>
          <p:cNvCxnSpPr>
            <a:cxnSpLocks/>
          </p:cNvCxnSpPr>
          <p:nvPr/>
        </p:nvCxnSpPr>
        <p:spPr>
          <a:xfrm flipV="1">
            <a:off x="5701092" y="4544712"/>
            <a:ext cx="46522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CC8A20-DC2B-7D29-E51C-31FE1B4A5185}"/>
              </a:ext>
            </a:extLst>
          </p:cNvPr>
          <p:cNvSpPr txBox="1"/>
          <p:nvPr/>
        </p:nvSpPr>
        <p:spPr>
          <a:xfrm>
            <a:off x="6166316" y="4221546"/>
            <a:ext cx="58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우리는 이 부분만 </a:t>
            </a:r>
            <a:r>
              <a:rPr lang="en-US" altLang="ko-KR" b="1" dirty="0"/>
              <a:t>SQL</a:t>
            </a:r>
            <a:r>
              <a:rPr lang="ko-KR" altLang="en-US" b="1" dirty="0"/>
              <a:t>작성을 하면 됩니다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외부에 </a:t>
            </a:r>
            <a:r>
              <a:rPr lang="ko-KR" altLang="en-US" b="1" dirty="0" err="1"/>
              <a:t>페이징</a:t>
            </a:r>
            <a:r>
              <a:rPr lang="ko-KR" altLang="en-US" b="1" dirty="0"/>
              <a:t> 처리 부분은 보통 구현이 되어 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1587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E4362-0127-996F-579E-31FDD86A731D}"/>
              </a:ext>
            </a:extLst>
          </p:cNvPr>
          <p:cNvSpPr txBox="1"/>
          <p:nvPr/>
        </p:nvSpPr>
        <p:spPr>
          <a:xfrm>
            <a:off x="2997199" y="2310080"/>
            <a:ext cx="65967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/>
              <a:t>ROWNUM &amp;</a:t>
            </a:r>
          </a:p>
          <a:p>
            <a:r>
              <a:rPr lang="en-US" altLang="ko-KR" sz="8000" b="1" dirty="0"/>
              <a:t>TOP-N END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1257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03EDC5-37B8-A225-7E79-8AC3B970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96" y="3173230"/>
            <a:ext cx="3048425" cy="24101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C8DC4-573B-AE3A-AFDF-EFD7F34454FC}"/>
              </a:ext>
            </a:extLst>
          </p:cNvPr>
          <p:cNvSpPr/>
          <p:nvPr/>
        </p:nvSpPr>
        <p:spPr>
          <a:xfrm>
            <a:off x="4478136" y="5221547"/>
            <a:ext cx="2892024" cy="321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2DA813-85AB-7196-8459-42F28974C63B}"/>
              </a:ext>
            </a:extLst>
          </p:cNvPr>
          <p:cNvSpPr txBox="1">
            <a:spLocks/>
          </p:cNvSpPr>
          <p:nvPr/>
        </p:nvSpPr>
        <p:spPr>
          <a:xfrm>
            <a:off x="142742" y="223458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 ROWNUM </a:t>
            </a:r>
            <a:r>
              <a:rPr lang="ko-KR" altLang="en-US" sz="2000" b="1" dirty="0"/>
              <a:t>이해하기 </a:t>
            </a:r>
            <a:endParaRPr lang="en-US" altLang="ko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FD4CD-BFA0-701E-7CB2-26D82415EC1E}"/>
              </a:ext>
            </a:extLst>
          </p:cNvPr>
          <p:cNvSpPr txBox="1"/>
          <p:nvPr/>
        </p:nvSpPr>
        <p:spPr>
          <a:xfrm>
            <a:off x="783247" y="1045504"/>
            <a:ext cx="7632218" cy="138499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WHERE </a:t>
            </a:r>
            <a:r>
              <a:rPr lang="ko-KR" altLang="en-US" sz="2800" b="1" dirty="0"/>
              <a:t>조건에 </a:t>
            </a:r>
            <a:r>
              <a:rPr lang="en-US" altLang="ko-KR" sz="2800" b="1" dirty="0"/>
              <a:t>ROWNUM</a:t>
            </a:r>
            <a:r>
              <a:rPr lang="ko-KR" altLang="en-US" sz="2800" b="1" dirty="0"/>
              <a:t>을 사용하면 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출력되는 </a:t>
            </a:r>
            <a:r>
              <a:rPr lang="ko-KR" altLang="en-US" sz="2800" b="1" dirty="0" err="1">
                <a:solidFill>
                  <a:srgbClr val="FF0000"/>
                </a:solidFill>
              </a:rPr>
              <a:t>튜플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행</a:t>
            </a:r>
            <a:r>
              <a:rPr lang="en-US" altLang="ko-KR" sz="2800" b="1" dirty="0">
                <a:solidFill>
                  <a:srgbClr val="FF0000"/>
                </a:solidFill>
              </a:rPr>
              <a:t>) </a:t>
            </a:r>
            <a:r>
              <a:rPr lang="ko-KR" altLang="en-US" sz="2800" b="1" dirty="0">
                <a:solidFill>
                  <a:srgbClr val="FF0000"/>
                </a:solidFill>
              </a:rPr>
              <a:t>개수를 제한</a:t>
            </a:r>
            <a:r>
              <a:rPr lang="ko-KR" altLang="en-US" sz="2800" b="1" dirty="0"/>
              <a:t>할 수 있습니다</a:t>
            </a:r>
            <a:r>
              <a:rPr lang="en-US" altLang="ko-KR" sz="2800" b="1" dirty="0"/>
              <a:t>.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52C9762-D434-8D18-A0A9-5A766DB8341E}"/>
              </a:ext>
            </a:extLst>
          </p:cNvPr>
          <p:cNvSpPr/>
          <p:nvPr/>
        </p:nvSpPr>
        <p:spPr>
          <a:xfrm>
            <a:off x="7185930" y="4345102"/>
            <a:ext cx="584581" cy="299109"/>
          </a:xfrm>
          <a:prstGeom prst="rightArrow">
            <a:avLst>
              <a:gd name="adj1" fmla="val 50000"/>
              <a:gd name="adj2" fmla="val 11904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CE0BE-D8E6-16A5-2B93-01A46F756118}"/>
              </a:ext>
            </a:extLst>
          </p:cNvPr>
          <p:cNvSpPr txBox="1"/>
          <p:nvPr/>
        </p:nvSpPr>
        <p:spPr>
          <a:xfrm>
            <a:off x="4400691" y="5673996"/>
            <a:ext cx="3390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ROWNUM</a:t>
            </a:r>
            <a:r>
              <a:rPr lang="ko-KR" altLang="en-US" sz="1200" b="1" dirty="0"/>
              <a:t> 의 값이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부터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인 것만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85B6B-5C8D-362D-9B60-5FB586635721}"/>
              </a:ext>
            </a:extLst>
          </p:cNvPr>
          <p:cNvSpPr txBox="1"/>
          <p:nvPr/>
        </p:nvSpPr>
        <p:spPr>
          <a:xfrm>
            <a:off x="186246" y="3018054"/>
            <a:ext cx="2104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TB_MEMBER </a:t>
            </a:r>
            <a:r>
              <a:rPr lang="ko-KR" altLang="en-US" sz="1600" b="1" dirty="0"/>
              <a:t>테이블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F90A8B-C1C5-E8E8-B5E7-2670ABB0F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92" y="3405923"/>
            <a:ext cx="3953503" cy="21774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9BE7E8-C3B0-1913-3339-722033F8C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833" y="4050607"/>
            <a:ext cx="3619000" cy="8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7EE9ADC-A670-90A8-645A-FFBB08BA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565" y="2431488"/>
            <a:ext cx="2918795" cy="24257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D17870-629F-6668-5BE2-9406DBD9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43" y="2431488"/>
            <a:ext cx="3163642" cy="24664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1381C9-C07B-9365-0310-1748B7B0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8" y="2431488"/>
            <a:ext cx="2970024" cy="254015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C8DC4-573B-AE3A-AFDF-EFD7F34454FC}"/>
              </a:ext>
            </a:extLst>
          </p:cNvPr>
          <p:cNvSpPr/>
          <p:nvPr/>
        </p:nvSpPr>
        <p:spPr>
          <a:xfrm>
            <a:off x="4192419" y="4505235"/>
            <a:ext cx="3270266" cy="392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2DA813-85AB-7196-8459-42F28974C63B}"/>
              </a:ext>
            </a:extLst>
          </p:cNvPr>
          <p:cNvSpPr txBox="1">
            <a:spLocks/>
          </p:cNvSpPr>
          <p:nvPr/>
        </p:nvSpPr>
        <p:spPr>
          <a:xfrm>
            <a:off x="142742" y="223458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 ROWNUM </a:t>
            </a:r>
            <a:r>
              <a:rPr lang="ko-KR" altLang="en-US" sz="2000" b="1" dirty="0"/>
              <a:t>이해하기 </a:t>
            </a:r>
            <a:endParaRPr lang="en-US" altLang="ko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FD4CD-BFA0-701E-7CB2-26D82415EC1E}"/>
              </a:ext>
            </a:extLst>
          </p:cNvPr>
          <p:cNvSpPr txBox="1"/>
          <p:nvPr/>
        </p:nvSpPr>
        <p:spPr>
          <a:xfrm>
            <a:off x="493957" y="1436889"/>
            <a:ext cx="11270201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ROWNUM</a:t>
            </a:r>
            <a:r>
              <a:rPr lang="ko-KR" altLang="en-US" sz="2800" b="1" dirty="0"/>
              <a:t>은 </a:t>
            </a:r>
            <a:r>
              <a:rPr lang="en-US" altLang="ko-KR" sz="2800" b="1" dirty="0">
                <a:highlight>
                  <a:srgbClr val="FFFF00"/>
                </a:highlight>
              </a:rPr>
              <a:t>1</a:t>
            </a:r>
            <a:r>
              <a:rPr lang="ko-KR" altLang="en-US" sz="2800" b="1" dirty="0">
                <a:highlight>
                  <a:srgbClr val="FFFF00"/>
                </a:highlight>
              </a:rPr>
              <a:t>의 값을 먼저 사용해야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의 값을 사용할 수 있습니다</a:t>
            </a:r>
            <a:r>
              <a:rPr lang="en-US" altLang="ko-KR" sz="2800" b="1" dirty="0"/>
              <a:t>. </a:t>
            </a:r>
            <a:endParaRPr lang="en-US" altLang="ko-KR" sz="2800" b="1" dirty="0"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B7D14B-DAE7-1E70-F75D-A12C841DE8A8}"/>
              </a:ext>
            </a:extLst>
          </p:cNvPr>
          <p:cNvSpPr/>
          <p:nvPr/>
        </p:nvSpPr>
        <p:spPr>
          <a:xfrm>
            <a:off x="546468" y="4498776"/>
            <a:ext cx="3178219" cy="392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972DD8-0C44-D52D-840F-D3253F97F346}"/>
              </a:ext>
            </a:extLst>
          </p:cNvPr>
          <p:cNvSpPr/>
          <p:nvPr/>
        </p:nvSpPr>
        <p:spPr>
          <a:xfrm>
            <a:off x="8099266" y="4498776"/>
            <a:ext cx="3061284" cy="392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33492-15E1-5A76-B7D5-6C034F10C899}"/>
              </a:ext>
            </a:extLst>
          </p:cNvPr>
          <p:cNvSpPr txBox="1"/>
          <p:nvPr/>
        </p:nvSpPr>
        <p:spPr>
          <a:xfrm>
            <a:off x="738715" y="5167481"/>
            <a:ext cx="3163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ROWNUM = 1 </a:t>
            </a:r>
            <a:r>
              <a:rPr lang="ko-KR" altLang="en-US" sz="1200" b="1" dirty="0"/>
              <a:t>의 값이 사용되었으므로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정상입니다</a:t>
            </a:r>
            <a:endParaRPr lang="en-US" altLang="ko-KR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561B2-B6AD-31B3-895F-E9FD4D2FEA9F}"/>
              </a:ext>
            </a:extLst>
          </p:cNvPr>
          <p:cNvSpPr txBox="1"/>
          <p:nvPr/>
        </p:nvSpPr>
        <p:spPr>
          <a:xfrm>
            <a:off x="4399489" y="5167481"/>
            <a:ext cx="3163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ROWNUM = 1 </a:t>
            </a:r>
            <a:r>
              <a:rPr lang="ko-KR" altLang="en-US" sz="1200" b="1" dirty="0">
                <a:solidFill>
                  <a:srgbClr val="FF0000"/>
                </a:solidFill>
              </a:rPr>
              <a:t>의 값이 사용되지 않아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ROWNUM 2</a:t>
            </a:r>
            <a:r>
              <a:rPr lang="ko-KR" altLang="en-US" sz="1200" b="1" dirty="0">
                <a:solidFill>
                  <a:srgbClr val="FF0000"/>
                </a:solidFill>
              </a:rPr>
              <a:t>의 값을 접근할 수 없습니다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B1F11-B7E9-CB2F-076B-A3519C2BB1B2}"/>
              </a:ext>
            </a:extLst>
          </p:cNvPr>
          <p:cNvSpPr txBox="1"/>
          <p:nvPr/>
        </p:nvSpPr>
        <p:spPr>
          <a:xfrm>
            <a:off x="8185949" y="5167481"/>
            <a:ext cx="3676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ROWNUM = 1 </a:t>
            </a:r>
            <a:r>
              <a:rPr lang="ko-KR" altLang="en-US" sz="1200" b="1" dirty="0"/>
              <a:t>의 값이 사용되고 나서</a:t>
            </a:r>
            <a:endParaRPr lang="en-US" altLang="ko-KR" sz="1200" b="1" dirty="0"/>
          </a:p>
          <a:p>
            <a:r>
              <a:rPr lang="ko-KR" altLang="en-US" sz="1200" b="1" dirty="0"/>
              <a:t> </a:t>
            </a:r>
            <a:endParaRPr lang="en-US" altLang="ko-KR" sz="1200" b="1" dirty="0"/>
          </a:p>
          <a:p>
            <a:r>
              <a:rPr lang="en-US" altLang="ko-KR" sz="1200" b="1" dirty="0"/>
              <a:t>ROWNUM 2</a:t>
            </a:r>
            <a:r>
              <a:rPr lang="ko-KR" altLang="en-US" sz="1200" b="1" dirty="0"/>
              <a:t>의 값이 사용되므로 정상입니다</a:t>
            </a:r>
            <a:r>
              <a:rPr lang="en-US" altLang="ko-K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86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8DABD29-7E50-2553-7D8D-F9A47F55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037" y="3026872"/>
            <a:ext cx="4261402" cy="13350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9A3914-BDA7-7A69-03EB-D7A4BA0F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12" y="2503868"/>
            <a:ext cx="3682255" cy="3247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2DA813-85AB-7196-8459-42F28974C63B}"/>
              </a:ext>
            </a:extLst>
          </p:cNvPr>
          <p:cNvSpPr txBox="1">
            <a:spLocks/>
          </p:cNvSpPr>
          <p:nvPr/>
        </p:nvSpPr>
        <p:spPr>
          <a:xfrm>
            <a:off x="142742" y="223458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 ROWNUM </a:t>
            </a:r>
            <a:r>
              <a:rPr lang="ko-KR" altLang="en-US" sz="2000" b="1" dirty="0"/>
              <a:t>이해하기 </a:t>
            </a:r>
            <a:endParaRPr lang="en-US" altLang="ko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FD4CD-BFA0-701E-7CB2-26D82415EC1E}"/>
              </a:ext>
            </a:extLst>
          </p:cNvPr>
          <p:cNvSpPr txBox="1"/>
          <p:nvPr/>
        </p:nvSpPr>
        <p:spPr>
          <a:xfrm>
            <a:off x="1101299" y="1352804"/>
            <a:ext cx="9989401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ROWNUM 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 </a:t>
            </a:r>
            <a:r>
              <a:rPr lang="ko-KR" altLang="en-US" sz="2800" b="1" dirty="0"/>
              <a:t>인 대상만 뽑기 위해</a:t>
            </a:r>
            <a:r>
              <a:rPr lang="en-US" altLang="ko-KR" sz="2800" b="1" dirty="0"/>
              <a:t> </a:t>
            </a:r>
            <a:r>
              <a:rPr lang="ko-KR" altLang="en-US" sz="2800" b="1" dirty="0" err="1">
                <a:highlight>
                  <a:srgbClr val="FFFF00"/>
                </a:highlight>
              </a:rPr>
              <a:t>인라인뷰를</a:t>
            </a:r>
            <a:r>
              <a:rPr lang="ko-KR" altLang="en-US" sz="2800" b="1" dirty="0">
                <a:highlight>
                  <a:srgbClr val="FFFF00"/>
                </a:highlight>
              </a:rPr>
              <a:t> 활용</a:t>
            </a:r>
            <a:r>
              <a:rPr lang="ko-KR" altLang="en-US" sz="2800" b="1" dirty="0"/>
              <a:t>합니다</a:t>
            </a:r>
            <a:r>
              <a:rPr lang="en-US" altLang="ko-KR" sz="2800" b="1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39861-689F-941F-8F72-BAE1C3ADF39C}"/>
              </a:ext>
            </a:extLst>
          </p:cNvPr>
          <p:cNvSpPr/>
          <p:nvPr/>
        </p:nvSpPr>
        <p:spPr>
          <a:xfrm>
            <a:off x="4623515" y="2970028"/>
            <a:ext cx="488390" cy="400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16A3E-CA29-B4ED-E302-FEE50ABD4ABE}"/>
              </a:ext>
            </a:extLst>
          </p:cNvPr>
          <p:cNvSpPr txBox="1"/>
          <p:nvPr/>
        </p:nvSpPr>
        <p:spPr>
          <a:xfrm>
            <a:off x="3281723" y="2941747"/>
            <a:ext cx="841955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인라인뷰</a:t>
            </a:r>
            <a:endParaRPr lang="en-US" altLang="ko-KR" sz="9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22D6C1-0AC3-50FF-F02E-0671C3080EBC}"/>
              </a:ext>
            </a:extLst>
          </p:cNvPr>
          <p:cNvSpPr/>
          <p:nvPr/>
        </p:nvSpPr>
        <p:spPr>
          <a:xfrm>
            <a:off x="1448504" y="3213504"/>
            <a:ext cx="2482473" cy="1779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8EDF6ED-C1DA-D764-091B-F44F5A544914}"/>
              </a:ext>
            </a:extLst>
          </p:cNvPr>
          <p:cNvSpPr/>
          <p:nvPr/>
        </p:nvSpPr>
        <p:spPr>
          <a:xfrm>
            <a:off x="4031821" y="3268413"/>
            <a:ext cx="600633" cy="4198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912AC5-C61C-B138-4829-FA28A1B3F4B0}"/>
              </a:ext>
            </a:extLst>
          </p:cNvPr>
          <p:cNvSpPr/>
          <p:nvPr/>
        </p:nvSpPr>
        <p:spPr>
          <a:xfrm>
            <a:off x="588452" y="5361903"/>
            <a:ext cx="1862517" cy="340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혼란스러운 사람 윤곽선">
            <a:extLst>
              <a:ext uri="{FF2B5EF4-FFF2-40B4-BE49-F238E27FC236}">
                <a16:creationId xmlns:a16="http://schemas.microsoft.com/office/drawing/2014/main" id="{6A091A85-D981-F01A-A421-A855E0CE1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58559" y="4808594"/>
            <a:ext cx="889978" cy="749850"/>
          </a:xfrm>
          <a:prstGeom prst="rect">
            <a:avLst/>
          </a:prstGeom>
        </p:spPr>
      </p:pic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58233F9E-BDC7-455C-6CBA-3470DBB325A6}"/>
              </a:ext>
            </a:extLst>
          </p:cNvPr>
          <p:cNvSpPr/>
          <p:nvPr/>
        </p:nvSpPr>
        <p:spPr>
          <a:xfrm>
            <a:off x="9148725" y="3060118"/>
            <a:ext cx="2868891" cy="1335060"/>
          </a:xfrm>
          <a:prstGeom prst="wedgeRectCallout">
            <a:avLst>
              <a:gd name="adj1" fmla="val 30775"/>
              <a:gd name="adj2" fmla="val 778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인라인 뷰를 활용해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ROWNUM (RN) </a:t>
            </a:r>
            <a:r>
              <a:rPr lang="ko-KR" altLang="en-US" sz="1200" b="1" dirty="0">
                <a:solidFill>
                  <a:schemeClr val="tx1"/>
                </a:solidFill>
              </a:rPr>
              <a:t>도 원래 있었던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컬럼인 것처럼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사용하는 원리입니다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05306DB-BEC8-E97B-E304-E05A81473F0C}"/>
              </a:ext>
            </a:extLst>
          </p:cNvPr>
          <p:cNvSpPr/>
          <p:nvPr/>
        </p:nvSpPr>
        <p:spPr>
          <a:xfrm>
            <a:off x="2633179" y="5348536"/>
            <a:ext cx="600633" cy="4198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5DE43BE-A7C1-499C-1195-F970DFFA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252" y="5457173"/>
            <a:ext cx="4166854" cy="5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2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9DBA6-8C24-7B20-E247-C061FA22D704}"/>
              </a:ext>
            </a:extLst>
          </p:cNvPr>
          <p:cNvSpPr txBox="1"/>
          <p:nvPr/>
        </p:nvSpPr>
        <p:spPr>
          <a:xfrm>
            <a:off x="972356" y="1957588"/>
            <a:ext cx="104705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ROWNUM </a:t>
            </a:r>
            <a:r>
              <a:rPr lang="ko-KR" altLang="en-US" sz="3200" b="1" dirty="0"/>
              <a:t>개념과 </a:t>
            </a:r>
            <a:r>
              <a:rPr lang="ko-KR" altLang="en-US" sz="3200" b="1" dirty="0" err="1"/>
              <a:t>인라인뷰</a:t>
            </a:r>
            <a:r>
              <a:rPr lang="ko-KR" altLang="en-US" sz="3200" b="1" dirty="0"/>
              <a:t> 개념을 조합해서 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상위 </a:t>
            </a:r>
            <a:r>
              <a:rPr lang="en-US" altLang="ko-KR" sz="3200" b="1" dirty="0"/>
              <a:t>N</a:t>
            </a:r>
            <a:r>
              <a:rPr lang="ko-KR" altLang="en-US" sz="3200" b="1" dirty="0"/>
              <a:t>개의 데이터만 뽑는 기술을 터득할 수 있습니다</a:t>
            </a:r>
            <a:r>
              <a:rPr lang="en-US" altLang="ko-KR" sz="3200" b="1" dirty="0"/>
              <a:t>.</a:t>
            </a:r>
          </a:p>
          <a:p>
            <a:endParaRPr lang="en-US" altLang="ko-KR" sz="3200" b="1" dirty="0"/>
          </a:p>
          <a:p>
            <a:r>
              <a:rPr lang="ko-KR" altLang="en-US" sz="3200" b="1" dirty="0"/>
              <a:t>이 기술을 </a:t>
            </a:r>
            <a:r>
              <a:rPr lang="en-US" altLang="ko-KR" sz="3200" b="1" dirty="0">
                <a:solidFill>
                  <a:srgbClr val="FF0000"/>
                </a:solidFill>
              </a:rPr>
              <a:t>TOP-N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기술이라고 합니다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88F4B-4F02-8874-287C-AF6C3CEDA7E8}"/>
              </a:ext>
            </a:extLst>
          </p:cNvPr>
          <p:cNvSpPr txBox="1"/>
          <p:nvPr/>
        </p:nvSpPr>
        <p:spPr>
          <a:xfrm>
            <a:off x="3460660" y="5407986"/>
            <a:ext cx="514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예 </a:t>
            </a:r>
            <a:r>
              <a:rPr lang="en-US" altLang="ko-KR" b="1" dirty="0"/>
              <a:t>) </a:t>
            </a:r>
            <a:r>
              <a:rPr lang="ko-KR" altLang="en-US" b="1" dirty="0"/>
              <a:t>가장 가격이 높은 상품 </a:t>
            </a:r>
            <a:r>
              <a:rPr lang="en-US" altLang="ko-KR" b="1" dirty="0"/>
              <a:t>3</a:t>
            </a:r>
            <a:r>
              <a:rPr lang="ko-KR" altLang="en-US" b="1" dirty="0"/>
              <a:t>개를 뽑아주세요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94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F29D0E-915D-3AA8-1E72-76972EBA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395" y="1146334"/>
            <a:ext cx="4119381" cy="532614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1F59921-1448-0759-CF7C-BE8E67B9DD73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7700492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2. TOP-N </a:t>
            </a:r>
            <a:r>
              <a:rPr lang="ko-KR" altLang="en-US" sz="2000" b="1" dirty="0"/>
              <a:t>이해하기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상위에서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 뽑기</a:t>
            </a:r>
            <a:r>
              <a:rPr lang="en-US" altLang="ko-KR" sz="2000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E4413-E836-2850-881A-96EE0AF14D71}"/>
              </a:ext>
            </a:extLst>
          </p:cNvPr>
          <p:cNvSpPr txBox="1"/>
          <p:nvPr/>
        </p:nvSpPr>
        <p:spPr>
          <a:xfrm>
            <a:off x="279002" y="2135959"/>
            <a:ext cx="6517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문제</a:t>
            </a:r>
            <a:r>
              <a:rPr lang="en-US" altLang="ko-KR" sz="1600" b="1" dirty="0"/>
              <a:t>) TB_PRD </a:t>
            </a:r>
            <a:r>
              <a:rPr lang="ko-KR" altLang="en-US" sz="1600" b="1" dirty="0"/>
              <a:t>테이블에서 </a:t>
            </a:r>
            <a:r>
              <a:rPr lang="en-US" altLang="ko-KR" sz="1600" b="1" dirty="0"/>
              <a:t>PRD_PRICE(</a:t>
            </a:r>
            <a:r>
              <a:rPr lang="ko-KR" altLang="en-US" sz="1600" b="1" dirty="0"/>
              <a:t>상품가격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기준으로 </a:t>
            </a:r>
            <a:endParaRPr lang="en-US" altLang="ko-KR" sz="1600" b="1" dirty="0"/>
          </a:p>
          <a:p>
            <a:r>
              <a:rPr lang="en-US" altLang="ko-KR" sz="1600" b="1" dirty="0"/>
              <a:t>   </a:t>
            </a:r>
          </a:p>
          <a:p>
            <a:r>
              <a:rPr lang="en-US" altLang="ko-KR" sz="1600" b="1" dirty="0"/>
              <a:t>       </a:t>
            </a:r>
            <a:r>
              <a:rPr lang="ko-KR" altLang="en-US" sz="1600" b="1" dirty="0"/>
              <a:t>오른쪽과 같이 가장 비싼 가격이 먼저 출력되도록 뽑아주세요</a:t>
            </a:r>
            <a:r>
              <a:rPr lang="en-US" altLang="ko-KR" sz="1600" b="1" dirty="0"/>
              <a:t>.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1DADC2-1CC4-75EE-6618-BF9E985C64AC}"/>
              </a:ext>
            </a:extLst>
          </p:cNvPr>
          <p:cNvSpPr/>
          <p:nvPr/>
        </p:nvSpPr>
        <p:spPr>
          <a:xfrm>
            <a:off x="9941556" y="1022931"/>
            <a:ext cx="1163220" cy="5566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8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1F59921-1448-0759-CF7C-BE8E67B9DD73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7700492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2. TOP-N </a:t>
            </a:r>
            <a:r>
              <a:rPr lang="ko-KR" altLang="en-US" sz="2000" b="1" dirty="0"/>
              <a:t>이해하기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상위에서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 뽑기</a:t>
            </a:r>
            <a:r>
              <a:rPr lang="en-US" altLang="ko-KR" sz="20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816BCA-2465-D915-6B9A-EF94E1BD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395" y="1146334"/>
            <a:ext cx="4119381" cy="5326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ECA00-6350-B3E0-40BE-2F3846A97C26}"/>
              </a:ext>
            </a:extLst>
          </p:cNvPr>
          <p:cNvSpPr txBox="1"/>
          <p:nvPr/>
        </p:nvSpPr>
        <p:spPr>
          <a:xfrm>
            <a:off x="279002" y="2135959"/>
            <a:ext cx="6517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문제</a:t>
            </a:r>
            <a:r>
              <a:rPr lang="en-US" altLang="ko-KR" sz="1600" b="1" dirty="0"/>
              <a:t>) TB_PRD </a:t>
            </a:r>
            <a:r>
              <a:rPr lang="ko-KR" altLang="en-US" sz="1600" b="1" dirty="0"/>
              <a:t>테이블에서 </a:t>
            </a:r>
            <a:r>
              <a:rPr lang="en-US" altLang="ko-KR" sz="1600" b="1" dirty="0"/>
              <a:t>PRD_PRICE(</a:t>
            </a:r>
            <a:r>
              <a:rPr lang="ko-KR" altLang="en-US" sz="1600" b="1" dirty="0"/>
              <a:t>상품가격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기준으로 </a:t>
            </a:r>
            <a:endParaRPr lang="en-US" altLang="ko-KR" sz="1600" b="1" dirty="0"/>
          </a:p>
          <a:p>
            <a:r>
              <a:rPr lang="en-US" altLang="ko-KR" sz="1600" b="1" dirty="0"/>
              <a:t>   </a:t>
            </a:r>
          </a:p>
          <a:p>
            <a:r>
              <a:rPr lang="en-US" altLang="ko-KR" sz="1600" b="1" dirty="0"/>
              <a:t>       </a:t>
            </a:r>
            <a:r>
              <a:rPr lang="ko-KR" altLang="en-US" sz="1600" b="1" dirty="0"/>
              <a:t>오른쪽과 같이 가장 비싼 가격이 먼저 출력되도록 뽑아주세요</a:t>
            </a:r>
            <a:r>
              <a:rPr lang="en-US" altLang="ko-KR" sz="1600" b="1" dirty="0"/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1EC6DB-F4D2-094E-27C5-429D41E2B2AE}"/>
              </a:ext>
            </a:extLst>
          </p:cNvPr>
          <p:cNvSpPr/>
          <p:nvPr/>
        </p:nvSpPr>
        <p:spPr>
          <a:xfrm>
            <a:off x="9941556" y="1022931"/>
            <a:ext cx="1163220" cy="5566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3AA55-F1E4-4F93-3EB2-7FC27D937B6F}"/>
              </a:ext>
            </a:extLst>
          </p:cNvPr>
          <p:cNvSpPr txBox="1"/>
          <p:nvPr/>
        </p:nvSpPr>
        <p:spPr>
          <a:xfrm>
            <a:off x="747075" y="3436801"/>
            <a:ext cx="468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highlight>
                  <a:srgbClr val="FFFF00"/>
                </a:highlight>
              </a:rPr>
              <a:t>답</a:t>
            </a:r>
            <a:r>
              <a:rPr lang="en-US" altLang="ko-KR" sz="1800" b="1" dirty="0">
                <a:highlight>
                  <a:srgbClr val="FFFF00"/>
                </a:highlight>
              </a:rPr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1F487A-6106-C5F5-2AE1-5FCA8EA6C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288" y="3428999"/>
            <a:ext cx="3914643" cy="23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5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1F59921-1448-0759-CF7C-BE8E67B9DD73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7700492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2. TOP-N </a:t>
            </a:r>
            <a:r>
              <a:rPr lang="ko-KR" altLang="en-US" sz="2000" b="1" dirty="0"/>
              <a:t>이해하기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상위에서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 뽑기</a:t>
            </a:r>
            <a:r>
              <a:rPr lang="en-US" altLang="ko-KR" sz="20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5A1DA-8449-F6A9-AEE9-0F819ED4C63E}"/>
              </a:ext>
            </a:extLst>
          </p:cNvPr>
          <p:cNvSpPr txBox="1"/>
          <p:nvPr/>
        </p:nvSpPr>
        <p:spPr>
          <a:xfrm>
            <a:off x="279002" y="2135959"/>
            <a:ext cx="6517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문제</a:t>
            </a:r>
            <a:r>
              <a:rPr lang="en-US" altLang="ko-KR" sz="1600" b="1" dirty="0"/>
              <a:t>) TB_PRD </a:t>
            </a:r>
            <a:r>
              <a:rPr lang="ko-KR" altLang="en-US" sz="1600" b="1" dirty="0"/>
              <a:t>테이블에서 </a:t>
            </a:r>
            <a:r>
              <a:rPr lang="en-US" altLang="ko-KR" sz="1600" b="1" dirty="0"/>
              <a:t>PRD_PRICE(</a:t>
            </a:r>
            <a:r>
              <a:rPr lang="ko-KR" altLang="en-US" sz="1600" b="1" dirty="0"/>
              <a:t>상품가격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기준으로 </a:t>
            </a:r>
            <a:endParaRPr lang="en-US" altLang="ko-KR" sz="1600" b="1" dirty="0"/>
          </a:p>
          <a:p>
            <a:r>
              <a:rPr lang="en-US" altLang="ko-KR" sz="1600" b="1" dirty="0"/>
              <a:t>   </a:t>
            </a:r>
          </a:p>
          <a:p>
            <a:r>
              <a:rPr lang="en-US" altLang="ko-KR" sz="1600" b="1" dirty="0"/>
              <a:t>       </a:t>
            </a:r>
            <a:r>
              <a:rPr lang="ko-KR" altLang="en-US" sz="1600" b="1" dirty="0"/>
              <a:t>오른쪽과 같이 가장 비싼 가격이 먼저 출력되도록 뽑아주세요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   </a:t>
            </a:r>
            <a:r>
              <a:rPr lang="ko-KR" altLang="en-US" sz="1600" b="1" dirty="0">
                <a:solidFill>
                  <a:srgbClr val="FF0000"/>
                </a:solidFill>
              </a:rPr>
              <a:t>단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이번에는 비싼 가격순으로 </a:t>
            </a:r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</a:rPr>
              <a:t>개만 출력되도록 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.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AD3D6E-090F-A46D-0C65-395DFE6E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21" y="2135959"/>
            <a:ext cx="4144901" cy="16654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F67EF8-FEFA-EE89-F81B-ACEC1E921860}"/>
              </a:ext>
            </a:extLst>
          </p:cNvPr>
          <p:cNvSpPr/>
          <p:nvPr/>
        </p:nvSpPr>
        <p:spPr>
          <a:xfrm>
            <a:off x="10118202" y="2052830"/>
            <a:ext cx="1163220" cy="1799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1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992</Words>
  <Application>Microsoft Office PowerPoint</Application>
  <PresentationFormat>와이드스크린</PresentationFormat>
  <Paragraphs>165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실무 기술 - 페이징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TOP-N 실습</vt:lpstr>
      <vt:lpstr>TOP-N 실습 답안</vt:lpstr>
      <vt:lpstr>PowerPoint 프레젠테이션</vt:lpstr>
      <vt:lpstr>아래 쿼리를 실행해봅시다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기타 객체</dc:title>
  <dc:creator>강 태우</dc:creator>
  <cp:lastModifiedBy>강 태우</cp:lastModifiedBy>
  <cp:revision>119</cp:revision>
  <dcterms:created xsi:type="dcterms:W3CDTF">2022-11-17T03:49:38Z</dcterms:created>
  <dcterms:modified xsi:type="dcterms:W3CDTF">2023-05-11T04:43:12Z</dcterms:modified>
</cp:coreProperties>
</file>