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8" r:id="rId2"/>
    <p:sldId id="297" r:id="rId3"/>
    <p:sldId id="261" r:id="rId4"/>
    <p:sldId id="300" r:id="rId5"/>
    <p:sldId id="301" r:id="rId6"/>
    <p:sldId id="442" r:id="rId7"/>
    <p:sldId id="443" r:id="rId8"/>
    <p:sldId id="444" r:id="rId9"/>
    <p:sldId id="265" r:id="rId10"/>
    <p:sldId id="445" r:id="rId11"/>
    <p:sldId id="446" r:id="rId12"/>
    <p:sldId id="299" r:id="rId13"/>
    <p:sldId id="447" r:id="rId14"/>
    <p:sldId id="448" r:id="rId15"/>
    <p:sldId id="450" r:id="rId16"/>
    <p:sldId id="449" r:id="rId17"/>
    <p:sldId id="314" r:id="rId18"/>
    <p:sldId id="451" r:id="rId19"/>
    <p:sldId id="452" r:id="rId20"/>
    <p:sldId id="318" r:id="rId21"/>
    <p:sldId id="319" r:id="rId22"/>
    <p:sldId id="454" r:id="rId23"/>
    <p:sldId id="455" r:id="rId24"/>
    <p:sldId id="321" r:id="rId25"/>
    <p:sldId id="322" r:id="rId26"/>
    <p:sldId id="456" r:id="rId27"/>
    <p:sldId id="457" r:id="rId28"/>
    <p:sldId id="458" r:id="rId29"/>
    <p:sldId id="459" r:id="rId30"/>
    <p:sldId id="460" r:id="rId31"/>
    <p:sldId id="462" r:id="rId32"/>
    <p:sldId id="463" r:id="rId33"/>
    <p:sldId id="464" r:id="rId34"/>
    <p:sldId id="270" r:id="rId35"/>
    <p:sldId id="296" r:id="rId36"/>
    <p:sldId id="279" r:id="rId37"/>
    <p:sldId id="433" r:id="rId38"/>
    <p:sldId id="434" r:id="rId39"/>
    <p:sldId id="432" r:id="rId40"/>
    <p:sldId id="436" r:id="rId41"/>
    <p:sldId id="439" r:id="rId42"/>
    <p:sldId id="431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5214" autoAdjust="0"/>
  </p:normalViewPr>
  <p:slideViewPr>
    <p:cSldViewPr snapToGrid="0">
      <p:cViewPr varScale="1">
        <p:scale>
          <a:sx n="88" d="100"/>
          <a:sy n="88" d="100"/>
        </p:scale>
        <p:origin x="6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0:44:0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2763 1 24575,'-22'-1'0,"1"1"0,-1 1 0,1 0 0,-1 1 0,1 1 0,0 1 0,0 0 0,1 2 0,-36 12 0,25-3 0,1 1 0,0 1 0,2 2 0,1 0 0,-26 24 0,2-3 0,19-14 0,0 2 0,-39 45 0,-43 69 0,39-46 0,-208 252 0,213-256 0,35-42 0,-59 60 0,45-59 0,3 2 0,-65 99 0,-34 54 0,33-51 0,105-145 0,-158 239 0,150-224 0,-109 193 0,56-92 0,20-39 0,-10 36 0,-20 38 0,12-40 0,8 1 0,6 3 0,7 1 0,-39 210 0,59-216 0,-20 158 0,16-82 0,0-2 0,29 255 0,0-437 0,1 1 0,1-1 0,1 0 0,0 1 0,1-1 0,0 0 0,12 20 0,-11-24 0,1-1 0,-1 0 0,2 0 0,-1 0 0,1 0 0,1-1 0,-1 0 0,1 0 0,1-1 0,-1 0 0,1 0 0,12 5 0,28 8 0,1-2 0,0-1 0,2-2 0,74 10 0,33 9 0,-3 7 0,-48-11 0,166 25 0,-145-31 0,47 4 0,-117-20 0,-1 3 0,0 1 0,-1 2 0,0 2 0,83 31 0,-91-30 0,0-1 0,1-3 0,0-1 0,77 7 0,-26-3 0,-9 1 0,-35-5 0,84 7 0,-44-14 0,-36-1 0,77 9 0,-112-7 0,81 11 0,155 38 0,-221-43 0,1-2 0,0-1 0,0-2 0,1-2 0,79-1 0,-92-1 0,0 1 0,0 0 0,50 11 0,86 27 0,-106-24 0,0-2 0,66 8 0,-94-18 0,10 0 0,-1 2 0,55 13 0,-63-12 0,-1-2 0,2-1 0,-1 0 0,0-2 0,58-3 0,53 4 0,-97 3 0,86 19 0,-65-11 0,-55-12 0,0 0 0,0 1 0,-1 0 0,1 1 0,-1 0 0,0 1 0,0 0 0,11 6 0,-22-11 0,-1 0 0,0 0 0,0 0 0,0 0 0,0 0 0,1 0 0,-1 0 0,0 0 0,0 0 0,0 1 0,0-1 0,1 0 0,-1 0 0,0 0 0,0 0 0,0 0 0,0 0 0,1 0 0,-1 0 0,0 0 0,0 0 0,0 0 0,0 0 0,0 1 0,0-1 0,0 0 0,1 0 0,-1 0 0,0 0 0,0 0 0,0 0 0,0 1 0,0-1 0,0 0 0,0 0 0,0 0 0,0 0 0,0 0 0,0 0 0,0 1 0,0-1 0,0 0 0,0 0 0,0 0 0,0 0 0,0 0 0,0 1 0,0-1 0,0 0 0,0 0 0,0 0 0,0 0 0,-1 0 0,1 0 0,0 1 0,0-1 0,0 0 0,0 0 0,0 0 0,-1 0 0,-14-2 0,-22-9 0,-42-16 0,49 18 0,1-1 0,0-1 0,1-1 0,0-1 0,-34-21 0,-193-124 0,244 151 0,-1 0 0,1-1 0,1 0 0,0 0 0,0-1 0,1 0 0,0-1 0,-10-14 0,3-1 0,1 0 0,-13-34 0,22 49 0,2 13 0,3 20 0,0-22 0,5 191 0,-3 104 0,-16-168 0,-1 37 0,16-132 0,2 84 0,-2-115 0,0 1 0,0-1 0,0 0 0,1 1 0,-1-1 0,1 1 0,0-1 0,0 0 0,0 1 0,0-1 0,0 0 0,1 0 0,-1 0 0,1 0 0,0 0 0,0 0 0,0 0 0,0 0 0,0 0 0,4 2 0,-4-3 0,1-1 0,0 1 0,0 0 0,0-1 0,0 0 0,0 1 0,0-1 0,0 0 0,0 0 0,0 0 0,0 0 0,1-1 0,-1 1 0,-1-1 0,1 0 0,0 1 0,0-1 0,0 0 0,0 0 0,-1 0 0,4-2 0,8-4 0,0 0 0,-1 0 0,0-1 0,0 0 0,-1-1 0,-1-1 0,0 1 0,18-20 0,1-9 0,32-51 0,10-14 0,-60 91 0,0 1 0,1 0 0,0 0 0,23-14 0,21-16 0,-2-3-1365,-27 24-5461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0:44:0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2763 1 24575,'-22'-1'0,"1"1"0,-1 1 0,1 0 0,-1 1 0,1 1 0,0 1 0,0 0 0,1 2 0,-36 12 0,25-3 0,1 1 0,0 1 0,2 2 0,1 0 0,-26 24 0,2-3 0,19-14 0,0 2 0,-39 45 0,-43 69 0,39-46 0,-208 252 0,213-256 0,35-42 0,-59 60 0,45-59 0,3 2 0,-65 99 0,-34 54 0,33-51 0,105-145 0,-158 239 0,150-224 0,-109 193 0,56-92 0,20-39 0,-10 36 0,-20 38 0,12-40 0,8 1 0,6 3 0,7 1 0,-39 210 0,59-216 0,-20 158 0,16-82 0,0-2 0,29 255 0,0-437 0,1 1 0,1-1 0,1 0 0,0 1 0,1-1 0,0 0 0,12 20 0,-11-24 0,1-1 0,-1 0 0,2 0 0,-1 0 0,1 0 0,1-1 0,-1 0 0,1 0 0,1-1 0,-1 0 0,1 0 0,12 5 0,28 8 0,1-2 0,0-1 0,2-2 0,74 10 0,33 9 0,-3 7 0,-48-11 0,166 25 0,-145-31 0,47 4 0,-117-20 0,-1 3 0,0 1 0,-1 2 0,0 2 0,83 31 0,-91-30 0,0-1 0,1-3 0,0-1 0,77 7 0,-26-3 0,-9 1 0,-35-5 0,84 7 0,-44-14 0,-36-1 0,77 9 0,-112-7 0,81 11 0,155 38 0,-221-43 0,1-2 0,0-1 0,0-2 0,1-2 0,79-1 0,-92-1 0,0 1 0,0 0 0,50 11 0,86 27 0,-106-24 0,0-2 0,66 8 0,-94-18 0,10 0 0,-1 2 0,55 13 0,-63-12 0,-1-2 0,2-1 0,-1 0 0,0-2 0,58-3 0,53 4 0,-97 3 0,86 19 0,-65-11 0,-55-12 0,0 0 0,0 1 0,-1 0 0,1 1 0,-1 0 0,0 1 0,0 0 0,11 6 0,-22-11 0,-1 0 0,0 0 0,0 0 0,0 0 0,0 0 0,1 0 0,-1 0 0,0 0 0,0 0 0,0 1 0,0-1 0,1 0 0,-1 0 0,0 0 0,0 0 0,0 0 0,0 0 0,1 0 0,-1 0 0,0 0 0,0 0 0,0 0 0,0 0 0,0 1 0,0-1 0,0 0 0,1 0 0,-1 0 0,0 0 0,0 0 0,0 0 0,0 1 0,0-1 0,0 0 0,0 0 0,0 0 0,0 0 0,0 0 0,0 0 0,0 1 0,0-1 0,0 0 0,0 0 0,0 0 0,0 0 0,0 0 0,0 1 0,0-1 0,0 0 0,0 0 0,0 0 0,0 0 0,-1 0 0,1 0 0,0 1 0,0-1 0,0 0 0,0 0 0,0 0 0,-1 0 0,-14-2 0,-22-9 0,-42-16 0,49 18 0,1-1 0,0-1 0,1-1 0,0-1 0,-34-21 0,-193-124 0,244 151 0,-1 0 0,1-1 0,1 0 0,0 0 0,0-1 0,1 0 0,0-1 0,-10-14 0,3-1 0,1 0 0,-13-34 0,22 49 0,2 13 0,3 20 0,0-22 0,5 191 0,-3 104 0,-16-168 0,-1 37 0,16-132 0,2 84 0,-2-115 0,0 1 0,0-1 0,0 0 0,1 1 0,-1-1 0,1 1 0,0-1 0,0 0 0,0 1 0,0-1 0,0 0 0,1 0 0,-1 0 0,1 0 0,0 0 0,0 0 0,0 0 0,0 0 0,0 0 0,4 2 0,-4-3 0,1-1 0,0 1 0,0 0 0,0-1 0,0 0 0,0 1 0,0-1 0,0 0 0,0 0 0,0 0 0,0 0 0,1-1 0,-1 1 0,-1-1 0,1 0 0,0 1 0,0-1 0,0 0 0,0 0 0,-1 0 0,4-2 0,8-4 0,0 0 0,-1 0 0,0-1 0,0 0 0,-1-1 0,-1-1 0,0 1 0,18-20 0,1-9 0,32-51 0,10-14 0,-60 91 0,0 1 0,1 0 0,0 0 0,23-14 0,21-16 0,-2-3-1365,-27 24-5461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0:44:0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2763 1 24575,'-22'-1'0,"1"1"0,-1 1 0,1 0 0,-1 1 0,1 1 0,0 1 0,0 0 0,1 2 0,-36 12 0,25-3 0,1 1 0,0 1 0,2 2 0,1 0 0,-26 24 0,2-3 0,19-14 0,0 2 0,-39 45 0,-43 69 0,39-46 0,-208 252 0,213-256 0,35-42 0,-59 60 0,45-59 0,3 2 0,-65 99 0,-34 54 0,33-51 0,105-145 0,-158 239 0,150-224 0,-109 193 0,56-92 0,20-39 0,-10 36 0,-20 38 0,12-40 0,8 1 0,6 3 0,7 1 0,-39 210 0,59-216 0,-20 158 0,16-82 0,0-2 0,29 255 0,0-437 0,1 1 0,1-1 0,1 0 0,0 1 0,1-1 0,0 0 0,12 20 0,-11-24 0,1-1 0,-1 0 0,2 0 0,-1 0 0,1 0 0,1-1 0,-1 0 0,1 0 0,1-1 0,-1 0 0,1 0 0,12 5 0,28 8 0,1-2 0,0-1 0,2-2 0,74 10 0,33 9 0,-3 7 0,-48-11 0,166 25 0,-145-31 0,47 4 0,-117-20 0,-1 3 0,0 1 0,-1 2 0,0 2 0,83 31 0,-91-30 0,0-1 0,1-3 0,0-1 0,77 7 0,-26-3 0,-9 1 0,-35-5 0,84 7 0,-44-14 0,-36-1 0,77 9 0,-112-7 0,81 11 0,155 38 0,-221-43 0,1-2 0,0-1 0,0-2 0,1-2 0,79-1 0,-92-1 0,0 1 0,0 0 0,50 11 0,86 27 0,-106-24 0,0-2 0,66 8 0,-94-18 0,10 0 0,-1 2 0,55 13 0,-63-12 0,-1-2 0,2-1 0,-1 0 0,0-2 0,58-3 0,53 4 0,-97 3 0,86 19 0,-65-11 0,-55-12 0,0 0 0,0 1 0,-1 0 0,1 1 0,-1 0 0,0 1 0,0 0 0,11 6 0,-22-11 0,-1 0 0,0 0 0,0 0 0,0 0 0,0 0 0,1 0 0,-1 0 0,0 0 0,0 0 0,0 1 0,0-1 0,1 0 0,-1 0 0,0 0 0,0 0 0,0 0 0,0 0 0,1 0 0,-1 0 0,0 0 0,0 0 0,0 0 0,0 0 0,0 1 0,0-1 0,0 0 0,1 0 0,-1 0 0,0 0 0,0 0 0,0 0 0,0 1 0,0-1 0,0 0 0,0 0 0,0 0 0,0 0 0,0 0 0,0 0 0,0 1 0,0-1 0,0 0 0,0 0 0,0 0 0,0 0 0,0 0 0,0 1 0,0-1 0,0 0 0,0 0 0,0 0 0,0 0 0,-1 0 0,1 0 0,0 1 0,0-1 0,0 0 0,0 0 0,0 0 0,-1 0 0,-14-2 0,-22-9 0,-42-16 0,49 18 0,1-1 0,0-1 0,1-1 0,0-1 0,-34-21 0,-193-124 0,244 151 0,-1 0 0,1-1 0,1 0 0,0 0 0,0-1 0,1 0 0,0-1 0,-10-14 0,3-1 0,1 0 0,-13-34 0,22 49 0,2 13 0,3 20 0,0-22 0,5 191 0,-3 104 0,-16-168 0,-1 37 0,16-132 0,2 84 0,-2-115 0,0 1 0,0-1 0,0 0 0,1 1 0,-1-1 0,1 1 0,0-1 0,0 0 0,0 1 0,0-1 0,0 0 0,1 0 0,-1 0 0,1 0 0,0 0 0,0 0 0,0 0 0,0 0 0,0 0 0,4 2 0,-4-3 0,1-1 0,0 1 0,0 0 0,0-1 0,0 0 0,0 1 0,0-1 0,0 0 0,0 0 0,0 0 0,0 0 0,1-1 0,-1 1 0,-1-1 0,1 0 0,0 1 0,0-1 0,0 0 0,0 0 0,-1 0 0,4-2 0,8-4 0,0 0 0,-1 0 0,0-1 0,0 0 0,-1-1 0,-1-1 0,0 1 0,18-20 0,1-9 0,32-51 0,10-14 0,-60 91 0,0 1 0,1 0 0,0 0 0,23-14 0,21-16 0,-2-3-1365,-27 24-5461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0:44:0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2763 1 24575,'-22'-1'0,"1"1"0,-1 1 0,1 0 0,-1 1 0,1 1 0,0 1 0,0 0 0,1 2 0,-36 12 0,25-3 0,1 1 0,0 1 0,2 2 0,1 0 0,-26 24 0,2-3 0,19-14 0,0 2 0,-39 45 0,-43 69 0,39-46 0,-208 252 0,213-256 0,35-42 0,-59 60 0,45-59 0,3 2 0,-65 99 0,-34 54 0,33-51 0,105-145 0,-158 239 0,150-224 0,-109 193 0,56-92 0,20-39 0,-10 36 0,-20 38 0,12-40 0,8 1 0,6 3 0,7 1 0,-39 210 0,59-216 0,-20 158 0,16-82 0,0-2 0,29 255 0,0-437 0,1 1 0,1-1 0,1 0 0,0 1 0,1-1 0,0 0 0,12 20 0,-11-24 0,1-1 0,-1 0 0,2 0 0,-1 0 0,1 0 0,1-1 0,-1 0 0,1 0 0,1-1 0,-1 0 0,1 0 0,12 5 0,28 8 0,1-2 0,0-1 0,2-2 0,74 10 0,33 9 0,-3 7 0,-48-11 0,166 25 0,-145-31 0,47 4 0,-117-20 0,-1 3 0,0 1 0,-1 2 0,0 2 0,83 31 0,-91-30 0,0-1 0,1-3 0,0-1 0,77 7 0,-26-3 0,-9 1 0,-35-5 0,84 7 0,-44-14 0,-36-1 0,77 9 0,-112-7 0,81 11 0,155 38 0,-221-43 0,1-2 0,0-1 0,0-2 0,1-2 0,79-1 0,-92-1 0,0 1 0,0 0 0,50 11 0,86 27 0,-106-24 0,0-2 0,66 8 0,-94-18 0,10 0 0,-1 2 0,55 13 0,-63-12 0,-1-2 0,2-1 0,-1 0 0,0-2 0,58-3 0,53 4 0,-97 3 0,86 19 0,-65-11 0,-55-12 0,0 0 0,0 1 0,-1 0 0,1 1 0,-1 0 0,0 1 0,0 0 0,11 6 0,-22-11 0,-1 0 0,0 0 0,0 0 0,0 0 0,0 0 0,1 0 0,-1 0 0,0 0 0,0 0 0,0 1 0,0-1 0,1 0 0,-1 0 0,0 0 0,0 0 0,0 0 0,0 0 0,1 0 0,-1 0 0,0 0 0,0 0 0,0 0 0,0 0 0,0 1 0,0-1 0,0 0 0,1 0 0,-1 0 0,0 0 0,0 0 0,0 0 0,0 1 0,0-1 0,0 0 0,0 0 0,0 0 0,0 0 0,0 0 0,0 0 0,0 1 0,0-1 0,0 0 0,0 0 0,0 0 0,0 0 0,0 0 0,0 1 0,0-1 0,0 0 0,0 0 0,0 0 0,0 0 0,-1 0 0,1 0 0,0 1 0,0-1 0,0 0 0,0 0 0,0 0 0,-1 0 0,-14-2 0,-22-9 0,-42-16 0,49 18 0,1-1 0,0-1 0,1-1 0,0-1 0,-34-21 0,-193-124 0,244 151 0,-1 0 0,1-1 0,1 0 0,0 0 0,0-1 0,1 0 0,0-1 0,-10-14 0,3-1 0,1 0 0,-13-34 0,22 49 0,2 13 0,3 20 0,0-22 0,5 191 0,-3 104 0,-16-168 0,-1 37 0,16-132 0,2 84 0,-2-115 0,0 1 0,0-1 0,0 0 0,1 1 0,-1-1 0,1 1 0,0-1 0,0 0 0,0 1 0,0-1 0,0 0 0,1 0 0,-1 0 0,1 0 0,0 0 0,0 0 0,0 0 0,0 0 0,0 0 0,4 2 0,-4-3 0,1-1 0,0 1 0,0 0 0,0-1 0,0 0 0,0 1 0,0-1 0,0 0 0,0 0 0,0 0 0,0 0 0,1-1 0,-1 1 0,-1-1 0,1 0 0,0 1 0,0-1 0,0 0 0,0 0 0,-1 0 0,4-2 0,8-4 0,0 0 0,-1 0 0,0-1 0,0 0 0,-1-1 0,-1-1 0,0 1 0,18-20 0,1-9 0,32-51 0,10-14 0,-60 91 0,0 1 0,1 0 0,0 0 0,23-14 0,21-16 0,-2-3-1365,-27 24-5461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4DB7-CDC1-4EF3-8D6F-AFFE94D2AAA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3D637-E7EE-4C23-A6C1-344E3CE08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0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5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A.ORDER_NO     AS </a:t>
            </a:r>
            <a:r>
              <a:rPr lang="ko-KR" altLang="en-US" dirty="0"/>
              <a:t>주문번호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A.MEMBER_ID    AS </a:t>
            </a:r>
            <a:r>
              <a:rPr lang="ko-KR" altLang="en-US" dirty="0"/>
              <a:t>회원</a:t>
            </a:r>
            <a:r>
              <a:rPr lang="en-US" altLang="ko-KR" dirty="0"/>
              <a:t>ID </a:t>
            </a:r>
          </a:p>
          <a:p>
            <a:r>
              <a:rPr lang="en-US" altLang="ko-KR" dirty="0"/>
              <a:t>     , ( </a:t>
            </a:r>
          </a:p>
          <a:p>
            <a:r>
              <a:rPr lang="en-US" altLang="ko-KR" dirty="0"/>
              <a:t>        SELECT MEMBER_NAME</a:t>
            </a:r>
          </a:p>
          <a:p>
            <a:r>
              <a:rPr lang="en-US" altLang="ko-KR" dirty="0"/>
              <a:t>          FROM TB_MEMBER </a:t>
            </a:r>
          </a:p>
          <a:p>
            <a:r>
              <a:rPr lang="en-US" altLang="ko-KR" dirty="0"/>
              <a:t>         WHERE MEMBER_ID = A.MEMBER_ID ) AS </a:t>
            </a:r>
            <a:r>
              <a:rPr lang="ko-KR" altLang="en-US" dirty="0"/>
              <a:t>주문자이름 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A.PRD_ID       AS </a:t>
            </a:r>
            <a:r>
              <a:rPr lang="ko-KR" altLang="en-US" dirty="0"/>
              <a:t>상품</a:t>
            </a:r>
            <a:r>
              <a:rPr lang="en-US" altLang="ko-KR" dirty="0"/>
              <a:t>ID </a:t>
            </a:r>
          </a:p>
          <a:p>
            <a:r>
              <a:rPr lang="en-US" altLang="ko-KR" dirty="0"/>
              <a:t>     , ( </a:t>
            </a:r>
          </a:p>
          <a:p>
            <a:r>
              <a:rPr lang="en-US" altLang="ko-KR" dirty="0"/>
              <a:t>        SELECT PRD_NAME </a:t>
            </a:r>
          </a:p>
          <a:p>
            <a:r>
              <a:rPr lang="en-US" altLang="ko-KR" dirty="0"/>
              <a:t>          FROM TB_PRD</a:t>
            </a:r>
          </a:p>
          <a:p>
            <a:r>
              <a:rPr lang="en-US" altLang="ko-KR" dirty="0"/>
              <a:t>         WHERE PRD_ID = A.PRD_ID ) AS </a:t>
            </a:r>
            <a:r>
              <a:rPr lang="ko-KR" altLang="en-US" dirty="0"/>
              <a:t>상품이름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TB_ORDER A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71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02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A.MEMBER_ID                    AS </a:t>
            </a:r>
            <a:r>
              <a:rPr lang="ko-KR" altLang="en-US" dirty="0"/>
              <a:t>회원</a:t>
            </a:r>
            <a:r>
              <a:rPr lang="en-US" altLang="ko-KR" dirty="0"/>
              <a:t>ID </a:t>
            </a:r>
          </a:p>
          <a:p>
            <a:r>
              <a:rPr lang="en-US" altLang="ko-KR" dirty="0"/>
              <a:t>     , A.MEMBER_NAME                  AS </a:t>
            </a:r>
            <a:r>
              <a:rPr lang="ko-KR" altLang="en-US" dirty="0"/>
              <a:t>회원이름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A.GRADE_CD                     AS </a:t>
            </a:r>
            <a:r>
              <a:rPr lang="ko-KR" altLang="en-US" dirty="0"/>
              <a:t>등급코드  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( </a:t>
            </a:r>
          </a:p>
          <a:p>
            <a:r>
              <a:rPr lang="en-US" altLang="ko-KR" dirty="0"/>
              <a:t>        SELECT GRADE_NAME </a:t>
            </a:r>
          </a:p>
          <a:p>
            <a:r>
              <a:rPr lang="en-US" altLang="ko-KR" dirty="0"/>
              <a:t>          FROM TB_GRADE </a:t>
            </a:r>
          </a:p>
          <a:p>
            <a:r>
              <a:rPr lang="en-US" altLang="ko-KR" dirty="0"/>
              <a:t>         WHERE GRADE_CD = A.GRADE_CD ) AS </a:t>
            </a:r>
            <a:r>
              <a:rPr lang="ko-KR" altLang="en-US" dirty="0"/>
              <a:t>등급이름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TB_MEMBER A 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2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조인 풀이</a:t>
            </a:r>
            <a:endParaRPr lang="en-US" altLang="ko-KR" dirty="0"/>
          </a:p>
          <a:p>
            <a:r>
              <a:rPr lang="en-US" altLang="ko-KR" dirty="0"/>
              <a:t>SELECT A.ORDER_NO       AS </a:t>
            </a:r>
            <a:r>
              <a:rPr lang="ko-KR" altLang="en-US" dirty="0"/>
              <a:t>주문번호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A.MEMBER_ID      AS </a:t>
            </a:r>
            <a:r>
              <a:rPr lang="ko-KR" altLang="en-US" dirty="0"/>
              <a:t>회원</a:t>
            </a:r>
            <a:r>
              <a:rPr lang="en-US" altLang="ko-KR" dirty="0"/>
              <a:t>ID </a:t>
            </a:r>
          </a:p>
          <a:p>
            <a:r>
              <a:rPr lang="en-US" altLang="ko-KR" dirty="0"/>
              <a:t>     , B.MEMBER_NAME    AS </a:t>
            </a:r>
            <a:r>
              <a:rPr lang="ko-KR" altLang="en-US" dirty="0"/>
              <a:t>주문자이름 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A.PRD_ID         AS </a:t>
            </a:r>
            <a:r>
              <a:rPr lang="ko-KR" altLang="en-US" dirty="0"/>
              <a:t>상품</a:t>
            </a:r>
            <a:r>
              <a:rPr lang="en-US" altLang="ko-KR" dirty="0"/>
              <a:t>ID </a:t>
            </a:r>
          </a:p>
          <a:p>
            <a:r>
              <a:rPr lang="en-US" altLang="ko-KR" dirty="0"/>
              <a:t>     , C.PRD_NAME       AS </a:t>
            </a:r>
            <a:r>
              <a:rPr lang="ko-KR" altLang="en-US" dirty="0"/>
              <a:t>상품이름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TB_ORDER A </a:t>
            </a:r>
          </a:p>
          <a:p>
            <a:r>
              <a:rPr lang="en-US" altLang="ko-KR" dirty="0"/>
              <a:t>     , TB_MEMBER B </a:t>
            </a:r>
          </a:p>
          <a:p>
            <a:r>
              <a:rPr lang="en-US" altLang="ko-KR" dirty="0"/>
              <a:t>     , TB_PRD C </a:t>
            </a:r>
          </a:p>
          <a:p>
            <a:r>
              <a:rPr lang="en-US" altLang="ko-KR" dirty="0"/>
              <a:t> WHERE A.MEMBER_ID = B.MEMBER_ID</a:t>
            </a:r>
          </a:p>
          <a:p>
            <a:r>
              <a:rPr lang="en-US" altLang="ko-KR" dirty="0"/>
              <a:t>   AND A.PRD_ID = C.PRD_ID ;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스칼라 </a:t>
            </a:r>
            <a:r>
              <a:rPr lang="ko-KR" altLang="en-US" dirty="0" err="1"/>
              <a:t>서브쿼리</a:t>
            </a:r>
            <a:r>
              <a:rPr lang="ko-KR" altLang="en-US" dirty="0"/>
              <a:t> 풀이 </a:t>
            </a:r>
            <a:endParaRPr lang="en-US" altLang="ko-KR" dirty="0"/>
          </a:p>
          <a:p>
            <a:r>
              <a:rPr lang="en-US" altLang="ko-KR" dirty="0"/>
              <a:t>SELECT A.ORDER_NO     AS </a:t>
            </a:r>
            <a:r>
              <a:rPr lang="ko-KR" altLang="en-US" dirty="0"/>
              <a:t>주문번호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A.MEMBER_ID    AS </a:t>
            </a:r>
            <a:r>
              <a:rPr lang="ko-KR" altLang="en-US" dirty="0"/>
              <a:t>회원</a:t>
            </a:r>
            <a:r>
              <a:rPr lang="en-US" altLang="ko-KR" dirty="0"/>
              <a:t>ID </a:t>
            </a:r>
          </a:p>
          <a:p>
            <a:r>
              <a:rPr lang="en-US" altLang="ko-KR" dirty="0"/>
              <a:t>     , ( </a:t>
            </a:r>
          </a:p>
          <a:p>
            <a:r>
              <a:rPr lang="en-US" altLang="ko-KR" dirty="0"/>
              <a:t>        SELECT MEMBER_NAME</a:t>
            </a:r>
          </a:p>
          <a:p>
            <a:r>
              <a:rPr lang="en-US" altLang="ko-KR" dirty="0"/>
              <a:t>          FROM TB_MEMBER </a:t>
            </a:r>
          </a:p>
          <a:p>
            <a:r>
              <a:rPr lang="en-US" altLang="ko-KR" dirty="0"/>
              <a:t>         WHERE MEMBER_ID = A.MEMBER_ID ) AS </a:t>
            </a:r>
            <a:r>
              <a:rPr lang="ko-KR" altLang="en-US" dirty="0"/>
              <a:t>주문자이름 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A.PRD_ID       AS </a:t>
            </a:r>
            <a:r>
              <a:rPr lang="ko-KR" altLang="en-US" dirty="0"/>
              <a:t>상품</a:t>
            </a:r>
            <a:r>
              <a:rPr lang="en-US" altLang="ko-KR" dirty="0"/>
              <a:t>ID </a:t>
            </a:r>
          </a:p>
          <a:p>
            <a:r>
              <a:rPr lang="en-US" altLang="ko-KR" dirty="0"/>
              <a:t>     , ( </a:t>
            </a:r>
          </a:p>
          <a:p>
            <a:r>
              <a:rPr lang="en-US" altLang="ko-KR" dirty="0"/>
              <a:t>        SELECT PRD_NAME </a:t>
            </a:r>
          </a:p>
          <a:p>
            <a:r>
              <a:rPr lang="en-US" altLang="ko-KR" dirty="0"/>
              <a:t>          FROM TB_PRD</a:t>
            </a:r>
          </a:p>
          <a:p>
            <a:r>
              <a:rPr lang="en-US" altLang="ko-KR" dirty="0"/>
              <a:t>         WHERE PRD_ID = A.PRD_ID ) AS </a:t>
            </a:r>
            <a:r>
              <a:rPr lang="ko-KR" altLang="en-US" dirty="0"/>
              <a:t>상품이름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TB_ORDER A 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36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5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A.MEMBER_ID </a:t>
            </a:r>
          </a:p>
          <a:p>
            <a:r>
              <a:rPr lang="en-US" altLang="ko-KR" dirty="0"/>
              <a:t>     , A.MEMBER_NAME</a:t>
            </a:r>
          </a:p>
          <a:p>
            <a:r>
              <a:rPr lang="en-US" altLang="ko-KR" dirty="0"/>
              <a:t>     , A.GRADE_CD</a:t>
            </a:r>
          </a:p>
          <a:p>
            <a:r>
              <a:rPr lang="en-US" altLang="ko-KR" dirty="0"/>
              <a:t>     , A.AGE </a:t>
            </a:r>
          </a:p>
          <a:p>
            <a:r>
              <a:rPr lang="en-US" altLang="ko-KR" dirty="0"/>
              <a:t>     , B.</a:t>
            </a:r>
            <a:r>
              <a:rPr lang="ko-KR" altLang="en-US" dirty="0"/>
              <a:t>등급별최고나이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TB_MEMBER A</a:t>
            </a:r>
          </a:p>
          <a:p>
            <a:r>
              <a:rPr lang="en-US" altLang="ko-KR" dirty="0"/>
              <a:t>     , ( </a:t>
            </a:r>
          </a:p>
          <a:p>
            <a:r>
              <a:rPr lang="en-US" altLang="ko-KR" dirty="0"/>
              <a:t>        SELECT GRADE_CD  </a:t>
            </a:r>
          </a:p>
          <a:p>
            <a:r>
              <a:rPr lang="en-US" altLang="ko-KR" dirty="0"/>
              <a:t>             , MAX(AGE) AS </a:t>
            </a:r>
            <a:r>
              <a:rPr lang="ko-KR" altLang="en-US" dirty="0"/>
              <a:t>등급별최고나이 </a:t>
            </a:r>
          </a:p>
          <a:p>
            <a:r>
              <a:rPr lang="ko-KR" altLang="en-US" dirty="0"/>
              <a:t>          </a:t>
            </a:r>
            <a:r>
              <a:rPr lang="en-US" altLang="ko-KR" dirty="0"/>
              <a:t>FROM TB_MEMBER  </a:t>
            </a:r>
          </a:p>
          <a:p>
            <a:r>
              <a:rPr lang="en-US" altLang="ko-KR" dirty="0"/>
              <a:t>         GROUP BY GRADE_CD</a:t>
            </a:r>
          </a:p>
          <a:p>
            <a:r>
              <a:rPr lang="en-US" altLang="ko-KR" dirty="0"/>
              <a:t>        ) B   -- </a:t>
            </a:r>
            <a:r>
              <a:rPr lang="ko-KR" altLang="en-US" dirty="0"/>
              <a:t>등급별로 가장 나이가 많은 정보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WHERE A.GRADE_CD = B.GRADE_CD</a:t>
            </a:r>
          </a:p>
          <a:p>
            <a:r>
              <a:rPr lang="en-US" altLang="ko-KR" dirty="0"/>
              <a:t>   AND A.AGE = B.</a:t>
            </a:r>
            <a:r>
              <a:rPr lang="ko-KR" altLang="en-US" dirty="0"/>
              <a:t>등급별최고나이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00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A.MEMBER_ID </a:t>
            </a:r>
          </a:p>
          <a:p>
            <a:r>
              <a:rPr lang="en-US" altLang="ko-KR" dirty="0"/>
              <a:t>     , A.MEMBER_NAME</a:t>
            </a:r>
          </a:p>
          <a:p>
            <a:r>
              <a:rPr lang="en-US" altLang="ko-KR" dirty="0"/>
              <a:t>     , A.GRADE_CD</a:t>
            </a:r>
          </a:p>
          <a:p>
            <a:r>
              <a:rPr lang="en-US" altLang="ko-KR" dirty="0"/>
              <a:t>     , A.AGE </a:t>
            </a:r>
          </a:p>
          <a:p>
            <a:r>
              <a:rPr lang="en-US" altLang="ko-KR" dirty="0"/>
              <a:t>     , B.</a:t>
            </a:r>
            <a:r>
              <a:rPr lang="ko-KR" altLang="en-US" dirty="0"/>
              <a:t>등급별최고나이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TB_MEMBER A</a:t>
            </a:r>
          </a:p>
          <a:p>
            <a:r>
              <a:rPr lang="en-US" altLang="ko-KR" dirty="0"/>
              <a:t>     , ( </a:t>
            </a:r>
          </a:p>
          <a:p>
            <a:r>
              <a:rPr lang="en-US" altLang="ko-KR" dirty="0"/>
              <a:t>        SELECT GRADE_CD  </a:t>
            </a:r>
          </a:p>
          <a:p>
            <a:r>
              <a:rPr lang="en-US" altLang="ko-KR" dirty="0"/>
              <a:t>             , MAX(AGE) AS </a:t>
            </a:r>
            <a:r>
              <a:rPr lang="ko-KR" altLang="en-US" dirty="0"/>
              <a:t>등급별최고나이 </a:t>
            </a:r>
          </a:p>
          <a:p>
            <a:r>
              <a:rPr lang="ko-KR" altLang="en-US" dirty="0"/>
              <a:t>          </a:t>
            </a:r>
            <a:r>
              <a:rPr lang="en-US" altLang="ko-KR" dirty="0"/>
              <a:t>FROM TB_MEMBER  </a:t>
            </a:r>
          </a:p>
          <a:p>
            <a:r>
              <a:rPr lang="en-US" altLang="ko-KR" dirty="0"/>
              <a:t>         GROUP BY GRADE_CD</a:t>
            </a:r>
          </a:p>
          <a:p>
            <a:r>
              <a:rPr lang="en-US" altLang="ko-KR" dirty="0"/>
              <a:t>        ) B   -- </a:t>
            </a:r>
            <a:r>
              <a:rPr lang="ko-KR" altLang="en-US" dirty="0"/>
              <a:t>등급별로 가장 나이가 많은 정보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WHERE A.GRADE_CD = B.GRADE_CD</a:t>
            </a:r>
          </a:p>
          <a:p>
            <a:r>
              <a:rPr lang="en-US" altLang="ko-KR" dirty="0"/>
              <a:t>   AND A.AGE = B.</a:t>
            </a:r>
            <a:r>
              <a:rPr lang="ko-KR" altLang="en-US" dirty="0"/>
              <a:t>등급별최고나이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28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18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MEMBER_NAME </a:t>
            </a:r>
          </a:p>
          <a:p>
            <a:r>
              <a:rPr lang="en-US" altLang="ko-KR" dirty="0"/>
              <a:t>     , GRADE_CD </a:t>
            </a:r>
          </a:p>
          <a:p>
            <a:r>
              <a:rPr lang="en-US" altLang="ko-KR" dirty="0"/>
              <a:t>     , AGE</a:t>
            </a:r>
          </a:p>
          <a:p>
            <a:r>
              <a:rPr lang="en-US" altLang="ko-KR" dirty="0"/>
              <a:t>  FROM TB_MEMBER </a:t>
            </a:r>
          </a:p>
          <a:p>
            <a:r>
              <a:rPr lang="en-US" altLang="ko-KR" dirty="0"/>
              <a:t> WHERE AGE &gt;= ( SELECT AVG(AGE) </a:t>
            </a:r>
          </a:p>
          <a:p>
            <a:r>
              <a:rPr lang="en-US" altLang="ko-KR" dirty="0"/>
              <a:t>                 FROM TB_MEMBER ) 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PRD_NAME</a:t>
            </a:r>
          </a:p>
          <a:p>
            <a:r>
              <a:rPr lang="en-US" altLang="ko-KR" dirty="0"/>
              <a:t>     , PRD_INFO</a:t>
            </a:r>
          </a:p>
          <a:p>
            <a:r>
              <a:rPr lang="en-US" altLang="ko-KR" dirty="0"/>
              <a:t>     , PRD_PRICE </a:t>
            </a:r>
          </a:p>
          <a:p>
            <a:r>
              <a:rPr lang="en-US" altLang="ko-KR" dirty="0"/>
              <a:t>  FROM TB_PRD </a:t>
            </a:r>
          </a:p>
          <a:p>
            <a:r>
              <a:rPr lang="en-US" altLang="ko-KR" dirty="0"/>
              <a:t> WHERE PRD_PRICE = ( SELECT MIN(PRD_PRICE)</a:t>
            </a:r>
          </a:p>
          <a:p>
            <a:r>
              <a:rPr lang="en-US" altLang="ko-KR" dirty="0"/>
              <a:t>                       FROM TB_PRD </a:t>
            </a:r>
          </a:p>
          <a:p>
            <a:r>
              <a:rPr lang="en-US" altLang="ko-KR" dirty="0"/>
              <a:t>                    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20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PRD_ID </a:t>
            </a:r>
          </a:p>
          <a:p>
            <a:r>
              <a:rPr lang="en-US" altLang="ko-KR" dirty="0"/>
              <a:t>     , PRD_NAME</a:t>
            </a:r>
          </a:p>
          <a:p>
            <a:r>
              <a:rPr lang="en-US" altLang="ko-KR" dirty="0"/>
              <a:t>     , PRD_TYPE</a:t>
            </a:r>
          </a:p>
          <a:p>
            <a:r>
              <a:rPr lang="en-US" altLang="ko-KR" dirty="0"/>
              <a:t>     , PRD_PRICE  </a:t>
            </a:r>
          </a:p>
          <a:p>
            <a:r>
              <a:rPr lang="en-US" altLang="ko-KR" dirty="0"/>
              <a:t>  FROM TB_PRD A</a:t>
            </a:r>
          </a:p>
          <a:p>
            <a:r>
              <a:rPr lang="en-US" altLang="ko-KR" dirty="0"/>
              <a:t> WHERE PRD_PRICE = ( SELECT MAX(PRD_PRICE)</a:t>
            </a:r>
          </a:p>
          <a:p>
            <a:r>
              <a:rPr lang="en-US" altLang="ko-KR" dirty="0"/>
              <a:t>                       FROM TB_PRD</a:t>
            </a:r>
          </a:p>
          <a:p>
            <a:r>
              <a:rPr lang="en-US" altLang="ko-KR" dirty="0"/>
              <a:t>                      WHERE PRD_TYPE = A.PRD_TYPE</a:t>
            </a:r>
          </a:p>
          <a:p>
            <a:r>
              <a:rPr lang="en-US" altLang="ko-KR" dirty="0"/>
              <a:t>                   ) ;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3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A.MEMBER_ID                       AS </a:t>
            </a:r>
            <a:r>
              <a:rPr lang="ko-KR" altLang="en-US" dirty="0"/>
              <a:t>회원</a:t>
            </a:r>
            <a:r>
              <a:rPr lang="en-US" altLang="ko-KR" dirty="0"/>
              <a:t>ID </a:t>
            </a:r>
          </a:p>
          <a:p>
            <a:r>
              <a:rPr lang="en-US" altLang="ko-KR" dirty="0"/>
              <a:t>     , A.MEMBER_NAME                     AS </a:t>
            </a:r>
            <a:r>
              <a:rPr lang="ko-KR" altLang="en-US" dirty="0"/>
              <a:t>회원이름 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( </a:t>
            </a:r>
          </a:p>
          <a:p>
            <a:r>
              <a:rPr lang="en-US" altLang="ko-KR" dirty="0"/>
              <a:t>         SELECT TEL_NO </a:t>
            </a:r>
          </a:p>
          <a:p>
            <a:r>
              <a:rPr lang="en-US" altLang="ko-KR" dirty="0"/>
              <a:t>           FROM TB_MEMBER_TEL </a:t>
            </a:r>
          </a:p>
          <a:p>
            <a:r>
              <a:rPr lang="en-US" altLang="ko-KR" dirty="0"/>
              <a:t>          WHERE TEL_DV_CD = '</a:t>
            </a:r>
            <a:r>
              <a:rPr lang="ko-KR" altLang="en-US" dirty="0"/>
              <a:t>휴대폰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AND MEMBER_ID = A.MEMBER_ID ) AS </a:t>
            </a:r>
            <a:r>
              <a:rPr lang="ko-KR" altLang="en-US" dirty="0"/>
              <a:t>휴대폰번호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TB_MEMBER A </a:t>
            </a:r>
          </a:p>
          <a:p>
            <a:r>
              <a:rPr lang="en-US" altLang="ko-KR" dirty="0"/>
              <a:t> WHERE A.MEMBER_ID IN ('AAAAA' , 'BBBBB' , 'CCCCC' , 'DDDDD') 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54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PRD_ID </a:t>
            </a:r>
          </a:p>
          <a:p>
            <a:r>
              <a:rPr lang="en-US" altLang="ko-KR" dirty="0"/>
              <a:t>     , PRD_NAME</a:t>
            </a:r>
          </a:p>
          <a:p>
            <a:r>
              <a:rPr lang="en-US" altLang="ko-KR" dirty="0"/>
              <a:t>     , PRD_TYPE</a:t>
            </a:r>
          </a:p>
          <a:p>
            <a:r>
              <a:rPr lang="en-US" altLang="ko-KR" dirty="0"/>
              <a:t>     , PRD_PRICE  </a:t>
            </a:r>
          </a:p>
          <a:p>
            <a:r>
              <a:rPr lang="en-US" altLang="ko-KR" dirty="0"/>
              <a:t>  FROM TB_PRD A</a:t>
            </a:r>
          </a:p>
          <a:p>
            <a:r>
              <a:rPr lang="en-US" altLang="ko-KR" dirty="0"/>
              <a:t> WHERE PRD_PRICE = ( SELECT MIN(PRD_PRICE)</a:t>
            </a:r>
          </a:p>
          <a:p>
            <a:r>
              <a:rPr lang="en-US" altLang="ko-KR" dirty="0"/>
              <a:t>                       FROM TB_PRD</a:t>
            </a:r>
          </a:p>
          <a:p>
            <a:r>
              <a:rPr lang="en-US" altLang="ko-KR" dirty="0"/>
              <a:t>                      WHERE PRD_TYPE = A.PRD_TYPE</a:t>
            </a:r>
          </a:p>
          <a:p>
            <a:r>
              <a:rPr lang="en-US" altLang="ko-KR" dirty="0"/>
              <a:t>                   ) 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20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클렌징 한번 하기</a:t>
            </a:r>
            <a:r>
              <a:rPr lang="en-US" altLang="ko-KR" dirty="0"/>
              <a:t>!!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9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PRD_ID </a:t>
            </a:r>
          </a:p>
          <a:p>
            <a:r>
              <a:rPr lang="en-US" altLang="ko-KR" dirty="0"/>
              <a:t>     , PRD_NAME</a:t>
            </a:r>
          </a:p>
          <a:p>
            <a:r>
              <a:rPr lang="en-US" altLang="ko-KR" dirty="0"/>
              <a:t>     , PRD_TYPE</a:t>
            </a:r>
          </a:p>
          <a:p>
            <a:r>
              <a:rPr lang="en-US" altLang="ko-KR" dirty="0"/>
              <a:t>     , PRD_PRICE  </a:t>
            </a:r>
          </a:p>
          <a:p>
            <a:r>
              <a:rPr lang="en-US" altLang="ko-KR" dirty="0"/>
              <a:t>  FROM TB_PRD A</a:t>
            </a:r>
          </a:p>
          <a:p>
            <a:r>
              <a:rPr lang="en-US" altLang="ko-KR" dirty="0"/>
              <a:t> WHERE PRD_PRICE IN ( SELECT MAX(PRD_PRICE)</a:t>
            </a:r>
          </a:p>
          <a:p>
            <a:r>
              <a:rPr lang="en-US" altLang="ko-KR" dirty="0"/>
              <a:t>                       FROM TB_PRD</a:t>
            </a:r>
          </a:p>
          <a:p>
            <a:r>
              <a:rPr lang="en-US" altLang="ko-KR" dirty="0"/>
              <a:t>                      GROUP BY PRD_TYPE </a:t>
            </a:r>
          </a:p>
          <a:p>
            <a:r>
              <a:rPr lang="en-US" altLang="ko-KR" dirty="0"/>
              <a:t>                   ) ; </a:t>
            </a:r>
          </a:p>
          <a:p>
            <a:endParaRPr lang="en-US" altLang="ko-KR" dirty="0"/>
          </a:p>
          <a:p>
            <a:r>
              <a:rPr lang="en-US" altLang="ko-KR" dirty="0"/>
              <a:t>SELECT PRD_ID </a:t>
            </a:r>
          </a:p>
          <a:p>
            <a:r>
              <a:rPr lang="en-US" altLang="ko-KR" dirty="0"/>
              <a:t>     , PRD_NAME</a:t>
            </a:r>
          </a:p>
          <a:p>
            <a:r>
              <a:rPr lang="en-US" altLang="ko-KR" dirty="0"/>
              <a:t>     , PRD_TYPE</a:t>
            </a:r>
          </a:p>
          <a:p>
            <a:r>
              <a:rPr lang="en-US" altLang="ko-KR" dirty="0"/>
              <a:t>     , PRD_PRICE  </a:t>
            </a:r>
          </a:p>
          <a:p>
            <a:r>
              <a:rPr lang="en-US" altLang="ko-KR" dirty="0"/>
              <a:t>  FROM TB_PRD A</a:t>
            </a:r>
          </a:p>
          <a:p>
            <a:r>
              <a:rPr lang="en-US" altLang="ko-KR" dirty="0"/>
              <a:t> WHERE PRD_PRICE IN ( 2000000,80000,1500000,1500000,50000 ) ; 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40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PRD_ID </a:t>
            </a:r>
          </a:p>
          <a:p>
            <a:r>
              <a:rPr lang="en-US" altLang="ko-KR" dirty="0"/>
              <a:t>     , PRD_NAME</a:t>
            </a:r>
          </a:p>
          <a:p>
            <a:r>
              <a:rPr lang="en-US" altLang="ko-KR" dirty="0"/>
              <a:t>     , PRD_TYPE</a:t>
            </a:r>
          </a:p>
          <a:p>
            <a:r>
              <a:rPr lang="en-US" altLang="ko-KR" dirty="0"/>
              <a:t>     , PRD_PRICE  </a:t>
            </a:r>
          </a:p>
          <a:p>
            <a:r>
              <a:rPr lang="en-US" altLang="ko-KR" dirty="0"/>
              <a:t>  FROM TB_PRD A</a:t>
            </a:r>
          </a:p>
          <a:p>
            <a:r>
              <a:rPr lang="en-US" altLang="ko-KR" dirty="0"/>
              <a:t> WHERE PRD_PRICE = ANY ( SELECT MAX(PRD_PRICE)</a:t>
            </a:r>
          </a:p>
          <a:p>
            <a:r>
              <a:rPr lang="en-US" altLang="ko-KR" dirty="0"/>
              <a:t>                           FROM TB_PRD</a:t>
            </a:r>
          </a:p>
          <a:p>
            <a:r>
              <a:rPr lang="en-US" altLang="ko-KR" dirty="0"/>
              <a:t>                          GROUP BY PRD_TYPE</a:t>
            </a:r>
          </a:p>
          <a:p>
            <a:r>
              <a:rPr lang="en-US" altLang="ko-KR" dirty="0"/>
              <a:t>                        ) ; 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SELECT PRD_ID </a:t>
            </a:r>
          </a:p>
          <a:p>
            <a:r>
              <a:rPr lang="en-US" altLang="ko-KR" dirty="0"/>
              <a:t>     , PRD_NAME</a:t>
            </a:r>
          </a:p>
          <a:p>
            <a:r>
              <a:rPr lang="en-US" altLang="ko-KR" dirty="0"/>
              <a:t>     , PRD_TYPE</a:t>
            </a:r>
          </a:p>
          <a:p>
            <a:r>
              <a:rPr lang="en-US" altLang="ko-KR" dirty="0"/>
              <a:t>     , PRD_PRICE  </a:t>
            </a:r>
          </a:p>
          <a:p>
            <a:r>
              <a:rPr lang="en-US" altLang="ko-KR" dirty="0"/>
              <a:t>  FROM TB_PRD A</a:t>
            </a:r>
          </a:p>
          <a:p>
            <a:r>
              <a:rPr lang="en-US" altLang="ko-KR" dirty="0"/>
              <a:t> WHERE PRD_PRICE = ANY ( 2000000,80000,1500000,1500000,50000 ) ;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96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답 </a:t>
            </a:r>
            <a:r>
              <a:rPr lang="en-US" altLang="ko-KR" dirty="0"/>
              <a:t>: 3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9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19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1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7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1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7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94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30326-0D4F-FF14-1D45-1EFAF8EB5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E0E6B6-F02F-4D72-844A-DC5B00D84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3F8AC-9FF6-7897-851F-73E4043F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2B852-0B98-6544-8859-3CB3ED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55C88-2DC8-0E43-664E-163C98D1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7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7AE86-42A5-4220-54C9-1B46D7C1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48310-4452-A8DC-2002-2732801C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801D0-054B-923A-4D35-66BCB9E0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5DB51-E1D9-277B-436E-634E9AD2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DEBF-FD7D-2348-BD7F-1D31EEE1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4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02F7E8-A2F8-98D2-C068-A630B6492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69DF6-19E1-4B2C-5F07-96532DE94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6B56F-EB1E-54F6-60D5-314989DA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3634-019C-1D0C-2DE1-549BFDD5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10C03-D1CC-0CF2-AA2B-E6E10230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2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9F157-C95A-9FC7-F7E6-6F2217CB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4D7BD-411A-0BC9-8A8F-2B03C270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92DD9-67F6-ABEF-E6A1-B62C2A2B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BCCEF-E0FA-717C-84E6-C2FEF95D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B8790-CCE3-1269-1EBF-BE253B36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4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65F8-F1F2-2B8C-C5E6-99F7BB2E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CA956-5C2D-36EB-F7E6-12D188A6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2D4CF-30BF-248C-D55B-A5CE7A3A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2BB6B-0A4D-3B26-F762-718B46F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F5108-9286-CBEF-0B87-7E82AC6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52943-1C7F-9940-6313-8660322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4D112-CBEC-1E99-0EDA-6D706C9E2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D9F94-BF89-2145-7482-A97C099F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81507-67D4-5CB6-E535-6AEBCA52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614E3-A02F-6DBA-D99B-E798AC6E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9E9E2-3E59-A39B-C784-150403D1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8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86370-8527-08FC-E48D-A6CB1FBD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786D2-E8EB-2FD4-2C85-EC7022DA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D192E-83C7-D222-A66F-E32700FD9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2B4B3-3180-A26D-5EFF-7C549FC71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2FD1A1-A0F3-01B3-1089-55E17C896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330935-9717-A6D5-930A-BB5EE3C0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F0144F-B458-26AB-85EA-B8CBE563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D93BBC-928C-815E-4577-7507475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AF80-84F5-A877-4BF2-DD5952DF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7CB8E6-C949-88D5-7B45-CB73C199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E2DE38-DFE7-8872-9595-8B151EC4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D1668-D99E-827B-E23C-291EDB85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32329-974A-9C39-5905-0CB15B7A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7937EA-9B5B-BAF7-1F2B-C6D6F9E0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724AB-26B8-1ED9-17C7-9B24A4BC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6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5C537-8A40-E81B-CAC1-83652F4C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43006-8949-010A-CAED-2301AE3C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6161B-C429-2DB6-D89E-C8A7DC9B1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FA4B7-F901-BD69-33CF-30C9E406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024DB-0508-DB3E-9082-92894542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F9B0B-214A-39C6-25DD-88ED448A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2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4054-A1CE-5F6A-DCEF-BCA1DC0E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7E934F-B50B-0886-8B5C-EB04306E1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91967-FA58-951E-AF1D-2F7BACB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87818-0D11-FE7E-6714-AF9C9720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366A9-B21C-2B5C-9980-C6F574F5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70ACC-8D4D-E143-28B2-D204D872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9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5D2A18-783F-30F9-2441-012363F7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0C3D3-81B8-7356-0A23-C40CC936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E1D4B-6EEB-20F4-1350-382252A86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B107-5540-4193-B65B-47BD8977516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10E5F-6646-AAB8-D730-D652F1EA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5994F-56BC-787E-132D-02913B54A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E85A5C-1F22-ACEE-2796-ED3692077EAA}"/>
              </a:ext>
            </a:extLst>
          </p:cNvPr>
          <p:cNvSpPr/>
          <p:nvPr/>
        </p:nvSpPr>
        <p:spPr>
          <a:xfrm>
            <a:off x="-1" y="1"/>
            <a:ext cx="526745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063" y="2541053"/>
            <a:ext cx="2355329" cy="1263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서브쿼리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en-US" altLang="ko-KR" sz="2400" dirty="0">
                <a:solidFill>
                  <a:srgbClr val="FFFFFF"/>
                </a:solidFill>
              </a:rPr>
              <a:t>(SUB QUERY)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BFE161E-6E39-4433-8EE6-E762D1F96EA6}"/>
              </a:ext>
            </a:extLst>
          </p:cNvPr>
          <p:cNvSpPr txBox="1">
            <a:spLocks/>
          </p:cNvSpPr>
          <p:nvPr/>
        </p:nvSpPr>
        <p:spPr>
          <a:xfrm>
            <a:off x="6560927" y="1648645"/>
            <a:ext cx="5023942" cy="3560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300" b="1" dirty="0"/>
              <a:t>1. </a:t>
            </a:r>
            <a:r>
              <a:rPr lang="ko-KR" altLang="en-US" sz="2300" b="1" dirty="0" err="1"/>
              <a:t>서브쿼리의</a:t>
            </a:r>
            <a:r>
              <a:rPr lang="ko-KR" altLang="en-US" sz="2300" b="1" dirty="0"/>
              <a:t> 개념</a:t>
            </a:r>
            <a:endParaRPr lang="en-US" altLang="ko-KR" sz="2300" b="1" dirty="0"/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2. </a:t>
            </a:r>
            <a:r>
              <a:rPr lang="ko-KR" altLang="en-US" sz="2300" b="1" dirty="0"/>
              <a:t>스칼라 </a:t>
            </a:r>
            <a:r>
              <a:rPr lang="ko-KR" altLang="en-US" sz="2300" b="1" dirty="0" err="1"/>
              <a:t>서브쿼리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사용 </a:t>
            </a:r>
            <a:r>
              <a:rPr lang="en-US" altLang="ko-KR" sz="2300" b="1" dirty="0"/>
              <a:t>: SELECT) </a:t>
            </a:r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3. </a:t>
            </a:r>
            <a:r>
              <a:rPr lang="ko-KR" altLang="en-US" sz="2300" b="1" dirty="0"/>
              <a:t>인라인 뷰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사용 </a:t>
            </a:r>
            <a:r>
              <a:rPr lang="en-US" altLang="ko-KR" sz="2300" b="1" dirty="0"/>
              <a:t>: FROM) </a:t>
            </a:r>
            <a:r>
              <a:rPr lang="ko-KR" altLang="en-US" sz="2300" b="1" dirty="0"/>
              <a:t> </a:t>
            </a:r>
            <a:endParaRPr lang="en-US" altLang="ko-KR" sz="2300" b="1" dirty="0"/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4. </a:t>
            </a:r>
            <a:r>
              <a:rPr lang="ko-KR" altLang="en-US" sz="2300" b="1" dirty="0" err="1"/>
              <a:t>중첩서브쿼리</a:t>
            </a:r>
            <a:r>
              <a:rPr lang="en-US" altLang="ko-KR" sz="2300" b="1" dirty="0"/>
              <a:t> (</a:t>
            </a:r>
            <a:r>
              <a:rPr lang="ko-KR" altLang="en-US" sz="2300" b="1" dirty="0"/>
              <a:t>사용 </a:t>
            </a:r>
            <a:r>
              <a:rPr lang="en-US" altLang="ko-KR" sz="2300" b="1" dirty="0"/>
              <a:t>: WHERE) </a:t>
            </a:r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    &amp; </a:t>
            </a:r>
            <a:r>
              <a:rPr lang="ko-KR" altLang="en-US" sz="2300" b="1" dirty="0" err="1"/>
              <a:t>단일행</a:t>
            </a:r>
            <a:r>
              <a:rPr lang="en-US" altLang="ko-KR" sz="2300" b="1" dirty="0"/>
              <a:t>/</a:t>
            </a:r>
            <a:r>
              <a:rPr lang="ko-KR" altLang="en-US" sz="2300" b="1" dirty="0" err="1"/>
              <a:t>다중행</a:t>
            </a:r>
            <a:r>
              <a:rPr lang="ko-KR" altLang="en-US" sz="2300" b="1" dirty="0"/>
              <a:t> 연산자 </a:t>
            </a:r>
            <a:endParaRPr lang="en-US" altLang="ko-KR" sz="23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CDBFD4A-F80D-CDC0-BA12-5A9F57DDB2F4}"/>
              </a:ext>
            </a:extLst>
          </p:cNvPr>
          <p:cNvSpPr txBox="1">
            <a:spLocks/>
          </p:cNvSpPr>
          <p:nvPr/>
        </p:nvSpPr>
        <p:spPr>
          <a:xfrm>
            <a:off x="-1" y="6547322"/>
            <a:ext cx="1340044" cy="3106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600" dirty="0">
                <a:solidFill>
                  <a:srgbClr val="FFFFFF"/>
                </a:solidFill>
              </a:rPr>
              <a:t>강사 강태우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06D89A5-201B-1DE4-7E3D-30B0F8E4B611}"/>
              </a:ext>
            </a:extLst>
          </p:cNvPr>
          <p:cNvSpPr txBox="1">
            <a:spLocks/>
          </p:cNvSpPr>
          <p:nvPr/>
        </p:nvSpPr>
        <p:spPr>
          <a:xfrm>
            <a:off x="1293468" y="3804205"/>
            <a:ext cx="2680517" cy="3106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400" b="1" dirty="0">
                <a:solidFill>
                  <a:srgbClr val="FF0000"/>
                </a:solidFill>
              </a:rPr>
              <a:t>현업 사용 정도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★ ★ ★ ★ ★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7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62C18D-EC28-65B2-A12A-CA85F85CB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84" y="3120887"/>
            <a:ext cx="6254275" cy="23279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B315F8-93DC-FBF9-7B72-2473AC0CC690}"/>
              </a:ext>
            </a:extLst>
          </p:cNvPr>
          <p:cNvSpPr txBox="1"/>
          <p:nvPr/>
        </p:nvSpPr>
        <p:spPr>
          <a:xfrm>
            <a:off x="520233" y="1012979"/>
            <a:ext cx="938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스칼라 </a:t>
            </a:r>
            <a:r>
              <a:rPr lang="ko-KR" altLang="en-US" sz="2800" b="1" dirty="0" err="1"/>
              <a:t>서브쿼리로</a:t>
            </a:r>
            <a:r>
              <a:rPr lang="ko-KR" altLang="en-US" sz="2800" b="1" dirty="0"/>
              <a:t> 출력되는 </a:t>
            </a:r>
            <a:r>
              <a:rPr lang="ko-KR" altLang="en-US" sz="2800" b="1" dirty="0">
                <a:highlight>
                  <a:srgbClr val="FFFF00"/>
                </a:highlight>
              </a:rPr>
              <a:t>컬럼은 </a:t>
            </a:r>
            <a:r>
              <a:rPr lang="en-US" altLang="ko-KR" sz="2800" b="1" dirty="0">
                <a:highlight>
                  <a:srgbClr val="FFFF00"/>
                </a:highlight>
              </a:rPr>
              <a:t>1</a:t>
            </a:r>
            <a:r>
              <a:rPr lang="ko-KR" altLang="en-US" sz="2800" b="1" dirty="0">
                <a:highlight>
                  <a:srgbClr val="FFFF00"/>
                </a:highlight>
              </a:rPr>
              <a:t>개여야</a:t>
            </a:r>
            <a:r>
              <a:rPr lang="ko-KR" altLang="en-US" sz="2800" b="1" dirty="0"/>
              <a:t> 합니다</a:t>
            </a:r>
            <a:r>
              <a:rPr lang="en-US" altLang="ko-KR" sz="2800" b="1" dirty="0"/>
              <a:t>.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553358-6F1C-EBA4-4ED1-3727CF06E5E6}"/>
              </a:ext>
            </a:extLst>
          </p:cNvPr>
          <p:cNvSpPr/>
          <p:nvPr/>
        </p:nvSpPr>
        <p:spPr>
          <a:xfrm>
            <a:off x="1901001" y="3833828"/>
            <a:ext cx="1994456" cy="333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C75BB3-7837-CDFC-71CE-257F40F2133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084983" y="2721034"/>
            <a:ext cx="3107637" cy="1247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04CD9F-D703-AB97-51B5-C97733AD101B}"/>
              </a:ext>
            </a:extLst>
          </p:cNvPr>
          <p:cNvSpPr txBox="1"/>
          <p:nvPr/>
        </p:nvSpPr>
        <p:spPr>
          <a:xfrm>
            <a:off x="7192620" y="2534091"/>
            <a:ext cx="447914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스칼라 </a:t>
            </a:r>
            <a:r>
              <a:rPr lang="ko-KR" altLang="en-US" sz="1400" b="1" dirty="0" err="1"/>
              <a:t>서브쿼리에서</a:t>
            </a:r>
            <a:r>
              <a:rPr lang="ko-KR" altLang="en-US" sz="1400" b="1" dirty="0"/>
              <a:t> 출력되는 컬럼이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개임</a:t>
            </a:r>
            <a:endParaRPr lang="en-US" altLang="ko-KR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E1AD9-C707-2049-1CC9-D8300F528752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스칼라 </a:t>
            </a:r>
            <a:r>
              <a:rPr lang="ko-KR" altLang="en-US" sz="1800" b="1" dirty="0" err="1"/>
              <a:t>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SELECT) – </a:t>
            </a:r>
            <a:r>
              <a:rPr lang="ko-KR" altLang="en-US" sz="1800" b="1" dirty="0">
                <a:solidFill>
                  <a:srgbClr val="FF0000"/>
                </a:solidFill>
              </a:rPr>
              <a:t>사용시 주의사항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9CFDA2-359C-B248-3309-540CF580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646" y="2948056"/>
            <a:ext cx="3429479" cy="724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CF03B9-72F8-55D4-47ED-E2FBD1823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956" y="3885786"/>
            <a:ext cx="2151169" cy="7981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61AD87-0A86-329D-36BA-239C95DF6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6650" y="4817162"/>
            <a:ext cx="1744746" cy="3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4FC7F-1FD0-E577-D9CB-F35A6BDA07FE}"/>
              </a:ext>
            </a:extLst>
          </p:cNvPr>
          <p:cNvSpPr txBox="1"/>
          <p:nvPr/>
        </p:nvSpPr>
        <p:spPr>
          <a:xfrm>
            <a:off x="505966" y="824214"/>
            <a:ext cx="94530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문제</a:t>
            </a:r>
            <a:r>
              <a:rPr lang="en-US" altLang="ko-KR" sz="1600" b="1" dirty="0"/>
              <a:t>1 ) </a:t>
            </a:r>
          </a:p>
          <a:p>
            <a:endParaRPr lang="en-US" altLang="ko-KR" sz="1600" b="1" dirty="0"/>
          </a:p>
          <a:p>
            <a:r>
              <a:rPr lang="en-US" altLang="ko-KR" sz="1400" b="1" dirty="0"/>
              <a:t>TB_MEMBER </a:t>
            </a:r>
            <a:r>
              <a:rPr lang="ko-KR" altLang="en-US" sz="1400" b="1" dirty="0"/>
              <a:t>테이블에는 </a:t>
            </a:r>
            <a:r>
              <a:rPr lang="en-US" altLang="ko-KR" sz="1400" b="1" dirty="0"/>
              <a:t>GRADE_CD </a:t>
            </a:r>
            <a:r>
              <a:rPr lang="ko-KR" altLang="en-US" sz="1400" b="1" dirty="0"/>
              <a:t>라는 컬럼이 있습니다</a:t>
            </a:r>
            <a:r>
              <a:rPr lang="en-US" altLang="ko-KR" sz="1400" b="1" dirty="0"/>
              <a:t>. 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스칼라 </a:t>
            </a:r>
            <a:r>
              <a:rPr lang="ko-KR" altLang="en-US" sz="1400" b="1" dirty="0" err="1"/>
              <a:t>서브쿼리를</a:t>
            </a:r>
            <a:r>
              <a:rPr lang="ko-KR" altLang="en-US" sz="1400" b="1" dirty="0"/>
              <a:t> 이용해서 </a:t>
            </a:r>
            <a:r>
              <a:rPr lang="en-US" altLang="ko-KR" sz="1400" b="1" dirty="0"/>
              <a:t>TB_GRADE </a:t>
            </a:r>
            <a:r>
              <a:rPr lang="ko-KR" altLang="en-US" sz="1400" b="1" dirty="0"/>
              <a:t>테이블에 있는 </a:t>
            </a:r>
            <a:r>
              <a:rPr lang="en-US" altLang="ko-KR" sz="1400" b="1" dirty="0"/>
              <a:t>GRADE_NAME </a:t>
            </a:r>
            <a:r>
              <a:rPr lang="ko-KR" altLang="en-US" sz="1400" b="1" dirty="0"/>
              <a:t>값을 가져와 데이터를 출력해주세요 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힌트 </a:t>
            </a:r>
            <a:r>
              <a:rPr lang="en-US" altLang="ko-KR" sz="1400" b="1" dirty="0"/>
              <a:t>: 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42EBE-A35C-3EBE-6D07-6C4323CE3E98}"/>
              </a:ext>
            </a:extLst>
          </p:cNvPr>
          <p:cNvSpPr txBox="1"/>
          <p:nvPr/>
        </p:nvSpPr>
        <p:spPr>
          <a:xfrm>
            <a:off x="7978366" y="2835090"/>
            <a:ext cx="1588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출력결과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F0EE4-0B1B-A76C-B4C9-DE923EDB9A50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스칼라 </a:t>
            </a:r>
            <a:r>
              <a:rPr lang="ko-KR" altLang="en-US" sz="1800" b="1" dirty="0" err="1"/>
              <a:t>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SELECT)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CB450F-D4E8-DE9E-3395-3B30A02F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198" y="3259036"/>
            <a:ext cx="3319689" cy="25552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238EA4-386E-6DFD-36DC-1F9F85777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12" y="3081292"/>
            <a:ext cx="6541216" cy="29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5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4FC7F-1FD0-E577-D9CB-F35A6BDA07FE}"/>
              </a:ext>
            </a:extLst>
          </p:cNvPr>
          <p:cNvSpPr txBox="1"/>
          <p:nvPr/>
        </p:nvSpPr>
        <p:spPr>
          <a:xfrm>
            <a:off x="505966" y="824214"/>
            <a:ext cx="945304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문제 </a:t>
            </a:r>
            <a:r>
              <a:rPr lang="en-US" altLang="ko-KR" sz="1600" b="1" dirty="0"/>
              <a:t>2 ) </a:t>
            </a:r>
          </a:p>
          <a:p>
            <a:endParaRPr lang="en-US" altLang="ko-KR" sz="1600" b="1" dirty="0"/>
          </a:p>
          <a:p>
            <a:r>
              <a:rPr lang="en-US" altLang="ko-KR" sz="1200" b="1" dirty="0"/>
              <a:t>TB_ORDER </a:t>
            </a:r>
            <a:r>
              <a:rPr lang="ko-KR" altLang="en-US" sz="1200" b="1" dirty="0"/>
              <a:t>테이블에는 각각 </a:t>
            </a:r>
            <a:r>
              <a:rPr lang="en-US" altLang="ko-KR" sz="1200" b="1" dirty="0"/>
              <a:t>MEMBER_ID 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PRD_ID </a:t>
            </a:r>
            <a:r>
              <a:rPr lang="ko-KR" altLang="en-US" sz="1200" b="1" dirty="0"/>
              <a:t>컬럼을 이용해 </a:t>
            </a:r>
            <a:r>
              <a:rPr lang="en-US" altLang="ko-KR" sz="1200" b="1" dirty="0"/>
              <a:t>TB_MEMBER </a:t>
            </a:r>
            <a:r>
              <a:rPr lang="ko-KR" altLang="en-US" sz="1200" b="1" dirty="0"/>
              <a:t>테이블과 </a:t>
            </a:r>
            <a:r>
              <a:rPr lang="en-US" altLang="ko-KR" sz="1200" b="1" dirty="0"/>
              <a:t>TB_PRD </a:t>
            </a:r>
            <a:r>
              <a:rPr lang="ko-KR" altLang="en-US" sz="1200" b="1" dirty="0"/>
              <a:t>테이블과 연결되어 있습니다</a:t>
            </a:r>
            <a:r>
              <a:rPr lang="en-US" altLang="ko-KR" sz="1200" b="1" dirty="0"/>
              <a:t>. </a:t>
            </a:r>
          </a:p>
          <a:p>
            <a:r>
              <a:rPr lang="en-US" altLang="ko-KR" sz="1200" b="1" dirty="0"/>
              <a:t>TB_ORDER </a:t>
            </a:r>
            <a:r>
              <a:rPr lang="ko-KR" altLang="en-US" sz="1200" b="1" dirty="0"/>
              <a:t>테이블의 </a:t>
            </a:r>
            <a:r>
              <a:rPr lang="en-US" altLang="ko-KR" sz="1200" b="1" dirty="0"/>
              <a:t>MEMBER_ID </a:t>
            </a:r>
            <a:r>
              <a:rPr lang="ko-KR" altLang="en-US" sz="1200" b="1" dirty="0"/>
              <a:t>컬럼을 이용하면 </a:t>
            </a:r>
            <a:r>
              <a:rPr lang="en-US" altLang="ko-KR" sz="1200" b="1" dirty="0"/>
              <a:t>TB_MEMBER </a:t>
            </a:r>
            <a:r>
              <a:rPr lang="ko-KR" altLang="en-US" sz="1200" b="1" dirty="0"/>
              <a:t>테이블에서 </a:t>
            </a:r>
            <a:r>
              <a:rPr lang="en-US" altLang="ko-KR" sz="1200" b="1" dirty="0"/>
              <a:t>MEMBER_NAME</a:t>
            </a:r>
            <a:r>
              <a:rPr lang="ko-KR" altLang="en-US" sz="1200" b="1" dirty="0"/>
              <a:t>을 가져올 수 있습니다</a:t>
            </a:r>
            <a:r>
              <a:rPr lang="en-US" altLang="ko-KR" sz="1200" b="1" dirty="0"/>
              <a:t>. </a:t>
            </a:r>
          </a:p>
          <a:p>
            <a:r>
              <a:rPr lang="en-US" altLang="ko-KR" sz="1200" b="1" dirty="0"/>
              <a:t>TB_ORDER </a:t>
            </a:r>
            <a:r>
              <a:rPr lang="ko-KR" altLang="en-US" sz="1200" b="1" dirty="0"/>
              <a:t>테이블의 </a:t>
            </a:r>
            <a:r>
              <a:rPr lang="en-US" altLang="ko-KR" sz="1200" b="1" dirty="0"/>
              <a:t>PRD_ID </a:t>
            </a:r>
            <a:r>
              <a:rPr lang="ko-KR" altLang="en-US" sz="1200" b="1" dirty="0"/>
              <a:t>컬럼을 이용하면 </a:t>
            </a:r>
            <a:r>
              <a:rPr lang="en-US" altLang="ko-KR" sz="1200" b="1" dirty="0"/>
              <a:t>TB_PRD </a:t>
            </a:r>
            <a:r>
              <a:rPr lang="ko-KR" altLang="en-US" sz="1200" b="1" dirty="0"/>
              <a:t>테이블에서 </a:t>
            </a:r>
            <a:r>
              <a:rPr lang="en-US" altLang="ko-KR" sz="1200" b="1" dirty="0"/>
              <a:t>PRD_NAME </a:t>
            </a:r>
            <a:r>
              <a:rPr lang="ko-KR" altLang="en-US" sz="1200" b="1" dirty="0"/>
              <a:t>을 가져올 수 있습니다</a:t>
            </a:r>
            <a:r>
              <a:rPr lang="en-US" altLang="ko-KR" sz="1200" b="1" dirty="0"/>
              <a:t>. 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아래와 같이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가지 방법을 이용하여 출력결과를 뽑아주세요</a:t>
            </a:r>
            <a:r>
              <a:rPr lang="en-US" altLang="ko-KR" sz="1200" b="1" dirty="0"/>
              <a:t>. </a:t>
            </a:r>
          </a:p>
          <a:p>
            <a:endParaRPr lang="en-US" altLang="ko-KR" sz="1200" b="1" dirty="0"/>
          </a:p>
          <a:p>
            <a:pPr marL="342900" indent="-342900">
              <a:buAutoNum type="arabicParenBoth"/>
            </a:pPr>
            <a:r>
              <a:rPr lang="ko-KR" altLang="en-US" sz="1200" b="1" dirty="0"/>
              <a:t>세 테이블을 조인을 해서 가져오는 방법 </a:t>
            </a:r>
            <a:endParaRPr lang="en-US" altLang="ko-KR" sz="1200" b="1" dirty="0"/>
          </a:p>
          <a:p>
            <a:pPr marL="342900" indent="-342900">
              <a:buAutoNum type="arabicParenBoth"/>
            </a:pPr>
            <a:r>
              <a:rPr lang="ko-KR" altLang="en-US" sz="1200" b="1" dirty="0"/>
              <a:t>스칼라 </a:t>
            </a:r>
            <a:r>
              <a:rPr lang="ko-KR" altLang="en-US" sz="1200" b="1" dirty="0" err="1"/>
              <a:t>서브쿼리를</a:t>
            </a:r>
            <a:r>
              <a:rPr lang="ko-KR" altLang="en-US" sz="1200" b="1" dirty="0"/>
              <a:t> 이용해서 각 정보를 가져오는 방법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** </a:t>
            </a:r>
            <a:r>
              <a:rPr lang="ko-KR" altLang="en-US" sz="1200" b="1" dirty="0"/>
              <a:t>조인 풀이 시 힌트 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각 테이블에서 가져올 컬럼 정보 </a:t>
            </a:r>
            <a:endParaRPr lang="en-US" altLang="ko-KR" sz="1200" b="1" dirty="0"/>
          </a:p>
          <a:p>
            <a:r>
              <a:rPr lang="en-US" altLang="ko-KR" sz="1200" b="1" dirty="0"/>
              <a:t>[ TB_ORDER </a:t>
            </a:r>
            <a:r>
              <a:rPr lang="ko-KR" altLang="en-US" sz="1200" b="1" dirty="0"/>
              <a:t>테이블 </a:t>
            </a:r>
            <a:r>
              <a:rPr lang="en-US" altLang="ko-KR" sz="1200" b="1" dirty="0"/>
              <a:t>=&gt; ORDER_NO , MEMBER_ID , PRD_ID ] </a:t>
            </a:r>
          </a:p>
          <a:p>
            <a:r>
              <a:rPr lang="en-US" altLang="ko-KR" sz="1200" b="1" dirty="0"/>
              <a:t>[ TB_MEMBER </a:t>
            </a:r>
            <a:r>
              <a:rPr lang="ko-KR" altLang="en-US" sz="1200" b="1" dirty="0"/>
              <a:t>테이블 </a:t>
            </a:r>
            <a:r>
              <a:rPr lang="en-US" altLang="ko-KR" sz="1200" b="1" dirty="0"/>
              <a:t>=&gt; MEMBER_NAME ] </a:t>
            </a:r>
          </a:p>
          <a:p>
            <a:r>
              <a:rPr lang="en-US" altLang="ko-KR" sz="1200" b="1" dirty="0"/>
              <a:t>[ TB_PRD </a:t>
            </a:r>
            <a:r>
              <a:rPr lang="ko-KR" altLang="en-US" sz="1200" b="1" dirty="0"/>
              <a:t>테이블 </a:t>
            </a:r>
            <a:r>
              <a:rPr lang="en-US" altLang="ko-KR" sz="1200" b="1" dirty="0"/>
              <a:t>=&gt; PRD_NAME ] 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** </a:t>
            </a:r>
            <a:r>
              <a:rPr lang="ko-KR" altLang="en-US" sz="1200" b="1" dirty="0"/>
              <a:t>스칼라 </a:t>
            </a:r>
            <a:r>
              <a:rPr lang="ko-KR" altLang="en-US" sz="1200" b="1" dirty="0" err="1"/>
              <a:t>서브쿼리</a:t>
            </a:r>
            <a:r>
              <a:rPr lang="ko-KR" altLang="en-US" sz="1200" b="1" dirty="0"/>
              <a:t> 풀이 시 힌트</a:t>
            </a:r>
            <a:endParaRPr lang="en-US" altLang="ko-KR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42EBE-A35C-3EBE-6D07-6C4323CE3E98}"/>
              </a:ext>
            </a:extLst>
          </p:cNvPr>
          <p:cNvSpPr txBox="1"/>
          <p:nvPr/>
        </p:nvSpPr>
        <p:spPr>
          <a:xfrm>
            <a:off x="7440786" y="2573439"/>
            <a:ext cx="1588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출력결과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7E9443-D756-D945-BC64-279EA774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46" y="2973549"/>
            <a:ext cx="4526104" cy="151128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3BA33C7-6BCF-C621-5695-6140C7E57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067" y="4261834"/>
            <a:ext cx="4145830" cy="24954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DF0EE4-0B1B-A76C-B4C9-DE923EDB9A50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스칼라 </a:t>
            </a:r>
            <a:r>
              <a:rPr lang="ko-KR" altLang="en-US" sz="1800" b="1" dirty="0" err="1"/>
              <a:t>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SELECT) </a:t>
            </a:r>
          </a:p>
        </p:txBody>
      </p:sp>
    </p:spTree>
    <p:extLst>
      <p:ext uri="{BB962C8B-B14F-4D97-AF65-F5344CB8AC3E}">
        <p14:creationId xmlns:p14="http://schemas.microsoft.com/office/powerpoint/2010/main" val="169815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4FC7F-1FD0-E577-D9CB-F35A6BDA07FE}"/>
              </a:ext>
            </a:extLst>
          </p:cNvPr>
          <p:cNvSpPr txBox="1"/>
          <p:nvPr/>
        </p:nvSpPr>
        <p:spPr>
          <a:xfrm>
            <a:off x="487943" y="1665930"/>
            <a:ext cx="149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highlight>
                  <a:srgbClr val="FFFF00"/>
                </a:highlight>
              </a:rPr>
              <a:t>문제 </a:t>
            </a:r>
            <a:r>
              <a:rPr lang="en-US" altLang="ko-KR" sz="1600" b="1" dirty="0">
                <a:highlight>
                  <a:srgbClr val="FFFF00"/>
                </a:highlight>
              </a:rPr>
              <a:t>1 </a:t>
            </a:r>
            <a:r>
              <a:rPr lang="ko-KR" altLang="en-US" sz="1600" b="1" dirty="0">
                <a:highlight>
                  <a:srgbClr val="FFFF00"/>
                </a:highlight>
              </a:rPr>
              <a:t>답</a:t>
            </a:r>
            <a:r>
              <a:rPr lang="en-US" altLang="ko-KR" sz="1600" b="1" dirty="0">
                <a:highlight>
                  <a:srgbClr val="FFFF00"/>
                </a:highlight>
              </a:rPr>
              <a:t> 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42EBE-A35C-3EBE-6D07-6C4323CE3E98}"/>
              </a:ext>
            </a:extLst>
          </p:cNvPr>
          <p:cNvSpPr txBox="1"/>
          <p:nvPr/>
        </p:nvSpPr>
        <p:spPr>
          <a:xfrm>
            <a:off x="7848495" y="1747970"/>
            <a:ext cx="1588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출력결과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F0EE4-0B1B-A76C-B4C9-DE923EDB9A50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스칼라 </a:t>
            </a:r>
            <a:r>
              <a:rPr lang="ko-KR" altLang="en-US" sz="1800" b="1" dirty="0" err="1"/>
              <a:t>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SELECT)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CB450F-D4E8-DE9E-3395-3B30A02F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331" y="2230120"/>
            <a:ext cx="3699726" cy="28477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795C71-2412-2A5E-4D74-F1AD732FB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3" y="2148080"/>
            <a:ext cx="6723448" cy="283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7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3542EBE-A35C-3EBE-6D07-6C4323CE3E98}"/>
              </a:ext>
            </a:extLst>
          </p:cNvPr>
          <p:cNvSpPr txBox="1"/>
          <p:nvPr/>
        </p:nvSpPr>
        <p:spPr>
          <a:xfrm>
            <a:off x="8117617" y="5021014"/>
            <a:ext cx="1588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출력결과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4FC7F-1FD0-E577-D9CB-F35A6BDA07FE}"/>
              </a:ext>
            </a:extLst>
          </p:cNvPr>
          <p:cNvSpPr txBox="1"/>
          <p:nvPr/>
        </p:nvSpPr>
        <p:spPr>
          <a:xfrm>
            <a:off x="505966" y="824214"/>
            <a:ext cx="945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highlight>
                  <a:srgbClr val="FFFF00"/>
                </a:highlight>
              </a:rPr>
              <a:t>문제 </a:t>
            </a:r>
            <a:r>
              <a:rPr lang="en-US" altLang="ko-KR" sz="1600" b="1" dirty="0">
                <a:highlight>
                  <a:srgbClr val="FFFF00"/>
                </a:highlight>
              </a:rPr>
              <a:t>2 </a:t>
            </a:r>
            <a:r>
              <a:rPr lang="ko-KR" altLang="en-US" sz="1600" b="1" dirty="0">
                <a:highlight>
                  <a:srgbClr val="FFFF00"/>
                </a:highlight>
              </a:rPr>
              <a:t>답 </a:t>
            </a:r>
            <a:r>
              <a:rPr lang="en-US" altLang="ko-KR" sz="1600" b="1" dirty="0">
                <a:highlight>
                  <a:srgbClr val="FFFF00"/>
                </a:highlight>
              </a:rPr>
              <a:t>)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7E9443-D756-D945-BC64-279EA774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899" y="5421124"/>
            <a:ext cx="3669685" cy="12253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DF0EE4-0B1B-A76C-B4C9-DE923EDB9A50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스칼라 </a:t>
            </a:r>
            <a:r>
              <a:rPr lang="ko-KR" altLang="en-US" sz="1800" b="1" dirty="0" err="1"/>
              <a:t>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SELECT)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D45288-BC29-25BB-D71F-45F767E9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66" y="1396647"/>
            <a:ext cx="4309874" cy="34870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43ABBC-7610-7571-A882-6700218A2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184" y="1255147"/>
            <a:ext cx="5836920" cy="36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7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0B77B9-65D3-6B7D-4B86-07E971C634C8}"/>
              </a:ext>
            </a:extLst>
          </p:cNvPr>
          <p:cNvSpPr txBox="1"/>
          <p:nvPr/>
        </p:nvSpPr>
        <p:spPr>
          <a:xfrm>
            <a:off x="469433" y="928069"/>
            <a:ext cx="478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스칼라 </a:t>
            </a:r>
            <a:r>
              <a:rPr lang="ko-KR" altLang="en-US" sz="2800" b="1" dirty="0" err="1"/>
              <a:t>서브쿼리의</a:t>
            </a:r>
            <a:r>
              <a:rPr lang="ko-KR" altLang="en-US" sz="2800" b="1" dirty="0"/>
              <a:t> 장단점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EFEB3-B2C8-F10A-3BFB-B71D9E5AD77C}"/>
              </a:ext>
            </a:extLst>
          </p:cNvPr>
          <p:cNvSpPr txBox="1"/>
          <p:nvPr/>
        </p:nvSpPr>
        <p:spPr>
          <a:xfrm>
            <a:off x="797560" y="1943194"/>
            <a:ext cx="846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장점 </a:t>
            </a:r>
            <a:endParaRPr lang="en-US" altLang="ko-KR" sz="2400" b="1" dirty="0"/>
          </a:p>
          <a:p>
            <a:endParaRPr lang="en-US" altLang="ko-KR" b="1" dirty="0"/>
          </a:p>
          <a:p>
            <a:pPr marL="342900" indent="-342900">
              <a:buAutoNum type="arabicParenBoth"/>
            </a:pPr>
            <a:r>
              <a:rPr lang="ko-KR" altLang="en-US" b="1" dirty="0">
                <a:highlight>
                  <a:srgbClr val="FFFF00"/>
                </a:highlight>
              </a:rPr>
              <a:t>조인할 테이블의 개수를 줄여</a:t>
            </a:r>
            <a:r>
              <a:rPr lang="ko-KR" altLang="en-US" b="1" dirty="0"/>
              <a:t>서 이해하기 쉽게 만들 수 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Both"/>
            </a:pPr>
            <a:endParaRPr lang="en-US" altLang="ko-KR" b="1" dirty="0"/>
          </a:p>
          <a:p>
            <a:pPr marL="342900" indent="-342900">
              <a:buAutoNum type="arabicParenBoth"/>
            </a:pPr>
            <a:r>
              <a:rPr lang="ko-KR" altLang="en-US" b="1" dirty="0" err="1">
                <a:highlight>
                  <a:srgbClr val="FFFF00"/>
                </a:highlight>
              </a:rPr>
              <a:t>캐싱</a:t>
            </a:r>
            <a:r>
              <a:rPr lang="ko-KR" altLang="en-US" b="1" dirty="0">
                <a:highlight>
                  <a:srgbClr val="FFFF00"/>
                </a:highlight>
              </a:rPr>
              <a:t> 기능</a:t>
            </a:r>
            <a:r>
              <a:rPr lang="ko-KR" altLang="en-US" b="1" dirty="0"/>
              <a:t>을 이용해서 성능을 증가시킬 수 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3B237-315A-4C5E-8572-1B4AFAD62099}"/>
              </a:ext>
            </a:extLst>
          </p:cNvPr>
          <p:cNvSpPr txBox="1"/>
          <p:nvPr/>
        </p:nvSpPr>
        <p:spPr>
          <a:xfrm>
            <a:off x="797560" y="4152206"/>
            <a:ext cx="1059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단점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arenBoth"/>
            </a:pPr>
            <a:r>
              <a:rPr lang="en-US" altLang="ko-KR" b="1" dirty="0"/>
              <a:t>SELECT</a:t>
            </a:r>
            <a:r>
              <a:rPr lang="ko-KR" altLang="en-US" b="1" dirty="0"/>
              <a:t> 횟수만큼 실행하므로 </a:t>
            </a:r>
            <a:r>
              <a:rPr lang="ko-KR" altLang="en-US" b="1" dirty="0">
                <a:highlight>
                  <a:srgbClr val="FFFF00"/>
                </a:highlight>
              </a:rPr>
              <a:t>성능이 떨어질 수 있다</a:t>
            </a:r>
            <a:r>
              <a:rPr lang="en-US" altLang="ko-KR" b="1" dirty="0"/>
              <a:t>. </a:t>
            </a:r>
            <a:r>
              <a:rPr lang="ko-KR" altLang="en-US" b="1" dirty="0"/>
              <a:t> </a:t>
            </a:r>
            <a:r>
              <a:rPr lang="en-US" altLang="ko-KR" b="1" dirty="0"/>
              <a:t>( </a:t>
            </a:r>
            <a:r>
              <a:rPr lang="ko-KR" altLang="en-US" b="1" dirty="0"/>
              <a:t>차라리 조인이 성능이 더 좋을 수 있음 </a:t>
            </a:r>
            <a:r>
              <a:rPr lang="en-US" altLang="ko-KR" b="1" dirty="0"/>
              <a:t>) </a:t>
            </a:r>
          </a:p>
          <a:p>
            <a:pPr marL="342900" indent="-342900">
              <a:buAutoNum type="arabicParenBoth"/>
            </a:pPr>
            <a:endParaRPr lang="en-US" altLang="ko-KR" b="1" dirty="0"/>
          </a:p>
          <a:p>
            <a:pPr marL="342900" indent="-342900">
              <a:buAutoNum type="arabicParenBoth"/>
            </a:pPr>
            <a:r>
              <a:rPr lang="ko-KR" altLang="en-US" b="1" dirty="0">
                <a:highlight>
                  <a:srgbClr val="FFFF00"/>
                </a:highlight>
              </a:rPr>
              <a:t>하나의 컬럼</a:t>
            </a:r>
            <a:r>
              <a:rPr lang="en-US" altLang="ko-KR" b="1" dirty="0">
                <a:highlight>
                  <a:srgbClr val="FFFF00"/>
                </a:highlight>
              </a:rPr>
              <a:t>, </a:t>
            </a:r>
            <a:r>
              <a:rPr lang="ko-KR" altLang="en-US" b="1" dirty="0">
                <a:highlight>
                  <a:srgbClr val="FFFF00"/>
                </a:highlight>
              </a:rPr>
              <a:t>하나의 값만 가져와야</a:t>
            </a:r>
            <a:r>
              <a:rPr lang="ko-KR" altLang="en-US" b="1" dirty="0"/>
              <a:t> 한다는 제약이 있다</a:t>
            </a:r>
            <a:r>
              <a:rPr lang="en-US" altLang="ko-KR" b="1" dirty="0"/>
              <a:t>. (</a:t>
            </a:r>
            <a:r>
              <a:rPr lang="ko-KR" altLang="en-US" b="1" dirty="0"/>
              <a:t>조인은 제약 없음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CF1CD-0C63-78DC-28DB-6CE5ECD0EE34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스칼라 </a:t>
            </a:r>
            <a:r>
              <a:rPr lang="ko-KR" altLang="en-US" sz="1800" b="1" dirty="0" err="1"/>
              <a:t>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SELECT) </a:t>
            </a:r>
          </a:p>
        </p:txBody>
      </p:sp>
    </p:spTree>
    <p:extLst>
      <p:ext uri="{BB962C8B-B14F-4D97-AF65-F5344CB8AC3E}">
        <p14:creationId xmlns:p14="http://schemas.microsoft.com/office/powerpoint/2010/main" val="350069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5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15E2C0-ADB2-6C76-8D03-D6C5EE21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85" y="2619306"/>
            <a:ext cx="4423055" cy="37443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5DA422F-5642-9618-407D-B4BCDECCBEA3}"/>
              </a:ext>
            </a:extLst>
          </p:cNvPr>
          <p:cNvSpPr/>
          <p:nvPr/>
        </p:nvSpPr>
        <p:spPr>
          <a:xfrm>
            <a:off x="2042105" y="4491499"/>
            <a:ext cx="3677976" cy="106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A1F15-FF5E-EC33-F987-B575ED79B652}"/>
              </a:ext>
            </a:extLst>
          </p:cNvPr>
          <p:cNvSpPr txBox="1"/>
          <p:nvPr/>
        </p:nvSpPr>
        <p:spPr>
          <a:xfrm>
            <a:off x="435294" y="910115"/>
            <a:ext cx="689304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인라인 뷰</a:t>
            </a:r>
            <a:r>
              <a:rPr lang="en-US" altLang="ko-KR" b="1" dirty="0"/>
              <a:t>(Inline View)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D77067-55E4-CE00-DD83-F6F20B7F4311}"/>
              </a:ext>
            </a:extLst>
          </p:cNvPr>
          <p:cNvSpPr txBox="1"/>
          <p:nvPr/>
        </p:nvSpPr>
        <p:spPr>
          <a:xfrm>
            <a:off x="4907553" y="4162261"/>
            <a:ext cx="914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</a:rPr>
              <a:t>서브쿼리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4D145-2109-2343-A1E8-FA3B63D5EA1E}"/>
              </a:ext>
            </a:extLst>
          </p:cNvPr>
          <p:cNvSpPr txBox="1"/>
          <p:nvPr/>
        </p:nvSpPr>
        <p:spPr>
          <a:xfrm>
            <a:off x="555822" y="1496712"/>
            <a:ext cx="1108035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FROM</a:t>
            </a:r>
            <a:r>
              <a:rPr lang="ko-KR" altLang="en-US" b="1" dirty="0"/>
              <a:t> 부분에서 사용되는 서브 쿼리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FROM </a:t>
            </a:r>
            <a:r>
              <a:rPr lang="ko-KR" altLang="en-US" b="1" dirty="0"/>
              <a:t>절에 쿼리를 작성해 결과를 </a:t>
            </a:r>
            <a:r>
              <a:rPr lang="ko-KR" altLang="en-US" b="1" dirty="0">
                <a:highlight>
                  <a:srgbClr val="FFFF00"/>
                </a:highlight>
              </a:rPr>
              <a:t>가상의 테이블인 것 처럼</a:t>
            </a:r>
            <a:r>
              <a:rPr lang="ko-KR" altLang="en-US" b="1" dirty="0"/>
              <a:t> 사용할 수 있음</a:t>
            </a:r>
            <a:endParaRPr lang="en-US" altLang="ko-KR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FCC1262-C54E-AB7B-8FFA-B821A337CA25}"/>
              </a:ext>
            </a:extLst>
          </p:cNvPr>
          <p:cNvSpPr/>
          <p:nvPr/>
        </p:nvSpPr>
        <p:spPr>
          <a:xfrm>
            <a:off x="6126480" y="4746231"/>
            <a:ext cx="780187" cy="555707"/>
          </a:xfrm>
          <a:prstGeom prst="rightArrow">
            <a:avLst>
              <a:gd name="adj1" fmla="val 50000"/>
              <a:gd name="adj2" fmla="val 594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D8A9B-43BB-3883-B550-890036F025BA}"/>
              </a:ext>
            </a:extLst>
          </p:cNvPr>
          <p:cNvSpPr txBox="1"/>
          <p:nvPr/>
        </p:nvSpPr>
        <p:spPr>
          <a:xfrm>
            <a:off x="6665618" y="3636835"/>
            <a:ext cx="4460442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인라인 뷰를 이용해 가상의 테이블 </a:t>
            </a:r>
            <a:r>
              <a:rPr lang="ko-KR" altLang="en-US" sz="1400" b="1" dirty="0" err="1"/>
              <a:t>처럼</a:t>
            </a:r>
            <a:r>
              <a:rPr lang="ko-KR" altLang="en-US" sz="1400" b="1" dirty="0"/>
              <a:t> 결과를 생성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E06C1-EEF5-47FC-790F-2ED866F4C30B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인라인 뷰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FROM )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E0F9B9-5583-C62D-076A-7CAED94E7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442" y="4135974"/>
            <a:ext cx="3080453" cy="196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6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15E2C0-ADB2-6C76-8D03-D6C5EE21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39" y="2473861"/>
            <a:ext cx="3858675" cy="32666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5DA422F-5642-9618-407D-B4BCDECCBEA3}"/>
              </a:ext>
            </a:extLst>
          </p:cNvPr>
          <p:cNvSpPr/>
          <p:nvPr/>
        </p:nvSpPr>
        <p:spPr>
          <a:xfrm>
            <a:off x="1046482" y="4121622"/>
            <a:ext cx="2966718" cy="936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A1F15-FF5E-EC33-F987-B575ED79B652}"/>
              </a:ext>
            </a:extLst>
          </p:cNvPr>
          <p:cNvSpPr txBox="1"/>
          <p:nvPr/>
        </p:nvSpPr>
        <p:spPr>
          <a:xfrm>
            <a:off x="435294" y="910115"/>
            <a:ext cx="689304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인라인 뷰</a:t>
            </a:r>
            <a:r>
              <a:rPr lang="en-US" altLang="ko-KR" b="1"/>
              <a:t>(Inline View)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4D145-2109-2343-A1E8-FA3B63D5EA1E}"/>
              </a:ext>
            </a:extLst>
          </p:cNvPr>
          <p:cNvSpPr txBox="1"/>
          <p:nvPr/>
        </p:nvSpPr>
        <p:spPr>
          <a:xfrm>
            <a:off x="738702" y="1530083"/>
            <a:ext cx="327449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인라인 뷰 실행원리 이해하기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E06C1-EEF5-47FC-790F-2ED866F4C30B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인라인 뷰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FROM )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E0F9B9-5583-C62D-076A-7CAED94E7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285" y="2374370"/>
            <a:ext cx="1901919" cy="1214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F0A359-99BD-3459-6532-33E9F9D02649}"/>
              </a:ext>
            </a:extLst>
          </p:cNvPr>
          <p:cNvSpPr txBox="1"/>
          <p:nvPr/>
        </p:nvSpPr>
        <p:spPr>
          <a:xfrm>
            <a:off x="5085486" y="2104625"/>
            <a:ext cx="1483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TB_MEMBER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ED4AA-E5FE-04CC-DA6B-E8AF0C0AB763}"/>
              </a:ext>
            </a:extLst>
          </p:cNvPr>
          <p:cNvSpPr txBox="1"/>
          <p:nvPr/>
        </p:nvSpPr>
        <p:spPr>
          <a:xfrm>
            <a:off x="9046811" y="2087110"/>
            <a:ext cx="24238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인라인 뷰로 만든 가상 테이블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253477-068C-128B-4D40-C93CFEE1B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317" y="2374370"/>
            <a:ext cx="3678585" cy="21154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F725BA8-5A26-BDA4-3039-3BE0F27BC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637" y="4916322"/>
            <a:ext cx="4687984" cy="13368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E9AD35-FC17-D8F7-D0E5-04F0F6AD8E8D}"/>
              </a:ext>
            </a:extLst>
          </p:cNvPr>
          <p:cNvSpPr txBox="1"/>
          <p:nvPr/>
        </p:nvSpPr>
        <p:spPr>
          <a:xfrm>
            <a:off x="5169317" y="4598481"/>
            <a:ext cx="1483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238063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07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3985CD-6C34-DE7D-F8D9-BACE53799F42}"/>
              </a:ext>
            </a:extLst>
          </p:cNvPr>
          <p:cNvSpPr txBox="1"/>
          <p:nvPr/>
        </p:nvSpPr>
        <p:spPr>
          <a:xfrm>
            <a:off x="-8473" y="57387"/>
            <a:ext cx="230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서브 쿼리의 개념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89C94A-E68D-13A9-B226-0DAD721A9228}"/>
              </a:ext>
            </a:extLst>
          </p:cNvPr>
          <p:cNvSpPr/>
          <p:nvPr/>
        </p:nvSpPr>
        <p:spPr>
          <a:xfrm>
            <a:off x="907004" y="2957980"/>
            <a:ext cx="3163911" cy="290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E3EEDA-24FD-ADA2-F85D-5835CCD6B09F}"/>
              </a:ext>
            </a:extLst>
          </p:cNvPr>
          <p:cNvSpPr/>
          <p:nvPr/>
        </p:nvSpPr>
        <p:spPr>
          <a:xfrm>
            <a:off x="1144187" y="3991614"/>
            <a:ext cx="2001773" cy="1649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7F7678-4032-373C-6052-BF83004FFEA9}"/>
              </a:ext>
            </a:extLst>
          </p:cNvPr>
          <p:cNvSpPr txBox="1"/>
          <p:nvPr/>
        </p:nvSpPr>
        <p:spPr>
          <a:xfrm>
            <a:off x="3145960" y="2642556"/>
            <a:ext cx="1388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메인 쿼리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6D840-78AE-9D4C-125C-D5B80B697896}"/>
              </a:ext>
            </a:extLst>
          </p:cNvPr>
          <p:cNvSpPr txBox="1"/>
          <p:nvPr/>
        </p:nvSpPr>
        <p:spPr>
          <a:xfrm>
            <a:off x="2145073" y="3676190"/>
            <a:ext cx="1388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서브 쿼리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73B0B-A40E-65A7-954F-20849D9D6CFA}"/>
              </a:ext>
            </a:extLst>
          </p:cNvPr>
          <p:cNvSpPr txBox="1"/>
          <p:nvPr/>
        </p:nvSpPr>
        <p:spPr>
          <a:xfrm>
            <a:off x="561339" y="943536"/>
            <a:ext cx="84984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/>
              <a:t>서브쿼리</a:t>
            </a:r>
            <a:r>
              <a:rPr lang="en-US" altLang="ko-KR" sz="3200" b="1" dirty="0"/>
              <a:t>(SUB QUERY)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60A5E-17C8-DDB0-1D77-9B84E0804EB2}"/>
              </a:ext>
            </a:extLst>
          </p:cNvPr>
          <p:cNvSpPr txBox="1"/>
          <p:nvPr/>
        </p:nvSpPr>
        <p:spPr>
          <a:xfrm>
            <a:off x="897101" y="1641195"/>
            <a:ext cx="1061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작성된 쿼리 내부에 다른 쿼리를 삽입</a:t>
            </a:r>
            <a:r>
              <a:rPr lang="ko-KR" altLang="en-US" b="1" dirty="0"/>
              <a:t>하여 보다 다양하게 데이터를 출력하는 방법을 제공합니다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FE0911-DFB2-033E-DB7F-26F69039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07" y="3110038"/>
            <a:ext cx="6438256" cy="240798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48EE0E-313B-761D-2C93-54A2BF612F57}"/>
              </a:ext>
            </a:extLst>
          </p:cNvPr>
          <p:cNvSpPr/>
          <p:nvPr/>
        </p:nvSpPr>
        <p:spPr>
          <a:xfrm>
            <a:off x="5285878" y="3690013"/>
            <a:ext cx="5396138" cy="1312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6DAA7B-7884-01F0-5310-662420049E96}"/>
              </a:ext>
            </a:extLst>
          </p:cNvPr>
          <p:cNvSpPr/>
          <p:nvPr/>
        </p:nvSpPr>
        <p:spPr>
          <a:xfrm>
            <a:off x="4994907" y="2982441"/>
            <a:ext cx="6520826" cy="2763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58683-9BC9-DE47-FBC1-D27110AFCC65}"/>
              </a:ext>
            </a:extLst>
          </p:cNvPr>
          <p:cNvSpPr txBox="1"/>
          <p:nvPr/>
        </p:nvSpPr>
        <p:spPr>
          <a:xfrm>
            <a:off x="9584216" y="3690013"/>
            <a:ext cx="1388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서브 쿼리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9748A-E215-04D1-C31E-FB6133D28AA4}"/>
              </a:ext>
            </a:extLst>
          </p:cNvPr>
          <p:cNvSpPr txBox="1"/>
          <p:nvPr/>
        </p:nvSpPr>
        <p:spPr>
          <a:xfrm>
            <a:off x="10536989" y="2642556"/>
            <a:ext cx="1388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메인 쿼리</a:t>
            </a:r>
          </a:p>
        </p:txBody>
      </p:sp>
    </p:spTree>
    <p:extLst>
      <p:ext uri="{BB962C8B-B14F-4D97-AF65-F5344CB8AC3E}">
        <p14:creationId xmlns:p14="http://schemas.microsoft.com/office/powerpoint/2010/main" val="247125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C1DC2B5-F693-A6CC-E1DE-7F151AD8C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55" y="3069946"/>
            <a:ext cx="5614042" cy="19201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01DDA1-B86A-DD92-6A46-E346195B2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35" y="3082387"/>
            <a:ext cx="5614042" cy="19201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518D2-1207-2014-FF23-7B2E5C033239}"/>
              </a:ext>
            </a:extLst>
          </p:cNvPr>
          <p:cNvSpPr/>
          <p:nvPr/>
        </p:nvSpPr>
        <p:spPr>
          <a:xfrm>
            <a:off x="8616373" y="3777389"/>
            <a:ext cx="3098394" cy="1131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A5A9-58CE-84FE-6D8C-74ED9F2D6986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43A71-E935-F6B1-A457-311F4D073E65}"/>
              </a:ext>
            </a:extLst>
          </p:cNvPr>
          <p:cNvSpPr txBox="1"/>
          <p:nvPr/>
        </p:nvSpPr>
        <p:spPr>
          <a:xfrm>
            <a:off x="435294" y="910115"/>
            <a:ext cx="689304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중첩서브쿼리</a:t>
            </a:r>
            <a:r>
              <a:rPr lang="ko-KR" altLang="en-US" sz="3200" b="1" dirty="0"/>
              <a:t> </a:t>
            </a:r>
            <a:r>
              <a:rPr lang="en-US" altLang="ko-KR" b="1" dirty="0"/>
              <a:t>(Nested Sub Query) 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6537-B142-7EFE-B2A0-998EE14626D2}"/>
              </a:ext>
            </a:extLst>
          </p:cNvPr>
          <p:cNvSpPr txBox="1"/>
          <p:nvPr/>
        </p:nvSpPr>
        <p:spPr>
          <a:xfrm>
            <a:off x="555822" y="1496712"/>
            <a:ext cx="1108035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WHERE</a:t>
            </a:r>
            <a:r>
              <a:rPr lang="ko-KR" altLang="en-US" b="1" dirty="0"/>
              <a:t> 부분에서 사용되는 서브 쿼리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err="1"/>
              <a:t>메인쿼리의</a:t>
            </a:r>
            <a:r>
              <a:rPr lang="ko-KR" altLang="en-US" b="1" dirty="0"/>
              <a:t> 컬럼을 쓰냐 </a:t>
            </a:r>
            <a:r>
              <a:rPr lang="ko-KR" altLang="en-US" b="1" dirty="0" err="1"/>
              <a:t>안쓰냐에</a:t>
            </a:r>
            <a:r>
              <a:rPr lang="ko-KR" altLang="en-US" b="1" dirty="0"/>
              <a:t> 따라 </a:t>
            </a:r>
            <a:r>
              <a:rPr lang="ko-KR" altLang="en-US" b="1" dirty="0" err="1"/>
              <a:t>상관서브쿼리</a:t>
            </a:r>
            <a:r>
              <a:rPr lang="ko-KR" altLang="en-US" b="1" dirty="0"/>
              <a:t> </a:t>
            </a:r>
            <a:r>
              <a:rPr lang="en-US" altLang="ko-KR" b="1" dirty="0"/>
              <a:t>, </a:t>
            </a:r>
            <a:r>
              <a:rPr lang="ko-KR" altLang="en-US" b="1" dirty="0" err="1"/>
              <a:t>비상관서브쿼리로</a:t>
            </a:r>
            <a:r>
              <a:rPr lang="ko-KR" altLang="en-US" b="1" dirty="0"/>
              <a:t> 나뉨</a:t>
            </a:r>
            <a:endParaRPr lang="en-US" altLang="ko-KR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C4C665-22B2-6720-A9DE-EAFCB388E1C3}"/>
              </a:ext>
            </a:extLst>
          </p:cNvPr>
          <p:cNvSpPr/>
          <p:nvPr/>
        </p:nvSpPr>
        <p:spPr>
          <a:xfrm>
            <a:off x="2389417" y="3685653"/>
            <a:ext cx="3495089" cy="1258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294B9C-8AAA-3138-D09F-D95C6E4C3C00}"/>
              </a:ext>
            </a:extLst>
          </p:cNvPr>
          <p:cNvSpPr txBox="1"/>
          <p:nvPr/>
        </p:nvSpPr>
        <p:spPr>
          <a:xfrm>
            <a:off x="514853" y="5243478"/>
            <a:ext cx="29486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상관서브쿼리</a:t>
            </a:r>
            <a:r>
              <a:rPr lang="ko-KR" altLang="en-US" b="1" dirty="0"/>
              <a:t> 예시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실행 순서 </a:t>
            </a:r>
            <a:r>
              <a:rPr lang="en-US" altLang="ko-KR" b="1" dirty="0"/>
              <a:t>: </a:t>
            </a:r>
            <a:r>
              <a:rPr lang="ko-KR" altLang="en-US" b="1" dirty="0"/>
              <a:t>메인 </a:t>
            </a:r>
            <a:r>
              <a:rPr lang="en-US" altLang="ko-KR" b="1" dirty="0"/>
              <a:t>-&gt; </a:t>
            </a:r>
            <a:r>
              <a:rPr lang="ko-KR" altLang="en-US" b="1" dirty="0"/>
              <a:t>서브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46F31-282A-A806-43FB-260D6B3EDBE0}"/>
              </a:ext>
            </a:extLst>
          </p:cNvPr>
          <p:cNvSpPr txBox="1"/>
          <p:nvPr/>
        </p:nvSpPr>
        <p:spPr>
          <a:xfrm>
            <a:off x="6359705" y="5243478"/>
            <a:ext cx="29486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비상관서브쿼리</a:t>
            </a:r>
            <a:r>
              <a:rPr lang="ko-KR" altLang="en-US" b="1" dirty="0"/>
              <a:t> 예시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실행 순서 </a:t>
            </a:r>
            <a:r>
              <a:rPr lang="en-US" altLang="ko-KR" b="1" dirty="0"/>
              <a:t>: </a:t>
            </a:r>
            <a:r>
              <a:rPr lang="ko-KR" altLang="en-US" b="1" dirty="0"/>
              <a:t>서브 </a:t>
            </a:r>
            <a:r>
              <a:rPr lang="en-US" altLang="ko-KR" b="1" dirty="0"/>
              <a:t>-&gt; </a:t>
            </a:r>
            <a:r>
              <a:rPr lang="ko-KR" altLang="en-US" b="1" dirty="0"/>
              <a:t>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51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F51F0F-8CF8-9450-916B-3D50C82E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28" y="3350218"/>
            <a:ext cx="7917937" cy="2586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A1F15-FF5E-EC33-F987-B575ED79B652}"/>
              </a:ext>
            </a:extLst>
          </p:cNvPr>
          <p:cNvSpPr txBox="1"/>
          <p:nvPr/>
        </p:nvSpPr>
        <p:spPr>
          <a:xfrm>
            <a:off x="548189" y="920837"/>
            <a:ext cx="689304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비상관 </a:t>
            </a:r>
            <a:r>
              <a:rPr lang="ko-KR" altLang="en-US" sz="3200" b="1" dirty="0" err="1"/>
              <a:t>서브쿼리</a:t>
            </a:r>
            <a:r>
              <a:rPr lang="en-US" altLang="ko-KR" b="1" dirty="0"/>
              <a:t>(Sub query)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4D145-2109-2343-A1E8-FA3B63D5EA1E}"/>
              </a:ext>
            </a:extLst>
          </p:cNvPr>
          <p:cNvSpPr txBox="1"/>
          <p:nvPr/>
        </p:nvSpPr>
        <p:spPr>
          <a:xfrm>
            <a:off x="902989" y="1727948"/>
            <a:ext cx="10631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서브쿼리에서</a:t>
            </a:r>
            <a:r>
              <a:rPr lang="ko-KR" altLang="en-US" b="1" dirty="0"/>
              <a:t> </a:t>
            </a:r>
            <a:r>
              <a:rPr lang="ko-KR" altLang="en-US" b="1" u="sng" dirty="0" err="1"/>
              <a:t>메인쿼리의</a:t>
            </a:r>
            <a:r>
              <a:rPr lang="ko-KR" altLang="en-US" b="1" u="sng" dirty="0"/>
              <a:t> 컬럼을 사용하지 않는</a:t>
            </a:r>
            <a:r>
              <a:rPr lang="ko-KR" altLang="en-US" b="1" dirty="0"/>
              <a:t> </a:t>
            </a:r>
            <a:r>
              <a:rPr lang="ko-KR" altLang="en-US" b="1" dirty="0" err="1"/>
              <a:t>서브쿼리를</a:t>
            </a:r>
            <a:r>
              <a:rPr lang="ko-KR" altLang="en-US" b="1" dirty="0"/>
              <a:t> 의미합니다</a:t>
            </a:r>
            <a:r>
              <a:rPr lang="en-US" altLang="ko-KR" b="1" dirty="0"/>
              <a:t>. (</a:t>
            </a:r>
            <a:r>
              <a:rPr lang="ko-KR" altLang="en-US" b="1" dirty="0" err="1"/>
              <a:t>메인쿼리와</a:t>
            </a:r>
            <a:r>
              <a:rPr lang="ko-KR" altLang="en-US" b="1" dirty="0"/>
              <a:t> 연관 </a:t>
            </a:r>
            <a:r>
              <a:rPr lang="en-US" altLang="ko-KR" b="1" dirty="0"/>
              <a:t>X)</a:t>
            </a:r>
          </a:p>
          <a:p>
            <a:endParaRPr lang="en-US" altLang="ko-KR" b="1" dirty="0"/>
          </a:p>
          <a:p>
            <a:r>
              <a:rPr lang="ko-KR" altLang="en-US" b="1" dirty="0"/>
              <a:t>이 경우 </a:t>
            </a:r>
            <a:r>
              <a:rPr lang="ko-KR" altLang="en-US" b="1" dirty="0" err="1">
                <a:solidFill>
                  <a:srgbClr val="FF0000"/>
                </a:solidFill>
              </a:rPr>
              <a:t>서브쿼리가</a:t>
            </a:r>
            <a:r>
              <a:rPr lang="ko-KR" altLang="en-US" b="1" dirty="0">
                <a:solidFill>
                  <a:srgbClr val="FF0000"/>
                </a:solidFill>
              </a:rPr>
              <a:t> 먼저 실행되고 메인 쿼리가 실행됩니다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518D2-1207-2014-FF23-7B2E5C033239}"/>
              </a:ext>
            </a:extLst>
          </p:cNvPr>
          <p:cNvSpPr/>
          <p:nvPr/>
        </p:nvSpPr>
        <p:spPr>
          <a:xfrm>
            <a:off x="5809782" y="4328223"/>
            <a:ext cx="4278576" cy="1447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EE828-8330-D3B4-446C-CE96DBBAB72E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6F4C98-157F-76ED-1803-450AEC57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60" y="3368009"/>
            <a:ext cx="2133898" cy="790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277D35-8FED-17C2-1AA3-979A444FB02C}"/>
              </a:ext>
            </a:extLst>
          </p:cNvPr>
          <p:cNvSpPr txBox="1"/>
          <p:nvPr/>
        </p:nvSpPr>
        <p:spPr>
          <a:xfrm>
            <a:off x="7384648" y="3705162"/>
            <a:ext cx="56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(1)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75399-6C27-0FDE-4ED5-870769232DA0}"/>
              </a:ext>
            </a:extLst>
          </p:cNvPr>
          <p:cNvSpPr txBox="1"/>
          <p:nvPr/>
        </p:nvSpPr>
        <p:spPr>
          <a:xfrm>
            <a:off x="832243" y="4590330"/>
            <a:ext cx="552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(2)</a:t>
            </a:r>
            <a:endParaRPr lang="ko-KR" altLang="en-US" sz="2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107E9D-DCC1-0127-9AE1-3B20B7A13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81" y="5079996"/>
            <a:ext cx="2776114" cy="8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1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7A1F15-FF5E-EC33-F987-B575ED79B652}"/>
              </a:ext>
            </a:extLst>
          </p:cNvPr>
          <p:cNvSpPr txBox="1"/>
          <p:nvPr/>
        </p:nvSpPr>
        <p:spPr>
          <a:xfrm>
            <a:off x="432442" y="810883"/>
            <a:ext cx="6893041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비상관 </a:t>
            </a:r>
            <a:r>
              <a:rPr lang="ko-KR" altLang="en-US" sz="2800" b="1" dirty="0" err="1"/>
              <a:t>서브쿼리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문제를 풀어봅시다</a:t>
            </a:r>
            <a:endParaRPr lang="en-US" altLang="ko-KR" sz="1600" b="1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EE828-8330-D3B4-446C-CE96DBBAB72E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D46A6-E9A6-34EE-D965-5EFD84C69180}"/>
              </a:ext>
            </a:extLst>
          </p:cNvPr>
          <p:cNvSpPr txBox="1"/>
          <p:nvPr/>
        </p:nvSpPr>
        <p:spPr>
          <a:xfrm>
            <a:off x="432442" y="2022149"/>
            <a:ext cx="11386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(1) TB_MEMBER</a:t>
            </a:r>
            <a:r>
              <a:rPr lang="ko-KR" altLang="en-US" sz="1800" b="1" dirty="0"/>
              <a:t> 테이블에서 </a:t>
            </a:r>
            <a:r>
              <a:rPr lang="ko-KR" altLang="en-US" b="1" dirty="0"/>
              <a:t>회원들 중에 </a:t>
            </a:r>
            <a:r>
              <a:rPr lang="ko-KR" altLang="en-US" b="1" dirty="0">
                <a:solidFill>
                  <a:srgbClr val="0070C0"/>
                </a:solidFill>
              </a:rPr>
              <a:t>평균 </a:t>
            </a:r>
            <a:r>
              <a:rPr lang="en-US" altLang="ko-KR" b="1" dirty="0">
                <a:solidFill>
                  <a:srgbClr val="0070C0"/>
                </a:solidFill>
              </a:rPr>
              <a:t>AGE </a:t>
            </a:r>
            <a:r>
              <a:rPr lang="ko-KR" altLang="en-US" b="1" dirty="0">
                <a:solidFill>
                  <a:srgbClr val="0070C0"/>
                </a:solidFill>
              </a:rPr>
              <a:t>기준 이상인</a:t>
            </a:r>
            <a:r>
              <a:rPr lang="ko-KR" altLang="en-US" b="1" dirty="0"/>
              <a:t> </a:t>
            </a:r>
            <a:r>
              <a:rPr lang="en-US" altLang="ko-KR" b="1" dirty="0"/>
              <a:t>AGE </a:t>
            </a:r>
            <a:r>
              <a:rPr lang="ko-KR" altLang="en-US" b="1" dirty="0"/>
              <a:t>정보를 가진 대상만 출력해주세요</a:t>
            </a:r>
            <a:r>
              <a:rPr lang="en-US" altLang="ko-KR" b="1" dirty="0"/>
              <a:t>.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7FB433-86FF-F126-454E-CECA6804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331" y="2403252"/>
            <a:ext cx="3567681" cy="12539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A97397-E4CE-44EB-22B7-6CF3216612F3}"/>
              </a:ext>
            </a:extLst>
          </p:cNvPr>
          <p:cNvSpPr txBox="1"/>
          <p:nvPr/>
        </p:nvSpPr>
        <p:spPr>
          <a:xfrm>
            <a:off x="432442" y="4396913"/>
            <a:ext cx="11386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(2) TB_PRD </a:t>
            </a:r>
            <a:r>
              <a:rPr lang="ko-KR" altLang="en-US" sz="1800" b="1" dirty="0"/>
              <a:t>테이블에서 </a:t>
            </a:r>
            <a:r>
              <a:rPr lang="ko-KR" altLang="en-US" sz="1800" b="1" dirty="0">
                <a:solidFill>
                  <a:srgbClr val="0070C0"/>
                </a:solidFill>
              </a:rPr>
              <a:t>가장 싼 가격</a:t>
            </a:r>
            <a:r>
              <a:rPr lang="ko-KR" altLang="en-US" sz="1800" b="1" dirty="0"/>
              <a:t>을 가진 상품 정보를 출력해주세요</a:t>
            </a:r>
            <a:r>
              <a:rPr lang="en-US" altLang="ko-KR" sz="1800" b="1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9EC451-75E1-78BD-721C-DE892FA80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50" y="4778016"/>
            <a:ext cx="5876462" cy="6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54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7A1F15-FF5E-EC33-F987-B575ED79B652}"/>
              </a:ext>
            </a:extLst>
          </p:cNvPr>
          <p:cNvSpPr txBox="1"/>
          <p:nvPr/>
        </p:nvSpPr>
        <p:spPr>
          <a:xfrm>
            <a:off x="432442" y="810883"/>
            <a:ext cx="6893041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비상관 </a:t>
            </a:r>
            <a:r>
              <a:rPr lang="ko-KR" altLang="en-US" sz="2800" b="1" dirty="0" err="1"/>
              <a:t>서브쿼리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문제를 풀어봅시다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답</a:t>
            </a:r>
            <a:r>
              <a:rPr lang="en-US" altLang="ko-KR" sz="2800" b="1" dirty="0"/>
              <a:t>)</a:t>
            </a:r>
            <a:endParaRPr lang="en-US" altLang="ko-KR" sz="1600" b="1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EE828-8330-D3B4-446C-CE96DBBAB72E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D46A6-E9A6-34EE-D965-5EFD84C69180}"/>
              </a:ext>
            </a:extLst>
          </p:cNvPr>
          <p:cNvSpPr txBox="1"/>
          <p:nvPr/>
        </p:nvSpPr>
        <p:spPr>
          <a:xfrm>
            <a:off x="432442" y="2022149"/>
            <a:ext cx="11386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(1) TB_MEMBER</a:t>
            </a:r>
            <a:r>
              <a:rPr lang="ko-KR" altLang="en-US" sz="1800" b="1" dirty="0"/>
              <a:t> 테이블에서 </a:t>
            </a:r>
            <a:r>
              <a:rPr lang="ko-KR" altLang="en-US" b="1" dirty="0"/>
              <a:t>회원들 중에 </a:t>
            </a:r>
            <a:r>
              <a:rPr lang="ko-KR" altLang="en-US" b="1" dirty="0">
                <a:solidFill>
                  <a:srgbClr val="0070C0"/>
                </a:solidFill>
              </a:rPr>
              <a:t>평균 </a:t>
            </a:r>
            <a:r>
              <a:rPr lang="en-US" altLang="ko-KR" b="1" dirty="0">
                <a:solidFill>
                  <a:srgbClr val="0070C0"/>
                </a:solidFill>
              </a:rPr>
              <a:t>AGE </a:t>
            </a:r>
            <a:r>
              <a:rPr lang="ko-KR" altLang="en-US" b="1" dirty="0">
                <a:solidFill>
                  <a:srgbClr val="0070C0"/>
                </a:solidFill>
              </a:rPr>
              <a:t>기준 이상인</a:t>
            </a:r>
            <a:r>
              <a:rPr lang="ko-KR" altLang="en-US" b="1" dirty="0"/>
              <a:t> </a:t>
            </a:r>
            <a:r>
              <a:rPr lang="en-US" altLang="ko-KR" b="1" dirty="0"/>
              <a:t>AGE </a:t>
            </a:r>
            <a:r>
              <a:rPr lang="ko-KR" altLang="en-US" b="1" dirty="0"/>
              <a:t>정보를 가진 대상만 출력해주세요</a:t>
            </a:r>
            <a:r>
              <a:rPr lang="en-US" altLang="ko-KR" b="1" dirty="0"/>
              <a:t>.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7FB433-86FF-F126-454E-CECA68041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31" y="2403252"/>
            <a:ext cx="3567681" cy="12539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A97397-E4CE-44EB-22B7-6CF3216612F3}"/>
              </a:ext>
            </a:extLst>
          </p:cNvPr>
          <p:cNvSpPr txBox="1"/>
          <p:nvPr/>
        </p:nvSpPr>
        <p:spPr>
          <a:xfrm>
            <a:off x="432442" y="4396913"/>
            <a:ext cx="11386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(2) TB_PRD </a:t>
            </a:r>
            <a:r>
              <a:rPr lang="ko-KR" altLang="en-US" sz="1800" b="1" dirty="0"/>
              <a:t>테이블에서 </a:t>
            </a:r>
            <a:r>
              <a:rPr lang="ko-KR" altLang="en-US" sz="1800" b="1" dirty="0">
                <a:solidFill>
                  <a:srgbClr val="0070C0"/>
                </a:solidFill>
              </a:rPr>
              <a:t>가장 싼 가격</a:t>
            </a:r>
            <a:r>
              <a:rPr lang="ko-KR" altLang="en-US" sz="1800" b="1" dirty="0"/>
              <a:t>을 가진 상품 정보를 출력해주세요</a:t>
            </a:r>
            <a:r>
              <a:rPr lang="en-US" altLang="ko-KR" sz="1800" b="1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9EC451-75E1-78BD-721C-DE892FA80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67688"/>
            <a:ext cx="5394184" cy="58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C7179C-C4B4-7297-6D16-0FBE5CD562AA}"/>
              </a:ext>
            </a:extLst>
          </p:cNvPr>
          <p:cNvSpPr txBox="1"/>
          <p:nvPr/>
        </p:nvSpPr>
        <p:spPr>
          <a:xfrm>
            <a:off x="805988" y="2516842"/>
            <a:ext cx="483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highlight>
                  <a:srgbClr val="FFFF00"/>
                </a:highlight>
              </a:rPr>
              <a:t>답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7FE0E-50FB-1425-BFAD-F6B579EBBEB9}"/>
              </a:ext>
            </a:extLst>
          </p:cNvPr>
          <p:cNvSpPr txBox="1"/>
          <p:nvPr/>
        </p:nvSpPr>
        <p:spPr>
          <a:xfrm>
            <a:off x="805988" y="4891606"/>
            <a:ext cx="483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highlight>
                  <a:srgbClr val="FFFF00"/>
                </a:highlight>
              </a:rPr>
              <a:t>답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90B5C4-89B2-C7EA-731A-60E5156D8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230" y="2510197"/>
            <a:ext cx="3772439" cy="1658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EAF797-CDAD-9F9D-35E8-FC8F29634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230" y="4908586"/>
            <a:ext cx="4516345" cy="16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1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59A4E62-3F38-AEEC-6712-8608506A9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26" y="3013554"/>
            <a:ext cx="8874421" cy="298453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518D2-1207-2014-FF23-7B2E5C033239}"/>
              </a:ext>
            </a:extLst>
          </p:cNvPr>
          <p:cNvSpPr/>
          <p:nvPr/>
        </p:nvSpPr>
        <p:spPr>
          <a:xfrm>
            <a:off x="4839297" y="3931313"/>
            <a:ext cx="5613049" cy="1941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B8F7A-79B2-BC6E-9EDE-71879BDC687D}"/>
              </a:ext>
            </a:extLst>
          </p:cNvPr>
          <p:cNvSpPr txBox="1"/>
          <p:nvPr/>
        </p:nvSpPr>
        <p:spPr>
          <a:xfrm>
            <a:off x="6719480" y="3349647"/>
            <a:ext cx="3696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서브쿼리에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메인쿼리</a:t>
            </a:r>
            <a:r>
              <a:rPr lang="ko-KR" altLang="en-US" sz="1400" b="1" dirty="0"/>
              <a:t> 컬럼</a:t>
            </a:r>
            <a:r>
              <a:rPr lang="en-US" altLang="ko-KR" sz="1400" b="1" dirty="0"/>
              <a:t>(A.PRD_TYPE)</a:t>
            </a:r>
            <a:r>
              <a:rPr lang="ko-KR" altLang="en-US" sz="1400" b="1" dirty="0"/>
              <a:t>이 </a:t>
            </a:r>
            <a:endParaRPr lang="en-US" altLang="ko-KR" sz="1400" b="1" dirty="0"/>
          </a:p>
          <a:p>
            <a:r>
              <a:rPr lang="ko-KR" altLang="en-US" sz="1400" b="1" dirty="0"/>
              <a:t>있으므로 먼저 실행되지 못함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630ED-F3AF-7BD6-6262-04B8A1AF9A46}"/>
              </a:ext>
            </a:extLst>
          </p:cNvPr>
          <p:cNvSpPr txBox="1"/>
          <p:nvPr/>
        </p:nvSpPr>
        <p:spPr>
          <a:xfrm>
            <a:off x="367799" y="802651"/>
            <a:ext cx="689304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상관 </a:t>
            </a:r>
            <a:r>
              <a:rPr lang="ko-KR" altLang="en-US" sz="3200" b="1" dirty="0" err="1"/>
              <a:t>서브쿼리</a:t>
            </a:r>
            <a:r>
              <a:rPr lang="en-US" altLang="ko-KR" b="1" dirty="0"/>
              <a:t>(Sub query)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8B4D3-86C1-A50E-0CF3-FFFCC405F3A4}"/>
              </a:ext>
            </a:extLst>
          </p:cNvPr>
          <p:cNvSpPr txBox="1"/>
          <p:nvPr/>
        </p:nvSpPr>
        <p:spPr>
          <a:xfrm>
            <a:off x="631736" y="1622531"/>
            <a:ext cx="11134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서브쿼리에서</a:t>
            </a:r>
            <a:r>
              <a:rPr lang="ko-KR" altLang="en-US" b="1" dirty="0"/>
              <a:t> </a:t>
            </a:r>
            <a:r>
              <a:rPr lang="ko-KR" altLang="en-US" b="1" u="sng" dirty="0" err="1"/>
              <a:t>메인쿼리의</a:t>
            </a:r>
            <a:r>
              <a:rPr lang="ko-KR" altLang="en-US" b="1" u="sng" dirty="0"/>
              <a:t> 컬럼을 사용하는</a:t>
            </a:r>
            <a:r>
              <a:rPr lang="ko-KR" altLang="en-US" b="1" dirty="0"/>
              <a:t> </a:t>
            </a:r>
            <a:r>
              <a:rPr lang="ko-KR" altLang="en-US" b="1" dirty="0" err="1"/>
              <a:t>서브쿼리를</a:t>
            </a:r>
            <a:r>
              <a:rPr lang="ko-KR" altLang="en-US" b="1" dirty="0"/>
              <a:t> 의미합니다</a:t>
            </a:r>
            <a:r>
              <a:rPr lang="en-US" altLang="ko-KR" b="1" dirty="0"/>
              <a:t>. (</a:t>
            </a:r>
            <a:r>
              <a:rPr lang="ko-KR" altLang="en-US" b="1" dirty="0" err="1"/>
              <a:t>메인쿼리와</a:t>
            </a:r>
            <a:r>
              <a:rPr lang="ko-KR" altLang="en-US" b="1" dirty="0"/>
              <a:t> 연관 </a:t>
            </a:r>
            <a:r>
              <a:rPr lang="en-US" altLang="ko-KR" b="1" dirty="0"/>
              <a:t>O )</a:t>
            </a:r>
          </a:p>
          <a:p>
            <a:endParaRPr lang="en-US" altLang="ko-KR" b="1" dirty="0"/>
          </a:p>
          <a:p>
            <a:r>
              <a:rPr lang="ko-KR" altLang="en-US" b="1" dirty="0" err="1"/>
              <a:t>메인쿼리에서</a:t>
            </a:r>
            <a:r>
              <a:rPr lang="ko-KR" altLang="en-US" b="1" dirty="0"/>
              <a:t> 출력되는 </a:t>
            </a:r>
            <a:r>
              <a:rPr lang="ko-KR" altLang="en-US" b="1" dirty="0" err="1"/>
              <a:t>튜플</a:t>
            </a:r>
            <a:r>
              <a:rPr lang="en-US" altLang="ko-KR" b="1" dirty="0"/>
              <a:t>(</a:t>
            </a:r>
            <a:r>
              <a:rPr lang="ko-KR" altLang="en-US" b="1" dirty="0"/>
              <a:t>행</a:t>
            </a:r>
            <a:r>
              <a:rPr lang="en-US" altLang="ko-KR" b="1" dirty="0"/>
              <a:t>) </a:t>
            </a:r>
            <a:r>
              <a:rPr lang="ko-KR" altLang="en-US" b="1" dirty="0"/>
              <a:t>수만큼 </a:t>
            </a:r>
            <a:r>
              <a:rPr lang="ko-KR" altLang="en-US" b="1" dirty="0" err="1"/>
              <a:t>서브쿼리가</a:t>
            </a:r>
            <a:r>
              <a:rPr lang="ko-KR" altLang="en-US" b="1" dirty="0"/>
              <a:t> 실행되고 </a:t>
            </a:r>
            <a:r>
              <a:rPr lang="ko-KR" altLang="en-US" b="1" dirty="0">
                <a:solidFill>
                  <a:srgbClr val="FF0000"/>
                </a:solidFill>
              </a:rPr>
              <a:t>그 결과를 대입해 </a:t>
            </a:r>
            <a:r>
              <a:rPr lang="ko-KR" altLang="en-US" b="1" dirty="0" err="1">
                <a:solidFill>
                  <a:srgbClr val="FF0000"/>
                </a:solidFill>
              </a:rPr>
              <a:t>메인쿼리를</a:t>
            </a:r>
            <a:r>
              <a:rPr lang="ko-KR" altLang="en-US" b="1" dirty="0">
                <a:solidFill>
                  <a:srgbClr val="FF0000"/>
                </a:solidFill>
              </a:rPr>
              <a:t> 실행</a:t>
            </a:r>
            <a:r>
              <a:rPr lang="ko-KR" altLang="en-US" b="1" dirty="0"/>
              <a:t>합니다</a:t>
            </a:r>
            <a:r>
              <a:rPr lang="en-US" altLang="ko-KR" b="1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02830-DCB3-8A3F-6023-25D5C6653E4C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94302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6BA917-5BB9-7579-0B2B-E97AAD00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9" y="2413157"/>
            <a:ext cx="6395095" cy="2150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A1F15-FF5E-EC33-F987-B575ED79B652}"/>
              </a:ext>
            </a:extLst>
          </p:cNvPr>
          <p:cNvSpPr txBox="1"/>
          <p:nvPr/>
        </p:nvSpPr>
        <p:spPr>
          <a:xfrm>
            <a:off x="406759" y="934553"/>
            <a:ext cx="772849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상관 </a:t>
            </a:r>
            <a:r>
              <a:rPr lang="ko-KR" altLang="en-US" sz="3200" b="1" dirty="0" err="1"/>
              <a:t>서브쿼리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실행 원리를 알아봅시다</a:t>
            </a:r>
            <a:r>
              <a:rPr lang="en-US" altLang="ko-KR" sz="3200" b="1" dirty="0"/>
              <a:t>.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518D2-1207-2014-FF23-7B2E5C033239}"/>
              </a:ext>
            </a:extLst>
          </p:cNvPr>
          <p:cNvSpPr/>
          <p:nvPr/>
        </p:nvSpPr>
        <p:spPr>
          <a:xfrm>
            <a:off x="1497290" y="2761109"/>
            <a:ext cx="921819" cy="366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B8F7A-79B2-BC6E-9EDE-71879BDC687D}"/>
              </a:ext>
            </a:extLst>
          </p:cNvPr>
          <p:cNvSpPr txBox="1"/>
          <p:nvPr/>
        </p:nvSpPr>
        <p:spPr>
          <a:xfrm>
            <a:off x="687589" y="1646360"/>
            <a:ext cx="8309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600" b="1" dirty="0" err="1"/>
              <a:t>메인쿼리의</a:t>
            </a:r>
            <a:r>
              <a:rPr lang="ko-KR" altLang="en-US" sz="1600" b="1" dirty="0"/>
              <a:t> 행 개수만큼 값을 반복 대입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비교하여 조건을 확인합니다</a:t>
            </a:r>
            <a:r>
              <a:rPr lang="en-US" altLang="ko-KR" sz="1600" b="1" dirty="0"/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27D1E29-B277-638D-E51C-1D77263BCE07}"/>
              </a:ext>
            </a:extLst>
          </p:cNvPr>
          <p:cNvCxnSpPr>
            <a:cxnSpLocks/>
          </p:cNvCxnSpPr>
          <p:nvPr/>
        </p:nvCxnSpPr>
        <p:spPr>
          <a:xfrm>
            <a:off x="2176388" y="2757489"/>
            <a:ext cx="54860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9CF367-279B-E2FD-8845-9ADC3BE95823}"/>
              </a:ext>
            </a:extLst>
          </p:cNvPr>
          <p:cNvSpPr txBox="1"/>
          <p:nvPr/>
        </p:nvSpPr>
        <p:spPr>
          <a:xfrm>
            <a:off x="649480" y="5051570"/>
            <a:ext cx="52536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따로 </a:t>
            </a:r>
            <a:r>
              <a:rPr lang="en-US" altLang="ko-KR" sz="1600" b="1" dirty="0"/>
              <a:t>WHERE </a:t>
            </a:r>
            <a:r>
              <a:rPr lang="ko-KR" altLang="en-US" sz="1600" b="1" dirty="0"/>
              <a:t>조건이 없으므로 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 err="1"/>
              <a:t>메인쿼리에서</a:t>
            </a:r>
            <a:r>
              <a:rPr lang="ko-KR" altLang="en-US" sz="1600" b="1" dirty="0"/>
              <a:t> 출력될 행의 횟수만큼 대입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비교를 실행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27D8EBE-1BEF-2925-806F-E59A62F7C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385" y="2103296"/>
            <a:ext cx="3612026" cy="44126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5CEA72-05ED-60CD-2C0C-B9BE56FB6E1D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8679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87D050E-6A9B-96DD-8C55-91373F54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637" y="2114871"/>
            <a:ext cx="3612026" cy="44126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FEDF2C-AE7D-1B37-8C63-F90464178186}"/>
              </a:ext>
            </a:extLst>
          </p:cNvPr>
          <p:cNvSpPr/>
          <p:nvPr/>
        </p:nvSpPr>
        <p:spPr>
          <a:xfrm>
            <a:off x="7692833" y="2386772"/>
            <a:ext cx="3779634" cy="207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F9D699-1DF1-DF80-D6D8-3FCCDB50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89" y="2439959"/>
            <a:ext cx="6395095" cy="2150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1C7E67-A938-2693-F5AA-7FA170AE11C4}"/>
              </a:ext>
            </a:extLst>
          </p:cNvPr>
          <p:cNvSpPr txBox="1"/>
          <p:nvPr/>
        </p:nvSpPr>
        <p:spPr>
          <a:xfrm>
            <a:off x="406759" y="934553"/>
            <a:ext cx="772849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상관 </a:t>
            </a:r>
            <a:r>
              <a:rPr lang="ko-KR" altLang="en-US" sz="3200" b="1" dirty="0" err="1"/>
              <a:t>서브쿼리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실행 원리를 알아봅시다</a:t>
            </a:r>
            <a:r>
              <a:rPr lang="en-US" altLang="ko-KR" sz="3200" b="1" dirty="0"/>
              <a:t>.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4AB21-DF42-FFE9-9A32-20C6D5D83C8E}"/>
              </a:ext>
            </a:extLst>
          </p:cNvPr>
          <p:cNvSpPr/>
          <p:nvPr/>
        </p:nvSpPr>
        <p:spPr>
          <a:xfrm>
            <a:off x="5611940" y="3763093"/>
            <a:ext cx="1309720" cy="476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01DAC-12AC-3235-152A-FBC00AA6EBA2}"/>
              </a:ext>
            </a:extLst>
          </p:cNvPr>
          <p:cNvSpPr txBox="1"/>
          <p:nvPr/>
        </p:nvSpPr>
        <p:spPr>
          <a:xfrm>
            <a:off x="687589" y="1646360"/>
            <a:ext cx="8309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(2) </a:t>
            </a:r>
            <a:r>
              <a:rPr lang="ko-KR" altLang="en-US" sz="1600" b="1" dirty="0" err="1"/>
              <a:t>서브쿼리에</a:t>
            </a:r>
            <a:r>
              <a:rPr lang="ko-KR" altLang="en-US" sz="1600" b="1" dirty="0"/>
              <a:t> 있는 조건에 맞춰 </a:t>
            </a:r>
            <a:r>
              <a:rPr lang="en-US" altLang="ko-KR" sz="1600" b="1" dirty="0"/>
              <a:t>(A.PRD_TYPE) </a:t>
            </a:r>
            <a:r>
              <a:rPr lang="ko-KR" altLang="en-US" sz="1600" b="1" dirty="0"/>
              <a:t>값을 대입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비교합니다</a:t>
            </a:r>
            <a:r>
              <a:rPr lang="en-US" altLang="ko-KR" sz="1600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19ADD-A6EF-DBC0-5097-269A45C642AB}"/>
              </a:ext>
            </a:extLst>
          </p:cNvPr>
          <p:cNvSpPr txBox="1"/>
          <p:nvPr/>
        </p:nvSpPr>
        <p:spPr>
          <a:xfrm>
            <a:off x="6389265" y="3422262"/>
            <a:ext cx="624830" cy="34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가전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6441A-2533-4418-816E-57E0FDF68093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508F4-4B34-78DF-A4DE-3D4E3A7EEC88}"/>
              </a:ext>
            </a:extLst>
          </p:cNvPr>
          <p:cNvSpPr txBox="1"/>
          <p:nvPr/>
        </p:nvSpPr>
        <p:spPr>
          <a:xfrm>
            <a:off x="11517412" y="2306040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0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87D050E-6A9B-96DD-8C55-91373F54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637" y="2114871"/>
            <a:ext cx="3612026" cy="44126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FEDF2C-AE7D-1B37-8C63-F90464178186}"/>
              </a:ext>
            </a:extLst>
          </p:cNvPr>
          <p:cNvSpPr/>
          <p:nvPr/>
        </p:nvSpPr>
        <p:spPr>
          <a:xfrm>
            <a:off x="7692833" y="2595118"/>
            <a:ext cx="3779634" cy="207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F9D699-1DF1-DF80-D6D8-3FCCDB50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89" y="2358936"/>
            <a:ext cx="6395095" cy="2150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1C7E67-A938-2693-F5AA-7FA170AE11C4}"/>
              </a:ext>
            </a:extLst>
          </p:cNvPr>
          <p:cNvSpPr txBox="1"/>
          <p:nvPr/>
        </p:nvSpPr>
        <p:spPr>
          <a:xfrm>
            <a:off x="406759" y="934553"/>
            <a:ext cx="772849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상관 </a:t>
            </a:r>
            <a:r>
              <a:rPr lang="ko-KR" altLang="en-US" sz="3200" b="1" dirty="0" err="1"/>
              <a:t>서브쿼리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실행 원리를 알아봅시다</a:t>
            </a:r>
            <a:r>
              <a:rPr lang="en-US" altLang="ko-KR" sz="3200" b="1" dirty="0"/>
              <a:t>.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4AB21-DF42-FFE9-9A32-20C6D5D83C8E}"/>
              </a:ext>
            </a:extLst>
          </p:cNvPr>
          <p:cNvSpPr/>
          <p:nvPr/>
        </p:nvSpPr>
        <p:spPr>
          <a:xfrm>
            <a:off x="5611940" y="3682070"/>
            <a:ext cx="1309720" cy="476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01DAC-12AC-3235-152A-FBC00AA6EBA2}"/>
              </a:ext>
            </a:extLst>
          </p:cNvPr>
          <p:cNvSpPr txBox="1"/>
          <p:nvPr/>
        </p:nvSpPr>
        <p:spPr>
          <a:xfrm>
            <a:off x="687589" y="1646360"/>
            <a:ext cx="8309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(2) </a:t>
            </a:r>
            <a:r>
              <a:rPr lang="ko-KR" altLang="en-US" sz="1600" b="1" dirty="0" err="1"/>
              <a:t>서브쿼리에</a:t>
            </a:r>
            <a:r>
              <a:rPr lang="ko-KR" altLang="en-US" sz="1600" b="1" dirty="0"/>
              <a:t> 있는 조건에 맞춰 </a:t>
            </a:r>
            <a:r>
              <a:rPr lang="en-US" altLang="ko-KR" sz="1600" b="1" dirty="0"/>
              <a:t>(A.PRD_TYPE) </a:t>
            </a:r>
            <a:r>
              <a:rPr lang="ko-KR" altLang="en-US" sz="1600" b="1" dirty="0"/>
              <a:t>값을 대입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비교합니다</a:t>
            </a:r>
            <a:r>
              <a:rPr lang="en-US" altLang="ko-KR" sz="1600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19ADD-A6EF-DBC0-5097-269A45C642AB}"/>
              </a:ext>
            </a:extLst>
          </p:cNvPr>
          <p:cNvSpPr txBox="1"/>
          <p:nvPr/>
        </p:nvSpPr>
        <p:spPr>
          <a:xfrm>
            <a:off x="6389265" y="3341239"/>
            <a:ext cx="624830" cy="34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가전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6441A-2533-4418-816E-57E0FDF68093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508F4-4B34-78DF-A4DE-3D4E3A7EEC88}"/>
              </a:ext>
            </a:extLst>
          </p:cNvPr>
          <p:cNvSpPr txBox="1"/>
          <p:nvPr/>
        </p:nvSpPr>
        <p:spPr>
          <a:xfrm>
            <a:off x="11517412" y="2306040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B3F25-B1F5-5343-F110-1E0F618EAC9A}"/>
              </a:ext>
            </a:extLst>
          </p:cNvPr>
          <p:cNvSpPr txBox="1"/>
          <p:nvPr/>
        </p:nvSpPr>
        <p:spPr>
          <a:xfrm>
            <a:off x="11517645" y="2514386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F3982-78FE-8338-896E-CBF6C0C0C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89" y="5247686"/>
            <a:ext cx="3340401" cy="429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ACDF1-61A0-1CC8-22EF-3CE4AD5C321D}"/>
              </a:ext>
            </a:extLst>
          </p:cNvPr>
          <p:cNvSpPr txBox="1"/>
          <p:nvPr/>
        </p:nvSpPr>
        <p:spPr>
          <a:xfrm>
            <a:off x="629714" y="4946319"/>
            <a:ext cx="1097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출력결과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20164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87D050E-6A9B-96DD-8C55-91373F54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637" y="2114871"/>
            <a:ext cx="3612026" cy="44126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FEDF2C-AE7D-1B37-8C63-F90464178186}"/>
              </a:ext>
            </a:extLst>
          </p:cNvPr>
          <p:cNvSpPr/>
          <p:nvPr/>
        </p:nvSpPr>
        <p:spPr>
          <a:xfrm>
            <a:off x="7692833" y="2815037"/>
            <a:ext cx="3779634" cy="207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F9D699-1DF1-DF80-D6D8-3FCCDB50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89" y="2358936"/>
            <a:ext cx="6395095" cy="2150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1C7E67-A938-2693-F5AA-7FA170AE11C4}"/>
              </a:ext>
            </a:extLst>
          </p:cNvPr>
          <p:cNvSpPr txBox="1"/>
          <p:nvPr/>
        </p:nvSpPr>
        <p:spPr>
          <a:xfrm>
            <a:off x="406759" y="934553"/>
            <a:ext cx="772849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상관 </a:t>
            </a:r>
            <a:r>
              <a:rPr lang="ko-KR" altLang="en-US" sz="3200" b="1" dirty="0" err="1"/>
              <a:t>서브쿼리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실행 원리를 알아봅시다</a:t>
            </a:r>
            <a:r>
              <a:rPr lang="en-US" altLang="ko-KR" sz="3200" b="1" dirty="0"/>
              <a:t>.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4AB21-DF42-FFE9-9A32-20C6D5D83C8E}"/>
              </a:ext>
            </a:extLst>
          </p:cNvPr>
          <p:cNvSpPr/>
          <p:nvPr/>
        </p:nvSpPr>
        <p:spPr>
          <a:xfrm>
            <a:off x="5611940" y="3682070"/>
            <a:ext cx="1309720" cy="476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01DAC-12AC-3235-152A-FBC00AA6EBA2}"/>
              </a:ext>
            </a:extLst>
          </p:cNvPr>
          <p:cNvSpPr txBox="1"/>
          <p:nvPr/>
        </p:nvSpPr>
        <p:spPr>
          <a:xfrm>
            <a:off x="687589" y="1646360"/>
            <a:ext cx="8309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(2) </a:t>
            </a:r>
            <a:r>
              <a:rPr lang="ko-KR" altLang="en-US" sz="1600" b="1" dirty="0" err="1"/>
              <a:t>서브쿼리에</a:t>
            </a:r>
            <a:r>
              <a:rPr lang="ko-KR" altLang="en-US" sz="1600" b="1" dirty="0"/>
              <a:t> 있는 조건에 맞춰 </a:t>
            </a:r>
            <a:r>
              <a:rPr lang="en-US" altLang="ko-KR" sz="1600" b="1" dirty="0"/>
              <a:t>(A.PRD_TYPE) </a:t>
            </a:r>
            <a:r>
              <a:rPr lang="ko-KR" altLang="en-US" sz="1600" b="1" dirty="0"/>
              <a:t>값을 대입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비교합니다</a:t>
            </a:r>
            <a:r>
              <a:rPr lang="en-US" altLang="ko-KR" sz="1600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19ADD-A6EF-DBC0-5097-269A45C642AB}"/>
              </a:ext>
            </a:extLst>
          </p:cNvPr>
          <p:cNvSpPr txBox="1"/>
          <p:nvPr/>
        </p:nvSpPr>
        <p:spPr>
          <a:xfrm>
            <a:off x="6389265" y="3341239"/>
            <a:ext cx="624830" cy="34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가전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6441A-2533-4418-816E-57E0FDF68093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508F4-4B34-78DF-A4DE-3D4E3A7EEC88}"/>
              </a:ext>
            </a:extLst>
          </p:cNvPr>
          <p:cNvSpPr txBox="1"/>
          <p:nvPr/>
        </p:nvSpPr>
        <p:spPr>
          <a:xfrm>
            <a:off x="11517412" y="2306040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B3F25-B1F5-5343-F110-1E0F618EAC9A}"/>
              </a:ext>
            </a:extLst>
          </p:cNvPr>
          <p:cNvSpPr txBox="1"/>
          <p:nvPr/>
        </p:nvSpPr>
        <p:spPr>
          <a:xfrm>
            <a:off x="11517645" y="2514386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F3982-78FE-8338-896E-CBF6C0C0C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89" y="5247686"/>
            <a:ext cx="3340401" cy="429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ACDF1-61A0-1CC8-22EF-3CE4AD5C321D}"/>
              </a:ext>
            </a:extLst>
          </p:cNvPr>
          <p:cNvSpPr txBox="1"/>
          <p:nvPr/>
        </p:nvSpPr>
        <p:spPr>
          <a:xfrm>
            <a:off x="629714" y="4946319"/>
            <a:ext cx="1097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출력결과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72A5C-27CF-97B7-FA08-A25D5DA2998A}"/>
              </a:ext>
            </a:extLst>
          </p:cNvPr>
          <p:cNvSpPr txBox="1"/>
          <p:nvPr/>
        </p:nvSpPr>
        <p:spPr>
          <a:xfrm>
            <a:off x="11532235" y="2734307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1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E5A3BB8-8807-ED24-BC03-BF676D96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9" y="5247686"/>
            <a:ext cx="3340401" cy="6582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7D050E-6A9B-96DD-8C55-91373F54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637" y="2114871"/>
            <a:ext cx="3612026" cy="44126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FEDF2C-AE7D-1B37-8C63-F90464178186}"/>
              </a:ext>
            </a:extLst>
          </p:cNvPr>
          <p:cNvSpPr/>
          <p:nvPr/>
        </p:nvSpPr>
        <p:spPr>
          <a:xfrm>
            <a:off x="7692833" y="3463218"/>
            <a:ext cx="3779634" cy="207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F9D699-1DF1-DF80-D6D8-3FCCDB503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89" y="2358936"/>
            <a:ext cx="6395095" cy="2150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1C7E67-A938-2693-F5AA-7FA170AE11C4}"/>
              </a:ext>
            </a:extLst>
          </p:cNvPr>
          <p:cNvSpPr txBox="1"/>
          <p:nvPr/>
        </p:nvSpPr>
        <p:spPr>
          <a:xfrm>
            <a:off x="406759" y="934553"/>
            <a:ext cx="772849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상관 </a:t>
            </a:r>
            <a:r>
              <a:rPr lang="ko-KR" altLang="en-US" sz="3200" b="1" dirty="0" err="1"/>
              <a:t>서브쿼리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실행 원리를 알아봅시다</a:t>
            </a:r>
            <a:r>
              <a:rPr lang="en-US" altLang="ko-KR" sz="3200" b="1" dirty="0"/>
              <a:t>.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4AB21-DF42-FFE9-9A32-20C6D5D83C8E}"/>
              </a:ext>
            </a:extLst>
          </p:cNvPr>
          <p:cNvSpPr/>
          <p:nvPr/>
        </p:nvSpPr>
        <p:spPr>
          <a:xfrm>
            <a:off x="5611940" y="3682070"/>
            <a:ext cx="1309720" cy="476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01DAC-12AC-3235-152A-FBC00AA6EBA2}"/>
              </a:ext>
            </a:extLst>
          </p:cNvPr>
          <p:cNvSpPr txBox="1"/>
          <p:nvPr/>
        </p:nvSpPr>
        <p:spPr>
          <a:xfrm>
            <a:off x="687589" y="1646360"/>
            <a:ext cx="8309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(2) </a:t>
            </a:r>
            <a:r>
              <a:rPr lang="ko-KR" altLang="en-US" sz="1600" b="1" dirty="0" err="1"/>
              <a:t>서브쿼리에</a:t>
            </a:r>
            <a:r>
              <a:rPr lang="ko-KR" altLang="en-US" sz="1600" b="1" dirty="0"/>
              <a:t> 있는 조건에 맞춰 </a:t>
            </a:r>
            <a:r>
              <a:rPr lang="en-US" altLang="ko-KR" sz="1600" b="1" dirty="0"/>
              <a:t>(A.PRD_TYPE) </a:t>
            </a:r>
            <a:r>
              <a:rPr lang="ko-KR" altLang="en-US" sz="1600" b="1" dirty="0"/>
              <a:t>값을 대입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비교합니다</a:t>
            </a:r>
            <a:r>
              <a:rPr lang="en-US" altLang="ko-KR" sz="1600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19ADD-A6EF-DBC0-5097-269A45C642AB}"/>
              </a:ext>
            </a:extLst>
          </p:cNvPr>
          <p:cNvSpPr txBox="1"/>
          <p:nvPr/>
        </p:nvSpPr>
        <p:spPr>
          <a:xfrm>
            <a:off x="6064047" y="3330756"/>
            <a:ext cx="1142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스마트폰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6441A-2533-4418-816E-57E0FDF68093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508F4-4B34-78DF-A4DE-3D4E3A7EEC88}"/>
              </a:ext>
            </a:extLst>
          </p:cNvPr>
          <p:cNvSpPr txBox="1"/>
          <p:nvPr/>
        </p:nvSpPr>
        <p:spPr>
          <a:xfrm>
            <a:off x="11528987" y="2306040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B3F25-B1F5-5343-F110-1E0F618EAC9A}"/>
              </a:ext>
            </a:extLst>
          </p:cNvPr>
          <p:cNvSpPr txBox="1"/>
          <p:nvPr/>
        </p:nvSpPr>
        <p:spPr>
          <a:xfrm>
            <a:off x="11517645" y="2514386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ACDF1-61A0-1CC8-22EF-3CE4AD5C321D}"/>
              </a:ext>
            </a:extLst>
          </p:cNvPr>
          <p:cNvSpPr txBox="1"/>
          <p:nvPr/>
        </p:nvSpPr>
        <p:spPr>
          <a:xfrm>
            <a:off x="629714" y="4946319"/>
            <a:ext cx="1097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출력결과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72A5C-27CF-97B7-FA08-A25D5DA2998A}"/>
              </a:ext>
            </a:extLst>
          </p:cNvPr>
          <p:cNvSpPr txBox="1"/>
          <p:nvPr/>
        </p:nvSpPr>
        <p:spPr>
          <a:xfrm>
            <a:off x="11532235" y="2734307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D342D-E584-8B75-ED2A-5E280CF7CC79}"/>
              </a:ext>
            </a:extLst>
          </p:cNvPr>
          <p:cNvSpPr txBox="1"/>
          <p:nvPr/>
        </p:nvSpPr>
        <p:spPr>
          <a:xfrm>
            <a:off x="11532235" y="2954228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BACA4-4F8B-744D-987D-BCBF84950298}"/>
              </a:ext>
            </a:extLst>
          </p:cNvPr>
          <p:cNvSpPr txBox="1"/>
          <p:nvPr/>
        </p:nvSpPr>
        <p:spPr>
          <a:xfrm>
            <a:off x="11527796" y="3384883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60411-2190-1640-CE56-78019E7390D0}"/>
              </a:ext>
            </a:extLst>
          </p:cNvPr>
          <p:cNvSpPr txBox="1"/>
          <p:nvPr/>
        </p:nvSpPr>
        <p:spPr>
          <a:xfrm>
            <a:off x="11512570" y="3164196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2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9B5831A-CFFD-00F2-EFD2-99B460485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377" y="3804641"/>
            <a:ext cx="4401164" cy="1819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985CD-6C34-DE7D-F8D9-BACE53799F42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스칼라 </a:t>
            </a:r>
            <a:r>
              <a:rPr lang="ko-KR" altLang="en-US" sz="1800" b="1" dirty="0" err="1"/>
              <a:t>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SELECT)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A1F15-FF5E-EC33-F987-B575ED79B652}"/>
              </a:ext>
            </a:extLst>
          </p:cNvPr>
          <p:cNvSpPr txBox="1"/>
          <p:nvPr/>
        </p:nvSpPr>
        <p:spPr>
          <a:xfrm>
            <a:off x="375571" y="1042418"/>
            <a:ext cx="689304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스칼라 </a:t>
            </a:r>
            <a:r>
              <a:rPr lang="ko-KR" altLang="en-US" sz="3200" b="1" dirty="0" err="1"/>
              <a:t>서브쿼리</a:t>
            </a:r>
            <a:r>
              <a:rPr lang="ko-KR" altLang="en-US" sz="1600" b="1" dirty="0"/>
              <a:t> </a:t>
            </a:r>
            <a:r>
              <a:rPr lang="en-US" altLang="ko-KR" b="1" dirty="0"/>
              <a:t>(Scala Subquery)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4D145-2109-2343-A1E8-FA3B63D5EA1E}"/>
              </a:ext>
            </a:extLst>
          </p:cNvPr>
          <p:cNvSpPr txBox="1"/>
          <p:nvPr/>
        </p:nvSpPr>
        <p:spPr>
          <a:xfrm>
            <a:off x="876544" y="1777568"/>
            <a:ext cx="738868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- SELECT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에서 사용되는 </a:t>
            </a:r>
            <a:r>
              <a:rPr lang="ko-KR" altLang="en-US" b="1" dirty="0" err="1"/>
              <a:t>서브쿼리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>
                <a:highlight>
                  <a:srgbClr val="FFFF00"/>
                </a:highlight>
              </a:rPr>
              <a:t>하나의 컬럼에 대해 하나의 행만 반환</a:t>
            </a:r>
            <a:r>
              <a:rPr lang="ko-KR" altLang="en-US" b="1" dirty="0"/>
              <a:t>하는 특징을 보유</a:t>
            </a:r>
            <a:r>
              <a:rPr lang="en-US" altLang="ko-KR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b="1" dirty="0"/>
              <a:t>출력되는 값이 없다면 </a:t>
            </a:r>
            <a:r>
              <a:rPr lang="en-US" altLang="ko-KR" b="1" dirty="0"/>
              <a:t>NULL</a:t>
            </a:r>
            <a:r>
              <a:rPr lang="ko-KR" altLang="en-US" b="1" dirty="0"/>
              <a:t>을 반환 </a:t>
            </a:r>
            <a:endParaRPr lang="en-US" altLang="ko-KR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82ED50-16A6-2544-8CEC-A939FE8759E3}"/>
              </a:ext>
            </a:extLst>
          </p:cNvPr>
          <p:cNvSpPr/>
          <p:nvPr/>
        </p:nvSpPr>
        <p:spPr>
          <a:xfrm>
            <a:off x="9473568" y="3651757"/>
            <a:ext cx="2262078" cy="1990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D6977-46EE-3D41-CA35-59E10F5D9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36" y="3373940"/>
            <a:ext cx="6438256" cy="25459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7496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61DFB46-4ED0-8A94-7E10-E8A87EAB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9" y="5259396"/>
            <a:ext cx="3340401" cy="8396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7D050E-6A9B-96DD-8C55-91373F54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637" y="2114871"/>
            <a:ext cx="3612026" cy="44126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F9D699-1DF1-DF80-D6D8-3FCCDB503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89" y="2358936"/>
            <a:ext cx="6395095" cy="2150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1C7E67-A938-2693-F5AA-7FA170AE11C4}"/>
              </a:ext>
            </a:extLst>
          </p:cNvPr>
          <p:cNvSpPr txBox="1"/>
          <p:nvPr/>
        </p:nvSpPr>
        <p:spPr>
          <a:xfrm>
            <a:off x="406759" y="934553"/>
            <a:ext cx="772849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상관 </a:t>
            </a:r>
            <a:r>
              <a:rPr lang="ko-KR" altLang="en-US" sz="3200" b="1" dirty="0" err="1"/>
              <a:t>서브쿼리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실행 원리를 알아봅시다</a:t>
            </a:r>
            <a:r>
              <a:rPr lang="en-US" altLang="ko-KR" sz="3200" b="1" dirty="0"/>
              <a:t>.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4AB21-DF42-FFE9-9A32-20C6D5D83C8E}"/>
              </a:ext>
            </a:extLst>
          </p:cNvPr>
          <p:cNvSpPr/>
          <p:nvPr/>
        </p:nvSpPr>
        <p:spPr>
          <a:xfrm>
            <a:off x="5611940" y="3682070"/>
            <a:ext cx="1309720" cy="476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01DAC-12AC-3235-152A-FBC00AA6EBA2}"/>
              </a:ext>
            </a:extLst>
          </p:cNvPr>
          <p:cNvSpPr txBox="1"/>
          <p:nvPr/>
        </p:nvSpPr>
        <p:spPr>
          <a:xfrm>
            <a:off x="687589" y="1646360"/>
            <a:ext cx="8309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(2) </a:t>
            </a:r>
            <a:r>
              <a:rPr lang="ko-KR" altLang="en-US" sz="1600" b="1" dirty="0" err="1"/>
              <a:t>서브쿼리에</a:t>
            </a:r>
            <a:r>
              <a:rPr lang="ko-KR" altLang="en-US" sz="1600" b="1" dirty="0"/>
              <a:t> 있는 조건에 맞춰 </a:t>
            </a:r>
            <a:r>
              <a:rPr lang="en-US" altLang="ko-KR" sz="1600" b="1" dirty="0"/>
              <a:t>(A.PRD_TYPE) </a:t>
            </a:r>
            <a:r>
              <a:rPr lang="ko-KR" altLang="en-US" sz="1600" b="1" dirty="0"/>
              <a:t>값을 대입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비교합니다</a:t>
            </a:r>
            <a:r>
              <a:rPr lang="en-US" altLang="ko-KR" sz="1600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19ADD-A6EF-DBC0-5097-269A45C642AB}"/>
              </a:ext>
            </a:extLst>
          </p:cNvPr>
          <p:cNvSpPr txBox="1"/>
          <p:nvPr/>
        </p:nvSpPr>
        <p:spPr>
          <a:xfrm>
            <a:off x="6064047" y="3330756"/>
            <a:ext cx="1142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욕실용품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6441A-2533-4418-816E-57E0FDF68093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508F4-4B34-78DF-A4DE-3D4E3A7EEC88}"/>
              </a:ext>
            </a:extLst>
          </p:cNvPr>
          <p:cNvSpPr txBox="1"/>
          <p:nvPr/>
        </p:nvSpPr>
        <p:spPr>
          <a:xfrm>
            <a:off x="11528987" y="2306040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B3F25-B1F5-5343-F110-1E0F618EAC9A}"/>
              </a:ext>
            </a:extLst>
          </p:cNvPr>
          <p:cNvSpPr txBox="1"/>
          <p:nvPr/>
        </p:nvSpPr>
        <p:spPr>
          <a:xfrm>
            <a:off x="11517645" y="2514386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ACDF1-61A0-1CC8-22EF-3CE4AD5C321D}"/>
              </a:ext>
            </a:extLst>
          </p:cNvPr>
          <p:cNvSpPr txBox="1"/>
          <p:nvPr/>
        </p:nvSpPr>
        <p:spPr>
          <a:xfrm>
            <a:off x="629714" y="4946319"/>
            <a:ext cx="1097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출력결과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72A5C-27CF-97B7-FA08-A25D5DA2998A}"/>
              </a:ext>
            </a:extLst>
          </p:cNvPr>
          <p:cNvSpPr txBox="1"/>
          <p:nvPr/>
        </p:nvSpPr>
        <p:spPr>
          <a:xfrm>
            <a:off x="11532235" y="2734307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D342D-E584-8B75-ED2A-5E280CF7CC79}"/>
              </a:ext>
            </a:extLst>
          </p:cNvPr>
          <p:cNvSpPr txBox="1"/>
          <p:nvPr/>
        </p:nvSpPr>
        <p:spPr>
          <a:xfrm>
            <a:off x="11532235" y="2954228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BACA4-4F8B-744D-987D-BCBF84950298}"/>
              </a:ext>
            </a:extLst>
          </p:cNvPr>
          <p:cNvSpPr txBox="1"/>
          <p:nvPr/>
        </p:nvSpPr>
        <p:spPr>
          <a:xfrm>
            <a:off x="11527796" y="3384883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60411-2190-1640-CE56-78019E7390D0}"/>
              </a:ext>
            </a:extLst>
          </p:cNvPr>
          <p:cNvSpPr txBox="1"/>
          <p:nvPr/>
        </p:nvSpPr>
        <p:spPr>
          <a:xfrm>
            <a:off x="11512570" y="3164196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6C8DAA-03F2-EBB3-524C-5C21D8AE3298}"/>
              </a:ext>
            </a:extLst>
          </p:cNvPr>
          <p:cNvSpPr/>
          <p:nvPr/>
        </p:nvSpPr>
        <p:spPr>
          <a:xfrm>
            <a:off x="7692833" y="4116060"/>
            <a:ext cx="3779634" cy="207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7AD40-5037-61C9-1F31-912CBC6C63D3}"/>
              </a:ext>
            </a:extLst>
          </p:cNvPr>
          <p:cNvSpPr txBox="1"/>
          <p:nvPr/>
        </p:nvSpPr>
        <p:spPr>
          <a:xfrm>
            <a:off x="11519537" y="3625196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3CCC3-1ED9-4757-216D-8341E96F2507}"/>
              </a:ext>
            </a:extLst>
          </p:cNvPr>
          <p:cNvSpPr txBox="1"/>
          <p:nvPr/>
        </p:nvSpPr>
        <p:spPr>
          <a:xfrm>
            <a:off x="11519537" y="3838477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453377-C434-F4A0-9990-48DC84F69810}"/>
              </a:ext>
            </a:extLst>
          </p:cNvPr>
          <p:cNvSpPr txBox="1"/>
          <p:nvPr/>
        </p:nvSpPr>
        <p:spPr>
          <a:xfrm>
            <a:off x="11505391" y="4028883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64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FEA02C8-B719-5819-869A-26140C3D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2" y="5237622"/>
            <a:ext cx="3336578" cy="13175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7D050E-6A9B-96DD-8C55-91373F54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637" y="2114871"/>
            <a:ext cx="3612026" cy="44126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F9D699-1DF1-DF80-D6D8-3FCCDB503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89" y="2358936"/>
            <a:ext cx="6395095" cy="2150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1C7E67-A938-2693-F5AA-7FA170AE11C4}"/>
              </a:ext>
            </a:extLst>
          </p:cNvPr>
          <p:cNvSpPr txBox="1"/>
          <p:nvPr/>
        </p:nvSpPr>
        <p:spPr>
          <a:xfrm>
            <a:off x="406759" y="934553"/>
            <a:ext cx="772849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상관 </a:t>
            </a:r>
            <a:r>
              <a:rPr lang="ko-KR" altLang="en-US" sz="3200" b="1" dirty="0" err="1"/>
              <a:t>서브쿼리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실행 원리를 알아봅시다</a:t>
            </a:r>
            <a:r>
              <a:rPr lang="en-US" altLang="ko-KR" sz="3200" b="1" dirty="0"/>
              <a:t>.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4AB21-DF42-FFE9-9A32-20C6D5D83C8E}"/>
              </a:ext>
            </a:extLst>
          </p:cNvPr>
          <p:cNvSpPr/>
          <p:nvPr/>
        </p:nvSpPr>
        <p:spPr>
          <a:xfrm>
            <a:off x="5611940" y="3682070"/>
            <a:ext cx="1309720" cy="476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01DAC-12AC-3235-152A-FBC00AA6EBA2}"/>
              </a:ext>
            </a:extLst>
          </p:cNvPr>
          <p:cNvSpPr txBox="1"/>
          <p:nvPr/>
        </p:nvSpPr>
        <p:spPr>
          <a:xfrm>
            <a:off x="687589" y="1646360"/>
            <a:ext cx="8309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(2) </a:t>
            </a:r>
            <a:r>
              <a:rPr lang="ko-KR" altLang="en-US" sz="1600" b="1" dirty="0" err="1"/>
              <a:t>서브쿼리에</a:t>
            </a:r>
            <a:r>
              <a:rPr lang="ko-KR" altLang="en-US" sz="1600" b="1" dirty="0"/>
              <a:t> 있는 조건에 맞춰 </a:t>
            </a:r>
            <a:r>
              <a:rPr lang="en-US" altLang="ko-KR" sz="1600" b="1" dirty="0"/>
              <a:t>(A.PRD_TYPE) </a:t>
            </a:r>
            <a:r>
              <a:rPr lang="ko-KR" altLang="en-US" sz="1600" b="1" dirty="0"/>
              <a:t>값을 대입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비교합니다</a:t>
            </a:r>
            <a:r>
              <a:rPr lang="en-US" altLang="ko-KR" sz="1600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19ADD-A6EF-DBC0-5097-269A45C642AB}"/>
              </a:ext>
            </a:extLst>
          </p:cNvPr>
          <p:cNvSpPr txBox="1"/>
          <p:nvPr/>
        </p:nvSpPr>
        <p:spPr>
          <a:xfrm>
            <a:off x="6064047" y="3330756"/>
            <a:ext cx="1142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컴퓨터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6441A-2533-4418-816E-57E0FDF68093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508F4-4B34-78DF-A4DE-3D4E3A7EEC88}"/>
              </a:ext>
            </a:extLst>
          </p:cNvPr>
          <p:cNvSpPr txBox="1"/>
          <p:nvPr/>
        </p:nvSpPr>
        <p:spPr>
          <a:xfrm>
            <a:off x="11485443" y="2306040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B3F25-B1F5-5343-F110-1E0F618EAC9A}"/>
              </a:ext>
            </a:extLst>
          </p:cNvPr>
          <p:cNvSpPr txBox="1"/>
          <p:nvPr/>
        </p:nvSpPr>
        <p:spPr>
          <a:xfrm>
            <a:off x="11474101" y="2514386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ACDF1-61A0-1CC8-22EF-3CE4AD5C321D}"/>
              </a:ext>
            </a:extLst>
          </p:cNvPr>
          <p:cNvSpPr txBox="1"/>
          <p:nvPr/>
        </p:nvSpPr>
        <p:spPr>
          <a:xfrm>
            <a:off x="629714" y="4946319"/>
            <a:ext cx="1097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출력결과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72A5C-27CF-97B7-FA08-A25D5DA2998A}"/>
              </a:ext>
            </a:extLst>
          </p:cNvPr>
          <p:cNvSpPr txBox="1"/>
          <p:nvPr/>
        </p:nvSpPr>
        <p:spPr>
          <a:xfrm>
            <a:off x="11488691" y="2734307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D342D-E584-8B75-ED2A-5E280CF7CC79}"/>
              </a:ext>
            </a:extLst>
          </p:cNvPr>
          <p:cNvSpPr txBox="1"/>
          <p:nvPr/>
        </p:nvSpPr>
        <p:spPr>
          <a:xfrm>
            <a:off x="11488691" y="2954228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BACA4-4F8B-744D-987D-BCBF84950298}"/>
              </a:ext>
            </a:extLst>
          </p:cNvPr>
          <p:cNvSpPr txBox="1"/>
          <p:nvPr/>
        </p:nvSpPr>
        <p:spPr>
          <a:xfrm>
            <a:off x="11484252" y="3384883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60411-2190-1640-CE56-78019E7390D0}"/>
              </a:ext>
            </a:extLst>
          </p:cNvPr>
          <p:cNvSpPr txBox="1"/>
          <p:nvPr/>
        </p:nvSpPr>
        <p:spPr>
          <a:xfrm>
            <a:off x="11469026" y="3164196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6C8DAA-03F2-EBB3-524C-5C21D8AE3298}"/>
              </a:ext>
            </a:extLst>
          </p:cNvPr>
          <p:cNvSpPr/>
          <p:nvPr/>
        </p:nvSpPr>
        <p:spPr>
          <a:xfrm>
            <a:off x="7662382" y="6299313"/>
            <a:ext cx="3779634" cy="207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7AD40-5037-61C9-1F31-912CBC6C63D3}"/>
              </a:ext>
            </a:extLst>
          </p:cNvPr>
          <p:cNvSpPr txBox="1"/>
          <p:nvPr/>
        </p:nvSpPr>
        <p:spPr>
          <a:xfrm>
            <a:off x="11475993" y="3625196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3CCC3-1ED9-4757-216D-8341E96F2507}"/>
              </a:ext>
            </a:extLst>
          </p:cNvPr>
          <p:cNvSpPr txBox="1"/>
          <p:nvPr/>
        </p:nvSpPr>
        <p:spPr>
          <a:xfrm>
            <a:off x="11475993" y="3838477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453377-C434-F4A0-9990-48DC84F69810}"/>
              </a:ext>
            </a:extLst>
          </p:cNvPr>
          <p:cNvSpPr txBox="1"/>
          <p:nvPr/>
        </p:nvSpPr>
        <p:spPr>
          <a:xfrm>
            <a:off x="11461847" y="4028883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5A35ED-B657-2B1C-E75B-3720813FB90F}"/>
              </a:ext>
            </a:extLst>
          </p:cNvPr>
          <p:cNvSpPr txBox="1"/>
          <p:nvPr/>
        </p:nvSpPr>
        <p:spPr>
          <a:xfrm>
            <a:off x="11473908" y="4254545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4C909F-4093-EA84-7191-1DFCFC323507}"/>
              </a:ext>
            </a:extLst>
          </p:cNvPr>
          <p:cNvSpPr txBox="1"/>
          <p:nvPr/>
        </p:nvSpPr>
        <p:spPr>
          <a:xfrm>
            <a:off x="11475993" y="4468725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4F4A7-8637-1F3B-2474-2725591641BB}"/>
              </a:ext>
            </a:extLst>
          </p:cNvPr>
          <p:cNvSpPr txBox="1"/>
          <p:nvPr/>
        </p:nvSpPr>
        <p:spPr>
          <a:xfrm>
            <a:off x="11475993" y="4687088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61C9D-0CAD-49F7-E66D-521C9A56947E}"/>
              </a:ext>
            </a:extLst>
          </p:cNvPr>
          <p:cNvSpPr txBox="1"/>
          <p:nvPr/>
        </p:nvSpPr>
        <p:spPr>
          <a:xfrm>
            <a:off x="11469026" y="4905451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904062-DD34-9E98-20F2-79A593672BFA}"/>
              </a:ext>
            </a:extLst>
          </p:cNvPr>
          <p:cNvSpPr txBox="1"/>
          <p:nvPr/>
        </p:nvSpPr>
        <p:spPr>
          <a:xfrm>
            <a:off x="11449722" y="5352974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CFF525-F59B-8FE6-6284-4DF6C2E4F801}"/>
              </a:ext>
            </a:extLst>
          </p:cNvPr>
          <p:cNvSpPr txBox="1"/>
          <p:nvPr/>
        </p:nvSpPr>
        <p:spPr>
          <a:xfrm>
            <a:off x="11449722" y="5576804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AD94A-7CB2-114C-2C9E-2E052241A807}"/>
              </a:ext>
            </a:extLst>
          </p:cNvPr>
          <p:cNvSpPr txBox="1"/>
          <p:nvPr/>
        </p:nvSpPr>
        <p:spPr>
          <a:xfrm>
            <a:off x="11447722" y="6218581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35568A-3F9F-157C-4356-34550AE2DC3D}"/>
              </a:ext>
            </a:extLst>
          </p:cNvPr>
          <p:cNvSpPr txBox="1"/>
          <p:nvPr/>
        </p:nvSpPr>
        <p:spPr>
          <a:xfrm>
            <a:off x="11445031" y="5782019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92E398-806E-E0D2-068F-A981714A0856}"/>
              </a:ext>
            </a:extLst>
          </p:cNvPr>
          <p:cNvSpPr txBox="1"/>
          <p:nvPr/>
        </p:nvSpPr>
        <p:spPr>
          <a:xfrm>
            <a:off x="11452192" y="5121523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B90C08-2C9C-7F0D-ABAB-72D457BDD96F}"/>
              </a:ext>
            </a:extLst>
          </p:cNvPr>
          <p:cNvSpPr txBox="1"/>
          <p:nvPr/>
        </p:nvSpPr>
        <p:spPr>
          <a:xfrm>
            <a:off x="11442642" y="5994751"/>
            <a:ext cx="32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75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7A1F15-FF5E-EC33-F987-B575ED79B652}"/>
              </a:ext>
            </a:extLst>
          </p:cNvPr>
          <p:cNvSpPr txBox="1"/>
          <p:nvPr/>
        </p:nvSpPr>
        <p:spPr>
          <a:xfrm>
            <a:off x="432442" y="810883"/>
            <a:ext cx="6893041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상관 </a:t>
            </a:r>
            <a:r>
              <a:rPr lang="ko-KR" altLang="en-US" sz="2800" b="1" dirty="0" err="1"/>
              <a:t>서브쿼리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문제를 풀어봅시다</a:t>
            </a:r>
            <a:endParaRPr lang="en-US" altLang="ko-KR" sz="1600" b="1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EE828-8330-D3B4-446C-CE96DBBAB72E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97397-E4CE-44EB-22B7-6CF3216612F3}"/>
              </a:ext>
            </a:extLst>
          </p:cNvPr>
          <p:cNvSpPr txBox="1"/>
          <p:nvPr/>
        </p:nvSpPr>
        <p:spPr>
          <a:xfrm>
            <a:off x="715471" y="1822702"/>
            <a:ext cx="11386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(3) TB_PRD </a:t>
            </a:r>
            <a:r>
              <a:rPr lang="ko-KR" altLang="en-US" sz="1800" b="1" dirty="0"/>
              <a:t>테이블에서 상품 타입 별로 가장 싼 가격의 상품 정보를 출력해주세요</a:t>
            </a:r>
            <a:r>
              <a:rPr lang="en-US" altLang="ko-KR" sz="1800" b="1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1CD34-3ACB-12F5-1C86-3FEDDB3C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66176"/>
            <a:ext cx="553479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85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7A1F15-FF5E-EC33-F987-B575ED79B652}"/>
              </a:ext>
            </a:extLst>
          </p:cNvPr>
          <p:cNvSpPr txBox="1"/>
          <p:nvPr/>
        </p:nvSpPr>
        <p:spPr>
          <a:xfrm>
            <a:off x="432442" y="810883"/>
            <a:ext cx="6893041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상관 </a:t>
            </a:r>
            <a:r>
              <a:rPr lang="ko-KR" altLang="en-US" sz="2800" b="1" dirty="0" err="1"/>
              <a:t>서브쿼리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문제를 풀어봅시다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답</a:t>
            </a:r>
            <a:r>
              <a:rPr lang="en-US" altLang="ko-KR" sz="2800" b="1" dirty="0"/>
              <a:t>)</a:t>
            </a:r>
            <a:endParaRPr lang="en-US" altLang="ko-KR" sz="1600" b="1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EE828-8330-D3B4-446C-CE96DBBAB72E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97397-E4CE-44EB-22B7-6CF3216612F3}"/>
              </a:ext>
            </a:extLst>
          </p:cNvPr>
          <p:cNvSpPr txBox="1"/>
          <p:nvPr/>
        </p:nvSpPr>
        <p:spPr>
          <a:xfrm>
            <a:off x="715471" y="1822702"/>
            <a:ext cx="11386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(3) TB_PRD </a:t>
            </a:r>
            <a:r>
              <a:rPr lang="ko-KR" altLang="en-US" sz="1800" b="1" dirty="0"/>
              <a:t>테이블에서 상품 타입 별로 가장 싼 가격의 상품 정보를 출력해주세요</a:t>
            </a:r>
            <a:r>
              <a:rPr lang="en-US" altLang="ko-KR" sz="1800" b="1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1CD34-3ACB-12F5-1C86-3FEDDB3C6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6176"/>
            <a:ext cx="5534797" cy="24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AEF883-630D-05F1-DEEA-5FB7AFD4F2D6}"/>
              </a:ext>
            </a:extLst>
          </p:cNvPr>
          <p:cNvSpPr txBox="1"/>
          <p:nvPr/>
        </p:nvSpPr>
        <p:spPr>
          <a:xfrm>
            <a:off x="432442" y="2847635"/>
            <a:ext cx="399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highlight>
                  <a:srgbClr val="FFFF00"/>
                </a:highlight>
              </a:rPr>
              <a:t>답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85E188-AE28-D3B0-E036-548E6EF40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66" y="2951252"/>
            <a:ext cx="4780504" cy="22400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635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D6C98BC-B5CB-4AAF-311C-921AA12E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134999"/>
            <a:ext cx="4982547" cy="19159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5A10BE-F232-6A9E-3C86-46E10DE10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51" y="3134999"/>
            <a:ext cx="5082948" cy="19159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B57DC38-10EE-259B-7419-6496A238E9E1}"/>
              </a:ext>
            </a:extLst>
          </p:cNvPr>
          <p:cNvSpPr/>
          <p:nvPr/>
        </p:nvSpPr>
        <p:spPr>
          <a:xfrm>
            <a:off x="2513028" y="4154202"/>
            <a:ext cx="317256" cy="305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8167E7-D898-9754-9608-55A78399846C}"/>
              </a:ext>
            </a:extLst>
          </p:cNvPr>
          <p:cNvSpPr/>
          <p:nvPr/>
        </p:nvSpPr>
        <p:spPr>
          <a:xfrm>
            <a:off x="8088657" y="4083319"/>
            <a:ext cx="420859" cy="351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F63ECB-F441-A581-761C-1BA44EA45898}"/>
              </a:ext>
            </a:extLst>
          </p:cNvPr>
          <p:cNvSpPr txBox="1"/>
          <p:nvPr/>
        </p:nvSpPr>
        <p:spPr>
          <a:xfrm>
            <a:off x="3777542" y="5347787"/>
            <a:ext cx="4433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둘 중 오류가 나는 쿼리는 무엇일까요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3F993-C1F1-FC18-79EF-AEDC3382887E}"/>
              </a:ext>
            </a:extLst>
          </p:cNvPr>
          <p:cNvSpPr txBox="1"/>
          <p:nvPr/>
        </p:nvSpPr>
        <p:spPr>
          <a:xfrm>
            <a:off x="714700" y="1140881"/>
            <a:ext cx="10559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WHERE </a:t>
            </a:r>
            <a:r>
              <a:rPr lang="ko-KR" altLang="en-US" sz="2400" b="1" dirty="0"/>
              <a:t>절에서 서브 쿼리를 결과를 받을 때</a:t>
            </a:r>
            <a:endParaRPr lang="en-US" altLang="ko-KR" sz="2400" b="1" dirty="0"/>
          </a:p>
          <a:p>
            <a:r>
              <a:rPr lang="ko-KR" altLang="en-US" sz="2400" b="1" dirty="0"/>
              <a:t> </a:t>
            </a:r>
            <a:endParaRPr lang="en-US" altLang="ko-KR" sz="2400" b="1" dirty="0"/>
          </a:p>
          <a:p>
            <a:r>
              <a:rPr lang="ko-KR" altLang="en-US" sz="2400" b="1" dirty="0"/>
              <a:t>단일행을 받을 수 있는 연산자와 다중행을 받을 수 있는 연산자가 있습니다</a:t>
            </a:r>
            <a:r>
              <a:rPr lang="en-US" altLang="ko-KR" sz="2400" b="1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48EBA-BECF-33D7-456B-6283CA906CF9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– </a:t>
            </a:r>
            <a:r>
              <a:rPr lang="ko-KR" altLang="en-US" b="1" dirty="0" err="1"/>
              <a:t>단일행</a:t>
            </a:r>
            <a:r>
              <a:rPr lang="ko-KR" altLang="en-US" b="1" dirty="0"/>
              <a:t> 연산자 </a:t>
            </a:r>
            <a:r>
              <a:rPr lang="en-US" altLang="ko-KR" b="1" dirty="0"/>
              <a:t>/ </a:t>
            </a:r>
            <a:r>
              <a:rPr lang="ko-KR" altLang="en-US" b="1" dirty="0" err="1"/>
              <a:t>다중행</a:t>
            </a:r>
            <a:r>
              <a:rPr lang="ko-KR" altLang="en-US" b="1" dirty="0"/>
              <a:t> 연산자</a:t>
            </a:r>
            <a:r>
              <a:rPr lang="en-US" altLang="ko-KR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1677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FB33BB-B797-3507-A7F8-03DC1131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701" y="1573764"/>
            <a:ext cx="4780656" cy="18762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BDB7C7-E78C-8DA2-49B9-15560FA8C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80" y="1573763"/>
            <a:ext cx="5082948" cy="18762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759B8B-A920-BF1F-D9E5-B363F5E36F77}"/>
              </a:ext>
            </a:extLst>
          </p:cNvPr>
          <p:cNvSpPr/>
          <p:nvPr/>
        </p:nvSpPr>
        <p:spPr>
          <a:xfrm>
            <a:off x="2660757" y="2570981"/>
            <a:ext cx="317256" cy="305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22BB2-0994-31EB-0CCC-BBC4657713EE}"/>
              </a:ext>
            </a:extLst>
          </p:cNvPr>
          <p:cNvSpPr/>
          <p:nvPr/>
        </p:nvSpPr>
        <p:spPr>
          <a:xfrm>
            <a:off x="8161742" y="2531197"/>
            <a:ext cx="420859" cy="351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3F1556-52F2-8A72-9B1A-E9F2A81D0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577" y="1600940"/>
            <a:ext cx="3124612" cy="355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6F9810-5B9F-C9DA-C1A1-938696903978}"/>
              </a:ext>
            </a:extLst>
          </p:cNvPr>
          <p:cNvSpPr txBox="1"/>
          <p:nvPr/>
        </p:nvSpPr>
        <p:spPr>
          <a:xfrm>
            <a:off x="3932512" y="2109316"/>
            <a:ext cx="12559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&lt;- </a:t>
            </a:r>
            <a:r>
              <a:rPr lang="ko-KR" altLang="en-US" sz="2400" b="1" dirty="0">
                <a:solidFill>
                  <a:srgbClr val="FF0000"/>
                </a:solidFill>
              </a:rPr>
              <a:t>오류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50090-3E97-8DD8-8A5B-D1F401960A1D}"/>
              </a:ext>
            </a:extLst>
          </p:cNvPr>
          <p:cNvSpPr txBox="1"/>
          <p:nvPr/>
        </p:nvSpPr>
        <p:spPr>
          <a:xfrm>
            <a:off x="1949757" y="4222477"/>
            <a:ext cx="4056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이중에서 뭐를 </a:t>
            </a:r>
            <a:r>
              <a:rPr lang="en-US" altLang="ko-KR" b="1" dirty="0"/>
              <a:t>= </a:t>
            </a:r>
            <a:r>
              <a:rPr lang="ko-KR" altLang="en-US" b="1" dirty="0"/>
              <a:t>로 비교해야 하지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CD2D1C-29DD-7C1D-499F-653601A08D61}"/>
              </a:ext>
            </a:extLst>
          </p:cNvPr>
          <p:cNvSpPr txBox="1"/>
          <p:nvPr/>
        </p:nvSpPr>
        <p:spPr>
          <a:xfrm>
            <a:off x="7352706" y="4222477"/>
            <a:ext cx="4038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GRADE_CD IN ( 1,2,3,4,5) </a:t>
            </a:r>
            <a:r>
              <a:rPr lang="ko-KR" altLang="en-US" b="1" dirty="0"/>
              <a:t>가능하지</a:t>
            </a:r>
            <a:r>
              <a:rPr lang="en-US" altLang="ko-KR" b="1" dirty="0"/>
              <a:t>!</a:t>
            </a:r>
          </a:p>
        </p:txBody>
      </p:sp>
      <p:pic>
        <p:nvPicPr>
          <p:cNvPr id="24" name="그래픽 23" descr="어지러운 얼굴(윤곽선) 윤곽선">
            <a:extLst>
              <a:ext uri="{FF2B5EF4-FFF2-40B4-BE49-F238E27FC236}">
                <a16:creationId xmlns:a16="http://schemas.microsoft.com/office/drawing/2014/main" id="{5A9775F3-0C35-7D90-7EF8-DAA17DEDD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2505" y="4593524"/>
            <a:ext cx="1047315" cy="1047315"/>
          </a:xfrm>
          <a:prstGeom prst="rect">
            <a:avLst/>
          </a:prstGeom>
        </p:spPr>
      </p:pic>
      <p:pic>
        <p:nvPicPr>
          <p:cNvPr id="26" name="그래픽 25" descr="재미있는 얼굴(윤곽선) 윤곽선">
            <a:extLst>
              <a:ext uri="{FF2B5EF4-FFF2-40B4-BE49-F238E27FC236}">
                <a16:creationId xmlns:a16="http://schemas.microsoft.com/office/drawing/2014/main" id="{068F39A5-0A52-2193-4338-294CA937E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36029" y="4610529"/>
            <a:ext cx="1047314" cy="10473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38D875-8476-2E97-BF88-1299759EADD3}"/>
              </a:ext>
            </a:extLst>
          </p:cNvPr>
          <p:cNvSpPr txBox="1"/>
          <p:nvPr/>
        </p:nvSpPr>
        <p:spPr>
          <a:xfrm>
            <a:off x="9245313" y="2041948"/>
            <a:ext cx="12559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&lt;- </a:t>
            </a:r>
            <a:r>
              <a:rPr lang="ko-KR" altLang="en-US" sz="2400" b="1" dirty="0"/>
              <a:t>정상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D13EEE-AB84-FAE2-CC19-02B42ED78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849" y="4142187"/>
            <a:ext cx="1047314" cy="14882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7107027-F727-263B-87B5-C52247FD6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5691" y="4064608"/>
            <a:ext cx="1047314" cy="14882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7AA7C4-0E68-5E58-7288-A47A3EE3901B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– </a:t>
            </a:r>
            <a:r>
              <a:rPr lang="ko-KR" altLang="en-US" b="1" dirty="0" err="1"/>
              <a:t>단일행</a:t>
            </a:r>
            <a:r>
              <a:rPr lang="ko-KR" altLang="en-US" b="1" dirty="0"/>
              <a:t> 연산자 </a:t>
            </a:r>
            <a:r>
              <a:rPr lang="en-US" altLang="ko-KR" b="1" dirty="0"/>
              <a:t>/ </a:t>
            </a:r>
            <a:r>
              <a:rPr lang="ko-KR" altLang="en-US" b="1" dirty="0" err="1"/>
              <a:t>다중행</a:t>
            </a:r>
            <a:r>
              <a:rPr lang="ko-KR" altLang="en-US" b="1" dirty="0"/>
              <a:t> 연산자</a:t>
            </a:r>
            <a:r>
              <a:rPr lang="en-US" altLang="ko-KR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2659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033117-313F-EB97-0F57-8AAFD8ED4D7D}"/>
              </a:ext>
            </a:extLst>
          </p:cNvPr>
          <p:cNvSpPr txBox="1"/>
          <p:nvPr/>
        </p:nvSpPr>
        <p:spPr>
          <a:xfrm flipH="1">
            <a:off x="834685" y="1367406"/>
            <a:ext cx="961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다중행을 받을 수 있는 연산자 </a:t>
            </a:r>
            <a:r>
              <a:rPr lang="en-US" altLang="ko-KR" sz="2000" b="1" dirty="0"/>
              <a:t>: IN ,  ANY , ALL , EXISTS , NOT EXISTS </a:t>
            </a:r>
            <a:r>
              <a:rPr lang="ko-KR" altLang="en-US" sz="2000" b="1" dirty="0"/>
              <a:t>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6B4DA-C15C-C450-EF71-B51157193793}"/>
              </a:ext>
            </a:extLst>
          </p:cNvPr>
          <p:cNvSpPr txBox="1"/>
          <p:nvPr/>
        </p:nvSpPr>
        <p:spPr>
          <a:xfrm>
            <a:off x="834685" y="3814294"/>
            <a:ext cx="6092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단일행을 받을 수 있는 연산자 </a:t>
            </a:r>
            <a:r>
              <a:rPr lang="en-US" altLang="ko-KR" sz="2000" b="1" dirty="0"/>
              <a:t>: = , &gt;= , &lt; . != </a:t>
            </a:r>
            <a:r>
              <a:rPr lang="ko-KR" altLang="en-US" sz="2000" b="1" dirty="0"/>
              <a:t>등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9BA902-36F5-669B-9A07-602EE023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94" y="1851028"/>
            <a:ext cx="5708030" cy="16425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481F54-3900-A3E4-5DE3-ED55C2A6F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94" y="4443322"/>
            <a:ext cx="3922372" cy="13979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그래픽 10" descr="교사 윤곽선">
            <a:extLst>
              <a:ext uri="{FF2B5EF4-FFF2-40B4-BE49-F238E27FC236}">
                <a16:creationId xmlns:a16="http://schemas.microsoft.com/office/drawing/2014/main" id="{B62406B5-DBD9-5E2B-5993-4B8532080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3507" y="5142309"/>
            <a:ext cx="1181893" cy="1181893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F0F3EBD-E5E7-D18F-3595-1A6A714E6D31}"/>
              </a:ext>
            </a:extLst>
          </p:cNvPr>
          <p:cNvSpPr/>
          <p:nvPr/>
        </p:nvSpPr>
        <p:spPr>
          <a:xfrm>
            <a:off x="8637022" y="4031689"/>
            <a:ext cx="3007972" cy="1222489"/>
          </a:xfrm>
          <a:prstGeom prst="wedgeRectCallout">
            <a:avLst>
              <a:gd name="adj1" fmla="val -36032"/>
              <a:gd name="adj2" fmla="val 709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기존의 비교연산자들은 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/>
              <a:t>단일행</a:t>
            </a:r>
            <a:r>
              <a:rPr lang="ko-KR" altLang="en-US" b="1" dirty="0"/>
              <a:t> 연산자입니다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E2E0A-1331-77B8-8873-A986F3F84DE3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– </a:t>
            </a:r>
            <a:r>
              <a:rPr lang="ko-KR" altLang="en-US" b="1" dirty="0" err="1"/>
              <a:t>단일행</a:t>
            </a:r>
            <a:r>
              <a:rPr lang="ko-KR" altLang="en-US" b="1" dirty="0"/>
              <a:t> 연산자 </a:t>
            </a:r>
            <a:r>
              <a:rPr lang="en-US" altLang="ko-KR" b="1" dirty="0"/>
              <a:t>/ </a:t>
            </a:r>
            <a:r>
              <a:rPr lang="ko-KR" altLang="en-US" b="1" dirty="0" err="1"/>
              <a:t>다중행</a:t>
            </a:r>
            <a:r>
              <a:rPr lang="ko-KR" altLang="en-US" b="1" dirty="0"/>
              <a:t> 연산자</a:t>
            </a:r>
            <a:r>
              <a:rPr lang="en-US" altLang="ko-KR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828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8B8683-B276-D99B-DAC3-099763AD9C86}"/>
              </a:ext>
            </a:extLst>
          </p:cNvPr>
          <p:cNvSpPr txBox="1"/>
          <p:nvPr/>
        </p:nvSpPr>
        <p:spPr>
          <a:xfrm flipH="1">
            <a:off x="2425792" y="2597684"/>
            <a:ext cx="734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다중행</a:t>
            </a:r>
            <a:r>
              <a:rPr lang="ko-KR" altLang="en-US" sz="3600" b="1" dirty="0"/>
              <a:t> 연산자 예시를 들어봅시다</a:t>
            </a:r>
            <a:r>
              <a:rPr lang="en-US" altLang="ko-KR" sz="3600" b="1" dirty="0"/>
              <a:t>.</a:t>
            </a:r>
          </a:p>
          <a:p>
            <a:endParaRPr lang="en-US" altLang="ko-KR" sz="3600" b="1" dirty="0"/>
          </a:p>
          <a:p>
            <a:r>
              <a:rPr lang="en-US" altLang="ko-KR" sz="3600" b="1" dirty="0"/>
              <a:t>          ( IN , ANY , ALL )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5F19-45B2-D2F2-E7AC-C9BDD50360E2}"/>
              </a:ext>
            </a:extLst>
          </p:cNvPr>
          <p:cNvSpPr txBox="1"/>
          <p:nvPr/>
        </p:nvSpPr>
        <p:spPr>
          <a:xfrm>
            <a:off x="3998685" y="4410067"/>
            <a:ext cx="4194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EXISTS </a:t>
            </a:r>
            <a:r>
              <a:rPr lang="ko-KR" altLang="en-US" sz="1400" b="1" dirty="0">
                <a:solidFill>
                  <a:srgbClr val="FF0000"/>
                </a:solidFill>
              </a:rPr>
              <a:t>와 </a:t>
            </a:r>
            <a:r>
              <a:rPr lang="en-US" altLang="ko-KR" sz="1400" b="1" dirty="0">
                <a:solidFill>
                  <a:srgbClr val="FF0000"/>
                </a:solidFill>
              </a:rPr>
              <a:t>NOT EXISTS </a:t>
            </a:r>
            <a:r>
              <a:rPr lang="ko-KR" altLang="en-US" sz="1400" b="1" dirty="0">
                <a:solidFill>
                  <a:srgbClr val="FF0000"/>
                </a:solidFill>
              </a:rPr>
              <a:t>는 이후에 다룹니다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FDB40-23C4-26D2-7B7E-575EEDEA92F5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– </a:t>
            </a:r>
            <a:r>
              <a:rPr lang="ko-KR" altLang="en-US" b="1" dirty="0" err="1"/>
              <a:t>단일행</a:t>
            </a:r>
            <a:r>
              <a:rPr lang="ko-KR" altLang="en-US" b="1" dirty="0"/>
              <a:t> 연산자 </a:t>
            </a:r>
            <a:r>
              <a:rPr lang="en-US" altLang="ko-KR" b="1" dirty="0"/>
              <a:t>/ </a:t>
            </a:r>
            <a:r>
              <a:rPr lang="ko-KR" altLang="en-US" b="1" dirty="0" err="1"/>
              <a:t>다중행</a:t>
            </a:r>
            <a:r>
              <a:rPr lang="ko-KR" altLang="en-US" b="1" dirty="0"/>
              <a:t> 연산자</a:t>
            </a:r>
            <a:r>
              <a:rPr lang="en-US" altLang="ko-KR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6002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033117-313F-EB97-0F57-8AAFD8ED4D7D}"/>
              </a:ext>
            </a:extLst>
          </p:cNvPr>
          <p:cNvSpPr txBox="1"/>
          <p:nvPr/>
        </p:nvSpPr>
        <p:spPr>
          <a:xfrm flipH="1">
            <a:off x="459754" y="883557"/>
            <a:ext cx="107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 </a:t>
            </a:r>
            <a:r>
              <a:rPr lang="ko-KR" altLang="en-US" sz="2400" b="1" dirty="0"/>
              <a:t>은 입력된 다중 행에 대해 일치하는 값을 출력합니다</a:t>
            </a:r>
            <a:r>
              <a:rPr lang="en-US" altLang="ko-KR" sz="2400" b="1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10F0-DC1C-A93B-08ED-913512143ED1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– </a:t>
            </a:r>
            <a:r>
              <a:rPr lang="ko-KR" altLang="en-US" b="1" dirty="0" err="1"/>
              <a:t>단일행</a:t>
            </a:r>
            <a:r>
              <a:rPr lang="ko-KR" altLang="en-US" b="1" dirty="0"/>
              <a:t> 연산자 </a:t>
            </a:r>
            <a:r>
              <a:rPr lang="en-US" altLang="ko-KR" b="1" dirty="0"/>
              <a:t>/ </a:t>
            </a:r>
            <a:r>
              <a:rPr lang="ko-KR" altLang="en-US" b="1" dirty="0" err="1"/>
              <a:t>다중행</a:t>
            </a:r>
            <a:r>
              <a:rPr lang="ko-KR" altLang="en-US" b="1" dirty="0"/>
              <a:t> 연산자</a:t>
            </a:r>
            <a:r>
              <a:rPr lang="en-US" altLang="ko-KR" sz="1800" b="1" dirty="0"/>
              <a:t> 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D2A4B48-09CA-B2FE-D9F3-C0B67E2F3567}"/>
              </a:ext>
            </a:extLst>
          </p:cNvPr>
          <p:cNvSpPr/>
          <p:nvPr/>
        </p:nvSpPr>
        <p:spPr>
          <a:xfrm>
            <a:off x="5306439" y="3303261"/>
            <a:ext cx="322967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0CCAC9F-74AE-E117-C736-4E5E5BF5EA2E}"/>
              </a:ext>
            </a:extLst>
          </p:cNvPr>
          <p:cNvSpPr/>
          <p:nvPr/>
        </p:nvSpPr>
        <p:spPr>
          <a:xfrm rot="5400000">
            <a:off x="6388154" y="4190402"/>
            <a:ext cx="322967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2AEFC57-01A2-4FBE-C3D0-33385332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07" y="2531566"/>
            <a:ext cx="1547659" cy="15828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23B6AB-FA05-8803-12B4-264C03380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55" y="1786556"/>
            <a:ext cx="4772444" cy="2442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97A953-BDA9-B62B-4A19-293A52898125}"/>
              </a:ext>
            </a:extLst>
          </p:cNvPr>
          <p:cNvSpPr/>
          <p:nvPr/>
        </p:nvSpPr>
        <p:spPr>
          <a:xfrm>
            <a:off x="2730760" y="3074504"/>
            <a:ext cx="2415866" cy="857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773FF23-817C-3828-70CE-03DE173DC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439" y="4666515"/>
            <a:ext cx="6583440" cy="17305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2827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253C83E-38DC-2AA7-D02F-4977F5CA1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5" y="1782679"/>
            <a:ext cx="4703552" cy="23747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4FE15D-7214-98DB-BEE4-65D9F32F1B16}"/>
              </a:ext>
            </a:extLst>
          </p:cNvPr>
          <p:cNvSpPr/>
          <p:nvPr/>
        </p:nvSpPr>
        <p:spPr>
          <a:xfrm>
            <a:off x="2968487" y="3074504"/>
            <a:ext cx="2178138" cy="857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AD431C9-C6E9-8914-AB00-CD063A10F817}"/>
              </a:ext>
            </a:extLst>
          </p:cNvPr>
          <p:cNvSpPr/>
          <p:nvPr/>
        </p:nvSpPr>
        <p:spPr>
          <a:xfrm>
            <a:off x="5232198" y="3243274"/>
            <a:ext cx="322967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9F150EA-7352-899C-E4D4-12C727AF1472}"/>
              </a:ext>
            </a:extLst>
          </p:cNvPr>
          <p:cNvSpPr/>
          <p:nvPr/>
        </p:nvSpPr>
        <p:spPr>
          <a:xfrm rot="5400000">
            <a:off x="6388154" y="4190402"/>
            <a:ext cx="322967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78F26E-60F0-E496-37E1-9411C9DF26F0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– </a:t>
            </a:r>
            <a:r>
              <a:rPr lang="ko-KR" altLang="en-US" b="1" dirty="0" err="1"/>
              <a:t>단일행</a:t>
            </a:r>
            <a:r>
              <a:rPr lang="ko-KR" altLang="en-US" b="1" dirty="0"/>
              <a:t> 연산자 </a:t>
            </a:r>
            <a:r>
              <a:rPr lang="en-US" altLang="ko-KR" b="1" dirty="0"/>
              <a:t>/ </a:t>
            </a:r>
            <a:r>
              <a:rPr lang="ko-KR" altLang="en-US" b="1" dirty="0" err="1"/>
              <a:t>다중행</a:t>
            </a:r>
            <a:r>
              <a:rPr lang="ko-KR" altLang="en-US" b="1" dirty="0"/>
              <a:t> 연산자</a:t>
            </a:r>
            <a:r>
              <a:rPr lang="en-US" altLang="ko-KR" sz="1800" b="1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16FF77-FD40-F455-F5B8-232A31A78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607" y="2531566"/>
            <a:ext cx="1547659" cy="15828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DEF94CF-69C9-51BB-BFF6-3DED4C41A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624" y="4677176"/>
            <a:ext cx="6591575" cy="17467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00A9E1-E88A-0759-EB58-5AFDBCE8697D}"/>
              </a:ext>
            </a:extLst>
          </p:cNvPr>
          <p:cNvSpPr txBox="1"/>
          <p:nvPr/>
        </p:nvSpPr>
        <p:spPr>
          <a:xfrm flipH="1">
            <a:off x="459754" y="883557"/>
            <a:ext cx="107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ANY </a:t>
            </a:r>
            <a:r>
              <a:rPr lang="ko-KR" altLang="en-US" sz="2400" b="1" dirty="0"/>
              <a:t>는 입력된 다중 행 중에서 </a:t>
            </a:r>
            <a:r>
              <a:rPr lang="ko-KR" altLang="en-US" sz="2400" b="1" dirty="0">
                <a:highlight>
                  <a:srgbClr val="FFFF00"/>
                </a:highlight>
              </a:rPr>
              <a:t>하나라도 일치하면</a:t>
            </a:r>
            <a:r>
              <a:rPr lang="ko-KR" altLang="en-US" sz="2400" b="1" dirty="0"/>
              <a:t> 출력합니다</a:t>
            </a:r>
            <a:r>
              <a:rPr lang="en-US" altLang="ko-KR" sz="2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164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7A1F15-FF5E-EC33-F987-B575ED79B652}"/>
              </a:ext>
            </a:extLst>
          </p:cNvPr>
          <p:cNvSpPr txBox="1"/>
          <p:nvPr/>
        </p:nvSpPr>
        <p:spPr>
          <a:xfrm>
            <a:off x="707070" y="775155"/>
            <a:ext cx="689304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스칼라 </a:t>
            </a:r>
            <a:r>
              <a:rPr lang="ko-KR" altLang="en-US" sz="3200" b="1" dirty="0" err="1"/>
              <a:t>서브쿼리의</a:t>
            </a:r>
            <a:r>
              <a:rPr lang="ko-KR" altLang="en-US" sz="3200" b="1" dirty="0"/>
              <a:t> 실행 원리</a:t>
            </a:r>
            <a:r>
              <a:rPr lang="ko-KR" altLang="en-US" sz="1600" b="1" dirty="0"/>
              <a:t> 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D77067-55E4-CE00-DD83-F6F20B7F4311}"/>
              </a:ext>
            </a:extLst>
          </p:cNvPr>
          <p:cNvSpPr txBox="1"/>
          <p:nvPr/>
        </p:nvSpPr>
        <p:spPr>
          <a:xfrm>
            <a:off x="2150373" y="5247910"/>
            <a:ext cx="7465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 (1) </a:t>
            </a:r>
            <a:r>
              <a:rPr lang="ko-KR" altLang="en-US" sz="1600" b="1" dirty="0"/>
              <a:t>가장 먼저 </a:t>
            </a:r>
            <a:r>
              <a:rPr lang="en-US" altLang="ko-KR" sz="1600" b="1" dirty="0"/>
              <a:t>FROM </a:t>
            </a:r>
            <a:r>
              <a:rPr lang="ko-KR" altLang="en-US" sz="1600" b="1" dirty="0"/>
              <a:t>이 실행이 됩니다</a:t>
            </a:r>
            <a:r>
              <a:rPr lang="en-US" altLang="ko-KR" sz="1600" b="1" dirty="0"/>
              <a:t>. 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4D145-2109-2343-A1E8-FA3B63D5EA1E}"/>
              </a:ext>
            </a:extLst>
          </p:cNvPr>
          <p:cNvSpPr txBox="1"/>
          <p:nvPr/>
        </p:nvSpPr>
        <p:spPr>
          <a:xfrm>
            <a:off x="1040062" y="1418341"/>
            <a:ext cx="10573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SELECT</a:t>
            </a:r>
            <a:r>
              <a:rPr lang="ko-KR" altLang="en-US" b="1" dirty="0">
                <a:highlight>
                  <a:srgbClr val="FFFF00"/>
                </a:highlight>
              </a:rPr>
              <a:t>가 실행되는 횟수만큼 </a:t>
            </a:r>
            <a:r>
              <a:rPr lang="ko-KR" altLang="en-US" b="1" dirty="0"/>
              <a:t>각각의 인스턴스에 반복 대입 </a:t>
            </a:r>
            <a:r>
              <a:rPr lang="en-US" altLang="ko-KR" b="1" dirty="0"/>
              <a:t>/ </a:t>
            </a:r>
            <a:r>
              <a:rPr lang="ko-KR" altLang="en-US" b="1" dirty="0"/>
              <a:t>출력 됩니다</a:t>
            </a:r>
            <a:r>
              <a:rPr lang="en-US" altLang="ko-KR" b="1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B651A-7D2D-8D1F-BE7C-01459F240FFC}"/>
              </a:ext>
            </a:extLst>
          </p:cNvPr>
          <p:cNvSpPr txBox="1"/>
          <p:nvPr/>
        </p:nvSpPr>
        <p:spPr>
          <a:xfrm>
            <a:off x="2215434" y="5589214"/>
            <a:ext cx="7761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(2) WHERE </a:t>
            </a:r>
            <a:r>
              <a:rPr lang="ko-KR" altLang="en-US" sz="1600" b="1" dirty="0"/>
              <a:t>이 실행되면서 출력될 행의 수가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행으로 한정이 됩니다</a:t>
            </a:r>
            <a:r>
              <a:rPr lang="en-US" altLang="ko-KR" sz="16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2D7A71-EA77-91B6-FA91-94335AE0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517" y="2214983"/>
            <a:ext cx="7136163" cy="28219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A5F80-3FC8-909F-069B-1383DA3DF372}"/>
              </a:ext>
            </a:extLst>
          </p:cNvPr>
          <p:cNvSpPr txBox="1"/>
          <p:nvPr/>
        </p:nvSpPr>
        <p:spPr>
          <a:xfrm>
            <a:off x="2215433" y="5930518"/>
            <a:ext cx="7761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(3) SELECT</a:t>
            </a:r>
            <a:r>
              <a:rPr lang="ko-KR" altLang="en-US" sz="1600" b="1" dirty="0"/>
              <a:t> 가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번이 실행이 되며 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 때 스칼라 </a:t>
            </a:r>
            <a:r>
              <a:rPr lang="ko-KR" altLang="en-US" sz="1600" b="1" dirty="0" err="1"/>
              <a:t>서브쿼리도</a:t>
            </a:r>
            <a:r>
              <a:rPr lang="ko-KR" altLang="en-US" sz="1600" b="1" dirty="0"/>
              <a:t> 총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번 실행됩니다</a:t>
            </a:r>
            <a:r>
              <a:rPr lang="en-US" altLang="ko-KR" sz="1600" b="1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F4408-7D36-89E2-BD34-24C7D98B7064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스칼라 </a:t>
            </a:r>
            <a:r>
              <a:rPr lang="ko-KR" altLang="en-US" sz="1800" b="1" dirty="0" err="1"/>
              <a:t>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SELECT) </a:t>
            </a:r>
          </a:p>
        </p:txBody>
      </p:sp>
    </p:spTree>
    <p:extLst>
      <p:ext uri="{BB962C8B-B14F-4D97-AF65-F5344CB8AC3E}">
        <p14:creationId xmlns:p14="http://schemas.microsoft.com/office/powerpoint/2010/main" val="1586064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033117-313F-EB97-0F57-8AAFD8ED4D7D}"/>
              </a:ext>
            </a:extLst>
          </p:cNvPr>
          <p:cNvSpPr txBox="1"/>
          <p:nvPr/>
        </p:nvSpPr>
        <p:spPr>
          <a:xfrm flipH="1">
            <a:off x="466404" y="832552"/>
            <a:ext cx="107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ALL </a:t>
            </a:r>
            <a:r>
              <a:rPr lang="ko-KR" altLang="en-US" sz="2400" b="1" dirty="0"/>
              <a:t>은 입력된 다중 행에 대해 </a:t>
            </a:r>
            <a:r>
              <a:rPr lang="ko-KR" altLang="en-US" sz="2400" b="1" dirty="0">
                <a:highlight>
                  <a:srgbClr val="FFFF00"/>
                </a:highlight>
              </a:rPr>
              <a:t>조건이 모두 일치해야</a:t>
            </a:r>
            <a:r>
              <a:rPr lang="ko-KR" altLang="en-US" sz="2400" b="1" dirty="0"/>
              <a:t> 출력합니다</a:t>
            </a:r>
            <a:r>
              <a:rPr lang="en-US" altLang="ko-KR" sz="2400" b="1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C258-561A-E319-6E7F-213F4DD33A06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중첩서브쿼리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</a:t>
            </a:r>
            <a:r>
              <a:rPr lang="en-US" altLang="ko-KR" b="1" dirty="0"/>
              <a:t>WHERE</a:t>
            </a:r>
            <a:r>
              <a:rPr lang="ko-KR" altLang="en-US" b="1" dirty="0"/>
              <a:t> </a:t>
            </a:r>
            <a:r>
              <a:rPr lang="en-US" altLang="ko-KR" sz="1800" b="1" dirty="0"/>
              <a:t>) – </a:t>
            </a:r>
            <a:r>
              <a:rPr lang="ko-KR" altLang="en-US" b="1" dirty="0" err="1"/>
              <a:t>단일행</a:t>
            </a:r>
            <a:r>
              <a:rPr lang="ko-KR" altLang="en-US" b="1" dirty="0"/>
              <a:t> 연산자 </a:t>
            </a:r>
            <a:r>
              <a:rPr lang="en-US" altLang="ko-KR" b="1" dirty="0"/>
              <a:t>/ </a:t>
            </a:r>
            <a:r>
              <a:rPr lang="ko-KR" altLang="en-US" b="1" dirty="0" err="1"/>
              <a:t>다중행</a:t>
            </a:r>
            <a:r>
              <a:rPr lang="ko-KR" altLang="en-US" b="1" dirty="0"/>
              <a:t> 연산자</a:t>
            </a:r>
            <a:r>
              <a:rPr lang="en-US" altLang="ko-KR" sz="1800" b="1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CB510E-A088-6264-AFB9-A484686D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0" y="1729543"/>
            <a:ext cx="4972134" cy="24477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79F42D-7647-744D-2640-CA41A8F782D0}"/>
              </a:ext>
            </a:extLst>
          </p:cNvPr>
          <p:cNvSpPr/>
          <p:nvPr/>
        </p:nvSpPr>
        <p:spPr>
          <a:xfrm>
            <a:off x="2968486" y="3061252"/>
            <a:ext cx="2263711" cy="848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F0E60D0-E3B9-C0D2-8E34-530CD15AC96E}"/>
              </a:ext>
            </a:extLst>
          </p:cNvPr>
          <p:cNvSpPr/>
          <p:nvPr/>
        </p:nvSpPr>
        <p:spPr>
          <a:xfrm>
            <a:off x="5311710" y="3243274"/>
            <a:ext cx="322967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17DEE23-9CC5-A483-8FEC-E5A9BD73B550}"/>
              </a:ext>
            </a:extLst>
          </p:cNvPr>
          <p:cNvSpPr/>
          <p:nvPr/>
        </p:nvSpPr>
        <p:spPr>
          <a:xfrm rot="5400000">
            <a:off x="6388154" y="4190402"/>
            <a:ext cx="322967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43DD9A5-DBEF-DE6A-13A5-06B579F6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07" y="2531566"/>
            <a:ext cx="1547659" cy="15828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27F0C23-7A56-BF9D-BA4F-B3BBEE036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710" y="4666515"/>
            <a:ext cx="6586818" cy="17495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7044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AE3EE-AA8F-FDF8-121A-EA2C18C9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" y="102686"/>
            <a:ext cx="4740966" cy="536023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문제를 풀어봅시다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0C91B-4C52-0E34-E574-9DB19507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10" y="1137206"/>
            <a:ext cx="8333804" cy="74014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b="1" dirty="0"/>
              <a:t>오른쪽 테이블에 대해서 다음 중 오류가 발생하는 쿼리는 무엇인가</a:t>
            </a:r>
            <a:r>
              <a:rPr lang="en-US" altLang="ko-KR" sz="2000" b="1" dirty="0"/>
              <a:t>?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85573E-23F7-4509-5201-BA360551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21" y="2737992"/>
            <a:ext cx="4162313" cy="16986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55474B-D0F5-43D2-6805-EB593512B55F}"/>
              </a:ext>
            </a:extLst>
          </p:cNvPr>
          <p:cNvSpPr txBox="1"/>
          <p:nvPr/>
        </p:nvSpPr>
        <p:spPr>
          <a:xfrm>
            <a:off x="610023" y="2595891"/>
            <a:ext cx="540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(1)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AD4245-C0C6-8AB6-1AE7-322D1991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59" y="2737992"/>
            <a:ext cx="4930402" cy="16156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FC538-F825-3751-D627-EBF5F6F77D08}"/>
              </a:ext>
            </a:extLst>
          </p:cNvPr>
          <p:cNvSpPr txBox="1"/>
          <p:nvPr/>
        </p:nvSpPr>
        <p:spPr>
          <a:xfrm>
            <a:off x="5826932" y="2616612"/>
            <a:ext cx="540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(2)</a:t>
            </a:r>
            <a:endParaRPr lang="ko-KR" altLang="en-US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8DAA22-CA64-D747-7770-44E1250D5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321" y="4578786"/>
            <a:ext cx="4162313" cy="16431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F1D50-6697-6B99-9134-29461D26B838}"/>
              </a:ext>
            </a:extLst>
          </p:cNvPr>
          <p:cNvSpPr txBox="1"/>
          <p:nvPr/>
        </p:nvSpPr>
        <p:spPr>
          <a:xfrm>
            <a:off x="603172" y="4553428"/>
            <a:ext cx="540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(3)</a:t>
            </a:r>
            <a:endParaRPr lang="ko-KR" altLang="en-US" sz="2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9EF9F3-4ADD-616A-8C9A-235B7945F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300" y="4642272"/>
            <a:ext cx="4943060" cy="16156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7AA38F-1CDA-51BE-AE9A-C7A1EEEA136B}"/>
              </a:ext>
            </a:extLst>
          </p:cNvPr>
          <p:cNvSpPr txBox="1"/>
          <p:nvPr/>
        </p:nvSpPr>
        <p:spPr>
          <a:xfrm>
            <a:off x="5831921" y="4628637"/>
            <a:ext cx="540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(4)</a:t>
            </a:r>
            <a:endParaRPr lang="ko-KR" altLang="en-US" sz="2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046939C-5752-4383-ACD7-A366832B5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008" y="600125"/>
            <a:ext cx="2269352" cy="19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76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E4362-0127-996F-579E-31FDD86A731D}"/>
              </a:ext>
            </a:extLst>
          </p:cNvPr>
          <p:cNvSpPr txBox="1"/>
          <p:nvPr/>
        </p:nvSpPr>
        <p:spPr>
          <a:xfrm>
            <a:off x="2631992" y="2767280"/>
            <a:ext cx="69280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0" b="1" dirty="0" err="1"/>
              <a:t>서브쿼리</a:t>
            </a:r>
            <a:r>
              <a:rPr lang="ko-KR" altLang="en-US" sz="8000" b="1" dirty="0"/>
              <a:t> </a:t>
            </a:r>
            <a:r>
              <a:rPr lang="en-US" altLang="ko-KR" sz="8000" b="1" dirty="0"/>
              <a:t>END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1257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856D7FF-34ED-7EF8-E87E-B6E0A887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1" y="2488041"/>
            <a:ext cx="7136163" cy="28219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F080BB-B299-DB58-996A-5CC2AD9EE73B}"/>
              </a:ext>
            </a:extLst>
          </p:cNvPr>
          <p:cNvSpPr txBox="1"/>
          <p:nvPr/>
        </p:nvSpPr>
        <p:spPr>
          <a:xfrm>
            <a:off x="6156970" y="2512553"/>
            <a:ext cx="924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AAAAA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B71C1-C1C8-E06F-A739-1637517AF324}"/>
              </a:ext>
            </a:extLst>
          </p:cNvPr>
          <p:cNvSpPr txBox="1"/>
          <p:nvPr/>
        </p:nvSpPr>
        <p:spPr>
          <a:xfrm>
            <a:off x="6134908" y="2846750"/>
            <a:ext cx="946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사용자</a:t>
            </a:r>
            <a:r>
              <a:rPr lang="en-US" altLang="ko-KR" sz="1400" b="1" dirty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AD790F-E7FD-670A-C5DD-260D29E77075}"/>
              </a:ext>
            </a:extLst>
          </p:cNvPr>
          <p:cNvSpPr txBox="1"/>
          <p:nvPr/>
        </p:nvSpPr>
        <p:spPr>
          <a:xfrm>
            <a:off x="3930174" y="4559099"/>
            <a:ext cx="170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(1) AAAAA </a:t>
            </a:r>
            <a:r>
              <a:rPr lang="ko-KR" altLang="en-US" sz="1400" b="1" dirty="0">
                <a:solidFill>
                  <a:srgbClr val="FF0000"/>
                </a:solidFill>
              </a:rPr>
              <a:t>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514E4-12FC-B26F-C819-9DE486C0C711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스칼라 </a:t>
            </a:r>
            <a:r>
              <a:rPr lang="ko-KR" altLang="en-US" sz="1800" b="1" dirty="0" err="1"/>
              <a:t>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SELECT)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BC12B-25E6-A0F6-0272-1DE0847AF45C}"/>
              </a:ext>
            </a:extLst>
          </p:cNvPr>
          <p:cNvSpPr txBox="1"/>
          <p:nvPr/>
        </p:nvSpPr>
        <p:spPr>
          <a:xfrm>
            <a:off x="731950" y="1005309"/>
            <a:ext cx="689304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스칼라 </a:t>
            </a:r>
            <a:r>
              <a:rPr lang="ko-KR" altLang="en-US" sz="3200" b="1" dirty="0" err="1"/>
              <a:t>서브쿼리의</a:t>
            </a:r>
            <a:r>
              <a:rPr lang="ko-KR" altLang="en-US" sz="3200" b="1" dirty="0"/>
              <a:t> 실행 원리</a:t>
            </a:r>
            <a:r>
              <a:rPr lang="ko-KR" altLang="en-US" sz="1600" b="1" dirty="0"/>
              <a:t> 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A90D3-18A8-D2B5-1051-E224405CFF5A}"/>
              </a:ext>
            </a:extLst>
          </p:cNvPr>
          <p:cNvSpPr txBox="1"/>
          <p:nvPr/>
        </p:nvSpPr>
        <p:spPr>
          <a:xfrm>
            <a:off x="1040062" y="1623611"/>
            <a:ext cx="10573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SELECT</a:t>
            </a:r>
            <a:r>
              <a:rPr lang="ko-KR" altLang="en-US" b="1" dirty="0">
                <a:highlight>
                  <a:srgbClr val="FFFF00"/>
                </a:highlight>
              </a:rPr>
              <a:t>가 실행되는 횟수만큼 </a:t>
            </a:r>
            <a:r>
              <a:rPr lang="ko-KR" altLang="en-US" b="1" dirty="0"/>
              <a:t>각각의 인스턴스에 반복 대입 </a:t>
            </a:r>
            <a:r>
              <a:rPr lang="en-US" altLang="ko-KR" b="1" dirty="0"/>
              <a:t>/ </a:t>
            </a:r>
            <a:r>
              <a:rPr lang="ko-KR" altLang="en-US" b="1" dirty="0"/>
              <a:t>출력 됩니다</a:t>
            </a:r>
            <a:r>
              <a:rPr lang="en-US" altLang="ko-KR" b="1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1211DA-2319-21EE-21F6-FBEFF7732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188" y="3234327"/>
            <a:ext cx="3919949" cy="168728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B5B7E0-5B9D-F372-AD4A-042C33776BCB}"/>
              </a:ext>
            </a:extLst>
          </p:cNvPr>
          <p:cNvSpPr/>
          <p:nvPr/>
        </p:nvSpPr>
        <p:spPr>
          <a:xfrm>
            <a:off x="7770815" y="3601204"/>
            <a:ext cx="4083305" cy="297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CF3D98-03EA-FC26-D2C7-0C865E76F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643" y="5600858"/>
            <a:ext cx="2097862" cy="780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376664-E63F-2A42-161E-123901D27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273" y="5852691"/>
            <a:ext cx="1460590" cy="492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6A8E9D4-77C3-A440-3CF9-5F02393E686D}"/>
                  </a:ext>
                </a:extLst>
              </p14:cNvPr>
              <p14:cNvContentPartPr/>
              <p14:nvPr/>
            </p14:nvContentPartPr>
            <p14:xfrm>
              <a:off x="260542" y="3628395"/>
              <a:ext cx="1874333" cy="2325144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6A8E9D4-77C3-A440-3CF9-5F02393E68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901" y="3619395"/>
                <a:ext cx="1891975" cy="23427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C9FC743-C121-C5B3-8832-26C48749E91D}"/>
              </a:ext>
            </a:extLst>
          </p:cNvPr>
          <p:cNvSpPr txBox="1"/>
          <p:nvPr/>
        </p:nvSpPr>
        <p:spPr>
          <a:xfrm>
            <a:off x="2838428" y="3322588"/>
            <a:ext cx="25783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(3) 010-1231-1231 </a:t>
            </a:r>
            <a:r>
              <a:rPr lang="ko-KR" altLang="en-US" sz="1600" b="1" dirty="0">
                <a:solidFill>
                  <a:srgbClr val="7030A0"/>
                </a:solidFill>
              </a:rPr>
              <a:t>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0A550-67D1-A3E1-BAC8-CA275F403435}"/>
              </a:ext>
            </a:extLst>
          </p:cNvPr>
          <p:cNvSpPr txBox="1"/>
          <p:nvPr/>
        </p:nvSpPr>
        <p:spPr>
          <a:xfrm>
            <a:off x="306928" y="5870172"/>
            <a:ext cx="170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(2) </a:t>
            </a:r>
            <a:r>
              <a:rPr lang="ko-KR" altLang="en-US" sz="1400" b="1" dirty="0" err="1">
                <a:solidFill>
                  <a:srgbClr val="FF0000"/>
                </a:solidFill>
              </a:rPr>
              <a:t>서브쿼리</a:t>
            </a:r>
            <a:r>
              <a:rPr lang="ko-KR" altLang="en-US" sz="1400" b="1" dirty="0">
                <a:solidFill>
                  <a:srgbClr val="FF0000"/>
                </a:solidFill>
              </a:rPr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203800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856D7FF-34ED-7EF8-E87E-B6E0A887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1" y="2488041"/>
            <a:ext cx="7136163" cy="28219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F080BB-B299-DB58-996A-5CC2AD9EE73B}"/>
              </a:ext>
            </a:extLst>
          </p:cNvPr>
          <p:cNvSpPr txBox="1"/>
          <p:nvPr/>
        </p:nvSpPr>
        <p:spPr>
          <a:xfrm>
            <a:off x="6156970" y="2512553"/>
            <a:ext cx="924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BBBBB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B71C1-C1C8-E06F-A739-1637517AF324}"/>
              </a:ext>
            </a:extLst>
          </p:cNvPr>
          <p:cNvSpPr txBox="1"/>
          <p:nvPr/>
        </p:nvSpPr>
        <p:spPr>
          <a:xfrm>
            <a:off x="6134908" y="2846750"/>
            <a:ext cx="946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사용자</a:t>
            </a:r>
            <a:r>
              <a:rPr lang="en-US" altLang="ko-KR" sz="1400" b="1" dirty="0">
                <a:solidFill>
                  <a:srgbClr val="FF0000"/>
                </a:solidFill>
              </a:rPr>
              <a:t>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AD790F-E7FD-670A-C5DD-260D29E77075}"/>
              </a:ext>
            </a:extLst>
          </p:cNvPr>
          <p:cNvSpPr txBox="1"/>
          <p:nvPr/>
        </p:nvSpPr>
        <p:spPr>
          <a:xfrm>
            <a:off x="3930174" y="4559099"/>
            <a:ext cx="170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(1) BBBBB </a:t>
            </a:r>
            <a:r>
              <a:rPr lang="ko-KR" altLang="en-US" sz="1400" b="1" dirty="0">
                <a:solidFill>
                  <a:srgbClr val="FF0000"/>
                </a:solidFill>
              </a:rPr>
              <a:t>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514E4-12FC-B26F-C819-9DE486C0C711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스칼라 </a:t>
            </a:r>
            <a:r>
              <a:rPr lang="ko-KR" altLang="en-US" sz="1800" b="1" dirty="0" err="1"/>
              <a:t>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SELECT)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BC12B-25E6-A0F6-0272-1DE0847AF45C}"/>
              </a:ext>
            </a:extLst>
          </p:cNvPr>
          <p:cNvSpPr txBox="1"/>
          <p:nvPr/>
        </p:nvSpPr>
        <p:spPr>
          <a:xfrm>
            <a:off x="731950" y="1005309"/>
            <a:ext cx="689304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스칼라 </a:t>
            </a:r>
            <a:r>
              <a:rPr lang="ko-KR" altLang="en-US" sz="3200" b="1" dirty="0" err="1"/>
              <a:t>서브쿼리의</a:t>
            </a:r>
            <a:r>
              <a:rPr lang="ko-KR" altLang="en-US" sz="3200" b="1" dirty="0"/>
              <a:t> 실행 원리</a:t>
            </a:r>
            <a:r>
              <a:rPr lang="ko-KR" altLang="en-US" sz="1600" b="1" dirty="0"/>
              <a:t> 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A90D3-18A8-D2B5-1051-E224405CFF5A}"/>
              </a:ext>
            </a:extLst>
          </p:cNvPr>
          <p:cNvSpPr txBox="1"/>
          <p:nvPr/>
        </p:nvSpPr>
        <p:spPr>
          <a:xfrm>
            <a:off x="1040062" y="1623611"/>
            <a:ext cx="10573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SELECT</a:t>
            </a:r>
            <a:r>
              <a:rPr lang="ko-KR" altLang="en-US" b="1" dirty="0">
                <a:highlight>
                  <a:srgbClr val="FFFF00"/>
                </a:highlight>
              </a:rPr>
              <a:t>가 실행되는 횟수만큼 </a:t>
            </a:r>
            <a:r>
              <a:rPr lang="ko-KR" altLang="en-US" b="1" dirty="0"/>
              <a:t>각각의 인스턴스에 반복 대입 </a:t>
            </a:r>
            <a:r>
              <a:rPr lang="en-US" altLang="ko-KR" b="1" dirty="0"/>
              <a:t>/ </a:t>
            </a:r>
            <a:r>
              <a:rPr lang="ko-KR" altLang="en-US" b="1" dirty="0"/>
              <a:t>출력 됩니다</a:t>
            </a:r>
            <a:r>
              <a:rPr lang="en-US" altLang="ko-KR" b="1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1211DA-2319-21EE-21F6-FBEFF7732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188" y="3234327"/>
            <a:ext cx="3919949" cy="168728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B5B7E0-5B9D-F372-AD4A-042C33776BCB}"/>
              </a:ext>
            </a:extLst>
          </p:cNvPr>
          <p:cNvSpPr/>
          <p:nvPr/>
        </p:nvSpPr>
        <p:spPr>
          <a:xfrm>
            <a:off x="7755649" y="3899021"/>
            <a:ext cx="4083305" cy="297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6A8E9D4-77C3-A440-3CF9-5F02393E686D}"/>
                  </a:ext>
                </a:extLst>
              </p14:cNvPr>
              <p14:cNvContentPartPr/>
              <p14:nvPr/>
            </p14:nvContentPartPr>
            <p14:xfrm>
              <a:off x="260542" y="3628395"/>
              <a:ext cx="1874333" cy="2325144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6A8E9D4-77C3-A440-3CF9-5F02393E68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901" y="3619395"/>
                <a:ext cx="1891975" cy="23427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C9FC743-C121-C5B3-8832-26C48749E91D}"/>
              </a:ext>
            </a:extLst>
          </p:cNvPr>
          <p:cNvSpPr txBox="1"/>
          <p:nvPr/>
        </p:nvSpPr>
        <p:spPr>
          <a:xfrm>
            <a:off x="2838428" y="3322588"/>
            <a:ext cx="25783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(3) 010-5555-8888 </a:t>
            </a:r>
            <a:r>
              <a:rPr lang="ko-KR" altLang="en-US" sz="1600" b="1" dirty="0">
                <a:solidFill>
                  <a:srgbClr val="7030A0"/>
                </a:solidFill>
              </a:rPr>
              <a:t>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0A550-67D1-A3E1-BAC8-CA275F403435}"/>
              </a:ext>
            </a:extLst>
          </p:cNvPr>
          <p:cNvSpPr txBox="1"/>
          <p:nvPr/>
        </p:nvSpPr>
        <p:spPr>
          <a:xfrm>
            <a:off x="306928" y="5870172"/>
            <a:ext cx="170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(2) </a:t>
            </a:r>
            <a:r>
              <a:rPr lang="ko-KR" altLang="en-US" sz="1400" b="1" dirty="0" err="1">
                <a:solidFill>
                  <a:srgbClr val="FF0000"/>
                </a:solidFill>
              </a:rPr>
              <a:t>서브쿼리</a:t>
            </a:r>
            <a:r>
              <a:rPr lang="ko-KR" altLang="en-US" sz="1400" b="1" dirty="0">
                <a:solidFill>
                  <a:srgbClr val="FF0000"/>
                </a:solidFill>
              </a:rPr>
              <a:t>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933088-1D04-AA9C-CD6C-1C4329678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4523" y="5667382"/>
            <a:ext cx="2040992" cy="7133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7E7883-9319-4F90-5BA8-A8879466C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8546" y="5851895"/>
            <a:ext cx="1858352" cy="58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1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856D7FF-34ED-7EF8-E87E-B6E0A887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1" y="2488041"/>
            <a:ext cx="7136163" cy="28219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F080BB-B299-DB58-996A-5CC2AD9EE73B}"/>
              </a:ext>
            </a:extLst>
          </p:cNvPr>
          <p:cNvSpPr txBox="1"/>
          <p:nvPr/>
        </p:nvSpPr>
        <p:spPr>
          <a:xfrm>
            <a:off x="6156970" y="2512553"/>
            <a:ext cx="924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CCCCC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B71C1-C1C8-E06F-A739-1637517AF324}"/>
              </a:ext>
            </a:extLst>
          </p:cNvPr>
          <p:cNvSpPr txBox="1"/>
          <p:nvPr/>
        </p:nvSpPr>
        <p:spPr>
          <a:xfrm>
            <a:off x="6134908" y="2846750"/>
            <a:ext cx="946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사용자</a:t>
            </a:r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AD790F-E7FD-670A-C5DD-260D29E77075}"/>
              </a:ext>
            </a:extLst>
          </p:cNvPr>
          <p:cNvSpPr txBox="1"/>
          <p:nvPr/>
        </p:nvSpPr>
        <p:spPr>
          <a:xfrm>
            <a:off x="3930174" y="4559099"/>
            <a:ext cx="170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(1) CCCCC </a:t>
            </a:r>
            <a:r>
              <a:rPr lang="ko-KR" altLang="en-US" sz="1400" b="1" dirty="0">
                <a:solidFill>
                  <a:srgbClr val="FF0000"/>
                </a:solidFill>
              </a:rPr>
              <a:t>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514E4-12FC-B26F-C819-9DE486C0C711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스칼라 </a:t>
            </a:r>
            <a:r>
              <a:rPr lang="ko-KR" altLang="en-US" sz="1800" b="1" dirty="0" err="1"/>
              <a:t>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SELECT)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BC12B-25E6-A0F6-0272-1DE0847AF45C}"/>
              </a:ext>
            </a:extLst>
          </p:cNvPr>
          <p:cNvSpPr txBox="1"/>
          <p:nvPr/>
        </p:nvSpPr>
        <p:spPr>
          <a:xfrm>
            <a:off x="731950" y="1005309"/>
            <a:ext cx="689304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스칼라 </a:t>
            </a:r>
            <a:r>
              <a:rPr lang="ko-KR" altLang="en-US" sz="3200" b="1" dirty="0" err="1"/>
              <a:t>서브쿼리의</a:t>
            </a:r>
            <a:r>
              <a:rPr lang="ko-KR" altLang="en-US" sz="3200" b="1" dirty="0"/>
              <a:t> 실행 원리</a:t>
            </a:r>
            <a:r>
              <a:rPr lang="ko-KR" altLang="en-US" sz="1600" b="1" dirty="0"/>
              <a:t> 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A90D3-18A8-D2B5-1051-E224405CFF5A}"/>
              </a:ext>
            </a:extLst>
          </p:cNvPr>
          <p:cNvSpPr txBox="1"/>
          <p:nvPr/>
        </p:nvSpPr>
        <p:spPr>
          <a:xfrm>
            <a:off x="1040062" y="1623611"/>
            <a:ext cx="10573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SELECT</a:t>
            </a:r>
            <a:r>
              <a:rPr lang="ko-KR" altLang="en-US" b="1" dirty="0">
                <a:highlight>
                  <a:srgbClr val="FFFF00"/>
                </a:highlight>
              </a:rPr>
              <a:t>가 실행되는 횟수만큼 </a:t>
            </a:r>
            <a:r>
              <a:rPr lang="ko-KR" altLang="en-US" b="1" dirty="0"/>
              <a:t>각각의 인스턴스에 반복 대입 </a:t>
            </a:r>
            <a:r>
              <a:rPr lang="en-US" altLang="ko-KR" b="1" dirty="0"/>
              <a:t>/ </a:t>
            </a:r>
            <a:r>
              <a:rPr lang="ko-KR" altLang="en-US" b="1" dirty="0"/>
              <a:t>출력 됩니다</a:t>
            </a:r>
            <a:r>
              <a:rPr lang="en-US" altLang="ko-KR" b="1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1211DA-2319-21EE-21F6-FBEFF7732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188" y="3234327"/>
            <a:ext cx="3919949" cy="168728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B5B7E0-5B9D-F372-AD4A-042C33776BCB}"/>
              </a:ext>
            </a:extLst>
          </p:cNvPr>
          <p:cNvSpPr/>
          <p:nvPr/>
        </p:nvSpPr>
        <p:spPr>
          <a:xfrm>
            <a:off x="7797570" y="4197551"/>
            <a:ext cx="4083305" cy="297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6A8E9D4-77C3-A440-3CF9-5F02393E686D}"/>
                  </a:ext>
                </a:extLst>
              </p14:cNvPr>
              <p14:cNvContentPartPr/>
              <p14:nvPr/>
            </p14:nvContentPartPr>
            <p14:xfrm>
              <a:off x="260542" y="3628395"/>
              <a:ext cx="1874333" cy="2325144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6A8E9D4-77C3-A440-3CF9-5F02393E68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901" y="3619395"/>
                <a:ext cx="1891975" cy="23427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C9FC743-C121-C5B3-8832-26C48749E91D}"/>
              </a:ext>
            </a:extLst>
          </p:cNvPr>
          <p:cNvSpPr txBox="1"/>
          <p:nvPr/>
        </p:nvSpPr>
        <p:spPr>
          <a:xfrm>
            <a:off x="2838428" y="3322588"/>
            <a:ext cx="25783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(3) NULL </a:t>
            </a:r>
            <a:r>
              <a:rPr lang="ko-KR" altLang="en-US" sz="1600" b="1" dirty="0">
                <a:solidFill>
                  <a:srgbClr val="7030A0"/>
                </a:solidFill>
              </a:rPr>
              <a:t>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0A550-67D1-A3E1-BAC8-CA275F403435}"/>
              </a:ext>
            </a:extLst>
          </p:cNvPr>
          <p:cNvSpPr txBox="1"/>
          <p:nvPr/>
        </p:nvSpPr>
        <p:spPr>
          <a:xfrm>
            <a:off x="306928" y="5870172"/>
            <a:ext cx="170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(2) </a:t>
            </a:r>
            <a:r>
              <a:rPr lang="ko-KR" altLang="en-US" sz="1400" b="1" dirty="0" err="1">
                <a:solidFill>
                  <a:srgbClr val="FF0000"/>
                </a:solidFill>
              </a:rPr>
              <a:t>서브쿼리</a:t>
            </a:r>
            <a:r>
              <a:rPr lang="ko-KR" altLang="en-US" sz="1400" b="1" dirty="0">
                <a:solidFill>
                  <a:srgbClr val="FF0000"/>
                </a:solidFill>
              </a:rPr>
              <a:t>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8EAA7F-639B-C8A3-2CB6-870CF138DE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3250" y="5732200"/>
            <a:ext cx="1874333" cy="658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6FFB6D-5610-2805-2F62-4CAA79A81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6389" y="5892778"/>
            <a:ext cx="2320871" cy="57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2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856D7FF-34ED-7EF8-E87E-B6E0A887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1" y="2488041"/>
            <a:ext cx="7136163" cy="28219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F080BB-B299-DB58-996A-5CC2AD9EE73B}"/>
              </a:ext>
            </a:extLst>
          </p:cNvPr>
          <p:cNvSpPr txBox="1"/>
          <p:nvPr/>
        </p:nvSpPr>
        <p:spPr>
          <a:xfrm>
            <a:off x="6156970" y="2512553"/>
            <a:ext cx="924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DDDDD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B71C1-C1C8-E06F-A739-1637517AF324}"/>
              </a:ext>
            </a:extLst>
          </p:cNvPr>
          <p:cNvSpPr txBox="1"/>
          <p:nvPr/>
        </p:nvSpPr>
        <p:spPr>
          <a:xfrm>
            <a:off x="6134908" y="2846750"/>
            <a:ext cx="946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사용자</a:t>
            </a:r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AD790F-E7FD-670A-C5DD-260D29E77075}"/>
              </a:ext>
            </a:extLst>
          </p:cNvPr>
          <p:cNvSpPr txBox="1"/>
          <p:nvPr/>
        </p:nvSpPr>
        <p:spPr>
          <a:xfrm>
            <a:off x="3930174" y="4559099"/>
            <a:ext cx="170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(1) DDDDD </a:t>
            </a:r>
            <a:r>
              <a:rPr lang="ko-KR" altLang="en-US" sz="1400" b="1" dirty="0">
                <a:solidFill>
                  <a:srgbClr val="FF0000"/>
                </a:solidFill>
              </a:rPr>
              <a:t>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514E4-12FC-B26F-C819-9DE486C0C711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스칼라 </a:t>
            </a:r>
            <a:r>
              <a:rPr lang="ko-KR" altLang="en-US" sz="1800" b="1" dirty="0" err="1"/>
              <a:t>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SELECT)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BC12B-25E6-A0F6-0272-1DE0847AF45C}"/>
              </a:ext>
            </a:extLst>
          </p:cNvPr>
          <p:cNvSpPr txBox="1"/>
          <p:nvPr/>
        </p:nvSpPr>
        <p:spPr>
          <a:xfrm>
            <a:off x="731950" y="1005309"/>
            <a:ext cx="689304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스칼라 </a:t>
            </a:r>
            <a:r>
              <a:rPr lang="ko-KR" altLang="en-US" sz="3200" b="1" dirty="0" err="1"/>
              <a:t>서브쿼리의</a:t>
            </a:r>
            <a:r>
              <a:rPr lang="ko-KR" altLang="en-US" sz="3200" b="1" dirty="0"/>
              <a:t> 실행 원리</a:t>
            </a:r>
            <a:r>
              <a:rPr lang="ko-KR" altLang="en-US" sz="1600" b="1" dirty="0"/>
              <a:t> 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A90D3-18A8-D2B5-1051-E224405CFF5A}"/>
              </a:ext>
            </a:extLst>
          </p:cNvPr>
          <p:cNvSpPr txBox="1"/>
          <p:nvPr/>
        </p:nvSpPr>
        <p:spPr>
          <a:xfrm>
            <a:off x="1040062" y="1623611"/>
            <a:ext cx="10573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SELECT</a:t>
            </a:r>
            <a:r>
              <a:rPr lang="ko-KR" altLang="en-US" b="1" dirty="0">
                <a:highlight>
                  <a:srgbClr val="FFFF00"/>
                </a:highlight>
              </a:rPr>
              <a:t>가 실행되는 횟수만큼 </a:t>
            </a:r>
            <a:r>
              <a:rPr lang="ko-KR" altLang="en-US" b="1" dirty="0"/>
              <a:t>각각의 인스턴스에 반복 대입 </a:t>
            </a:r>
            <a:r>
              <a:rPr lang="en-US" altLang="ko-KR" b="1" dirty="0"/>
              <a:t>/ </a:t>
            </a:r>
            <a:r>
              <a:rPr lang="ko-KR" altLang="en-US" b="1" dirty="0"/>
              <a:t>출력 됩니다</a:t>
            </a:r>
            <a:r>
              <a:rPr lang="en-US" altLang="ko-KR" b="1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1211DA-2319-21EE-21F6-FBEFF7732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188" y="3234327"/>
            <a:ext cx="3919949" cy="168728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B5B7E0-5B9D-F372-AD4A-042C33776BCB}"/>
              </a:ext>
            </a:extLst>
          </p:cNvPr>
          <p:cNvSpPr/>
          <p:nvPr/>
        </p:nvSpPr>
        <p:spPr>
          <a:xfrm>
            <a:off x="7807509" y="4493149"/>
            <a:ext cx="4083305" cy="297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6A8E9D4-77C3-A440-3CF9-5F02393E686D}"/>
                  </a:ext>
                </a:extLst>
              </p14:cNvPr>
              <p14:cNvContentPartPr/>
              <p14:nvPr/>
            </p14:nvContentPartPr>
            <p14:xfrm>
              <a:off x="260542" y="3628395"/>
              <a:ext cx="1874333" cy="2325144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6A8E9D4-77C3-A440-3CF9-5F02393E68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901" y="3619395"/>
                <a:ext cx="1891975" cy="23427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C9FC743-C121-C5B3-8832-26C48749E91D}"/>
              </a:ext>
            </a:extLst>
          </p:cNvPr>
          <p:cNvSpPr txBox="1"/>
          <p:nvPr/>
        </p:nvSpPr>
        <p:spPr>
          <a:xfrm>
            <a:off x="2838428" y="3322588"/>
            <a:ext cx="25783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(3) NULL </a:t>
            </a:r>
            <a:r>
              <a:rPr lang="ko-KR" altLang="en-US" sz="1600" b="1" dirty="0">
                <a:solidFill>
                  <a:srgbClr val="7030A0"/>
                </a:solidFill>
              </a:rPr>
              <a:t>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0A550-67D1-A3E1-BAC8-CA275F403435}"/>
              </a:ext>
            </a:extLst>
          </p:cNvPr>
          <p:cNvSpPr txBox="1"/>
          <p:nvPr/>
        </p:nvSpPr>
        <p:spPr>
          <a:xfrm>
            <a:off x="306928" y="5870172"/>
            <a:ext cx="170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(2) </a:t>
            </a:r>
            <a:r>
              <a:rPr lang="ko-KR" altLang="en-US" sz="1400" b="1" dirty="0" err="1">
                <a:solidFill>
                  <a:srgbClr val="FF0000"/>
                </a:solidFill>
              </a:rPr>
              <a:t>서브쿼리</a:t>
            </a:r>
            <a:r>
              <a:rPr lang="ko-KR" altLang="en-US" sz="1400" b="1" dirty="0">
                <a:solidFill>
                  <a:srgbClr val="FF0000"/>
                </a:solidFill>
              </a:rPr>
              <a:t>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955AAD-78D8-647E-E872-10D67383C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8955" y="5666026"/>
            <a:ext cx="1912027" cy="7010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621ED3-5450-14AD-A871-438CE055D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5062" y="5921900"/>
            <a:ext cx="1793014" cy="44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8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87C4C9-F57B-FF9E-558A-F60ACE95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3" y="3029006"/>
            <a:ext cx="6533240" cy="24935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B315F8-93DC-FBF9-7B72-2473AC0CC690}"/>
              </a:ext>
            </a:extLst>
          </p:cNvPr>
          <p:cNvSpPr txBox="1"/>
          <p:nvPr/>
        </p:nvSpPr>
        <p:spPr>
          <a:xfrm>
            <a:off x="349901" y="1055620"/>
            <a:ext cx="1141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스칼라 </a:t>
            </a:r>
            <a:r>
              <a:rPr lang="ko-KR" altLang="en-US" sz="2800" b="1" dirty="0" err="1"/>
              <a:t>서브쿼리로</a:t>
            </a:r>
            <a:r>
              <a:rPr lang="ko-KR" altLang="en-US" sz="2800" b="1" dirty="0"/>
              <a:t> 출력되는 </a:t>
            </a:r>
            <a:r>
              <a:rPr lang="ko-KR" altLang="en-US" sz="2800" b="1" dirty="0">
                <a:highlight>
                  <a:srgbClr val="FFFF00"/>
                </a:highlight>
              </a:rPr>
              <a:t>행</a:t>
            </a:r>
            <a:r>
              <a:rPr lang="en-US" altLang="ko-KR" sz="2800" b="1" dirty="0">
                <a:highlight>
                  <a:srgbClr val="FFFF00"/>
                </a:highlight>
              </a:rPr>
              <a:t>(</a:t>
            </a:r>
            <a:r>
              <a:rPr lang="ko-KR" altLang="en-US" sz="2800" b="1" dirty="0" err="1">
                <a:highlight>
                  <a:srgbClr val="FFFF00"/>
                </a:highlight>
              </a:rPr>
              <a:t>튜플</a:t>
            </a:r>
            <a:r>
              <a:rPr lang="en-US" altLang="ko-KR" sz="2800" b="1" dirty="0">
                <a:highlight>
                  <a:srgbClr val="FFFF00"/>
                </a:highlight>
              </a:rPr>
              <a:t>)</a:t>
            </a:r>
            <a:r>
              <a:rPr lang="ko-KR" altLang="en-US" sz="2800" b="1" dirty="0">
                <a:highlight>
                  <a:srgbClr val="FFFF00"/>
                </a:highlight>
              </a:rPr>
              <a:t>은 </a:t>
            </a:r>
            <a:r>
              <a:rPr lang="en-US" altLang="ko-KR" sz="2800" b="1" dirty="0">
                <a:highlight>
                  <a:srgbClr val="FFFF00"/>
                </a:highlight>
              </a:rPr>
              <a:t>1</a:t>
            </a:r>
            <a:r>
              <a:rPr lang="ko-KR" altLang="en-US" sz="2800" b="1" dirty="0">
                <a:highlight>
                  <a:srgbClr val="FFFF00"/>
                </a:highlight>
              </a:rPr>
              <a:t>개 혹은 </a:t>
            </a:r>
            <a:r>
              <a:rPr lang="en-US" altLang="ko-KR" sz="2800" b="1" dirty="0">
                <a:highlight>
                  <a:srgbClr val="FFFF00"/>
                </a:highlight>
              </a:rPr>
              <a:t>NULL</a:t>
            </a:r>
            <a:r>
              <a:rPr lang="ko-KR" altLang="en-US" sz="2800" b="1" dirty="0"/>
              <a:t>이어야 합니다</a:t>
            </a:r>
            <a:r>
              <a:rPr lang="en-US" altLang="ko-KR" sz="2800" b="1" dirty="0"/>
              <a:t>. </a:t>
            </a:r>
            <a:endParaRPr lang="en-US" altLang="ko-KR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553358-6F1C-EBA4-4ED1-3727CF06E5E6}"/>
              </a:ext>
            </a:extLst>
          </p:cNvPr>
          <p:cNvSpPr/>
          <p:nvPr/>
        </p:nvSpPr>
        <p:spPr>
          <a:xfrm>
            <a:off x="1503436" y="4410207"/>
            <a:ext cx="3416434" cy="300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C75BB3-7837-CDFC-71CE-257F40F2133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059017" y="2882616"/>
            <a:ext cx="2133603" cy="1527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04CD9F-D703-AB97-51B5-C97733AD101B}"/>
              </a:ext>
            </a:extLst>
          </p:cNvPr>
          <p:cNvSpPr txBox="1"/>
          <p:nvPr/>
        </p:nvSpPr>
        <p:spPr>
          <a:xfrm>
            <a:off x="7192620" y="2534091"/>
            <a:ext cx="447914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MEMBER_ID 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AAAAA , BBBBB </a:t>
            </a:r>
            <a:r>
              <a:rPr lang="ko-KR" altLang="en-US" sz="1400" b="1" dirty="0"/>
              <a:t>인 계정은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여러 연락처를 보유하고 있음 </a:t>
            </a:r>
            <a:r>
              <a:rPr lang="en-US" altLang="ko-KR" sz="1400" b="1" dirty="0"/>
              <a:t>(2</a:t>
            </a:r>
            <a:r>
              <a:rPr lang="ko-KR" altLang="en-US" sz="1400" b="1" dirty="0"/>
              <a:t>개 이상</a:t>
            </a:r>
            <a:r>
              <a:rPr lang="en-US" altLang="ko-KR" sz="1400" b="1" dirty="0"/>
              <a:t>!)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E1AD9-C707-2049-1CC9-D8300F528752}"/>
              </a:ext>
            </a:extLst>
          </p:cNvPr>
          <p:cNvSpPr txBox="1"/>
          <p:nvPr/>
        </p:nvSpPr>
        <p:spPr>
          <a:xfrm>
            <a:off x="81995" y="100746"/>
            <a:ext cx="91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스칼라 </a:t>
            </a:r>
            <a:r>
              <a:rPr lang="ko-KR" altLang="en-US" sz="1800" b="1" dirty="0" err="1"/>
              <a:t>서브쿼리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사용 </a:t>
            </a:r>
            <a:r>
              <a:rPr lang="en-US" altLang="ko-KR" sz="1800" b="1" dirty="0"/>
              <a:t>: SELECT) – </a:t>
            </a:r>
            <a:r>
              <a:rPr lang="ko-KR" altLang="en-US" sz="1800" b="1" dirty="0">
                <a:solidFill>
                  <a:srgbClr val="FF0000"/>
                </a:solidFill>
              </a:rPr>
              <a:t>사용시 주의사항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FC3332-E757-9EC5-569F-C03814AE5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920" y="3300236"/>
            <a:ext cx="3960125" cy="4266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018959-B8A6-ACF0-EC12-C67649399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163" y="4073423"/>
            <a:ext cx="2014300" cy="6309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441D34-BCA3-AEDB-A892-72A2B7905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2517" y="4108317"/>
            <a:ext cx="865489" cy="52282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ADC3A7B-DB26-6527-0B60-04D1486FC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2517" y="5046727"/>
            <a:ext cx="865489" cy="38308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3D025D0-110F-1A5A-4B60-0D9B6F3798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8163" y="4868083"/>
            <a:ext cx="2129360" cy="6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0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2668</Words>
  <Application>Microsoft Office PowerPoint</Application>
  <PresentationFormat>와이드스크린</PresentationFormat>
  <Paragraphs>463</Paragraphs>
  <Slides>42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서브쿼리 (SUB QUERY)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문제를 풀어봅시다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서브쿼리</dc:title>
  <dc:creator>강 태우</dc:creator>
  <cp:lastModifiedBy>강 태우</cp:lastModifiedBy>
  <cp:revision>182</cp:revision>
  <dcterms:created xsi:type="dcterms:W3CDTF">2022-11-12T12:49:30Z</dcterms:created>
  <dcterms:modified xsi:type="dcterms:W3CDTF">2023-05-13T14:53:02Z</dcterms:modified>
</cp:coreProperties>
</file>