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444" r:id="rId3"/>
    <p:sldId id="297" r:id="rId4"/>
    <p:sldId id="654" r:id="rId5"/>
    <p:sldId id="269" r:id="rId6"/>
    <p:sldId id="655" r:id="rId7"/>
    <p:sldId id="656" r:id="rId8"/>
    <p:sldId id="658" r:id="rId9"/>
    <p:sldId id="659" r:id="rId10"/>
    <p:sldId id="657" r:id="rId11"/>
    <p:sldId id="660" r:id="rId12"/>
    <p:sldId id="661" r:id="rId13"/>
    <p:sldId id="662" r:id="rId14"/>
    <p:sldId id="663" r:id="rId15"/>
    <p:sldId id="664" r:id="rId16"/>
    <p:sldId id="665" r:id="rId17"/>
    <p:sldId id="667" r:id="rId18"/>
    <p:sldId id="670" r:id="rId19"/>
    <p:sldId id="668" r:id="rId20"/>
    <p:sldId id="669" r:id="rId21"/>
    <p:sldId id="671" r:id="rId22"/>
    <p:sldId id="442" r:id="rId23"/>
    <p:sldId id="674" r:id="rId24"/>
    <p:sldId id="673" r:id="rId25"/>
    <p:sldId id="675" r:id="rId26"/>
    <p:sldId id="676" r:id="rId27"/>
    <p:sldId id="677" r:id="rId28"/>
    <p:sldId id="678" r:id="rId29"/>
    <p:sldId id="679" r:id="rId30"/>
    <p:sldId id="680" r:id="rId31"/>
    <p:sldId id="681" r:id="rId32"/>
    <p:sldId id="682" r:id="rId33"/>
    <p:sldId id="683" r:id="rId34"/>
    <p:sldId id="684" r:id="rId35"/>
    <p:sldId id="685" r:id="rId36"/>
    <p:sldId id="686" r:id="rId37"/>
    <p:sldId id="672" r:id="rId38"/>
    <p:sldId id="443" r:id="rId39"/>
    <p:sldId id="687" r:id="rId40"/>
    <p:sldId id="688" r:id="rId41"/>
    <p:sldId id="689" r:id="rId42"/>
    <p:sldId id="261" r:id="rId43"/>
    <p:sldId id="690" r:id="rId44"/>
    <p:sldId id="691" r:id="rId45"/>
    <p:sldId id="693" r:id="rId46"/>
    <p:sldId id="694" r:id="rId47"/>
    <p:sldId id="695" r:id="rId48"/>
    <p:sldId id="696" r:id="rId49"/>
    <p:sldId id="431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6697" autoAdjust="0"/>
  </p:normalViewPr>
  <p:slideViewPr>
    <p:cSldViewPr snapToGrid="0">
      <p:cViewPr varScale="1">
        <p:scale>
          <a:sx n="71" d="100"/>
          <a:sy n="71" d="100"/>
        </p:scale>
        <p:origin x="9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4DB7-CDC1-4EF3-8D6F-AFFE94D2AAAC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D637-E7EE-4C23-A6C1-344E3CE08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PRD_NAME </a:t>
            </a:r>
          </a:p>
          <a:p>
            <a:r>
              <a:rPr lang="en-US" altLang="ko-KR" dirty="0"/>
              <a:t>     , PRD_PRICE </a:t>
            </a:r>
          </a:p>
          <a:p>
            <a:r>
              <a:rPr lang="en-US" altLang="ko-KR" dirty="0"/>
              <a:t>     , CASE WHEN PRD_PRICE &gt;= 1000000 THEN '100</a:t>
            </a:r>
            <a:r>
              <a:rPr lang="ko-KR" altLang="en-US" dirty="0"/>
              <a:t>만원이상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PRD_PRICE &gt;= 100000 THEN '10</a:t>
            </a:r>
            <a:r>
              <a:rPr lang="ko-KR" altLang="en-US" dirty="0"/>
              <a:t>만원이상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&gt;= 30000 THEN '3</a:t>
            </a:r>
            <a:r>
              <a:rPr lang="ko-KR" altLang="en-US" dirty="0"/>
              <a:t>만원이상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&lt;  30000 THEN '3</a:t>
            </a:r>
            <a:r>
              <a:rPr lang="ko-KR" altLang="en-US" dirty="0"/>
              <a:t>만원미만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ELSE '1000</a:t>
            </a:r>
            <a:r>
              <a:rPr lang="ko-KR" altLang="en-US" dirty="0"/>
              <a:t>만원이상</a:t>
            </a:r>
            <a:r>
              <a:rPr lang="en-US" altLang="ko-KR" dirty="0"/>
              <a:t>' END AS </a:t>
            </a:r>
            <a:r>
              <a:rPr lang="ko-KR" altLang="en-US" dirty="0"/>
              <a:t>얼마이상인가요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TB_PRD 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이하라면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-- </a:t>
            </a:r>
            <a:r>
              <a:rPr lang="ko-KR" altLang="en-US" dirty="0"/>
              <a:t>이 경우에는</a:t>
            </a:r>
            <a:r>
              <a:rPr lang="en-US" altLang="ko-KR" dirty="0"/>
              <a:t>(&lt;=) </a:t>
            </a:r>
            <a:r>
              <a:rPr lang="ko-KR" altLang="en-US" dirty="0"/>
              <a:t>반대로 작은 조건을 먼저 </a:t>
            </a:r>
            <a:r>
              <a:rPr lang="ko-KR" altLang="en-US" dirty="0" err="1"/>
              <a:t>기술해야함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이렇듯 범위 조건을 줄 경우 포함관계를 잘 생각해야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SELECT PRD_NAME </a:t>
            </a:r>
          </a:p>
          <a:p>
            <a:r>
              <a:rPr lang="en-US" altLang="ko-KR" dirty="0"/>
              <a:t>     , PRD_PRICE </a:t>
            </a:r>
          </a:p>
          <a:p>
            <a:r>
              <a:rPr lang="en-US" altLang="ko-KR" dirty="0"/>
              <a:t>     , CASE WHEN PRD_PRICE &lt;= 1000000 THEN '100</a:t>
            </a:r>
            <a:r>
              <a:rPr lang="ko-KR" altLang="en-US" dirty="0" err="1"/>
              <a:t>만원이하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PRD_PRICE &lt;= 100000 THEN '10</a:t>
            </a:r>
            <a:r>
              <a:rPr lang="ko-KR" altLang="en-US" dirty="0" err="1"/>
              <a:t>만원이하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&lt;= 30000 THEN '3</a:t>
            </a:r>
            <a:r>
              <a:rPr lang="ko-KR" altLang="en-US" dirty="0" err="1"/>
              <a:t>만원이하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&gt;  30000 THEN '3</a:t>
            </a:r>
            <a:r>
              <a:rPr lang="ko-KR" altLang="en-US" dirty="0"/>
              <a:t>만원초과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ELSE '1000</a:t>
            </a:r>
            <a:r>
              <a:rPr lang="ko-KR" altLang="en-US" dirty="0"/>
              <a:t>만원이상</a:t>
            </a:r>
            <a:r>
              <a:rPr lang="en-US" altLang="ko-KR" dirty="0"/>
              <a:t>' END AS </a:t>
            </a:r>
            <a:r>
              <a:rPr lang="ko-KR" altLang="en-US" dirty="0"/>
              <a:t>얼마이상인가요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TB_PRD 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올바른 예시 </a:t>
            </a:r>
          </a:p>
          <a:p>
            <a:endParaRPr lang="ko-KR" altLang="en-US" dirty="0"/>
          </a:p>
          <a:p>
            <a:r>
              <a:rPr lang="en-US" altLang="ko-KR" dirty="0"/>
              <a:t>SELECT PRD_NAME </a:t>
            </a:r>
          </a:p>
          <a:p>
            <a:r>
              <a:rPr lang="en-US" altLang="ko-KR" dirty="0"/>
              <a:t>     , PRD_PRICE </a:t>
            </a:r>
          </a:p>
          <a:p>
            <a:r>
              <a:rPr lang="en-US" altLang="ko-KR" dirty="0"/>
              <a:t>     , CASE WHEN PRD_PRICE &lt;= 30000 THEN '3</a:t>
            </a:r>
            <a:r>
              <a:rPr lang="ko-KR" altLang="en-US" dirty="0" err="1"/>
              <a:t>만원이하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PRD_PRICE &lt;= 100000 THEN '10</a:t>
            </a:r>
            <a:r>
              <a:rPr lang="ko-KR" altLang="en-US" dirty="0" err="1"/>
              <a:t>만원이하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&lt;= 1000000 THEN '100</a:t>
            </a:r>
            <a:r>
              <a:rPr lang="ko-KR" altLang="en-US" dirty="0" err="1"/>
              <a:t>만원이하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&gt;  1000000 THEN '100</a:t>
            </a:r>
            <a:r>
              <a:rPr lang="ko-KR" altLang="en-US" dirty="0"/>
              <a:t>만원초과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ELSE '3</a:t>
            </a:r>
            <a:r>
              <a:rPr lang="ko-KR" altLang="en-US" dirty="0"/>
              <a:t>만원미만</a:t>
            </a:r>
            <a:r>
              <a:rPr lang="en-US" altLang="ko-KR" dirty="0"/>
              <a:t>' END AS </a:t>
            </a:r>
            <a:r>
              <a:rPr lang="ko-KR" altLang="en-US" dirty="0"/>
              <a:t>얼마이상인가요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TB_PRD 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9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   , GRADE_CD </a:t>
            </a:r>
          </a:p>
          <a:p>
            <a:r>
              <a:rPr lang="en-US" altLang="ko-KR" dirty="0"/>
              <a:t>     , CASE WHEN GRADE_CD = 1 THEN '</a:t>
            </a:r>
            <a:r>
              <a:rPr lang="ko-KR" altLang="en-US" dirty="0"/>
              <a:t>브론즈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GRADE_CD = 2 THEN '</a:t>
            </a:r>
            <a:r>
              <a:rPr lang="ko-KR" altLang="en-US" dirty="0"/>
              <a:t>실버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3 THEN '</a:t>
            </a:r>
            <a:r>
              <a:rPr lang="ko-KR" altLang="en-US" dirty="0"/>
              <a:t>골드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4 THEN 'VIP' </a:t>
            </a:r>
          </a:p>
          <a:p>
            <a:r>
              <a:rPr lang="en-US" altLang="ko-KR" dirty="0"/>
              <a:t>            WHEN GRADE_CD = 5 THEN 'VVIP' </a:t>
            </a:r>
          </a:p>
          <a:p>
            <a:r>
              <a:rPr lang="en-US" altLang="ko-KR" dirty="0"/>
              <a:t>            ELSE 'X' </a:t>
            </a:r>
          </a:p>
          <a:p>
            <a:r>
              <a:rPr lang="en-US" altLang="ko-KR" dirty="0"/>
              <a:t>             END AS </a:t>
            </a:r>
            <a:r>
              <a:rPr lang="ko-KR" altLang="en-US" dirty="0"/>
              <a:t>등급이름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9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   , GRADE_CD </a:t>
            </a:r>
          </a:p>
          <a:p>
            <a:r>
              <a:rPr lang="en-US" altLang="ko-KR" dirty="0"/>
              <a:t>     , CASE WHEN GRADE_CD = 1 THEN '</a:t>
            </a:r>
            <a:r>
              <a:rPr lang="ko-KR" altLang="en-US" dirty="0"/>
              <a:t>브론즈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GRADE_CD = 2 THEN '</a:t>
            </a:r>
            <a:r>
              <a:rPr lang="ko-KR" altLang="en-US" dirty="0"/>
              <a:t>실버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3 THEN '</a:t>
            </a:r>
            <a:r>
              <a:rPr lang="ko-KR" altLang="en-US" dirty="0"/>
              <a:t>골드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4 THEN 'VIP' </a:t>
            </a:r>
          </a:p>
          <a:p>
            <a:r>
              <a:rPr lang="en-US" altLang="ko-KR" dirty="0"/>
              <a:t>            WHEN GRADE_CD = 5 THEN 'VVIP' </a:t>
            </a:r>
          </a:p>
          <a:p>
            <a:r>
              <a:rPr lang="en-US" altLang="ko-KR" dirty="0"/>
              <a:t>            ELSE 'X' </a:t>
            </a:r>
          </a:p>
          <a:p>
            <a:r>
              <a:rPr lang="en-US" altLang="ko-KR" dirty="0"/>
              <a:t>             END AS </a:t>
            </a:r>
            <a:r>
              <a:rPr lang="ko-KR" altLang="en-US" dirty="0"/>
              <a:t>등급이름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2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   , GRADE_CD </a:t>
            </a:r>
          </a:p>
          <a:p>
            <a:r>
              <a:rPr lang="en-US" altLang="ko-KR" dirty="0"/>
              <a:t>     , CASE WHEN GRADE_CD = 1 THEN '</a:t>
            </a:r>
            <a:r>
              <a:rPr lang="ko-KR" altLang="en-US" dirty="0"/>
              <a:t>브론즈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GRADE_CD = 2 THEN '</a:t>
            </a:r>
            <a:r>
              <a:rPr lang="ko-KR" altLang="en-US" dirty="0"/>
              <a:t>실버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3 THEN '</a:t>
            </a:r>
            <a:r>
              <a:rPr lang="ko-KR" altLang="en-US" dirty="0"/>
              <a:t>골드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4 THEN 'VIP' </a:t>
            </a:r>
          </a:p>
          <a:p>
            <a:r>
              <a:rPr lang="en-US" altLang="ko-KR" dirty="0"/>
              <a:t>            WHEN GRADE_CD = 5 THEN 'VVIP' </a:t>
            </a:r>
          </a:p>
          <a:p>
            <a:r>
              <a:rPr lang="en-US" altLang="ko-KR" dirty="0"/>
              <a:t>            ELSE 'X' </a:t>
            </a:r>
          </a:p>
          <a:p>
            <a:r>
              <a:rPr lang="en-US" altLang="ko-KR" dirty="0"/>
              <a:t>             END AS </a:t>
            </a:r>
            <a:r>
              <a:rPr lang="ko-KR" altLang="en-US" dirty="0"/>
              <a:t>등급이름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23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   , GRADE_CD </a:t>
            </a:r>
          </a:p>
          <a:p>
            <a:r>
              <a:rPr lang="en-US" altLang="ko-KR" dirty="0"/>
              <a:t>     , CASE WHEN GRADE_CD = 1 THEN '</a:t>
            </a:r>
            <a:r>
              <a:rPr lang="ko-KR" altLang="en-US" dirty="0"/>
              <a:t>브론즈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GRADE_CD = 2 THEN '</a:t>
            </a:r>
            <a:r>
              <a:rPr lang="ko-KR" altLang="en-US" dirty="0"/>
              <a:t>실버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3 THEN '</a:t>
            </a:r>
            <a:r>
              <a:rPr lang="ko-KR" altLang="en-US" dirty="0"/>
              <a:t>골드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WHEN GRADE_CD = 4 THEN 'VIP' </a:t>
            </a:r>
          </a:p>
          <a:p>
            <a:r>
              <a:rPr lang="en-US" altLang="ko-KR" dirty="0"/>
              <a:t>            WHEN GRADE_CD = 5 THEN 'VVIP' </a:t>
            </a:r>
          </a:p>
          <a:p>
            <a:r>
              <a:rPr lang="en-US" altLang="ko-KR" dirty="0"/>
              <a:t>            ELSE 'X' </a:t>
            </a:r>
          </a:p>
          <a:p>
            <a:r>
              <a:rPr lang="en-US" altLang="ko-KR" dirty="0"/>
              <a:t>             END AS </a:t>
            </a:r>
            <a:r>
              <a:rPr lang="ko-KR" altLang="en-US" dirty="0"/>
              <a:t>등급이름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0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만약 </a:t>
            </a:r>
            <a:r>
              <a:rPr lang="en-US" altLang="ko-KR" dirty="0"/>
              <a:t>GRADE_CD </a:t>
            </a:r>
            <a:r>
              <a:rPr lang="ko-KR" altLang="en-US" dirty="0"/>
              <a:t>에 </a:t>
            </a:r>
            <a:r>
              <a:rPr lang="en-US" altLang="ko-KR" dirty="0"/>
              <a:t>NULL</a:t>
            </a:r>
            <a:r>
              <a:rPr lang="ko-KR" altLang="en-US" dirty="0"/>
              <a:t>값이 있었다면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SELECT A.MEMBER_ID </a:t>
            </a:r>
          </a:p>
          <a:p>
            <a:r>
              <a:rPr lang="en-US" altLang="ko-KR" dirty="0"/>
              <a:t>     , A.MEMBER_NAME</a:t>
            </a:r>
          </a:p>
          <a:p>
            <a:r>
              <a:rPr lang="en-US" altLang="ko-KR" dirty="0"/>
              <a:t>     , A.GRADE_CD </a:t>
            </a:r>
          </a:p>
          <a:p>
            <a:r>
              <a:rPr lang="en-US" altLang="ko-KR" dirty="0"/>
              <a:t>     , B.GRADE_NAME  -- NVL(B.GRADE_NAME , 'X' ) </a:t>
            </a:r>
          </a:p>
          <a:p>
            <a:r>
              <a:rPr lang="en-US" altLang="ko-KR" dirty="0"/>
              <a:t>  FROM ( </a:t>
            </a:r>
          </a:p>
          <a:p>
            <a:r>
              <a:rPr lang="en-US" altLang="ko-KR" dirty="0"/>
              <a:t>        SELECT MEMBER_ID </a:t>
            </a:r>
          </a:p>
          <a:p>
            <a:r>
              <a:rPr lang="en-US" altLang="ko-KR" dirty="0"/>
              <a:t>             , MEMBER_NAME</a:t>
            </a:r>
          </a:p>
          <a:p>
            <a:r>
              <a:rPr lang="en-US" altLang="ko-KR" dirty="0"/>
              <a:t>             , GRADE_CD </a:t>
            </a:r>
          </a:p>
          <a:p>
            <a:r>
              <a:rPr lang="en-US" altLang="ko-KR" dirty="0"/>
              <a:t>          FROM TB_MEMBER A</a:t>
            </a:r>
          </a:p>
          <a:p>
            <a:r>
              <a:rPr lang="en-US" altLang="ko-KR" dirty="0"/>
              <a:t>         UNION ALL </a:t>
            </a:r>
          </a:p>
          <a:p>
            <a:r>
              <a:rPr lang="en-US" altLang="ko-KR" dirty="0"/>
              <a:t>        SELECT 'TTTTT' </a:t>
            </a:r>
          </a:p>
          <a:p>
            <a:r>
              <a:rPr lang="en-US" altLang="ko-KR" dirty="0"/>
              <a:t>             , 'NULL</a:t>
            </a:r>
            <a:r>
              <a:rPr lang="ko-KR" altLang="en-US" dirty="0"/>
              <a:t>테스트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 , NULL</a:t>
            </a:r>
          </a:p>
          <a:p>
            <a:r>
              <a:rPr lang="en-US" altLang="ko-KR" dirty="0"/>
              <a:t>          FROM DUAL </a:t>
            </a:r>
          </a:p>
          <a:p>
            <a:r>
              <a:rPr lang="en-US" altLang="ko-KR" dirty="0"/>
              <a:t>       ) A  </a:t>
            </a:r>
          </a:p>
          <a:p>
            <a:r>
              <a:rPr lang="en-US" altLang="ko-KR" dirty="0"/>
              <a:t>     , TB_GRADE B </a:t>
            </a:r>
          </a:p>
          <a:p>
            <a:r>
              <a:rPr lang="en-US" altLang="ko-KR" dirty="0"/>
              <a:t> WHERE A.GRADE_CD = B.GRADE_CD(+);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44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 </a:t>
            </a:r>
          </a:p>
          <a:p>
            <a:r>
              <a:rPr lang="en-US" altLang="ko-KR" dirty="0"/>
              <a:t>     , GRADE_CD </a:t>
            </a:r>
          </a:p>
          <a:p>
            <a:r>
              <a:rPr lang="en-US" altLang="ko-KR" dirty="0"/>
              <a:t>     , CASE WHEN GRADE_CD &gt;= 4 THEN '</a:t>
            </a:r>
            <a:r>
              <a:rPr lang="ko-KR" altLang="en-US" dirty="0"/>
              <a:t>대상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ELSE '</a:t>
            </a:r>
            <a:r>
              <a:rPr lang="ko-KR" altLang="en-US" dirty="0"/>
              <a:t>비대상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 END AS </a:t>
            </a:r>
            <a:r>
              <a:rPr lang="ko-KR" altLang="en-US" dirty="0"/>
              <a:t>쿠폰대상여부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9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6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* FROM TB_MEMBER_TEL ;</a:t>
            </a:r>
          </a:p>
          <a:p>
            <a:endParaRPr lang="en-US" altLang="ko-KR" dirty="0"/>
          </a:p>
          <a:p>
            <a:r>
              <a:rPr lang="en-US" altLang="ko-KR" dirty="0"/>
              <a:t>SELECT '1'</a:t>
            </a:r>
          </a:p>
          <a:p>
            <a:r>
              <a:rPr lang="en-US" altLang="ko-KR" dirty="0"/>
              <a:t>  FROM TB_MEMBER_TEL </a:t>
            </a:r>
          </a:p>
          <a:p>
            <a:r>
              <a:rPr lang="en-US" altLang="ko-KR" dirty="0"/>
              <a:t> WHERE MEMBER_ID = 'BBBBB'</a:t>
            </a:r>
          </a:p>
          <a:p>
            <a:r>
              <a:rPr lang="en-US" altLang="ko-KR" dirty="0"/>
              <a:t>   AND TEL_DV_CD = '</a:t>
            </a:r>
            <a:r>
              <a:rPr lang="ko-KR" altLang="en-US" dirty="0"/>
              <a:t>휴대폰</a:t>
            </a:r>
            <a:r>
              <a:rPr lang="en-US" altLang="ko-KR" dirty="0"/>
              <a:t>' ;</a:t>
            </a:r>
          </a:p>
          <a:p>
            <a:endParaRPr lang="en-US" altLang="ko-KR" dirty="0"/>
          </a:p>
          <a:p>
            <a:r>
              <a:rPr lang="en-US" altLang="ko-KR" dirty="0"/>
              <a:t>UPDATE TB_MEMBER_TEL</a:t>
            </a:r>
          </a:p>
          <a:p>
            <a:r>
              <a:rPr lang="en-US" altLang="ko-KR" dirty="0"/>
              <a:t>   SET TEL_NO = '010-7777-7777'</a:t>
            </a:r>
          </a:p>
          <a:p>
            <a:r>
              <a:rPr lang="en-US" altLang="ko-KR" dirty="0"/>
              <a:t> WHERE MEMBER_ID = 'BBBBB'</a:t>
            </a:r>
          </a:p>
          <a:p>
            <a:r>
              <a:rPr lang="en-US" altLang="ko-KR" dirty="0"/>
              <a:t>   AND TEL_DV_CD = '</a:t>
            </a:r>
            <a:r>
              <a:rPr lang="ko-KR" altLang="en-US" dirty="0"/>
              <a:t>휴대폰</a:t>
            </a:r>
            <a:r>
              <a:rPr lang="en-US" altLang="ko-KR" dirty="0"/>
              <a:t>' ;</a:t>
            </a:r>
          </a:p>
          <a:p>
            <a:endParaRPr lang="en-US" altLang="ko-KR" dirty="0"/>
          </a:p>
          <a:p>
            <a:r>
              <a:rPr lang="en-US" altLang="ko-KR" dirty="0"/>
              <a:t>SELECT '1'</a:t>
            </a:r>
          </a:p>
          <a:p>
            <a:r>
              <a:rPr lang="en-US" altLang="ko-KR" dirty="0"/>
              <a:t>  FROM TB_MEMBER_TEL </a:t>
            </a:r>
          </a:p>
          <a:p>
            <a:r>
              <a:rPr lang="en-US" altLang="ko-KR" dirty="0"/>
              <a:t> WHERE MEMBER_ID = 'BBBBB'</a:t>
            </a:r>
          </a:p>
          <a:p>
            <a:r>
              <a:rPr lang="en-US" altLang="ko-KR" dirty="0"/>
              <a:t>   AND TEL_DV_CD = '</a:t>
            </a:r>
            <a:r>
              <a:rPr lang="ko-KR" altLang="en-US" dirty="0"/>
              <a:t>회사</a:t>
            </a:r>
            <a:r>
              <a:rPr lang="en-US" altLang="ko-KR" dirty="0"/>
              <a:t>' ;</a:t>
            </a:r>
          </a:p>
          <a:p>
            <a:endParaRPr lang="en-US" altLang="ko-KR" dirty="0"/>
          </a:p>
          <a:p>
            <a:r>
              <a:rPr lang="en-US" altLang="ko-KR" dirty="0"/>
              <a:t>INSERT INTO TB_MEMBER_TEL (</a:t>
            </a:r>
          </a:p>
          <a:p>
            <a:r>
              <a:rPr lang="en-US" altLang="ko-KR" dirty="0"/>
              <a:t>       MEMBER_ID</a:t>
            </a:r>
          </a:p>
          <a:p>
            <a:r>
              <a:rPr lang="en-US" altLang="ko-KR" dirty="0"/>
              <a:t>     , TEL_DV_CD</a:t>
            </a:r>
          </a:p>
          <a:p>
            <a:r>
              <a:rPr lang="en-US" altLang="ko-KR" dirty="0"/>
              <a:t>     , TEL_NO     </a:t>
            </a:r>
          </a:p>
          <a:p>
            <a:r>
              <a:rPr lang="en-US" altLang="ko-KR" dirty="0"/>
              <a:t>) VALUES ( </a:t>
            </a:r>
          </a:p>
          <a:p>
            <a:r>
              <a:rPr lang="en-US" altLang="ko-KR" dirty="0"/>
              <a:t>       'BBBBB'</a:t>
            </a:r>
          </a:p>
          <a:p>
            <a:r>
              <a:rPr lang="en-US" altLang="ko-KR" dirty="0"/>
              <a:t>     , '</a:t>
            </a:r>
            <a:r>
              <a:rPr lang="ko-KR" altLang="en-US" dirty="0"/>
              <a:t>회사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, '02-5678-1234'</a:t>
            </a:r>
          </a:p>
          <a:p>
            <a:r>
              <a:rPr lang="en-US" altLang="ko-KR" dirty="0"/>
              <a:t>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4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* FROM TB_MEMBER_TEL ;</a:t>
            </a:r>
          </a:p>
          <a:p>
            <a:endParaRPr lang="en-US" altLang="ko-KR" dirty="0"/>
          </a:p>
          <a:p>
            <a:r>
              <a:rPr lang="en-US" altLang="ko-KR" dirty="0"/>
              <a:t>SELECT '1'</a:t>
            </a:r>
          </a:p>
          <a:p>
            <a:r>
              <a:rPr lang="en-US" altLang="ko-KR" dirty="0"/>
              <a:t>  FROM TB_MEMBER_TEL </a:t>
            </a:r>
          </a:p>
          <a:p>
            <a:r>
              <a:rPr lang="en-US" altLang="ko-KR" dirty="0"/>
              <a:t> WHERE MEMBER_ID = 'BBBBB'</a:t>
            </a:r>
          </a:p>
          <a:p>
            <a:r>
              <a:rPr lang="en-US" altLang="ko-KR" dirty="0"/>
              <a:t>   AND TEL_DV_CD = '</a:t>
            </a:r>
            <a:r>
              <a:rPr lang="ko-KR" altLang="en-US" dirty="0"/>
              <a:t>휴대폰</a:t>
            </a:r>
            <a:r>
              <a:rPr lang="en-US" altLang="ko-KR" dirty="0"/>
              <a:t>' ;</a:t>
            </a:r>
          </a:p>
          <a:p>
            <a:endParaRPr lang="en-US" altLang="ko-KR" dirty="0"/>
          </a:p>
          <a:p>
            <a:r>
              <a:rPr lang="en-US" altLang="ko-KR" dirty="0"/>
              <a:t>UPDATE TB_MEMBER_TEL</a:t>
            </a:r>
          </a:p>
          <a:p>
            <a:r>
              <a:rPr lang="en-US" altLang="ko-KR" dirty="0"/>
              <a:t>   SET TEL_NO = '010-7777-7777'</a:t>
            </a:r>
          </a:p>
          <a:p>
            <a:r>
              <a:rPr lang="en-US" altLang="ko-KR" dirty="0"/>
              <a:t> WHERE MEMBER_ID = 'BBBBB'</a:t>
            </a:r>
          </a:p>
          <a:p>
            <a:r>
              <a:rPr lang="en-US" altLang="ko-KR" dirty="0"/>
              <a:t>   AND TEL_DV_CD = '</a:t>
            </a:r>
            <a:r>
              <a:rPr lang="ko-KR" altLang="en-US" dirty="0"/>
              <a:t>휴대폰</a:t>
            </a:r>
            <a:r>
              <a:rPr lang="en-US" altLang="ko-KR" dirty="0"/>
              <a:t>' ;</a:t>
            </a:r>
          </a:p>
          <a:p>
            <a:endParaRPr lang="en-US" altLang="ko-KR" dirty="0"/>
          </a:p>
          <a:p>
            <a:r>
              <a:rPr lang="en-US" altLang="ko-KR" dirty="0"/>
              <a:t>SELECT '1'</a:t>
            </a:r>
          </a:p>
          <a:p>
            <a:r>
              <a:rPr lang="en-US" altLang="ko-KR" dirty="0"/>
              <a:t>  FROM TB_MEMBER_TEL </a:t>
            </a:r>
          </a:p>
          <a:p>
            <a:r>
              <a:rPr lang="en-US" altLang="ko-KR" dirty="0"/>
              <a:t> WHERE MEMBER_ID = 'BBBBB'</a:t>
            </a:r>
          </a:p>
          <a:p>
            <a:r>
              <a:rPr lang="en-US" altLang="ko-KR" dirty="0"/>
              <a:t>   AND TEL_DV_CD = '</a:t>
            </a:r>
            <a:r>
              <a:rPr lang="ko-KR" altLang="en-US" dirty="0"/>
              <a:t>회사</a:t>
            </a:r>
            <a:r>
              <a:rPr lang="en-US" altLang="ko-KR" dirty="0"/>
              <a:t>' ;</a:t>
            </a:r>
          </a:p>
          <a:p>
            <a:endParaRPr lang="en-US" altLang="ko-KR" dirty="0"/>
          </a:p>
          <a:p>
            <a:r>
              <a:rPr lang="en-US" altLang="ko-KR" dirty="0"/>
              <a:t>INSERT INTO TB_MEMBER_TEL (</a:t>
            </a:r>
          </a:p>
          <a:p>
            <a:r>
              <a:rPr lang="en-US" altLang="ko-KR" dirty="0"/>
              <a:t>       MEMBER_ID</a:t>
            </a:r>
          </a:p>
          <a:p>
            <a:r>
              <a:rPr lang="en-US" altLang="ko-KR" dirty="0"/>
              <a:t>     , TEL_DV_CD</a:t>
            </a:r>
          </a:p>
          <a:p>
            <a:r>
              <a:rPr lang="en-US" altLang="ko-KR" dirty="0"/>
              <a:t>     , TEL_NO     </a:t>
            </a:r>
          </a:p>
          <a:p>
            <a:r>
              <a:rPr lang="en-US" altLang="ko-KR" dirty="0"/>
              <a:t>) VALUES ( </a:t>
            </a:r>
          </a:p>
          <a:p>
            <a:r>
              <a:rPr lang="en-US" altLang="ko-KR" dirty="0"/>
              <a:t>       'BBBBB'</a:t>
            </a:r>
          </a:p>
          <a:p>
            <a:r>
              <a:rPr lang="en-US" altLang="ko-KR" dirty="0"/>
              <a:t>     , '</a:t>
            </a:r>
            <a:r>
              <a:rPr lang="ko-KR" altLang="en-US" dirty="0"/>
              <a:t>회사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, '02-5678-1234'</a:t>
            </a:r>
          </a:p>
          <a:p>
            <a:r>
              <a:rPr lang="en-US" altLang="ko-KR" dirty="0"/>
              <a:t>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7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61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 INTO TB_MEMBER_TEL A </a:t>
            </a:r>
          </a:p>
          <a:p>
            <a:r>
              <a:rPr lang="en-US" altLang="ko-KR" dirty="0"/>
              <a:t>USING DUAL </a:t>
            </a:r>
          </a:p>
          <a:p>
            <a:r>
              <a:rPr lang="en-US" altLang="ko-KR" dirty="0"/>
              <a:t>   ON ( A.MEMBER_ID = 'BBBBB' AND TEL_DV_CD = '</a:t>
            </a:r>
            <a:r>
              <a:rPr lang="ko-KR" altLang="en-US" dirty="0"/>
              <a:t>휴대폰</a:t>
            </a:r>
            <a:r>
              <a:rPr lang="en-US" altLang="ko-KR" dirty="0"/>
              <a:t>' ) </a:t>
            </a:r>
          </a:p>
          <a:p>
            <a:endParaRPr lang="en-US" altLang="ko-KR" dirty="0"/>
          </a:p>
          <a:p>
            <a:r>
              <a:rPr lang="en-US" altLang="ko-KR" dirty="0"/>
              <a:t>WHEN MATCHED THEN </a:t>
            </a:r>
          </a:p>
          <a:p>
            <a:endParaRPr lang="en-US" altLang="ko-KR" dirty="0"/>
          </a:p>
          <a:p>
            <a:r>
              <a:rPr lang="en-US" altLang="ko-KR" dirty="0"/>
              <a:t>UPDATE </a:t>
            </a:r>
          </a:p>
          <a:p>
            <a:r>
              <a:rPr lang="en-US" altLang="ko-KR" dirty="0"/>
              <a:t>   SET TEL_NO = '010-7777-7777' </a:t>
            </a:r>
          </a:p>
          <a:p>
            <a:endParaRPr lang="en-US" altLang="ko-KR" dirty="0"/>
          </a:p>
          <a:p>
            <a:r>
              <a:rPr lang="en-US" altLang="ko-KR" dirty="0"/>
              <a:t>WHEN NOT MATCHED THEN </a:t>
            </a:r>
          </a:p>
          <a:p>
            <a:endParaRPr lang="en-US" altLang="ko-KR" dirty="0"/>
          </a:p>
          <a:p>
            <a:r>
              <a:rPr lang="en-US" altLang="ko-KR" dirty="0"/>
              <a:t>INSERT ( MEMBER_ID , TEL_DV_CD , TEL_NO ) </a:t>
            </a:r>
          </a:p>
          <a:p>
            <a:r>
              <a:rPr lang="en-US" altLang="ko-KR" dirty="0"/>
              <a:t>VALUES ( 'BBBBB'   , '</a:t>
            </a:r>
            <a:r>
              <a:rPr lang="ko-KR" altLang="en-US" dirty="0"/>
              <a:t>휴대폰</a:t>
            </a:r>
            <a:r>
              <a:rPr lang="en-US" altLang="ko-KR" dirty="0"/>
              <a:t>' , '010-7777-7777' 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54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직원 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직원</a:t>
            </a:r>
            <a:r>
              <a:rPr lang="en-US" altLang="ko-KR" dirty="0"/>
              <a:t>ID VARCHAR2(30) PRIMARY KEY 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직원이름 </a:t>
            </a:r>
            <a:r>
              <a:rPr lang="en-US" altLang="ko-KR" dirty="0"/>
              <a:t>VARCHAR2(50) NOT NULL 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연봉    </a:t>
            </a:r>
            <a:r>
              <a:rPr lang="en-US" altLang="ko-KR" dirty="0"/>
              <a:t>NUMBER NOT NULL</a:t>
            </a:r>
          </a:p>
          <a:p>
            <a:r>
              <a:rPr lang="en-US" altLang="ko-KR" dirty="0"/>
              <a:t>) ; </a:t>
            </a:r>
          </a:p>
          <a:p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ko-KR" altLang="en-US" dirty="0"/>
              <a:t>직원 </a:t>
            </a:r>
            <a:r>
              <a:rPr lang="en-US" altLang="ko-KR" dirty="0"/>
              <a:t>VALUES ( 'A0001' , '</a:t>
            </a:r>
            <a:r>
              <a:rPr lang="ko-KR" altLang="en-US" dirty="0" err="1"/>
              <a:t>김현명</a:t>
            </a:r>
            <a:r>
              <a:rPr lang="en-US" altLang="ko-KR" dirty="0"/>
              <a:t>' , 4000) 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직원 </a:t>
            </a:r>
            <a:r>
              <a:rPr lang="en-US" altLang="ko-KR" dirty="0"/>
              <a:t>VALUES ( 'A0002' , '</a:t>
            </a:r>
            <a:r>
              <a:rPr lang="ko-KR" altLang="en-US" dirty="0"/>
              <a:t>강태진</a:t>
            </a:r>
            <a:r>
              <a:rPr lang="en-US" altLang="ko-KR" dirty="0"/>
              <a:t>' , 5000) 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직원 </a:t>
            </a:r>
            <a:r>
              <a:rPr lang="en-US" altLang="ko-KR" dirty="0"/>
              <a:t>VALUES ( 'A0003' , '</a:t>
            </a:r>
            <a:r>
              <a:rPr lang="ko-KR" altLang="en-US" dirty="0"/>
              <a:t>손지창</a:t>
            </a:r>
            <a:r>
              <a:rPr lang="en-US" altLang="ko-KR" dirty="0"/>
              <a:t>' , 5000) ; </a:t>
            </a:r>
          </a:p>
          <a:p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직원</a:t>
            </a:r>
            <a:r>
              <a:rPr lang="en-US" altLang="ko-KR" dirty="0"/>
              <a:t>ID VARCHAR2(30) PRIMARY KEY 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직원이름 </a:t>
            </a:r>
            <a:r>
              <a:rPr lang="en-US" altLang="ko-KR" dirty="0"/>
              <a:t>VARCHAR2(50) NOT NULL 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연봉    </a:t>
            </a:r>
            <a:r>
              <a:rPr lang="en-US" altLang="ko-KR" dirty="0"/>
              <a:t>NUMBER NOT NULL</a:t>
            </a:r>
          </a:p>
          <a:p>
            <a:r>
              <a:rPr lang="en-US" altLang="ko-KR" dirty="0"/>
              <a:t>) ; </a:t>
            </a:r>
          </a:p>
          <a:p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VALUES ( 'A0001' , '</a:t>
            </a:r>
            <a:r>
              <a:rPr lang="ko-KR" altLang="en-US" dirty="0" err="1"/>
              <a:t>김현명</a:t>
            </a:r>
            <a:r>
              <a:rPr lang="en-US" altLang="ko-KR" dirty="0"/>
              <a:t>' , 4000) 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VALUES ( 'A0002' , '</a:t>
            </a:r>
            <a:r>
              <a:rPr lang="ko-KR" altLang="en-US" dirty="0"/>
              <a:t>강태진</a:t>
            </a:r>
            <a:r>
              <a:rPr lang="en-US" altLang="ko-KR" dirty="0"/>
              <a:t>' , 5000) 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VALUES ( 'A0003' , '</a:t>
            </a:r>
            <a:r>
              <a:rPr lang="ko-KR" altLang="en-US" dirty="0"/>
              <a:t>손지창</a:t>
            </a:r>
            <a:r>
              <a:rPr lang="en-US" altLang="ko-KR" dirty="0"/>
              <a:t>' , 6000) 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VALUES ( 'A0004' , '</a:t>
            </a:r>
            <a:r>
              <a:rPr lang="ko-KR" altLang="en-US" dirty="0" err="1"/>
              <a:t>신입원</a:t>
            </a:r>
            <a:r>
              <a:rPr lang="en-US" altLang="ko-KR" dirty="0"/>
              <a:t>' , 3400) ; 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VALUES ( 'A0005' , '</a:t>
            </a:r>
            <a:r>
              <a:rPr lang="ko-KR" altLang="en-US" dirty="0" err="1"/>
              <a:t>신입투</a:t>
            </a:r>
            <a:r>
              <a:rPr lang="en-US" altLang="ko-KR" dirty="0"/>
              <a:t>' , 3400) ; </a:t>
            </a:r>
          </a:p>
          <a:p>
            <a:endParaRPr lang="en-US" altLang="ko-KR" dirty="0"/>
          </a:p>
          <a:p>
            <a:r>
              <a:rPr lang="en-US" altLang="ko-KR" dirty="0"/>
              <a:t>COMMIT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89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MERGE INTO </a:t>
            </a:r>
            <a:r>
              <a:rPr lang="ko-KR" altLang="en-US" dirty="0"/>
              <a:t>직원 </a:t>
            </a:r>
            <a:r>
              <a:rPr lang="en-US" altLang="ko-KR" dirty="0"/>
              <a:t>A  -- </a:t>
            </a:r>
            <a:r>
              <a:rPr lang="ko-KR" altLang="en-US" dirty="0"/>
              <a:t>데이터를 병합하려는 대상 테이블 </a:t>
            </a:r>
          </a:p>
          <a:p>
            <a:r>
              <a:rPr lang="en-US" altLang="ko-KR" dirty="0"/>
              <a:t>USING </a:t>
            </a:r>
            <a:r>
              <a:rPr lang="ko-KR" altLang="en-US" dirty="0"/>
              <a:t>직원</a:t>
            </a:r>
            <a:r>
              <a:rPr lang="en-US" altLang="ko-KR" dirty="0"/>
              <a:t>_</a:t>
            </a:r>
            <a:r>
              <a:rPr lang="ko-KR" altLang="en-US" dirty="0"/>
              <a:t>신입 </a:t>
            </a:r>
            <a:r>
              <a:rPr lang="en-US" altLang="ko-KR" dirty="0"/>
              <a:t>B   -- </a:t>
            </a:r>
            <a:r>
              <a:rPr lang="ko-KR" altLang="en-US" dirty="0"/>
              <a:t>병합에 사용될 테이블 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ON ( A.</a:t>
            </a:r>
            <a:r>
              <a:rPr lang="ko-KR" altLang="en-US" dirty="0"/>
              <a:t>직원</a:t>
            </a:r>
            <a:r>
              <a:rPr lang="en-US" altLang="ko-KR" dirty="0"/>
              <a:t>ID = B.</a:t>
            </a:r>
            <a:r>
              <a:rPr lang="ko-KR" altLang="en-US" dirty="0"/>
              <a:t>직원</a:t>
            </a:r>
            <a:r>
              <a:rPr lang="en-US" altLang="ko-KR" dirty="0"/>
              <a:t>ID) --</a:t>
            </a:r>
            <a:r>
              <a:rPr lang="ko-KR" altLang="en-US" dirty="0"/>
              <a:t>비교조건 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--</a:t>
            </a:r>
            <a:r>
              <a:rPr lang="ko-KR" altLang="en-US" dirty="0"/>
              <a:t>두 값이 똑같으면 </a:t>
            </a:r>
            <a:r>
              <a:rPr lang="en-US" altLang="ko-KR" dirty="0"/>
              <a:t>UPDATE </a:t>
            </a:r>
          </a:p>
          <a:p>
            <a:r>
              <a:rPr lang="en-US" altLang="ko-KR" dirty="0"/>
              <a:t>                            --</a:t>
            </a:r>
            <a:r>
              <a:rPr lang="ko-KR" altLang="en-US" dirty="0"/>
              <a:t>그렇지 않으면 </a:t>
            </a:r>
            <a:r>
              <a:rPr lang="en-US" altLang="ko-KR" dirty="0"/>
              <a:t>INSERT  </a:t>
            </a:r>
          </a:p>
          <a:p>
            <a:endParaRPr lang="en-US" altLang="ko-KR" dirty="0"/>
          </a:p>
          <a:p>
            <a:r>
              <a:rPr lang="en-US" altLang="ko-KR" dirty="0"/>
              <a:t>WHEN MATCHED THEN  -- </a:t>
            </a:r>
            <a:r>
              <a:rPr lang="ko-KR" altLang="en-US" dirty="0"/>
              <a:t>두 값이 똑같을 경우 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A0001 , A0002 , A0003 ) </a:t>
            </a:r>
          </a:p>
          <a:p>
            <a:r>
              <a:rPr lang="en-US" altLang="ko-KR" dirty="0"/>
              <a:t>UPDATE </a:t>
            </a:r>
          </a:p>
          <a:p>
            <a:r>
              <a:rPr lang="en-US" altLang="ko-KR" dirty="0"/>
              <a:t>   SET A.</a:t>
            </a:r>
            <a:r>
              <a:rPr lang="ko-KR" altLang="en-US" dirty="0"/>
              <a:t>직원이름 </a:t>
            </a:r>
            <a:r>
              <a:rPr lang="en-US" altLang="ko-KR" dirty="0"/>
              <a:t>= B.</a:t>
            </a:r>
            <a:r>
              <a:rPr lang="ko-KR" altLang="en-US" dirty="0"/>
              <a:t>직원이름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A.</a:t>
            </a:r>
            <a:r>
              <a:rPr lang="ko-KR" altLang="en-US" dirty="0"/>
              <a:t>연봉    </a:t>
            </a:r>
            <a:r>
              <a:rPr lang="en-US" altLang="ko-KR" dirty="0"/>
              <a:t>= B.</a:t>
            </a:r>
            <a:r>
              <a:rPr lang="ko-KR" altLang="en-US" dirty="0"/>
              <a:t>연봉 </a:t>
            </a:r>
          </a:p>
          <a:p>
            <a:endParaRPr lang="ko-KR" altLang="en-US" dirty="0"/>
          </a:p>
          <a:p>
            <a:r>
              <a:rPr lang="en-US" altLang="ko-KR" dirty="0"/>
              <a:t>WHEN NOT MATCHED THEN -- </a:t>
            </a:r>
            <a:r>
              <a:rPr lang="ko-KR" altLang="en-US" dirty="0"/>
              <a:t>두 값이 다를 경우 </a:t>
            </a:r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A0004 , A0005 ) </a:t>
            </a:r>
          </a:p>
          <a:p>
            <a:r>
              <a:rPr lang="en-US" altLang="ko-KR" dirty="0"/>
              <a:t>INSERT ( A.</a:t>
            </a:r>
            <a:r>
              <a:rPr lang="ko-KR" altLang="en-US" dirty="0"/>
              <a:t>직원</a:t>
            </a:r>
            <a:r>
              <a:rPr lang="en-US" altLang="ko-KR" dirty="0"/>
              <a:t>ID , A.</a:t>
            </a:r>
            <a:r>
              <a:rPr lang="ko-KR" altLang="en-US" dirty="0"/>
              <a:t>직원이름 </a:t>
            </a:r>
            <a:r>
              <a:rPr lang="en-US" altLang="ko-KR" dirty="0"/>
              <a:t>, A.</a:t>
            </a:r>
            <a:r>
              <a:rPr lang="ko-KR" altLang="en-US" dirty="0"/>
              <a:t>연봉 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VALUES ( B.</a:t>
            </a:r>
            <a:r>
              <a:rPr lang="ko-KR" altLang="en-US" dirty="0"/>
              <a:t>직원</a:t>
            </a:r>
            <a:r>
              <a:rPr lang="en-US" altLang="ko-KR" dirty="0"/>
              <a:t>ID , B.</a:t>
            </a:r>
            <a:r>
              <a:rPr lang="ko-KR" altLang="en-US" dirty="0"/>
              <a:t>직원이름 </a:t>
            </a:r>
            <a:r>
              <a:rPr lang="en-US" altLang="ko-KR" dirty="0"/>
              <a:t>, B.</a:t>
            </a:r>
            <a:r>
              <a:rPr lang="ko-KR" altLang="en-US" dirty="0"/>
              <a:t>연봉 </a:t>
            </a:r>
            <a:r>
              <a:rPr lang="en-US" altLang="ko-KR" dirty="0"/>
              <a:t>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0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MERGE INTO TB_MEMBER_TEL </a:t>
            </a:r>
          </a:p>
          <a:p>
            <a:r>
              <a:rPr lang="en-US" altLang="ko-KR" dirty="0"/>
              <a:t>USING DUAL </a:t>
            </a:r>
          </a:p>
          <a:p>
            <a:r>
              <a:rPr lang="en-US" altLang="ko-KR" dirty="0"/>
              <a:t>   ON ( MEMBER_ID = 'CCCCC' AND TEL_DV_CD = '</a:t>
            </a:r>
            <a:r>
              <a:rPr lang="ko-KR" altLang="en-US" dirty="0"/>
              <a:t>휴대폰</a:t>
            </a:r>
            <a:r>
              <a:rPr lang="en-US" altLang="ko-KR" dirty="0"/>
              <a:t>' ) </a:t>
            </a:r>
          </a:p>
          <a:p>
            <a:endParaRPr lang="en-US" altLang="ko-KR" dirty="0"/>
          </a:p>
          <a:p>
            <a:r>
              <a:rPr lang="en-US" altLang="ko-KR" dirty="0"/>
              <a:t>WHEN MATCHED THEN </a:t>
            </a:r>
          </a:p>
          <a:p>
            <a:endParaRPr lang="en-US" altLang="ko-KR" dirty="0"/>
          </a:p>
          <a:p>
            <a:r>
              <a:rPr lang="en-US" altLang="ko-KR" dirty="0"/>
              <a:t>UPDATE </a:t>
            </a:r>
          </a:p>
          <a:p>
            <a:r>
              <a:rPr lang="en-US" altLang="ko-KR" dirty="0"/>
              <a:t>   SET TEL_NO = '010-8888-8888' </a:t>
            </a:r>
          </a:p>
          <a:p>
            <a:endParaRPr lang="en-US" altLang="ko-KR" dirty="0"/>
          </a:p>
          <a:p>
            <a:r>
              <a:rPr lang="en-US" altLang="ko-KR" dirty="0"/>
              <a:t>WHEN NOT MATCHED THEN </a:t>
            </a:r>
          </a:p>
          <a:p>
            <a:endParaRPr lang="en-US" altLang="ko-KR" dirty="0"/>
          </a:p>
          <a:p>
            <a:r>
              <a:rPr lang="en-US" altLang="ko-KR" dirty="0"/>
              <a:t>INSERT ( MEMBER_ID , TEL_DV_CD , TEL_NO ) </a:t>
            </a:r>
          </a:p>
          <a:p>
            <a:r>
              <a:rPr lang="en-US" altLang="ko-KR" dirty="0"/>
              <a:t>VALUES ( 'CCCCC'   , '</a:t>
            </a:r>
            <a:r>
              <a:rPr lang="ko-KR" altLang="en-US" dirty="0"/>
              <a:t>휴대폰</a:t>
            </a:r>
            <a:r>
              <a:rPr lang="en-US" altLang="ko-KR" dirty="0"/>
              <a:t>' , '010-8888-8888' ) 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 err="1"/>
              <a:t>바인드변수란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동적으로 값을 </a:t>
            </a:r>
            <a:r>
              <a:rPr lang="ko-KR" altLang="en-US" dirty="0" err="1"/>
              <a:t>입력받을</a:t>
            </a:r>
            <a:r>
              <a:rPr lang="ko-KR" altLang="en-US" dirty="0"/>
              <a:t> 수 있는 변수를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예</a:t>
            </a:r>
            <a:r>
              <a:rPr lang="en-US" altLang="ko-KR" dirty="0"/>
              <a:t>) :</a:t>
            </a:r>
            <a:r>
              <a:rPr lang="en-US" altLang="ko-KR" dirty="0" err="1"/>
              <a:t>memberId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CCCCC , :</a:t>
            </a:r>
            <a:r>
              <a:rPr lang="en-US" altLang="ko-KR" dirty="0" err="1"/>
              <a:t>telDvCd</a:t>
            </a:r>
            <a:r>
              <a:rPr lang="en-US" altLang="ko-KR" dirty="0"/>
              <a:t> </a:t>
            </a:r>
            <a:r>
              <a:rPr lang="ko-KR" altLang="en-US" dirty="0"/>
              <a:t>는 집 </a:t>
            </a:r>
            <a:r>
              <a:rPr lang="en-US" altLang="ko-KR" dirty="0"/>
              <a:t>, :</a:t>
            </a:r>
            <a:r>
              <a:rPr lang="en-US" altLang="ko-KR" dirty="0" err="1"/>
              <a:t>telNo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'062-666-6666' </a:t>
            </a:r>
          </a:p>
          <a:p>
            <a:r>
              <a:rPr lang="en-US" altLang="ko-KR" dirty="0"/>
              <a:t>MERGE INTO TB_MEMBER_TEL </a:t>
            </a:r>
          </a:p>
          <a:p>
            <a:r>
              <a:rPr lang="en-US" altLang="ko-KR" dirty="0"/>
              <a:t>USING DUAL </a:t>
            </a:r>
          </a:p>
          <a:p>
            <a:r>
              <a:rPr lang="en-US" altLang="ko-KR" dirty="0"/>
              <a:t>   ON ( MEMBER_ID = :</a:t>
            </a:r>
            <a:r>
              <a:rPr lang="en-US" altLang="ko-KR" dirty="0" err="1"/>
              <a:t>memberId</a:t>
            </a:r>
            <a:r>
              <a:rPr lang="en-US" altLang="ko-KR" dirty="0"/>
              <a:t> AND TEL_DV_CD = :</a:t>
            </a:r>
            <a:r>
              <a:rPr lang="en-US" altLang="ko-KR" dirty="0" err="1"/>
              <a:t>telDvCd</a:t>
            </a:r>
            <a:r>
              <a:rPr lang="en-US" altLang="ko-KR" dirty="0"/>
              <a:t> ) </a:t>
            </a:r>
          </a:p>
          <a:p>
            <a:endParaRPr lang="en-US" altLang="ko-KR" dirty="0"/>
          </a:p>
          <a:p>
            <a:r>
              <a:rPr lang="en-US" altLang="ko-KR" dirty="0"/>
              <a:t>WHEN MATCHED THEN </a:t>
            </a:r>
          </a:p>
          <a:p>
            <a:endParaRPr lang="en-US" altLang="ko-KR" dirty="0"/>
          </a:p>
          <a:p>
            <a:r>
              <a:rPr lang="en-US" altLang="ko-KR" dirty="0"/>
              <a:t>UPDATE </a:t>
            </a:r>
          </a:p>
          <a:p>
            <a:r>
              <a:rPr lang="en-US" altLang="ko-KR" dirty="0"/>
              <a:t>   SET TEL_NO = :</a:t>
            </a:r>
            <a:r>
              <a:rPr lang="en-US" altLang="ko-KR" dirty="0" err="1"/>
              <a:t>telNo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WHEN NOT MATCHED THEN </a:t>
            </a:r>
          </a:p>
          <a:p>
            <a:endParaRPr lang="en-US" altLang="ko-KR" dirty="0"/>
          </a:p>
          <a:p>
            <a:r>
              <a:rPr lang="en-US" altLang="ko-KR" dirty="0"/>
              <a:t>INSERT ( MEMBER_ID , TEL_DV_CD , TEL_NO ) </a:t>
            </a:r>
          </a:p>
          <a:p>
            <a:r>
              <a:rPr lang="en-US" altLang="ko-KR" dirty="0"/>
              <a:t>VALUES ( :</a:t>
            </a:r>
            <a:r>
              <a:rPr lang="en-US" altLang="ko-KR" dirty="0" err="1"/>
              <a:t>memberId</a:t>
            </a:r>
            <a:r>
              <a:rPr lang="en-US" altLang="ko-KR" dirty="0"/>
              <a:t>   , :</a:t>
            </a:r>
            <a:r>
              <a:rPr lang="en-US" altLang="ko-KR" dirty="0" err="1"/>
              <a:t>telDvCd</a:t>
            </a:r>
            <a:r>
              <a:rPr lang="en-US" altLang="ko-KR" dirty="0"/>
              <a:t> , :</a:t>
            </a:r>
            <a:r>
              <a:rPr lang="en-US" altLang="ko-KR" dirty="0" err="1"/>
              <a:t>telNo</a:t>
            </a:r>
            <a:r>
              <a:rPr lang="en-US" altLang="ko-KR" dirty="0"/>
              <a:t> ) ;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1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WHERE EXISTS ( </a:t>
            </a:r>
          </a:p>
          <a:p>
            <a:r>
              <a:rPr lang="en-US" altLang="ko-KR" dirty="0"/>
              <a:t>                   SELECT 1  </a:t>
            </a:r>
          </a:p>
          <a:p>
            <a:r>
              <a:rPr lang="en-US" altLang="ko-KR" dirty="0"/>
              <a:t>                     FROM TB_MEMBER_TEL </a:t>
            </a:r>
          </a:p>
          <a:p>
            <a:r>
              <a:rPr lang="en-US" altLang="ko-KR" dirty="0"/>
              <a:t>                    WHERE MEMBER_ID = A.MEMBER_ID </a:t>
            </a:r>
          </a:p>
          <a:p>
            <a:r>
              <a:rPr lang="en-US" altLang="ko-KR" dirty="0"/>
              <a:t>                   );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WHERE MEMBER_ID IN ( </a:t>
            </a:r>
          </a:p>
          <a:p>
            <a:r>
              <a:rPr lang="en-US" altLang="ko-KR" dirty="0"/>
              <a:t>                     SELECT MEMBER_ID</a:t>
            </a:r>
          </a:p>
          <a:p>
            <a:r>
              <a:rPr lang="en-US" altLang="ko-KR" dirty="0"/>
              <a:t>                       FROM TB_MEMBER_TEL </a:t>
            </a:r>
          </a:p>
          <a:p>
            <a:r>
              <a:rPr lang="en-US" altLang="ko-KR" dirty="0"/>
              <a:t>                   ) ;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WHERE NOT EXISTS ( </a:t>
            </a:r>
          </a:p>
          <a:p>
            <a:r>
              <a:rPr lang="en-US" altLang="ko-KR" dirty="0"/>
              <a:t>                   SELECT 1  </a:t>
            </a:r>
          </a:p>
          <a:p>
            <a:r>
              <a:rPr lang="en-US" altLang="ko-KR" dirty="0"/>
              <a:t>                     FROM TB_MEMBER_TEL </a:t>
            </a:r>
          </a:p>
          <a:p>
            <a:r>
              <a:rPr lang="en-US" altLang="ko-KR" dirty="0"/>
              <a:t>                    WHERE MEMBER_ID = A.MEMBER_ID </a:t>
            </a:r>
          </a:p>
          <a:p>
            <a:r>
              <a:rPr lang="en-US" altLang="ko-KR" dirty="0"/>
              <a:t>                   );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032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FROM TB_MEMBER A </a:t>
            </a:r>
          </a:p>
          <a:p>
            <a:r>
              <a:rPr lang="en-US" altLang="ko-KR" dirty="0"/>
              <a:t> WHERE NOT EXISTS ( </a:t>
            </a:r>
          </a:p>
          <a:p>
            <a:r>
              <a:rPr lang="en-US" altLang="ko-KR" dirty="0"/>
              <a:t>                     SELECT 1</a:t>
            </a:r>
          </a:p>
          <a:p>
            <a:r>
              <a:rPr lang="en-US" altLang="ko-KR" dirty="0"/>
              <a:t>                       FROM ( </a:t>
            </a:r>
          </a:p>
          <a:p>
            <a:r>
              <a:rPr lang="en-US" altLang="ko-KR" dirty="0"/>
              <a:t>                             SELECT MEMBER_ID   </a:t>
            </a:r>
          </a:p>
          <a:p>
            <a:r>
              <a:rPr lang="en-US" altLang="ko-KR" dirty="0"/>
              <a:t>                               FROM TB_MEMBER_TEL </a:t>
            </a:r>
          </a:p>
          <a:p>
            <a:r>
              <a:rPr lang="en-US" altLang="ko-KR" dirty="0"/>
              <a:t>                               UNION ALL</a:t>
            </a:r>
          </a:p>
          <a:p>
            <a:r>
              <a:rPr lang="en-US" altLang="ko-KR" dirty="0"/>
              <a:t>                              SELECT NULL AS MEMBER_ID </a:t>
            </a:r>
          </a:p>
          <a:p>
            <a:r>
              <a:rPr lang="en-US" altLang="ko-KR" dirty="0"/>
              <a:t>                                 FROM DUAL --</a:t>
            </a:r>
            <a:r>
              <a:rPr lang="ko-KR" altLang="en-US" dirty="0"/>
              <a:t>임의로 </a:t>
            </a:r>
            <a:r>
              <a:rPr lang="en-US" altLang="ko-KR" dirty="0"/>
              <a:t>NULL </a:t>
            </a:r>
            <a:r>
              <a:rPr lang="ko-KR" altLang="en-US" dirty="0"/>
              <a:t>데이터를 추가</a:t>
            </a:r>
          </a:p>
          <a:p>
            <a:r>
              <a:rPr lang="ko-KR" altLang="en-US" dirty="0"/>
              <a:t>                           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WHERE MEMBER_ID = A.MEMBER_ID </a:t>
            </a:r>
          </a:p>
          <a:p>
            <a:r>
              <a:rPr lang="en-US" altLang="ko-KR" dirty="0"/>
              <a:t>                   )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6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71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MEMBER_ID </a:t>
            </a:r>
          </a:p>
          <a:p>
            <a:r>
              <a:rPr lang="en-US" altLang="ko-KR" dirty="0"/>
              <a:t>     , MEMBER_NAME</a:t>
            </a:r>
          </a:p>
          <a:p>
            <a:r>
              <a:rPr lang="en-US" altLang="ko-KR" dirty="0"/>
              <a:t>     , GENDER</a:t>
            </a:r>
          </a:p>
          <a:p>
            <a:r>
              <a:rPr lang="en-US" altLang="ko-KR" dirty="0"/>
              <a:t>     , CASE WHEN GENDER = '</a:t>
            </a:r>
            <a:r>
              <a:rPr lang="ko-KR" altLang="en-US" dirty="0"/>
              <a:t>남</a:t>
            </a:r>
            <a:r>
              <a:rPr lang="en-US" altLang="ko-KR" dirty="0"/>
              <a:t>' THEN 'Man'</a:t>
            </a:r>
          </a:p>
          <a:p>
            <a:r>
              <a:rPr lang="en-US" altLang="ko-KR" dirty="0"/>
              <a:t>            WHEN GENDER = '</a:t>
            </a:r>
            <a:r>
              <a:rPr lang="ko-KR" altLang="en-US" dirty="0"/>
              <a:t>여</a:t>
            </a:r>
            <a:r>
              <a:rPr lang="en-US" altLang="ko-KR" dirty="0"/>
              <a:t>' THEN 'Woman'</a:t>
            </a:r>
          </a:p>
          <a:p>
            <a:r>
              <a:rPr lang="en-US" altLang="ko-KR" dirty="0"/>
              <a:t>            ELSE '</a:t>
            </a:r>
            <a:r>
              <a:rPr lang="en-US" altLang="ko-KR" dirty="0" err="1"/>
              <a:t>notChecked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 END </a:t>
            </a:r>
          </a:p>
          <a:p>
            <a:r>
              <a:rPr lang="en-US" altLang="ko-KR" dirty="0"/>
              <a:t>              AS </a:t>
            </a:r>
            <a:r>
              <a:rPr lang="ko-KR" altLang="en-US" dirty="0" err="1"/>
              <a:t>성별영문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5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PRD_NAME </a:t>
            </a:r>
          </a:p>
          <a:p>
            <a:r>
              <a:rPr lang="en-US" altLang="ko-KR" dirty="0"/>
              <a:t>     , PRD_PRICE </a:t>
            </a:r>
          </a:p>
          <a:p>
            <a:r>
              <a:rPr lang="en-US" altLang="ko-KR" dirty="0"/>
              <a:t>     , CASE WHEN PRD_PRICE &gt;= 30000 THEN '3</a:t>
            </a:r>
            <a:r>
              <a:rPr lang="ko-KR" altLang="en-US" dirty="0"/>
              <a:t>만원이상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&gt;= 100000 THEN '10</a:t>
            </a:r>
            <a:r>
              <a:rPr lang="ko-KR" altLang="en-US" dirty="0"/>
              <a:t>만원이상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            WHEN PRD_PRICE &gt;= 1000000 THEN '100</a:t>
            </a:r>
            <a:r>
              <a:rPr lang="ko-KR" altLang="en-US" dirty="0"/>
              <a:t>만원이상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    ELSE '1000</a:t>
            </a:r>
            <a:r>
              <a:rPr lang="ko-KR" altLang="en-US" dirty="0"/>
              <a:t>만원이상</a:t>
            </a:r>
            <a:r>
              <a:rPr lang="en-US" altLang="ko-KR" dirty="0"/>
              <a:t>' END AS </a:t>
            </a:r>
            <a:r>
              <a:rPr lang="ko-KR" altLang="en-US" dirty="0"/>
              <a:t>얼마이상인가요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TB_PRD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3D637-E7EE-4C23-A6C1-344E3CE085C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0326-0D4F-FF14-1D45-1EFAF8EB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0E6B6-F02F-4D72-844A-DC5B00D8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3F8AC-9FF6-7897-851F-73E4043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2B852-0B98-6544-8859-3CB3ED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55C88-2DC8-0E43-664E-163C98D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7AE86-42A5-4220-54C9-1B46D7C1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48310-4452-A8DC-2002-2732801C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801D0-054B-923A-4D35-66BCB9E0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5DB51-E1D9-277B-436E-634E9AD2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DEBF-FD7D-2348-BD7F-1D31EEE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2F7E8-A2F8-98D2-C068-A630B649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69DF6-19E1-4B2C-5F07-96532DE9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6B56F-EB1E-54F6-60D5-314989D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3634-019C-1D0C-2DE1-549BFDD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10C03-D1CC-0CF2-AA2B-E6E1023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F157-C95A-9FC7-F7E6-6F2217CB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4D7BD-411A-0BC9-8A8F-2B03C270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92DD9-67F6-ABEF-E6A1-B62C2A2B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BCCEF-E0FA-717C-84E6-C2FEF95D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B8790-CCE3-1269-1EBF-BE253B36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65F8-F1F2-2B8C-C5E6-99F7BB2E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CA956-5C2D-36EB-F7E6-12D188A6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2D4CF-30BF-248C-D55B-A5CE7A3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BB6B-0A4D-3B26-F762-718B46F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5108-9286-CBEF-0B87-7E82AC6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2943-1C7F-9940-6313-8660322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4D112-CBEC-1E99-0EDA-6D706C9E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D9F94-BF89-2145-7482-A97C099F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81507-67D4-5CB6-E535-6AEBCA52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614E3-A02F-6DBA-D99B-E798AC6E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9E9E2-3E59-A39B-C784-150403D1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86370-8527-08FC-E48D-A6CB1FBD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786D2-E8EB-2FD4-2C85-EC7022DA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D192E-83C7-D222-A66F-E32700FD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2B4B3-3180-A26D-5EFF-7C549FC71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FD1A1-A0F3-01B3-1089-55E17C896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330935-9717-A6D5-930A-BB5EE3C0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0144F-B458-26AB-85EA-B8CBE56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93BBC-928C-815E-4577-7507475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AF80-84F5-A877-4BF2-DD5952DF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CB8E6-C949-88D5-7B45-CB73C19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2DE38-DFE7-8872-9595-8B151EC4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D1668-D99E-827B-E23C-291EDB8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32329-974A-9C39-5905-0CB15B7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7937EA-9B5B-BAF7-1F2B-C6D6F9E0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724AB-26B8-1ED9-17C7-9B24A4B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6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C537-8A40-E81B-CAC1-83652F4C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43006-8949-010A-CAED-2301AE3C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6161B-C429-2DB6-D89E-C8A7DC9B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FA4B7-F901-BD69-33CF-30C9E40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024DB-0508-DB3E-9082-92894542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F9B0B-214A-39C6-25DD-88ED448A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4054-A1CE-5F6A-DCEF-BCA1DC0E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E934F-B50B-0886-8B5C-EB04306E1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91967-FA58-951E-AF1D-2F7BACB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7818-0D11-FE7E-6714-AF9C9720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366A9-B21C-2B5C-9980-C6F574F5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70ACC-8D4D-E143-28B2-D204D872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5D2A18-783F-30F9-2441-012363F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0C3D3-81B8-7356-0A23-C40CC9368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E1D4B-6EEB-20F4-1350-382252A8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AB107-5540-4193-B65B-47BD8977516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10E5F-6646-AAB8-D730-D652F1EAB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5994F-56BC-787E-132D-02913B54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2D03-AFFC-4856-9D62-3015704B4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0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469" y="3048248"/>
            <a:ext cx="2680517" cy="761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EXISTS </a:t>
            </a:r>
            <a:r>
              <a:rPr lang="ko-KR" altLang="en-US" sz="4000" dirty="0">
                <a:solidFill>
                  <a:srgbClr val="FFFFFF"/>
                </a:solidFill>
              </a:rPr>
              <a:t>문법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6623336" y="2315602"/>
            <a:ext cx="4275195" cy="213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EXISTS</a:t>
            </a:r>
            <a:r>
              <a:rPr lang="ko-KR" altLang="en-US" sz="2300" b="1" dirty="0"/>
              <a:t> 문법 알아보기</a:t>
            </a:r>
            <a:r>
              <a:rPr lang="en-US" altLang="ko-KR" sz="2300" b="1" dirty="0"/>
              <a:t> </a:t>
            </a:r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EXISTS </a:t>
            </a:r>
            <a:r>
              <a:rPr lang="ko-KR" altLang="en-US" sz="2300" b="1" dirty="0"/>
              <a:t>원리와 사용이유 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실습 문제 풀이</a:t>
            </a:r>
            <a:endParaRPr lang="en-US" altLang="ko-KR" sz="23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DBFD4A-F80D-CDC0-BA12-5A9F57DDB2F4}"/>
              </a:ext>
            </a:extLst>
          </p:cNvPr>
          <p:cNvSpPr txBox="1">
            <a:spLocks/>
          </p:cNvSpPr>
          <p:nvPr/>
        </p:nvSpPr>
        <p:spPr>
          <a:xfrm>
            <a:off x="-1" y="6547322"/>
            <a:ext cx="1340044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1B7195A-A1B5-424C-09E9-8BB0CD4A4E84}"/>
              </a:ext>
            </a:extLst>
          </p:cNvPr>
          <p:cNvSpPr txBox="1">
            <a:spLocks/>
          </p:cNvSpPr>
          <p:nvPr/>
        </p:nvSpPr>
        <p:spPr>
          <a:xfrm>
            <a:off x="1254140" y="3804205"/>
            <a:ext cx="2680517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4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★ ★ ★ ★ ★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C1167C-969E-4728-3323-08265410F356}"/>
              </a:ext>
            </a:extLst>
          </p:cNvPr>
          <p:cNvSpPr txBox="1"/>
          <p:nvPr/>
        </p:nvSpPr>
        <p:spPr>
          <a:xfrm>
            <a:off x="573465" y="865837"/>
            <a:ext cx="8498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 EXISTS</a:t>
            </a:r>
            <a:r>
              <a:rPr lang="ko-KR" altLang="en-US" sz="3200" b="1" dirty="0"/>
              <a:t> 문법은 반대로 </a:t>
            </a:r>
            <a:endParaRPr lang="en-US" altLang="ko-KR" sz="3200" b="1" dirty="0"/>
          </a:p>
          <a:p>
            <a:r>
              <a:rPr lang="ko-KR" altLang="en-US" sz="3200" b="1" dirty="0">
                <a:highlight>
                  <a:srgbClr val="FFFF00"/>
                </a:highlight>
              </a:rPr>
              <a:t>존재하지 않는 조건을 찾는 문법</a:t>
            </a:r>
            <a:r>
              <a:rPr lang="ko-KR" altLang="en-US" sz="3200" b="1" dirty="0"/>
              <a:t>입니다</a:t>
            </a:r>
            <a:r>
              <a:rPr lang="en-US" altLang="ko-KR" sz="3200" b="1" dirty="0"/>
              <a:t>. 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EFBD1-9932-BB8A-1EEB-2D916C519E1B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691EB1-9E21-93C4-CF73-A36FEA43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85" y="2978503"/>
            <a:ext cx="5522535" cy="22272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AF728E-EF18-8D8C-EAA4-ACE3733A3AB0}"/>
              </a:ext>
            </a:extLst>
          </p:cNvPr>
          <p:cNvSpPr/>
          <p:nvPr/>
        </p:nvSpPr>
        <p:spPr>
          <a:xfrm>
            <a:off x="1676212" y="3774440"/>
            <a:ext cx="4795708" cy="1489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5A5D71-75EC-5F42-3626-03B7D436D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867" y="2866743"/>
            <a:ext cx="354379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FA73DA-127F-94D5-9653-2EBB3AAC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" y="2590650"/>
            <a:ext cx="4935836" cy="22272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0A5BC0-3630-D997-09ED-A3C4B36D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26" y="3577755"/>
            <a:ext cx="3313709" cy="1537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(EXISTS</a:t>
            </a:r>
            <a:r>
              <a:rPr lang="ko-KR" altLang="en-US" sz="1400" b="1" dirty="0"/>
              <a:t> 와 동일</a:t>
            </a:r>
            <a:r>
              <a:rPr lang="en-US" altLang="ko-KR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D5B3-31DF-BCAE-E93A-399F70DD70E1}"/>
              </a:ext>
            </a:extLst>
          </p:cNvPr>
          <p:cNvSpPr txBox="1"/>
          <p:nvPr/>
        </p:nvSpPr>
        <p:spPr>
          <a:xfrm>
            <a:off x="5589981" y="3735541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4031842" y="4275665"/>
            <a:ext cx="1247997" cy="27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273DD-1CC9-909C-23FD-B29F7AA78EDC}"/>
              </a:ext>
            </a:extLst>
          </p:cNvPr>
          <p:cNvSpPr txBox="1"/>
          <p:nvPr/>
        </p:nvSpPr>
        <p:spPr>
          <a:xfrm>
            <a:off x="4512243" y="4012785"/>
            <a:ext cx="869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AAAAA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DE2D5-A562-F052-6E0C-B48F8CAA58FA}"/>
              </a:ext>
            </a:extLst>
          </p:cNvPr>
          <p:cNvCxnSpPr>
            <a:cxnSpLocks/>
          </p:cNvCxnSpPr>
          <p:nvPr/>
        </p:nvCxnSpPr>
        <p:spPr>
          <a:xfrm flipV="1">
            <a:off x="8652504" y="3015884"/>
            <a:ext cx="0" cy="466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26DD3-EE1D-B3AB-B49D-57E489DBB5D5}"/>
              </a:ext>
            </a:extLst>
          </p:cNvPr>
          <p:cNvSpPr txBox="1"/>
          <p:nvPr/>
        </p:nvSpPr>
        <p:spPr>
          <a:xfrm>
            <a:off x="7552567" y="1692445"/>
            <a:ext cx="42218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대상을 찾았습니다</a:t>
            </a:r>
            <a:r>
              <a:rPr lang="en-US" altLang="ko-KR" sz="1600" b="1" dirty="0"/>
              <a:t>! </a:t>
            </a:r>
          </a:p>
          <a:p>
            <a:r>
              <a:rPr lang="ko-KR" altLang="en-US" sz="1600" b="1" u="sng" dirty="0"/>
              <a:t>회원</a:t>
            </a:r>
            <a:r>
              <a:rPr lang="en-US" altLang="ko-KR" sz="1600" b="1" u="sng" dirty="0"/>
              <a:t>(AAAAA) </a:t>
            </a:r>
            <a:r>
              <a:rPr lang="ko-KR" altLang="en-US" sz="1600" b="1" u="sng" dirty="0"/>
              <a:t>에 부합하는 조건이 있습니다</a:t>
            </a:r>
            <a:r>
              <a:rPr lang="en-US" altLang="ko-KR" sz="1600" b="1" u="sng" dirty="0"/>
              <a:t>.</a:t>
            </a:r>
            <a:endParaRPr lang="en-US" altLang="ko-KR" sz="1600" b="1" dirty="0"/>
          </a:p>
          <a:p>
            <a:r>
              <a:rPr lang="ko-KR" altLang="en-US" sz="1600" b="1" dirty="0"/>
              <a:t>그러므로 출력하지 않습니다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이후의 행은 비교하지 않습니다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C97BA-1E7F-8B86-BA7A-1C7A7F2E53D5}"/>
              </a:ext>
            </a:extLst>
          </p:cNvPr>
          <p:cNvSpPr/>
          <p:nvPr/>
        </p:nvSpPr>
        <p:spPr>
          <a:xfrm>
            <a:off x="8354454" y="3883065"/>
            <a:ext cx="911465" cy="230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0CBD0-77EF-792D-CC12-334B972F6344}"/>
              </a:ext>
            </a:extLst>
          </p:cNvPr>
          <p:cNvSpPr txBox="1"/>
          <p:nvPr/>
        </p:nvSpPr>
        <p:spPr>
          <a:xfrm>
            <a:off x="5855285" y="329603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8954B-D7FD-C83A-1FCD-2B4FB9474B4F}"/>
              </a:ext>
            </a:extLst>
          </p:cNvPr>
          <p:cNvSpPr txBox="1"/>
          <p:nvPr/>
        </p:nvSpPr>
        <p:spPr>
          <a:xfrm>
            <a:off x="9921596" y="3287016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D7569-9AC4-798B-B14E-4867C590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04" y="3634585"/>
            <a:ext cx="2171224" cy="21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FA73DA-127F-94D5-9653-2EBB3AAC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" y="2590650"/>
            <a:ext cx="4935836" cy="22272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0A5BC0-3630-D997-09ED-A3C4B36D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26" y="3486963"/>
            <a:ext cx="3313709" cy="1537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(EXISTS</a:t>
            </a:r>
            <a:r>
              <a:rPr lang="ko-KR" altLang="en-US" sz="1400" b="1" dirty="0"/>
              <a:t> 와 동일</a:t>
            </a:r>
            <a:r>
              <a:rPr lang="en-US" altLang="ko-KR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D5B3-31DF-BCAE-E93A-399F70DD70E1}"/>
              </a:ext>
            </a:extLst>
          </p:cNvPr>
          <p:cNvSpPr txBox="1"/>
          <p:nvPr/>
        </p:nvSpPr>
        <p:spPr>
          <a:xfrm>
            <a:off x="5589981" y="3866956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4031842" y="4275665"/>
            <a:ext cx="1247997" cy="27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273DD-1CC9-909C-23FD-B29F7AA78EDC}"/>
              </a:ext>
            </a:extLst>
          </p:cNvPr>
          <p:cNvSpPr txBox="1"/>
          <p:nvPr/>
        </p:nvSpPr>
        <p:spPr>
          <a:xfrm>
            <a:off x="4512243" y="4012785"/>
            <a:ext cx="869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BBBBB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DE2D5-A562-F052-6E0C-B48F8CAA58FA}"/>
              </a:ext>
            </a:extLst>
          </p:cNvPr>
          <p:cNvCxnSpPr>
            <a:cxnSpLocks/>
          </p:cNvCxnSpPr>
          <p:nvPr/>
        </p:nvCxnSpPr>
        <p:spPr>
          <a:xfrm flipV="1">
            <a:off x="8652504" y="2925092"/>
            <a:ext cx="0" cy="466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26DD3-EE1D-B3AB-B49D-57E489DBB5D5}"/>
              </a:ext>
            </a:extLst>
          </p:cNvPr>
          <p:cNvSpPr txBox="1"/>
          <p:nvPr/>
        </p:nvSpPr>
        <p:spPr>
          <a:xfrm>
            <a:off x="7552567" y="1601653"/>
            <a:ext cx="42218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대상을 찾았습니다</a:t>
            </a:r>
            <a:r>
              <a:rPr lang="en-US" altLang="ko-KR" sz="1600" b="1" dirty="0"/>
              <a:t>! </a:t>
            </a:r>
          </a:p>
          <a:p>
            <a:r>
              <a:rPr lang="ko-KR" altLang="en-US" sz="1600" b="1" u="sng" dirty="0"/>
              <a:t>회원</a:t>
            </a:r>
            <a:r>
              <a:rPr lang="en-US" altLang="ko-KR" sz="1600" b="1" u="sng" dirty="0"/>
              <a:t>(BBBBB) </a:t>
            </a:r>
            <a:r>
              <a:rPr lang="ko-KR" altLang="en-US" sz="1600" b="1" u="sng" dirty="0"/>
              <a:t>에 부합하는 조건이 있습니다</a:t>
            </a:r>
            <a:r>
              <a:rPr lang="en-US" altLang="ko-KR" sz="1600" b="1" u="sng" dirty="0"/>
              <a:t>.</a:t>
            </a:r>
            <a:endParaRPr lang="en-US" altLang="ko-KR" sz="1600" b="1" dirty="0"/>
          </a:p>
          <a:p>
            <a:r>
              <a:rPr lang="ko-KR" altLang="en-US" sz="1600" b="1" dirty="0"/>
              <a:t>그러므로 출력하지 않습니다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이후의 행은 비교하지 않습니다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C97BA-1E7F-8B86-BA7A-1C7A7F2E53D5}"/>
              </a:ext>
            </a:extLst>
          </p:cNvPr>
          <p:cNvSpPr/>
          <p:nvPr/>
        </p:nvSpPr>
        <p:spPr>
          <a:xfrm>
            <a:off x="8365706" y="4501381"/>
            <a:ext cx="911465" cy="230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0CBD0-77EF-792D-CC12-334B972F6344}"/>
              </a:ext>
            </a:extLst>
          </p:cNvPr>
          <p:cNvSpPr txBox="1"/>
          <p:nvPr/>
        </p:nvSpPr>
        <p:spPr>
          <a:xfrm>
            <a:off x="5855285" y="3205238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8954B-D7FD-C83A-1FCD-2B4FB9474B4F}"/>
              </a:ext>
            </a:extLst>
          </p:cNvPr>
          <p:cNvSpPr txBox="1"/>
          <p:nvPr/>
        </p:nvSpPr>
        <p:spPr>
          <a:xfrm>
            <a:off x="9921596" y="3196224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68A4A-AA81-DCF8-322D-6C85B31AE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04" y="3543793"/>
            <a:ext cx="2171224" cy="21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FA73DA-127F-94D5-9653-2EBB3AAC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" y="2590650"/>
            <a:ext cx="4935836" cy="22272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0A5BC0-3630-D997-09ED-A3C4B36D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26" y="3525874"/>
            <a:ext cx="3313709" cy="1537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(EXISTS</a:t>
            </a:r>
            <a:r>
              <a:rPr lang="ko-KR" altLang="en-US" sz="1400" b="1" dirty="0"/>
              <a:t> 와 동일</a:t>
            </a:r>
            <a:r>
              <a:rPr lang="en-US" altLang="ko-KR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D5B3-31DF-BCAE-E93A-399F70DD70E1}"/>
              </a:ext>
            </a:extLst>
          </p:cNvPr>
          <p:cNvSpPr txBox="1"/>
          <p:nvPr/>
        </p:nvSpPr>
        <p:spPr>
          <a:xfrm>
            <a:off x="5601233" y="4140661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4031842" y="4275665"/>
            <a:ext cx="1247997" cy="27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273DD-1CC9-909C-23FD-B29F7AA78EDC}"/>
              </a:ext>
            </a:extLst>
          </p:cNvPr>
          <p:cNvSpPr txBox="1"/>
          <p:nvPr/>
        </p:nvSpPr>
        <p:spPr>
          <a:xfrm>
            <a:off x="4512243" y="4012785"/>
            <a:ext cx="869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CCCCC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DE2D5-A562-F052-6E0C-B48F8CAA58FA}"/>
              </a:ext>
            </a:extLst>
          </p:cNvPr>
          <p:cNvCxnSpPr>
            <a:cxnSpLocks/>
          </p:cNvCxnSpPr>
          <p:nvPr/>
        </p:nvCxnSpPr>
        <p:spPr>
          <a:xfrm flipV="1">
            <a:off x="8652504" y="2964003"/>
            <a:ext cx="0" cy="466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26DD3-EE1D-B3AB-B49D-57E489DBB5D5}"/>
              </a:ext>
            </a:extLst>
          </p:cNvPr>
          <p:cNvSpPr txBox="1"/>
          <p:nvPr/>
        </p:nvSpPr>
        <p:spPr>
          <a:xfrm>
            <a:off x="7552567" y="1640564"/>
            <a:ext cx="4221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대상이 없습니다</a:t>
            </a:r>
            <a:r>
              <a:rPr lang="en-US" altLang="ko-KR" sz="1600" b="1" dirty="0"/>
              <a:t>!</a:t>
            </a:r>
          </a:p>
          <a:p>
            <a:r>
              <a:rPr lang="ko-KR" altLang="en-US" sz="1600" b="1" dirty="0"/>
              <a:t>그러므로 해당 데이터는 출력합니다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이후의 행은 비교하지 않습니다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0CBD0-77EF-792D-CC12-334B972F6344}"/>
              </a:ext>
            </a:extLst>
          </p:cNvPr>
          <p:cNvSpPr txBox="1"/>
          <p:nvPr/>
        </p:nvSpPr>
        <p:spPr>
          <a:xfrm>
            <a:off x="5855285" y="3244149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8954B-D7FD-C83A-1FCD-2B4FB9474B4F}"/>
              </a:ext>
            </a:extLst>
          </p:cNvPr>
          <p:cNvSpPr txBox="1"/>
          <p:nvPr/>
        </p:nvSpPr>
        <p:spPr>
          <a:xfrm>
            <a:off x="9921596" y="3235135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4F27A-82FF-AD30-8F8B-7D44CD596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7" y="5191352"/>
            <a:ext cx="2027776" cy="4077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116BA1-5686-504B-BAE3-17223F15B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04" y="3582704"/>
            <a:ext cx="2171224" cy="21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FA73DA-127F-94D5-9653-2EBB3AAC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1" y="2337735"/>
            <a:ext cx="4935836" cy="22272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0A5BC0-3630-D997-09ED-A3C4B36D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26" y="3590725"/>
            <a:ext cx="3313709" cy="1537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(EXISTS</a:t>
            </a:r>
            <a:r>
              <a:rPr lang="ko-KR" altLang="en-US" sz="1400" b="1" dirty="0"/>
              <a:t> 와 동일</a:t>
            </a:r>
            <a:r>
              <a:rPr lang="en-US" altLang="ko-KR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D5B3-31DF-BCAE-E93A-399F70DD70E1}"/>
              </a:ext>
            </a:extLst>
          </p:cNvPr>
          <p:cNvSpPr txBox="1"/>
          <p:nvPr/>
        </p:nvSpPr>
        <p:spPr>
          <a:xfrm>
            <a:off x="5620457" y="5404954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4031842" y="4022750"/>
            <a:ext cx="1247997" cy="27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273DD-1CC9-909C-23FD-B29F7AA78EDC}"/>
              </a:ext>
            </a:extLst>
          </p:cNvPr>
          <p:cNvSpPr txBox="1"/>
          <p:nvPr/>
        </p:nvSpPr>
        <p:spPr>
          <a:xfrm>
            <a:off x="4512243" y="3759870"/>
            <a:ext cx="869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IIIII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DE2D5-A562-F052-6E0C-B48F8CAA58FA}"/>
              </a:ext>
            </a:extLst>
          </p:cNvPr>
          <p:cNvCxnSpPr>
            <a:cxnSpLocks/>
          </p:cNvCxnSpPr>
          <p:nvPr/>
        </p:nvCxnSpPr>
        <p:spPr>
          <a:xfrm flipV="1">
            <a:off x="8652504" y="3028854"/>
            <a:ext cx="0" cy="466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26DD3-EE1D-B3AB-B49D-57E489DBB5D5}"/>
              </a:ext>
            </a:extLst>
          </p:cNvPr>
          <p:cNvSpPr txBox="1"/>
          <p:nvPr/>
        </p:nvSpPr>
        <p:spPr>
          <a:xfrm>
            <a:off x="7552567" y="1705415"/>
            <a:ext cx="4221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대상이 없습니다</a:t>
            </a:r>
            <a:r>
              <a:rPr lang="en-US" altLang="ko-KR" sz="1600" b="1" dirty="0"/>
              <a:t>!</a:t>
            </a:r>
          </a:p>
          <a:p>
            <a:r>
              <a:rPr lang="ko-KR" altLang="en-US" sz="1600" b="1" dirty="0"/>
              <a:t>그러므로 해당 데이터는 출력합니다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이후의 행은 비교하지 않습니다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0CBD0-77EF-792D-CC12-334B972F6344}"/>
              </a:ext>
            </a:extLst>
          </p:cNvPr>
          <p:cNvSpPr txBox="1"/>
          <p:nvPr/>
        </p:nvSpPr>
        <p:spPr>
          <a:xfrm>
            <a:off x="5855285" y="330900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8954B-D7FD-C83A-1FCD-2B4FB9474B4F}"/>
              </a:ext>
            </a:extLst>
          </p:cNvPr>
          <p:cNvSpPr txBox="1"/>
          <p:nvPr/>
        </p:nvSpPr>
        <p:spPr>
          <a:xfrm>
            <a:off x="9921596" y="3299986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5A247-14AC-6449-B0B7-FEFAB6BCB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04" y="3647555"/>
            <a:ext cx="2171224" cy="21293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5EECF5-D1F1-4DE7-DDA5-148A8072B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65" y="4728390"/>
            <a:ext cx="2016361" cy="15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85B9C9-AD91-B557-83F1-34DC70E3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4" y="2071942"/>
            <a:ext cx="5960989" cy="26829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2964526" y="3143780"/>
            <a:ext cx="3771553" cy="161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pic>
        <p:nvPicPr>
          <p:cNvPr id="10" name="그래픽 9" descr="교사 단색으로 채워진">
            <a:extLst>
              <a:ext uri="{FF2B5EF4-FFF2-40B4-BE49-F238E27FC236}">
                <a16:creationId xmlns:a16="http://schemas.microsoft.com/office/drawing/2014/main" id="{317FF062-AE63-7D11-BD9A-62B715BE0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3083" y="4288423"/>
            <a:ext cx="1117346" cy="1117346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670BC63E-027A-A75A-9C51-FBE067F8E427}"/>
              </a:ext>
            </a:extLst>
          </p:cNvPr>
          <p:cNvSpPr/>
          <p:nvPr/>
        </p:nvSpPr>
        <p:spPr>
          <a:xfrm>
            <a:off x="7276406" y="2071942"/>
            <a:ext cx="4590474" cy="1915957"/>
          </a:xfrm>
          <a:prstGeom prst="wedgeRectCallout">
            <a:avLst>
              <a:gd name="adj1" fmla="val -26760"/>
              <a:gd name="adj2" fmla="val 72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NOT IN </a:t>
            </a:r>
            <a:r>
              <a:rPr lang="ko-KR" altLang="en-US" sz="1600" b="1" dirty="0">
                <a:solidFill>
                  <a:schemeClr val="tx1"/>
                </a:solidFill>
              </a:rPr>
              <a:t>과 </a:t>
            </a:r>
            <a:r>
              <a:rPr lang="ko-KR" altLang="en-US" sz="1600" b="1" dirty="0" err="1">
                <a:solidFill>
                  <a:schemeClr val="tx1"/>
                </a:solidFill>
              </a:rPr>
              <a:t>서브쿼리를</a:t>
            </a:r>
            <a:r>
              <a:rPr lang="ko-KR" altLang="en-US" sz="1600" b="1" dirty="0">
                <a:solidFill>
                  <a:schemeClr val="tx1"/>
                </a:solidFill>
              </a:rPr>
              <a:t> 이용해도 똑같은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결과를 출력할 수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하지만 </a:t>
            </a:r>
            <a:r>
              <a:rPr lang="ko-KR" altLang="en-US" sz="1600" b="1" dirty="0">
                <a:solidFill>
                  <a:srgbClr val="FF0000"/>
                </a:solidFill>
              </a:rPr>
              <a:t>성능은 </a:t>
            </a:r>
            <a:r>
              <a:rPr lang="en-US" altLang="ko-KR" sz="1600" b="1" dirty="0">
                <a:solidFill>
                  <a:srgbClr val="FF0000"/>
                </a:solidFill>
              </a:rPr>
              <a:t>NOT EXISTS </a:t>
            </a:r>
            <a:r>
              <a:rPr lang="ko-KR" altLang="en-US" sz="1600" b="1" dirty="0">
                <a:solidFill>
                  <a:srgbClr val="FF0000"/>
                </a:solidFill>
              </a:rPr>
              <a:t>가 훨씬 좋습니다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그리고 치명적인 단점이 있습니다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A0E26-1F4F-B54F-6B2F-501ABD019BD6}"/>
              </a:ext>
            </a:extLst>
          </p:cNvPr>
          <p:cNvSpPr txBox="1"/>
          <p:nvPr/>
        </p:nvSpPr>
        <p:spPr>
          <a:xfrm>
            <a:off x="492265" y="656760"/>
            <a:ext cx="7130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(EXISTS</a:t>
            </a:r>
            <a:r>
              <a:rPr lang="ko-KR" altLang="en-US" sz="1400" b="1" dirty="0"/>
              <a:t> 와 동일</a:t>
            </a:r>
            <a:r>
              <a:rPr lang="en-US" altLang="ko-KR" sz="1400" b="1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5F4D9-BABB-459F-3F87-68A9FBCED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68" y="4247658"/>
            <a:ext cx="1945670" cy="15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2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55575DA-2630-1303-1DC9-F6BF2379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71" y="2336799"/>
            <a:ext cx="6768935" cy="3278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NOT IN</a:t>
            </a:r>
            <a:r>
              <a:rPr lang="ko-KR" altLang="en-US" sz="3200" b="1" dirty="0"/>
              <a:t>을 이용했을 때 문제점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만약 </a:t>
            </a:r>
            <a:r>
              <a:rPr lang="ko-KR" altLang="en-US" sz="1600" b="1" dirty="0" err="1"/>
              <a:t>서브쿼리쪽에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NULL</a:t>
            </a:r>
            <a:r>
              <a:rPr lang="ko-KR" altLang="en-US" sz="1600" b="1" dirty="0">
                <a:solidFill>
                  <a:srgbClr val="FF0000"/>
                </a:solidFill>
              </a:rPr>
              <a:t>이 있었다면</a:t>
            </a:r>
            <a:r>
              <a:rPr lang="en-US" altLang="ko-KR" sz="1600" b="1" dirty="0"/>
              <a:t>?)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3047866" y="3510316"/>
            <a:ext cx="4394140" cy="1793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BA79AB-BF50-F411-3328-94374292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48" y="1691003"/>
            <a:ext cx="1358981" cy="1555638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0014C3-3128-43DC-B182-B415ACD1DDC0}"/>
              </a:ext>
            </a:extLst>
          </p:cNvPr>
          <p:cNvSpPr/>
          <p:nvPr/>
        </p:nvSpPr>
        <p:spPr>
          <a:xfrm rot="16200000">
            <a:off x="6619546" y="3323059"/>
            <a:ext cx="454386" cy="3745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교사 단색으로 채워진">
            <a:extLst>
              <a:ext uri="{FF2B5EF4-FFF2-40B4-BE49-F238E27FC236}">
                <a16:creationId xmlns:a16="http://schemas.microsoft.com/office/drawing/2014/main" id="{B4CD7FF9-96F0-43CF-7CE8-D70F2B6C8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7840" y="4325638"/>
            <a:ext cx="1117346" cy="1117346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DA48AE81-ED35-1EAA-B8A9-A97C4329BF43}"/>
              </a:ext>
            </a:extLst>
          </p:cNvPr>
          <p:cNvSpPr/>
          <p:nvPr/>
        </p:nvSpPr>
        <p:spPr>
          <a:xfrm>
            <a:off x="8117840" y="2634008"/>
            <a:ext cx="3637280" cy="1418322"/>
          </a:xfrm>
          <a:prstGeom prst="wedgeRectCallout">
            <a:avLst>
              <a:gd name="adj1" fmla="val -26760"/>
              <a:gd name="adj2" fmla="val 72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NOT IN </a:t>
            </a:r>
            <a:r>
              <a:rPr lang="ko-KR" altLang="en-US" sz="1600" b="1" dirty="0">
                <a:solidFill>
                  <a:schemeClr val="tx1"/>
                </a:solidFill>
              </a:rPr>
              <a:t>은 </a:t>
            </a:r>
            <a:r>
              <a:rPr lang="en-US" altLang="ko-KR" sz="1600" b="1" dirty="0">
                <a:solidFill>
                  <a:schemeClr val="tx1"/>
                </a:solidFill>
              </a:rPr>
              <a:t>NULL</a:t>
            </a:r>
            <a:r>
              <a:rPr lang="ko-KR" altLang="en-US" sz="1600" b="1" dirty="0">
                <a:solidFill>
                  <a:schemeClr val="tx1"/>
                </a:solidFill>
              </a:rPr>
              <a:t> 데이터가 포함되면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아무것도 출력하지 않습니다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 NOT EXISTS </a:t>
            </a:r>
            <a:r>
              <a:rPr lang="ko-KR" altLang="en-US" sz="1600" b="1" dirty="0">
                <a:solidFill>
                  <a:schemeClr val="tx1"/>
                </a:solidFill>
              </a:rPr>
              <a:t>는 가능함 </a:t>
            </a:r>
            <a:r>
              <a:rPr lang="en-US" altLang="ko-KR" sz="1600" b="1" dirty="0">
                <a:solidFill>
                  <a:schemeClr val="tx1"/>
                </a:solidFill>
              </a:rPr>
              <a:t>)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1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561087" y="1038139"/>
            <a:ext cx="1082827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문제</a:t>
            </a:r>
            <a:r>
              <a:rPr lang="en-US" altLang="ko-KR" sz="1600" b="1" dirty="0"/>
              <a:t>1) TB_ORDER </a:t>
            </a:r>
            <a:r>
              <a:rPr lang="ko-KR" altLang="en-US" sz="1600" b="1" dirty="0"/>
              <a:t>테이블은 주문 데이터를 </a:t>
            </a:r>
            <a:r>
              <a:rPr lang="ko-KR" altLang="en-US" sz="1600" b="1" dirty="0" err="1"/>
              <a:t>입력받고</a:t>
            </a:r>
            <a:r>
              <a:rPr lang="ko-KR" altLang="en-US" sz="1600" b="1" dirty="0"/>
              <a:t> 있습니다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TB_ORDER </a:t>
            </a:r>
            <a:r>
              <a:rPr lang="ko-KR" altLang="en-US" sz="1600" b="1" dirty="0"/>
              <a:t>테이블의 </a:t>
            </a:r>
            <a:r>
              <a:rPr lang="en-US" altLang="ko-KR" sz="1600" b="1" dirty="0"/>
              <a:t>PRD_ID </a:t>
            </a:r>
            <a:r>
              <a:rPr lang="ko-KR" altLang="en-US" sz="1600" b="1" dirty="0"/>
              <a:t>컬럼과 </a:t>
            </a:r>
            <a:r>
              <a:rPr lang="en-US" altLang="ko-KR" sz="1600" b="1" dirty="0"/>
              <a:t>TB_PRD </a:t>
            </a:r>
            <a:r>
              <a:rPr lang="ko-KR" altLang="en-US" sz="1600" b="1" dirty="0"/>
              <a:t>테이블의 </a:t>
            </a:r>
            <a:r>
              <a:rPr lang="en-US" altLang="ko-KR" sz="1600" b="1" dirty="0"/>
              <a:t>PRD_ID </a:t>
            </a:r>
            <a:r>
              <a:rPr lang="ko-KR" altLang="en-US" sz="1600" b="1" dirty="0"/>
              <a:t>컬럼을 활용하여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</a:t>
            </a:r>
            <a:r>
              <a:rPr lang="ko-KR" altLang="en-US" sz="1600" b="1" dirty="0"/>
              <a:t>한번이라도 주문이 된 적이 있는 상품의 </a:t>
            </a:r>
            <a:r>
              <a:rPr lang="en-US" altLang="ko-KR" sz="1600" b="1" dirty="0"/>
              <a:t>PRD_ID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PRD_NAME </a:t>
            </a:r>
            <a:r>
              <a:rPr lang="ko-KR" altLang="en-US" sz="1600" b="1" dirty="0"/>
              <a:t>을 출력해주세요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              [</a:t>
            </a:r>
            <a:r>
              <a:rPr lang="ko-KR" altLang="en-US" sz="1050" b="1" dirty="0"/>
              <a:t>힌트 </a:t>
            </a:r>
            <a:r>
              <a:rPr lang="en-US" altLang="ko-KR" sz="1050" b="1" dirty="0"/>
              <a:t>: EXISTS</a:t>
            </a:r>
            <a:r>
              <a:rPr lang="ko-KR" altLang="en-US" sz="1050" b="1" dirty="0"/>
              <a:t> 활용 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한번이라도 주문이 되었다는 것은 </a:t>
            </a:r>
            <a:r>
              <a:rPr lang="en-US" altLang="ko-KR" sz="1050" b="1" dirty="0"/>
              <a:t>TB_ORDER </a:t>
            </a:r>
            <a:r>
              <a:rPr lang="ko-KR" altLang="en-US" sz="1050" b="1" dirty="0"/>
              <a:t>테이블에 해당 값이 존재한다는 의미</a:t>
            </a:r>
            <a:r>
              <a:rPr lang="en-US" altLang="ko-KR" sz="1050" b="1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0B97F8-2DE9-24B3-5634-92589360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376" y="2312747"/>
            <a:ext cx="1926993" cy="1371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6BBB6-5909-606C-73C8-461F4EB7DC4A}"/>
              </a:ext>
            </a:extLst>
          </p:cNvPr>
          <p:cNvSpPr txBox="1"/>
          <p:nvPr/>
        </p:nvSpPr>
        <p:spPr>
          <a:xfrm>
            <a:off x="561087" y="3976764"/>
            <a:ext cx="11458193" cy="10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문제</a:t>
            </a:r>
            <a:r>
              <a:rPr lang="en-US" altLang="ko-KR" sz="1600" b="1" dirty="0"/>
              <a:t>2) TB_MEMBER </a:t>
            </a:r>
            <a:r>
              <a:rPr lang="ko-KR" altLang="en-US" sz="1600" b="1" dirty="0"/>
              <a:t>테이블과 </a:t>
            </a:r>
            <a:r>
              <a:rPr lang="en-US" altLang="ko-KR" sz="1600" b="1" dirty="0"/>
              <a:t>TB_ORDER </a:t>
            </a:r>
            <a:r>
              <a:rPr lang="ko-KR" altLang="en-US" sz="1600" b="1" dirty="0"/>
              <a:t>테이블을 활용하여 주문을 아직 한번도 하지 않는 회원이면서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GRADE_CD(</a:t>
            </a:r>
            <a:r>
              <a:rPr lang="ko-KR" altLang="en-US" sz="1600" b="1" dirty="0"/>
              <a:t>등급코드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3 </a:t>
            </a:r>
            <a:r>
              <a:rPr lang="ko-KR" altLang="en-US" sz="1600" b="1" dirty="0"/>
              <a:t>인 회원의 </a:t>
            </a:r>
            <a:r>
              <a:rPr lang="en-US" altLang="ko-KR" sz="1600" b="1" dirty="0"/>
              <a:t>MEMBER_ID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MEMBER_NAME , AGE </a:t>
            </a:r>
            <a:r>
              <a:rPr lang="ko-KR" altLang="en-US" sz="1600" b="1" dirty="0"/>
              <a:t>를 출력해주세요</a:t>
            </a:r>
            <a:r>
              <a:rPr lang="en-US" altLang="ko-KR" sz="1600" b="1" dirty="0"/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            [</a:t>
            </a:r>
            <a:r>
              <a:rPr lang="ko-KR" altLang="en-US" sz="1050" b="1" dirty="0"/>
              <a:t>힌트</a:t>
            </a:r>
            <a:r>
              <a:rPr lang="en-US" altLang="ko-KR" sz="1050" b="1" dirty="0"/>
              <a:t>: NOT EXISTS </a:t>
            </a:r>
            <a:r>
              <a:rPr lang="ko-KR" altLang="en-US" sz="1050" b="1" dirty="0"/>
              <a:t>활용 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한번도 주문을 </a:t>
            </a:r>
            <a:r>
              <a:rPr lang="ko-KR" altLang="en-US" sz="1050" b="1" dirty="0" err="1"/>
              <a:t>안했다는</a:t>
            </a:r>
            <a:r>
              <a:rPr lang="ko-KR" altLang="en-US" sz="1050" b="1" dirty="0"/>
              <a:t> 의미는 </a:t>
            </a:r>
            <a:r>
              <a:rPr lang="en-US" altLang="ko-KR" sz="1050" b="1" dirty="0"/>
              <a:t>TB_ORDER </a:t>
            </a:r>
            <a:r>
              <a:rPr lang="ko-KR" altLang="en-US" sz="1050" b="1" dirty="0"/>
              <a:t>테이블에 해당 값이 없다는 의미 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조건에서 </a:t>
            </a:r>
            <a:r>
              <a:rPr lang="en-US" altLang="ko-KR" sz="1050" b="1" dirty="0"/>
              <a:t>AND </a:t>
            </a:r>
            <a:r>
              <a:rPr lang="ko-KR" altLang="en-US" sz="1050" b="1" dirty="0"/>
              <a:t>조건을 잘 사용해보세요 </a:t>
            </a:r>
            <a:r>
              <a:rPr lang="en-US" altLang="ko-KR" sz="1050" b="1" dirty="0"/>
              <a:t>]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321A2-CCDE-98AE-9F98-2FCFDE20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29" y="5238172"/>
            <a:ext cx="3952240" cy="7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561087" y="1038139"/>
            <a:ext cx="1082827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문제</a:t>
            </a:r>
            <a:r>
              <a:rPr lang="en-US" altLang="ko-KR" sz="1600" b="1" dirty="0"/>
              <a:t>3) [</a:t>
            </a:r>
            <a:r>
              <a:rPr lang="ko-KR" altLang="en-US" sz="1600" b="1" dirty="0"/>
              <a:t>심화</a:t>
            </a:r>
            <a:r>
              <a:rPr lang="en-US" altLang="ko-KR" sz="1600" b="1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TB_MEMBER_LIKE </a:t>
            </a:r>
            <a:r>
              <a:rPr lang="ko-KR" altLang="en-US" sz="1600" b="1" dirty="0"/>
              <a:t>테이블은 회원이 어떤 상품 타입</a:t>
            </a:r>
            <a:r>
              <a:rPr lang="en-US" altLang="ko-KR" sz="1600" b="1" dirty="0"/>
              <a:t>(PRD_TYPE)</a:t>
            </a:r>
            <a:r>
              <a:rPr lang="ko-KR" altLang="en-US" sz="1600" b="1" dirty="0"/>
              <a:t>을 선호하는지 정보를 저장한 테이블입니다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</a:t>
            </a:r>
            <a:r>
              <a:rPr lang="ko-KR" altLang="en-US" sz="1600" b="1" dirty="0"/>
              <a:t>예를 들어 회원 </a:t>
            </a:r>
            <a:r>
              <a:rPr lang="en-US" altLang="ko-KR" sz="1600" b="1" dirty="0"/>
              <a:t>BBBBB </a:t>
            </a:r>
            <a:r>
              <a:rPr lang="ko-KR" altLang="en-US" sz="1600" b="1" dirty="0"/>
              <a:t>는 선호하는 상품타입이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가전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스마트폰</a:t>
            </a:r>
            <a:r>
              <a:rPr lang="en-US" altLang="ko-KR" sz="1600" b="1" dirty="0"/>
              <a:t>‘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 </a:t>
            </a:r>
            <a:r>
              <a:rPr lang="en-US" altLang="ko-KR" sz="1000" b="1" dirty="0"/>
              <a:t>(SELECT * FROM TB_MEMBER_LIKE ;)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</a:t>
            </a:r>
            <a:r>
              <a:rPr lang="ko-KR" altLang="en-US" sz="1600" b="1" dirty="0"/>
              <a:t>이 때</a:t>
            </a:r>
            <a:r>
              <a:rPr lang="en-US" altLang="ko-KR" sz="1600" b="1" dirty="0"/>
              <a:t>, TB_PRD (</a:t>
            </a:r>
            <a:r>
              <a:rPr lang="ko-KR" altLang="en-US" sz="1600" b="1" dirty="0"/>
              <a:t>상품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테이블에는 여러가지 상품 타입이 존재합니다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BBBBB </a:t>
            </a:r>
            <a:r>
              <a:rPr lang="ko-KR" altLang="en-US" sz="1600" b="1" dirty="0"/>
              <a:t>회원이 선호하는 상품타입 외에 나머지 상품타입들을 아래와 같이 출력해주세요</a:t>
            </a:r>
            <a:r>
              <a:rPr lang="en-US" altLang="ko-KR" sz="1600" b="1" dirty="0"/>
              <a:t>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6A885-1D8A-2CF7-42DA-99E87BB2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661" y="3813243"/>
            <a:ext cx="1347284" cy="13472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EDBED4-29C5-FF55-65A7-173D1735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2" y="3429000"/>
            <a:ext cx="655411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 </a:t>
            </a:r>
            <a:r>
              <a:rPr lang="en-US" altLang="ko-KR" b="1" dirty="0"/>
              <a:t>(</a:t>
            </a:r>
            <a:r>
              <a:rPr lang="ko-KR" altLang="en-US" b="1" dirty="0"/>
              <a:t>답</a:t>
            </a:r>
            <a:r>
              <a:rPr lang="en-US" altLang="ko-KR" b="1" dirty="0"/>
              <a:t>)</a:t>
            </a:r>
            <a:endParaRPr lang="en-US" altLang="ko-KR" sz="1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0B97F8-2DE9-24B3-5634-92589360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164" y="1073380"/>
            <a:ext cx="1926993" cy="13711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E3FE46-DD7F-7838-73D0-CAEF91D4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55" y="2806916"/>
            <a:ext cx="7503297" cy="3369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070B8-C9CE-F9A7-50A5-E4483E9539B2}"/>
              </a:ext>
            </a:extLst>
          </p:cNvPr>
          <p:cNvSpPr txBox="1"/>
          <p:nvPr/>
        </p:nvSpPr>
        <p:spPr>
          <a:xfrm>
            <a:off x="932180" y="2867120"/>
            <a:ext cx="668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답</a:t>
            </a:r>
            <a:r>
              <a:rPr lang="en-US" altLang="ko-KR" sz="1400" b="1" dirty="0">
                <a:highlight>
                  <a:srgbClr val="FFFF00"/>
                </a:highlight>
              </a:rPr>
              <a:t>) 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4780C-86A3-40D6-EE97-81ADF2F0A5E8}"/>
              </a:ext>
            </a:extLst>
          </p:cNvPr>
          <p:cNvSpPr txBox="1"/>
          <p:nvPr/>
        </p:nvSpPr>
        <p:spPr>
          <a:xfrm>
            <a:off x="561087" y="1038139"/>
            <a:ext cx="1082827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문제</a:t>
            </a:r>
            <a:r>
              <a:rPr lang="en-US" altLang="ko-KR" sz="1600" b="1" dirty="0"/>
              <a:t>1) TB_ORDER </a:t>
            </a:r>
            <a:r>
              <a:rPr lang="ko-KR" altLang="en-US" sz="1600" b="1" dirty="0"/>
              <a:t>테이블은 주문 데이터를 </a:t>
            </a:r>
            <a:r>
              <a:rPr lang="ko-KR" altLang="en-US" sz="1600" b="1" dirty="0" err="1"/>
              <a:t>입력받고</a:t>
            </a:r>
            <a:r>
              <a:rPr lang="ko-KR" altLang="en-US" sz="1600" b="1" dirty="0"/>
              <a:t> 있습니다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TB_ORDER </a:t>
            </a:r>
            <a:r>
              <a:rPr lang="ko-KR" altLang="en-US" sz="1600" b="1" dirty="0"/>
              <a:t>테이블의 </a:t>
            </a:r>
            <a:r>
              <a:rPr lang="en-US" altLang="ko-KR" sz="1600" b="1" dirty="0"/>
              <a:t>PRD_ID </a:t>
            </a:r>
            <a:r>
              <a:rPr lang="ko-KR" altLang="en-US" sz="1600" b="1" dirty="0"/>
              <a:t>컬럼과 </a:t>
            </a:r>
            <a:r>
              <a:rPr lang="en-US" altLang="ko-KR" sz="1600" b="1" dirty="0"/>
              <a:t>TB_PRD </a:t>
            </a:r>
            <a:r>
              <a:rPr lang="ko-KR" altLang="en-US" sz="1600" b="1" dirty="0"/>
              <a:t>테이블의 </a:t>
            </a:r>
            <a:r>
              <a:rPr lang="en-US" altLang="ko-KR" sz="1600" b="1" dirty="0"/>
              <a:t>PRD_ID </a:t>
            </a:r>
            <a:r>
              <a:rPr lang="ko-KR" altLang="en-US" sz="1600" b="1" dirty="0"/>
              <a:t>컬럼을 활용하여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</a:t>
            </a:r>
            <a:r>
              <a:rPr lang="ko-KR" altLang="en-US" sz="1600" b="1" dirty="0"/>
              <a:t>한번이라도 주문이 된 적이 있는 상품의 </a:t>
            </a:r>
            <a:r>
              <a:rPr lang="en-US" altLang="ko-KR" sz="1600" b="1" dirty="0"/>
              <a:t>PRD_ID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PRD_NAME </a:t>
            </a:r>
            <a:r>
              <a:rPr lang="ko-KR" altLang="en-US" sz="1600" b="1" dirty="0"/>
              <a:t>을 출력해주세요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              [</a:t>
            </a:r>
            <a:r>
              <a:rPr lang="ko-KR" altLang="en-US" sz="1050" b="1" dirty="0"/>
              <a:t>힌트 </a:t>
            </a:r>
            <a:r>
              <a:rPr lang="en-US" altLang="ko-KR" sz="1050" b="1" dirty="0"/>
              <a:t>: EXISTS</a:t>
            </a:r>
            <a:r>
              <a:rPr lang="ko-KR" altLang="en-US" sz="1050" b="1" dirty="0"/>
              <a:t> 활용 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한번이라도 주문이 되었다는 것은 </a:t>
            </a:r>
            <a:r>
              <a:rPr lang="en-US" altLang="ko-KR" sz="1050" b="1" dirty="0"/>
              <a:t>TB_ORDER </a:t>
            </a:r>
            <a:r>
              <a:rPr lang="ko-KR" altLang="en-US" sz="1050" b="1" dirty="0"/>
              <a:t>테이블에 해당 값이 존재한다는 의미</a:t>
            </a:r>
            <a:r>
              <a:rPr lang="en-US" altLang="ko-KR" sz="105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96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D01AD-3753-6068-4062-CBF81B0F08EC}"/>
              </a:ext>
            </a:extLst>
          </p:cNvPr>
          <p:cNvSpPr txBox="1"/>
          <p:nvPr/>
        </p:nvSpPr>
        <p:spPr>
          <a:xfrm>
            <a:off x="1350718" y="274279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DF3C1-2648-B7DE-4FDC-54012CF7CAFA}"/>
              </a:ext>
            </a:extLst>
          </p:cNvPr>
          <p:cNvSpPr txBox="1"/>
          <p:nvPr/>
        </p:nvSpPr>
        <p:spPr>
          <a:xfrm>
            <a:off x="5541523" y="2742790"/>
            <a:ext cx="2470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30241"/>
            <a:ext cx="10655379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EXISTS 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의 이해를 위해 아래 테이블에서 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회원 중에 연락처 정보가 존재하는 회원들만 찾아봅시다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EXISTS</a:t>
            </a:r>
            <a:r>
              <a:rPr lang="ko-KR" altLang="en-US" sz="1800" b="1" dirty="0"/>
              <a:t> 문법 알아보기</a:t>
            </a:r>
            <a:r>
              <a:rPr lang="en-US" altLang="ko-KR" sz="1800" b="1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8823B-3F38-4940-BAE3-F7D40282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44" y="3110086"/>
            <a:ext cx="4670635" cy="18087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0ADE28-E11F-5632-9E83-8CDE7FF1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10086"/>
            <a:ext cx="2975044" cy="29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6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 </a:t>
            </a:r>
            <a:r>
              <a:rPr lang="en-US" altLang="ko-KR" b="1" dirty="0"/>
              <a:t>(</a:t>
            </a:r>
            <a:r>
              <a:rPr lang="ko-KR" altLang="en-US" b="1" dirty="0"/>
              <a:t>답</a:t>
            </a:r>
            <a:r>
              <a:rPr lang="en-US" altLang="ko-KR" b="1" dirty="0"/>
              <a:t>)</a:t>
            </a:r>
            <a:endParaRPr lang="en-US" altLang="ko-KR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321A2-CCDE-98AE-9F98-2FCFDE20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5" y="1905622"/>
            <a:ext cx="3952240" cy="797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30739-EA25-411C-A430-C90F3ED0D08F}"/>
              </a:ext>
            </a:extLst>
          </p:cNvPr>
          <p:cNvSpPr txBox="1"/>
          <p:nvPr/>
        </p:nvSpPr>
        <p:spPr>
          <a:xfrm>
            <a:off x="1091280" y="2572956"/>
            <a:ext cx="668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답</a:t>
            </a:r>
            <a:r>
              <a:rPr lang="en-US" altLang="ko-KR" sz="1400" b="1" dirty="0">
                <a:highlight>
                  <a:srgbClr val="FFFF00"/>
                </a:highlight>
              </a:rPr>
              <a:t>) 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349DAB-DBA8-4B98-41D6-1A69AEEC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2507766"/>
            <a:ext cx="5979629" cy="3627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9CE127-A578-7019-705A-56E4AD6D4C31}"/>
              </a:ext>
            </a:extLst>
          </p:cNvPr>
          <p:cNvSpPr txBox="1"/>
          <p:nvPr/>
        </p:nvSpPr>
        <p:spPr>
          <a:xfrm>
            <a:off x="382992" y="889857"/>
            <a:ext cx="11458193" cy="10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문제</a:t>
            </a:r>
            <a:r>
              <a:rPr lang="en-US" altLang="ko-KR" sz="1600" b="1" dirty="0"/>
              <a:t>2) TB_MEMBER </a:t>
            </a:r>
            <a:r>
              <a:rPr lang="ko-KR" altLang="en-US" sz="1600" b="1" dirty="0"/>
              <a:t>테이블과 </a:t>
            </a:r>
            <a:r>
              <a:rPr lang="en-US" altLang="ko-KR" sz="1600" b="1" dirty="0"/>
              <a:t>TB_ORDER </a:t>
            </a:r>
            <a:r>
              <a:rPr lang="ko-KR" altLang="en-US" sz="1600" b="1" dirty="0"/>
              <a:t>테이블을 활용하여 주문을 아직 한번도 하지 않는 회원이면서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GRADE_CD(</a:t>
            </a:r>
            <a:r>
              <a:rPr lang="ko-KR" altLang="en-US" sz="1600" b="1" dirty="0"/>
              <a:t>등급코드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3 </a:t>
            </a:r>
            <a:r>
              <a:rPr lang="ko-KR" altLang="en-US" sz="1600" b="1" dirty="0"/>
              <a:t>인 회원의 </a:t>
            </a:r>
            <a:r>
              <a:rPr lang="en-US" altLang="ko-KR" sz="1600" b="1" dirty="0"/>
              <a:t>MEMBER_ID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MEMBER_NAME , AGE </a:t>
            </a:r>
            <a:r>
              <a:rPr lang="ko-KR" altLang="en-US" sz="1600" b="1" dirty="0"/>
              <a:t>를 출력해주세요</a:t>
            </a:r>
            <a:r>
              <a:rPr lang="en-US" altLang="ko-KR" sz="1600" b="1" dirty="0"/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/>
              <a:t>            [</a:t>
            </a:r>
            <a:r>
              <a:rPr lang="ko-KR" altLang="en-US" sz="1050" b="1" dirty="0"/>
              <a:t>힌트</a:t>
            </a:r>
            <a:r>
              <a:rPr lang="en-US" altLang="ko-KR" sz="1050" b="1" dirty="0"/>
              <a:t>: NOT EXISTS </a:t>
            </a:r>
            <a:r>
              <a:rPr lang="ko-KR" altLang="en-US" sz="1050" b="1" dirty="0"/>
              <a:t>활용 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한번도 주문을 </a:t>
            </a:r>
            <a:r>
              <a:rPr lang="ko-KR" altLang="en-US" sz="1050" b="1" dirty="0" err="1"/>
              <a:t>안했다는</a:t>
            </a:r>
            <a:r>
              <a:rPr lang="ko-KR" altLang="en-US" sz="1050" b="1" dirty="0"/>
              <a:t> 의미는 </a:t>
            </a:r>
            <a:r>
              <a:rPr lang="en-US" altLang="ko-KR" sz="1050" b="1" dirty="0"/>
              <a:t>TB_ORDER </a:t>
            </a:r>
            <a:r>
              <a:rPr lang="ko-KR" altLang="en-US" sz="1050" b="1" dirty="0"/>
              <a:t>테이블에 해당 값이 없다는 의미 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조건에서 </a:t>
            </a:r>
            <a:r>
              <a:rPr lang="en-US" altLang="ko-KR" sz="1050" b="1" dirty="0"/>
              <a:t>AND </a:t>
            </a:r>
            <a:r>
              <a:rPr lang="ko-KR" altLang="en-US" sz="1050" b="1" dirty="0"/>
              <a:t>조건을 잘 사용해보세요 </a:t>
            </a:r>
            <a:r>
              <a:rPr lang="en-US" altLang="ko-KR" sz="105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07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431385" y="817646"/>
            <a:ext cx="1082827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문제</a:t>
            </a:r>
            <a:r>
              <a:rPr lang="en-US" altLang="ko-KR" sz="1600" b="1" dirty="0"/>
              <a:t>3) [</a:t>
            </a:r>
            <a:r>
              <a:rPr lang="ko-KR" altLang="en-US" sz="1600" b="1" dirty="0"/>
              <a:t>심화</a:t>
            </a:r>
            <a:r>
              <a:rPr lang="en-US" altLang="ko-KR" sz="1600" b="1" dirty="0"/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TB_MEMBER_LIKE </a:t>
            </a:r>
            <a:r>
              <a:rPr lang="ko-KR" altLang="en-US" sz="1600" b="1" dirty="0"/>
              <a:t>테이블은 회원이 어떤 상품 타입을 선호하는지 정보를 저장한 테이블입니다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</a:t>
            </a:r>
            <a:r>
              <a:rPr lang="ko-KR" altLang="en-US" sz="1600" b="1" dirty="0"/>
              <a:t>예를 들어 회원 </a:t>
            </a:r>
            <a:r>
              <a:rPr lang="en-US" altLang="ko-KR" sz="1600" b="1" dirty="0"/>
              <a:t>BBBBB </a:t>
            </a:r>
            <a:r>
              <a:rPr lang="ko-KR" altLang="en-US" sz="1600" b="1" dirty="0"/>
              <a:t>는 선호하는 상품타입이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가전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스마트폰</a:t>
            </a:r>
            <a:r>
              <a:rPr lang="en-US" altLang="ko-KR" sz="1600" b="1" dirty="0"/>
              <a:t>‘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</a:t>
            </a:r>
            <a:r>
              <a:rPr lang="ko-KR" altLang="en-US" sz="1600" b="1" dirty="0"/>
              <a:t>이 때</a:t>
            </a:r>
            <a:r>
              <a:rPr lang="en-US" altLang="ko-KR" sz="1600" b="1" dirty="0"/>
              <a:t>, TB_PRD (</a:t>
            </a:r>
            <a:r>
              <a:rPr lang="ko-KR" altLang="en-US" sz="1600" b="1" dirty="0"/>
              <a:t>상품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테이블에는 여러가지 상품 타입이 존재합니다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BBBBB </a:t>
            </a:r>
            <a:r>
              <a:rPr lang="ko-KR" altLang="en-US" sz="1600" b="1" dirty="0"/>
              <a:t>회원이 선호하는 상품타입 외에 나머지 상품타입들을 아래와 같이 출력해주세요</a:t>
            </a:r>
            <a:r>
              <a:rPr lang="en-US" altLang="ko-KR" sz="1600" b="1" dirty="0"/>
              <a:t>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6A885-1D8A-2CF7-42DA-99E87BB2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32" y="1267883"/>
            <a:ext cx="1467055" cy="1467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3B23E5-9683-8BE7-9556-0178DC8614CE}"/>
              </a:ext>
            </a:extLst>
          </p:cNvPr>
          <p:cNvSpPr txBox="1"/>
          <p:nvPr/>
        </p:nvSpPr>
        <p:spPr>
          <a:xfrm>
            <a:off x="950772" y="3237803"/>
            <a:ext cx="668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답</a:t>
            </a:r>
            <a:r>
              <a:rPr lang="en-US" altLang="ko-KR" sz="1400" b="1" dirty="0">
                <a:highlight>
                  <a:srgbClr val="FFFF00"/>
                </a:highlight>
              </a:rPr>
              <a:t>) 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C1CF9-55CB-0E4C-0668-F5A33111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29" y="3172952"/>
            <a:ext cx="8028571" cy="31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1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359" y="3048248"/>
            <a:ext cx="2666738" cy="761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CASE </a:t>
            </a:r>
            <a:r>
              <a:rPr lang="ko-KR" altLang="en-US" sz="4000" dirty="0">
                <a:solidFill>
                  <a:srgbClr val="FFFFFF"/>
                </a:solidFill>
              </a:rPr>
              <a:t>문법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DBFD4A-F80D-CDC0-BA12-5A9F57DDB2F4}"/>
              </a:ext>
            </a:extLst>
          </p:cNvPr>
          <p:cNvSpPr txBox="1">
            <a:spLocks/>
          </p:cNvSpPr>
          <p:nvPr/>
        </p:nvSpPr>
        <p:spPr>
          <a:xfrm>
            <a:off x="-1" y="6547322"/>
            <a:ext cx="1340044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BA06B3E-92D5-FBF0-03C5-3B584C42F088}"/>
              </a:ext>
            </a:extLst>
          </p:cNvPr>
          <p:cNvSpPr txBox="1">
            <a:spLocks/>
          </p:cNvSpPr>
          <p:nvPr/>
        </p:nvSpPr>
        <p:spPr>
          <a:xfrm>
            <a:off x="6567818" y="2302445"/>
            <a:ext cx="4934944" cy="213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CASE</a:t>
            </a:r>
            <a:r>
              <a:rPr lang="ko-KR" altLang="en-US" sz="2300" b="1" dirty="0"/>
              <a:t> 문법 설명 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CASE</a:t>
            </a:r>
            <a:r>
              <a:rPr lang="ko-KR" altLang="en-US" sz="2300" b="1" dirty="0"/>
              <a:t> 문법 원리 이해하기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실습 문제 풀이</a:t>
            </a:r>
            <a:endParaRPr lang="en-US" altLang="ko-KR" sz="23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EFA60-721C-AB47-E3EF-C8F5F19C1E78}"/>
              </a:ext>
            </a:extLst>
          </p:cNvPr>
          <p:cNvSpPr txBox="1"/>
          <p:nvPr/>
        </p:nvSpPr>
        <p:spPr>
          <a:xfrm>
            <a:off x="910991" y="3816234"/>
            <a:ext cx="3466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18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800" b="1" dirty="0">
                <a:solidFill>
                  <a:srgbClr val="FF0000"/>
                </a:solidFill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</a:rPr>
              <a:t>★ ★ ★ ★ ★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4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D01AD-3753-6068-4062-CBF81B0F08EC}"/>
              </a:ext>
            </a:extLst>
          </p:cNvPr>
          <p:cNvSpPr txBox="1"/>
          <p:nvPr/>
        </p:nvSpPr>
        <p:spPr>
          <a:xfrm>
            <a:off x="844535" y="225615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30241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CASE 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의 이해를 위해 아래 로직을 생각해봅시다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CASE</a:t>
            </a:r>
            <a:r>
              <a:rPr lang="ko-KR" altLang="en-US" sz="1800" b="1" dirty="0"/>
              <a:t> 문법 설명 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7CFF1-D841-662F-21E6-3B5189D6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6" y="2594704"/>
            <a:ext cx="4249607" cy="3115216"/>
          </a:xfrm>
          <a:prstGeom prst="rect">
            <a:avLst/>
          </a:prstGeom>
        </p:spPr>
      </p:pic>
      <p:pic>
        <p:nvPicPr>
          <p:cNvPr id="5" name="그래픽 4" descr="교사 단색으로 채워진">
            <a:extLst>
              <a:ext uri="{FF2B5EF4-FFF2-40B4-BE49-F238E27FC236}">
                <a16:creationId xmlns:a16="http://schemas.microsoft.com/office/drawing/2014/main" id="{9A556478-BEB3-CFD0-B712-5DEC7F84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640" y="4643120"/>
            <a:ext cx="1117346" cy="1117346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3B22ACC-47C1-5348-C29C-783C25849F2F}"/>
              </a:ext>
            </a:extLst>
          </p:cNvPr>
          <p:cNvSpPr/>
          <p:nvPr/>
        </p:nvSpPr>
        <p:spPr>
          <a:xfrm>
            <a:off x="6563360" y="2594704"/>
            <a:ext cx="4490720" cy="1691630"/>
          </a:xfrm>
          <a:prstGeom prst="wedgeRectCallout">
            <a:avLst>
              <a:gd name="adj1" fmla="val -26760"/>
              <a:gd name="adj2" fmla="val 72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GENDER </a:t>
            </a:r>
            <a:r>
              <a:rPr lang="ko-KR" altLang="en-US" sz="1600" b="1" dirty="0">
                <a:solidFill>
                  <a:schemeClr val="tx1"/>
                </a:solidFill>
              </a:rPr>
              <a:t>컬럼의 값이 </a:t>
            </a:r>
            <a:r>
              <a:rPr lang="en-US" altLang="ko-KR" sz="1600" b="1" dirty="0">
                <a:solidFill>
                  <a:schemeClr val="tx1"/>
                </a:solidFill>
              </a:rPr>
              <a:t>‘</a:t>
            </a:r>
            <a:r>
              <a:rPr lang="ko-KR" altLang="en-US" sz="1600" b="1" dirty="0">
                <a:solidFill>
                  <a:schemeClr val="tx1"/>
                </a:solidFill>
              </a:rPr>
              <a:t>남</a:t>
            </a:r>
            <a:r>
              <a:rPr lang="en-US" altLang="ko-KR" sz="1600" b="1" dirty="0">
                <a:solidFill>
                  <a:schemeClr val="tx1"/>
                </a:solidFill>
              </a:rPr>
              <a:t>‘ </a:t>
            </a:r>
            <a:r>
              <a:rPr lang="ko-KR" altLang="en-US" sz="1600" b="1" dirty="0">
                <a:solidFill>
                  <a:schemeClr val="tx1"/>
                </a:solidFill>
              </a:rPr>
              <a:t>이면 </a:t>
            </a:r>
            <a:r>
              <a:rPr lang="en-US" altLang="ko-KR" sz="1600" b="1" dirty="0">
                <a:solidFill>
                  <a:schemeClr val="tx1"/>
                </a:solidFill>
              </a:rPr>
              <a:t>‘Man’ </a:t>
            </a:r>
            <a:r>
              <a:rPr lang="ko-KR" altLang="en-US" sz="1600" b="1" dirty="0">
                <a:solidFill>
                  <a:schemeClr val="tx1"/>
                </a:solidFill>
              </a:rPr>
              <a:t>을 출력하고 </a:t>
            </a:r>
            <a:r>
              <a:rPr lang="en-US" altLang="ko-KR" sz="1600" b="1" dirty="0">
                <a:solidFill>
                  <a:schemeClr val="tx1"/>
                </a:solidFill>
              </a:rPr>
              <a:t>‘</a:t>
            </a:r>
            <a:r>
              <a:rPr lang="ko-KR" altLang="en-US" sz="1600" b="1" dirty="0">
                <a:solidFill>
                  <a:schemeClr val="tx1"/>
                </a:solidFill>
              </a:rPr>
              <a:t>여</a:t>
            </a:r>
            <a:r>
              <a:rPr lang="en-US" altLang="ko-KR" sz="1600" b="1" dirty="0">
                <a:solidFill>
                  <a:schemeClr val="tx1"/>
                </a:solidFill>
              </a:rPr>
              <a:t>‘ </a:t>
            </a:r>
            <a:r>
              <a:rPr lang="ko-KR" altLang="en-US" sz="1600" b="1" dirty="0">
                <a:solidFill>
                  <a:schemeClr val="tx1"/>
                </a:solidFill>
              </a:rPr>
              <a:t>이면 </a:t>
            </a:r>
            <a:r>
              <a:rPr lang="en-US" altLang="ko-KR" sz="1600" b="1" dirty="0">
                <a:solidFill>
                  <a:schemeClr val="tx1"/>
                </a:solidFill>
              </a:rPr>
              <a:t>‘Woman’ </a:t>
            </a:r>
            <a:r>
              <a:rPr lang="ko-KR" altLang="en-US" sz="1600" b="1" dirty="0">
                <a:solidFill>
                  <a:schemeClr val="tx1"/>
                </a:solidFill>
              </a:rPr>
              <a:t>을 출력하고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그 외에는 </a:t>
            </a:r>
            <a:r>
              <a:rPr lang="en-US" altLang="ko-KR" sz="1600" b="1" dirty="0">
                <a:solidFill>
                  <a:schemeClr val="tx1"/>
                </a:solidFill>
              </a:rPr>
              <a:t>‘</a:t>
            </a:r>
            <a:r>
              <a:rPr lang="en-US" altLang="ko-KR" sz="1600" b="1" dirty="0" err="1">
                <a:solidFill>
                  <a:schemeClr val="tx1"/>
                </a:solidFill>
              </a:rPr>
              <a:t>notChecked</a:t>
            </a:r>
            <a:r>
              <a:rPr lang="en-US" altLang="ko-KR" sz="1600" b="1" dirty="0">
                <a:solidFill>
                  <a:schemeClr val="tx1"/>
                </a:solidFill>
              </a:rPr>
              <a:t>’ </a:t>
            </a:r>
            <a:r>
              <a:rPr lang="ko-KR" altLang="en-US" sz="1600" b="1" dirty="0">
                <a:solidFill>
                  <a:schemeClr val="tx1"/>
                </a:solidFill>
              </a:rPr>
              <a:t>를 출력하도록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하는 방법은 </a:t>
            </a:r>
            <a:r>
              <a:rPr lang="ko-KR" altLang="en-US" sz="1600" b="1" dirty="0" err="1">
                <a:solidFill>
                  <a:schemeClr val="tx1"/>
                </a:solidFill>
              </a:rPr>
              <a:t>뭘까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2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D01AD-3753-6068-4062-CBF81B0F08EC}"/>
              </a:ext>
            </a:extLst>
          </p:cNvPr>
          <p:cNvSpPr txBox="1"/>
          <p:nvPr/>
        </p:nvSpPr>
        <p:spPr>
          <a:xfrm>
            <a:off x="6786318" y="245935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출력 결과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30241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CASE 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의 이해를 위해 아래 로직을 생각해봅시다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CASE</a:t>
            </a:r>
            <a:r>
              <a:rPr lang="ko-KR" altLang="en-US" sz="1800" b="1" dirty="0"/>
              <a:t> 문법 설명 </a:t>
            </a: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BAF7BB-391E-E5DF-25F3-71590DE2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6" y="2371845"/>
            <a:ext cx="5908431" cy="3439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54495-F0A8-9BBD-3055-E2550A3CD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959" y="2818224"/>
            <a:ext cx="4551730" cy="283073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714D6-761D-EFB8-D951-079F48C308C5}"/>
              </a:ext>
            </a:extLst>
          </p:cNvPr>
          <p:cNvSpPr/>
          <p:nvPr/>
        </p:nvSpPr>
        <p:spPr>
          <a:xfrm>
            <a:off x="1483360" y="3522154"/>
            <a:ext cx="4866640" cy="197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93E5DD-7054-20F7-21E3-A1C7D5759DE5}"/>
              </a:ext>
            </a:extLst>
          </p:cNvPr>
          <p:cNvSpPr/>
          <p:nvPr/>
        </p:nvSpPr>
        <p:spPr>
          <a:xfrm>
            <a:off x="10058400" y="2818224"/>
            <a:ext cx="1365289" cy="283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30241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CASE 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의 이해를 위해 아래 로직을 생각해봅시다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CASE</a:t>
            </a:r>
            <a:r>
              <a:rPr lang="ko-KR" altLang="en-US" sz="1800" b="1" dirty="0"/>
              <a:t> 문법 </a:t>
            </a:r>
            <a:r>
              <a:rPr lang="ko-KR" altLang="en-US" b="1" dirty="0"/>
              <a:t>설명</a:t>
            </a:r>
            <a:r>
              <a:rPr lang="en-US" altLang="ko-KR" b="1" dirty="0"/>
              <a:t> </a:t>
            </a:r>
            <a:endParaRPr lang="en-US" altLang="ko-KR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AE303-D05D-75AF-184E-A5BA552A0253}"/>
              </a:ext>
            </a:extLst>
          </p:cNvPr>
          <p:cNvSpPr txBox="1"/>
          <p:nvPr/>
        </p:nvSpPr>
        <p:spPr>
          <a:xfrm>
            <a:off x="7200330" y="2725970"/>
            <a:ext cx="3343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CASE   // CASE</a:t>
            </a:r>
            <a:r>
              <a:rPr lang="ko-KR" altLang="en-US" b="1" dirty="0"/>
              <a:t>문법의 시작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 WHEN </a:t>
            </a:r>
            <a:r>
              <a:rPr lang="ko-KR" altLang="en-US" b="1" dirty="0"/>
              <a:t>조건 </a:t>
            </a:r>
            <a:r>
              <a:rPr lang="en-US" altLang="ko-KR" b="1" dirty="0"/>
              <a:t>THEN </a:t>
            </a:r>
            <a:r>
              <a:rPr lang="ko-KR" altLang="en-US" b="1" dirty="0"/>
              <a:t>값</a:t>
            </a:r>
            <a:endParaRPr lang="en-US" altLang="ko-KR" b="1" dirty="0"/>
          </a:p>
          <a:p>
            <a:r>
              <a:rPr lang="en-US" altLang="ko-KR" b="1" dirty="0"/>
              <a:t>       WHEN </a:t>
            </a:r>
            <a:r>
              <a:rPr lang="ko-KR" altLang="en-US" b="1" dirty="0"/>
              <a:t>조건 </a:t>
            </a:r>
            <a:r>
              <a:rPr lang="en-US" altLang="ko-KR" b="1" dirty="0"/>
              <a:t>THEN </a:t>
            </a:r>
            <a:r>
              <a:rPr lang="ko-KR" altLang="en-US" b="1" dirty="0"/>
              <a:t>값 </a:t>
            </a:r>
            <a:endParaRPr lang="en-US" altLang="ko-KR" b="1" dirty="0"/>
          </a:p>
          <a:p>
            <a:r>
              <a:rPr lang="en-US" altLang="ko-KR" b="1" dirty="0"/>
              <a:t>        …. </a:t>
            </a:r>
          </a:p>
          <a:p>
            <a:r>
              <a:rPr lang="en-US" altLang="ko-KR" b="1" dirty="0"/>
              <a:t>       ELSE </a:t>
            </a:r>
            <a:r>
              <a:rPr lang="ko-KR" altLang="en-US" b="1" dirty="0" err="1"/>
              <a:t>나머지값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END   // CASE </a:t>
            </a:r>
            <a:r>
              <a:rPr lang="ko-KR" altLang="en-US" b="1" dirty="0"/>
              <a:t>문법의 종료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A42FB0-AD4B-3942-D164-29406BB9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16" y="2371845"/>
            <a:ext cx="5908431" cy="34396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BC8ACD-A05D-8EE2-F916-4E96E9642965}"/>
              </a:ext>
            </a:extLst>
          </p:cNvPr>
          <p:cNvSpPr/>
          <p:nvPr/>
        </p:nvSpPr>
        <p:spPr>
          <a:xfrm>
            <a:off x="1483360" y="3522154"/>
            <a:ext cx="4866640" cy="1974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2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CASE</a:t>
            </a:r>
            <a:r>
              <a:rPr lang="ko-KR" altLang="en-US" sz="1800" b="1" dirty="0"/>
              <a:t> 문법 원리 이해하기</a:t>
            </a:r>
            <a:endParaRPr lang="en-US" altLang="ko-KR" sz="1800" b="1" dirty="0"/>
          </a:p>
          <a:p>
            <a:r>
              <a:rPr lang="en-US" altLang="ko-KR" b="1" dirty="0"/>
              <a:t> </a:t>
            </a: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BAF7BB-391E-E5DF-25F3-71590DE2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6" y="2475312"/>
            <a:ext cx="5159833" cy="3052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CE7BC-131A-1CB1-C6E9-74E3B574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99" y="2642938"/>
            <a:ext cx="3841713" cy="2813649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0950CAB-CA9A-0629-AAC7-28DC8A87B2F9}"/>
              </a:ext>
            </a:extLst>
          </p:cNvPr>
          <p:cNvSpPr/>
          <p:nvPr/>
        </p:nvSpPr>
        <p:spPr>
          <a:xfrm rot="5400000">
            <a:off x="6154664" y="2943675"/>
            <a:ext cx="304767" cy="276257"/>
          </a:xfrm>
          <a:prstGeom prst="triangle">
            <a:avLst>
              <a:gd name="adj" fmla="val 514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BB5F2-7CF5-F33A-645B-B13FF0E78B20}"/>
              </a:ext>
            </a:extLst>
          </p:cNvPr>
          <p:cNvSpPr/>
          <p:nvPr/>
        </p:nvSpPr>
        <p:spPr>
          <a:xfrm>
            <a:off x="1857218" y="3509715"/>
            <a:ext cx="3841713" cy="351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9B30F-04E6-D66C-4B7D-8497A6DC91FA}"/>
              </a:ext>
            </a:extLst>
          </p:cNvPr>
          <p:cNvSpPr txBox="1"/>
          <p:nvPr/>
        </p:nvSpPr>
        <p:spPr>
          <a:xfrm>
            <a:off x="768310" y="830241"/>
            <a:ext cx="10655379" cy="106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CASE </a:t>
            </a:r>
            <a:r>
              <a:rPr lang="ko-KR" altLang="en-US" sz="2800" b="1" dirty="0"/>
              <a:t>문법이 실행되는 원리를 순서대로 확인해봅시다</a:t>
            </a:r>
            <a:r>
              <a:rPr lang="en-US" altLang="ko-KR" sz="28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(SELECT</a:t>
            </a:r>
            <a:r>
              <a:rPr lang="ko-KR" altLang="en-US" sz="1600" b="1" dirty="0"/>
              <a:t>에 사용된 경우 출력될 행의 수 만큼 </a:t>
            </a:r>
            <a:r>
              <a:rPr lang="en-US" altLang="ko-KR" sz="1600" b="1" dirty="0"/>
              <a:t>SELECT</a:t>
            </a:r>
            <a:r>
              <a:rPr lang="ko-KR" altLang="en-US" sz="1600" b="1" dirty="0"/>
              <a:t>가 실행 </a:t>
            </a:r>
            <a:r>
              <a:rPr lang="en-US" altLang="ko-KR" sz="1600" b="1" dirty="0"/>
              <a:t>, CASE </a:t>
            </a:r>
            <a:r>
              <a:rPr lang="ko-KR" altLang="en-US" sz="1600" b="1" dirty="0"/>
              <a:t>문법도 행의 수만큼 실행</a:t>
            </a:r>
            <a:r>
              <a:rPr lang="en-US" altLang="ko-KR" sz="16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162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30241"/>
            <a:ext cx="10655379" cy="106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CASE </a:t>
            </a:r>
            <a:r>
              <a:rPr lang="ko-KR" altLang="en-US" sz="2800" b="1" dirty="0"/>
              <a:t>문법이 실행되는 원리를 순서대로 확인해봅시다</a:t>
            </a:r>
            <a:r>
              <a:rPr lang="en-US" altLang="ko-KR" sz="28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(SELECT</a:t>
            </a:r>
            <a:r>
              <a:rPr lang="ko-KR" altLang="en-US" sz="1600" b="1" dirty="0"/>
              <a:t>에 사용된 경우 출력될 행의 수 만큼 </a:t>
            </a:r>
            <a:r>
              <a:rPr lang="en-US" altLang="ko-KR" sz="1600" b="1" dirty="0"/>
              <a:t>SELECT</a:t>
            </a:r>
            <a:r>
              <a:rPr lang="ko-KR" altLang="en-US" sz="1600" b="1" dirty="0"/>
              <a:t>가 실행 </a:t>
            </a:r>
            <a:r>
              <a:rPr lang="en-US" altLang="ko-KR" sz="1600" b="1" dirty="0"/>
              <a:t>, CASE </a:t>
            </a:r>
            <a:r>
              <a:rPr lang="ko-KR" altLang="en-US" sz="1600" b="1" dirty="0"/>
              <a:t>문법도 행의 수만큼 실행</a:t>
            </a:r>
            <a:r>
              <a:rPr lang="en-US" altLang="ko-KR" sz="1600" b="1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CASE</a:t>
            </a:r>
            <a:r>
              <a:rPr lang="ko-KR" altLang="en-US" sz="1800" b="1" dirty="0"/>
              <a:t> 문법 원리 이해하기</a:t>
            </a:r>
            <a:endParaRPr lang="en-US" altLang="ko-KR" sz="1800" b="1" dirty="0"/>
          </a:p>
          <a:p>
            <a:r>
              <a:rPr lang="en-US" altLang="ko-KR" b="1" dirty="0"/>
              <a:t> </a:t>
            </a: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BAF7BB-391E-E5DF-25F3-71590DE2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6" y="2475312"/>
            <a:ext cx="5159833" cy="30523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714D6-761D-EFB8-D951-079F48C308C5}"/>
              </a:ext>
            </a:extLst>
          </p:cNvPr>
          <p:cNvSpPr/>
          <p:nvPr/>
        </p:nvSpPr>
        <p:spPr>
          <a:xfrm>
            <a:off x="1857218" y="3836283"/>
            <a:ext cx="3841713" cy="351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CE7BC-131A-1CB1-C6E9-74E3B574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99" y="2642938"/>
            <a:ext cx="3841713" cy="2813649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0950CAB-CA9A-0629-AAC7-28DC8A87B2F9}"/>
              </a:ext>
            </a:extLst>
          </p:cNvPr>
          <p:cNvSpPr/>
          <p:nvPr/>
        </p:nvSpPr>
        <p:spPr>
          <a:xfrm rot="5400000">
            <a:off x="6154664" y="3233959"/>
            <a:ext cx="304767" cy="276257"/>
          </a:xfrm>
          <a:prstGeom prst="triangle">
            <a:avLst>
              <a:gd name="adj" fmla="val 514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78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CASE</a:t>
            </a:r>
            <a:r>
              <a:rPr lang="ko-KR" altLang="en-US" sz="1800" b="1" dirty="0"/>
              <a:t> 문법 원리 이해하기</a:t>
            </a:r>
            <a:endParaRPr lang="en-US" altLang="ko-KR" sz="1800" b="1" dirty="0"/>
          </a:p>
          <a:p>
            <a:r>
              <a:rPr lang="en-US" altLang="ko-KR" b="1" dirty="0"/>
              <a:t> </a:t>
            </a: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BAF7BB-391E-E5DF-25F3-71590DE2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6" y="2475312"/>
            <a:ext cx="5159833" cy="30523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B714D6-761D-EFB8-D951-079F48C308C5}"/>
              </a:ext>
            </a:extLst>
          </p:cNvPr>
          <p:cNvSpPr/>
          <p:nvPr/>
        </p:nvSpPr>
        <p:spPr>
          <a:xfrm>
            <a:off x="1857218" y="4162851"/>
            <a:ext cx="3841713" cy="351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1CE7BC-131A-1CB1-C6E9-74E3B574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99" y="2642938"/>
            <a:ext cx="3841713" cy="2813649"/>
          </a:xfrm>
          <a:prstGeom prst="rect">
            <a:avLst/>
          </a:prstGeom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C0950CAB-CA9A-0629-AAC7-28DC8A87B2F9}"/>
              </a:ext>
            </a:extLst>
          </p:cNvPr>
          <p:cNvSpPr/>
          <p:nvPr/>
        </p:nvSpPr>
        <p:spPr>
          <a:xfrm rot="5400000">
            <a:off x="6154664" y="4845038"/>
            <a:ext cx="304767" cy="276257"/>
          </a:xfrm>
          <a:prstGeom prst="triangle">
            <a:avLst>
              <a:gd name="adj" fmla="val 514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02020-6C60-7068-2A26-E9F466334F1E}"/>
              </a:ext>
            </a:extLst>
          </p:cNvPr>
          <p:cNvSpPr txBox="1"/>
          <p:nvPr/>
        </p:nvSpPr>
        <p:spPr>
          <a:xfrm>
            <a:off x="768310" y="830241"/>
            <a:ext cx="10655379" cy="106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CASE </a:t>
            </a:r>
            <a:r>
              <a:rPr lang="ko-KR" altLang="en-US" sz="2800" b="1" dirty="0"/>
              <a:t>문법이 실행되는 원리를 순서대로 확인해봅시다</a:t>
            </a:r>
            <a:r>
              <a:rPr lang="en-US" altLang="ko-KR" sz="28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(SELECT</a:t>
            </a:r>
            <a:r>
              <a:rPr lang="ko-KR" altLang="en-US" sz="1600" b="1" dirty="0"/>
              <a:t>에 사용된 경우 출력될 행의 수 만큼 </a:t>
            </a:r>
            <a:r>
              <a:rPr lang="en-US" altLang="ko-KR" sz="1600" b="1" dirty="0"/>
              <a:t>SELECT</a:t>
            </a:r>
            <a:r>
              <a:rPr lang="ko-KR" altLang="en-US" sz="1600" b="1" dirty="0"/>
              <a:t>가 실행 </a:t>
            </a:r>
            <a:r>
              <a:rPr lang="en-US" altLang="ko-KR" sz="1600" b="1" dirty="0"/>
              <a:t>, CASE </a:t>
            </a:r>
            <a:r>
              <a:rPr lang="ko-KR" altLang="en-US" sz="1600" b="1" dirty="0"/>
              <a:t>문법도 행의 수만큼 실행</a:t>
            </a:r>
            <a:r>
              <a:rPr lang="en-US" altLang="ko-KR" sz="16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3522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463510" y="770279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주의사항</a:t>
            </a:r>
            <a:r>
              <a:rPr lang="en-US" altLang="ko-KR" sz="2800" b="1" dirty="0"/>
              <a:t>! CASE</a:t>
            </a:r>
            <a:r>
              <a:rPr lang="ko-KR" altLang="en-US" sz="2800" b="1" dirty="0"/>
              <a:t> 문법이 조건이 일치하는 순간 바로 넘어갑니다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CASE</a:t>
            </a:r>
            <a:r>
              <a:rPr lang="ko-KR" altLang="en-US" sz="1800" b="1" dirty="0"/>
              <a:t> 문법 원리 이해하기</a:t>
            </a:r>
            <a:endParaRPr lang="en-US" altLang="ko-KR" sz="1800" b="1" dirty="0"/>
          </a:p>
          <a:p>
            <a:r>
              <a:rPr lang="en-US" altLang="ko-KR" b="1" dirty="0"/>
              <a:t> 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883D1-4FDE-32CA-E045-996397CF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89" y="2223760"/>
            <a:ext cx="5743634" cy="28740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E13C8-1710-AB9E-F6AD-7CCF9C471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98" y="1576961"/>
            <a:ext cx="4813313" cy="5044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7F11EE-BF16-CC7A-75DB-4FF065B1070C}"/>
              </a:ext>
            </a:extLst>
          </p:cNvPr>
          <p:cNvSpPr txBox="1"/>
          <p:nvPr/>
        </p:nvSpPr>
        <p:spPr>
          <a:xfrm>
            <a:off x="582920" y="1828488"/>
            <a:ext cx="181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</a:t>
            </a:r>
            <a:r>
              <a:rPr lang="ko-KR" altLang="en-US" b="1" dirty="0">
                <a:solidFill>
                  <a:srgbClr val="FF0000"/>
                </a:solidFill>
              </a:rPr>
              <a:t>잘못된 예시 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래픽 10" descr="교사 단색으로 채워진">
            <a:extLst>
              <a:ext uri="{FF2B5EF4-FFF2-40B4-BE49-F238E27FC236}">
                <a16:creationId xmlns:a16="http://schemas.microsoft.com/office/drawing/2014/main" id="{93EE3601-3BC2-22AA-04FB-33F64ADF2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310" y="5687936"/>
            <a:ext cx="1117346" cy="1117346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CBD9AFE-845D-D1CE-9304-04C9B46EE993}"/>
              </a:ext>
            </a:extLst>
          </p:cNvPr>
          <p:cNvSpPr/>
          <p:nvPr/>
        </p:nvSpPr>
        <p:spPr>
          <a:xfrm>
            <a:off x="2397207" y="5272159"/>
            <a:ext cx="3409950" cy="1247464"/>
          </a:xfrm>
          <a:prstGeom prst="wedgeRectCallout">
            <a:avLst>
              <a:gd name="adj1" fmla="val -61628"/>
              <a:gd name="adj2" fmla="val 96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에어컨 가격도 </a:t>
            </a:r>
            <a:r>
              <a:rPr lang="en-US" altLang="ko-KR" sz="1400" b="1" dirty="0">
                <a:solidFill>
                  <a:schemeClr val="tx1"/>
                </a:solidFill>
              </a:rPr>
              <a:t>30000</a:t>
            </a:r>
            <a:r>
              <a:rPr lang="ko-KR" altLang="en-US" sz="1400" b="1" dirty="0">
                <a:solidFill>
                  <a:schemeClr val="tx1"/>
                </a:solidFill>
              </a:rPr>
              <a:t>원 이상이니까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첫째 조건에서 일치하므로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바로 출력이 되어버리는 문제가 발생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985CD-6C34-DE7D-F8D9-BACE53799F42}"/>
              </a:ext>
            </a:extLst>
          </p:cNvPr>
          <p:cNvSpPr txBox="1"/>
          <p:nvPr/>
        </p:nvSpPr>
        <p:spPr>
          <a:xfrm>
            <a:off x="0" y="52718"/>
            <a:ext cx="30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EXISTS</a:t>
            </a:r>
            <a:r>
              <a:rPr lang="ko-KR" altLang="en-US" sz="1800" b="1" dirty="0"/>
              <a:t> 문법 알아보기</a:t>
            </a:r>
            <a:r>
              <a:rPr lang="en-US" altLang="ko-KR" sz="18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73B0B-A40E-65A7-954F-20849D9D6CFA}"/>
              </a:ext>
            </a:extLst>
          </p:cNvPr>
          <p:cNvSpPr txBox="1"/>
          <p:nvPr/>
        </p:nvSpPr>
        <p:spPr>
          <a:xfrm>
            <a:off x="573465" y="865837"/>
            <a:ext cx="849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EXISTS</a:t>
            </a:r>
            <a:r>
              <a:rPr lang="ko-KR" altLang="en-US" sz="3600" b="1" dirty="0"/>
              <a:t> 문법이란</a:t>
            </a:r>
            <a:r>
              <a:rPr lang="en-US" altLang="ko-KR" sz="3600" b="1" dirty="0"/>
              <a:t>?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60A5E-17C8-DDB0-1D77-9B84E0804EB2}"/>
              </a:ext>
            </a:extLst>
          </p:cNvPr>
          <p:cNvSpPr txBox="1"/>
          <p:nvPr/>
        </p:nvSpPr>
        <p:spPr>
          <a:xfrm>
            <a:off x="959404" y="1784913"/>
            <a:ext cx="9891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특정 조건을 만족하는 데이터가 존재하는지</a:t>
            </a:r>
            <a:r>
              <a:rPr lang="en-US" altLang="ko-KR" b="1" dirty="0">
                <a:solidFill>
                  <a:srgbClr val="FF0000"/>
                </a:solidFill>
              </a:rPr>
              <a:t>(EXISTS) </a:t>
            </a:r>
            <a:r>
              <a:rPr lang="ko-KR" altLang="en-US" b="1" dirty="0">
                <a:solidFill>
                  <a:srgbClr val="FF0000"/>
                </a:solidFill>
              </a:rPr>
              <a:t>여부를 확인</a:t>
            </a:r>
            <a:r>
              <a:rPr lang="ko-KR" altLang="en-US" b="1" dirty="0"/>
              <a:t>할 때 사용하는 문법입니다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대표적인 </a:t>
            </a:r>
            <a:r>
              <a:rPr lang="ko-KR" altLang="en-US" b="1" dirty="0" err="1">
                <a:highlight>
                  <a:srgbClr val="FFFF00"/>
                </a:highlight>
              </a:rPr>
              <a:t>상관서브쿼리</a:t>
            </a:r>
            <a:r>
              <a:rPr lang="ko-KR" altLang="en-US" b="1" dirty="0"/>
              <a:t> 기술이며 현업에서 자주 사용하는 스킬입니다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ADA9-9DF2-11B2-C16B-C631770F00B5}"/>
              </a:ext>
            </a:extLst>
          </p:cNvPr>
          <p:cNvSpPr txBox="1"/>
          <p:nvPr/>
        </p:nvSpPr>
        <p:spPr>
          <a:xfrm>
            <a:off x="959404" y="3061704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736E9-F4FF-22A3-1C39-1301B3968564}"/>
              </a:ext>
            </a:extLst>
          </p:cNvPr>
          <p:cNvSpPr txBox="1"/>
          <p:nvPr/>
        </p:nvSpPr>
        <p:spPr>
          <a:xfrm>
            <a:off x="4144369" y="3061704"/>
            <a:ext cx="2470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4949C8-365A-FB6E-057D-1CD1F59F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91" y="3429000"/>
            <a:ext cx="4172796" cy="1615971"/>
          </a:xfrm>
          <a:prstGeom prst="rect">
            <a:avLst/>
          </a:prstGeom>
        </p:spPr>
      </p:pic>
      <p:pic>
        <p:nvPicPr>
          <p:cNvPr id="13" name="그래픽 12" descr="교사 단색으로 채워진">
            <a:extLst>
              <a:ext uri="{FF2B5EF4-FFF2-40B4-BE49-F238E27FC236}">
                <a16:creationId xmlns:a16="http://schemas.microsoft.com/office/drawing/2014/main" id="{50EE83EF-A443-FAA8-D774-E63BF6261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6409" y="4684663"/>
            <a:ext cx="1117346" cy="1117346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7CEC12B7-D3EC-92D1-B88B-8B4BC8518835}"/>
              </a:ext>
            </a:extLst>
          </p:cNvPr>
          <p:cNvSpPr/>
          <p:nvPr/>
        </p:nvSpPr>
        <p:spPr>
          <a:xfrm>
            <a:off x="9071910" y="3488588"/>
            <a:ext cx="2632598" cy="923331"/>
          </a:xfrm>
          <a:prstGeom prst="wedgeRectCallout">
            <a:avLst>
              <a:gd name="adj1" fmla="val -28962"/>
              <a:gd name="adj2" fmla="val 744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연락처가 존재하는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조건</a:t>
            </a:r>
            <a:r>
              <a:rPr lang="en-US" altLang="ko-KR" sz="1600" b="1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직원을 찾는 기술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7C91C40-D492-FC84-131F-FABA1C4E0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611" y="3488588"/>
            <a:ext cx="2359981" cy="23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1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BA0CDE-F476-EC0B-4B9B-82002A9CD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1" y="2197820"/>
            <a:ext cx="5952321" cy="2795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CASE</a:t>
            </a:r>
            <a:r>
              <a:rPr lang="ko-KR" altLang="en-US" sz="1800" b="1" dirty="0"/>
              <a:t> 문법 원리 이해하기</a:t>
            </a:r>
            <a:endParaRPr lang="en-US" altLang="ko-KR" sz="1800" b="1" dirty="0"/>
          </a:p>
          <a:p>
            <a:r>
              <a:rPr lang="en-US" altLang="ko-KR" b="1" dirty="0"/>
              <a:t> </a:t>
            </a:r>
            <a:endParaRPr lang="en-US" altLang="ko-KR" sz="1800" b="1" dirty="0"/>
          </a:p>
        </p:txBody>
      </p:sp>
      <p:pic>
        <p:nvPicPr>
          <p:cNvPr id="11" name="그래픽 10" descr="교사 단색으로 채워진">
            <a:extLst>
              <a:ext uri="{FF2B5EF4-FFF2-40B4-BE49-F238E27FC236}">
                <a16:creationId xmlns:a16="http://schemas.microsoft.com/office/drawing/2014/main" id="{93EE3601-3BC2-22AA-04FB-33F64ADF2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10" y="5687936"/>
            <a:ext cx="1117346" cy="1117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B8E4D6-77A0-B3E4-A94C-118395D78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601" y="1553274"/>
            <a:ext cx="4434089" cy="5125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08426-D3F1-835A-C3FB-617C7B2D9CB2}"/>
              </a:ext>
            </a:extLst>
          </p:cNvPr>
          <p:cNvSpPr txBox="1"/>
          <p:nvPr/>
        </p:nvSpPr>
        <p:spPr>
          <a:xfrm>
            <a:off x="463510" y="770279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주의사항</a:t>
            </a:r>
            <a:r>
              <a:rPr lang="en-US" altLang="ko-KR" sz="2800" b="1" dirty="0"/>
              <a:t>! CASE</a:t>
            </a:r>
            <a:r>
              <a:rPr lang="ko-KR" altLang="en-US" sz="2800" b="1" dirty="0"/>
              <a:t> 문법이 조건이 일치하는 순간 바로 넘어갑니다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7832C-03B0-E681-9EFB-3B2B12EABF37}"/>
              </a:ext>
            </a:extLst>
          </p:cNvPr>
          <p:cNvSpPr txBox="1"/>
          <p:nvPr/>
        </p:nvSpPr>
        <p:spPr>
          <a:xfrm>
            <a:off x="582920" y="1828488"/>
            <a:ext cx="181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</a:t>
            </a:r>
            <a:r>
              <a:rPr lang="ko-KR" altLang="en-US" b="1" dirty="0">
                <a:solidFill>
                  <a:srgbClr val="FF0000"/>
                </a:solidFill>
              </a:rPr>
              <a:t>올바른 예시 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8F9B3B8B-922B-AF3B-94FC-4335699D26E2}"/>
              </a:ext>
            </a:extLst>
          </p:cNvPr>
          <p:cNvSpPr/>
          <p:nvPr/>
        </p:nvSpPr>
        <p:spPr>
          <a:xfrm>
            <a:off x="2397207" y="5272159"/>
            <a:ext cx="3409950" cy="1247464"/>
          </a:xfrm>
          <a:prstGeom prst="wedgeRectCallout">
            <a:avLst>
              <a:gd name="adj1" fmla="val -61628"/>
              <a:gd name="adj2" fmla="val 96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TIP) </a:t>
            </a:r>
            <a:r>
              <a:rPr lang="ko-KR" altLang="en-US" sz="1400" b="1" dirty="0">
                <a:solidFill>
                  <a:schemeClr val="tx1"/>
                </a:solidFill>
              </a:rPr>
              <a:t>범위 조건으로 </a:t>
            </a:r>
            <a:r>
              <a:rPr lang="en-US" altLang="ko-KR" sz="1400" b="1" dirty="0">
                <a:solidFill>
                  <a:schemeClr val="tx1"/>
                </a:solidFill>
              </a:rPr>
              <a:t>CASE</a:t>
            </a:r>
            <a:r>
              <a:rPr lang="ko-KR" altLang="en-US" sz="1400" b="1" dirty="0">
                <a:solidFill>
                  <a:schemeClr val="tx1"/>
                </a:solidFill>
              </a:rPr>
              <a:t>를 쓴다면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크기를 고려하여 실행해야 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725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611887" y="1059911"/>
            <a:ext cx="1082827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1) CASE </a:t>
            </a:r>
            <a:r>
              <a:rPr lang="ko-KR" altLang="en-US" b="1" dirty="0"/>
              <a:t>문법을 이용하여 각 회원의 등급코드</a:t>
            </a:r>
            <a:r>
              <a:rPr lang="en-US" altLang="ko-KR" b="1" dirty="0"/>
              <a:t>(GRADE_CD) </a:t>
            </a:r>
            <a:r>
              <a:rPr lang="ko-KR" altLang="en-US" b="1" dirty="0"/>
              <a:t>별로 등급이름을 출력하려고 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출력하려는 값은 다음과 같습니다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[ 1 -’</a:t>
            </a:r>
            <a:r>
              <a:rPr lang="ko-KR" altLang="en-US" b="1" dirty="0"/>
              <a:t>브론즈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, 2-’</a:t>
            </a:r>
            <a:r>
              <a:rPr lang="ko-KR" altLang="en-US" b="1" dirty="0"/>
              <a:t>실버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, 3-’</a:t>
            </a:r>
            <a:r>
              <a:rPr lang="ko-KR" altLang="en-US" b="1" dirty="0"/>
              <a:t>골드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, 4-’VIP’ , 5-’VVIP’ , </a:t>
            </a:r>
            <a:r>
              <a:rPr lang="ko-KR" altLang="en-US" b="1" dirty="0" err="1"/>
              <a:t>그외</a:t>
            </a:r>
            <a:r>
              <a:rPr lang="en-US" altLang="ko-KR" b="1" dirty="0"/>
              <a:t>-‘X’ ]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위 등급이름을 참조하여 아래와 같이 데이터를 출력해주세요</a:t>
            </a:r>
            <a:r>
              <a:rPr lang="en-US" altLang="ko-KR" b="1" dirty="0"/>
              <a:t>.  (TB_MEMBER</a:t>
            </a:r>
            <a:r>
              <a:rPr lang="ko-KR" altLang="en-US" b="1" dirty="0"/>
              <a:t> 테이블 활용</a:t>
            </a:r>
            <a:r>
              <a:rPr lang="en-US" altLang="ko-KR" b="1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1A427-B9D4-F4EE-7C3C-B85B22E9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96" y="2967926"/>
            <a:ext cx="603969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8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611887" y="1059911"/>
            <a:ext cx="10828273" cy="11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2) </a:t>
            </a:r>
            <a:r>
              <a:rPr lang="ko-KR" altLang="en-US" b="1" dirty="0"/>
              <a:t>문제</a:t>
            </a:r>
            <a:r>
              <a:rPr lang="en-US" altLang="ko-KR" b="1" dirty="0"/>
              <a:t>1</a:t>
            </a:r>
            <a:r>
              <a:rPr lang="ko-KR" altLang="en-US" b="1" dirty="0"/>
              <a:t>번에서 출력한 내용을 오랜만에 </a:t>
            </a:r>
            <a:r>
              <a:rPr lang="en-US" altLang="ko-KR" b="1" dirty="0"/>
              <a:t>‘</a:t>
            </a:r>
            <a:r>
              <a:rPr lang="ko-KR" altLang="en-US" b="1" dirty="0"/>
              <a:t>조인</a:t>
            </a:r>
            <a:r>
              <a:rPr lang="en-US" altLang="ko-KR" b="1" dirty="0"/>
              <a:t>’</a:t>
            </a:r>
            <a:r>
              <a:rPr lang="ko-KR" altLang="en-US" b="1" dirty="0"/>
              <a:t>을 이용해서도 풀어봅시다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힌트 </a:t>
            </a:r>
            <a:r>
              <a:rPr lang="en-US" altLang="ko-KR" sz="1200" b="1" dirty="0">
                <a:solidFill>
                  <a:srgbClr val="FF0000"/>
                </a:solidFill>
              </a:rPr>
              <a:t>: TB_MEMBER </a:t>
            </a:r>
            <a:r>
              <a:rPr lang="ko-KR" altLang="en-US" sz="1200" b="1" dirty="0">
                <a:solidFill>
                  <a:srgbClr val="FF0000"/>
                </a:solidFill>
              </a:rPr>
              <a:t>테이블과 </a:t>
            </a:r>
            <a:r>
              <a:rPr lang="en-US" altLang="ko-KR" sz="1200" b="1" dirty="0">
                <a:solidFill>
                  <a:srgbClr val="FF0000"/>
                </a:solidFill>
              </a:rPr>
              <a:t>TB_GRADE </a:t>
            </a:r>
            <a:r>
              <a:rPr lang="ko-KR" altLang="en-US" sz="1200" b="1" dirty="0">
                <a:solidFill>
                  <a:srgbClr val="FF0000"/>
                </a:solidFill>
              </a:rPr>
              <a:t>테이블을 </a:t>
            </a:r>
            <a:r>
              <a:rPr lang="en-US" altLang="ko-KR" sz="1200" b="1" dirty="0">
                <a:solidFill>
                  <a:srgbClr val="FF0000"/>
                </a:solidFill>
              </a:rPr>
              <a:t>GRADE_CD </a:t>
            </a:r>
            <a:r>
              <a:rPr lang="ko-KR" altLang="en-US" sz="1200" b="1" dirty="0">
                <a:solidFill>
                  <a:srgbClr val="FF0000"/>
                </a:solidFill>
              </a:rPr>
              <a:t>컬럼으로 조인하여 원하는 컬럼만 가져온다</a:t>
            </a:r>
            <a:r>
              <a:rPr lang="en-US" altLang="ko-KR" sz="1200" b="1" dirty="0">
                <a:solidFill>
                  <a:srgbClr val="FF0000"/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                      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이너조인으로</a:t>
            </a:r>
            <a:r>
              <a:rPr lang="ko-KR" altLang="en-US" sz="1200" b="1" dirty="0">
                <a:solidFill>
                  <a:srgbClr val="FF0000"/>
                </a:solidFill>
              </a:rPr>
              <a:t> 풀어주세요</a:t>
            </a:r>
            <a:r>
              <a:rPr lang="en-US" altLang="ko-KR" sz="1200" b="1" dirty="0">
                <a:solidFill>
                  <a:srgbClr val="FF0000"/>
                </a:solidFill>
              </a:rPr>
              <a:t>. (</a:t>
            </a:r>
            <a:r>
              <a:rPr lang="ko-KR" altLang="en-US" sz="1200" b="1" dirty="0">
                <a:solidFill>
                  <a:srgbClr val="FF0000"/>
                </a:solidFill>
              </a:rPr>
              <a:t>여기서는 사용자가 모두 </a:t>
            </a:r>
            <a:r>
              <a:rPr lang="en-US" altLang="ko-KR" sz="1200" b="1" dirty="0">
                <a:solidFill>
                  <a:srgbClr val="FF0000"/>
                </a:solidFill>
              </a:rPr>
              <a:t>GRADE_CD </a:t>
            </a:r>
            <a:r>
              <a:rPr lang="ko-KR" altLang="en-US" sz="1200" b="1" dirty="0">
                <a:solidFill>
                  <a:srgbClr val="FF0000"/>
                </a:solidFill>
              </a:rPr>
              <a:t>가 존재한다고 가정합니다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1A427-B9D4-F4EE-7C3C-B85B22E9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96" y="2967926"/>
            <a:ext cx="603969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1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611887" y="1059911"/>
            <a:ext cx="108282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3) TB_MEMBER </a:t>
            </a:r>
            <a:r>
              <a:rPr lang="ko-KR" altLang="en-US" b="1" dirty="0"/>
              <a:t>테이블의 </a:t>
            </a:r>
            <a:r>
              <a:rPr lang="en-US" altLang="ko-KR" b="1" dirty="0"/>
              <a:t>GRADE_CD </a:t>
            </a:r>
            <a:r>
              <a:rPr lang="ko-KR" altLang="en-US" b="1" dirty="0"/>
              <a:t>값을 기준으로 등급이 </a:t>
            </a:r>
            <a:r>
              <a:rPr lang="en-US" altLang="ko-KR" b="1" dirty="0"/>
              <a:t>4</a:t>
            </a:r>
            <a:r>
              <a:rPr lang="ko-KR" altLang="en-US" b="1" dirty="0"/>
              <a:t>이상이면 추가 할인 쿠폰</a:t>
            </a:r>
            <a:r>
              <a:rPr lang="en-US" altLang="ko-KR" b="1" dirty="0"/>
              <a:t>(10%)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를 발행하기로 했습니다</a:t>
            </a:r>
            <a:r>
              <a:rPr lang="en-US" altLang="ko-KR" b="1" dirty="0"/>
              <a:t>. </a:t>
            </a:r>
            <a:r>
              <a:rPr lang="ko-KR" altLang="en-US" b="1" dirty="0"/>
              <a:t>아래와 같이 대상</a:t>
            </a:r>
            <a:r>
              <a:rPr lang="en-US" altLang="ko-KR" b="1" dirty="0"/>
              <a:t>/</a:t>
            </a:r>
            <a:r>
              <a:rPr lang="ko-KR" altLang="en-US" b="1" dirty="0"/>
              <a:t>비대상을 출력할 때 </a:t>
            </a:r>
            <a:r>
              <a:rPr lang="en-US" altLang="ko-KR" b="1" dirty="0"/>
              <a:t>CASE </a:t>
            </a:r>
            <a:r>
              <a:rPr lang="ko-KR" altLang="en-US" b="1" dirty="0"/>
              <a:t>문법을 이용해주세요</a:t>
            </a:r>
            <a:r>
              <a:rPr lang="en-US" altLang="ko-KR" b="1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DBE1B-21AD-C44F-FE21-9A075DCC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03" y="2567562"/>
            <a:ext cx="649695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6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611887" y="936540"/>
            <a:ext cx="1082827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1) CASE WHEN </a:t>
            </a:r>
            <a:r>
              <a:rPr lang="ko-KR" altLang="en-US" b="1" dirty="0"/>
              <a:t>절을 각 회원의 등급코드</a:t>
            </a:r>
            <a:r>
              <a:rPr lang="en-US" altLang="ko-KR" b="1" dirty="0"/>
              <a:t>(GRADE_CD) </a:t>
            </a:r>
            <a:r>
              <a:rPr lang="ko-KR" altLang="en-US" b="1" dirty="0"/>
              <a:t>별로 등급이름을 출력하려고 합니다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출력하려는 값은 다음과 같습니다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[ 1 -’</a:t>
            </a:r>
            <a:r>
              <a:rPr lang="ko-KR" altLang="en-US" b="1" dirty="0"/>
              <a:t>브론즈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, 2-’</a:t>
            </a:r>
            <a:r>
              <a:rPr lang="ko-KR" altLang="en-US" b="1" dirty="0"/>
              <a:t>실버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, 3-’</a:t>
            </a:r>
            <a:r>
              <a:rPr lang="ko-KR" altLang="en-US" b="1" dirty="0"/>
              <a:t>골드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en-US" altLang="ko-KR" b="1" dirty="0"/>
              <a:t>, 4-’VIP’ , 5-’VVIP’ , </a:t>
            </a:r>
            <a:r>
              <a:rPr lang="ko-KR" altLang="en-US" b="1" dirty="0" err="1"/>
              <a:t>그외</a:t>
            </a:r>
            <a:r>
              <a:rPr lang="en-US" altLang="ko-KR" b="1" dirty="0"/>
              <a:t>-‘X’ ]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위 등급이름을 참조하여 아래와 같이 데이터를 출력해주세요</a:t>
            </a:r>
            <a:r>
              <a:rPr lang="en-US" altLang="ko-KR" b="1" dirty="0"/>
              <a:t>.  (TB_MEMBER</a:t>
            </a:r>
            <a:r>
              <a:rPr lang="ko-KR" altLang="en-US" b="1" dirty="0"/>
              <a:t> 테이블 활용</a:t>
            </a:r>
            <a:r>
              <a:rPr lang="en-US" altLang="ko-KR" b="1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1A427-B9D4-F4EE-7C3C-B85B22E9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6" y="3429000"/>
            <a:ext cx="3738303" cy="216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615C6-F9E5-7096-58C1-B9F51830BD5F}"/>
              </a:ext>
            </a:extLst>
          </p:cNvPr>
          <p:cNvSpPr txBox="1"/>
          <p:nvPr/>
        </p:nvSpPr>
        <p:spPr>
          <a:xfrm>
            <a:off x="404586" y="2967151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59BAFC-9D7E-74E5-5CFC-ACB977C87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11" y="2967151"/>
            <a:ext cx="5405050" cy="33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6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611887" y="1059911"/>
            <a:ext cx="10828273" cy="12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2) </a:t>
            </a:r>
            <a:r>
              <a:rPr lang="ko-KR" altLang="en-US" b="1" dirty="0"/>
              <a:t>문제</a:t>
            </a:r>
            <a:r>
              <a:rPr lang="en-US" altLang="ko-KR" b="1" dirty="0"/>
              <a:t>1</a:t>
            </a:r>
            <a:r>
              <a:rPr lang="ko-KR" altLang="en-US" b="1" dirty="0"/>
              <a:t>번에서 출력한 내용을 오랜만에 </a:t>
            </a:r>
            <a:r>
              <a:rPr lang="en-US" altLang="ko-KR" b="1" dirty="0"/>
              <a:t>‘</a:t>
            </a:r>
            <a:r>
              <a:rPr lang="ko-KR" altLang="en-US" b="1" dirty="0"/>
              <a:t>조인</a:t>
            </a:r>
            <a:r>
              <a:rPr lang="en-US" altLang="ko-KR" b="1" dirty="0"/>
              <a:t>’</a:t>
            </a:r>
            <a:r>
              <a:rPr lang="ko-KR" altLang="en-US" b="1" dirty="0"/>
              <a:t>을 이용해서도 풀어봅시다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sz="1400" b="1" dirty="0">
                <a:solidFill>
                  <a:srgbClr val="FF0000"/>
                </a:solidFill>
              </a:rPr>
              <a:t>힌트 </a:t>
            </a:r>
            <a:r>
              <a:rPr lang="en-US" altLang="ko-KR" sz="1400" b="1" dirty="0">
                <a:solidFill>
                  <a:srgbClr val="FF0000"/>
                </a:solidFill>
              </a:rPr>
              <a:t>: TB_MEMBER </a:t>
            </a:r>
            <a:r>
              <a:rPr lang="ko-KR" altLang="en-US" sz="1400" b="1" dirty="0">
                <a:solidFill>
                  <a:srgbClr val="FF0000"/>
                </a:solidFill>
              </a:rPr>
              <a:t>테이블과 </a:t>
            </a:r>
            <a:r>
              <a:rPr lang="en-US" altLang="ko-KR" sz="1400" b="1" dirty="0">
                <a:solidFill>
                  <a:srgbClr val="FF0000"/>
                </a:solidFill>
              </a:rPr>
              <a:t>TB_GRADE </a:t>
            </a:r>
            <a:r>
              <a:rPr lang="ko-KR" altLang="en-US" sz="1400" b="1" dirty="0">
                <a:solidFill>
                  <a:srgbClr val="FF0000"/>
                </a:solidFill>
              </a:rPr>
              <a:t>테이블을 </a:t>
            </a:r>
            <a:r>
              <a:rPr lang="en-US" altLang="ko-KR" sz="1400" b="1" dirty="0">
                <a:solidFill>
                  <a:srgbClr val="FF0000"/>
                </a:solidFill>
              </a:rPr>
              <a:t>GRADE_CD </a:t>
            </a:r>
            <a:r>
              <a:rPr lang="ko-KR" altLang="en-US" sz="1400" b="1" dirty="0">
                <a:solidFill>
                  <a:srgbClr val="FF0000"/>
                </a:solidFill>
              </a:rPr>
              <a:t>컬럼으로 조인하여 원하는 컬럼만 가져온다</a:t>
            </a:r>
            <a:r>
              <a:rPr lang="en-US" altLang="ko-KR" sz="1400" b="1" dirty="0">
                <a:solidFill>
                  <a:srgbClr val="FF0000"/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                   </a:t>
            </a:r>
            <a:r>
              <a:rPr lang="ko-KR" altLang="en-US" sz="1400" b="1" dirty="0" err="1">
                <a:solidFill>
                  <a:srgbClr val="FF0000"/>
                </a:solidFill>
              </a:rPr>
              <a:t>이너조인으로</a:t>
            </a:r>
            <a:r>
              <a:rPr lang="ko-KR" altLang="en-US" sz="1400" b="1" dirty="0">
                <a:solidFill>
                  <a:srgbClr val="FF0000"/>
                </a:solidFill>
              </a:rPr>
              <a:t> 풀어주세요</a:t>
            </a:r>
            <a:r>
              <a:rPr lang="en-US" altLang="ko-KR" sz="1400" b="1" dirty="0">
                <a:solidFill>
                  <a:srgbClr val="FF0000"/>
                </a:solidFill>
              </a:rPr>
              <a:t>. (</a:t>
            </a:r>
            <a:r>
              <a:rPr lang="ko-KR" altLang="en-US" sz="1400" b="1" dirty="0">
                <a:solidFill>
                  <a:srgbClr val="FF0000"/>
                </a:solidFill>
              </a:rPr>
              <a:t>여기서는 사용자가 모두 </a:t>
            </a:r>
            <a:r>
              <a:rPr lang="en-US" altLang="ko-KR" sz="1400" b="1" dirty="0">
                <a:solidFill>
                  <a:srgbClr val="FF0000"/>
                </a:solidFill>
              </a:rPr>
              <a:t>GRADE_CD </a:t>
            </a:r>
            <a:r>
              <a:rPr lang="ko-KR" altLang="en-US" sz="1400" b="1" dirty="0">
                <a:solidFill>
                  <a:srgbClr val="FF0000"/>
                </a:solidFill>
              </a:rPr>
              <a:t>가 존재한다고 가정합니다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1A427-B9D4-F4EE-7C3C-B85B22E9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25" y="3047755"/>
            <a:ext cx="4526435" cy="2627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C8C5B7-3E8C-3A46-262F-510AAF95D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71" y="2967150"/>
            <a:ext cx="5774808" cy="3143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ADCB5-3908-309F-EC69-65040FC4B5AE}"/>
              </a:ext>
            </a:extLst>
          </p:cNvPr>
          <p:cNvSpPr txBox="1"/>
          <p:nvPr/>
        </p:nvSpPr>
        <p:spPr>
          <a:xfrm>
            <a:off x="404586" y="2967151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2577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5FDE2-95ED-DEA1-2EC8-0B53431860F3}"/>
              </a:ext>
            </a:extLst>
          </p:cNvPr>
          <p:cNvSpPr txBox="1"/>
          <p:nvPr/>
        </p:nvSpPr>
        <p:spPr>
          <a:xfrm>
            <a:off x="611887" y="1059911"/>
            <a:ext cx="108282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3) TB_MEMBER </a:t>
            </a:r>
            <a:r>
              <a:rPr lang="ko-KR" altLang="en-US" b="1" dirty="0"/>
              <a:t>테이블의 </a:t>
            </a:r>
            <a:r>
              <a:rPr lang="en-US" altLang="ko-KR" b="1" dirty="0"/>
              <a:t>GRADE_CD </a:t>
            </a:r>
            <a:r>
              <a:rPr lang="ko-KR" altLang="en-US" b="1" dirty="0"/>
              <a:t>값을 기준으로 등급이 </a:t>
            </a:r>
            <a:r>
              <a:rPr lang="en-US" altLang="ko-KR" b="1" dirty="0"/>
              <a:t>4</a:t>
            </a:r>
            <a:r>
              <a:rPr lang="ko-KR" altLang="en-US" b="1" dirty="0"/>
              <a:t>이상이면 추가 할인 쿠폰</a:t>
            </a:r>
            <a:r>
              <a:rPr lang="en-US" altLang="ko-KR" b="1" dirty="0"/>
              <a:t>(10%)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를 발행하기로 했습니다</a:t>
            </a:r>
            <a:r>
              <a:rPr lang="en-US" altLang="ko-KR" b="1" dirty="0"/>
              <a:t>. </a:t>
            </a:r>
            <a:r>
              <a:rPr lang="ko-KR" altLang="en-US" b="1" dirty="0"/>
              <a:t>아래와 같이 대상</a:t>
            </a:r>
            <a:r>
              <a:rPr lang="en-US" altLang="ko-KR" b="1" dirty="0"/>
              <a:t>/</a:t>
            </a:r>
            <a:r>
              <a:rPr lang="ko-KR" altLang="en-US" b="1" dirty="0"/>
              <a:t>비대상을 출력할 때 </a:t>
            </a:r>
            <a:r>
              <a:rPr lang="en-US" altLang="ko-KR" b="1" dirty="0"/>
              <a:t>CASE </a:t>
            </a:r>
            <a:r>
              <a:rPr lang="ko-KR" altLang="en-US" b="1" dirty="0"/>
              <a:t>문법을 이용해주세요</a:t>
            </a:r>
            <a:r>
              <a:rPr lang="en-US" altLang="ko-KR" b="1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4A504-C064-19E1-EDD2-5E0797C2BD16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sz="1800" b="1" dirty="0"/>
              <a:t>실습 </a:t>
            </a:r>
            <a:r>
              <a:rPr lang="ko-KR" altLang="en-US" b="1" dirty="0"/>
              <a:t>문제 풀이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DBE1B-21AD-C44F-FE21-9A075DCC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937677"/>
            <a:ext cx="4524103" cy="240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31802-2943-BE8C-421E-EA28E6361A2E}"/>
              </a:ext>
            </a:extLst>
          </p:cNvPr>
          <p:cNvSpPr txBox="1"/>
          <p:nvPr/>
        </p:nvSpPr>
        <p:spPr>
          <a:xfrm>
            <a:off x="404586" y="2967151"/>
            <a:ext cx="93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ECAF7A-0B2E-57C7-7A82-230FB8DD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48" y="2967151"/>
            <a:ext cx="5284653" cy="22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25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62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1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082" y="3048248"/>
            <a:ext cx="2871291" cy="761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MERGE </a:t>
            </a:r>
            <a:r>
              <a:rPr lang="ko-KR" altLang="en-US" sz="4000" dirty="0">
                <a:solidFill>
                  <a:srgbClr val="FFFFFF"/>
                </a:solidFill>
              </a:rPr>
              <a:t>문법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endParaRPr lang="en-US" altLang="ko-KR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DBFD4A-F80D-CDC0-BA12-5A9F57DDB2F4}"/>
              </a:ext>
            </a:extLst>
          </p:cNvPr>
          <p:cNvSpPr txBox="1">
            <a:spLocks/>
          </p:cNvSpPr>
          <p:nvPr/>
        </p:nvSpPr>
        <p:spPr>
          <a:xfrm>
            <a:off x="-1" y="6547322"/>
            <a:ext cx="1340044" cy="3106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39FA4C-484A-AA64-0828-60337C605D29}"/>
              </a:ext>
            </a:extLst>
          </p:cNvPr>
          <p:cNvSpPr txBox="1">
            <a:spLocks/>
          </p:cNvSpPr>
          <p:nvPr/>
        </p:nvSpPr>
        <p:spPr>
          <a:xfrm>
            <a:off x="6567818" y="2302445"/>
            <a:ext cx="4934944" cy="213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MERGE </a:t>
            </a:r>
            <a:r>
              <a:rPr lang="ko-KR" altLang="en-US" sz="2300" b="1" dirty="0"/>
              <a:t>문법 설명 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en-US" altLang="ko-KR" sz="2300" b="1" dirty="0"/>
              <a:t>MERGE </a:t>
            </a:r>
            <a:r>
              <a:rPr lang="ko-KR" altLang="en-US" sz="2300" b="1" dirty="0"/>
              <a:t>사용 이유</a:t>
            </a: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endParaRPr lang="en-US" altLang="ko-KR" sz="2300" b="1" dirty="0"/>
          </a:p>
          <a:p>
            <a:pPr marL="457200" indent="-457200" algn="l">
              <a:spcAft>
                <a:spcPts val="600"/>
              </a:spcAft>
              <a:buAutoNum type="arabicPeriod"/>
            </a:pPr>
            <a:r>
              <a:rPr lang="ko-KR" altLang="en-US" sz="2300" b="1" dirty="0"/>
              <a:t>실습 문제 풀이</a:t>
            </a:r>
            <a:endParaRPr lang="en-US" altLang="ko-KR" sz="23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F4EC-F0D7-8A89-5DD4-4A21372B985D}"/>
              </a:ext>
            </a:extLst>
          </p:cNvPr>
          <p:cNvSpPr txBox="1"/>
          <p:nvPr/>
        </p:nvSpPr>
        <p:spPr>
          <a:xfrm>
            <a:off x="910991" y="3816234"/>
            <a:ext cx="3466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sz="1800" b="1" dirty="0">
                <a:solidFill>
                  <a:srgbClr val="FF0000"/>
                </a:solidFill>
              </a:rPr>
              <a:t>현업 사용 정도 </a:t>
            </a:r>
            <a:r>
              <a:rPr lang="en-US" altLang="ko-KR" sz="1800" b="1" dirty="0">
                <a:solidFill>
                  <a:srgbClr val="FF0000"/>
                </a:solidFill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</a:rPr>
              <a:t>★ ★ ★ ★ ☆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21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20394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MERGE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 의 이해를 위해 아래 로직을 생각해봅시다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 문법 설명</a:t>
            </a:r>
            <a:endParaRPr lang="en-US" altLang="ko-KR" sz="1800" b="1" dirty="0"/>
          </a:p>
        </p:txBody>
      </p:sp>
      <p:pic>
        <p:nvPicPr>
          <p:cNvPr id="5" name="그래픽 4" descr="교사 단색으로 채워진">
            <a:extLst>
              <a:ext uri="{FF2B5EF4-FFF2-40B4-BE49-F238E27FC236}">
                <a16:creationId xmlns:a16="http://schemas.microsoft.com/office/drawing/2014/main" id="{9A556478-BEB3-CFD0-B712-5DEC7F8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68" y="4628605"/>
            <a:ext cx="1757680" cy="17576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3B22ACC-47C1-5348-C29C-783C25849F2F}"/>
              </a:ext>
            </a:extLst>
          </p:cNvPr>
          <p:cNvSpPr/>
          <p:nvPr/>
        </p:nvSpPr>
        <p:spPr>
          <a:xfrm>
            <a:off x="2776328" y="1874110"/>
            <a:ext cx="8573843" cy="4317999"/>
          </a:xfrm>
          <a:prstGeom prst="wedgeRectCallout">
            <a:avLst>
              <a:gd name="adj1" fmla="val -54341"/>
              <a:gd name="adj2" fmla="val 223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TB_MEMBER_TEL (</a:t>
            </a:r>
            <a:r>
              <a:rPr lang="ko-KR" altLang="en-US" sz="1600" b="1" dirty="0">
                <a:solidFill>
                  <a:schemeClr val="tx1"/>
                </a:solidFill>
              </a:rPr>
              <a:t>회원연락처</a:t>
            </a:r>
            <a:r>
              <a:rPr lang="en-US" altLang="ko-KR" sz="1600" b="1" dirty="0">
                <a:solidFill>
                  <a:schemeClr val="tx1"/>
                </a:solidFill>
              </a:rPr>
              <a:t>) </a:t>
            </a:r>
            <a:r>
              <a:rPr lang="ko-KR" altLang="en-US" sz="1600" b="1" dirty="0">
                <a:solidFill>
                  <a:schemeClr val="tx1"/>
                </a:solidFill>
              </a:rPr>
              <a:t>테이블에 데이터를 등록할 때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특정 회원이 이미 해당 연락처구분코드로 값을 가지고 있는지 확인을 해야 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이미 존재한다면 </a:t>
            </a:r>
            <a:r>
              <a:rPr lang="en-US" altLang="ko-KR" sz="1600" b="1" dirty="0">
                <a:solidFill>
                  <a:schemeClr val="tx1"/>
                </a:solidFill>
              </a:rPr>
              <a:t>UPDATE</a:t>
            </a:r>
            <a:r>
              <a:rPr lang="ko-KR" altLang="en-US" sz="1600" b="1" dirty="0">
                <a:solidFill>
                  <a:schemeClr val="tx1"/>
                </a:solidFill>
              </a:rPr>
              <a:t>를 하면 되고 그렇지 않다면 </a:t>
            </a:r>
            <a:r>
              <a:rPr lang="en-US" altLang="ko-KR" sz="1600" b="1" dirty="0">
                <a:solidFill>
                  <a:schemeClr val="tx1"/>
                </a:solidFill>
              </a:rPr>
              <a:t>INSERT </a:t>
            </a:r>
            <a:r>
              <a:rPr lang="ko-KR" altLang="en-US" sz="1600" b="1" dirty="0">
                <a:solidFill>
                  <a:schemeClr val="tx1"/>
                </a:solidFill>
              </a:rPr>
              <a:t>를 진행하면 됩니다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예를 들어 다음과 같은 데이터가 입력되었습니다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MEMBER_ID : ‘BBBBB’ , TEL_DV_CD : ‘</a:t>
            </a:r>
            <a:r>
              <a:rPr lang="ko-KR" altLang="en-US" sz="1600" b="1" dirty="0">
                <a:solidFill>
                  <a:schemeClr val="tx1"/>
                </a:solidFill>
              </a:rPr>
              <a:t>휴대폰</a:t>
            </a:r>
            <a:r>
              <a:rPr lang="en-US" altLang="ko-KR" sz="1600" b="1" dirty="0">
                <a:solidFill>
                  <a:schemeClr val="tx1"/>
                </a:solidFill>
              </a:rPr>
              <a:t>’ , TEL_NO : ‘010-7777-7777’ ]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MEMBER_ID = ‘BBBBB’ , ‘TEL_DV_CD : ‘</a:t>
            </a:r>
            <a:r>
              <a:rPr lang="ko-KR" altLang="en-US" sz="1600" b="1" dirty="0">
                <a:solidFill>
                  <a:schemeClr val="tx1"/>
                </a:solidFill>
              </a:rPr>
              <a:t>회사</a:t>
            </a:r>
            <a:r>
              <a:rPr lang="en-US" altLang="ko-KR" sz="1600" b="1" dirty="0">
                <a:solidFill>
                  <a:schemeClr val="tx1"/>
                </a:solidFill>
              </a:rPr>
              <a:t>’ , TEL_NO : ’02-5678-1234’ ] 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우리는 </a:t>
            </a:r>
            <a:r>
              <a:rPr lang="en-US" altLang="ko-KR" sz="1600" b="1" dirty="0">
                <a:solidFill>
                  <a:schemeClr val="tx1"/>
                </a:solidFill>
              </a:rPr>
              <a:t>UPDATE / INSERT </a:t>
            </a:r>
            <a:r>
              <a:rPr lang="ko-KR" altLang="en-US" sz="1600" b="1" dirty="0">
                <a:solidFill>
                  <a:schemeClr val="tx1"/>
                </a:solidFill>
              </a:rPr>
              <a:t>중에 어떤 걸 선택해야 할까요</a:t>
            </a:r>
            <a:r>
              <a:rPr lang="en-US" altLang="ko-KR" sz="1600" b="1" dirty="0">
                <a:solidFill>
                  <a:schemeClr val="tx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9280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B50FF4A-BCF6-E1B7-8F80-586069C7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70" y="1713396"/>
            <a:ext cx="6685459" cy="2918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EXISTS </a:t>
            </a:r>
            <a:r>
              <a:rPr lang="ko-KR" altLang="en-US" sz="3200" b="1" dirty="0"/>
              <a:t>문법 작성 방법</a:t>
            </a:r>
            <a:endParaRPr lang="en-US" altLang="ko-KR" sz="3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373887-FB2F-E4E1-B9BE-7EBF78B01405}"/>
              </a:ext>
            </a:extLst>
          </p:cNvPr>
          <p:cNvSpPr/>
          <p:nvPr/>
        </p:nvSpPr>
        <p:spPr>
          <a:xfrm>
            <a:off x="3684178" y="2833992"/>
            <a:ext cx="5848928" cy="1798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26BF-CE29-C086-809E-584146A2681B}"/>
              </a:ext>
            </a:extLst>
          </p:cNvPr>
          <p:cNvSpPr txBox="1"/>
          <p:nvPr/>
        </p:nvSpPr>
        <p:spPr>
          <a:xfrm>
            <a:off x="1825222" y="4952789"/>
            <a:ext cx="8920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WHERE </a:t>
            </a:r>
            <a:r>
              <a:rPr lang="ko-KR" altLang="en-US" sz="1600" b="1" dirty="0"/>
              <a:t>에 사용할 때 특정 컬럼을 이용하지 않습니다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en-US" altLang="ko-KR" sz="1600" b="1" dirty="0"/>
              <a:t>SELECT </a:t>
            </a:r>
            <a:r>
              <a:rPr lang="ko-KR" altLang="en-US" sz="1600" b="1" dirty="0"/>
              <a:t>뒤에 숫자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은 의미가 없습니다</a:t>
            </a:r>
            <a:r>
              <a:rPr lang="en-US" altLang="ko-KR" sz="1600" b="1" dirty="0"/>
              <a:t>. ‘X’</a:t>
            </a:r>
            <a:r>
              <a:rPr lang="ko-KR" altLang="en-US" sz="1600" b="1" dirty="0"/>
              <a:t>도 가능하며 단순 문법 맞추기용도 입니다</a:t>
            </a:r>
            <a:r>
              <a:rPr lang="en-US" altLang="ko-KR" sz="1600" b="1" dirty="0"/>
              <a:t>. </a:t>
            </a:r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 err="1"/>
              <a:t>메인쿼리의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컬럼 값을 빌려오고 있는 </a:t>
            </a:r>
            <a:r>
              <a:rPr lang="ko-KR" altLang="en-US" sz="1600" b="1" dirty="0" err="1"/>
              <a:t>상관서브쿼리입니다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(A.MEMBER_ID)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218A1-0641-3EB2-B451-5D8480B96119}"/>
              </a:ext>
            </a:extLst>
          </p:cNvPr>
          <p:cNvSpPr txBox="1"/>
          <p:nvPr/>
        </p:nvSpPr>
        <p:spPr>
          <a:xfrm>
            <a:off x="0" y="52718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EXISTS</a:t>
            </a:r>
            <a:r>
              <a:rPr lang="ko-KR" altLang="en-US" sz="1800" b="1" dirty="0"/>
              <a:t> 문법 알아보기</a:t>
            </a:r>
            <a:r>
              <a:rPr lang="en-US" altLang="ko-KR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45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FB47D-F014-4D02-CED5-32763732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45" y="1963201"/>
            <a:ext cx="5183810" cy="1786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20394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MERGE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 의 이해를 위해 아래 로직을 생각해봅시다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 문법 설명</a:t>
            </a:r>
            <a:endParaRPr lang="en-US" altLang="ko-KR" sz="1800" b="1" dirty="0"/>
          </a:p>
        </p:txBody>
      </p:sp>
      <p:pic>
        <p:nvPicPr>
          <p:cNvPr id="5" name="그래픽 4" descr="교사 단색으로 채워진">
            <a:extLst>
              <a:ext uri="{FF2B5EF4-FFF2-40B4-BE49-F238E27FC236}">
                <a16:creationId xmlns:a16="http://schemas.microsoft.com/office/drawing/2014/main" id="{9A556478-BEB3-CFD0-B712-5DEC7F84F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31" y="3749764"/>
            <a:ext cx="1757680" cy="175768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3B22ACC-47C1-5348-C29C-783C25849F2F}"/>
              </a:ext>
            </a:extLst>
          </p:cNvPr>
          <p:cNvSpPr/>
          <p:nvPr/>
        </p:nvSpPr>
        <p:spPr>
          <a:xfrm>
            <a:off x="251930" y="1986945"/>
            <a:ext cx="4820921" cy="1449660"/>
          </a:xfrm>
          <a:prstGeom prst="wedgeRectCallout">
            <a:avLst>
              <a:gd name="adj1" fmla="val -29070"/>
              <a:gd name="adj2" fmla="val 91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기본적인 방법</a:t>
            </a:r>
            <a:r>
              <a:rPr lang="ko-KR" altLang="en-US" sz="1400" b="1" dirty="0">
                <a:solidFill>
                  <a:schemeClr val="tx1"/>
                </a:solidFill>
              </a:rPr>
              <a:t>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먼저 </a:t>
            </a:r>
            <a:r>
              <a:rPr lang="en-US" altLang="ko-KR" sz="1400" b="1" dirty="0">
                <a:solidFill>
                  <a:schemeClr val="tx1"/>
                </a:solidFill>
              </a:rPr>
              <a:t>SELECT </a:t>
            </a:r>
            <a:r>
              <a:rPr lang="ko-KR" altLang="en-US" sz="1400" b="1" dirty="0">
                <a:solidFill>
                  <a:schemeClr val="tx1"/>
                </a:solidFill>
              </a:rPr>
              <a:t>로 해당 조건의 데이터가 있는지 찾고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있으면 </a:t>
            </a:r>
            <a:r>
              <a:rPr lang="en-US" altLang="ko-KR" sz="1400" b="1" dirty="0">
                <a:solidFill>
                  <a:schemeClr val="tx1"/>
                </a:solidFill>
              </a:rPr>
              <a:t>UPDATE , </a:t>
            </a:r>
            <a:r>
              <a:rPr lang="ko-KR" altLang="en-US" sz="1400" b="1" dirty="0">
                <a:solidFill>
                  <a:schemeClr val="tx1"/>
                </a:solidFill>
              </a:rPr>
              <a:t>없으면 </a:t>
            </a:r>
            <a:r>
              <a:rPr lang="en-US" altLang="ko-KR" sz="1400" b="1" dirty="0">
                <a:solidFill>
                  <a:schemeClr val="tx1"/>
                </a:solidFill>
              </a:rPr>
              <a:t>INSERT </a:t>
            </a:r>
            <a:r>
              <a:rPr lang="ko-KR" altLang="en-US" sz="1400" b="1" dirty="0">
                <a:solidFill>
                  <a:schemeClr val="tx1"/>
                </a:solidFill>
              </a:rPr>
              <a:t>한다 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97D94F-CCEF-6DCF-B2B9-B5502486C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974" y="4297270"/>
            <a:ext cx="5675085" cy="18611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2DC1BA-E004-F2B1-D0C1-90E9CFB2C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7487" y="2031257"/>
            <a:ext cx="2462583" cy="838056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70B3B83-BCBA-4A59-1709-395AB559D5CE}"/>
              </a:ext>
            </a:extLst>
          </p:cNvPr>
          <p:cNvSpPr/>
          <p:nvPr/>
        </p:nvSpPr>
        <p:spPr>
          <a:xfrm>
            <a:off x="8036050" y="3865360"/>
            <a:ext cx="710004" cy="3596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BDF69-A5CF-6B65-9883-8386B9EB1282}"/>
              </a:ext>
            </a:extLst>
          </p:cNvPr>
          <p:cNvSpPr txBox="1"/>
          <p:nvPr/>
        </p:nvSpPr>
        <p:spPr>
          <a:xfrm>
            <a:off x="10322931" y="2524708"/>
            <a:ext cx="153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조건에 일치하는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데이터가 있음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67D932-B6CA-F13B-1109-08AD64C05574}"/>
              </a:ext>
            </a:extLst>
          </p:cNvPr>
          <p:cNvSpPr/>
          <p:nvPr/>
        </p:nvSpPr>
        <p:spPr>
          <a:xfrm>
            <a:off x="5506975" y="4297270"/>
            <a:ext cx="1195040" cy="393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06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20394"/>
            <a:ext cx="1065537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MERGE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 의 이해를 위해 아래 로직을 생각해봅시다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sz="1800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 문법 설명</a:t>
            </a:r>
            <a:endParaRPr lang="en-US" altLang="ko-KR" sz="1800" b="1" dirty="0"/>
          </a:p>
        </p:txBody>
      </p:sp>
      <p:pic>
        <p:nvPicPr>
          <p:cNvPr id="5" name="그래픽 4" descr="교사 단색으로 채워진">
            <a:extLst>
              <a:ext uri="{FF2B5EF4-FFF2-40B4-BE49-F238E27FC236}">
                <a16:creationId xmlns:a16="http://schemas.microsoft.com/office/drawing/2014/main" id="{9A556478-BEB3-CFD0-B712-5DEC7F84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31" y="3749764"/>
            <a:ext cx="1757680" cy="17576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E21F7E-B5D2-4810-3367-5027DF093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033" y="4297269"/>
            <a:ext cx="4354937" cy="20672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3AB76-00FA-1524-1F1D-D3109A10F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145" y="2031257"/>
            <a:ext cx="4556198" cy="16408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C1F9FB-D744-4937-7354-7E77CFEDF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9277" y="2031257"/>
            <a:ext cx="2685855" cy="84034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57AE6B5-39F4-3E3C-C4C3-020AAEC4FD0C}"/>
              </a:ext>
            </a:extLst>
          </p:cNvPr>
          <p:cNvSpPr/>
          <p:nvPr/>
        </p:nvSpPr>
        <p:spPr>
          <a:xfrm>
            <a:off x="8036050" y="3865360"/>
            <a:ext cx="710004" cy="3596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D6FDB-9F5B-57F7-6051-AF2AB89173E4}"/>
              </a:ext>
            </a:extLst>
          </p:cNvPr>
          <p:cNvSpPr txBox="1"/>
          <p:nvPr/>
        </p:nvSpPr>
        <p:spPr>
          <a:xfrm>
            <a:off x="10370036" y="2487026"/>
            <a:ext cx="149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조건에 일치하는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데이터가 없음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FAE38C-5656-BB4E-38AC-378C30C4241F}"/>
              </a:ext>
            </a:extLst>
          </p:cNvPr>
          <p:cNvSpPr/>
          <p:nvPr/>
        </p:nvSpPr>
        <p:spPr>
          <a:xfrm>
            <a:off x="5511275" y="4267814"/>
            <a:ext cx="1093920" cy="336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B00A72D-63F8-B427-02B0-20E2190DA836}"/>
              </a:ext>
            </a:extLst>
          </p:cNvPr>
          <p:cNvSpPr/>
          <p:nvPr/>
        </p:nvSpPr>
        <p:spPr>
          <a:xfrm>
            <a:off x="251930" y="1986945"/>
            <a:ext cx="4820921" cy="1449660"/>
          </a:xfrm>
          <a:prstGeom prst="wedgeRectCallout">
            <a:avLst>
              <a:gd name="adj1" fmla="val -29070"/>
              <a:gd name="adj2" fmla="val 91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기본적인 방법</a:t>
            </a:r>
            <a:r>
              <a:rPr lang="ko-KR" altLang="en-US" sz="1400" b="1" dirty="0">
                <a:solidFill>
                  <a:schemeClr val="tx1"/>
                </a:solidFill>
              </a:rPr>
              <a:t>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먼저 </a:t>
            </a:r>
            <a:r>
              <a:rPr lang="en-US" altLang="ko-KR" sz="1400" b="1" dirty="0">
                <a:solidFill>
                  <a:schemeClr val="tx1"/>
                </a:solidFill>
              </a:rPr>
              <a:t>SELECT </a:t>
            </a:r>
            <a:r>
              <a:rPr lang="ko-KR" altLang="en-US" sz="1400" b="1" dirty="0">
                <a:solidFill>
                  <a:schemeClr val="tx1"/>
                </a:solidFill>
              </a:rPr>
              <a:t>로 해당 조건의 데이터가 있는지 찾고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/>
                </a:solidFill>
              </a:rPr>
              <a:t>있으면 </a:t>
            </a:r>
            <a:r>
              <a:rPr lang="en-US" altLang="ko-KR" sz="1400" b="1" dirty="0">
                <a:solidFill>
                  <a:schemeClr val="tx1"/>
                </a:solidFill>
              </a:rPr>
              <a:t>UPDATE , </a:t>
            </a:r>
            <a:r>
              <a:rPr lang="ko-KR" altLang="en-US" sz="1400" b="1" dirty="0">
                <a:solidFill>
                  <a:schemeClr val="tx1"/>
                </a:solidFill>
              </a:rPr>
              <a:t>없으면 </a:t>
            </a:r>
            <a:r>
              <a:rPr lang="en-US" altLang="ko-KR" sz="1400" b="1" dirty="0">
                <a:solidFill>
                  <a:schemeClr val="tx1"/>
                </a:solidFill>
              </a:rPr>
              <a:t>INSERT </a:t>
            </a:r>
            <a:r>
              <a:rPr lang="ko-KR" altLang="en-US" sz="1400" b="1" dirty="0">
                <a:solidFill>
                  <a:schemeClr val="tx1"/>
                </a:solidFill>
              </a:rPr>
              <a:t>한다 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839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7A1F15-FF5E-EC33-F987-B575ED79B652}"/>
              </a:ext>
            </a:extLst>
          </p:cNvPr>
          <p:cNvSpPr txBox="1"/>
          <p:nvPr/>
        </p:nvSpPr>
        <p:spPr>
          <a:xfrm>
            <a:off x="627911" y="572500"/>
            <a:ext cx="9497717" cy="12450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highlight>
                  <a:srgbClr val="FFFF00"/>
                </a:highlight>
              </a:rPr>
              <a:t>MERGE</a:t>
            </a:r>
            <a:r>
              <a:rPr lang="ko-KR" altLang="en-US" sz="2400" b="1" dirty="0">
                <a:highlight>
                  <a:srgbClr val="FFFF00"/>
                </a:highlight>
              </a:rPr>
              <a:t>문법</a:t>
            </a:r>
            <a:r>
              <a:rPr lang="ko-KR" altLang="en-US" sz="2400" b="1" dirty="0"/>
              <a:t>은 위의 과정을 줄여 성능을 향상시켜줄 수 있습니다</a:t>
            </a:r>
            <a:r>
              <a:rPr lang="en-US" altLang="ko-KR" sz="2400" b="1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즉</a:t>
            </a:r>
            <a:r>
              <a:rPr lang="en-US" altLang="ko-KR" sz="1600" b="1" dirty="0">
                <a:solidFill>
                  <a:srgbClr val="FF0000"/>
                </a:solidFill>
              </a:rPr>
              <a:t>, SELECT </a:t>
            </a:r>
            <a:r>
              <a:rPr lang="ko-KR" altLang="en-US" sz="1600" b="1" dirty="0">
                <a:solidFill>
                  <a:srgbClr val="FF0000"/>
                </a:solidFill>
              </a:rPr>
              <a:t>로 판단을 해서 </a:t>
            </a:r>
            <a:r>
              <a:rPr lang="en-US" altLang="ko-KR" sz="1600" b="1" dirty="0">
                <a:solidFill>
                  <a:srgbClr val="FF0000"/>
                </a:solidFill>
              </a:rPr>
              <a:t>UPDATE </a:t>
            </a:r>
            <a:r>
              <a:rPr lang="ko-KR" altLang="en-US" sz="1600" b="1" dirty="0">
                <a:solidFill>
                  <a:srgbClr val="FF0000"/>
                </a:solidFill>
              </a:rPr>
              <a:t>나 </a:t>
            </a:r>
            <a:r>
              <a:rPr lang="en-US" altLang="ko-KR" sz="1600" b="1" dirty="0">
                <a:solidFill>
                  <a:srgbClr val="FF0000"/>
                </a:solidFill>
              </a:rPr>
              <a:t>INSERT </a:t>
            </a:r>
            <a:r>
              <a:rPr lang="ko-KR" altLang="en-US" sz="1600" b="1" dirty="0">
                <a:solidFill>
                  <a:srgbClr val="FF0000"/>
                </a:solidFill>
              </a:rPr>
              <a:t>하는 행위를 한번에 처리를 해줍니다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FCF16-B8B6-1B8F-17F9-79DB7863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2" y="2230798"/>
            <a:ext cx="7053998" cy="4054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1E6BB-225B-2300-DBEA-8BCC662CD1E9}"/>
              </a:ext>
            </a:extLst>
          </p:cNvPr>
          <p:cNvSpPr txBox="1"/>
          <p:nvPr/>
        </p:nvSpPr>
        <p:spPr>
          <a:xfrm>
            <a:off x="8692891" y="2312927"/>
            <a:ext cx="331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MERGE INTO </a:t>
            </a:r>
            <a:r>
              <a:rPr lang="ko-KR" altLang="en-US" sz="1400" b="1" dirty="0"/>
              <a:t>대상테이블</a:t>
            </a:r>
            <a:endParaRPr lang="en-US" altLang="ko-KR" sz="1400" b="1" dirty="0"/>
          </a:p>
          <a:p>
            <a:r>
              <a:rPr lang="en-US" altLang="ko-KR" sz="1400" b="1" dirty="0"/>
              <a:t>USING </a:t>
            </a:r>
            <a:r>
              <a:rPr lang="ko-KR" altLang="en-US" sz="1400" b="1" dirty="0" err="1"/>
              <a:t>비교할테이블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없으면 </a:t>
            </a:r>
            <a:r>
              <a:rPr lang="en-US" altLang="ko-KR" sz="1400" b="1" dirty="0"/>
              <a:t>DUAL)</a:t>
            </a:r>
          </a:p>
          <a:p>
            <a:r>
              <a:rPr lang="en-US" altLang="ko-KR" sz="1400" b="1" dirty="0"/>
              <a:t>    ON ( </a:t>
            </a:r>
            <a:r>
              <a:rPr lang="ko-KR" altLang="en-US" sz="1400" b="1" dirty="0"/>
              <a:t>찾아볼 조건 </a:t>
            </a:r>
            <a:r>
              <a:rPr lang="en-US" altLang="ko-KR" sz="1400" b="1" dirty="0"/>
              <a:t>)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A66B74-D70D-CC3B-8AE2-0FC2D06A7115}"/>
              </a:ext>
            </a:extLst>
          </p:cNvPr>
          <p:cNvSpPr/>
          <p:nvPr/>
        </p:nvSpPr>
        <p:spPr>
          <a:xfrm>
            <a:off x="947088" y="3296004"/>
            <a:ext cx="7053998" cy="457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E90CC6-D01A-B9E3-0C20-11A52FF41F0F}"/>
              </a:ext>
            </a:extLst>
          </p:cNvPr>
          <p:cNvSpPr/>
          <p:nvPr/>
        </p:nvSpPr>
        <p:spPr>
          <a:xfrm>
            <a:off x="8204886" y="2446638"/>
            <a:ext cx="308919" cy="444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6EBD65-FCC2-2202-DAEE-4C55648D0C60}"/>
              </a:ext>
            </a:extLst>
          </p:cNvPr>
          <p:cNvSpPr/>
          <p:nvPr/>
        </p:nvSpPr>
        <p:spPr>
          <a:xfrm flipV="1">
            <a:off x="934731" y="4798471"/>
            <a:ext cx="7053998" cy="457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B3BDD-AA7C-0605-7CC5-0F86074B5469}"/>
              </a:ext>
            </a:extLst>
          </p:cNvPr>
          <p:cNvSpPr txBox="1"/>
          <p:nvPr/>
        </p:nvSpPr>
        <p:spPr>
          <a:xfrm>
            <a:off x="8692891" y="3597188"/>
            <a:ext cx="331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위 조건에 해당하는 값이 있다면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UPDATE </a:t>
            </a:r>
            <a:r>
              <a:rPr lang="ko-KR" altLang="en-US" sz="1400" b="1" dirty="0"/>
              <a:t>로 진행</a:t>
            </a:r>
            <a:endParaRPr lang="en-US" altLang="ko-KR" sz="1400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AB6DE9B-9240-FCD6-0DCC-2E5088B0BD87}"/>
              </a:ext>
            </a:extLst>
          </p:cNvPr>
          <p:cNvSpPr/>
          <p:nvPr/>
        </p:nvSpPr>
        <p:spPr>
          <a:xfrm>
            <a:off x="8204886" y="3730899"/>
            <a:ext cx="308919" cy="444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83249E-2E77-E3D4-94A7-80447F47CEDE}"/>
              </a:ext>
            </a:extLst>
          </p:cNvPr>
          <p:cNvSpPr txBox="1"/>
          <p:nvPr/>
        </p:nvSpPr>
        <p:spPr>
          <a:xfrm>
            <a:off x="8692891" y="5175270"/>
            <a:ext cx="33178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위 조건에 해당하는 값이 없다면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INSERT </a:t>
            </a:r>
            <a:r>
              <a:rPr lang="ko-KR" altLang="en-US" sz="1400" b="1" dirty="0"/>
              <a:t>로 진행</a:t>
            </a:r>
            <a:endParaRPr lang="en-US" altLang="ko-KR" sz="14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FB95C92-961D-1D60-11C8-A64F14DF6E99}"/>
              </a:ext>
            </a:extLst>
          </p:cNvPr>
          <p:cNvSpPr/>
          <p:nvPr/>
        </p:nvSpPr>
        <p:spPr>
          <a:xfrm>
            <a:off x="8204886" y="5308981"/>
            <a:ext cx="308919" cy="4448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E6BD8-28B4-DC58-149E-97A7650DE08E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 사용 이유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227496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4D8B1-F1F1-C23E-6366-666D01515D50}"/>
              </a:ext>
            </a:extLst>
          </p:cNvPr>
          <p:cNvSpPr txBox="1"/>
          <p:nvPr/>
        </p:nvSpPr>
        <p:spPr>
          <a:xfrm>
            <a:off x="1019659" y="763349"/>
            <a:ext cx="1082827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 ) </a:t>
            </a:r>
            <a:r>
              <a:rPr lang="ko-KR" altLang="en-US" b="1" dirty="0"/>
              <a:t>아래 쿼리에서 값만 적절히 변경을 해서 아래 데이터에 대해 </a:t>
            </a:r>
            <a:r>
              <a:rPr lang="en-US" altLang="ko-KR" b="1" dirty="0"/>
              <a:t>MERGE </a:t>
            </a:r>
            <a:r>
              <a:rPr lang="ko-KR" altLang="en-US" b="1" dirty="0"/>
              <a:t>문을 처리해주세요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         [ MEMBER_ID = ‘BBBBB’ , ‘TEL_DV_CD : ‘</a:t>
            </a:r>
            <a:r>
              <a:rPr lang="ko-KR" altLang="en-US" sz="1800" b="1" dirty="0">
                <a:solidFill>
                  <a:schemeClr val="tx1"/>
                </a:solidFill>
              </a:rPr>
              <a:t>회사</a:t>
            </a:r>
            <a:r>
              <a:rPr lang="en-US" altLang="ko-KR" sz="1800" b="1" dirty="0">
                <a:solidFill>
                  <a:schemeClr val="tx1"/>
                </a:solidFill>
              </a:rPr>
              <a:t>’ , TEL_NO : ’02-5678-1234’ ] </a:t>
            </a:r>
            <a:r>
              <a:rPr lang="en-US" altLang="ko-KR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5DE6EB-4FE0-FBE3-2073-87FEAC3A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76" y="1842241"/>
            <a:ext cx="7983670" cy="4589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85BEEC-E899-A21A-7994-4A1F8FE11302}"/>
              </a:ext>
            </a:extLst>
          </p:cNvPr>
          <p:cNvSpPr/>
          <p:nvPr/>
        </p:nvSpPr>
        <p:spPr>
          <a:xfrm>
            <a:off x="3042722" y="2510109"/>
            <a:ext cx="6657331" cy="3937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110AA4-5B2C-92AF-0FC8-B8B3C26F33D2}"/>
              </a:ext>
            </a:extLst>
          </p:cNvPr>
          <p:cNvSpPr/>
          <p:nvPr/>
        </p:nvSpPr>
        <p:spPr>
          <a:xfrm>
            <a:off x="4257803" y="4236783"/>
            <a:ext cx="2266565" cy="3937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FE56A4-9D6F-2048-56D7-532DEDBF393D}"/>
              </a:ext>
            </a:extLst>
          </p:cNvPr>
          <p:cNvSpPr/>
          <p:nvPr/>
        </p:nvSpPr>
        <p:spPr>
          <a:xfrm>
            <a:off x="3149234" y="5951946"/>
            <a:ext cx="5500496" cy="39372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A7419-F545-3E1B-9E8A-1B9682B751AD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en-US" altLang="ko-KR" sz="1800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 사용 이유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792357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1C3F6-1241-7790-B26A-52DAF96B0127}"/>
              </a:ext>
            </a:extLst>
          </p:cNvPr>
          <p:cNvSpPr txBox="1"/>
          <p:nvPr/>
        </p:nvSpPr>
        <p:spPr>
          <a:xfrm>
            <a:off x="111210" y="188642"/>
            <a:ext cx="10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MERGE</a:t>
            </a:r>
            <a:r>
              <a:rPr lang="ko-KR" altLang="en-US" b="1" dirty="0"/>
              <a:t>의 또 다른 예시를 보기위해 아래 데이터를 복사</a:t>
            </a:r>
            <a:r>
              <a:rPr lang="en-US" altLang="ko-KR" b="1" dirty="0"/>
              <a:t>&amp;</a:t>
            </a:r>
            <a:r>
              <a:rPr lang="ko-KR" altLang="en-US" b="1" dirty="0"/>
              <a:t>실행해주세요</a:t>
            </a:r>
            <a:r>
              <a:rPr lang="en-US" altLang="ko-KR" b="1" dirty="0"/>
              <a:t>. 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38C7D-FBAD-5733-A937-A8DC3CD7686B}"/>
              </a:ext>
            </a:extLst>
          </p:cNvPr>
          <p:cNvSpPr txBox="1"/>
          <p:nvPr/>
        </p:nvSpPr>
        <p:spPr>
          <a:xfrm>
            <a:off x="586942" y="557974"/>
            <a:ext cx="52825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DROP TABLE </a:t>
            </a:r>
            <a:r>
              <a:rPr lang="ko-KR" altLang="en-US" sz="1400" dirty="0"/>
              <a:t>직원</a:t>
            </a:r>
            <a:r>
              <a:rPr lang="en-US" altLang="ko-KR" sz="1400" dirty="0"/>
              <a:t>; </a:t>
            </a:r>
          </a:p>
          <a:p>
            <a:r>
              <a:rPr lang="en-US" altLang="ko-KR" sz="1400" dirty="0"/>
              <a:t>DROP TABLE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CREATE TABLE </a:t>
            </a:r>
            <a:r>
              <a:rPr lang="ko-KR" altLang="en-US" sz="1400" dirty="0"/>
              <a:t>직원 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직원</a:t>
            </a:r>
            <a:r>
              <a:rPr lang="en-US" altLang="ko-KR" sz="1400" dirty="0"/>
              <a:t>ID VARCHAR2(30) PRIMARY KEY ,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직원이름 </a:t>
            </a:r>
            <a:r>
              <a:rPr lang="en-US" altLang="ko-KR" sz="1400" dirty="0"/>
              <a:t>VARCHAR2(50) NOT NULL ,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연봉    </a:t>
            </a:r>
            <a:r>
              <a:rPr lang="en-US" altLang="ko-KR" sz="1400" dirty="0"/>
              <a:t>NUMBER NOT NULL</a:t>
            </a:r>
          </a:p>
          <a:p>
            <a:r>
              <a:rPr lang="en-US" altLang="ko-KR" sz="1400" dirty="0"/>
              <a:t>) 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 </a:t>
            </a:r>
            <a:r>
              <a:rPr lang="en-US" altLang="ko-KR" sz="1400" dirty="0"/>
              <a:t>VALUES ( 'A0001' , '</a:t>
            </a:r>
            <a:r>
              <a:rPr lang="ko-KR" altLang="en-US" sz="1400" dirty="0" err="1"/>
              <a:t>김현명</a:t>
            </a:r>
            <a:r>
              <a:rPr lang="en-US" altLang="ko-KR" sz="1400" dirty="0"/>
              <a:t>' , 4000) ; </a:t>
            </a: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 </a:t>
            </a:r>
            <a:r>
              <a:rPr lang="en-US" altLang="ko-KR" sz="1400" dirty="0"/>
              <a:t>VALUES ( 'A0002' , '</a:t>
            </a:r>
            <a:r>
              <a:rPr lang="ko-KR" altLang="en-US" sz="1400" dirty="0"/>
              <a:t>강태진</a:t>
            </a:r>
            <a:r>
              <a:rPr lang="en-US" altLang="ko-KR" sz="1400" dirty="0"/>
              <a:t>' , 5000) ; </a:t>
            </a: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 </a:t>
            </a:r>
            <a:r>
              <a:rPr lang="en-US" altLang="ko-KR" sz="1400" dirty="0"/>
              <a:t>VALUES ( 'A0003' , '</a:t>
            </a:r>
            <a:r>
              <a:rPr lang="ko-KR" altLang="en-US" sz="1400" dirty="0"/>
              <a:t>손지창</a:t>
            </a:r>
            <a:r>
              <a:rPr lang="en-US" altLang="ko-KR" sz="1400" dirty="0"/>
              <a:t>' , 5000) 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CREATE TABLE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직원</a:t>
            </a:r>
            <a:r>
              <a:rPr lang="en-US" altLang="ko-KR" sz="1400" dirty="0"/>
              <a:t>ID VARCHAR2(30) PRIMARY KEY ,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직원이름 </a:t>
            </a:r>
            <a:r>
              <a:rPr lang="en-US" altLang="ko-KR" sz="1400" dirty="0"/>
              <a:t>VARCHAR2(50) NOT NULL ,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연봉    </a:t>
            </a:r>
            <a:r>
              <a:rPr lang="en-US" altLang="ko-KR" sz="1400" dirty="0"/>
              <a:t>NUMBER NOT NULL</a:t>
            </a:r>
          </a:p>
          <a:p>
            <a:r>
              <a:rPr lang="en-US" altLang="ko-KR" sz="1400" dirty="0"/>
              <a:t>) 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VALUES ( 'A0001' , '</a:t>
            </a:r>
            <a:r>
              <a:rPr lang="ko-KR" altLang="en-US" sz="1400" dirty="0" err="1"/>
              <a:t>김현명</a:t>
            </a:r>
            <a:r>
              <a:rPr lang="en-US" altLang="ko-KR" sz="1400" dirty="0"/>
              <a:t>' , 4000) ; </a:t>
            </a: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VALUES ( 'A0002' , '</a:t>
            </a:r>
            <a:r>
              <a:rPr lang="ko-KR" altLang="en-US" sz="1400" dirty="0"/>
              <a:t>강태진</a:t>
            </a:r>
            <a:r>
              <a:rPr lang="en-US" altLang="ko-KR" sz="1400" dirty="0"/>
              <a:t>' , 5000) ; </a:t>
            </a: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VALUES ( 'A0003' , '</a:t>
            </a:r>
            <a:r>
              <a:rPr lang="ko-KR" altLang="en-US" sz="1400" dirty="0"/>
              <a:t>손지창</a:t>
            </a:r>
            <a:r>
              <a:rPr lang="en-US" altLang="ko-KR" sz="1400" dirty="0"/>
              <a:t>' , 6000) ; </a:t>
            </a: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VALUES ( 'A0004' , '</a:t>
            </a:r>
            <a:r>
              <a:rPr lang="ko-KR" altLang="en-US" sz="1400" dirty="0" err="1"/>
              <a:t>신입원</a:t>
            </a:r>
            <a:r>
              <a:rPr lang="en-US" altLang="ko-KR" sz="1400" dirty="0"/>
              <a:t>' , 3400) ; </a:t>
            </a: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직원</a:t>
            </a:r>
            <a:r>
              <a:rPr lang="en-US" altLang="ko-KR" sz="1400" dirty="0"/>
              <a:t>_</a:t>
            </a:r>
            <a:r>
              <a:rPr lang="ko-KR" altLang="en-US" sz="1400" dirty="0"/>
              <a:t>신입 </a:t>
            </a:r>
            <a:r>
              <a:rPr lang="en-US" altLang="ko-KR" sz="1400" dirty="0"/>
              <a:t>VALUES ( 'A0005' , '</a:t>
            </a:r>
            <a:r>
              <a:rPr lang="ko-KR" altLang="en-US" sz="1400" dirty="0" err="1"/>
              <a:t>신입투</a:t>
            </a:r>
            <a:r>
              <a:rPr lang="en-US" altLang="ko-KR" sz="1400" dirty="0"/>
              <a:t>' , 3400) 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COMMIT ;</a:t>
            </a:r>
          </a:p>
          <a:p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779BCB-4C06-F7F3-5148-6D6D856F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37" y="1512054"/>
            <a:ext cx="3029373" cy="1486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43B393-2648-570B-2B98-031E534B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37" y="3952241"/>
            <a:ext cx="3038899" cy="203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05D5AD-F0BC-2789-A62D-9C138973C079}"/>
              </a:ext>
            </a:extLst>
          </p:cNvPr>
          <p:cNvSpPr txBox="1"/>
          <p:nvPr/>
        </p:nvSpPr>
        <p:spPr>
          <a:xfrm>
            <a:off x="7003237" y="1142722"/>
            <a:ext cx="165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직원 테이블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4A8FB-63E1-B3B3-15CC-A843910DA2B1}"/>
              </a:ext>
            </a:extLst>
          </p:cNvPr>
          <p:cNvSpPr txBox="1"/>
          <p:nvPr/>
        </p:nvSpPr>
        <p:spPr>
          <a:xfrm>
            <a:off x="7003236" y="3582909"/>
            <a:ext cx="2239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직원</a:t>
            </a:r>
            <a:r>
              <a:rPr lang="en-US" altLang="ko-KR" sz="1800" b="1" dirty="0"/>
              <a:t>_</a:t>
            </a:r>
            <a:r>
              <a:rPr lang="ko-KR" altLang="en-US" sz="1800" b="1" dirty="0"/>
              <a:t>신입 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255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교사 단색으로 채워진">
            <a:extLst>
              <a:ext uri="{FF2B5EF4-FFF2-40B4-BE49-F238E27FC236}">
                <a16:creationId xmlns:a16="http://schemas.microsoft.com/office/drawing/2014/main" id="{9A556478-BEB3-CFD0-B712-5DEC7F8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60" y="5298152"/>
            <a:ext cx="1360548" cy="1360548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3B22ACC-47C1-5348-C29C-783C25849F2F}"/>
              </a:ext>
            </a:extLst>
          </p:cNvPr>
          <p:cNvSpPr/>
          <p:nvPr/>
        </p:nvSpPr>
        <p:spPr>
          <a:xfrm>
            <a:off x="363080" y="791602"/>
            <a:ext cx="7421043" cy="4308509"/>
          </a:xfrm>
          <a:prstGeom prst="wedgeRectCallout">
            <a:avLst>
              <a:gd name="adj1" fmla="val -30968"/>
              <a:gd name="adj2" fmla="val 62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직원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테이블은 직원의 정보를 저장하는 테이블입니다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직원</a:t>
            </a:r>
            <a:r>
              <a:rPr lang="en-US" altLang="ko-KR" sz="1600" b="1" dirty="0">
                <a:solidFill>
                  <a:schemeClr val="tx1"/>
                </a:solidFill>
              </a:rPr>
              <a:t>_</a:t>
            </a:r>
            <a:r>
              <a:rPr lang="ko-KR" altLang="en-US" sz="1600" b="1" dirty="0">
                <a:solidFill>
                  <a:schemeClr val="tx1"/>
                </a:solidFill>
              </a:rPr>
              <a:t>신입 테이블은 새로 들어온 신입들의 정보를 가지고 있는 테이블입니다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잘 보면 두 테이블은 동일한 직원</a:t>
            </a:r>
            <a:r>
              <a:rPr lang="en-US" altLang="ko-KR" sz="1600" b="1" dirty="0">
                <a:solidFill>
                  <a:schemeClr val="tx1"/>
                </a:solidFill>
              </a:rPr>
              <a:t>ID </a:t>
            </a:r>
            <a:r>
              <a:rPr lang="ko-KR" altLang="en-US" sz="1600" b="1" dirty="0">
                <a:solidFill>
                  <a:schemeClr val="tx1"/>
                </a:solidFill>
              </a:rPr>
              <a:t>를 가지고 있거나 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직원</a:t>
            </a:r>
            <a:r>
              <a:rPr lang="en-US" altLang="ko-KR" sz="1600" b="1" dirty="0">
                <a:solidFill>
                  <a:schemeClr val="tx1"/>
                </a:solidFill>
              </a:rPr>
              <a:t>_</a:t>
            </a:r>
            <a:r>
              <a:rPr lang="ko-KR" altLang="en-US" sz="1600" b="1" dirty="0">
                <a:solidFill>
                  <a:schemeClr val="tx1"/>
                </a:solidFill>
              </a:rPr>
              <a:t>신입 테이블만 가지고 있는 직원</a:t>
            </a:r>
            <a:r>
              <a:rPr lang="en-US" altLang="ko-KR" sz="1600" b="1" dirty="0">
                <a:solidFill>
                  <a:schemeClr val="tx1"/>
                </a:solidFill>
              </a:rPr>
              <a:t>ID </a:t>
            </a:r>
            <a:r>
              <a:rPr lang="ko-KR" altLang="en-US" sz="1600" b="1" dirty="0">
                <a:solidFill>
                  <a:schemeClr val="tx1"/>
                </a:solidFill>
              </a:rPr>
              <a:t>를 가지고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직원</a:t>
            </a:r>
            <a:r>
              <a:rPr lang="en-US" altLang="ko-KR" sz="1600" b="1" dirty="0">
                <a:solidFill>
                  <a:schemeClr val="tx1"/>
                </a:solidFill>
              </a:rPr>
              <a:t>_</a:t>
            </a:r>
            <a:r>
              <a:rPr lang="ko-KR" altLang="en-US" sz="1600" b="1" dirty="0">
                <a:solidFill>
                  <a:schemeClr val="tx1"/>
                </a:solidFill>
              </a:rPr>
              <a:t>신입 테이블의 데이터를 직원 테이블에 </a:t>
            </a:r>
            <a:r>
              <a:rPr lang="ko-KR" alt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병합</a:t>
            </a:r>
            <a:r>
              <a:rPr lang="en-US" altLang="ko-K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(MERGE)</a:t>
            </a:r>
            <a:r>
              <a:rPr lang="ko-KR" altLang="en-US" sz="1600" b="1" dirty="0">
                <a:solidFill>
                  <a:schemeClr val="tx1"/>
                </a:solidFill>
              </a:rPr>
              <a:t>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하여 직원의 데이터를 최신으로 유지하려고 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직원</a:t>
            </a:r>
            <a:r>
              <a:rPr lang="en-US" altLang="ko-KR" sz="1600" b="1" dirty="0">
                <a:solidFill>
                  <a:schemeClr val="tx1"/>
                </a:solidFill>
              </a:rPr>
              <a:t>ID </a:t>
            </a:r>
            <a:r>
              <a:rPr lang="ko-KR" altLang="en-US" sz="1600" b="1" dirty="0">
                <a:solidFill>
                  <a:schemeClr val="tx1"/>
                </a:solidFill>
              </a:rPr>
              <a:t>컬럼을 기준으로 기존에 존재하는 데이터는 </a:t>
            </a:r>
            <a:r>
              <a:rPr lang="en-US" altLang="ko-KR" sz="1600" b="1" dirty="0">
                <a:solidFill>
                  <a:schemeClr val="tx1"/>
                </a:solidFill>
              </a:rPr>
              <a:t>UPDATE ,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새로운 데이터는 </a:t>
            </a:r>
            <a:r>
              <a:rPr lang="en-US" altLang="ko-KR" sz="1600" b="1" dirty="0">
                <a:solidFill>
                  <a:schemeClr val="tx1"/>
                </a:solidFill>
              </a:rPr>
              <a:t>INSERT </a:t>
            </a:r>
            <a:r>
              <a:rPr lang="ko-KR" altLang="en-US" sz="1600" b="1" dirty="0">
                <a:solidFill>
                  <a:schemeClr val="tx1"/>
                </a:solidFill>
              </a:rPr>
              <a:t>가 되도록 해주세요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6CB7E0-06C8-BF50-688E-E498C000C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114" y="1078872"/>
            <a:ext cx="3029373" cy="1486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4F0988-F0E9-54E9-1474-CF2711A4D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114" y="3519059"/>
            <a:ext cx="3038899" cy="2038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A2D98-FF12-1AC7-9893-79CC01D46F7A}"/>
              </a:ext>
            </a:extLst>
          </p:cNvPr>
          <p:cNvSpPr txBox="1"/>
          <p:nvPr/>
        </p:nvSpPr>
        <p:spPr>
          <a:xfrm>
            <a:off x="8363114" y="709540"/>
            <a:ext cx="165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직원 테이블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B8317-947C-40E7-038E-B0CD1BA6BAEA}"/>
              </a:ext>
            </a:extLst>
          </p:cNvPr>
          <p:cNvSpPr txBox="1"/>
          <p:nvPr/>
        </p:nvSpPr>
        <p:spPr>
          <a:xfrm>
            <a:off x="8363113" y="3149727"/>
            <a:ext cx="2239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직원</a:t>
            </a:r>
            <a:r>
              <a:rPr lang="en-US" altLang="ko-KR" sz="1800" b="1" dirty="0"/>
              <a:t>_</a:t>
            </a:r>
            <a:r>
              <a:rPr lang="ko-KR" altLang="en-US" sz="1800" b="1" dirty="0"/>
              <a:t>신입 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1687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986CE4-58AE-8BD3-978A-42591DB6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1" y="1502487"/>
            <a:ext cx="7978738" cy="4728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6F270-5CDA-1D73-C593-F234962BC6D2}"/>
              </a:ext>
            </a:extLst>
          </p:cNvPr>
          <p:cNvSpPr txBox="1"/>
          <p:nvPr/>
        </p:nvSpPr>
        <p:spPr>
          <a:xfrm>
            <a:off x="199756" y="627353"/>
            <a:ext cx="1053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아래 문법을 천천히 작성하며 의미를 이해해보고 실행 후 직원 테이블을 조회해보세요</a:t>
            </a:r>
            <a:r>
              <a:rPr lang="en-US" altLang="ko-KR" sz="1800" b="1" dirty="0"/>
              <a:t>.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547393-289A-589C-918F-5126B2A6D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909" y="1380494"/>
            <a:ext cx="2239617" cy="10986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1579C5-C509-04B5-7ABF-1528204DF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910" y="2999230"/>
            <a:ext cx="2249143" cy="1508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7E4A3-D685-65E1-D182-936D6462278E}"/>
              </a:ext>
            </a:extLst>
          </p:cNvPr>
          <p:cNvSpPr txBox="1"/>
          <p:nvPr/>
        </p:nvSpPr>
        <p:spPr>
          <a:xfrm>
            <a:off x="9192401" y="1120466"/>
            <a:ext cx="1658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직원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6599C-0FD1-D64C-F39D-B41DC7EB2C32}"/>
              </a:ext>
            </a:extLst>
          </p:cNvPr>
          <p:cNvSpPr txBox="1"/>
          <p:nvPr/>
        </p:nvSpPr>
        <p:spPr>
          <a:xfrm>
            <a:off x="9284019" y="2721768"/>
            <a:ext cx="2239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직원</a:t>
            </a:r>
            <a:r>
              <a:rPr lang="en-US" altLang="ko-KR" sz="1400" b="1" dirty="0"/>
              <a:t>_</a:t>
            </a:r>
            <a:r>
              <a:rPr lang="ko-KR" altLang="en-US" sz="1400" b="1" dirty="0"/>
              <a:t>신입 테이블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01B33-BE26-269E-52F9-84689E49F53D}"/>
              </a:ext>
            </a:extLst>
          </p:cNvPr>
          <p:cNvSpPr txBox="1"/>
          <p:nvPr/>
        </p:nvSpPr>
        <p:spPr>
          <a:xfrm>
            <a:off x="9182919" y="4651100"/>
            <a:ext cx="248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병합 후 직원 테이블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E51FDB-EAC3-9CC6-7871-D06E6C3FC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7909" y="5028116"/>
            <a:ext cx="2225727" cy="14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B9252-FC3A-A25B-AE3C-13DFD6C86C6A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en-US" altLang="ko-KR" sz="1800" b="1" dirty="0"/>
              <a:t> </a:t>
            </a:r>
            <a:r>
              <a:rPr lang="ko-KR" altLang="en-US" b="1" dirty="0"/>
              <a:t>실습 문제 풀이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9DDCC-5A1F-0C39-C933-9364B2C2A153}"/>
              </a:ext>
            </a:extLst>
          </p:cNvPr>
          <p:cNvSpPr txBox="1"/>
          <p:nvPr/>
        </p:nvSpPr>
        <p:spPr>
          <a:xfrm>
            <a:off x="914151" y="845410"/>
            <a:ext cx="10828273" cy="22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문제</a:t>
            </a:r>
            <a:r>
              <a:rPr lang="en-US" altLang="ko-KR" b="1" dirty="0"/>
              <a:t> ) </a:t>
            </a:r>
            <a:r>
              <a:rPr lang="ko-KR" altLang="en-US" b="1" dirty="0"/>
              <a:t>회원</a:t>
            </a:r>
            <a:r>
              <a:rPr lang="en-US" altLang="ko-KR" b="1" dirty="0"/>
              <a:t>ID </a:t>
            </a:r>
            <a:r>
              <a:rPr lang="ko-KR" altLang="en-US" b="1" dirty="0"/>
              <a:t>가 </a:t>
            </a:r>
            <a:r>
              <a:rPr lang="en-US" altLang="ko-KR" b="1" dirty="0"/>
              <a:t>‘CCCCC’ </a:t>
            </a:r>
            <a:r>
              <a:rPr lang="ko-KR" altLang="en-US" b="1" dirty="0"/>
              <a:t>인 회원이 연락처 정보를 입력했습니다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아래와 같이 데이터가 입력되었는데 </a:t>
            </a:r>
            <a:r>
              <a:rPr lang="en-US" altLang="ko-KR" b="1" dirty="0"/>
              <a:t>MERGE </a:t>
            </a:r>
            <a:r>
              <a:rPr lang="ko-KR" altLang="en-US" b="1" dirty="0"/>
              <a:t>문을 이용해서 적절하게 처리를 해주세요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</a:t>
            </a:r>
            <a:r>
              <a:rPr lang="en-US" altLang="ko-KR" sz="1800" b="1" dirty="0">
                <a:solidFill>
                  <a:schemeClr val="tx1"/>
                </a:solidFill>
              </a:rPr>
              <a:t>  [ MEMBER_ID = ‘CCCCC’ , ‘TEL_DV_CD : ‘</a:t>
            </a:r>
            <a:r>
              <a:rPr lang="ko-KR" altLang="en-US" b="1" dirty="0"/>
              <a:t>휴대폰</a:t>
            </a:r>
            <a:r>
              <a:rPr lang="en-US" altLang="ko-KR" sz="1800" b="1" dirty="0">
                <a:solidFill>
                  <a:schemeClr val="tx1"/>
                </a:solidFill>
              </a:rPr>
              <a:t>’ , TEL_NO : ’010-8888-8888’ ]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힌트 </a:t>
            </a:r>
            <a:r>
              <a:rPr lang="en-US" altLang="ko-KR" sz="1100" b="1" dirty="0">
                <a:solidFill>
                  <a:schemeClr val="tx1"/>
                </a:solidFill>
              </a:rPr>
              <a:t>: TB_MEMBER_TEL </a:t>
            </a:r>
            <a:r>
              <a:rPr lang="ko-KR" altLang="en-US" sz="1100" b="1" dirty="0">
                <a:solidFill>
                  <a:schemeClr val="tx1"/>
                </a:solidFill>
              </a:rPr>
              <a:t>테이블에서는 </a:t>
            </a:r>
            <a:r>
              <a:rPr lang="en-US" altLang="ko-KR" sz="1100" b="1" dirty="0">
                <a:solidFill>
                  <a:schemeClr val="tx1"/>
                </a:solidFill>
              </a:rPr>
              <a:t>MEMBER_ID </a:t>
            </a:r>
            <a:r>
              <a:rPr lang="ko-KR" altLang="en-US" sz="1100" b="1" dirty="0">
                <a:solidFill>
                  <a:schemeClr val="tx1"/>
                </a:solidFill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</a:rPr>
              <a:t>TEL_DV_CD </a:t>
            </a:r>
            <a:r>
              <a:rPr lang="ko-KR" altLang="en-US" sz="1100" b="1" dirty="0">
                <a:solidFill>
                  <a:schemeClr val="tx1"/>
                </a:solidFill>
              </a:rPr>
              <a:t>조합으로 유일한 값을 식별하는 </a:t>
            </a:r>
            <a:r>
              <a:rPr lang="en-US" altLang="ko-KR" sz="1100" b="1" dirty="0">
                <a:solidFill>
                  <a:schemeClr val="tx1"/>
                </a:solidFill>
              </a:rPr>
              <a:t>Primary Key </a:t>
            </a:r>
            <a:r>
              <a:rPr lang="ko-KR" altLang="en-US" sz="1100" b="1" dirty="0">
                <a:solidFill>
                  <a:schemeClr val="tx1"/>
                </a:solidFill>
              </a:rPr>
              <a:t>입니다</a:t>
            </a:r>
            <a:r>
              <a:rPr lang="en-US" altLang="ko-KR" sz="1100" b="1" dirty="0">
                <a:solidFill>
                  <a:schemeClr val="tx1"/>
                </a:solidFill>
              </a:rPr>
              <a:t>.  </a:t>
            </a:r>
            <a:r>
              <a:rPr lang="en-US" altLang="ko-KR" sz="11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             </a:t>
            </a:r>
            <a:r>
              <a:rPr lang="ko-KR" altLang="en-US" sz="1100" b="1" dirty="0"/>
              <a:t>즉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조건을 줄 때 </a:t>
            </a:r>
            <a:r>
              <a:rPr lang="en-US" altLang="ko-KR" sz="1100" b="1" dirty="0"/>
              <a:t>MEMBER_ID </a:t>
            </a:r>
            <a:r>
              <a:rPr lang="ko-KR" altLang="en-US" sz="1100" b="1" dirty="0"/>
              <a:t>와 </a:t>
            </a:r>
            <a:r>
              <a:rPr lang="en-US" altLang="ko-KR" sz="1100" b="1" dirty="0"/>
              <a:t>TEL_DV_CD </a:t>
            </a:r>
            <a:r>
              <a:rPr lang="ko-KR" altLang="en-US" sz="1100" b="1" dirty="0"/>
              <a:t>를 이용하면 해당하는 조건의 값이 있는지 없는지 유일하게 판별이 가능합니다</a:t>
            </a:r>
            <a:r>
              <a:rPr lang="en-US" altLang="ko-KR" sz="11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1753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D0C5B5-E8CD-1C7F-3A14-03AB9347859A}"/>
              </a:ext>
            </a:extLst>
          </p:cNvPr>
          <p:cNvSpPr txBox="1"/>
          <p:nvPr/>
        </p:nvSpPr>
        <p:spPr>
          <a:xfrm>
            <a:off x="836277" y="1026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답 </a:t>
            </a:r>
            <a:r>
              <a:rPr lang="en-US" altLang="ko-KR" b="1" dirty="0">
                <a:highlight>
                  <a:srgbClr val="FFFF00"/>
                </a:highlight>
              </a:rPr>
              <a:t>) 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CB432E-FF14-3B43-92D1-1962FAB4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51" y="1026347"/>
            <a:ext cx="8781178" cy="4875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E8BA3-6C4B-0E47-C3A6-2F5AC68AC40A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</a:t>
            </a:r>
            <a:r>
              <a:rPr lang="en-US" altLang="ko-KR" sz="1800" b="1" dirty="0"/>
              <a:t> </a:t>
            </a:r>
            <a:r>
              <a:rPr lang="ko-KR" altLang="en-US" b="1" dirty="0"/>
              <a:t>실습 문제 풀이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242983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3698792" y="920621"/>
            <a:ext cx="69280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EXISTS </a:t>
            </a:r>
          </a:p>
          <a:p>
            <a:r>
              <a:rPr lang="en-US" altLang="ko-KR" sz="8000" b="1" dirty="0"/>
              <a:t>CASE </a:t>
            </a:r>
            <a:r>
              <a:rPr lang="ko-KR" altLang="en-US" sz="8000" b="1" dirty="0"/>
              <a:t>문법</a:t>
            </a:r>
            <a:endParaRPr lang="en-US" altLang="ko-KR" sz="8000" b="1" dirty="0"/>
          </a:p>
          <a:p>
            <a:r>
              <a:rPr lang="en-US" altLang="ko-KR" sz="8000" b="1" dirty="0"/>
              <a:t>MERGE </a:t>
            </a:r>
          </a:p>
          <a:p>
            <a:r>
              <a:rPr lang="en-US" altLang="ko-KR" sz="8000" b="1" dirty="0"/>
              <a:t>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0A5BC0-3630-D997-09ED-A3C4B36D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151" y="3506415"/>
            <a:ext cx="3313709" cy="15371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B9AEEB-F67B-9BC6-FB41-A4CE3A3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9" y="2487518"/>
            <a:ext cx="5111602" cy="2634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D5B3-31DF-BCAE-E93A-399F70DD70E1}"/>
              </a:ext>
            </a:extLst>
          </p:cNvPr>
          <p:cNvSpPr txBox="1"/>
          <p:nvPr/>
        </p:nvSpPr>
        <p:spPr>
          <a:xfrm>
            <a:off x="5752106" y="3664201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4116118" y="4472861"/>
            <a:ext cx="1387373" cy="32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273DD-1CC9-909C-23FD-B29F7AA78EDC}"/>
              </a:ext>
            </a:extLst>
          </p:cNvPr>
          <p:cNvSpPr txBox="1"/>
          <p:nvPr/>
        </p:nvSpPr>
        <p:spPr>
          <a:xfrm>
            <a:off x="4550006" y="4131296"/>
            <a:ext cx="869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AAAAA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DE2D5-A562-F052-6E0C-B48F8CAA58FA}"/>
              </a:ext>
            </a:extLst>
          </p:cNvPr>
          <p:cNvCxnSpPr>
            <a:cxnSpLocks/>
          </p:cNvCxnSpPr>
          <p:nvPr/>
        </p:nvCxnSpPr>
        <p:spPr>
          <a:xfrm flipV="1">
            <a:off x="8814629" y="2705587"/>
            <a:ext cx="0" cy="70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26DD3-EE1D-B3AB-B49D-57E489DBB5D5}"/>
              </a:ext>
            </a:extLst>
          </p:cNvPr>
          <p:cNvSpPr txBox="1"/>
          <p:nvPr/>
        </p:nvSpPr>
        <p:spPr>
          <a:xfrm>
            <a:off x="7714692" y="1621105"/>
            <a:ext cx="4221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대상을 찾았습니다</a:t>
            </a:r>
            <a:r>
              <a:rPr lang="en-US" altLang="ko-KR" sz="1600" b="1" dirty="0"/>
              <a:t>! </a:t>
            </a:r>
          </a:p>
          <a:p>
            <a:r>
              <a:rPr lang="ko-KR" altLang="en-US" sz="1600" b="1" u="sng" dirty="0"/>
              <a:t>회원</a:t>
            </a:r>
            <a:r>
              <a:rPr lang="en-US" altLang="ko-KR" sz="1600" b="1" u="sng" dirty="0"/>
              <a:t>(AAAAA) </a:t>
            </a:r>
            <a:r>
              <a:rPr lang="ko-KR" altLang="en-US" sz="1600" b="1" u="sng" dirty="0"/>
              <a:t>에 부합하는 조건이 있습니다</a:t>
            </a:r>
            <a:r>
              <a:rPr lang="en-US" altLang="ko-KR" sz="1600" b="1" u="sng" dirty="0"/>
              <a:t>.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이후의 행은 비교하지 않습니다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C97BA-1E7F-8B86-BA7A-1C7A7F2E53D5}"/>
              </a:ext>
            </a:extLst>
          </p:cNvPr>
          <p:cNvSpPr/>
          <p:nvPr/>
        </p:nvSpPr>
        <p:spPr>
          <a:xfrm>
            <a:off x="8516579" y="3811725"/>
            <a:ext cx="911465" cy="230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0CBD0-77EF-792D-CC12-334B972F6344}"/>
              </a:ext>
            </a:extLst>
          </p:cNvPr>
          <p:cNvSpPr txBox="1"/>
          <p:nvPr/>
        </p:nvSpPr>
        <p:spPr>
          <a:xfrm>
            <a:off x="6017410" y="322469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8954B-D7FD-C83A-1FCD-2B4FB9474B4F}"/>
              </a:ext>
            </a:extLst>
          </p:cNvPr>
          <p:cNvSpPr txBox="1"/>
          <p:nvPr/>
        </p:nvSpPr>
        <p:spPr>
          <a:xfrm>
            <a:off x="10083721" y="3215676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C067809-B788-7B6E-1DE3-C4E1497A0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0" y="5516879"/>
            <a:ext cx="1812189" cy="36443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0F46C43-E017-C79F-B430-D635E5FD3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29" y="3563245"/>
            <a:ext cx="2171224" cy="21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2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0A5BC0-3630-D997-09ED-A3C4B36D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301" y="3389689"/>
            <a:ext cx="3313709" cy="15371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B9AEEB-F67B-9BC6-FB41-A4CE3A3B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9" y="2487518"/>
            <a:ext cx="5111602" cy="2634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9D5B3-31DF-BCAE-E93A-399F70DD70E1}"/>
              </a:ext>
            </a:extLst>
          </p:cNvPr>
          <p:cNvSpPr txBox="1"/>
          <p:nvPr/>
        </p:nvSpPr>
        <p:spPr>
          <a:xfrm>
            <a:off x="5688181" y="3795622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4116118" y="4472861"/>
            <a:ext cx="1387373" cy="32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273DD-1CC9-909C-23FD-B29F7AA78EDC}"/>
              </a:ext>
            </a:extLst>
          </p:cNvPr>
          <p:cNvSpPr txBox="1"/>
          <p:nvPr/>
        </p:nvSpPr>
        <p:spPr>
          <a:xfrm>
            <a:off x="4550006" y="4131296"/>
            <a:ext cx="869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BBBBB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3DE2D5-A562-F052-6E0C-B48F8CAA58FA}"/>
              </a:ext>
            </a:extLst>
          </p:cNvPr>
          <p:cNvCxnSpPr>
            <a:cxnSpLocks/>
          </p:cNvCxnSpPr>
          <p:nvPr/>
        </p:nvCxnSpPr>
        <p:spPr>
          <a:xfrm flipV="1">
            <a:off x="8749779" y="2588861"/>
            <a:ext cx="0" cy="70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D26DD3-EE1D-B3AB-B49D-57E489DBB5D5}"/>
              </a:ext>
            </a:extLst>
          </p:cNvPr>
          <p:cNvSpPr txBox="1"/>
          <p:nvPr/>
        </p:nvSpPr>
        <p:spPr>
          <a:xfrm>
            <a:off x="7649842" y="1504379"/>
            <a:ext cx="42218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대상을 찾았습니다</a:t>
            </a:r>
            <a:r>
              <a:rPr lang="en-US" altLang="ko-KR" sz="1600" b="1" dirty="0"/>
              <a:t>! </a:t>
            </a:r>
          </a:p>
          <a:p>
            <a:r>
              <a:rPr lang="ko-KR" altLang="en-US" sz="1600" b="1" u="sng" dirty="0"/>
              <a:t>회원</a:t>
            </a:r>
            <a:r>
              <a:rPr lang="en-US" altLang="ko-KR" sz="1600" b="1" u="sng" dirty="0"/>
              <a:t>(BBBBB) </a:t>
            </a:r>
            <a:r>
              <a:rPr lang="ko-KR" altLang="en-US" sz="1600" b="1" u="sng" dirty="0"/>
              <a:t>에 부합하는 조건이 있습니다</a:t>
            </a:r>
            <a:r>
              <a:rPr lang="en-US" altLang="ko-KR" sz="1600" b="1" u="sng" dirty="0"/>
              <a:t>.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이후의 행은 비교하지 않습니다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0C97BA-1E7F-8B86-BA7A-1C7A7F2E53D5}"/>
              </a:ext>
            </a:extLst>
          </p:cNvPr>
          <p:cNvSpPr/>
          <p:nvPr/>
        </p:nvSpPr>
        <p:spPr>
          <a:xfrm>
            <a:off x="8441569" y="4406199"/>
            <a:ext cx="911465" cy="230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0CBD0-77EF-792D-CC12-334B972F6344}"/>
              </a:ext>
            </a:extLst>
          </p:cNvPr>
          <p:cNvSpPr txBox="1"/>
          <p:nvPr/>
        </p:nvSpPr>
        <p:spPr>
          <a:xfrm>
            <a:off x="5952560" y="3107964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28954B-D7FD-C83A-1FCD-2B4FB9474B4F}"/>
              </a:ext>
            </a:extLst>
          </p:cNvPr>
          <p:cNvSpPr txBox="1"/>
          <p:nvPr/>
        </p:nvSpPr>
        <p:spPr>
          <a:xfrm>
            <a:off x="10018871" y="3098950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01FA5-C578-02D4-32A7-BF31913D6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5568265"/>
            <a:ext cx="1970480" cy="632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5C0005-AA7F-FB48-62BB-9CAC50262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879" y="3446519"/>
            <a:ext cx="2171224" cy="21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00FB383-77E8-8599-DC0E-BB0854EB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3" y="2311174"/>
            <a:ext cx="5886196" cy="2535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EXISTS </a:t>
            </a:r>
            <a:r>
              <a:rPr lang="ko-KR" altLang="en-US" sz="3200" b="1" dirty="0"/>
              <a:t>원리 및 사용이유</a:t>
            </a:r>
            <a:endParaRPr lang="en-US" altLang="ko-KR" sz="3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2984233" y="3357140"/>
            <a:ext cx="3617336" cy="1489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pic>
        <p:nvPicPr>
          <p:cNvPr id="10" name="그래픽 9" descr="교사 단색으로 채워진">
            <a:extLst>
              <a:ext uri="{FF2B5EF4-FFF2-40B4-BE49-F238E27FC236}">
                <a16:creationId xmlns:a16="http://schemas.microsoft.com/office/drawing/2014/main" id="{317FF062-AE63-7D11-BD9A-62B715BE0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3083" y="4288423"/>
            <a:ext cx="1117346" cy="1117346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670BC63E-027A-A75A-9C51-FBE067F8E427}"/>
              </a:ext>
            </a:extLst>
          </p:cNvPr>
          <p:cNvSpPr/>
          <p:nvPr/>
        </p:nvSpPr>
        <p:spPr>
          <a:xfrm>
            <a:off x="7601526" y="2569577"/>
            <a:ext cx="4154564" cy="1418322"/>
          </a:xfrm>
          <a:prstGeom prst="wedgeRectCallout">
            <a:avLst>
              <a:gd name="adj1" fmla="val -26760"/>
              <a:gd name="adj2" fmla="val 720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 </a:t>
            </a:r>
            <a:r>
              <a:rPr lang="ko-KR" altLang="en-US" sz="1600" b="1" dirty="0">
                <a:solidFill>
                  <a:schemeClr val="tx1"/>
                </a:solidFill>
              </a:rPr>
              <a:t>과 </a:t>
            </a:r>
            <a:r>
              <a:rPr lang="ko-KR" altLang="en-US" sz="1600" b="1" dirty="0" err="1">
                <a:solidFill>
                  <a:schemeClr val="tx1"/>
                </a:solidFill>
              </a:rPr>
              <a:t>서브쿼리를</a:t>
            </a:r>
            <a:r>
              <a:rPr lang="ko-KR" altLang="en-US" sz="1600" b="1" dirty="0">
                <a:solidFill>
                  <a:schemeClr val="tx1"/>
                </a:solidFill>
              </a:rPr>
              <a:t> 이용해도 똑같은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결과를 출력할 수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하지만 </a:t>
            </a:r>
            <a:r>
              <a:rPr lang="ko-KR" altLang="en-US" sz="1600" b="1" dirty="0">
                <a:solidFill>
                  <a:srgbClr val="FF0000"/>
                </a:solidFill>
              </a:rPr>
              <a:t>성능은 </a:t>
            </a:r>
            <a:r>
              <a:rPr lang="en-US" altLang="ko-KR" sz="1600" b="1" dirty="0">
                <a:solidFill>
                  <a:srgbClr val="FF0000"/>
                </a:solidFill>
              </a:rPr>
              <a:t>EXISTS </a:t>
            </a:r>
            <a:r>
              <a:rPr lang="ko-KR" altLang="en-US" sz="1600" b="1" dirty="0">
                <a:solidFill>
                  <a:srgbClr val="FF0000"/>
                </a:solidFill>
              </a:rPr>
              <a:t>가 훨씬 좋습니다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0395488-C455-CEE8-BE8F-DF0461AC9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38" y="5464094"/>
            <a:ext cx="2277362" cy="7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00FB383-77E8-8599-DC0E-BB0854EB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3" y="2311174"/>
            <a:ext cx="4232546" cy="2535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5FDBF-2F48-916A-D593-834FE212C58D}"/>
              </a:ext>
            </a:extLst>
          </p:cNvPr>
          <p:cNvSpPr txBox="1"/>
          <p:nvPr/>
        </p:nvSpPr>
        <p:spPr>
          <a:xfrm>
            <a:off x="492265" y="656760"/>
            <a:ext cx="713054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IN</a:t>
            </a:r>
            <a:r>
              <a:rPr lang="ko-KR" altLang="en-US" sz="3200" b="1" dirty="0"/>
              <a:t>을 이용했을 때 문제점</a:t>
            </a:r>
            <a:endParaRPr lang="en-US" altLang="ko-KR" sz="3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DF4CA0-81D1-3369-7E03-AEFFA3624D3C}"/>
              </a:ext>
            </a:extLst>
          </p:cNvPr>
          <p:cNvSpPr/>
          <p:nvPr/>
        </p:nvSpPr>
        <p:spPr>
          <a:xfrm>
            <a:off x="2346826" y="3357916"/>
            <a:ext cx="2601093" cy="1489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B72C5-39A9-E783-794A-4AEC08FB2A8C}"/>
              </a:ext>
            </a:extLst>
          </p:cNvPr>
          <p:cNvSpPr txBox="1"/>
          <p:nvPr/>
        </p:nvSpPr>
        <p:spPr>
          <a:xfrm>
            <a:off x="0" y="5271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EXISTS </a:t>
            </a:r>
            <a:r>
              <a:rPr lang="ko-KR" altLang="en-US" sz="1800" b="1" dirty="0"/>
              <a:t>원리와 사용이유 </a:t>
            </a:r>
            <a:endParaRPr lang="en-US" altLang="ko-KR" sz="18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0395488-C455-CEE8-BE8F-DF0461AC9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38" y="5028522"/>
            <a:ext cx="2277362" cy="7371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C494DD-C949-2B61-DE22-2A6E3F581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026" y="2935729"/>
            <a:ext cx="3313709" cy="1537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59824-A2BF-D7A5-453B-0611EC67CCC9}"/>
              </a:ext>
            </a:extLst>
          </p:cNvPr>
          <p:cNvSpPr txBox="1"/>
          <p:nvPr/>
        </p:nvSpPr>
        <p:spPr>
          <a:xfrm>
            <a:off x="5603972" y="3088775"/>
            <a:ext cx="469655" cy="46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▶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639E09-CA64-B8A9-6703-A7CF7DDAFCDA}"/>
              </a:ext>
            </a:extLst>
          </p:cNvPr>
          <p:cNvCxnSpPr>
            <a:cxnSpLocks/>
          </p:cNvCxnSpPr>
          <p:nvPr/>
        </p:nvCxnSpPr>
        <p:spPr>
          <a:xfrm flipV="1">
            <a:off x="8652504" y="2134901"/>
            <a:ext cx="0" cy="705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8B7A89-86D5-D3B3-DDFF-79A63A17FCAF}"/>
              </a:ext>
            </a:extLst>
          </p:cNvPr>
          <p:cNvSpPr txBox="1"/>
          <p:nvPr/>
        </p:nvSpPr>
        <p:spPr>
          <a:xfrm>
            <a:off x="7487791" y="1404756"/>
            <a:ext cx="4568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조건에 일치하는 대상을 찾았습니다</a:t>
            </a:r>
            <a:r>
              <a:rPr lang="en-US" altLang="ko-KR" sz="1600" b="1" dirty="0"/>
              <a:t>! 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하지만 데이터를 </a:t>
            </a:r>
            <a:r>
              <a:rPr lang="ko-KR" altLang="en-US" sz="2000" b="1" dirty="0">
                <a:solidFill>
                  <a:srgbClr val="FF0000"/>
                </a:solidFill>
              </a:rPr>
              <a:t>끝까지 모두 비교</a:t>
            </a:r>
            <a:r>
              <a:rPr lang="ko-KR" altLang="en-US" sz="1600" b="1" dirty="0">
                <a:solidFill>
                  <a:srgbClr val="FF0000"/>
                </a:solidFill>
              </a:rPr>
              <a:t>합니다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FBEF47-7AA6-6846-8765-83B4A0C0E4A9}"/>
              </a:ext>
            </a:extLst>
          </p:cNvPr>
          <p:cNvSpPr/>
          <p:nvPr/>
        </p:nvSpPr>
        <p:spPr>
          <a:xfrm>
            <a:off x="8386026" y="3242498"/>
            <a:ext cx="911465" cy="230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37FBB-3919-1DD0-74FD-9D4792CF1754}"/>
              </a:ext>
            </a:extLst>
          </p:cNvPr>
          <p:cNvSpPr txBox="1"/>
          <p:nvPr/>
        </p:nvSpPr>
        <p:spPr>
          <a:xfrm>
            <a:off x="5855285" y="2654004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464E0-FA12-DC1B-88FA-D91ECB40187E}"/>
              </a:ext>
            </a:extLst>
          </p:cNvPr>
          <p:cNvSpPr txBox="1"/>
          <p:nvPr/>
        </p:nvSpPr>
        <p:spPr>
          <a:xfrm>
            <a:off x="9921596" y="2644990"/>
            <a:ext cx="2003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9BEA22-F3E3-82BA-5C25-99D851F6C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604" y="2992559"/>
            <a:ext cx="2171224" cy="21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8D01AD-3753-6068-4062-CBF81B0F08EC}"/>
              </a:ext>
            </a:extLst>
          </p:cNvPr>
          <p:cNvSpPr txBox="1"/>
          <p:nvPr/>
        </p:nvSpPr>
        <p:spPr>
          <a:xfrm>
            <a:off x="1350718" y="2742790"/>
            <a:ext cx="16972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 </a:t>
            </a:r>
            <a:r>
              <a:rPr lang="en-US" altLang="ko-KR" sz="1600" b="1" dirty="0"/>
              <a:t>TB_MEMBER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DF3C1-2648-B7DE-4FDC-54012CF7CAFA}"/>
              </a:ext>
            </a:extLst>
          </p:cNvPr>
          <p:cNvSpPr txBox="1"/>
          <p:nvPr/>
        </p:nvSpPr>
        <p:spPr>
          <a:xfrm>
            <a:off x="5541523" y="2742790"/>
            <a:ext cx="2470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TB_MEMBER_TEL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E19C6-17EC-53B3-D478-3C2FA0F7C4B8}"/>
              </a:ext>
            </a:extLst>
          </p:cNvPr>
          <p:cNvSpPr txBox="1"/>
          <p:nvPr/>
        </p:nvSpPr>
        <p:spPr>
          <a:xfrm>
            <a:off x="768310" y="830241"/>
            <a:ext cx="10655379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highlight>
                  <a:srgbClr val="FFFF00"/>
                </a:highlight>
              </a:rPr>
              <a:t>NOT EXISTS </a:t>
            </a:r>
            <a:r>
              <a:rPr lang="ko-KR" altLang="en-US" sz="2800" b="1" dirty="0">
                <a:highlight>
                  <a:srgbClr val="FFFF00"/>
                </a:highlight>
              </a:rPr>
              <a:t>문법</a:t>
            </a:r>
            <a:r>
              <a:rPr lang="ko-KR" altLang="en-US" sz="2800" b="1" dirty="0"/>
              <a:t>의 이해를 위해 아래 테이블에서 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회원 중에 연락처 정보가 존재하지 않는 회원들만 찾아봅시다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A1556-5856-EF76-5AA5-402A89678EF3}"/>
              </a:ext>
            </a:extLst>
          </p:cNvPr>
          <p:cNvSpPr txBox="1"/>
          <p:nvPr/>
        </p:nvSpPr>
        <p:spPr>
          <a:xfrm>
            <a:off x="0" y="5271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en-US" altLang="ko-KR" sz="1800" b="1" dirty="0"/>
              <a:t> EXISTS</a:t>
            </a:r>
            <a:r>
              <a:rPr lang="ko-KR" altLang="en-US" sz="1800" b="1" dirty="0"/>
              <a:t> 원리와 사용이유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8823B-3F38-4940-BAE3-F7D40282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44" y="3110086"/>
            <a:ext cx="4670635" cy="180876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4100845-4DF1-CC7E-4FE0-E0F57E28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04" y="3110086"/>
            <a:ext cx="3005476" cy="29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1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4342</Words>
  <Application>Microsoft Office PowerPoint</Application>
  <PresentationFormat>와이드스크린</PresentationFormat>
  <Paragraphs>685</Paragraphs>
  <Slides>49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EXISTS 문법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CASE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MERGE 문법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서브쿼리</dc:title>
  <dc:creator>강 태우</dc:creator>
  <cp:lastModifiedBy>강 태우</cp:lastModifiedBy>
  <cp:revision>197</cp:revision>
  <dcterms:created xsi:type="dcterms:W3CDTF">2022-11-12T12:49:30Z</dcterms:created>
  <dcterms:modified xsi:type="dcterms:W3CDTF">2023-05-10T15:22:13Z</dcterms:modified>
</cp:coreProperties>
</file>