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637" r:id="rId3"/>
    <p:sldId id="638" r:id="rId4"/>
    <p:sldId id="639" r:id="rId5"/>
    <p:sldId id="640" r:id="rId6"/>
    <p:sldId id="641" r:id="rId7"/>
    <p:sldId id="642" r:id="rId8"/>
    <p:sldId id="643" r:id="rId9"/>
    <p:sldId id="646" r:id="rId10"/>
    <p:sldId id="649" r:id="rId11"/>
    <p:sldId id="648" r:id="rId12"/>
    <p:sldId id="645" r:id="rId13"/>
    <p:sldId id="650" r:id="rId14"/>
    <p:sldId id="644" r:id="rId15"/>
    <p:sldId id="652" r:id="rId16"/>
    <p:sldId id="651" r:id="rId17"/>
    <p:sldId id="653" r:id="rId18"/>
    <p:sldId id="654" r:id="rId19"/>
    <p:sldId id="43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8122" autoAdjust="0"/>
  </p:normalViewPr>
  <p:slideViewPr>
    <p:cSldViewPr snapToGrid="0">
      <p:cViewPr varScale="1">
        <p:scale>
          <a:sx n="72" d="100"/>
          <a:sy n="72" d="100"/>
        </p:scale>
        <p:origin x="91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14DB7-CDC1-4EF3-8D6F-AFFE94D2AAA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3D637-E7EE-4C23-A6C1-344E3CE08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0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45ECE-1B26-487A-8FD8-26AF7B42D03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5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예매번호</a:t>
            </a:r>
            <a:r>
              <a:rPr lang="en-US" altLang="ko-KR" dirty="0"/>
              <a:t>, </a:t>
            </a:r>
            <a:r>
              <a:rPr lang="ko-KR" altLang="en-US" dirty="0"/>
              <a:t>뮤지컬이름 </a:t>
            </a:r>
            <a:r>
              <a:rPr lang="en-US" altLang="ko-KR" dirty="0"/>
              <a:t>AS </a:t>
            </a:r>
            <a:r>
              <a:rPr lang="ko-KR" altLang="en-US" dirty="0"/>
              <a:t>공연이름 </a:t>
            </a:r>
            <a:r>
              <a:rPr lang="en-US" altLang="ko-KR" dirty="0"/>
              <a:t>, </a:t>
            </a:r>
            <a:r>
              <a:rPr lang="ko-KR" altLang="en-US" dirty="0"/>
              <a:t>뮤지컬가격 </a:t>
            </a:r>
            <a:r>
              <a:rPr lang="en-US" altLang="ko-KR" dirty="0"/>
              <a:t>AS </a:t>
            </a:r>
            <a:r>
              <a:rPr lang="ko-KR" altLang="en-US" dirty="0"/>
              <a:t>공연가격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</a:t>
            </a:r>
            <a:r>
              <a:rPr lang="ko-KR" altLang="en-US" dirty="0"/>
              <a:t>뮤지컬예매내역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예매번호 </a:t>
            </a:r>
            <a:r>
              <a:rPr lang="en-US" altLang="ko-KR" dirty="0"/>
              <a:t>&gt;= 3 </a:t>
            </a:r>
          </a:p>
          <a:p>
            <a:endParaRPr lang="en-US" altLang="ko-KR" dirty="0"/>
          </a:p>
          <a:p>
            <a:r>
              <a:rPr lang="en-US" altLang="ko-KR" dirty="0"/>
              <a:t>UNION ALL </a:t>
            </a:r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예매번호</a:t>
            </a:r>
            <a:r>
              <a:rPr lang="en-US" altLang="ko-KR" dirty="0"/>
              <a:t>, </a:t>
            </a:r>
            <a:r>
              <a:rPr lang="ko-KR" altLang="en-US" dirty="0"/>
              <a:t>콘서트이름</a:t>
            </a:r>
            <a:r>
              <a:rPr lang="en-US" altLang="ko-KR" dirty="0"/>
              <a:t>, </a:t>
            </a:r>
            <a:r>
              <a:rPr lang="ko-KR" altLang="en-US" dirty="0"/>
              <a:t>콘서트가격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</a:t>
            </a:r>
            <a:r>
              <a:rPr lang="ko-KR" altLang="en-US" dirty="0"/>
              <a:t>콘서트예매내역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예매번호 </a:t>
            </a:r>
            <a:r>
              <a:rPr lang="en-US" altLang="ko-KR" dirty="0"/>
              <a:t>&gt;= 3 </a:t>
            </a:r>
          </a:p>
          <a:p>
            <a:endParaRPr lang="en-US" altLang="ko-KR" dirty="0"/>
          </a:p>
          <a:p>
            <a:r>
              <a:rPr lang="en-US" altLang="ko-KR" dirty="0"/>
              <a:t>UNION ALL </a:t>
            </a:r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예매번호</a:t>
            </a:r>
            <a:r>
              <a:rPr lang="en-US" altLang="ko-KR" dirty="0"/>
              <a:t>, </a:t>
            </a:r>
            <a:r>
              <a:rPr lang="ko-KR" altLang="en-US" dirty="0" err="1"/>
              <a:t>극이름</a:t>
            </a:r>
            <a:r>
              <a:rPr lang="en-US" altLang="ko-KR" dirty="0"/>
              <a:t>, </a:t>
            </a:r>
            <a:r>
              <a:rPr lang="ko-KR" altLang="en-US" dirty="0" err="1"/>
              <a:t>극가격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</a:t>
            </a:r>
            <a:r>
              <a:rPr lang="ko-KR" altLang="en-US" dirty="0"/>
              <a:t>극장예매내역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예매번호 </a:t>
            </a:r>
            <a:r>
              <a:rPr lang="en-US" altLang="ko-KR" dirty="0"/>
              <a:t>&gt;= 3 ;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84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SELECT </a:t>
            </a:r>
            <a:r>
              <a:rPr lang="ko-KR" altLang="en-US" dirty="0"/>
              <a:t>뮤지컬가격 </a:t>
            </a:r>
            <a:r>
              <a:rPr lang="en-US" altLang="ko-KR" dirty="0"/>
              <a:t>AS </a:t>
            </a:r>
            <a:r>
              <a:rPr lang="ko-KR" altLang="en-US" dirty="0"/>
              <a:t>공연가격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FROM </a:t>
            </a:r>
            <a:r>
              <a:rPr lang="ko-KR" altLang="en-US" dirty="0"/>
              <a:t>뮤지컬예매내역</a:t>
            </a:r>
          </a:p>
          <a:p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/>
              <a:t>UNION </a:t>
            </a:r>
          </a:p>
          <a:p>
            <a:endParaRPr lang="en-US" altLang="ko-KR" dirty="0"/>
          </a:p>
          <a:p>
            <a:r>
              <a:rPr lang="en-US" altLang="ko-KR" dirty="0"/>
              <a:t> SELECT </a:t>
            </a:r>
            <a:r>
              <a:rPr lang="ko-KR" altLang="en-US" dirty="0"/>
              <a:t>콘서트가격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FROM </a:t>
            </a:r>
            <a:r>
              <a:rPr lang="ko-KR" altLang="en-US" dirty="0"/>
              <a:t>콘서트예매내역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UNION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SELECT </a:t>
            </a:r>
            <a:r>
              <a:rPr lang="ko-KR" altLang="en-US" dirty="0" err="1"/>
              <a:t>극가격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FROM </a:t>
            </a:r>
            <a:r>
              <a:rPr lang="ko-KR" altLang="en-US" dirty="0"/>
              <a:t>극장예매내역 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3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--</a:t>
            </a:r>
            <a:r>
              <a:rPr lang="ko-KR" altLang="en-US" sz="1200" dirty="0"/>
              <a:t>정보처리기사 수제비 </a:t>
            </a:r>
            <a:r>
              <a:rPr lang="en-US" altLang="ko-KR" sz="1200" dirty="0"/>
              <a:t>2023 </a:t>
            </a:r>
            <a:r>
              <a:rPr lang="ko-KR" altLang="en-US" sz="1200" dirty="0"/>
              <a:t>기준 </a:t>
            </a:r>
            <a:r>
              <a:rPr lang="en-US" altLang="ko-KR" sz="1200" dirty="0"/>
              <a:t>3-48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3A08-3CE2-40B2-91F9-1CB67D47EB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3A08-3CE2-40B2-91F9-1CB67D47EB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7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WITH A AS ( </a:t>
            </a:r>
          </a:p>
          <a:p>
            <a:r>
              <a:rPr lang="en-US" altLang="ko-KR" dirty="0"/>
              <a:t>SELECT 1 AS COL1 , 'A' AS COL2 FROM DUAL UNION ALL </a:t>
            </a:r>
          </a:p>
          <a:p>
            <a:r>
              <a:rPr lang="en-US" altLang="ko-KR" dirty="0"/>
              <a:t>SELECT 2 AS COL1 , 'B' AS COL2 FROM DUAL UNION ALL </a:t>
            </a:r>
          </a:p>
          <a:p>
            <a:r>
              <a:rPr lang="en-US" altLang="ko-KR" dirty="0"/>
              <a:t>SELECT 3 AS COL1 , 'C' AS COL2 FROM DUAL UNION ALL </a:t>
            </a:r>
          </a:p>
          <a:p>
            <a:r>
              <a:rPr lang="en-US" altLang="ko-KR" dirty="0"/>
              <a:t>SELECT 4 AS COL1 , 'D' AS COL2 FROM DUAL UNION ALL </a:t>
            </a:r>
          </a:p>
          <a:p>
            <a:r>
              <a:rPr lang="en-US" altLang="ko-KR" dirty="0"/>
              <a:t>SELECT 5 AS COL1 , 'E' AS COL2 FROM DUAL )</a:t>
            </a:r>
          </a:p>
          <a:p>
            <a:r>
              <a:rPr lang="en-US" altLang="ko-KR" dirty="0"/>
              <a:t>, B AS (</a:t>
            </a:r>
          </a:p>
          <a:p>
            <a:r>
              <a:rPr lang="en-US" altLang="ko-KR" dirty="0"/>
              <a:t>SELECT 4 AS COL1 , 'F' AS COL2 FROM DUAL UNION ALL </a:t>
            </a:r>
          </a:p>
          <a:p>
            <a:r>
              <a:rPr lang="en-US" altLang="ko-KR" dirty="0"/>
              <a:t>SELECT 5 AS COL1 , 'G' AS COL2 FROM DUAL UNION ALL </a:t>
            </a:r>
          </a:p>
          <a:p>
            <a:r>
              <a:rPr lang="en-US" altLang="ko-KR" dirty="0"/>
              <a:t>SELECT 6 AS COL1 , 'H' AS COL2 FROM DUAL UNION ALL </a:t>
            </a:r>
          </a:p>
          <a:p>
            <a:r>
              <a:rPr lang="en-US" altLang="ko-KR" dirty="0"/>
              <a:t>SELECT 7 AS COL1 , 'I' AS COL2 FROM DUAL UNION ALL </a:t>
            </a:r>
          </a:p>
          <a:p>
            <a:r>
              <a:rPr lang="en-US" altLang="ko-KR" dirty="0"/>
              <a:t>SELECT 8 AS COL1 , 'J' AS COL2 FROM DUAL )</a:t>
            </a:r>
          </a:p>
          <a:p>
            <a:endParaRPr lang="en-US" altLang="ko-KR" dirty="0"/>
          </a:p>
          <a:p>
            <a:r>
              <a:rPr lang="en-US" altLang="ko-KR" dirty="0"/>
              <a:t>SELECT COL1 </a:t>
            </a:r>
          </a:p>
          <a:p>
            <a:r>
              <a:rPr lang="en-US" altLang="ko-KR" dirty="0"/>
              <a:t>  FROM A </a:t>
            </a:r>
          </a:p>
          <a:p>
            <a:r>
              <a:rPr lang="en-US" altLang="ko-KR" dirty="0"/>
              <a:t> UNION </a:t>
            </a:r>
          </a:p>
          <a:p>
            <a:r>
              <a:rPr lang="en-US" altLang="ko-KR" dirty="0"/>
              <a:t>SELECT COL1 </a:t>
            </a:r>
          </a:p>
          <a:p>
            <a:r>
              <a:rPr lang="en-US" altLang="ko-KR" dirty="0"/>
              <a:t>  FROM B 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D8703-CCD6-4979-86A0-16F50014BC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52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8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UNION ALL </a:t>
            </a:r>
            <a:r>
              <a:rPr lang="ko-KR" altLang="en-US" dirty="0"/>
              <a:t>의 특징 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첫번쨰로 실행한 컬럼의 이름을 따른다</a:t>
            </a:r>
            <a:r>
              <a:rPr lang="en-US" altLang="ko-KR" dirty="0"/>
              <a:t>.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dirty="0"/>
              <a:t>UNION ALL </a:t>
            </a:r>
            <a:r>
              <a:rPr lang="ko-KR" altLang="en-US" dirty="0"/>
              <a:t>로 묶어서 표현할 경우 모든 컬럼의 개수와 자료형이 </a:t>
            </a:r>
            <a:r>
              <a:rPr lang="ko-KR" altLang="en-US" dirty="0" err="1"/>
              <a:t>일치해야한다</a:t>
            </a:r>
            <a:r>
              <a:rPr lang="en-US" altLang="ko-KR" dirty="0"/>
              <a:t>. (</a:t>
            </a:r>
            <a:r>
              <a:rPr lang="ko-KR" altLang="en-US" dirty="0" err="1"/>
              <a:t>안뽑을거면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로 처리 등</a:t>
            </a:r>
            <a:r>
              <a:rPr lang="en-US" altLang="ko-KR" dirty="0"/>
              <a:t>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55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UNION ALL </a:t>
            </a:r>
            <a:r>
              <a:rPr lang="ko-KR" altLang="en-US" dirty="0"/>
              <a:t>의 특징 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첫번쨰로 실행한 컬럼의 이름을 따른다</a:t>
            </a:r>
            <a:r>
              <a:rPr lang="en-US" altLang="ko-KR" dirty="0"/>
              <a:t>.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dirty="0"/>
              <a:t>UNION ALL </a:t>
            </a:r>
            <a:r>
              <a:rPr lang="ko-KR" altLang="en-US" dirty="0"/>
              <a:t>로 묶어서 표현할 경우 모든 컬럼의 개수와 자료형이 </a:t>
            </a:r>
            <a:r>
              <a:rPr lang="ko-KR" altLang="en-US" dirty="0" err="1"/>
              <a:t>일치해야한다</a:t>
            </a:r>
            <a:r>
              <a:rPr lang="en-US" altLang="ko-KR" dirty="0"/>
              <a:t>. (</a:t>
            </a:r>
            <a:r>
              <a:rPr lang="ko-KR" altLang="en-US" dirty="0" err="1"/>
              <a:t>안뽑을거면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로 처리 등</a:t>
            </a:r>
            <a:r>
              <a:rPr lang="en-US" altLang="ko-KR" dirty="0"/>
              <a:t>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3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0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30326-0D4F-FF14-1D45-1EFAF8EB5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E0E6B6-F02F-4D72-844A-DC5B00D84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3F8AC-9FF6-7897-851F-73E4043F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2B852-0B98-6544-8859-3CB3EDE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55C88-2DC8-0E43-664E-163C98D1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7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7AE86-42A5-4220-54C9-1B46D7C1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48310-4452-A8DC-2002-2732801C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801D0-054B-923A-4D35-66BCB9E0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5DB51-E1D9-277B-436E-634E9AD2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DEBF-FD7D-2348-BD7F-1D31EEE1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4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02F7E8-A2F8-98D2-C068-A630B6492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B69DF6-19E1-4B2C-5F07-96532DE94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6B56F-EB1E-54F6-60D5-314989DA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A3634-019C-1D0C-2DE1-549BFDD5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10C03-D1CC-0CF2-AA2B-E6E10230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2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9F157-C95A-9FC7-F7E6-6F2217CB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4D7BD-411A-0BC9-8A8F-2B03C270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92DD9-67F6-ABEF-E6A1-B62C2A2B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BCCEF-E0FA-717C-84E6-C2FEF95D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B8790-CCE3-1269-1EBF-BE253B36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4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65F8-F1F2-2B8C-C5E6-99F7BB2E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CA956-5C2D-36EB-F7E6-12D188A6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2D4CF-30BF-248C-D55B-A5CE7A3A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2BB6B-0A4D-3B26-F762-718B46F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F5108-9286-CBEF-0B87-7E82AC6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52943-1C7F-9940-6313-86603224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4D112-CBEC-1E99-0EDA-6D706C9E2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D9F94-BF89-2145-7482-A97C099F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81507-67D4-5CB6-E535-6AEBCA52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614E3-A02F-6DBA-D99B-E798AC6E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9E9E2-3E59-A39B-C784-150403D1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8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86370-8527-08FC-E48D-A6CB1FBD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786D2-E8EB-2FD4-2C85-EC7022DA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D192E-83C7-D222-A66F-E32700FD9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2B4B3-3180-A26D-5EFF-7C549FC71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2FD1A1-A0F3-01B3-1089-55E17C896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330935-9717-A6D5-930A-BB5EE3C0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F0144F-B458-26AB-85EA-B8CBE563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D93BBC-928C-815E-4577-75074754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9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AF80-84F5-A877-4BF2-DD5952DF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7CB8E6-C949-88D5-7B45-CB73C199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E2DE38-DFE7-8872-9595-8B151EC4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3D1668-D99E-827B-E23C-291EDB85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32329-974A-9C39-5905-0CB15B7A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7937EA-9B5B-BAF7-1F2B-C6D6F9E0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724AB-26B8-1ED9-17C7-9B24A4BC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6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5C537-8A40-E81B-CAC1-83652F4C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43006-8949-010A-CAED-2301AE3C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6161B-C429-2DB6-D89E-C8A7DC9B1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FA4B7-F901-BD69-33CF-30C9E406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024DB-0508-DB3E-9082-92894542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F9B0B-214A-39C6-25DD-88ED448A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2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4054-A1CE-5F6A-DCEF-BCA1DC0E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7E934F-B50B-0886-8B5C-EB04306E1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91967-FA58-951E-AF1D-2F7BACB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87818-0D11-FE7E-6714-AF9C9720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366A9-B21C-2B5C-9980-C6F574F5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70ACC-8D4D-E143-28B2-D204D872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9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5D2A18-783F-30F9-2441-012363F7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0C3D3-81B8-7356-0A23-C40CC9368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E1D4B-6EEB-20F4-1350-382252A86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AB107-5540-4193-B65B-47BD8977516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10E5F-6646-AAB8-D730-D652F1EA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5994F-56BC-787E-132D-02913B54A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E85A5C-1F22-ACEE-2796-ED3692077EAA}"/>
              </a:ext>
            </a:extLst>
          </p:cNvPr>
          <p:cNvSpPr/>
          <p:nvPr/>
        </p:nvSpPr>
        <p:spPr>
          <a:xfrm>
            <a:off x="-1" y="0"/>
            <a:ext cx="526745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2092A-B5D2-4FEB-B761-3C9815DA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798" y="2956808"/>
            <a:ext cx="2680517" cy="761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latinLnBrk="0"/>
            <a:r>
              <a:rPr lang="ko-KR" altLang="en-US" sz="4000" dirty="0">
                <a:solidFill>
                  <a:srgbClr val="FFFFFF"/>
                </a:solidFill>
              </a:rPr>
              <a:t>집합연산자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BFE161E-6E39-4433-8EE6-E762D1F96EA6}"/>
              </a:ext>
            </a:extLst>
          </p:cNvPr>
          <p:cNvSpPr txBox="1">
            <a:spLocks/>
          </p:cNvSpPr>
          <p:nvPr/>
        </p:nvSpPr>
        <p:spPr>
          <a:xfrm>
            <a:off x="6801466" y="2363294"/>
            <a:ext cx="4275195" cy="2131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ko-KR" altLang="en-US" sz="2300" b="1" dirty="0"/>
              <a:t>집합연산자 문법 알아보기</a:t>
            </a:r>
            <a:r>
              <a:rPr lang="en-US" altLang="ko-KR" sz="2300" b="1" dirty="0"/>
              <a:t> </a:t>
            </a:r>
          </a:p>
          <a:p>
            <a:pPr marL="457200" indent="-457200" algn="l">
              <a:spcAft>
                <a:spcPts val="600"/>
              </a:spcAft>
              <a:buAutoNum type="arabicPeriod"/>
            </a:pP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ko-KR" altLang="en-US" sz="2300" b="1" dirty="0"/>
              <a:t>집합연산자 종류와 예시</a:t>
            </a: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ko-KR" altLang="en-US" sz="2300" b="1" dirty="0"/>
              <a:t>실습 문제 풀이</a:t>
            </a:r>
            <a:endParaRPr lang="en-US" altLang="ko-KR" sz="23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CDBFD4A-F80D-CDC0-BA12-5A9F57DDB2F4}"/>
              </a:ext>
            </a:extLst>
          </p:cNvPr>
          <p:cNvSpPr txBox="1">
            <a:spLocks/>
          </p:cNvSpPr>
          <p:nvPr/>
        </p:nvSpPr>
        <p:spPr>
          <a:xfrm>
            <a:off x="-1" y="6547322"/>
            <a:ext cx="1340044" cy="3106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1600" dirty="0">
                <a:solidFill>
                  <a:srgbClr val="FFFFFF"/>
                </a:solidFill>
              </a:rPr>
              <a:t>강사 강태우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1B7195A-A1B5-424C-09E9-8BB0CD4A4E84}"/>
              </a:ext>
            </a:extLst>
          </p:cNvPr>
          <p:cNvSpPr txBox="1">
            <a:spLocks/>
          </p:cNvSpPr>
          <p:nvPr/>
        </p:nvSpPr>
        <p:spPr>
          <a:xfrm>
            <a:off x="1293469" y="3712765"/>
            <a:ext cx="2680517" cy="3106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1400" b="1" dirty="0">
                <a:solidFill>
                  <a:srgbClr val="FF0000"/>
                </a:solidFill>
              </a:rPr>
              <a:t>현업 사용 정도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★ ★ ★ ★☆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7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EEE94-0A4B-6C87-4643-B3EAE5F12D56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2.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집합연산자 종류와 예시</a:t>
            </a: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FE8CB-286E-9D0C-76E8-9149BFA327A4}"/>
              </a:ext>
            </a:extLst>
          </p:cNvPr>
          <p:cNvSpPr txBox="1"/>
          <p:nvPr/>
        </p:nvSpPr>
        <p:spPr>
          <a:xfrm>
            <a:off x="339726" y="1190163"/>
            <a:ext cx="5629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b="1" dirty="0"/>
              <a:t>예매내역을 한번에 가져올 수 있습니다</a:t>
            </a:r>
            <a:r>
              <a:rPr lang="en-US" altLang="ko-KR" sz="24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02FE75-97C7-9A79-DB76-78C2E9CDB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2" y="1753986"/>
            <a:ext cx="5319961" cy="45730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40C9A4-933A-8D29-BED1-7864C8300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668" y="1406324"/>
            <a:ext cx="4305857" cy="48897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B84023-DC57-1D6D-4DAC-3467F644139D}"/>
              </a:ext>
            </a:extLst>
          </p:cNvPr>
          <p:cNvSpPr/>
          <p:nvPr/>
        </p:nvSpPr>
        <p:spPr>
          <a:xfrm>
            <a:off x="6370824" y="1414638"/>
            <a:ext cx="4909547" cy="355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7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EEE94-0A4B-6C87-4643-B3EAE5F12D56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2.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집합연산자 종류와 예시</a:t>
            </a: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FE8CB-286E-9D0C-76E8-9149BFA327A4}"/>
              </a:ext>
            </a:extLst>
          </p:cNvPr>
          <p:cNvSpPr txBox="1"/>
          <p:nvPr/>
        </p:nvSpPr>
        <p:spPr>
          <a:xfrm>
            <a:off x="269009" y="1139272"/>
            <a:ext cx="629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b="1" dirty="0"/>
              <a:t>첫번째로 실행한 쿼리의 컬럼을 따라갑니다</a:t>
            </a:r>
            <a:r>
              <a:rPr lang="en-US" altLang="ko-KR" sz="2400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516F7D-8A8A-F17E-F286-6A2120FA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30" y="1720735"/>
            <a:ext cx="4520825" cy="46724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C835DB-18D2-3B50-3ED1-E5A1B27F0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515" y="1414637"/>
            <a:ext cx="3496163" cy="4978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B84023-DC57-1D6D-4DAC-3467F644139D}"/>
              </a:ext>
            </a:extLst>
          </p:cNvPr>
          <p:cNvSpPr/>
          <p:nvPr/>
        </p:nvSpPr>
        <p:spPr>
          <a:xfrm>
            <a:off x="6799811" y="1414638"/>
            <a:ext cx="4006734" cy="372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6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235293" y="977211"/>
            <a:ext cx="11405530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Iropke Batang"/>
              </a:rPr>
              <a:t>위 아래로 출력하려는 컬럼의 </a:t>
            </a:r>
            <a:r>
              <a:rPr lang="ko-KR" altLang="en-US" sz="2400" b="1" dirty="0">
                <a:highlight>
                  <a:srgbClr val="FFFF00"/>
                </a:highlight>
                <a:latin typeface="Iropke Batang"/>
              </a:rPr>
              <a:t>개수와 자료형이 일치</a:t>
            </a:r>
            <a:r>
              <a:rPr lang="ko-KR" altLang="en-US" sz="2400" b="1" dirty="0">
                <a:latin typeface="Iropke Batang"/>
              </a:rPr>
              <a:t>해야 합니다</a:t>
            </a:r>
            <a:r>
              <a:rPr lang="en-US" altLang="ko-KR" sz="2400" b="1" dirty="0">
                <a:latin typeface="Iropke Batang"/>
              </a:rPr>
              <a:t>. </a:t>
            </a:r>
            <a:endParaRPr lang="en-US" altLang="ko-KR" sz="1400" b="1" dirty="0">
              <a:latin typeface="Iropke Batang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FC3CD-89E0-16AD-1C27-9246710B6487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2.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집합연산자 종류와 예시 </a:t>
            </a:r>
            <a:r>
              <a:rPr lang="en-US" altLang="ko-KR" b="1" dirty="0"/>
              <a:t>– </a:t>
            </a:r>
            <a:r>
              <a:rPr lang="ko-KR" altLang="en-US" b="1" dirty="0"/>
              <a:t>사용시 주의사항</a:t>
            </a: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120E4D-C260-4B36-2AFB-C5A6116F1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05" y="1880096"/>
            <a:ext cx="5829197" cy="37076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8776C-9E57-4D39-77A5-9493C510E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238" y="5748542"/>
            <a:ext cx="8494585" cy="7278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F198A35-7728-CD00-B6A1-CCF2D5B35CAE}"/>
              </a:ext>
            </a:extLst>
          </p:cNvPr>
          <p:cNvSpPr/>
          <p:nvPr/>
        </p:nvSpPr>
        <p:spPr>
          <a:xfrm>
            <a:off x="4924698" y="1891052"/>
            <a:ext cx="1419936" cy="259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E21815-546B-443F-3F4F-B30DB71BF2B6}"/>
              </a:ext>
            </a:extLst>
          </p:cNvPr>
          <p:cNvSpPr/>
          <p:nvPr/>
        </p:nvSpPr>
        <p:spPr>
          <a:xfrm>
            <a:off x="5193766" y="3384821"/>
            <a:ext cx="1355080" cy="326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780A21-5C90-BB85-1154-FE6265D7C44F}"/>
              </a:ext>
            </a:extLst>
          </p:cNvPr>
          <p:cNvSpPr/>
          <p:nvPr/>
        </p:nvSpPr>
        <p:spPr>
          <a:xfrm>
            <a:off x="4514740" y="4914540"/>
            <a:ext cx="1221799" cy="326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C5469D-6D4E-F13D-B684-B0B5F3DE7130}"/>
              </a:ext>
            </a:extLst>
          </p:cNvPr>
          <p:cNvSpPr txBox="1"/>
          <p:nvPr/>
        </p:nvSpPr>
        <p:spPr>
          <a:xfrm>
            <a:off x="5763547" y="21569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문자형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D61027-D947-2667-415F-77D99091B973}"/>
              </a:ext>
            </a:extLst>
          </p:cNvPr>
          <p:cNvSpPr txBox="1"/>
          <p:nvPr/>
        </p:nvSpPr>
        <p:spPr>
          <a:xfrm>
            <a:off x="5763547" y="37454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숫자형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2169F-1F15-F4D6-BFA4-4D3A1A50E08C}"/>
              </a:ext>
            </a:extLst>
          </p:cNvPr>
          <p:cNvSpPr txBox="1"/>
          <p:nvPr/>
        </p:nvSpPr>
        <p:spPr>
          <a:xfrm>
            <a:off x="5218837" y="5229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날짜형</a:t>
            </a:r>
          </a:p>
        </p:txBody>
      </p:sp>
    </p:spTree>
    <p:extLst>
      <p:ext uri="{BB962C8B-B14F-4D97-AF65-F5344CB8AC3E}">
        <p14:creationId xmlns:p14="http://schemas.microsoft.com/office/powerpoint/2010/main" val="406591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7701B5-5E81-4D2A-2FF0-B5B7642E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1974226"/>
            <a:ext cx="6353329" cy="40580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1CC64-7297-31E9-C69E-DF411EB9F4EB}"/>
              </a:ext>
            </a:extLst>
          </p:cNvPr>
          <p:cNvSpPr txBox="1"/>
          <p:nvPr/>
        </p:nvSpPr>
        <p:spPr>
          <a:xfrm>
            <a:off x="235293" y="977211"/>
            <a:ext cx="11405530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Iropke Batang"/>
              </a:rPr>
              <a:t>위 아래로 출력하려는 컬럼의 </a:t>
            </a:r>
            <a:r>
              <a:rPr lang="ko-KR" altLang="en-US" sz="2400" b="1" dirty="0">
                <a:highlight>
                  <a:srgbClr val="FFFF00"/>
                </a:highlight>
                <a:latin typeface="Iropke Batang"/>
              </a:rPr>
              <a:t>개수와 자료형이 일치</a:t>
            </a:r>
            <a:r>
              <a:rPr lang="ko-KR" altLang="en-US" sz="2400" b="1" dirty="0">
                <a:latin typeface="Iropke Batang"/>
              </a:rPr>
              <a:t>해야 합니다</a:t>
            </a:r>
            <a:r>
              <a:rPr lang="en-US" altLang="ko-KR" sz="2400" b="1" dirty="0">
                <a:latin typeface="Iropke Batang"/>
              </a:rPr>
              <a:t>. </a:t>
            </a:r>
            <a:endParaRPr lang="en-US" altLang="ko-KR" sz="1400" b="1" dirty="0">
              <a:latin typeface="Iropke Batang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FDFB9E-99CA-3416-53C0-39A1C2D1CA7E}"/>
              </a:ext>
            </a:extLst>
          </p:cNvPr>
          <p:cNvSpPr/>
          <p:nvPr/>
        </p:nvSpPr>
        <p:spPr>
          <a:xfrm>
            <a:off x="5039504" y="1959804"/>
            <a:ext cx="1953904" cy="359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4A4273-1E37-A237-738E-6A8CEA43B90A}"/>
              </a:ext>
            </a:extLst>
          </p:cNvPr>
          <p:cNvSpPr/>
          <p:nvPr/>
        </p:nvSpPr>
        <p:spPr>
          <a:xfrm>
            <a:off x="4601701" y="5254415"/>
            <a:ext cx="743383" cy="359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5E2926-C11A-BAC8-37F5-67346119B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765" y="1942830"/>
            <a:ext cx="3910068" cy="42183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750261-1CB5-575E-D465-F17E816EB0A1}"/>
              </a:ext>
            </a:extLst>
          </p:cNvPr>
          <p:cNvSpPr/>
          <p:nvPr/>
        </p:nvSpPr>
        <p:spPr>
          <a:xfrm>
            <a:off x="10456632" y="1837117"/>
            <a:ext cx="1023245" cy="4432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3DC9C-B45B-C8CD-BDE8-C7DEC2D174A0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2.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집합연산자 종류와 예시 </a:t>
            </a:r>
            <a:r>
              <a:rPr lang="en-US" altLang="ko-KR" b="1" dirty="0"/>
              <a:t>– </a:t>
            </a:r>
            <a:r>
              <a:rPr lang="ko-KR" altLang="en-US" b="1" dirty="0"/>
              <a:t>사용시 주의사항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88806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26C4B01-8A1D-B1BE-8638-CBF3CA707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26" y="2007953"/>
            <a:ext cx="5527964" cy="41312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A5607E-EB57-AE2B-9981-6BA75E47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098" y="4443075"/>
            <a:ext cx="6658904" cy="590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ECE498-A251-98AC-820E-A4ADAE321803}"/>
              </a:ext>
            </a:extLst>
          </p:cNvPr>
          <p:cNvSpPr txBox="1"/>
          <p:nvPr/>
        </p:nvSpPr>
        <p:spPr>
          <a:xfrm>
            <a:off x="235293" y="977211"/>
            <a:ext cx="11405530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Iropke Batang"/>
              </a:rPr>
              <a:t>위 아래로 출력하려는 컬럼의 </a:t>
            </a:r>
            <a:r>
              <a:rPr lang="ko-KR" altLang="en-US" sz="2400" b="1" dirty="0">
                <a:highlight>
                  <a:srgbClr val="FFFF00"/>
                </a:highlight>
                <a:latin typeface="Iropke Batang"/>
              </a:rPr>
              <a:t>개수와 자료형이 일치</a:t>
            </a:r>
            <a:r>
              <a:rPr lang="ko-KR" altLang="en-US" sz="2400" b="1" dirty="0">
                <a:latin typeface="Iropke Batang"/>
              </a:rPr>
              <a:t>해야 합니다</a:t>
            </a:r>
            <a:r>
              <a:rPr lang="en-US" altLang="ko-KR" sz="2400" b="1" dirty="0">
                <a:latin typeface="Iropke Batang"/>
              </a:rPr>
              <a:t>. </a:t>
            </a:r>
            <a:endParaRPr lang="en-US" altLang="ko-KR" sz="1400" b="1" dirty="0">
              <a:latin typeface="Iropke Batang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9A324D-C484-B70D-D1B5-228100AA49D2}"/>
              </a:ext>
            </a:extLst>
          </p:cNvPr>
          <p:cNvSpPr/>
          <p:nvPr/>
        </p:nvSpPr>
        <p:spPr>
          <a:xfrm>
            <a:off x="1589868" y="2032892"/>
            <a:ext cx="3539230" cy="394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13559-440B-BBBA-6691-FB348ACE2178}"/>
              </a:ext>
            </a:extLst>
          </p:cNvPr>
          <p:cNvSpPr/>
          <p:nvPr/>
        </p:nvSpPr>
        <p:spPr>
          <a:xfrm>
            <a:off x="1573242" y="3708198"/>
            <a:ext cx="4594948" cy="394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38DA94-BAB0-685A-02BA-F30AFB2DCC7B}"/>
              </a:ext>
            </a:extLst>
          </p:cNvPr>
          <p:cNvSpPr/>
          <p:nvPr/>
        </p:nvSpPr>
        <p:spPr>
          <a:xfrm>
            <a:off x="1573242" y="5374098"/>
            <a:ext cx="3880053" cy="394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060CF-79BA-6B82-5FAB-B27D0C39C0E8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2.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집합연산자 종류와 예시 </a:t>
            </a:r>
            <a:r>
              <a:rPr lang="en-US" altLang="ko-KR" b="1" dirty="0"/>
              <a:t>– </a:t>
            </a:r>
            <a:r>
              <a:rPr lang="ko-KR" altLang="en-US" b="1" dirty="0"/>
              <a:t>사용시 주의사항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546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0EC2A-A9EF-5FA9-570A-ADACBA6AE00E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3.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실습 문제 풀이</a:t>
            </a:r>
            <a:endParaRPr lang="en-US" altLang="ko-KR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65807-119F-CA02-26CF-9613022BF2E2}"/>
              </a:ext>
            </a:extLst>
          </p:cNvPr>
          <p:cNvSpPr txBox="1"/>
          <p:nvPr/>
        </p:nvSpPr>
        <p:spPr>
          <a:xfrm>
            <a:off x="567317" y="835554"/>
            <a:ext cx="9875866" cy="3193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Iropke Batang"/>
              </a:rPr>
              <a:t>1.</a:t>
            </a:r>
            <a:r>
              <a:rPr lang="ko-KR" altLang="en-US" sz="2000" b="1" dirty="0">
                <a:latin typeface="Iropke Batang"/>
              </a:rPr>
              <a:t>뮤지컬예매내역 </a:t>
            </a:r>
            <a:r>
              <a:rPr lang="en-US" altLang="ko-KR" sz="2000" b="1" dirty="0">
                <a:latin typeface="Iropke Batang"/>
              </a:rPr>
              <a:t>,  </a:t>
            </a:r>
            <a:r>
              <a:rPr lang="ko-KR" altLang="en-US" sz="2000" b="1" dirty="0">
                <a:latin typeface="Iropke Batang"/>
              </a:rPr>
              <a:t>콘서트예매내역 </a:t>
            </a:r>
            <a:r>
              <a:rPr lang="en-US" altLang="ko-KR" sz="2000" b="1" dirty="0">
                <a:latin typeface="Iropke Batang"/>
              </a:rPr>
              <a:t>, </a:t>
            </a:r>
            <a:r>
              <a:rPr lang="ko-KR" altLang="en-US" sz="2000" b="1" dirty="0">
                <a:latin typeface="Iropke Batang"/>
              </a:rPr>
              <a:t>극장예매내역 테이블 </a:t>
            </a:r>
            <a:r>
              <a:rPr lang="en-US" altLang="ko-KR" sz="2000" b="1" dirty="0">
                <a:latin typeface="Iropke Batang"/>
              </a:rPr>
              <a:t>3</a:t>
            </a:r>
            <a:r>
              <a:rPr lang="ko-KR" altLang="en-US" sz="2000" b="1" dirty="0">
                <a:latin typeface="Iropke Batang"/>
              </a:rPr>
              <a:t>개를  </a:t>
            </a:r>
            <a:r>
              <a:rPr lang="en-US" altLang="ko-KR" sz="2000" b="1" dirty="0">
                <a:latin typeface="Iropke Batang"/>
              </a:rPr>
              <a:t>UNION  ALL</a:t>
            </a:r>
            <a:r>
              <a:rPr lang="ko-KR" altLang="en-US" sz="2000" b="1" dirty="0">
                <a:latin typeface="Iropke Batang"/>
              </a:rPr>
              <a:t>을 이용하여</a:t>
            </a:r>
            <a:r>
              <a:rPr lang="en-US" altLang="ko-KR" sz="2000" b="1" dirty="0">
                <a:latin typeface="Iropke Batang"/>
              </a:rPr>
              <a:t> </a:t>
            </a:r>
            <a:r>
              <a:rPr lang="ko-KR" altLang="en-US" sz="2000" b="1" dirty="0">
                <a:latin typeface="Iropke Batang"/>
              </a:rPr>
              <a:t>아래 컬럼을 출력해주세요</a:t>
            </a:r>
            <a:r>
              <a:rPr lang="en-US" altLang="ko-KR" sz="2000" b="1" dirty="0">
                <a:latin typeface="Iropke Batang"/>
              </a:rPr>
              <a:t>. (</a:t>
            </a:r>
            <a:r>
              <a:rPr lang="ko-KR" altLang="en-US" sz="2000" b="1" dirty="0">
                <a:latin typeface="Iropke Batang"/>
              </a:rPr>
              <a:t>출력 순서는 상관없습니다</a:t>
            </a:r>
            <a:r>
              <a:rPr lang="en-US" altLang="ko-KR" sz="2000" b="1" dirty="0">
                <a:latin typeface="Iropke Batang"/>
              </a:rPr>
              <a:t>.) 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Iropke Batang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Iropke Batang"/>
              </a:rPr>
              <a:t>[ </a:t>
            </a:r>
            <a:r>
              <a:rPr lang="ko-KR" altLang="en-US" sz="1600" b="1" dirty="0">
                <a:latin typeface="Iropke Batang"/>
              </a:rPr>
              <a:t>뮤지컬예매내역 </a:t>
            </a:r>
            <a:r>
              <a:rPr lang="en-US" altLang="ko-KR" sz="1600" b="1" dirty="0">
                <a:latin typeface="Iropke Batang"/>
              </a:rPr>
              <a:t>: </a:t>
            </a:r>
            <a:r>
              <a:rPr lang="ko-KR" altLang="en-US" sz="1600" b="1" dirty="0">
                <a:latin typeface="Iropke Batang"/>
              </a:rPr>
              <a:t>예매번호</a:t>
            </a:r>
            <a:r>
              <a:rPr lang="en-US" altLang="ko-KR" sz="1600" b="1" dirty="0">
                <a:latin typeface="Iropke Batang"/>
              </a:rPr>
              <a:t>,</a:t>
            </a:r>
            <a:r>
              <a:rPr lang="ko-KR" altLang="en-US" sz="1600" b="1" dirty="0">
                <a:latin typeface="Iropke Batang"/>
              </a:rPr>
              <a:t> 뮤지컬이름 </a:t>
            </a:r>
            <a:r>
              <a:rPr lang="en-US" altLang="ko-KR" sz="1600" b="1" dirty="0">
                <a:latin typeface="Iropke Batang"/>
              </a:rPr>
              <a:t>, </a:t>
            </a:r>
            <a:r>
              <a:rPr lang="ko-KR" altLang="en-US" sz="1600" b="1" dirty="0">
                <a:latin typeface="Iropke Batang"/>
              </a:rPr>
              <a:t>뮤지컬가격 </a:t>
            </a:r>
            <a:r>
              <a:rPr lang="en-US" altLang="ko-KR" sz="1600" b="1" dirty="0">
                <a:latin typeface="Iropke Batang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Iropke Batang"/>
              </a:rPr>
              <a:t>[ </a:t>
            </a:r>
            <a:r>
              <a:rPr lang="ko-KR" altLang="en-US" sz="1600" b="1" dirty="0">
                <a:latin typeface="Iropke Batang"/>
              </a:rPr>
              <a:t>콘서트예매내역 </a:t>
            </a:r>
            <a:r>
              <a:rPr lang="en-US" altLang="ko-KR" sz="1600" b="1" dirty="0">
                <a:latin typeface="Iropke Batang"/>
              </a:rPr>
              <a:t>: </a:t>
            </a:r>
            <a:r>
              <a:rPr lang="ko-KR" altLang="en-US" sz="1600" b="1" dirty="0">
                <a:latin typeface="Iropke Batang"/>
              </a:rPr>
              <a:t>예매번호</a:t>
            </a:r>
            <a:r>
              <a:rPr lang="en-US" altLang="ko-KR" sz="1600" b="1" dirty="0">
                <a:latin typeface="Iropke Batang"/>
              </a:rPr>
              <a:t>, </a:t>
            </a:r>
            <a:r>
              <a:rPr lang="ko-KR" altLang="en-US" sz="1600" b="1" dirty="0">
                <a:latin typeface="Iropke Batang"/>
              </a:rPr>
              <a:t>콘서트이름 </a:t>
            </a:r>
            <a:r>
              <a:rPr lang="en-US" altLang="ko-KR" sz="1600" b="1" dirty="0">
                <a:latin typeface="Iropke Batang"/>
              </a:rPr>
              <a:t>, </a:t>
            </a:r>
            <a:r>
              <a:rPr lang="ko-KR" altLang="en-US" sz="1600" b="1" dirty="0">
                <a:latin typeface="Iropke Batang"/>
              </a:rPr>
              <a:t>콘서트가격 </a:t>
            </a:r>
            <a:r>
              <a:rPr lang="en-US" altLang="ko-KR" sz="1600" b="1" dirty="0">
                <a:latin typeface="Iropke Batang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Iropke Batang"/>
              </a:rPr>
              <a:t>[ </a:t>
            </a:r>
            <a:r>
              <a:rPr lang="ko-KR" altLang="en-US" sz="1600" b="1" dirty="0">
                <a:latin typeface="Iropke Batang"/>
              </a:rPr>
              <a:t>극장예매내역 </a:t>
            </a:r>
            <a:r>
              <a:rPr lang="en-US" altLang="ko-KR" sz="1600" b="1" dirty="0">
                <a:latin typeface="Iropke Batang"/>
              </a:rPr>
              <a:t>    :  </a:t>
            </a:r>
            <a:r>
              <a:rPr lang="ko-KR" altLang="en-US" sz="1600" b="1" dirty="0">
                <a:latin typeface="Iropke Batang"/>
              </a:rPr>
              <a:t>예매번호</a:t>
            </a:r>
            <a:r>
              <a:rPr lang="en-US" altLang="ko-KR" sz="1600" b="1" dirty="0">
                <a:latin typeface="Iropke Batang"/>
              </a:rPr>
              <a:t>, </a:t>
            </a:r>
            <a:r>
              <a:rPr lang="ko-KR" altLang="en-US" sz="1600" b="1" dirty="0" err="1">
                <a:latin typeface="Iropke Batang"/>
              </a:rPr>
              <a:t>극이름</a:t>
            </a:r>
            <a:r>
              <a:rPr lang="ko-KR" altLang="en-US" sz="1600" b="1" dirty="0">
                <a:latin typeface="Iropke Batang"/>
              </a:rPr>
              <a:t> </a:t>
            </a:r>
            <a:r>
              <a:rPr lang="en-US" altLang="ko-KR" sz="1600" b="1" dirty="0">
                <a:latin typeface="Iropke Batang"/>
              </a:rPr>
              <a:t>, </a:t>
            </a:r>
            <a:r>
              <a:rPr lang="ko-KR" altLang="en-US" sz="1600" b="1" dirty="0" err="1">
                <a:latin typeface="Iropke Batang"/>
              </a:rPr>
              <a:t>극가격</a:t>
            </a:r>
            <a:r>
              <a:rPr lang="ko-KR" altLang="en-US" sz="1600" b="1" dirty="0">
                <a:latin typeface="Iropke Batang"/>
              </a:rPr>
              <a:t> </a:t>
            </a:r>
            <a:r>
              <a:rPr lang="en-US" altLang="ko-KR" sz="1600" b="1" dirty="0">
                <a:latin typeface="Iropke Batang"/>
              </a:rPr>
              <a:t>] 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Iropke Batang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Iropke Batang"/>
              </a:rPr>
              <a:t>단</a:t>
            </a:r>
            <a:r>
              <a:rPr lang="en-US" altLang="ko-KR" sz="1600" b="1" dirty="0">
                <a:latin typeface="Iropke Batang"/>
              </a:rPr>
              <a:t>, 3</a:t>
            </a:r>
            <a:r>
              <a:rPr lang="ko-KR" altLang="en-US" sz="1600" b="1" dirty="0">
                <a:latin typeface="Iropke Batang"/>
              </a:rPr>
              <a:t>개의 테이블 각각 예매번호가 </a:t>
            </a:r>
            <a:r>
              <a:rPr lang="en-US" altLang="ko-KR" sz="1600" b="1" dirty="0">
                <a:latin typeface="Iropke Batang"/>
              </a:rPr>
              <a:t>3 </a:t>
            </a:r>
            <a:r>
              <a:rPr lang="ko-KR" altLang="en-US" sz="1600" b="1" dirty="0">
                <a:latin typeface="Iropke Batang"/>
              </a:rPr>
              <a:t>이상인 대상만 출력해주세요</a:t>
            </a:r>
            <a:r>
              <a:rPr lang="en-US" altLang="ko-KR" sz="1600" b="1" dirty="0">
                <a:latin typeface="Iropke Batang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20888-4EAF-2AAA-791D-D2301C6A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700" y="2432273"/>
            <a:ext cx="3629953" cy="35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0EC2A-A9EF-5FA9-570A-ADACBA6AE00E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3.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실습 문제 풀이</a:t>
            </a:r>
            <a:endParaRPr lang="en-US" altLang="ko-KR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65807-119F-CA02-26CF-9613022BF2E2}"/>
              </a:ext>
            </a:extLst>
          </p:cNvPr>
          <p:cNvSpPr txBox="1"/>
          <p:nvPr/>
        </p:nvSpPr>
        <p:spPr>
          <a:xfrm>
            <a:off x="841637" y="935048"/>
            <a:ext cx="9875866" cy="2493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Iropke Batang"/>
              </a:rPr>
              <a:t>2.</a:t>
            </a:r>
            <a:r>
              <a:rPr lang="ko-KR" altLang="en-US" sz="2000" b="1" dirty="0">
                <a:latin typeface="Iropke Batang"/>
              </a:rPr>
              <a:t>뮤지컬예매내역 </a:t>
            </a:r>
            <a:r>
              <a:rPr lang="en-US" altLang="ko-KR" sz="2000" b="1" dirty="0">
                <a:latin typeface="Iropke Batang"/>
              </a:rPr>
              <a:t>,  </a:t>
            </a:r>
            <a:r>
              <a:rPr lang="ko-KR" altLang="en-US" sz="2000" b="1" dirty="0">
                <a:latin typeface="Iropke Batang"/>
              </a:rPr>
              <a:t>콘서트예매내역 </a:t>
            </a:r>
            <a:r>
              <a:rPr lang="en-US" altLang="ko-KR" sz="2000" b="1" dirty="0">
                <a:latin typeface="Iropke Batang"/>
              </a:rPr>
              <a:t>, </a:t>
            </a:r>
            <a:r>
              <a:rPr lang="ko-KR" altLang="en-US" sz="2000" b="1" dirty="0">
                <a:latin typeface="Iropke Batang"/>
              </a:rPr>
              <a:t>극장예매내역 테이블 </a:t>
            </a:r>
            <a:r>
              <a:rPr lang="en-US" altLang="ko-KR" sz="2000" b="1" dirty="0">
                <a:latin typeface="Iropke Batang"/>
              </a:rPr>
              <a:t>3</a:t>
            </a:r>
            <a:r>
              <a:rPr lang="ko-KR" altLang="en-US" sz="2000" b="1" dirty="0">
                <a:latin typeface="Iropke Batang"/>
              </a:rPr>
              <a:t>개를  </a:t>
            </a:r>
            <a:r>
              <a:rPr lang="en-US" altLang="ko-KR" sz="2000" b="1" dirty="0">
                <a:latin typeface="Iropke Batang"/>
              </a:rPr>
              <a:t>UNION </a:t>
            </a:r>
            <a:r>
              <a:rPr lang="ko-KR" altLang="en-US" sz="2000" b="1" dirty="0">
                <a:latin typeface="Iropke Batang"/>
              </a:rPr>
              <a:t>을 이용하여 </a:t>
            </a:r>
            <a:endParaRPr lang="en-US" altLang="ko-KR" sz="2000" b="1" dirty="0">
              <a:latin typeface="Iropke Batang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Iropke Batang"/>
              </a:rPr>
              <a:t>다음 컬럼을 중복없이 출력해주세요</a:t>
            </a:r>
            <a:r>
              <a:rPr lang="en-US" altLang="ko-KR" sz="2000" b="1" dirty="0">
                <a:latin typeface="Iropke Batang"/>
              </a:rPr>
              <a:t>.  (</a:t>
            </a:r>
            <a:r>
              <a:rPr lang="ko-KR" altLang="en-US" sz="2000" b="1" dirty="0">
                <a:latin typeface="Iropke Batang"/>
              </a:rPr>
              <a:t>출력 순서는 상관없습니다</a:t>
            </a:r>
            <a:r>
              <a:rPr lang="en-US" altLang="ko-KR" sz="2000" b="1" dirty="0">
                <a:latin typeface="Iropke Batang"/>
              </a:rPr>
              <a:t>.) 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Iropke Batang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Iropke Batang"/>
              </a:rPr>
              <a:t>[ </a:t>
            </a:r>
            <a:r>
              <a:rPr lang="ko-KR" altLang="en-US" sz="1600" b="1" dirty="0">
                <a:latin typeface="Iropke Batang"/>
              </a:rPr>
              <a:t>뮤지컬예매내역 </a:t>
            </a:r>
            <a:r>
              <a:rPr lang="en-US" altLang="ko-KR" sz="1600" b="1" dirty="0">
                <a:latin typeface="Iropke Batang"/>
              </a:rPr>
              <a:t>: </a:t>
            </a:r>
            <a:r>
              <a:rPr lang="ko-KR" altLang="en-US" sz="1600" b="1" dirty="0">
                <a:latin typeface="Iropke Batang"/>
              </a:rPr>
              <a:t>뮤지컬가격 </a:t>
            </a:r>
            <a:r>
              <a:rPr lang="en-US" altLang="ko-KR" sz="1600" b="1" dirty="0">
                <a:latin typeface="Iropke Batang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Iropke Batang"/>
              </a:rPr>
              <a:t>[ </a:t>
            </a:r>
            <a:r>
              <a:rPr lang="ko-KR" altLang="en-US" sz="1600" b="1" dirty="0">
                <a:latin typeface="Iropke Batang"/>
              </a:rPr>
              <a:t>콘서트예매내역 </a:t>
            </a:r>
            <a:r>
              <a:rPr lang="en-US" altLang="ko-KR" sz="1600" b="1" dirty="0">
                <a:latin typeface="Iropke Batang"/>
              </a:rPr>
              <a:t>: </a:t>
            </a:r>
            <a:r>
              <a:rPr lang="ko-KR" altLang="en-US" sz="1600" b="1" dirty="0">
                <a:latin typeface="Iropke Batang"/>
              </a:rPr>
              <a:t>콘서트가격 </a:t>
            </a:r>
            <a:r>
              <a:rPr lang="en-US" altLang="ko-KR" sz="1600" b="1" dirty="0">
                <a:latin typeface="Iropke Batang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Iropke Batang"/>
              </a:rPr>
              <a:t>[ </a:t>
            </a:r>
            <a:r>
              <a:rPr lang="ko-KR" altLang="en-US" sz="1600" b="1" dirty="0">
                <a:latin typeface="Iropke Batang"/>
              </a:rPr>
              <a:t>극장예매내역 </a:t>
            </a:r>
            <a:r>
              <a:rPr lang="en-US" altLang="ko-KR" sz="1600" b="1" dirty="0">
                <a:latin typeface="Iropke Batang"/>
              </a:rPr>
              <a:t>    :  </a:t>
            </a:r>
            <a:r>
              <a:rPr lang="ko-KR" altLang="en-US" sz="1600" b="1" dirty="0" err="1">
                <a:latin typeface="Iropke Batang"/>
              </a:rPr>
              <a:t>극가격</a:t>
            </a:r>
            <a:r>
              <a:rPr lang="ko-KR" altLang="en-US" sz="1600" b="1" dirty="0">
                <a:latin typeface="Iropke Batang"/>
              </a:rPr>
              <a:t> </a:t>
            </a:r>
            <a:r>
              <a:rPr lang="en-US" altLang="ko-KR" sz="1600" b="1" dirty="0">
                <a:latin typeface="Iropke Batang"/>
              </a:rPr>
              <a:t>]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9CA517-F750-B302-11D9-FE15E0DB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694" y="2430780"/>
            <a:ext cx="2408786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8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0EC2A-A9EF-5FA9-570A-ADACBA6AE00E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3.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실습 문제 풀이</a:t>
            </a:r>
            <a:endParaRPr lang="en-US" altLang="ko-KR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65807-119F-CA02-26CF-9613022BF2E2}"/>
              </a:ext>
            </a:extLst>
          </p:cNvPr>
          <p:cNvSpPr txBox="1"/>
          <p:nvPr/>
        </p:nvSpPr>
        <p:spPr>
          <a:xfrm>
            <a:off x="512944" y="814446"/>
            <a:ext cx="10749416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Iropke Batang"/>
              </a:rPr>
              <a:t>1.</a:t>
            </a:r>
            <a:r>
              <a:rPr lang="ko-KR" altLang="en-US" sz="1600" b="1" dirty="0">
                <a:latin typeface="Iropke Batang"/>
              </a:rPr>
              <a:t>뮤지컬예매내역 </a:t>
            </a:r>
            <a:r>
              <a:rPr lang="en-US" altLang="ko-KR" sz="1600" b="1" dirty="0">
                <a:latin typeface="Iropke Batang"/>
              </a:rPr>
              <a:t>,  </a:t>
            </a:r>
            <a:r>
              <a:rPr lang="ko-KR" altLang="en-US" sz="1600" b="1" dirty="0">
                <a:latin typeface="Iropke Batang"/>
              </a:rPr>
              <a:t>콘서트예매내역 </a:t>
            </a:r>
            <a:r>
              <a:rPr lang="en-US" altLang="ko-KR" sz="1600" b="1" dirty="0">
                <a:latin typeface="Iropke Batang"/>
              </a:rPr>
              <a:t>, </a:t>
            </a:r>
            <a:r>
              <a:rPr lang="ko-KR" altLang="en-US" sz="1600" b="1" dirty="0">
                <a:latin typeface="Iropke Batang"/>
              </a:rPr>
              <a:t>극장예매내역 테이블 </a:t>
            </a:r>
            <a:r>
              <a:rPr lang="en-US" altLang="ko-KR" sz="1600" b="1" dirty="0">
                <a:latin typeface="Iropke Batang"/>
              </a:rPr>
              <a:t>3</a:t>
            </a:r>
            <a:r>
              <a:rPr lang="ko-KR" altLang="en-US" sz="1600" b="1" dirty="0">
                <a:latin typeface="Iropke Batang"/>
              </a:rPr>
              <a:t>개를  </a:t>
            </a:r>
            <a:r>
              <a:rPr lang="en-US" altLang="ko-KR" sz="1600" b="1" dirty="0">
                <a:latin typeface="Iropke Batang"/>
              </a:rPr>
              <a:t>UNION  ALL</a:t>
            </a:r>
            <a:r>
              <a:rPr lang="ko-KR" altLang="en-US" sz="1600" b="1" dirty="0">
                <a:latin typeface="Iropke Batang"/>
              </a:rPr>
              <a:t>을 이용하여</a:t>
            </a:r>
            <a:r>
              <a:rPr lang="en-US" altLang="ko-KR" sz="1600" b="1" dirty="0">
                <a:latin typeface="Iropke Batang"/>
              </a:rPr>
              <a:t> </a:t>
            </a:r>
            <a:r>
              <a:rPr lang="ko-KR" altLang="en-US" sz="1600" b="1" dirty="0">
                <a:latin typeface="Iropke Batang"/>
              </a:rPr>
              <a:t>아래 컬럼을 출력해주세요</a:t>
            </a:r>
            <a:r>
              <a:rPr lang="en-US" altLang="ko-KR" sz="1600" b="1" dirty="0">
                <a:latin typeface="Iropke Batang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Iropke Batang"/>
              </a:rPr>
              <a:t> (</a:t>
            </a:r>
            <a:r>
              <a:rPr lang="ko-KR" altLang="en-US" sz="1600" b="1" dirty="0">
                <a:latin typeface="Iropke Batang"/>
              </a:rPr>
              <a:t>출력 순서는 상관없습니다</a:t>
            </a:r>
            <a:r>
              <a:rPr lang="en-US" altLang="ko-KR" sz="1600" b="1" dirty="0">
                <a:latin typeface="Iropke Batang"/>
              </a:rPr>
              <a:t>.)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20888-4EAF-2AAA-791D-D2301C6A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825" y="2591601"/>
            <a:ext cx="3090423" cy="3056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9DE979-B19B-39B0-4595-95952B9861C0}"/>
              </a:ext>
            </a:extLst>
          </p:cNvPr>
          <p:cNvSpPr txBox="1"/>
          <p:nvPr/>
        </p:nvSpPr>
        <p:spPr>
          <a:xfrm>
            <a:off x="342901" y="2191491"/>
            <a:ext cx="6122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highlight>
                  <a:srgbClr val="FFFF00"/>
                </a:highlight>
              </a:rPr>
              <a:t>답</a:t>
            </a:r>
            <a:r>
              <a:rPr lang="en-US" altLang="ko-KR" sz="2000" b="1" dirty="0">
                <a:highlight>
                  <a:srgbClr val="FFFF00"/>
                </a:highlight>
              </a:rPr>
              <a:t>)</a:t>
            </a:r>
            <a:endParaRPr lang="ko-KR" altLang="en-US" sz="2000" b="1" dirty="0">
              <a:highlight>
                <a:srgbClr val="FFFF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98DF1C-CDCC-EE9A-2186-9ADB47589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119" y="2191491"/>
            <a:ext cx="5806113" cy="40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1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0EC2A-A9EF-5FA9-570A-ADACBA6AE00E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3.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실습 문제 풀이</a:t>
            </a:r>
            <a:endParaRPr lang="en-US" altLang="ko-KR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65807-119F-CA02-26CF-9613022BF2E2}"/>
              </a:ext>
            </a:extLst>
          </p:cNvPr>
          <p:cNvSpPr txBox="1"/>
          <p:nvPr/>
        </p:nvSpPr>
        <p:spPr>
          <a:xfrm>
            <a:off x="467592" y="812715"/>
            <a:ext cx="9875866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Iropke Batang"/>
              </a:rPr>
              <a:t>2.</a:t>
            </a:r>
            <a:r>
              <a:rPr lang="ko-KR" altLang="en-US" sz="1600" b="1" dirty="0">
                <a:latin typeface="Iropke Batang"/>
              </a:rPr>
              <a:t>뮤지컬예매내역 </a:t>
            </a:r>
            <a:r>
              <a:rPr lang="en-US" altLang="ko-KR" sz="1600" b="1" dirty="0">
                <a:latin typeface="Iropke Batang"/>
              </a:rPr>
              <a:t>,  </a:t>
            </a:r>
            <a:r>
              <a:rPr lang="ko-KR" altLang="en-US" sz="1600" b="1" dirty="0">
                <a:latin typeface="Iropke Batang"/>
              </a:rPr>
              <a:t>콘서트예매내역 </a:t>
            </a:r>
            <a:r>
              <a:rPr lang="en-US" altLang="ko-KR" sz="1600" b="1" dirty="0">
                <a:latin typeface="Iropke Batang"/>
              </a:rPr>
              <a:t>, </a:t>
            </a:r>
            <a:r>
              <a:rPr lang="ko-KR" altLang="en-US" sz="1600" b="1" dirty="0">
                <a:latin typeface="Iropke Batang"/>
              </a:rPr>
              <a:t>극장예매내역 테이블 </a:t>
            </a:r>
            <a:r>
              <a:rPr lang="en-US" altLang="ko-KR" sz="1600" b="1" dirty="0">
                <a:latin typeface="Iropke Batang"/>
              </a:rPr>
              <a:t>3</a:t>
            </a:r>
            <a:r>
              <a:rPr lang="ko-KR" altLang="en-US" sz="1600" b="1" dirty="0">
                <a:latin typeface="Iropke Batang"/>
              </a:rPr>
              <a:t>개를  </a:t>
            </a:r>
            <a:r>
              <a:rPr lang="en-US" altLang="ko-KR" sz="1600" b="1" dirty="0">
                <a:latin typeface="Iropke Batang"/>
              </a:rPr>
              <a:t>UNION </a:t>
            </a:r>
            <a:r>
              <a:rPr lang="ko-KR" altLang="en-US" sz="1600" b="1" dirty="0">
                <a:latin typeface="Iropke Batang"/>
              </a:rPr>
              <a:t>을 이용하여 </a:t>
            </a:r>
            <a:endParaRPr lang="en-US" altLang="ko-KR" sz="1600" b="1" dirty="0">
              <a:latin typeface="Iropke Batang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Iropke Batang"/>
              </a:rPr>
              <a:t>다음 컬럼을 중복없이 출력해주세요</a:t>
            </a:r>
            <a:r>
              <a:rPr lang="en-US" altLang="ko-KR" sz="1600" b="1" dirty="0">
                <a:latin typeface="Iropke Batang"/>
              </a:rPr>
              <a:t>.  (</a:t>
            </a:r>
            <a:r>
              <a:rPr lang="ko-KR" altLang="en-US" sz="1600" b="1" dirty="0">
                <a:latin typeface="Iropke Batang"/>
              </a:rPr>
              <a:t>출력 순서는 상관없습니다</a:t>
            </a:r>
            <a:r>
              <a:rPr lang="en-US" altLang="ko-KR" sz="1600" b="1" dirty="0">
                <a:latin typeface="Iropke Batang"/>
              </a:rPr>
              <a:t>.)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9CA517-F750-B302-11D9-FE15E0DB6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217" y="2347573"/>
            <a:ext cx="1932187" cy="32253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1E9DEB-C1C9-F939-E8A7-D518E5562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34" y="1875246"/>
            <a:ext cx="3491372" cy="4170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AB8702-232D-5543-F33E-C5DC889700AC}"/>
              </a:ext>
            </a:extLst>
          </p:cNvPr>
          <p:cNvSpPr txBox="1"/>
          <p:nvPr/>
        </p:nvSpPr>
        <p:spPr>
          <a:xfrm>
            <a:off x="683723" y="1875246"/>
            <a:ext cx="6117455" cy="397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highlight>
                  <a:srgbClr val="FFFF00"/>
                </a:highlight>
              </a:rPr>
              <a:t>답</a:t>
            </a:r>
            <a:r>
              <a:rPr lang="en-US" altLang="ko-KR" sz="2000" b="1" dirty="0">
                <a:highlight>
                  <a:srgbClr val="FFFF00"/>
                </a:highlight>
              </a:rPr>
              <a:t>)</a:t>
            </a:r>
            <a:endParaRPr lang="ko-KR" alt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17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DE4362-0127-996F-579E-31FDD86A731D}"/>
              </a:ext>
            </a:extLst>
          </p:cNvPr>
          <p:cNvSpPr txBox="1"/>
          <p:nvPr/>
        </p:nvSpPr>
        <p:spPr>
          <a:xfrm>
            <a:off x="2631992" y="2649528"/>
            <a:ext cx="69280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0" b="1" dirty="0"/>
              <a:t>집합연산자 끝</a:t>
            </a:r>
          </a:p>
        </p:txBody>
      </p:sp>
    </p:spTree>
    <p:extLst>
      <p:ext uri="{BB962C8B-B14F-4D97-AF65-F5344CB8AC3E}">
        <p14:creationId xmlns:p14="http://schemas.microsoft.com/office/powerpoint/2010/main" val="41257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393235" y="740624"/>
            <a:ext cx="11405530" cy="1931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집합연산자란</a:t>
            </a:r>
            <a:r>
              <a:rPr lang="en-US" altLang="ko-KR" sz="4000" b="1" dirty="0">
                <a:latin typeface="Iropke Batang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    </a:t>
            </a:r>
            <a:r>
              <a:rPr lang="ko-KR" altLang="en-US" b="1" dirty="0">
                <a:highlight>
                  <a:srgbClr val="FFFF00"/>
                </a:highlight>
              </a:rPr>
              <a:t>여러 </a:t>
            </a:r>
            <a:r>
              <a:rPr lang="en-US" altLang="ko-KR" b="1" dirty="0">
                <a:highlight>
                  <a:srgbClr val="FFFF00"/>
                </a:highlight>
              </a:rPr>
              <a:t>SQL </a:t>
            </a:r>
            <a:r>
              <a:rPr lang="ko-KR" altLang="en-US" b="1" dirty="0">
                <a:highlight>
                  <a:srgbClr val="FFFF00"/>
                </a:highlight>
              </a:rPr>
              <a:t>결과를 위아래로 연결해 </a:t>
            </a:r>
            <a:r>
              <a:rPr lang="ko-KR" altLang="en-US" sz="2400" b="1" dirty="0">
                <a:highlight>
                  <a:srgbClr val="FFFF00"/>
                </a:highlight>
              </a:rPr>
              <a:t>하나의 형태로 결합</a:t>
            </a:r>
            <a:r>
              <a:rPr lang="ko-KR" altLang="en-US" b="1" dirty="0"/>
              <a:t>하는 문법입니다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(</a:t>
            </a:r>
            <a:r>
              <a:rPr lang="ko-KR" altLang="en-US" b="1" dirty="0" err="1"/>
              <a:t>벤다이어그램으로</a:t>
            </a:r>
            <a:r>
              <a:rPr lang="ko-KR" altLang="en-US" b="1" dirty="0"/>
              <a:t> 이해하면 쉬움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15B8CA6-C2F8-CDDF-2BD4-6ED8919C3173}"/>
              </a:ext>
            </a:extLst>
          </p:cNvPr>
          <p:cNvSpPr/>
          <p:nvPr/>
        </p:nvSpPr>
        <p:spPr>
          <a:xfrm>
            <a:off x="451767" y="3060467"/>
            <a:ext cx="2581378" cy="25813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9DA13E1-2FAC-6D35-207C-915FDF7B705F}"/>
              </a:ext>
            </a:extLst>
          </p:cNvPr>
          <p:cNvSpPr/>
          <p:nvPr/>
        </p:nvSpPr>
        <p:spPr>
          <a:xfrm>
            <a:off x="2166837" y="3059542"/>
            <a:ext cx="2581378" cy="25813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0D591-6D8F-BDBE-381C-A41A49B628FC}"/>
              </a:ext>
            </a:extLst>
          </p:cNvPr>
          <p:cNvSpPr txBox="1"/>
          <p:nvPr/>
        </p:nvSpPr>
        <p:spPr>
          <a:xfrm>
            <a:off x="1000161" y="3798458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F2CD9-A3E6-0E7B-743E-C8540160FC2E}"/>
              </a:ext>
            </a:extLst>
          </p:cNvPr>
          <p:cNvSpPr txBox="1"/>
          <p:nvPr/>
        </p:nvSpPr>
        <p:spPr>
          <a:xfrm>
            <a:off x="1269983" y="4544637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1380F-DA0C-09F5-5CDF-61A37168A61C}"/>
              </a:ext>
            </a:extLst>
          </p:cNvPr>
          <p:cNvSpPr txBox="1"/>
          <p:nvPr/>
        </p:nvSpPr>
        <p:spPr>
          <a:xfrm>
            <a:off x="1644739" y="3766192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C28C3-F179-2595-546F-DDF1DBD0A13A}"/>
              </a:ext>
            </a:extLst>
          </p:cNvPr>
          <p:cNvSpPr txBox="1"/>
          <p:nvPr/>
        </p:nvSpPr>
        <p:spPr>
          <a:xfrm>
            <a:off x="2436659" y="3781361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CB502-28BB-49F9-5C6D-3047B16DD435}"/>
              </a:ext>
            </a:extLst>
          </p:cNvPr>
          <p:cNvSpPr txBox="1"/>
          <p:nvPr/>
        </p:nvSpPr>
        <p:spPr>
          <a:xfrm>
            <a:off x="2436658" y="4480307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A9626-F129-6F2B-507F-2C6FBA9DFEEA}"/>
              </a:ext>
            </a:extLst>
          </p:cNvPr>
          <p:cNvSpPr txBox="1"/>
          <p:nvPr/>
        </p:nvSpPr>
        <p:spPr>
          <a:xfrm>
            <a:off x="3285420" y="3734128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7BAF7-EE43-B260-8713-41F370145D6C}"/>
              </a:ext>
            </a:extLst>
          </p:cNvPr>
          <p:cNvSpPr txBox="1"/>
          <p:nvPr/>
        </p:nvSpPr>
        <p:spPr>
          <a:xfrm>
            <a:off x="3555242" y="4480307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EDE3B-7EA8-A258-8CD1-1A7D9D17573B}"/>
              </a:ext>
            </a:extLst>
          </p:cNvPr>
          <p:cNvSpPr txBox="1"/>
          <p:nvPr/>
        </p:nvSpPr>
        <p:spPr>
          <a:xfrm>
            <a:off x="3929998" y="3701862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DD9DC-B2DD-5911-B41C-630BC86AA64A}"/>
              </a:ext>
            </a:extLst>
          </p:cNvPr>
          <p:cNvSpPr txBox="1"/>
          <p:nvPr/>
        </p:nvSpPr>
        <p:spPr>
          <a:xfrm>
            <a:off x="1000161" y="5672062"/>
            <a:ext cx="1456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집합 </a:t>
            </a:r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8E315-A168-5532-1BCB-568C22819F56}"/>
              </a:ext>
            </a:extLst>
          </p:cNvPr>
          <p:cNvSpPr txBox="1"/>
          <p:nvPr/>
        </p:nvSpPr>
        <p:spPr>
          <a:xfrm>
            <a:off x="2912550" y="5663824"/>
            <a:ext cx="1456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집합 </a:t>
            </a:r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2F18A-2DEB-AC65-7221-186A6F7B7978}"/>
              </a:ext>
            </a:extLst>
          </p:cNvPr>
          <p:cNvSpPr txBox="1"/>
          <p:nvPr/>
        </p:nvSpPr>
        <p:spPr>
          <a:xfrm>
            <a:off x="5205725" y="3480033"/>
            <a:ext cx="6359411" cy="20005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 U B (</a:t>
            </a:r>
            <a:r>
              <a:rPr lang="ko-KR" altLang="en-US" sz="2400" dirty="0"/>
              <a:t>합집합</a:t>
            </a:r>
            <a:r>
              <a:rPr lang="en-US" altLang="ko-KR" sz="2400" dirty="0"/>
              <a:t>) = { 1,2,3,4,5,6,7,8 }</a:t>
            </a:r>
          </a:p>
          <a:p>
            <a:endParaRPr lang="en-US" altLang="ko-KR" sz="2400" dirty="0"/>
          </a:p>
          <a:p>
            <a:r>
              <a:rPr lang="en-US" altLang="ko-KR" sz="2400" dirty="0"/>
              <a:t>A </a:t>
            </a:r>
            <a:r>
              <a:rPr lang="ko-KR" altLang="en-US" sz="2800" b="1" i="0" dirty="0">
                <a:effectLst/>
              </a:rPr>
              <a:t>∩</a:t>
            </a:r>
            <a:r>
              <a:rPr lang="ko-KR" altLang="en-US" sz="2800" i="0" dirty="0">
                <a:effectLst/>
              </a:rPr>
              <a:t> </a:t>
            </a:r>
            <a:r>
              <a:rPr lang="en-US" altLang="ko-KR" sz="2400" i="0" dirty="0">
                <a:effectLst/>
              </a:rPr>
              <a:t>B (</a:t>
            </a:r>
            <a:r>
              <a:rPr lang="ko-KR" altLang="en-US" sz="2400" i="0" dirty="0">
                <a:effectLst/>
              </a:rPr>
              <a:t>교집합</a:t>
            </a:r>
            <a:r>
              <a:rPr lang="en-US" altLang="ko-KR" sz="2400" i="0" dirty="0">
                <a:effectLst/>
              </a:rPr>
              <a:t>)= { 4, 5 }</a:t>
            </a:r>
          </a:p>
          <a:p>
            <a:endParaRPr lang="en-US" altLang="ko-KR" sz="2400" b="1" dirty="0"/>
          </a:p>
          <a:p>
            <a:r>
              <a:rPr lang="en-US" altLang="ko-KR" sz="2400" dirty="0"/>
              <a:t>A  -  B (</a:t>
            </a:r>
            <a:r>
              <a:rPr lang="ko-KR" altLang="en-US" sz="2400" dirty="0" err="1"/>
              <a:t>차집합</a:t>
            </a:r>
            <a:r>
              <a:rPr lang="en-US" altLang="ko-KR" sz="2400" dirty="0"/>
              <a:t>) = { 1, 2, 3 }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C8B81-E30E-ECA6-3AF1-80C5F312C6D7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집합연산자 문법 알아보기</a:t>
            </a:r>
            <a:r>
              <a:rPr lang="en-US" altLang="ko-KR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64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15B8CA6-C2F8-CDDF-2BD4-6ED8919C3173}"/>
              </a:ext>
            </a:extLst>
          </p:cNvPr>
          <p:cNvSpPr/>
          <p:nvPr/>
        </p:nvSpPr>
        <p:spPr>
          <a:xfrm>
            <a:off x="451767" y="3060467"/>
            <a:ext cx="2581378" cy="25813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9DA13E1-2FAC-6D35-207C-915FDF7B705F}"/>
              </a:ext>
            </a:extLst>
          </p:cNvPr>
          <p:cNvSpPr/>
          <p:nvPr/>
        </p:nvSpPr>
        <p:spPr>
          <a:xfrm>
            <a:off x="2166837" y="3059542"/>
            <a:ext cx="2581378" cy="25813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0D591-6D8F-BDBE-381C-A41A49B628FC}"/>
              </a:ext>
            </a:extLst>
          </p:cNvPr>
          <p:cNvSpPr txBox="1"/>
          <p:nvPr/>
        </p:nvSpPr>
        <p:spPr>
          <a:xfrm>
            <a:off x="1000161" y="3798458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F2CD9-A3E6-0E7B-743E-C8540160FC2E}"/>
              </a:ext>
            </a:extLst>
          </p:cNvPr>
          <p:cNvSpPr txBox="1"/>
          <p:nvPr/>
        </p:nvSpPr>
        <p:spPr>
          <a:xfrm>
            <a:off x="1269983" y="4544637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1380F-DA0C-09F5-5CDF-61A37168A61C}"/>
              </a:ext>
            </a:extLst>
          </p:cNvPr>
          <p:cNvSpPr txBox="1"/>
          <p:nvPr/>
        </p:nvSpPr>
        <p:spPr>
          <a:xfrm>
            <a:off x="1644739" y="3766192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C28C3-F179-2595-546F-DDF1DBD0A13A}"/>
              </a:ext>
            </a:extLst>
          </p:cNvPr>
          <p:cNvSpPr txBox="1"/>
          <p:nvPr/>
        </p:nvSpPr>
        <p:spPr>
          <a:xfrm>
            <a:off x="2436659" y="3781361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CB502-28BB-49F9-5C6D-3047B16DD435}"/>
              </a:ext>
            </a:extLst>
          </p:cNvPr>
          <p:cNvSpPr txBox="1"/>
          <p:nvPr/>
        </p:nvSpPr>
        <p:spPr>
          <a:xfrm>
            <a:off x="2436658" y="4480307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A9626-F129-6F2B-507F-2C6FBA9DFEEA}"/>
              </a:ext>
            </a:extLst>
          </p:cNvPr>
          <p:cNvSpPr txBox="1"/>
          <p:nvPr/>
        </p:nvSpPr>
        <p:spPr>
          <a:xfrm>
            <a:off x="3285420" y="3734128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7BAF7-EE43-B260-8713-41F370145D6C}"/>
              </a:ext>
            </a:extLst>
          </p:cNvPr>
          <p:cNvSpPr txBox="1"/>
          <p:nvPr/>
        </p:nvSpPr>
        <p:spPr>
          <a:xfrm>
            <a:off x="3555242" y="4480307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EDE3B-7EA8-A258-8CD1-1A7D9D17573B}"/>
              </a:ext>
            </a:extLst>
          </p:cNvPr>
          <p:cNvSpPr txBox="1"/>
          <p:nvPr/>
        </p:nvSpPr>
        <p:spPr>
          <a:xfrm>
            <a:off x="3929998" y="3701862"/>
            <a:ext cx="53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DD9DC-B2DD-5911-B41C-630BC86AA64A}"/>
              </a:ext>
            </a:extLst>
          </p:cNvPr>
          <p:cNvSpPr txBox="1"/>
          <p:nvPr/>
        </p:nvSpPr>
        <p:spPr>
          <a:xfrm>
            <a:off x="791183" y="5672062"/>
            <a:ext cx="1665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테이블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8E315-A168-5532-1BCB-568C22819F56}"/>
              </a:ext>
            </a:extLst>
          </p:cNvPr>
          <p:cNvSpPr txBox="1"/>
          <p:nvPr/>
        </p:nvSpPr>
        <p:spPr>
          <a:xfrm>
            <a:off x="2706480" y="5672062"/>
            <a:ext cx="1665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테이블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2F18A-2DEB-AC65-7221-186A6F7B7978}"/>
              </a:ext>
            </a:extLst>
          </p:cNvPr>
          <p:cNvSpPr txBox="1"/>
          <p:nvPr/>
        </p:nvSpPr>
        <p:spPr>
          <a:xfrm>
            <a:off x="5237887" y="3180773"/>
            <a:ext cx="6560878" cy="27392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 </a:t>
            </a:r>
            <a:r>
              <a:rPr lang="en-US" altLang="ko-KR" sz="2400" dirty="0">
                <a:solidFill>
                  <a:srgbClr val="FF0000"/>
                </a:solidFill>
              </a:rPr>
              <a:t>UNION</a:t>
            </a:r>
            <a:r>
              <a:rPr lang="en-US" altLang="ko-KR" sz="2400" dirty="0"/>
              <a:t> B              = { 1,2,3,4,5,6,7,8 }</a:t>
            </a:r>
          </a:p>
          <a:p>
            <a:endParaRPr lang="en-US" altLang="ko-KR" sz="2400" dirty="0"/>
          </a:p>
          <a:p>
            <a:r>
              <a:rPr lang="en-US" altLang="ko-KR" sz="2400" dirty="0"/>
              <a:t>A </a:t>
            </a:r>
            <a:r>
              <a:rPr lang="en-US" altLang="ko-KR" sz="2400" dirty="0">
                <a:solidFill>
                  <a:srgbClr val="FF0000"/>
                </a:solidFill>
              </a:rPr>
              <a:t>INTERSECT</a:t>
            </a:r>
            <a:r>
              <a:rPr lang="ko-KR" altLang="en-US" sz="2800" i="0" dirty="0">
                <a:effectLst/>
              </a:rPr>
              <a:t> </a:t>
            </a:r>
            <a:r>
              <a:rPr lang="en-US" altLang="ko-KR" sz="2400" i="0" dirty="0">
                <a:effectLst/>
              </a:rPr>
              <a:t>B         = { 4, 5 }</a:t>
            </a:r>
          </a:p>
          <a:p>
            <a:endParaRPr lang="en-US" altLang="ko-KR" sz="2400" b="1" dirty="0"/>
          </a:p>
          <a:p>
            <a:r>
              <a:rPr lang="en-US" altLang="ko-KR" sz="2400" dirty="0"/>
              <a:t>A </a:t>
            </a:r>
            <a:r>
              <a:rPr lang="en-US" altLang="ko-KR" sz="2400" dirty="0">
                <a:solidFill>
                  <a:srgbClr val="FF0000"/>
                </a:solidFill>
              </a:rPr>
              <a:t>MINUS (EXCEPT)</a:t>
            </a:r>
            <a:r>
              <a:rPr lang="en-US" altLang="ko-KR" sz="2400" dirty="0"/>
              <a:t>  B = { 1, 2, 3 } </a:t>
            </a:r>
          </a:p>
          <a:p>
            <a:endParaRPr lang="en-US" altLang="ko-KR" sz="2400" dirty="0"/>
          </a:p>
          <a:p>
            <a:r>
              <a:rPr lang="en-US" altLang="ko-KR" sz="2400" dirty="0"/>
              <a:t>A </a:t>
            </a:r>
            <a:r>
              <a:rPr lang="en-US" altLang="ko-KR" sz="2400" dirty="0">
                <a:solidFill>
                  <a:srgbClr val="FF0000"/>
                </a:solidFill>
              </a:rPr>
              <a:t>UNION ALL </a:t>
            </a:r>
            <a:r>
              <a:rPr lang="en-US" altLang="ko-KR" sz="2400" dirty="0"/>
              <a:t>B         = { 1,2,3,4,5,4,5,6,7,8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9CC3E2-7662-F1F1-F067-F8B5CDD09EE8}"/>
              </a:ext>
            </a:extLst>
          </p:cNvPr>
          <p:cNvSpPr txBox="1"/>
          <p:nvPr/>
        </p:nvSpPr>
        <p:spPr>
          <a:xfrm>
            <a:off x="393235" y="740624"/>
            <a:ext cx="11405530" cy="1931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집합연산자란</a:t>
            </a:r>
            <a:r>
              <a:rPr lang="en-US" altLang="ko-KR" sz="4000" b="1" dirty="0">
                <a:latin typeface="Iropke Batang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    </a:t>
            </a:r>
            <a:r>
              <a:rPr lang="ko-KR" altLang="en-US" b="1" dirty="0">
                <a:highlight>
                  <a:srgbClr val="FFFF00"/>
                </a:highlight>
              </a:rPr>
              <a:t>여러 </a:t>
            </a:r>
            <a:r>
              <a:rPr lang="en-US" altLang="ko-KR" b="1" dirty="0">
                <a:highlight>
                  <a:srgbClr val="FFFF00"/>
                </a:highlight>
              </a:rPr>
              <a:t>SQL </a:t>
            </a:r>
            <a:r>
              <a:rPr lang="ko-KR" altLang="en-US" b="1" dirty="0">
                <a:highlight>
                  <a:srgbClr val="FFFF00"/>
                </a:highlight>
              </a:rPr>
              <a:t>결과를 위아래로 연결해 </a:t>
            </a:r>
            <a:r>
              <a:rPr lang="ko-KR" altLang="en-US" sz="2400" b="1" dirty="0">
                <a:highlight>
                  <a:srgbClr val="FFFF00"/>
                </a:highlight>
              </a:rPr>
              <a:t>하나의 형태로 결합</a:t>
            </a:r>
            <a:r>
              <a:rPr lang="ko-KR" altLang="en-US" b="1" dirty="0"/>
              <a:t>하는 문법입니다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(</a:t>
            </a:r>
            <a:r>
              <a:rPr lang="ko-KR" altLang="en-US" b="1" dirty="0" err="1"/>
              <a:t>벤다이어그램으로</a:t>
            </a:r>
            <a:r>
              <a:rPr lang="ko-KR" altLang="en-US" b="1" dirty="0"/>
              <a:t> 이해하면 쉬움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61ADAD-84ED-7597-EB6B-66F350731CE0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집합연산자 문법 알아보기</a:t>
            </a:r>
            <a:r>
              <a:rPr lang="en-US" altLang="ko-KR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84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393235" y="733250"/>
            <a:ext cx="11405530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집합연산자</a:t>
            </a:r>
            <a:r>
              <a:rPr lang="en-US" altLang="ko-KR" sz="4000" b="1" dirty="0">
                <a:latin typeface="Iropke Batang"/>
              </a:rPr>
              <a:t> </a:t>
            </a:r>
            <a:r>
              <a:rPr lang="ko-KR" altLang="en-US" sz="4000" b="1" dirty="0">
                <a:latin typeface="Iropke Batang"/>
              </a:rPr>
              <a:t>예시</a:t>
            </a:r>
            <a:r>
              <a:rPr lang="en-US" altLang="ko-KR" sz="4000" b="1" dirty="0">
                <a:latin typeface="Iropke Batang"/>
              </a:rPr>
              <a:t> (</a:t>
            </a:r>
            <a:r>
              <a:rPr lang="en-US" altLang="ko-KR" sz="4000" b="1" dirty="0">
                <a:highlight>
                  <a:srgbClr val="FFFF00"/>
                </a:highlight>
                <a:latin typeface="Iropke Batang"/>
              </a:rPr>
              <a:t>UNION</a:t>
            </a:r>
            <a:r>
              <a:rPr lang="en-US" altLang="ko-KR" sz="4000" b="1" dirty="0">
                <a:latin typeface="Iropke Batang"/>
              </a:rPr>
              <a:t> , UNION ALL)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DD9DC-B2DD-5911-B41C-630BC86AA64A}"/>
              </a:ext>
            </a:extLst>
          </p:cNvPr>
          <p:cNvSpPr txBox="1"/>
          <p:nvPr/>
        </p:nvSpPr>
        <p:spPr>
          <a:xfrm>
            <a:off x="807183" y="1837374"/>
            <a:ext cx="166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테이블</a:t>
            </a:r>
            <a:r>
              <a:rPr lang="ko-KR" altLang="en-US" b="1" dirty="0"/>
              <a:t> </a:t>
            </a:r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8E315-A168-5532-1BCB-568C22819F56}"/>
              </a:ext>
            </a:extLst>
          </p:cNvPr>
          <p:cNvSpPr txBox="1"/>
          <p:nvPr/>
        </p:nvSpPr>
        <p:spPr>
          <a:xfrm>
            <a:off x="807183" y="4123090"/>
            <a:ext cx="166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테이블</a:t>
            </a:r>
            <a:r>
              <a:rPr lang="ko-KR" altLang="en-US" b="1" dirty="0"/>
              <a:t> </a:t>
            </a:r>
            <a:r>
              <a:rPr lang="en-US" altLang="ko-KR" b="1" dirty="0"/>
              <a:t>B</a:t>
            </a:r>
            <a:endParaRPr lang="ko-KR" altLang="en-US" b="1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D6DE6A5-2EEF-CB34-45A5-02C83937B3B7}"/>
              </a:ext>
            </a:extLst>
          </p:cNvPr>
          <p:cNvGraphicFramePr>
            <a:graphicFrameLocks noGrp="1"/>
          </p:cNvGraphicFramePr>
          <p:nvPr/>
        </p:nvGraphicFramePr>
        <p:xfrm>
          <a:off x="444322" y="2206706"/>
          <a:ext cx="1900645" cy="1894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14908">
                  <a:extLst>
                    <a:ext uri="{9D8B030D-6E8A-4147-A177-3AD203B41FA5}">
                      <a16:colId xmlns:a16="http://schemas.microsoft.com/office/drawing/2014/main" val="1257356335"/>
                    </a:ext>
                  </a:extLst>
                </a:gridCol>
                <a:gridCol w="985737">
                  <a:extLst>
                    <a:ext uri="{9D8B030D-6E8A-4147-A177-3AD203B41FA5}">
                      <a16:colId xmlns:a16="http://schemas.microsoft.com/office/drawing/2014/main" val="423367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3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A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55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B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53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5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D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E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6896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0FD15A18-3CB5-7FC8-2503-9E3D403BD42B}"/>
              </a:ext>
            </a:extLst>
          </p:cNvPr>
          <p:cNvGraphicFramePr>
            <a:graphicFrameLocks noGrp="1"/>
          </p:cNvGraphicFramePr>
          <p:nvPr/>
        </p:nvGraphicFramePr>
        <p:xfrm>
          <a:off x="466205" y="4492422"/>
          <a:ext cx="1900645" cy="1894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14908">
                  <a:extLst>
                    <a:ext uri="{9D8B030D-6E8A-4147-A177-3AD203B41FA5}">
                      <a16:colId xmlns:a16="http://schemas.microsoft.com/office/drawing/2014/main" val="1257356335"/>
                    </a:ext>
                  </a:extLst>
                </a:gridCol>
                <a:gridCol w="985737">
                  <a:extLst>
                    <a:ext uri="{9D8B030D-6E8A-4147-A177-3AD203B41FA5}">
                      <a16:colId xmlns:a16="http://schemas.microsoft.com/office/drawing/2014/main" val="423367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3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F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55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G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53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H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5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J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6896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545ECCA4-EE89-935E-1E83-A4401992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87" y="1963507"/>
            <a:ext cx="2852826" cy="293098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05467B-85FD-69A6-5678-418B06316086}"/>
              </a:ext>
            </a:extLst>
          </p:cNvPr>
          <p:cNvSpPr/>
          <p:nvPr/>
        </p:nvSpPr>
        <p:spPr>
          <a:xfrm>
            <a:off x="4254230" y="3153046"/>
            <a:ext cx="1387813" cy="51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013C3D-440E-DE81-F9DA-C18E0406DA5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5642043" y="2608796"/>
            <a:ext cx="1703342" cy="8027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ACA50B-0565-509D-9E4C-F24CE913151C}"/>
              </a:ext>
            </a:extLst>
          </p:cNvPr>
          <p:cNvSpPr txBox="1"/>
          <p:nvPr/>
        </p:nvSpPr>
        <p:spPr>
          <a:xfrm>
            <a:off x="7345385" y="2239464"/>
            <a:ext cx="4299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위 쿼리 결과와 아래 쿼리 결과를 </a:t>
            </a:r>
            <a:endParaRPr lang="en-US" altLang="ko-KR" b="1" dirty="0"/>
          </a:p>
          <a:p>
            <a:r>
              <a:rPr lang="ko-KR" altLang="en-US" b="1" dirty="0"/>
              <a:t>합집합 처리 합니다</a:t>
            </a:r>
            <a:r>
              <a:rPr lang="en-US" altLang="ko-KR" b="1" dirty="0"/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중복을 </a:t>
            </a:r>
            <a:r>
              <a:rPr lang="ko-KR" altLang="en-US" sz="2400" b="1" dirty="0">
                <a:solidFill>
                  <a:srgbClr val="FF0000"/>
                </a:solidFill>
              </a:rPr>
              <a:t>제거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1F9404E-D449-2F89-C57C-BB637FDB3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750" y="3037333"/>
            <a:ext cx="1050363" cy="3445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68A84-660D-43F8-2B9F-7D48474EDF1E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2.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집합연산자 종류와 예시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32737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A8E353-3B6F-EBC3-3AF4-288F051F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84" y="2057614"/>
            <a:ext cx="4419397" cy="28726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393235" y="733250"/>
            <a:ext cx="11405530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집합연산자</a:t>
            </a:r>
            <a:r>
              <a:rPr lang="en-US" altLang="ko-KR" sz="4000" b="1" dirty="0">
                <a:latin typeface="Iropke Batang"/>
              </a:rPr>
              <a:t> </a:t>
            </a:r>
            <a:r>
              <a:rPr lang="ko-KR" altLang="en-US" sz="4000" b="1" dirty="0">
                <a:latin typeface="Iropke Batang"/>
              </a:rPr>
              <a:t>예시</a:t>
            </a:r>
            <a:r>
              <a:rPr lang="en-US" altLang="ko-KR" sz="4000" b="1" dirty="0">
                <a:latin typeface="Iropke Batang"/>
              </a:rPr>
              <a:t> (</a:t>
            </a:r>
            <a:r>
              <a:rPr lang="en-US" altLang="ko-KR" sz="4000" b="1" dirty="0">
                <a:highlight>
                  <a:srgbClr val="FFFF00"/>
                </a:highlight>
                <a:latin typeface="Iropke Batang"/>
              </a:rPr>
              <a:t>UNION</a:t>
            </a:r>
            <a:r>
              <a:rPr lang="en-US" altLang="ko-KR" sz="4000" b="1" dirty="0">
                <a:latin typeface="Iropke Batang"/>
              </a:rPr>
              <a:t> , UNION ALL)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DD9DC-B2DD-5911-B41C-630BC86AA64A}"/>
              </a:ext>
            </a:extLst>
          </p:cNvPr>
          <p:cNvSpPr txBox="1"/>
          <p:nvPr/>
        </p:nvSpPr>
        <p:spPr>
          <a:xfrm>
            <a:off x="807183" y="1837374"/>
            <a:ext cx="166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테이블</a:t>
            </a:r>
            <a:r>
              <a:rPr lang="ko-KR" altLang="en-US" b="1" dirty="0"/>
              <a:t> </a:t>
            </a:r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8E315-A168-5532-1BCB-568C22819F56}"/>
              </a:ext>
            </a:extLst>
          </p:cNvPr>
          <p:cNvSpPr txBox="1"/>
          <p:nvPr/>
        </p:nvSpPr>
        <p:spPr>
          <a:xfrm>
            <a:off x="807183" y="4123090"/>
            <a:ext cx="166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테이블</a:t>
            </a:r>
            <a:r>
              <a:rPr lang="ko-KR" altLang="en-US" b="1" dirty="0"/>
              <a:t> </a:t>
            </a:r>
            <a:r>
              <a:rPr lang="en-US" altLang="ko-KR" b="1" dirty="0"/>
              <a:t>B</a:t>
            </a:r>
            <a:endParaRPr lang="ko-KR" altLang="en-US" b="1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D6DE6A5-2EEF-CB34-45A5-02C83937B3B7}"/>
              </a:ext>
            </a:extLst>
          </p:cNvPr>
          <p:cNvGraphicFramePr>
            <a:graphicFrameLocks noGrp="1"/>
          </p:cNvGraphicFramePr>
          <p:nvPr/>
        </p:nvGraphicFramePr>
        <p:xfrm>
          <a:off x="444322" y="2206706"/>
          <a:ext cx="1900645" cy="1894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14908">
                  <a:extLst>
                    <a:ext uri="{9D8B030D-6E8A-4147-A177-3AD203B41FA5}">
                      <a16:colId xmlns:a16="http://schemas.microsoft.com/office/drawing/2014/main" val="1257356335"/>
                    </a:ext>
                  </a:extLst>
                </a:gridCol>
                <a:gridCol w="985737">
                  <a:extLst>
                    <a:ext uri="{9D8B030D-6E8A-4147-A177-3AD203B41FA5}">
                      <a16:colId xmlns:a16="http://schemas.microsoft.com/office/drawing/2014/main" val="423367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3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A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55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B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53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5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D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E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6896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0FD15A18-3CB5-7FC8-2503-9E3D403BD42B}"/>
              </a:ext>
            </a:extLst>
          </p:cNvPr>
          <p:cNvGraphicFramePr>
            <a:graphicFrameLocks noGrp="1"/>
          </p:cNvGraphicFramePr>
          <p:nvPr/>
        </p:nvGraphicFramePr>
        <p:xfrm>
          <a:off x="466205" y="4492422"/>
          <a:ext cx="1900645" cy="1894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14908">
                  <a:extLst>
                    <a:ext uri="{9D8B030D-6E8A-4147-A177-3AD203B41FA5}">
                      <a16:colId xmlns:a16="http://schemas.microsoft.com/office/drawing/2014/main" val="1257356335"/>
                    </a:ext>
                  </a:extLst>
                </a:gridCol>
                <a:gridCol w="985737">
                  <a:extLst>
                    <a:ext uri="{9D8B030D-6E8A-4147-A177-3AD203B41FA5}">
                      <a16:colId xmlns:a16="http://schemas.microsoft.com/office/drawing/2014/main" val="423367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3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F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55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G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53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H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5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J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6896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013C3D-440E-DE81-F9DA-C18E0406DA5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008581" y="2279247"/>
            <a:ext cx="862983" cy="134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ACA50B-0565-509D-9E4C-F24CE913151C}"/>
              </a:ext>
            </a:extLst>
          </p:cNvPr>
          <p:cNvSpPr txBox="1"/>
          <p:nvPr/>
        </p:nvSpPr>
        <p:spPr>
          <a:xfrm>
            <a:off x="7871564" y="1951672"/>
            <a:ext cx="441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컬럼 여러 개 사용도 가능하며 </a:t>
            </a:r>
            <a:endParaRPr lang="en-US" altLang="ko-KR" b="1" dirty="0"/>
          </a:p>
          <a:p>
            <a:r>
              <a:rPr lang="ko-KR" altLang="en-US" b="1" dirty="0"/>
              <a:t>이 때 </a:t>
            </a:r>
            <a:r>
              <a:rPr lang="en-US" altLang="ko-KR" b="1" dirty="0"/>
              <a:t>COL1 + COL2 </a:t>
            </a:r>
            <a:r>
              <a:rPr lang="ko-KR" altLang="en-US" b="1" dirty="0"/>
              <a:t>조합으로 </a:t>
            </a:r>
            <a:endParaRPr lang="en-US" altLang="ko-KR" b="1" dirty="0"/>
          </a:p>
          <a:p>
            <a:r>
              <a:rPr lang="ko-KR" altLang="en-US" b="1" dirty="0"/>
              <a:t>중복을 제거합니다</a:t>
            </a:r>
            <a:r>
              <a:rPr lang="en-US" altLang="ko-KR" b="1" dirty="0"/>
              <a:t>.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8C8A2F4-F5EB-B0E4-C7CE-3D38E7E8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829" y="2937522"/>
            <a:ext cx="1612526" cy="3456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A8D11-5731-1E87-524C-024FC729CFD5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2.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집합연산자 종류와 예시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46814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147A5C-07EB-C7B1-42D8-02F68509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503" y="1839788"/>
            <a:ext cx="3127211" cy="32132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393235" y="733250"/>
            <a:ext cx="11405530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집합연산자</a:t>
            </a:r>
            <a:r>
              <a:rPr lang="en-US" altLang="ko-KR" sz="4000" b="1" dirty="0">
                <a:latin typeface="Iropke Batang"/>
              </a:rPr>
              <a:t> </a:t>
            </a:r>
            <a:r>
              <a:rPr lang="ko-KR" altLang="en-US" sz="4000" b="1" dirty="0">
                <a:latin typeface="Iropke Batang"/>
              </a:rPr>
              <a:t>예시</a:t>
            </a:r>
            <a:r>
              <a:rPr lang="en-US" altLang="ko-KR" sz="4000" b="1" dirty="0">
                <a:latin typeface="Iropke Batang"/>
              </a:rPr>
              <a:t> (UNION , </a:t>
            </a:r>
            <a:r>
              <a:rPr lang="en-US" altLang="ko-KR" sz="4000" b="1" dirty="0">
                <a:highlight>
                  <a:srgbClr val="FFFF00"/>
                </a:highlight>
                <a:latin typeface="Iropke Batang"/>
              </a:rPr>
              <a:t>UNION ALL</a:t>
            </a:r>
            <a:r>
              <a:rPr lang="en-US" altLang="ko-KR" sz="4000" b="1" dirty="0">
                <a:latin typeface="Iropke Batang"/>
              </a:rPr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DD9DC-B2DD-5911-B41C-630BC86AA64A}"/>
              </a:ext>
            </a:extLst>
          </p:cNvPr>
          <p:cNvSpPr txBox="1"/>
          <p:nvPr/>
        </p:nvSpPr>
        <p:spPr>
          <a:xfrm>
            <a:off x="807183" y="1837374"/>
            <a:ext cx="166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테이블</a:t>
            </a:r>
            <a:r>
              <a:rPr lang="ko-KR" altLang="en-US" b="1" dirty="0"/>
              <a:t> </a:t>
            </a:r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8E315-A168-5532-1BCB-568C22819F56}"/>
              </a:ext>
            </a:extLst>
          </p:cNvPr>
          <p:cNvSpPr txBox="1"/>
          <p:nvPr/>
        </p:nvSpPr>
        <p:spPr>
          <a:xfrm>
            <a:off x="807183" y="4123090"/>
            <a:ext cx="166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테이블</a:t>
            </a:r>
            <a:r>
              <a:rPr lang="ko-KR" altLang="en-US" b="1" dirty="0"/>
              <a:t> </a:t>
            </a:r>
            <a:r>
              <a:rPr lang="en-US" altLang="ko-KR" b="1" dirty="0"/>
              <a:t>B</a:t>
            </a:r>
            <a:endParaRPr lang="ko-KR" altLang="en-US" b="1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D6DE6A5-2EEF-CB34-45A5-02C83937B3B7}"/>
              </a:ext>
            </a:extLst>
          </p:cNvPr>
          <p:cNvGraphicFramePr>
            <a:graphicFrameLocks noGrp="1"/>
          </p:cNvGraphicFramePr>
          <p:nvPr/>
        </p:nvGraphicFramePr>
        <p:xfrm>
          <a:off x="444322" y="2206706"/>
          <a:ext cx="1900645" cy="1894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14908">
                  <a:extLst>
                    <a:ext uri="{9D8B030D-6E8A-4147-A177-3AD203B41FA5}">
                      <a16:colId xmlns:a16="http://schemas.microsoft.com/office/drawing/2014/main" val="1257356335"/>
                    </a:ext>
                  </a:extLst>
                </a:gridCol>
                <a:gridCol w="985737">
                  <a:extLst>
                    <a:ext uri="{9D8B030D-6E8A-4147-A177-3AD203B41FA5}">
                      <a16:colId xmlns:a16="http://schemas.microsoft.com/office/drawing/2014/main" val="423367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3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A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55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B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53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5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D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E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6896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0FD15A18-3CB5-7FC8-2503-9E3D403BD42B}"/>
              </a:ext>
            </a:extLst>
          </p:cNvPr>
          <p:cNvGraphicFramePr>
            <a:graphicFrameLocks noGrp="1"/>
          </p:cNvGraphicFramePr>
          <p:nvPr/>
        </p:nvGraphicFramePr>
        <p:xfrm>
          <a:off x="466205" y="4492422"/>
          <a:ext cx="1900645" cy="1894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14908">
                  <a:extLst>
                    <a:ext uri="{9D8B030D-6E8A-4147-A177-3AD203B41FA5}">
                      <a16:colId xmlns:a16="http://schemas.microsoft.com/office/drawing/2014/main" val="1257356335"/>
                    </a:ext>
                  </a:extLst>
                </a:gridCol>
                <a:gridCol w="985737">
                  <a:extLst>
                    <a:ext uri="{9D8B030D-6E8A-4147-A177-3AD203B41FA5}">
                      <a16:colId xmlns:a16="http://schemas.microsoft.com/office/drawing/2014/main" val="423367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3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F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55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G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53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H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5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J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689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05467B-85FD-69A6-5678-418B06316086}"/>
              </a:ext>
            </a:extLst>
          </p:cNvPr>
          <p:cNvSpPr/>
          <p:nvPr/>
        </p:nvSpPr>
        <p:spPr>
          <a:xfrm>
            <a:off x="3562598" y="3153045"/>
            <a:ext cx="2533402" cy="599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013C3D-440E-DE81-F9DA-C18E0406DA5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6096000" y="2608796"/>
            <a:ext cx="1249385" cy="844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ACA50B-0565-509D-9E4C-F24CE913151C}"/>
              </a:ext>
            </a:extLst>
          </p:cNvPr>
          <p:cNvSpPr txBox="1"/>
          <p:nvPr/>
        </p:nvSpPr>
        <p:spPr>
          <a:xfrm>
            <a:off x="7345385" y="2239464"/>
            <a:ext cx="4299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위 쿼리 결과와 아래 쿼리 결과를 </a:t>
            </a:r>
            <a:endParaRPr lang="en-US" altLang="ko-KR" b="1" dirty="0"/>
          </a:p>
          <a:p>
            <a:r>
              <a:rPr lang="ko-KR" altLang="en-US" b="1" dirty="0"/>
              <a:t>합집합 처리 합니다</a:t>
            </a:r>
            <a:r>
              <a:rPr lang="en-US" altLang="ko-KR" b="1" dirty="0"/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중복을 </a:t>
            </a:r>
            <a:r>
              <a:rPr lang="ko-KR" altLang="en-US" sz="2400" b="1" dirty="0">
                <a:solidFill>
                  <a:srgbClr val="FF0000"/>
                </a:solidFill>
              </a:rPr>
              <a:t>포함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DEDBC3-9C97-D259-E706-BBD7DB14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266" y="2978128"/>
            <a:ext cx="927889" cy="3711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435A10-FC59-BCB5-DBEC-A2BBDA2D9027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2.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집합연산자 종류와 예시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83983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820C9D-847D-41E7-A955-5427FE49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33" y="2192288"/>
            <a:ext cx="3400595" cy="35869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393235" y="733250"/>
            <a:ext cx="11405530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집합연산자</a:t>
            </a:r>
            <a:r>
              <a:rPr lang="en-US" altLang="ko-KR" sz="4000" b="1" dirty="0">
                <a:latin typeface="Iropke Batang"/>
              </a:rPr>
              <a:t> </a:t>
            </a:r>
            <a:r>
              <a:rPr lang="ko-KR" altLang="en-US" sz="4000" b="1" dirty="0">
                <a:latin typeface="Iropke Batang"/>
              </a:rPr>
              <a:t>예시</a:t>
            </a:r>
            <a:r>
              <a:rPr lang="en-US" altLang="ko-KR" sz="4000" b="1" dirty="0">
                <a:latin typeface="Iropke Batang"/>
              </a:rPr>
              <a:t> (</a:t>
            </a:r>
            <a:r>
              <a:rPr lang="en-US" altLang="ko-KR" sz="4000" b="1" dirty="0">
                <a:highlight>
                  <a:srgbClr val="FFFF00"/>
                </a:highlight>
                <a:latin typeface="Iropke Batang"/>
              </a:rPr>
              <a:t>INTERSECT</a:t>
            </a:r>
            <a:r>
              <a:rPr lang="en-US" altLang="ko-KR" sz="4000" b="1" dirty="0">
                <a:latin typeface="Iropke Batang"/>
              </a:rPr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DD9DC-B2DD-5911-B41C-630BC86AA64A}"/>
              </a:ext>
            </a:extLst>
          </p:cNvPr>
          <p:cNvSpPr txBox="1"/>
          <p:nvPr/>
        </p:nvSpPr>
        <p:spPr>
          <a:xfrm>
            <a:off x="807183" y="1837374"/>
            <a:ext cx="166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테이블</a:t>
            </a:r>
            <a:r>
              <a:rPr lang="ko-KR" altLang="en-US" b="1" dirty="0"/>
              <a:t> </a:t>
            </a:r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8E315-A168-5532-1BCB-568C22819F56}"/>
              </a:ext>
            </a:extLst>
          </p:cNvPr>
          <p:cNvSpPr txBox="1"/>
          <p:nvPr/>
        </p:nvSpPr>
        <p:spPr>
          <a:xfrm>
            <a:off x="807183" y="4123090"/>
            <a:ext cx="166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테이블</a:t>
            </a:r>
            <a:r>
              <a:rPr lang="ko-KR" altLang="en-US" b="1" dirty="0"/>
              <a:t> </a:t>
            </a:r>
            <a:r>
              <a:rPr lang="en-US" altLang="ko-KR" b="1" dirty="0"/>
              <a:t>B</a:t>
            </a:r>
            <a:endParaRPr lang="ko-KR" altLang="en-US" b="1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D6DE6A5-2EEF-CB34-45A5-02C83937B3B7}"/>
              </a:ext>
            </a:extLst>
          </p:cNvPr>
          <p:cNvGraphicFramePr>
            <a:graphicFrameLocks noGrp="1"/>
          </p:cNvGraphicFramePr>
          <p:nvPr/>
        </p:nvGraphicFramePr>
        <p:xfrm>
          <a:off x="444322" y="2206706"/>
          <a:ext cx="1900645" cy="1894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14908">
                  <a:extLst>
                    <a:ext uri="{9D8B030D-6E8A-4147-A177-3AD203B41FA5}">
                      <a16:colId xmlns:a16="http://schemas.microsoft.com/office/drawing/2014/main" val="1257356335"/>
                    </a:ext>
                  </a:extLst>
                </a:gridCol>
                <a:gridCol w="985737">
                  <a:extLst>
                    <a:ext uri="{9D8B030D-6E8A-4147-A177-3AD203B41FA5}">
                      <a16:colId xmlns:a16="http://schemas.microsoft.com/office/drawing/2014/main" val="423367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3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A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55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B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53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5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D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E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6896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0FD15A18-3CB5-7FC8-2503-9E3D403BD42B}"/>
              </a:ext>
            </a:extLst>
          </p:cNvPr>
          <p:cNvGraphicFramePr>
            <a:graphicFrameLocks noGrp="1"/>
          </p:cNvGraphicFramePr>
          <p:nvPr/>
        </p:nvGraphicFramePr>
        <p:xfrm>
          <a:off x="466205" y="4492422"/>
          <a:ext cx="1900645" cy="1894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14908">
                  <a:extLst>
                    <a:ext uri="{9D8B030D-6E8A-4147-A177-3AD203B41FA5}">
                      <a16:colId xmlns:a16="http://schemas.microsoft.com/office/drawing/2014/main" val="1257356335"/>
                    </a:ext>
                  </a:extLst>
                </a:gridCol>
                <a:gridCol w="985737">
                  <a:extLst>
                    <a:ext uri="{9D8B030D-6E8A-4147-A177-3AD203B41FA5}">
                      <a16:colId xmlns:a16="http://schemas.microsoft.com/office/drawing/2014/main" val="423367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3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F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55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G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53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H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5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J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689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05467B-85FD-69A6-5678-418B06316086}"/>
              </a:ext>
            </a:extLst>
          </p:cNvPr>
          <p:cNvSpPr/>
          <p:nvPr/>
        </p:nvSpPr>
        <p:spPr>
          <a:xfrm>
            <a:off x="3079172" y="3685973"/>
            <a:ext cx="3016827" cy="599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013C3D-440E-DE81-F9DA-C18E0406DA5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6095999" y="2608796"/>
            <a:ext cx="1249386" cy="1376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ACA50B-0565-509D-9E4C-F24CE913151C}"/>
              </a:ext>
            </a:extLst>
          </p:cNvPr>
          <p:cNvSpPr txBox="1"/>
          <p:nvPr/>
        </p:nvSpPr>
        <p:spPr>
          <a:xfrm>
            <a:off x="7345385" y="2239464"/>
            <a:ext cx="4299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위 쿼리 결과와 아래 쿼리 결과를 </a:t>
            </a:r>
            <a:endParaRPr lang="en-US" altLang="ko-KR" b="1" dirty="0"/>
          </a:p>
          <a:p>
            <a:r>
              <a:rPr lang="ko-KR" altLang="en-US" b="1" dirty="0"/>
              <a:t>교집합 처리 합니다</a:t>
            </a:r>
            <a:r>
              <a:rPr lang="en-US" altLang="ko-KR" b="1" dirty="0"/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중복을 </a:t>
            </a:r>
            <a:r>
              <a:rPr lang="ko-KR" altLang="en-US" sz="2400" b="1" dirty="0">
                <a:solidFill>
                  <a:srgbClr val="FF0000"/>
                </a:solidFill>
              </a:rPr>
              <a:t>제거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939491-9CD2-65AC-564E-9A2286D7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391" y="3063010"/>
            <a:ext cx="1396347" cy="1633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F452F3-D632-2FBC-4417-A465C59A95D3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2.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집합연산자 종류와 예시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76151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8A087C-9E35-B5AB-7ADE-EE54778B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341" y="2245167"/>
            <a:ext cx="3349847" cy="34259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393235" y="733250"/>
            <a:ext cx="11405530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집합연산자</a:t>
            </a:r>
            <a:r>
              <a:rPr lang="en-US" altLang="ko-KR" sz="4000" b="1" dirty="0">
                <a:latin typeface="Iropke Batang"/>
              </a:rPr>
              <a:t> </a:t>
            </a:r>
            <a:r>
              <a:rPr lang="ko-KR" altLang="en-US" sz="4000" b="1" dirty="0">
                <a:latin typeface="Iropke Batang"/>
              </a:rPr>
              <a:t>예시</a:t>
            </a:r>
            <a:r>
              <a:rPr lang="en-US" altLang="ko-KR" sz="4000" b="1" dirty="0">
                <a:latin typeface="Iropke Batang"/>
              </a:rPr>
              <a:t> (</a:t>
            </a:r>
            <a:r>
              <a:rPr lang="en-US" altLang="ko-KR" sz="4000" b="1" dirty="0">
                <a:highlight>
                  <a:srgbClr val="FFFF00"/>
                </a:highlight>
                <a:latin typeface="Iropke Batang"/>
              </a:rPr>
              <a:t>MINUS</a:t>
            </a:r>
            <a:r>
              <a:rPr lang="en-US" altLang="ko-KR" sz="4000" b="1" dirty="0">
                <a:latin typeface="Iropke Batang"/>
              </a:rPr>
              <a:t>)</a:t>
            </a:r>
            <a:endParaRPr lang="en-US" altLang="ko-KR" sz="2400" b="1" dirty="0">
              <a:latin typeface="Iropke Batang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DD9DC-B2DD-5911-B41C-630BC86AA64A}"/>
              </a:ext>
            </a:extLst>
          </p:cNvPr>
          <p:cNvSpPr txBox="1"/>
          <p:nvPr/>
        </p:nvSpPr>
        <p:spPr>
          <a:xfrm>
            <a:off x="807183" y="1837374"/>
            <a:ext cx="166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테이블</a:t>
            </a:r>
            <a:r>
              <a:rPr lang="ko-KR" altLang="en-US" b="1" dirty="0"/>
              <a:t> </a:t>
            </a:r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8E315-A168-5532-1BCB-568C22819F56}"/>
              </a:ext>
            </a:extLst>
          </p:cNvPr>
          <p:cNvSpPr txBox="1"/>
          <p:nvPr/>
        </p:nvSpPr>
        <p:spPr>
          <a:xfrm>
            <a:off x="807183" y="4123090"/>
            <a:ext cx="166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테이블</a:t>
            </a:r>
            <a:r>
              <a:rPr lang="ko-KR" altLang="en-US" b="1" dirty="0"/>
              <a:t> </a:t>
            </a:r>
            <a:r>
              <a:rPr lang="en-US" altLang="ko-KR" b="1" dirty="0"/>
              <a:t>B</a:t>
            </a:r>
            <a:endParaRPr lang="ko-KR" altLang="en-US" b="1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D6DE6A5-2EEF-CB34-45A5-02C83937B3B7}"/>
              </a:ext>
            </a:extLst>
          </p:cNvPr>
          <p:cNvGraphicFramePr>
            <a:graphicFrameLocks noGrp="1"/>
          </p:cNvGraphicFramePr>
          <p:nvPr/>
        </p:nvGraphicFramePr>
        <p:xfrm>
          <a:off x="444322" y="2206706"/>
          <a:ext cx="1900645" cy="1894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14908">
                  <a:extLst>
                    <a:ext uri="{9D8B030D-6E8A-4147-A177-3AD203B41FA5}">
                      <a16:colId xmlns:a16="http://schemas.microsoft.com/office/drawing/2014/main" val="1257356335"/>
                    </a:ext>
                  </a:extLst>
                </a:gridCol>
                <a:gridCol w="985737">
                  <a:extLst>
                    <a:ext uri="{9D8B030D-6E8A-4147-A177-3AD203B41FA5}">
                      <a16:colId xmlns:a16="http://schemas.microsoft.com/office/drawing/2014/main" val="423367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3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A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55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B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53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5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D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E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6896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0FD15A18-3CB5-7FC8-2503-9E3D403BD42B}"/>
              </a:ext>
            </a:extLst>
          </p:cNvPr>
          <p:cNvGraphicFramePr>
            <a:graphicFrameLocks noGrp="1"/>
          </p:cNvGraphicFramePr>
          <p:nvPr/>
        </p:nvGraphicFramePr>
        <p:xfrm>
          <a:off x="466205" y="4492422"/>
          <a:ext cx="1900645" cy="1894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14908">
                  <a:extLst>
                    <a:ext uri="{9D8B030D-6E8A-4147-A177-3AD203B41FA5}">
                      <a16:colId xmlns:a16="http://schemas.microsoft.com/office/drawing/2014/main" val="1257356335"/>
                    </a:ext>
                  </a:extLst>
                </a:gridCol>
                <a:gridCol w="985737">
                  <a:extLst>
                    <a:ext uri="{9D8B030D-6E8A-4147-A177-3AD203B41FA5}">
                      <a16:colId xmlns:a16="http://schemas.microsoft.com/office/drawing/2014/main" val="423367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3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F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55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G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53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H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5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J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689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05467B-85FD-69A6-5678-418B06316086}"/>
              </a:ext>
            </a:extLst>
          </p:cNvPr>
          <p:cNvSpPr/>
          <p:nvPr/>
        </p:nvSpPr>
        <p:spPr>
          <a:xfrm>
            <a:off x="2936199" y="3658378"/>
            <a:ext cx="2015812" cy="599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013C3D-440E-DE81-F9DA-C18E0406DA5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952011" y="2747296"/>
            <a:ext cx="2393374" cy="12108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ACA50B-0565-509D-9E4C-F24CE913151C}"/>
              </a:ext>
            </a:extLst>
          </p:cNvPr>
          <p:cNvSpPr txBox="1"/>
          <p:nvPr/>
        </p:nvSpPr>
        <p:spPr>
          <a:xfrm>
            <a:off x="7345385" y="2239464"/>
            <a:ext cx="4299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위 쿼리 결과집합과 </a:t>
            </a:r>
            <a:endParaRPr lang="en-US" altLang="ko-KR" b="1" dirty="0"/>
          </a:p>
          <a:p>
            <a:r>
              <a:rPr lang="ko-KR" altLang="en-US" b="1" dirty="0"/>
              <a:t>아래 쿼리 결과집합을 </a:t>
            </a:r>
            <a:endParaRPr lang="en-US" altLang="ko-KR" b="1" dirty="0"/>
          </a:p>
          <a:p>
            <a:r>
              <a:rPr lang="ko-KR" altLang="en-US" b="1" dirty="0" err="1"/>
              <a:t>차집합</a:t>
            </a:r>
            <a:r>
              <a:rPr lang="ko-KR" altLang="en-US" b="1" dirty="0"/>
              <a:t> 합니다 </a:t>
            </a:r>
            <a:r>
              <a:rPr lang="en-US" altLang="ko-KR" b="1" dirty="0"/>
              <a:t>(</a:t>
            </a:r>
            <a:r>
              <a:rPr lang="ko-KR" altLang="en-US" b="1" dirty="0"/>
              <a:t>중복을 </a:t>
            </a:r>
            <a:r>
              <a:rPr lang="ko-KR" altLang="en-US" sz="2400" b="1" dirty="0">
                <a:solidFill>
                  <a:srgbClr val="FF0000"/>
                </a:solidFill>
              </a:rPr>
              <a:t>제거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0331BC-61FA-95B8-37E7-C35A04AA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754" y="3602874"/>
            <a:ext cx="1646554" cy="2627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9FC3CD-89E0-16AD-1C27-9246710B6487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2.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집합연산자 종류와 예시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10055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EEE94-0A4B-6C87-4643-B3EAE5F12D56}"/>
              </a:ext>
            </a:extLst>
          </p:cNvPr>
          <p:cNvSpPr txBox="1"/>
          <p:nvPr/>
        </p:nvSpPr>
        <p:spPr>
          <a:xfrm>
            <a:off x="0" y="56085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2.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집합연산자 종류와 예시</a:t>
            </a: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FE8CB-286E-9D0C-76E8-9149BFA327A4}"/>
              </a:ext>
            </a:extLst>
          </p:cNvPr>
          <p:cNvSpPr txBox="1"/>
          <p:nvPr/>
        </p:nvSpPr>
        <p:spPr>
          <a:xfrm>
            <a:off x="343104" y="842069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b="1" dirty="0"/>
              <a:t>아래 쿼리를 실행해 데이터를 확인해보세요</a:t>
            </a:r>
            <a:r>
              <a:rPr lang="en-US" altLang="ko-KR" b="1" dirty="0"/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67B5ED-EB07-AF98-1F14-B75680C45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5" y="1436054"/>
            <a:ext cx="4870490" cy="14456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369784-97B7-9A62-2AF8-D89EBDBB6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07" y="3530926"/>
            <a:ext cx="3733919" cy="21656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5251E6-99DB-4493-2F95-F0AB61CF6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04" y="3528893"/>
            <a:ext cx="3733919" cy="21312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507A8EF-12B5-B7F3-D87F-2A96B5457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2555" y="3524850"/>
            <a:ext cx="3733919" cy="21393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50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995</Words>
  <Application>Microsoft Office PowerPoint</Application>
  <PresentationFormat>와이드스크린</PresentationFormat>
  <Paragraphs>309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Iropke Batang</vt:lpstr>
      <vt:lpstr>맑은 고딕</vt:lpstr>
      <vt:lpstr>Arial</vt:lpstr>
      <vt:lpstr>Symbol</vt:lpstr>
      <vt:lpstr>Office 테마</vt:lpstr>
      <vt:lpstr>집합연산자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서브쿼리</dc:title>
  <dc:creator>강 태우</dc:creator>
  <cp:lastModifiedBy>강 태우</cp:lastModifiedBy>
  <cp:revision>233</cp:revision>
  <dcterms:created xsi:type="dcterms:W3CDTF">2022-11-12T12:49:30Z</dcterms:created>
  <dcterms:modified xsi:type="dcterms:W3CDTF">2023-05-15T03:51:18Z</dcterms:modified>
</cp:coreProperties>
</file>