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493" r:id="rId3"/>
    <p:sldId id="495" r:id="rId4"/>
    <p:sldId id="494" r:id="rId5"/>
    <p:sldId id="496" r:id="rId6"/>
    <p:sldId id="497" r:id="rId7"/>
    <p:sldId id="498" r:id="rId8"/>
    <p:sldId id="499" r:id="rId9"/>
    <p:sldId id="635" r:id="rId10"/>
    <p:sldId id="501" r:id="rId11"/>
    <p:sldId id="502" r:id="rId12"/>
    <p:sldId id="503" r:id="rId13"/>
    <p:sldId id="504" r:id="rId14"/>
    <p:sldId id="531" r:id="rId15"/>
    <p:sldId id="639" r:id="rId16"/>
    <p:sldId id="640" r:id="rId17"/>
    <p:sldId id="641" r:id="rId18"/>
    <p:sldId id="519" r:id="rId19"/>
    <p:sldId id="637" r:id="rId20"/>
    <p:sldId id="636" r:id="rId21"/>
    <p:sldId id="634" r:id="rId22"/>
    <p:sldId id="530" r:id="rId23"/>
    <p:sldId id="43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EB0"/>
    <a:srgbClr val="88B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474" autoAdjust="0"/>
  </p:normalViewPr>
  <p:slideViewPr>
    <p:cSldViewPr snapToGrid="0">
      <p:cViewPr varScale="1">
        <p:scale>
          <a:sx n="92" d="100"/>
          <a:sy n="92" d="100"/>
        </p:scale>
        <p:origin x="14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14DB7-CDC1-4EF3-8D6F-AFFE94D2AAA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3D637-E7EE-4C23-A6C1-344E3CE08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0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45ECE-1B26-487A-8FD8-26AF7B42D03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551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CREATE TABLE EMP AS ( </a:t>
            </a:r>
          </a:p>
          <a:p>
            <a:r>
              <a:rPr lang="en-US" altLang="ko-KR" dirty="0"/>
              <a:t>SELECT LPAD(LEVEL , 4 , '0' ) AS EMP_ID , TO_CHAR(TO_DATE('20220101') + (LEVEL -1)  , 'YYYY.MM.DD')  AS REG_DT , 'D001' AS DEPT_NO FROM DUAL CONNECT BY LEVEL &lt;= 10 UNION ALL </a:t>
            </a:r>
          </a:p>
          <a:p>
            <a:r>
              <a:rPr lang="en-US" altLang="ko-KR" dirty="0"/>
              <a:t>SELECT LPAD(LEVEL+10 , 4 , '0' ) AS EMP_ID , TO_CHAR(TO_DATE('20220101') + (LEVEL -1) , 'YYYY.MM.DD') AS REG_DT , 'D002' AS DEPT_NO FROM DUAL CONNECT BY LEVEL &lt;= 10 UNION ALL </a:t>
            </a:r>
          </a:p>
          <a:p>
            <a:r>
              <a:rPr lang="en-US" altLang="ko-KR" dirty="0"/>
              <a:t>SELECT LPAD(LEVEL+20 , 4 , '0' ) AS EMP_ID , TO_CHAR(TO_DATE('20220101') + (LEVEL -1) , 'YYYY.MM.DD') AS REG_DT , 'D003' AS DEPT_NO FROM DUAL CONNECT BY LEVEL &lt;= 10 ) ;</a:t>
            </a:r>
          </a:p>
          <a:p>
            <a:endParaRPr lang="en-US" altLang="ko-KR" dirty="0"/>
          </a:p>
          <a:p>
            <a:r>
              <a:rPr lang="en-US" altLang="ko-KR" dirty="0"/>
              <a:t>SELECT * </a:t>
            </a:r>
          </a:p>
          <a:p>
            <a:r>
              <a:rPr lang="en-US" altLang="ko-KR" dirty="0"/>
              <a:t>  FROM EMP</a:t>
            </a:r>
          </a:p>
          <a:p>
            <a:r>
              <a:rPr lang="en-US" altLang="ko-KR" dirty="0"/>
              <a:t>WHERE DEPT_NO = 'D002'</a:t>
            </a:r>
          </a:p>
          <a:p>
            <a:r>
              <a:rPr lang="en-US" altLang="ko-KR" dirty="0"/>
              <a:t>     AND REG_DT BETWEEN '2022.01.03' AND '2022.01.05' ;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D8703-CCD6-4979-86A0-16F50014BC9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23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SELECT /*+ ORDERED USE_NL(B) */ * </a:t>
            </a:r>
          </a:p>
          <a:p>
            <a:r>
              <a:rPr lang="en-US" altLang="ko-KR" dirty="0"/>
              <a:t>  FROM IDX_TEST  A </a:t>
            </a:r>
          </a:p>
          <a:p>
            <a:r>
              <a:rPr lang="en-US" altLang="ko-KR" dirty="0"/>
              <a:t>     , IDX_TEST2 B </a:t>
            </a:r>
          </a:p>
          <a:p>
            <a:r>
              <a:rPr lang="en-US" altLang="ko-KR" dirty="0"/>
              <a:t> WHERE A.COL1 = B.COL1 </a:t>
            </a:r>
          </a:p>
          <a:p>
            <a:r>
              <a:rPr lang="en-US" altLang="ko-KR" dirty="0"/>
              <a:t>   AND A.COL1 BETWEEN 1 AND 20000 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73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CREATE INDEX </a:t>
            </a:r>
            <a:r>
              <a:rPr lang="ko-KR" altLang="en-US" dirty="0"/>
              <a:t>직원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_INDEX ON </a:t>
            </a:r>
            <a:r>
              <a:rPr lang="ko-KR" altLang="en-US" dirty="0"/>
              <a:t>직원</a:t>
            </a:r>
            <a:r>
              <a:rPr lang="en-US" altLang="ko-KR" dirty="0"/>
              <a:t>(</a:t>
            </a:r>
            <a:r>
              <a:rPr lang="ko-KR" altLang="en-US" dirty="0"/>
              <a:t>이름  </a:t>
            </a:r>
            <a:r>
              <a:rPr lang="en-US" altLang="ko-KR" dirty="0"/>
              <a:t>ASC ) 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13A08-3CE2-40B2-91F9-1CB67D47EB4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485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CREATE TABLE PK_INDEX_TEST ( </a:t>
            </a:r>
          </a:p>
          <a:p>
            <a:r>
              <a:rPr lang="en-US" altLang="ko-KR" dirty="0"/>
              <a:t>COL1 VARCHAR2(10) PRIMARY KEY , </a:t>
            </a:r>
          </a:p>
          <a:p>
            <a:r>
              <a:rPr lang="en-US" altLang="ko-KR" dirty="0"/>
              <a:t>COL2 VARCHAR2(10));</a:t>
            </a:r>
          </a:p>
          <a:p>
            <a:endParaRPr lang="en-US" altLang="ko-KR" dirty="0"/>
          </a:p>
          <a:p>
            <a:r>
              <a:rPr lang="en-US" altLang="ko-KR" dirty="0"/>
              <a:t>INSERT INTO PK_INDEX_TEST VALUES (1,1);</a:t>
            </a:r>
          </a:p>
          <a:p>
            <a:r>
              <a:rPr lang="en-US" altLang="ko-KR" dirty="0"/>
              <a:t>INSERT INTO PK_INDEX_TEST VALUES (2,2);</a:t>
            </a:r>
          </a:p>
          <a:p>
            <a:r>
              <a:rPr lang="en-US" altLang="ko-KR" dirty="0"/>
              <a:t>INSERT INTO PK_INDEX_TEST VALUES (3,3);</a:t>
            </a:r>
          </a:p>
          <a:p>
            <a:endParaRPr lang="en-US" altLang="ko-KR" dirty="0"/>
          </a:p>
          <a:p>
            <a:r>
              <a:rPr lang="en-US" altLang="ko-KR" dirty="0"/>
              <a:t>SELECT /*+ RULE */ * FROM PK_INDEX_TEST WHERE COL1 = '1' ; --RULE </a:t>
            </a:r>
            <a:r>
              <a:rPr lang="ko-KR" altLang="en-US" dirty="0"/>
              <a:t>개념은 모르셔도 문제 풀이는 무난합니다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13A08-3CE2-40B2-91F9-1CB67D47EB4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33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--</a:t>
            </a:r>
            <a:r>
              <a:rPr lang="ko-KR" altLang="en-US" sz="1200" dirty="0"/>
              <a:t>정보처리기사 수제비 </a:t>
            </a:r>
            <a:r>
              <a:rPr lang="en-US" altLang="ko-KR" sz="1200" dirty="0"/>
              <a:t>2023 </a:t>
            </a:r>
            <a:r>
              <a:rPr lang="ko-KR" altLang="en-US" sz="1200" dirty="0"/>
              <a:t>기준 </a:t>
            </a:r>
            <a:r>
              <a:rPr lang="en-US" altLang="ko-KR" sz="1200" dirty="0"/>
              <a:t>3-46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D8703-CCD6-4979-86A0-16F50014BC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99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직원</a:t>
            </a:r>
            <a:r>
              <a:rPr lang="en-US" altLang="ko-KR" dirty="0"/>
              <a:t>ID , </a:t>
            </a:r>
            <a:r>
              <a:rPr lang="ko-KR" altLang="en-US" dirty="0"/>
              <a:t>이름 </a:t>
            </a:r>
            <a:r>
              <a:rPr lang="en-US" altLang="ko-KR" dirty="0"/>
              <a:t>, </a:t>
            </a:r>
            <a:r>
              <a:rPr lang="ko-KR" altLang="en-US" dirty="0"/>
              <a:t>나이 </a:t>
            </a:r>
            <a:r>
              <a:rPr lang="en-US" altLang="ko-KR" dirty="0"/>
              <a:t>, </a:t>
            </a:r>
            <a:r>
              <a:rPr lang="ko-KR" altLang="en-US" dirty="0"/>
              <a:t>입사일시 </a:t>
            </a:r>
            <a:r>
              <a:rPr lang="en-US" altLang="ko-KR" dirty="0"/>
              <a:t>FROM </a:t>
            </a:r>
            <a:r>
              <a:rPr lang="ko-KR" altLang="en-US" dirty="0"/>
              <a:t>직원 </a:t>
            </a:r>
            <a:r>
              <a:rPr lang="en-US" altLang="ko-KR" dirty="0"/>
              <a:t>WHERE </a:t>
            </a:r>
            <a:r>
              <a:rPr lang="ko-KR" altLang="en-US" dirty="0"/>
              <a:t>이름 </a:t>
            </a:r>
            <a:r>
              <a:rPr lang="en-US" altLang="ko-KR" dirty="0"/>
              <a:t>= '</a:t>
            </a:r>
            <a:r>
              <a:rPr lang="ko-KR" altLang="en-US" dirty="0"/>
              <a:t>이현정</a:t>
            </a:r>
            <a:r>
              <a:rPr lang="en-US" altLang="ko-KR" dirty="0"/>
              <a:t>';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13A08-3CE2-40B2-91F9-1CB67D47EB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603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CREATE INDEX IDX_PRD ON TB_PRD( PRD_TYPE ASC)  ;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13A08-3CE2-40B2-91F9-1CB67D47EB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659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ROWID </a:t>
            </a:r>
            <a:r>
              <a:rPr lang="ko-KR" altLang="en-US" dirty="0"/>
              <a:t>는 인덱스가 우체국이라면 </a:t>
            </a:r>
            <a:r>
              <a:rPr lang="en-US" altLang="ko-KR" dirty="0"/>
              <a:t>, ROWID</a:t>
            </a:r>
            <a:r>
              <a:rPr lang="ko-KR" altLang="en-US" dirty="0"/>
              <a:t> 는 집주소이고 테이블의 행이 각 주소에 해당하는 집이라고 보면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 인덱스에서 해당 </a:t>
            </a:r>
            <a:r>
              <a:rPr lang="en-US" altLang="ko-KR" dirty="0"/>
              <a:t>ROWID </a:t>
            </a:r>
            <a:r>
              <a:rPr lang="ko-KR" altLang="en-US" dirty="0"/>
              <a:t>에 해당하는 테이블의 행을 찾아가는 과정으로 데이터를 찾게 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13A08-3CE2-40B2-91F9-1CB67D47EB4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11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D8703-CCD6-4979-86A0-16F50014BC9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618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-- NL </a:t>
            </a:r>
            <a:r>
              <a:rPr lang="ko-KR" altLang="en-US" dirty="0"/>
              <a:t>특징 </a:t>
            </a:r>
            <a:endParaRPr lang="en-US" altLang="ko-KR" dirty="0"/>
          </a:p>
          <a:p>
            <a:r>
              <a:rPr lang="en-US" altLang="ko-KR" dirty="0"/>
              <a:t>-- 1. 2</a:t>
            </a:r>
            <a:r>
              <a:rPr lang="ko-KR" altLang="en-US" dirty="0"/>
              <a:t>개 이상의 테이블의 순차적으로 하나씩 결합하면서 조인</a:t>
            </a:r>
            <a:endParaRPr lang="en-US" altLang="ko-KR" dirty="0"/>
          </a:p>
          <a:p>
            <a:r>
              <a:rPr lang="en-US" altLang="ko-KR" dirty="0"/>
              <a:t>-- 2. </a:t>
            </a:r>
            <a:r>
              <a:rPr lang="ko-KR" altLang="en-US" dirty="0"/>
              <a:t>좁은 범위에 유리한 성능을 보이므로 인덱스가 있어야 사용할 수 있음</a:t>
            </a:r>
            <a:endParaRPr lang="en-US" altLang="ko-KR" dirty="0"/>
          </a:p>
          <a:p>
            <a:r>
              <a:rPr lang="en-US" altLang="ko-KR" dirty="0"/>
              <a:t>-- 3. </a:t>
            </a:r>
            <a:r>
              <a:rPr lang="ko-KR" altLang="en-US" dirty="0"/>
              <a:t>임의 접근 위주이다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-- 4. </a:t>
            </a:r>
            <a:r>
              <a:rPr lang="ko-KR" altLang="en-US" dirty="0"/>
              <a:t>후행 테이블에는 조인을 위한 인덱스 생성이 필요하다 </a:t>
            </a:r>
            <a:r>
              <a:rPr lang="en-US" altLang="ko-KR" dirty="0"/>
              <a:t>(</a:t>
            </a:r>
            <a:r>
              <a:rPr lang="ko-KR" altLang="en-US" dirty="0"/>
              <a:t>없으면 뒤의 테이블을 모두 조회해야 한다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A.MEMBER_ID </a:t>
            </a:r>
          </a:p>
          <a:p>
            <a:r>
              <a:rPr lang="en-US" altLang="ko-KR" dirty="0"/>
              <a:t>     , A.MEMBER_NAME</a:t>
            </a:r>
          </a:p>
          <a:p>
            <a:r>
              <a:rPr lang="en-US" altLang="ko-KR" dirty="0"/>
              <a:t>     , A.GRADE_CD</a:t>
            </a:r>
          </a:p>
          <a:p>
            <a:r>
              <a:rPr lang="en-US" altLang="ko-KR" dirty="0"/>
              <a:t>     , B.GRADE_NAME</a:t>
            </a:r>
          </a:p>
          <a:p>
            <a:r>
              <a:rPr lang="en-US" altLang="ko-KR" dirty="0"/>
              <a:t>  FROM TB_MEMBER A </a:t>
            </a:r>
          </a:p>
          <a:p>
            <a:r>
              <a:rPr lang="en-US" altLang="ko-KR" dirty="0"/>
              <a:t>     , TB_GRADE B </a:t>
            </a:r>
          </a:p>
          <a:p>
            <a:r>
              <a:rPr lang="en-US" altLang="ko-KR" dirty="0"/>
              <a:t> WHERE A.GRADE_CD = B.GRADE_CD ;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13A08-3CE2-40B2-91F9-1CB67D47EB4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60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-- NL </a:t>
            </a:r>
            <a:r>
              <a:rPr lang="ko-KR" altLang="en-US" dirty="0"/>
              <a:t>특징 </a:t>
            </a:r>
            <a:endParaRPr lang="en-US" altLang="ko-KR" dirty="0"/>
          </a:p>
          <a:p>
            <a:r>
              <a:rPr lang="en-US" altLang="ko-KR" dirty="0"/>
              <a:t>-- 1. 2</a:t>
            </a:r>
            <a:r>
              <a:rPr lang="ko-KR" altLang="en-US" dirty="0"/>
              <a:t>개 이상의 테이블의 순차적으로 하나씩 결합하면서 조인</a:t>
            </a:r>
            <a:endParaRPr lang="en-US" altLang="ko-KR" dirty="0"/>
          </a:p>
          <a:p>
            <a:r>
              <a:rPr lang="en-US" altLang="ko-KR" dirty="0"/>
              <a:t>-- 2. </a:t>
            </a:r>
            <a:r>
              <a:rPr lang="ko-KR" altLang="en-US" dirty="0"/>
              <a:t>좁은 범위에 유리한 성능을 보이므로 인덱스가 있어야 사용할 수 있음</a:t>
            </a:r>
            <a:endParaRPr lang="en-US" altLang="ko-KR" dirty="0"/>
          </a:p>
          <a:p>
            <a:r>
              <a:rPr lang="en-US" altLang="ko-KR" dirty="0"/>
              <a:t>-- 3. </a:t>
            </a:r>
            <a:r>
              <a:rPr lang="ko-KR" altLang="en-US" dirty="0"/>
              <a:t>임의 접근 위주이다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-- 4. </a:t>
            </a:r>
            <a:r>
              <a:rPr lang="ko-KR" altLang="en-US" dirty="0"/>
              <a:t>후행 테이블에는 조인을 위한 인덱스 생성이 필요하다 </a:t>
            </a:r>
            <a:r>
              <a:rPr lang="en-US" altLang="ko-KR" dirty="0"/>
              <a:t>(</a:t>
            </a:r>
            <a:r>
              <a:rPr lang="ko-KR" altLang="en-US" dirty="0"/>
              <a:t>없으면 뒤의 테이블을 모두 조회해야 한다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A.MEMBER_ID </a:t>
            </a:r>
          </a:p>
          <a:p>
            <a:r>
              <a:rPr lang="en-US" altLang="ko-KR" dirty="0"/>
              <a:t>     , A.MEMBER_NAME</a:t>
            </a:r>
          </a:p>
          <a:p>
            <a:r>
              <a:rPr lang="en-US" altLang="ko-KR" dirty="0"/>
              <a:t>     , A.GRADE_CD</a:t>
            </a:r>
          </a:p>
          <a:p>
            <a:r>
              <a:rPr lang="en-US" altLang="ko-KR" dirty="0"/>
              <a:t>     , B.GRADE_NAME</a:t>
            </a:r>
          </a:p>
          <a:p>
            <a:r>
              <a:rPr lang="en-US" altLang="ko-KR" dirty="0"/>
              <a:t>  FROM TB_MEMBER A </a:t>
            </a:r>
          </a:p>
          <a:p>
            <a:r>
              <a:rPr lang="en-US" altLang="ko-KR" dirty="0"/>
              <a:t>     , TB_GRADE B </a:t>
            </a:r>
          </a:p>
          <a:p>
            <a:r>
              <a:rPr lang="en-US" altLang="ko-KR" dirty="0"/>
              <a:t> WHERE A.GRADE_CD = B.GRADE_CD ;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13A08-3CE2-40B2-91F9-1CB67D47EB4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553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-- NL </a:t>
            </a:r>
            <a:r>
              <a:rPr lang="ko-KR" altLang="en-US" dirty="0"/>
              <a:t>특징 </a:t>
            </a:r>
            <a:endParaRPr lang="en-US" altLang="ko-KR" dirty="0"/>
          </a:p>
          <a:p>
            <a:r>
              <a:rPr lang="en-US" altLang="ko-KR" dirty="0"/>
              <a:t>-- 1. 2</a:t>
            </a:r>
            <a:r>
              <a:rPr lang="ko-KR" altLang="en-US" dirty="0"/>
              <a:t>개 이상의 테이블의 순차적으로 하나씩 결합하면서 조인</a:t>
            </a:r>
            <a:endParaRPr lang="en-US" altLang="ko-KR" dirty="0"/>
          </a:p>
          <a:p>
            <a:r>
              <a:rPr lang="en-US" altLang="ko-KR" dirty="0"/>
              <a:t>-- 2. </a:t>
            </a:r>
            <a:r>
              <a:rPr lang="ko-KR" altLang="en-US" dirty="0"/>
              <a:t>좁은 범위에 유리한 성능을 보이므로 인덱스가 있어야 사용할 수 있음</a:t>
            </a:r>
            <a:endParaRPr lang="en-US" altLang="ko-KR" dirty="0"/>
          </a:p>
          <a:p>
            <a:r>
              <a:rPr lang="en-US" altLang="ko-KR" dirty="0"/>
              <a:t>-- 3. </a:t>
            </a:r>
            <a:r>
              <a:rPr lang="ko-KR" altLang="en-US" dirty="0"/>
              <a:t>임의 접근 위주이다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-- 4. </a:t>
            </a:r>
            <a:r>
              <a:rPr lang="ko-KR" altLang="en-US" dirty="0"/>
              <a:t>후행 테이블에는 조인을 위한 인덱스 생성이 필요하다 </a:t>
            </a:r>
            <a:r>
              <a:rPr lang="en-US" altLang="ko-KR" dirty="0"/>
              <a:t>(</a:t>
            </a:r>
            <a:r>
              <a:rPr lang="ko-KR" altLang="en-US" dirty="0"/>
              <a:t>없으면 뒤의 테이블을 모두 조회해야 한다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A.MEMBER_ID </a:t>
            </a:r>
          </a:p>
          <a:p>
            <a:r>
              <a:rPr lang="en-US" altLang="ko-KR" dirty="0"/>
              <a:t>     , A.MEMBER_NAME</a:t>
            </a:r>
          </a:p>
          <a:p>
            <a:r>
              <a:rPr lang="en-US" altLang="ko-KR" dirty="0"/>
              <a:t>     , A.GRADE_CD</a:t>
            </a:r>
          </a:p>
          <a:p>
            <a:r>
              <a:rPr lang="en-US" altLang="ko-KR" dirty="0"/>
              <a:t>     , B.GRADE_NAME</a:t>
            </a:r>
          </a:p>
          <a:p>
            <a:r>
              <a:rPr lang="en-US" altLang="ko-KR" dirty="0"/>
              <a:t>  FROM TB_MEMBER A </a:t>
            </a:r>
          </a:p>
          <a:p>
            <a:r>
              <a:rPr lang="en-US" altLang="ko-KR" dirty="0"/>
              <a:t>     , TB_GRADE B </a:t>
            </a:r>
          </a:p>
          <a:p>
            <a:r>
              <a:rPr lang="en-US" altLang="ko-KR" dirty="0"/>
              <a:t> WHERE A.GRADE_CD = B.GRADE_CD ;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13A08-3CE2-40B2-91F9-1CB67D47EB4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03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30326-0D4F-FF14-1D45-1EFAF8EB5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E0E6B6-F02F-4D72-844A-DC5B00D84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3F8AC-9FF6-7897-851F-73E4043F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52B852-0B98-6544-8859-3CB3EDE0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55C88-2DC8-0E43-664E-163C98D1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7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7AE86-42A5-4220-54C9-1B46D7C1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648310-4452-A8DC-2002-2732801C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801D0-054B-923A-4D35-66BCB9E0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5DB51-E1D9-277B-436E-634E9AD2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3DEBF-FD7D-2348-BD7F-1D31EEE1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74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02F7E8-A2F8-98D2-C068-A630B6492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B69DF6-19E1-4B2C-5F07-96532DE94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6B56F-EB1E-54F6-60D5-314989DA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A3634-019C-1D0C-2DE1-549BFDD5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10C03-D1CC-0CF2-AA2B-E6E10230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2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9F157-C95A-9FC7-F7E6-6F2217CB9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4D7BD-411A-0BC9-8A8F-2B03C2705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92DD9-67F6-ABEF-E6A1-B62C2A2B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BCCEF-E0FA-717C-84E6-C2FEF95D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B8790-CCE3-1269-1EBF-BE253B36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14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465F8-F1F2-2B8C-C5E6-99F7BB2E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FCA956-5C2D-36EB-F7E6-12D188A67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2D4CF-30BF-248C-D55B-A5CE7A3A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2BB6B-0A4D-3B26-F762-718B46F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F5108-9286-CBEF-0B87-7E82AC6C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52943-1C7F-9940-6313-86603224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54D112-CBEC-1E99-0EDA-6D706C9E2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1D9F94-BF89-2145-7482-A97C099F6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81507-67D4-5CB6-E535-6AEBCA52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614E3-A02F-6DBA-D99B-E798AC6E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F9E9E2-3E59-A39B-C784-150403D1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38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86370-8527-08FC-E48D-A6CB1FBD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786D2-E8EB-2FD4-2C85-EC7022DA4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CD192E-83C7-D222-A66F-E32700FD9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82B4B3-3180-A26D-5EFF-7C549FC71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2FD1A1-A0F3-01B3-1089-55E17C896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330935-9717-A6D5-930A-BB5EE3C0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F0144F-B458-26AB-85EA-B8CBE563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D93BBC-928C-815E-4577-75074754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9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AF80-84F5-A877-4BF2-DD5952DF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7CB8E6-C949-88D5-7B45-CB73C199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E2DE38-DFE7-8872-9595-8B151EC4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3D1668-D99E-827B-E23C-291EDB85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23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F32329-974A-9C39-5905-0CB15B7A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7937EA-9B5B-BAF7-1F2B-C6D6F9E0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9724AB-26B8-1ED9-17C7-9B24A4BC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6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5C537-8A40-E81B-CAC1-83652F4C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43006-8949-010A-CAED-2301AE3C3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56161B-C429-2DB6-D89E-C8A7DC9B1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FA4B7-F901-BD69-33CF-30C9E406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6024DB-0508-DB3E-9082-92894542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6F9B0B-214A-39C6-25DD-88ED448A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62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04054-A1CE-5F6A-DCEF-BCA1DC0E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7E934F-B50B-0886-8B5C-EB04306E1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791967-FA58-951E-AF1D-2F7BACB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187818-0D11-FE7E-6714-AF9C9720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F366A9-B21C-2B5C-9980-C6F574F5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570ACC-8D4D-E143-28B2-D204D872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89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5D2A18-783F-30F9-2441-012363F7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20C3D3-81B8-7356-0A23-C40CC9368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E1D4B-6EEB-20F4-1350-382252A86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AB107-5540-4193-B65B-47BD8977516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10E5F-6646-AAB8-D730-D652F1EAB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E5994F-56BC-787E-132D-02913B54A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DE85A5C-1F22-ACEE-2796-ED3692077EAA}"/>
              </a:ext>
            </a:extLst>
          </p:cNvPr>
          <p:cNvSpPr/>
          <p:nvPr/>
        </p:nvSpPr>
        <p:spPr>
          <a:xfrm>
            <a:off x="-1" y="0"/>
            <a:ext cx="526745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C2092A-B5D2-4FEB-B761-3C9815DAA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047" y="3042704"/>
            <a:ext cx="1675362" cy="761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en-US" altLang="ko-KR" sz="4000" dirty="0">
                <a:solidFill>
                  <a:srgbClr val="FFFFFF"/>
                </a:solidFill>
              </a:rPr>
              <a:t>INDEX</a:t>
            </a:r>
            <a:endParaRPr lang="en-US" altLang="ko-KR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BFE161E-6E39-4433-8EE6-E762D1F96EA6}"/>
              </a:ext>
            </a:extLst>
          </p:cNvPr>
          <p:cNvSpPr txBox="1">
            <a:spLocks/>
          </p:cNvSpPr>
          <p:nvPr/>
        </p:nvSpPr>
        <p:spPr>
          <a:xfrm>
            <a:off x="6220762" y="2255618"/>
            <a:ext cx="4994923" cy="2871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spcAft>
                <a:spcPts val="600"/>
              </a:spcAft>
              <a:buAutoNum type="arabicPeriod"/>
            </a:pPr>
            <a:r>
              <a:rPr lang="ko-KR" altLang="en-US" sz="2300" b="1" dirty="0"/>
              <a:t>인덱스</a:t>
            </a:r>
            <a:r>
              <a:rPr lang="en-US" altLang="ko-KR" sz="2300" b="1" dirty="0"/>
              <a:t>(INDEX)</a:t>
            </a:r>
            <a:r>
              <a:rPr lang="ko-KR" altLang="en-US" sz="2300" b="1" dirty="0"/>
              <a:t>란</a:t>
            </a:r>
            <a:r>
              <a:rPr lang="en-US" altLang="ko-KR" sz="2300" b="1" dirty="0"/>
              <a:t>?</a:t>
            </a:r>
          </a:p>
          <a:p>
            <a:pPr marL="457200" indent="-457200" algn="l">
              <a:spcAft>
                <a:spcPts val="600"/>
              </a:spcAft>
              <a:buAutoNum type="arabicPeriod"/>
            </a:pPr>
            <a:endParaRPr lang="en-US" altLang="ko-KR" sz="2300" b="1" dirty="0"/>
          </a:p>
          <a:p>
            <a:pPr marL="457200" indent="-457200" algn="l">
              <a:spcAft>
                <a:spcPts val="600"/>
              </a:spcAft>
              <a:buAutoNum type="arabicPeriod"/>
            </a:pPr>
            <a:r>
              <a:rPr lang="ko-KR" altLang="en-US" sz="2300" b="1" dirty="0"/>
              <a:t>인덱스</a:t>
            </a:r>
            <a:r>
              <a:rPr lang="en-US" altLang="ko-KR" sz="2300" b="1" dirty="0"/>
              <a:t>(INDEX) </a:t>
            </a:r>
            <a:r>
              <a:rPr lang="ko-KR" altLang="en-US" sz="2300" b="1" dirty="0"/>
              <a:t>원리 이해하기</a:t>
            </a:r>
            <a:endParaRPr lang="en-US" altLang="ko-KR" sz="2300" b="1" dirty="0"/>
          </a:p>
          <a:p>
            <a:pPr algn="l">
              <a:spcAft>
                <a:spcPts val="600"/>
              </a:spcAft>
            </a:pPr>
            <a:endParaRPr lang="en-US" altLang="ko-KR" sz="2300" b="1" dirty="0"/>
          </a:p>
          <a:p>
            <a:pPr marL="457200" indent="-457200" algn="l">
              <a:spcAft>
                <a:spcPts val="600"/>
              </a:spcAft>
              <a:buAutoNum type="arabicPeriod" startAt="3"/>
            </a:pPr>
            <a:r>
              <a:rPr lang="en-US" altLang="ko-KR" sz="2300" b="1" dirty="0"/>
              <a:t>NL(Nested Loop) </a:t>
            </a:r>
            <a:r>
              <a:rPr lang="ko-KR" altLang="en-US" sz="2300" b="1" dirty="0"/>
              <a:t>조인 이해하기</a:t>
            </a:r>
            <a:endParaRPr lang="en-US" altLang="ko-KR" sz="2300" b="1" dirty="0"/>
          </a:p>
          <a:p>
            <a:pPr marL="457200" indent="-457200" algn="l">
              <a:spcAft>
                <a:spcPts val="600"/>
              </a:spcAft>
              <a:buAutoNum type="arabicPeriod" startAt="3"/>
            </a:pPr>
            <a:endParaRPr lang="en-US" altLang="ko-KR" sz="2300" b="1" dirty="0"/>
          </a:p>
          <a:p>
            <a:pPr marL="457200" indent="-457200" algn="l">
              <a:spcAft>
                <a:spcPts val="600"/>
              </a:spcAft>
              <a:buAutoNum type="arabicPeriod" startAt="3"/>
            </a:pPr>
            <a:r>
              <a:rPr lang="ko-KR" altLang="en-US" sz="2300" b="1" dirty="0"/>
              <a:t>실습</a:t>
            </a:r>
            <a:endParaRPr lang="en-US" altLang="ko-KR" sz="23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CDBFD4A-F80D-CDC0-BA12-5A9F57DDB2F4}"/>
              </a:ext>
            </a:extLst>
          </p:cNvPr>
          <p:cNvSpPr txBox="1">
            <a:spLocks/>
          </p:cNvSpPr>
          <p:nvPr/>
        </p:nvSpPr>
        <p:spPr>
          <a:xfrm>
            <a:off x="-1" y="6547322"/>
            <a:ext cx="1340044" cy="31067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1600" dirty="0">
                <a:solidFill>
                  <a:srgbClr val="FFFFFF"/>
                </a:solidFill>
              </a:rPr>
              <a:t>강사 강태우</a:t>
            </a:r>
            <a:endParaRPr lang="en-US" altLang="ko-KR" sz="1600" dirty="0">
              <a:solidFill>
                <a:srgbClr val="FFFFFF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1B7195A-A1B5-424C-09E9-8BB0CD4A4E84}"/>
              </a:ext>
            </a:extLst>
          </p:cNvPr>
          <p:cNvSpPr txBox="1">
            <a:spLocks/>
          </p:cNvSpPr>
          <p:nvPr/>
        </p:nvSpPr>
        <p:spPr>
          <a:xfrm>
            <a:off x="1254140" y="3804205"/>
            <a:ext cx="2680517" cy="3106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1400" b="1" dirty="0">
                <a:solidFill>
                  <a:srgbClr val="FF0000"/>
                </a:solidFill>
              </a:rPr>
              <a:t>현업 사용 정도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★ ★ ★ ★ ★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7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9E9FF60-AFC5-B105-2965-A993844B3B02}"/>
              </a:ext>
            </a:extLst>
          </p:cNvPr>
          <p:cNvSpPr txBox="1"/>
          <p:nvPr/>
        </p:nvSpPr>
        <p:spPr>
          <a:xfrm>
            <a:off x="723503" y="756880"/>
            <a:ext cx="10684985" cy="915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latin typeface="Iropke Batang"/>
              </a:rPr>
              <a:t>인덱스</a:t>
            </a:r>
            <a:r>
              <a:rPr lang="en-US" altLang="ko-KR" sz="4000" b="1" dirty="0">
                <a:latin typeface="Iropke Batang"/>
              </a:rPr>
              <a:t>(INDEX) </a:t>
            </a:r>
            <a:r>
              <a:rPr lang="ko-KR" altLang="en-US" sz="4000" b="1" dirty="0">
                <a:latin typeface="Iropke Batang"/>
              </a:rPr>
              <a:t>원리 체크</a:t>
            </a:r>
            <a:endParaRPr lang="en-US" altLang="ko-KR" sz="4000" b="1" dirty="0">
              <a:latin typeface="Iropke Batang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325F71-63AB-94BB-4FB4-719C9E8EA198}"/>
              </a:ext>
            </a:extLst>
          </p:cNvPr>
          <p:cNvSpPr txBox="1"/>
          <p:nvPr/>
        </p:nvSpPr>
        <p:spPr>
          <a:xfrm>
            <a:off x="4994028" y="5901293"/>
            <a:ext cx="1100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Iropke Batang"/>
              </a:rPr>
              <a:t>&lt; IDX_PRD</a:t>
            </a:r>
            <a:r>
              <a:rPr lang="ko-KR" altLang="en-US" sz="1400" b="1" dirty="0">
                <a:latin typeface="Iropke Batang"/>
              </a:rPr>
              <a:t> </a:t>
            </a:r>
            <a:r>
              <a:rPr lang="en-US" altLang="ko-KR" sz="1400" b="1" dirty="0">
                <a:latin typeface="Iropke Batang"/>
              </a:rPr>
              <a:t>&gt;</a:t>
            </a:r>
            <a:r>
              <a:rPr lang="ko-KR" altLang="en-US" sz="1400" b="1" dirty="0">
                <a:latin typeface="Iropke Batang"/>
              </a:rPr>
              <a:t> 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17FE1-F806-BFE1-3A46-4B55851BF15F}"/>
              </a:ext>
            </a:extLst>
          </p:cNvPr>
          <p:cNvSpPr txBox="1"/>
          <p:nvPr/>
        </p:nvSpPr>
        <p:spPr>
          <a:xfrm>
            <a:off x="8840606" y="5901293"/>
            <a:ext cx="16368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Iropke Batang"/>
              </a:rPr>
              <a:t>&lt;TB_PRD</a:t>
            </a:r>
            <a:r>
              <a:rPr lang="ko-KR" altLang="en-US" sz="1400" b="1" dirty="0">
                <a:latin typeface="Iropke Batang"/>
              </a:rPr>
              <a:t> 테이블</a:t>
            </a:r>
            <a:r>
              <a:rPr lang="en-US" altLang="ko-KR" sz="1400" b="1" dirty="0">
                <a:latin typeface="Iropke Batang"/>
              </a:rPr>
              <a:t>&gt;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62AF39-E400-BBCC-152D-3ADF18A36121}"/>
              </a:ext>
            </a:extLst>
          </p:cNvPr>
          <p:cNvCxnSpPr>
            <a:cxnSpLocks/>
          </p:cNvCxnSpPr>
          <p:nvPr/>
        </p:nvCxnSpPr>
        <p:spPr>
          <a:xfrm>
            <a:off x="5145778" y="2970566"/>
            <a:ext cx="0" cy="3822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래픽 12" descr="교사 단색으로 채워진">
            <a:extLst>
              <a:ext uri="{FF2B5EF4-FFF2-40B4-BE49-F238E27FC236}">
                <a16:creationId xmlns:a16="http://schemas.microsoft.com/office/drawing/2014/main" id="{BDB9D585-32BC-CA03-6411-0CC573EC0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5144" y="5425674"/>
            <a:ext cx="1314107" cy="1314107"/>
          </a:xfrm>
          <a:prstGeom prst="rect">
            <a:avLst/>
          </a:prstGeom>
        </p:spPr>
      </p:pic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534C5F9D-9EED-FE35-DB6A-0F0627238012}"/>
              </a:ext>
            </a:extLst>
          </p:cNvPr>
          <p:cNvSpPr/>
          <p:nvPr/>
        </p:nvSpPr>
        <p:spPr>
          <a:xfrm>
            <a:off x="1992334" y="4740853"/>
            <a:ext cx="2994498" cy="558673"/>
          </a:xfrm>
          <a:prstGeom prst="wedgeRectCallout">
            <a:avLst>
              <a:gd name="adj1" fmla="val -31719"/>
              <a:gd name="adj2" fmla="val 9948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인덱스는 이미 </a:t>
            </a:r>
            <a:r>
              <a:rPr lang="ko-KR" altLang="en-US" sz="1200" b="1" dirty="0">
                <a:highlight>
                  <a:srgbClr val="FFFF00"/>
                </a:highlight>
              </a:rPr>
              <a:t>정렬이 되어있으므로</a:t>
            </a:r>
            <a:r>
              <a:rPr lang="ko-KR" altLang="en-US" sz="1200" b="1" dirty="0"/>
              <a:t> 바로 </a:t>
            </a:r>
            <a:r>
              <a:rPr lang="en-US" altLang="ko-KR" sz="1200" b="1" dirty="0"/>
              <a:t>“</a:t>
            </a:r>
            <a:r>
              <a:rPr lang="ko-KR" altLang="en-US" sz="1200" b="1" dirty="0"/>
              <a:t>스마트폰</a:t>
            </a:r>
            <a:r>
              <a:rPr lang="en-US" altLang="ko-KR" sz="1200" b="1" dirty="0"/>
              <a:t>“ </a:t>
            </a:r>
            <a:r>
              <a:rPr lang="ko-KR" altLang="en-US" sz="1200" b="1" dirty="0"/>
              <a:t>부분을 찾아도 됩니다</a:t>
            </a:r>
            <a:r>
              <a:rPr lang="en-US" altLang="ko-KR" sz="1200" b="1" dirty="0"/>
              <a:t>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C2540-B971-6DC0-270E-FF40C5EA6D57}"/>
              </a:ext>
            </a:extLst>
          </p:cNvPr>
          <p:cNvSpPr txBox="1"/>
          <p:nvPr/>
        </p:nvSpPr>
        <p:spPr>
          <a:xfrm>
            <a:off x="6771269" y="2966959"/>
            <a:ext cx="1003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ROWID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827BB-BB40-6539-477D-4AA6FA13529C}"/>
              </a:ext>
            </a:extLst>
          </p:cNvPr>
          <p:cNvSpPr txBox="1"/>
          <p:nvPr/>
        </p:nvSpPr>
        <p:spPr>
          <a:xfrm>
            <a:off x="41284" y="118219"/>
            <a:ext cx="39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sz="1800" b="1" dirty="0"/>
              <a:t> 인덱스</a:t>
            </a:r>
            <a:r>
              <a:rPr lang="en-US" altLang="ko-KR" sz="1800" b="1" dirty="0"/>
              <a:t>(INDEX) </a:t>
            </a:r>
            <a:r>
              <a:rPr lang="ko-KR" altLang="en-US" sz="1800" b="1" dirty="0"/>
              <a:t>원리 이해하기</a:t>
            </a:r>
            <a:endParaRPr lang="en-US" altLang="ko-KR" sz="18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4766166-B3B9-9D0D-5792-E617BF77B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418" y="2214885"/>
            <a:ext cx="2282434" cy="360875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0043FF8-9ABB-F045-9040-EAD7A09F9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5129" y="2049410"/>
            <a:ext cx="765138" cy="3649917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3439DD1-6425-BAFB-8AC8-12E31489D3E6}"/>
              </a:ext>
            </a:extLst>
          </p:cNvPr>
          <p:cNvCxnSpPr>
            <a:cxnSpLocks/>
          </p:cNvCxnSpPr>
          <p:nvPr/>
        </p:nvCxnSpPr>
        <p:spPr>
          <a:xfrm>
            <a:off x="5859359" y="3267075"/>
            <a:ext cx="2795691" cy="6770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C075F69-EBFC-541F-E9AB-B963BA1484FD}"/>
              </a:ext>
            </a:extLst>
          </p:cNvPr>
          <p:cNvCxnSpPr>
            <a:cxnSpLocks/>
          </p:cNvCxnSpPr>
          <p:nvPr/>
        </p:nvCxnSpPr>
        <p:spPr>
          <a:xfrm>
            <a:off x="5859359" y="3065109"/>
            <a:ext cx="2795691" cy="6573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B54C363-ED89-F099-87CC-84F92CF86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596" y="2284729"/>
            <a:ext cx="3781953" cy="173379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839782-9518-9A02-280F-158B8C3889F9}"/>
              </a:ext>
            </a:extLst>
          </p:cNvPr>
          <p:cNvSpPr txBox="1"/>
          <p:nvPr/>
        </p:nvSpPr>
        <p:spPr>
          <a:xfrm>
            <a:off x="828086" y="4018521"/>
            <a:ext cx="34135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WHERE </a:t>
            </a:r>
            <a:r>
              <a:rPr lang="ko-KR" altLang="en-US" sz="1400" b="1" dirty="0">
                <a:solidFill>
                  <a:srgbClr val="FF0000"/>
                </a:solidFill>
              </a:rPr>
              <a:t>조건에 인덱스가 있는 컬럼이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ko-KR" altLang="en-US" sz="1400" b="1" dirty="0">
                <a:solidFill>
                  <a:srgbClr val="FF0000"/>
                </a:solidFill>
              </a:rPr>
              <a:t>사용되면 인덱스 사용 가능</a:t>
            </a:r>
          </a:p>
        </p:txBody>
      </p:sp>
    </p:spTree>
    <p:extLst>
      <p:ext uri="{BB962C8B-B14F-4D97-AF65-F5344CB8AC3E}">
        <p14:creationId xmlns:p14="http://schemas.microsoft.com/office/powerpoint/2010/main" val="201086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9E9FF60-AFC5-B105-2965-A993844B3B02}"/>
              </a:ext>
            </a:extLst>
          </p:cNvPr>
          <p:cNvSpPr txBox="1"/>
          <p:nvPr/>
        </p:nvSpPr>
        <p:spPr>
          <a:xfrm>
            <a:off x="723503" y="756880"/>
            <a:ext cx="10684985" cy="915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latin typeface="Iropke Batang"/>
              </a:rPr>
              <a:t>인덱스</a:t>
            </a:r>
            <a:r>
              <a:rPr lang="en-US" altLang="ko-KR" sz="4000" b="1" dirty="0">
                <a:latin typeface="Iropke Batang"/>
              </a:rPr>
              <a:t>(INDEX) </a:t>
            </a:r>
            <a:r>
              <a:rPr lang="ko-KR" altLang="en-US" sz="4000" b="1" dirty="0">
                <a:latin typeface="Iropke Batang"/>
              </a:rPr>
              <a:t>의 목적은 조회성능 향상</a:t>
            </a:r>
            <a:endParaRPr lang="en-US" altLang="ko-KR" sz="4000" b="1" dirty="0">
              <a:latin typeface="Iropke Batang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677E5A1-6EDE-EF56-64DE-F8EEDD094E9E}"/>
              </a:ext>
            </a:extLst>
          </p:cNvPr>
          <p:cNvCxnSpPr>
            <a:cxnSpLocks/>
          </p:cNvCxnSpPr>
          <p:nvPr/>
        </p:nvCxnSpPr>
        <p:spPr>
          <a:xfrm>
            <a:off x="5765259" y="2351617"/>
            <a:ext cx="0" cy="36087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1FC0F6-0C03-4C5C-6EED-EA82CCD52D0A}"/>
              </a:ext>
            </a:extLst>
          </p:cNvPr>
          <p:cNvSpPr txBox="1"/>
          <p:nvPr/>
        </p:nvSpPr>
        <p:spPr>
          <a:xfrm>
            <a:off x="3492816" y="6070978"/>
            <a:ext cx="169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Iropke Batang"/>
              </a:rPr>
              <a:t>인덱스 없을 때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6569B-6FC8-D8AD-52D4-592449290CF3}"/>
              </a:ext>
            </a:extLst>
          </p:cNvPr>
          <p:cNvSpPr txBox="1"/>
          <p:nvPr/>
        </p:nvSpPr>
        <p:spPr>
          <a:xfrm>
            <a:off x="41284" y="118219"/>
            <a:ext cx="39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sz="1800" b="1" dirty="0"/>
              <a:t> 인덱스</a:t>
            </a:r>
            <a:r>
              <a:rPr lang="en-US" altLang="ko-KR" sz="1800" b="1" dirty="0"/>
              <a:t>(INDEX) </a:t>
            </a:r>
            <a:r>
              <a:rPr lang="ko-KR" altLang="en-US" sz="1800" b="1" dirty="0"/>
              <a:t>원리 이해하기</a:t>
            </a:r>
            <a:endParaRPr lang="en-US" altLang="ko-KR" sz="18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8A3052-A1AB-AD8E-AF53-CF5370FF3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699" y="2351617"/>
            <a:ext cx="2282434" cy="36087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C4885A-18C9-D83E-61C0-8D82F5BC3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798" y="2298177"/>
            <a:ext cx="765138" cy="36499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C42C35-8B50-8E8A-426F-A459E5C1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512" y="2298177"/>
            <a:ext cx="2282434" cy="36087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66C78F-53F0-19EF-AC15-BE026962B51B}"/>
              </a:ext>
            </a:extLst>
          </p:cNvPr>
          <p:cNvSpPr txBox="1"/>
          <p:nvPr/>
        </p:nvSpPr>
        <p:spPr>
          <a:xfrm>
            <a:off x="8325829" y="6017538"/>
            <a:ext cx="169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Iropke Batang"/>
              </a:rPr>
              <a:t>인덱스 있을 때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DD2CAFE-B380-1EC6-8061-4977A923173F}"/>
              </a:ext>
            </a:extLst>
          </p:cNvPr>
          <p:cNvCxnSpPr>
            <a:cxnSpLocks/>
          </p:cNvCxnSpPr>
          <p:nvPr/>
        </p:nvCxnSpPr>
        <p:spPr>
          <a:xfrm>
            <a:off x="7477882" y="3238500"/>
            <a:ext cx="0" cy="3371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E14CA9C-1279-F681-DDA5-E29EC2D42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12" y="3587973"/>
            <a:ext cx="2713981" cy="12441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918107-0369-FB04-F590-1D9882C0D9A5}"/>
              </a:ext>
            </a:extLst>
          </p:cNvPr>
          <p:cNvSpPr txBox="1"/>
          <p:nvPr/>
        </p:nvSpPr>
        <p:spPr>
          <a:xfrm>
            <a:off x="8405244" y="3238500"/>
            <a:ext cx="7279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00B0F0"/>
                </a:solidFill>
              </a:rPr>
              <a:t>ROWID</a:t>
            </a:r>
            <a:endParaRPr lang="ko-KR" altLang="en-US" sz="1100" b="1" dirty="0">
              <a:solidFill>
                <a:srgbClr val="00B0F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D7D5587-02C1-38D1-4633-7FE6F349ADD4}"/>
              </a:ext>
            </a:extLst>
          </p:cNvPr>
          <p:cNvCxnSpPr>
            <a:cxnSpLocks/>
          </p:cNvCxnSpPr>
          <p:nvPr/>
        </p:nvCxnSpPr>
        <p:spPr>
          <a:xfrm>
            <a:off x="8263113" y="3500110"/>
            <a:ext cx="812923" cy="5492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753329C-D293-296B-3801-62DF097901DA}"/>
              </a:ext>
            </a:extLst>
          </p:cNvPr>
          <p:cNvCxnSpPr>
            <a:cxnSpLocks/>
          </p:cNvCxnSpPr>
          <p:nvPr/>
        </p:nvCxnSpPr>
        <p:spPr>
          <a:xfrm>
            <a:off x="8263113" y="3329052"/>
            <a:ext cx="835399" cy="517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F130412-1516-9287-A428-DF1751B6909F}"/>
              </a:ext>
            </a:extLst>
          </p:cNvPr>
          <p:cNvSpPr txBox="1"/>
          <p:nvPr/>
        </p:nvSpPr>
        <p:spPr>
          <a:xfrm>
            <a:off x="6049386" y="3648161"/>
            <a:ext cx="13896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VS</a:t>
            </a:r>
            <a:endParaRPr lang="ko-KR" altLang="en-US" sz="6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53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6E46E585-47F4-17D7-CBC8-0E1575CF2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303" y="2660331"/>
            <a:ext cx="832687" cy="39584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E9FF60-AFC5-B105-2965-A993844B3B02}"/>
              </a:ext>
            </a:extLst>
          </p:cNvPr>
          <p:cNvSpPr txBox="1"/>
          <p:nvPr/>
        </p:nvSpPr>
        <p:spPr>
          <a:xfrm>
            <a:off x="723503" y="756880"/>
            <a:ext cx="10684985" cy="915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latin typeface="Iropke Batang"/>
              </a:rPr>
              <a:t>대신 </a:t>
            </a:r>
            <a:r>
              <a:rPr lang="en-US" altLang="ko-KR" sz="4000" b="1" dirty="0">
                <a:latin typeface="Iropke Batang"/>
              </a:rPr>
              <a:t>DML </a:t>
            </a:r>
            <a:r>
              <a:rPr lang="ko-KR" altLang="en-US" sz="4000" b="1" dirty="0">
                <a:latin typeface="Iropke Batang"/>
              </a:rPr>
              <a:t>성능이 감소합니다</a:t>
            </a:r>
            <a:r>
              <a:rPr lang="en-US" altLang="ko-KR" sz="4000" b="1" dirty="0">
                <a:latin typeface="Iropke Batang"/>
              </a:rPr>
              <a:t>.</a:t>
            </a:r>
            <a:r>
              <a:rPr lang="en-US" altLang="ko-KR" sz="2800" b="1" dirty="0">
                <a:latin typeface="Iropke Batang"/>
              </a:rPr>
              <a:t>(TRADE-OFF)</a:t>
            </a:r>
            <a:endParaRPr lang="en-US" altLang="ko-KR" sz="4000" b="1" dirty="0">
              <a:latin typeface="Iropke Batang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5F84B96-47F2-F72B-C2A8-D6D62A1AD2B6}"/>
              </a:ext>
            </a:extLst>
          </p:cNvPr>
          <p:cNvSpPr/>
          <p:nvPr/>
        </p:nvSpPr>
        <p:spPr>
          <a:xfrm>
            <a:off x="4998002" y="4133259"/>
            <a:ext cx="599606" cy="9152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0A05AC-6C39-34B4-0811-9BF00DBED691}"/>
              </a:ext>
            </a:extLst>
          </p:cNvPr>
          <p:cNvSpPr/>
          <p:nvPr/>
        </p:nvSpPr>
        <p:spPr>
          <a:xfrm>
            <a:off x="6013327" y="5073314"/>
            <a:ext cx="1182732" cy="252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 descr="교사 단색으로 채워진">
            <a:extLst>
              <a:ext uri="{FF2B5EF4-FFF2-40B4-BE49-F238E27FC236}">
                <a16:creationId xmlns:a16="http://schemas.microsoft.com/office/drawing/2014/main" id="{4AB194E0-81D2-6917-13D2-619B69157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5968" y="5328465"/>
            <a:ext cx="1314107" cy="1314107"/>
          </a:xfrm>
          <a:prstGeom prst="rect">
            <a:avLst/>
          </a:prstGeom>
        </p:spPr>
      </p:pic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070876C4-49BB-3497-6CDC-F57A9F9D7D8F}"/>
              </a:ext>
            </a:extLst>
          </p:cNvPr>
          <p:cNvSpPr/>
          <p:nvPr/>
        </p:nvSpPr>
        <p:spPr>
          <a:xfrm>
            <a:off x="7839290" y="3778273"/>
            <a:ext cx="3679207" cy="1156474"/>
          </a:xfrm>
          <a:prstGeom prst="wedgeRectCallout">
            <a:avLst>
              <a:gd name="adj1" fmla="val 33643"/>
              <a:gd name="adj2" fmla="val 8549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값이 입력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수정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삭제 가 되면 </a:t>
            </a:r>
            <a:endParaRPr lang="en-US" altLang="ko-KR" sz="1600" b="1" dirty="0"/>
          </a:p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인덱스도 똑같이 반영됩니다</a:t>
            </a:r>
            <a:r>
              <a:rPr lang="en-US" altLang="ko-KR" sz="1600" b="1" dirty="0">
                <a:solidFill>
                  <a:srgbClr val="FF0000"/>
                </a:solidFill>
              </a:rPr>
              <a:t>. </a:t>
            </a:r>
          </a:p>
          <a:p>
            <a:pPr algn="ctr"/>
            <a:endParaRPr lang="en-US" altLang="ko-KR" sz="16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테이블 내용도 바뀌고 인덱스 내용도 바뀌고</a:t>
            </a:r>
            <a:r>
              <a:rPr lang="en-US" altLang="ko-KR" sz="1200" b="1" dirty="0">
                <a:solidFill>
                  <a:srgbClr val="FF0000"/>
                </a:solidFill>
              </a:rPr>
              <a:t>..)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87E9F-BD69-84AF-6BA0-CD46CEEA34B0}"/>
              </a:ext>
            </a:extLst>
          </p:cNvPr>
          <p:cNvSpPr txBox="1"/>
          <p:nvPr/>
        </p:nvSpPr>
        <p:spPr>
          <a:xfrm>
            <a:off x="41284" y="118219"/>
            <a:ext cx="39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sz="1800" b="1" dirty="0"/>
              <a:t> 인덱스</a:t>
            </a:r>
            <a:r>
              <a:rPr lang="en-US" altLang="ko-KR" sz="1800" b="1" dirty="0"/>
              <a:t>(INDEX) </a:t>
            </a:r>
            <a:r>
              <a:rPr lang="ko-KR" altLang="en-US" sz="1800" b="1" dirty="0"/>
              <a:t>원리 이해하기</a:t>
            </a:r>
            <a:endParaRPr lang="en-US" altLang="ko-KR" sz="1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3A5B25-A993-B664-6557-0301C9C5D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660" y="1763544"/>
            <a:ext cx="10097362" cy="5834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F207EED-05DC-7A76-E039-B64A45ED0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6333" y="2624445"/>
            <a:ext cx="2604858" cy="397122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5246AF-D174-4E3B-03D8-FED08EB0B0D7}"/>
              </a:ext>
            </a:extLst>
          </p:cNvPr>
          <p:cNvSpPr/>
          <p:nvPr/>
        </p:nvSpPr>
        <p:spPr>
          <a:xfrm>
            <a:off x="1547888" y="6366074"/>
            <a:ext cx="2856301" cy="2764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06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A6BCDDC-FAD9-1E09-A37D-78B7EDC3D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462" y="1915522"/>
            <a:ext cx="913065" cy="43405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937350C-6A5C-6C9B-62A8-D466BC75E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149" y="1915522"/>
            <a:ext cx="2894352" cy="434059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E9FF60-AFC5-B105-2965-A993844B3B02}"/>
              </a:ext>
            </a:extLst>
          </p:cNvPr>
          <p:cNvSpPr txBox="1"/>
          <p:nvPr/>
        </p:nvSpPr>
        <p:spPr>
          <a:xfrm>
            <a:off x="483497" y="625987"/>
            <a:ext cx="10684985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Iropke Batang"/>
              </a:rPr>
              <a:t>INDEX</a:t>
            </a:r>
            <a:r>
              <a:rPr lang="ko-KR" altLang="en-US" sz="2800" b="1" dirty="0">
                <a:latin typeface="Iropke Batang"/>
              </a:rPr>
              <a:t>를 이용해 </a:t>
            </a:r>
            <a:r>
              <a:rPr lang="ko-KR" altLang="en-US" sz="2800" b="1" dirty="0" err="1">
                <a:latin typeface="Iropke Batang"/>
              </a:rPr>
              <a:t>조회하는게</a:t>
            </a:r>
            <a:r>
              <a:rPr lang="en-US" altLang="ko-KR" sz="2800" b="1" dirty="0">
                <a:latin typeface="Iropke Batang"/>
              </a:rPr>
              <a:t> </a:t>
            </a:r>
            <a:r>
              <a:rPr lang="ko-KR" altLang="en-US" sz="2800" b="1" dirty="0">
                <a:latin typeface="Iropke Batang"/>
              </a:rPr>
              <a:t>무조건 좋을까</a:t>
            </a:r>
            <a:r>
              <a:rPr lang="en-US" altLang="ko-KR" sz="2800" b="1" dirty="0">
                <a:latin typeface="Iropke Batang"/>
              </a:rPr>
              <a:t>?   </a:t>
            </a:r>
            <a:r>
              <a:rPr lang="en-US" altLang="ko-KR" sz="3600" b="1" dirty="0">
                <a:solidFill>
                  <a:srgbClr val="FF0000"/>
                </a:solidFill>
                <a:latin typeface="Iropke Batang"/>
              </a:rPr>
              <a:t>NO!</a:t>
            </a:r>
            <a:endParaRPr lang="en-US" altLang="ko-KR" sz="2800" b="1" dirty="0">
              <a:solidFill>
                <a:srgbClr val="FF0000"/>
              </a:solidFill>
              <a:latin typeface="Iropke Batang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AC1190-5739-01F6-E6B6-15AAA264592C}"/>
              </a:ext>
            </a:extLst>
          </p:cNvPr>
          <p:cNvSpPr txBox="1"/>
          <p:nvPr/>
        </p:nvSpPr>
        <p:spPr>
          <a:xfrm>
            <a:off x="8397787" y="6256120"/>
            <a:ext cx="2163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&lt;TB_PRD </a:t>
            </a:r>
            <a:r>
              <a:rPr lang="ko-KR" altLang="en-US" b="1" dirty="0">
                <a:latin typeface="Iropke Batang"/>
              </a:rPr>
              <a:t>테이블</a:t>
            </a:r>
            <a:r>
              <a:rPr lang="en-US" altLang="ko-KR" b="1" dirty="0">
                <a:latin typeface="Iropke Batang"/>
              </a:rPr>
              <a:t>&gt;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6B46F31-F1C3-0BFF-C1C6-EE0886AFD1B4}"/>
              </a:ext>
            </a:extLst>
          </p:cNvPr>
          <p:cNvCxnSpPr>
            <a:cxnSpLocks/>
          </p:cNvCxnSpPr>
          <p:nvPr/>
        </p:nvCxnSpPr>
        <p:spPr>
          <a:xfrm>
            <a:off x="6272784" y="3681984"/>
            <a:ext cx="1883664" cy="148742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BCD825F-8978-7DA0-7B13-C303C1D5B52C}"/>
              </a:ext>
            </a:extLst>
          </p:cNvPr>
          <p:cNvCxnSpPr>
            <a:cxnSpLocks/>
          </p:cNvCxnSpPr>
          <p:nvPr/>
        </p:nvCxnSpPr>
        <p:spPr>
          <a:xfrm>
            <a:off x="6272784" y="3901551"/>
            <a:ext cx="1883664" cy="14796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CB3F7FC-109E-EEB9-A898-4272BE2AB067}"/>
              </a:ext>
            </a:extLst>
          </p:cNvPr>
          <p:cNvCxnSpPr>
            <a:cxnSpLocks/>
          </p:cNvCxnSpPr>
          <p:nvPr/>
        </p:nvCxnSpPr>
        <p:spPr>
          <a:xfrm flipV="1">
            <a:off x="6277292" y="4335090"/>
            <a:ext cx="1751701" cy="5720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AF1F886-6FA1-920E-1301-4235BEB2169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72784" y="3470218"/>
            <a:ext cx="1759365" cy="6156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8A19087-EAAF-7B56-1E88-C3243CF10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02" y="1747868"/>
            <a:ext cx="4319349" cy="135159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DB58761-D128-BCDC-A8B0-EAAD15C70668}"/>
              </a:ext>
            </a:extLst>
          </p:cNvPr>
          <p:cNvSpPr/>
          <p:nvPr/>
        </p:nvSpPr>
        <p:spPr>
          <a:xfrm>
            <a:off x="1187420" y="2827213"/>
            <a:ext cx="3580108" cy="266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C805D0-6A8C-74F0-3794-E068AD08906C}"/>
              </a:ext>
            </a:extLst>
          </p:cNvPr>
          <p:cNvSpPr txBox="1"/>
          <p:nvPr/>
        </p:nvSpPr>
        <p:spPr>
          <a:xfrm>
            <a:off x="5248570" y="6256120"/>
            <a:ext cx="1250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&lt;IDX_PRD&gt;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FBC3061-3163-A63D-7FE4-F7942680FCF3}"/>
              </a:ext>
            </a:extLst>
          </p:cNvPr>
          <p:cNvCxnSpPr>
            <a:cxnSpLocks/>
          </p:cNvCxnSpPr>
          <p:nvPr/>
        </p:nvCxnSpPr>
        <p:spPr>
          <a:xfrm>
            <a:off x="5417494" y="3383780"/>
            <a:ext cx="0" cy="22646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A9A805A-4738-7F3E-D9C3-2767DE8C0285}"/>
              </a:ext>
            </a:extLst>
          </p:cNvPr>
          <p:cNvCxnSpPr>
            <a:cxnSpLocks/>
          </p:cNvCxnSpPr>
          <p:nvPr/>
        </p:nvCxnSpPr>
        <p:spPr>
          <a:xfrm>
            <a:off x="6275940" y="4117328"/>
            <a:ext cx="1883664" cy="14796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DFC1E59-5314-A351-CE69-A4B01760925C}"/>
              </a:ext>
            </a:extLst>
          </p:cNvPr>
          <p:cNvCxnSpPr>
            <a:cxnSpLocks/>
          </p:cNvCxnSpPr>
          <p:nvPr/>
        </p:nvCxnSpPr>
        <p:spPr>
          <a:xfrm>
            <a:off x="6274845" y="4298351"/>
            <a:ext cx="1883664" cy="14796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198E721-407E-7835-0D4E-9FECB4DD7E6C}"/>
              </a:ext>
            </a:extLst>
          </p:cNvPr>
          <p:cNvCxnSpPr>
            <a:cxnSpLocks/>
          </p:cNvCxnSpPr>
          <p:nvPr/>
        </p:nvCxnSpPr>
        <p:spPr>
          <a:xfrm>
            <a:off x="6272784" y="4516113"/>
            <a:ext cx="1883664" cy="14796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9D6E774-A318-4388-C21B-75BAF073909D}"/>
              </a:ext>
            </a:extLst>
          </p:cNvPr>
          <p:cNvCxnSpPr>
            <a:cxnSpLocks/>
          </p:cNvCxnSpPr>
          <p:nvPr/>
        </p:nvCxnSpPr>
        <p:spPr>
          <a:xfrm>
            <a:off x="6272784" y="4694844"/>
            <a:ext cx="1883664" cy="14796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849BABE-1C99-F99F-C37C-04430804B152}"/>
              </a:ext>
            </a:extLst>
          </p:cNvPr>
          <p:cNvCxnSpPr>
            <a:cxnSpLocks/>
          </p:cNvCxnSpPr>
          <p:nvPr/>
        </p:nvCxnSpPr>
        <p:spPr>
          <a:xfrm flipV="1">
            <a:off x="6277292" y="4547188"/>
            <a:ext cx="1751701" cy="5720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EBD7EDE-9141-6991-FBFA-40B812F7FAE4}"/>
              </a:ext>
            </a:extLst>
          </p:cNvPr>
          <p:cNvCxnSpPr>
            <a:cxnSpLocks/>
          </p:cNvCxnSpPr>
          <p:nvPr/>
        </p:nvCxnSpPr>
        <p:spPr>
          <a:xfrm flipV="1">
            <a:off x="6299941" y="4742564"/>
            <a:ext cx="1751701" cy="5720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B1FA6F0-12EC-540A-81D5-6B2A2D165976}"/>
              </a:ext>
            </a:extLst>
          </p:cNvPr>
          <p:cNvCxnSpPr>
            <a:cxnSpLocks/>
          </p:cNvCxnSpPr>
          <p:nvPr/>
        </p:nvCxnSpPr>
        <p:spPr>
          <a:xfrm flipV="1">
            <a:off x="6267967" y="4932986"/>
            <a:ext cx="1751701" cy="5720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래픽 40" descr="교사 단색으로 채워진">
            <a:extLst>
              <a:ext uri="{FF2B5EF4-FFF2-40B4-BE49-F238E27FC236}">
                <a16:creationId xmlns:a16="http://schemas.microsoft.com/office/drawing/2014/main" id="{429170D3-ECF2-66CF-3AF6-574D4D5CD0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302" y="5255924"/>
            <a:ext cx="1314107" cy="1314107"/>
          </a:xfrm>
          <a:prstGeom prst="rect">
            <a:avLst/>
          </a:prstGeom>
        </p:spPr>
      </p:pic>
      <p:sp>
        <p:nvSpPr>
          <p:cNvPr id="43" name="말풍선: 사각형 42">
            <a:extLst>
              <a:ext uri="{FF2B5EF4-FFF2-40B4-BE49-F238E27FC236}">
                <a16:creationId xmlns:a16="http://schemas.microsoft.com/office/drawing/2014/main" id="{7D22BBD7-B286-1401-2A5E-76EDD0385DD7}"/>
              </a:ext>
            </a:extLst>
          </p:cNvPr>
          <p:cNvSpPr/>
          <p:nvPr/>
        </p:nvSpPr>
        <p:spPr>
          <a:xfrm>
            <a:off x="695257" y="3968951"/>
            <a:ext cx="3999438" cy="1156474"/>
          </a:xfrm>
          <a:prstGeom prst="wedgeRectCallout">
            <a:avLst>
              <a:gd name="adj1" fmla="val -33995"/>
              <a:gd name="adj2" fmla="val 764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대량의 데이터 조회에는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인덱스가 오히려 </a:t>
            </a:r>
            <a:r>
              <a:rPr lang="ko-KR" altLang="en-US" sz="1600" b="1" dirty="0" err="1">
                <a:solidFill>
                  <a:schemeClr val="tx1"/>
                </a:solidFill>
              </a:rPr>
              <a:t>안좋습니다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차라리 </a:t>
            </a:r>
            <a:r>
              <a:rPr lang="en-US" altLang="ko-KR" sz="1600" b="1" dirty="0">
                <a:solidFill>
                  <a:schemeClr val="tx1"/>
                </a:solidFill>
              </a:rPr>
              <a:t>TABLE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FULL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SCAN</a:t>
            </a:r>
            <a:r>
              <a:rPr lang="ko-KR" altLang="en-US" sz="1600" b="1" dirty="0">
                <a:solidFill>
                  <a:schemeClr val="tx1"/>
                </a:solidFill>
              </a:rPr>
              <a:t> 이 좋습니다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</a:rPr>
              <a:t>배보다 배꼽이 더 큰 경우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343330-2410-9B92-4178-6ED6E5330CA4}"/>
              </a:ext>
            </a:extLst>
          </p:cNvPr>
          <p:cNvSpPr txBox="1"/>
          <p:nvPr/>
        </p:nvSpPr>
        <p:spPr>
          <a:xfrm>
            <a:off x="41284" y="118219"/>
            <a:ext cx="39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sz="1800" b="1" dirty="0"/>
              <a:t> 인덱스</a:t>
            </a:r>
            <a:r>
              <a:rPr lang="en-US" altLang="ko-KR" sz="1800" b="1" dirty="0"/>
              <a:t>(INDEX) </a:t>
            </a:r>
            <a:r>
              <a:rPr lang="ko-KR" altLang="en-US" sz="1800" b="1" dirty="0"/>
              <a:t>원리 이해하기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276395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B79F663-30A7-36BE-5304-8FCC1D1514E4}"/>
              </a:ext>
            </a:extLst>
          </p:cNvPr>
          <p:cNvSpPr txBox="1"/>
          <p:nvPr/>
        </p:nvSpPr>
        <p:spPr>
          <a:xfrm>
            <a:off x="901335" y="1822739"/>
            <a:ext cx="10420600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Iropke Batang"/>
              </a:rPr>
              <a:t>실제로 조인이 어떻게 발생하는지 물리적인 관점에서 보는 것으로 </a:t>
            </a:r>
            <a:r>
              <a:rPr lang="ko-KR" altLang="en-US" sz="1600" b="1" dirty="0">
                <a:highlight>
                  <a:srgbClr val="FFFF00"/>
                </a:highlight>
                <a:latin typeface="Iropke Batang"/>
              </a:rPr>
              <a:t>인덱스가 있을 때만 쓸 수 있는</a:t>
            </a:r>
            <a:r>
              <a:rPr lang="ko-KR" altLang="en-US" sz="1600" b="1" dirty="0">
                <a:latin typeface="Iropke Batang"/>
              </a:rPr>
              <a:t> 기법 </a:t>
            </a:r>
            <a:endParaRPr lang="en-US" altLang="ko-KR" sz="1600" b="1" dirty="0">
              <a:latin typeface="Iropke Batang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63C70-806E-25A3-2211-A6510C8402BF}"/>
              </a:ext>
            </a:extLst>
          </p:cNvPr>
          <p:cNvSpPr txBox="1"/>
          <p:nvPr/>
        </p:nvSpPr>
        <p:spPr>
          <a:xfrm>
            <a:off x="41284" y="118219"/>
            <a:ext cx="39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NL(Nested Loop) </a:t>
            </a:r>
            <a:r>
              <a:rPr lang="ko-KR" altLang="en-US" sz="1800" b="1" dirty="0"/>
              <a:t>조인 이해하기</a:t>
            </a:r>
            <a:endParaRPr lang="en-US" altLang="ko-KR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56FF2-8893-8362-8BD7-860F2AB1344F}"/>
              </a:ext>
            </a:extLst>
          </p:cNvPr>
          <p:cNvSpPr txBox="1"/>
          <p:nvPr/>
        </p:nvSpPr>
        <p:spPr>
          <a:xfrm>
            <a:off x="545510" y="765191"/>
            <a:ext cx="10684985" cy="832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latin typeface="Iropke Batang"/>
              </a:rPr>
              <a:t>NL(Nested Loop) </a:t>
            </a:r>
            <a:r>
              <a:rPr lang="ko-KR" altLang="en-US" sz="3600" b="1" dirty="0">
                <a:latin typeface="Iropke Batang"/>
              </a:rPr>
              <a:t>조인이란</a:t>
            </a:r>
            <a:r>
              <a:rPr lang="en-US" altLang="ko-KR" sz="3600" b="1" dirty="0">
                <a:latin typeface="Iropke Batang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4FECB-65C5-8A13-1AA3-B2A76FBFC6FC}"/>
              </a:ext>
            </a:extLst>
          </p:cNvPr>
          <p:cNvSpPr txBox="1"/>
          <p:nvPr/>
        </p:nvSpPr>
        <p:spPr>
          <a:xfrm>
            <a:off x="901335" y="2310510"/>
            <a:ext cx="10420600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Iropke Batang"/>
              </a:rPr>
              <a:t>이 외에도 </a:t>
            </a:r>
            <a:r>
              <a:rPr lang="en-US" altLang="ko-KR" sz="1600" b="1" dirty="0">
                <a:latin typeface="Iropke Batang"/>
              </a:rPr>
              <a:t>Hash Join , Sort Merge Join </a:t>
            </a:r>
            <a:r>
              <a:rPr lang="ko-KR" altLang="en-US" sz="1600" b="1" dirty="0">
                <a:latin typeface="Iropke Batang"/>
              </a:rPr>
              <a:t>이 있지만 대부분 웹사이트에서 쓰는 방식은 </a:t>
            </a:r>
            <a:r>
              <a:rPr lang="en-US" altLang="ko-KR" sz="1600" b="1" dirty="0">
                <a:latin typeface="Iropke Batang"/>
              </a:rPr>
              <a:t>NL</a:t>
            </a:r>
            <a:r>
              <a:rPr lang="ko-KR" altLang="en-US" sz="1600" b="1" dirty="0">
                <a:latin typeface="Iropke Batang"/>
              </a:rPr>
              <a:t>조인 방식</a:t>
            </a:r>
            <a:endParaRPr lang="en-US" altLang="ko-KR" sz="1600" b="1" dirty="0">
              <a:latin typeface="Iropke Batang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0779F35-C2F8-E1BD-0A46-44F80FC7C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537" y="3084615"/>
            <a:ext cx="7784929" cy="261167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37C370-979A-F034-13BA-035D3D1785D5}"/>
              </a:ext>
            </a:extLst>
          </p:cNvPr>
          <p:cNvSpPr/>
          <p:nvPr/>
        </p:nvSpPr>
        <p:spPr>
          <a:xfrm>
            <a:off x="2429348" y="4405502"/>
            <a:ext cx="2087830" cy="477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383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012419-5516-EC83-AD1E-33FD454B8096}"/>
              </a:ext>
            </a:extLst>
          </p:cNvPr>
          <p:cNvSpPr txBox="1"/>
          <p:nvPr/>
        </p:nvSpPr>
        <p:spPr>
          <a:xfrm>
            <a:off x="447720" y="1156063"/>
            <a:ext cx="105835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Iropke Batang"/>
              </a:rPr>
              <a:t>NL </a:t>
            </a:r>
            <a:r>
              <a:rPr lang="ko-KR" altLang="en-US" sz="3200" b="1" dirty="0">
                <a:latin typeface="Iropke Batang"/>
              </a:rPr>
              <a:t>조인의 원리 </a:t>
            </a:r>
            <a:r>
              <a:rPr lang="en-US" altLang="ko-KR" sz="3200" b="1" dirty="0">
                <a:latin typeface="Iropke Batang"/>
              </a:rPr>
              <a:t>(</a:t>
            </a:r>
            <a:r>
              <a:rPr lang="ko-KR" altLang="en-US" sz="3200" b="1" dirty="0">
                <a:latin typeface="Iropke Batang"/>
              </a:rPr>
              <a:t>중첩 </a:t>
            </a:r>
            <a:r>
              <a:rPr lang="ko-KR" altLang="en-US" sz="3200" b="1" dirty="0" err="1">
                <a:latin typeface="Iropke Batang"/>
              </a:rPr>
              <a:t>반복문</a:t>
            </a:r>
            <a:r>
              <a:rPr lang="ko-KR" altLang="en-US" sz="3200" b="1" dirty="0">
                <a:latin typeface="Iropke Batang"/>
              </a:rPr>
              <a:t> 처럼 사용 </a:t>
            </a:r>
            <a:r>
              <a:rPr lang="en-US" altLang="ko-KR" sz="3200" b="1" dirty="0">
                <a:latin typeface="Iropke Batang"/>
              </a:rPr>
              <a:t>)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1B5811-3A5F-D50F-8BB2-38B3E0E7E8F3}"/>
              </a:ext>
            </a:extLst>
          </p:cNvPr>
          <p:cNvSpPr txBox="1"/>
          <p:nvPr/>
        </p:nvSpPr>
        <p:spPr>
          <a:xfrm>
            <a:off x="4129755" y="2295296"/>
            <a:ext cx="20189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Iropke Batang"/>
              </a:rPr>
              <a:t>&lt; TB_MEMBER </a:t>
            </a:r>
            <a:r>
              <a:rPr lang="ko-KR" altLang="en-US" sz="1400" b="1" dirty="0">
                <a:latin typeface="Iropke Batang"/>
              </a:rPr>
              <a:t>테이블</a:t>
            </a:r>
            <a:r>
              <a:rPr lang="en-US" altLang="ko-KR" sz="1400" b="1" dirty="0">
                <a:latin typeface="Iropke Batang"/>
              </a:rPr>
              <a:t> &gt;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B7D481-9DDE-0375-5069-C5E19420B357}"/>
              </a:ext>
            </a:extLst>
          </p:cNvPr>
          <p:cNvSpPr txBox="1"/>
          <p:nvPr/>
        </p:nvSpPr>
        <p:spPr>
          <a:xfrm>
            <a:off x="8792516" y="2295295"/>
            <a:ext cx="22387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&lt; TB_GRADE</a:t>
            </a:r>
            <a:r>
              <a:rPr lang="ko-KR" altLang="en-US" sz="1400" b="1" dirty="0"/>
              <a:t> 테이블 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1B278-874A-D311-DA30-0BC61BAAC18E}"/>
              </a:ext>
            </a:extLst>
          </p:cNvPr>
          <p:cNvSpPr txBox="1"/>
          <p:nvPr/>
        </p:nvSpPr>
        <p:spPr>
          <a:xfrm>
            <a:off x="41284" y="118219"/>
            <a:ext cx="39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NL(Nested Loop) </a:t>
            </a:r>
            <a:r>
              <a:rPr lang="ko-KR" altLang="en-US" sz="1800" b="1" dirty="0"/>
              <a:t>조인 이해하기</a:t>
            </a:r>
            <a:endParaRPr lang="en-US" altLang="ko-KR" sz="18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EA9BCE-20D0-29FC-AE1F-97CA44963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414" y="2653063"/>
            <a:ext cx="4025714" cy="279064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FEA47F-8741-21FD-FBCF-368D34394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399" y="2653063"/>
            <a:ext cx="2718549" cy="17955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E22B52-85ED-82A7-A7AE-3CE497757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65" y="3031412"/>
            <a:ext cx="3060307" cy="167715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775E38C-2944-05F6-DD6C-CF32FF90573B}"/>
              </a:ext>
            </a:extLst>
          </p:cNvPr>
          <p:cNvSpPr/>
          <p:nvPr/>
        </p:nvSpPr>
        <p:spPr>
          <a:xfrm>
            <a:off x="963049" y="4454586"/>
            <a:ext cx="2503094" cy="2480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35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012419-5516-EC83-AD1E-33FD454B8096}"/>
              </a:ext>
            </a:extLst>
          </p:cNvPr>
          <p:cNvSpPr txBox="1"/>
          <p:nvPr/>
        </p:nvSpPr>
        <p:spPr>
          <a:xfrm>
            <a:off x="662829" y="754553"/>
            <a:ext cx="105835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Iropke Batang"/>
              </a:rPr>
              <a:t>NL </a:t>
            </a:r>
            <a:r>
              <a:rPr lang="ko-KR" altLang="en-US" sz="3200" b="1" dirty="0">
                <a:latin typeface="Iropke Batang"/>
              </a:rPr>
              <a:t>조인의 원리 </a:t>
            </a:r>
            <a:r>
              <a:rPr lang="en-US" altLang="ko-KR" sz="3200" b="1" dirty="0">
                <a:latin typeface="Iropke Batang"/>
              </a:rPr>
              <a:t>(</a:t>
            </a:r>
            <a:r>
              <a:rPr lang="ko-KR" altLang="en-US" sz="3200" b="1" dirty="0">
                <a:latin typeface="Iropke Batang"/>
              </a:rPr>
              <a:t>만약 중간에 </a:t>
            </a:r>
            <a:r>
              <a:rPr lang="ko-KR" altLang="en-US" sz="3200" b="1" dirty="0">
                <a:solidFill>
                  <a:srgbClr val="FF0000"/>
                </a:solidFill>
                <a:latin typeface="Iropke Batang"/>
              </a:rPr>
              <a:t>인덱스가 있다면</a:t>
            </a:r>
            <a:r>
              <a:rPr lang="en-US" altLang="ko-KR" sz="3200" b="1" dirty="0">
                <a:latin typeface="Iropke Batang"/>
              </a:rPr>
              <a:t>?)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1B5811-3A5F-D50F-8BB2-38B3E0E7E8F3}"/>
              </a:ext>
            </a:extLst>
          </p:cNvPr>
          <p:cNvSpPr txBox="1"/>
          <p:nvPr/>
        </p:nvSpPr>
        <p:spPr>
          <a:xfrm>
            <a:off x="1669076" y="3668608"/>
            <a:ext cx="2018969" cy="30777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Iropke Batang"/>
              </a:rPr>
              <a:t>&lt; TB_MEMBER </a:t>
            </a:r>
            <a:r>
              <a:rPr lang="ko-KR" altLang="en-US" sz="1400" b="1" dirty="0">
                <a:latin typeface="Iropke Batang"/>
              </a:rPr>
              <a:t>테이블</a:t>
            </a:r>
            <a:r>
              <a:rPr lang="en-US" altLang="ko-KR" sz="1400" b="1" dirty="0">
                <a:latin typeface="Iropke Batang"/>
              </a:rPr>
              <a:t> &gt;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B7D481-9DDE-0375-5069-C5E19420B357}"/>
              </a:ext>
            </a:extLst>
          </p:cNvPr>
          <p:cNvSpPr txBox="1"/>
          <p:nvPr/>
        </p:nvSpPr>
        <p:spPr>
          <a:xfrm>
            <a:off x="8491515" y="3668608"/>
            <a:ext cx="2238713" cy="30777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b="1" dirty="0"/>
              <a:t>&lt; TB_GRADE</a:t>
            </a:r>
            <a:r>
              <a:rPr lang="ko-KR" altLang="en-US" sz="1400" b="1" dirty="0"/>
              <a:t> 테이블 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1B278-874A-D311-DA30-0BC61BAAC18E}"/>
              </a:ext>
            </a:extLst>
          </p:cNvPr>
          <p:cNvSpPr txBox="1"/>
          <p:nvPr/>
        </p:nvSpPr>
        <p:spPr>
          <a:xfrm>
            <a:off x="41284" y="118219"/>
            <a:ext cx="39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NL(Nested Loop) </a:t>
            </a:r>
            <a:r>
              <a:rPr lang="ko-KR" altLang="en-US" sz="1800" b="1" dirty="0"/>
              <a:t>조인 이해하기</a:t>
            </a:r>
            <a:endParaRPr lang="en-US" altLang="ko-KR" sz="18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EA9BCE-20D0-29FC-AE1F-97CA44963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75" y="4031227"/>
            <a:ext cx="3478496" cy="241130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FEA47F-8741-21FD-FBCF-368D34394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629" y="4026377"/>
            <a:ext cx="2718549" cy="17955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E22B52-85ED-82A7-A7AE-3CE497757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879" y="1521695"/>
            <a:ext cx="2698670" cy="14789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F80706-FD26-3CFC-FCF6-E2588FE87A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8826" y="4026377"/>
            <a:ext cx="989842" cy="148795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D90ECB-47C7-8BB8-7BC4-D3365C971C35}"/>
              </a:ext>
            </a:extLst>
          </p:cNvPr>
          <p:cNvSpPr txBox="1"/>
          <p:nvPr/>
        </p:nvSpPr>
        <p:spPr>
          <a:xfrm>
            <a:off x="5158316" y="3668608"/>
            <a:ext cx="2238713" cy="30777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b="1" dirty="0"/>
              <a:t>&lt; PK_GRADE</a:t>
            </a:r>
            <a:r>
              <a:rPr lang="ko-KR" altLang="en-US" sz="1400" b="1" dirty="0"/>
              <a:t> 인덱스 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AD4DE52-1BE1-1779-7770-44544FB9BE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0899" y="1521695"/>
            <a:ext cx="4694812" cy="176942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24CC28-E9CF-F8CE-ED6E-17A2122863D5}"/>
              </a:ext>
            </a:extLst>
          </p:cNvPr>
          <p:cNvSpPr/>
          <p:nvPr/>
        </p:nvSpPr>
        <p:spPr>
          <a:xfrm>
            <a:off x="1663389" y="2783541"/>
            <a:ext cx="2249529" cy="217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24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012419-5516-EC83-AD1E-33FD454B8096}"/>
              </a:ext>
            </a:extLst>
          </p:cNvPr>
          <p:cNvSpPr txBox="1"/>
          <p:nvPr/>
        </p:nvSpPr>
        <p:spPr>
          <a:xfrm>
            <a:off x="662829" y="754553"/>
            <a:ext cx="105835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Iropke Batang"/>
              </a:rPr>
              <a:t>NL </a:t>
            </a:r>
            <a:r>
              <a:rPr lang="ko-KR" altLang="en-US" sz="3200" b="1" dirty="0">
                <a:latin typeface="Iropke Batang"/>
              </a:rPr>
              <a:t>조인의 원리 </a:t>
            </a:r>
            <a:r>
              <a:rPr lang="en-US" altLang="ko-KR" sz="3200" b="1" dirty="0">
                <a:latin typeface="Iropke Batang"/>
              </a:rPr>
              <a:t>(</a:t>
            </a:r>
            <a:r>
              <a:rPr lang="ko-KR" altLang="en-US" sz="3200" b="1" dirty="0">
                <a:latin typeface="Iropke Batang"/>
              </a:rPr>
              <a:t>만약 </a:t>
            </a:r>
            <a:r>
              <a:rPr lang="ko-KR" altLang="en-US" sz="3200" b="1" dirty="0">
                <a:solidFill>
                  <a:srgbClr val="FF0000"/>
                </a:solidFill>
                <a:latin typeface="Iropke Batang"/>
              </a:rPr>
              <a:t>앞에도 인덱스가 있다면</a:t>
            </a:r>
            <a:r>
              <a:rPr lang="en-US" altLang="ko-KR" sz="3200" b="1" dirty="0">
                <a:solidFill>
                  <a:srgbClr val="FF0000"/>
                </a:solidFill>
                <a:latin typeface="Iropke Batang"/>
              </a:rPr>
              <a:t>? </a:t>
            </a:r>
            <a:r>
              <a:rPr lang="en-US" altLang="ko-KR" sz="3200" b="1" dirty="0">
                <a:latin typeface="Iropke Batang"/>
              </a:rPr>
              <a:t>)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1B5811-3A5F-D50F-8BB2-38B3E0E7E8F3}"/>
              </a:ext>
            </a:extLst>
          </p:cNvPr>
          <p:cNvSpPr txBox="1"/>
          <p:nvPr/>
        </p:nvSpPr>
        <p:spPr>
          <a:xfrm>
            <a:off x="3258245" y="3733923"/>
            <a:ext cx="20189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Iropke Batang"/>
              </a:rPr>
              <a:t>&lt; TB_MEMBER </a:t>
            </a:r>
            <a:r>
              <a:rPr lang="ko-KR" altLang="en-US" sz="1400" b="1" dirty="0">
                <a:latin typeface="Iropke Batang"/>
              </a:rPr>
              <a:t>테이블</a:t>
            </a:r>
            <a:r>
              <a:rPr lang="en-US" altLang="ko-KR" sz="1400" b="1" dirty="0">
                <a:latin typeface="Iropke Batang"/>
              </a:rPr>
              <a:t> &gt;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B7D481-9DDE-0375-5069-C5E19420B357}"/>
              </a:ext>
            </a:extLst>
          </p:cNvPr>
          <p:cNvSpPr txBox="1"/>
          <p:nvPr/>
        </p:nvSpPr>
        <p:spPr>
          <a:xfrm>
            <a:off x="8853672" y="3733923"/>
            <a:ext cx="22387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&lt; TB_GRADE</a:t>
            </a:r>
            <a:r>
              <a:rPr lang="ko-KR" altLang="en-US" sz="1400" b="1" dirty="0"/>
              <a:t> 테이블 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1B278-874A-D311-DA30-0BC61BAAC18E}"/>
              </a:ext>
            </a:extLst>
          </p:cNvPr>
          <p:cNvSpPr txBox="1"/>
          <p:nvPr/>
        </p:nvSpPr>
        <p:spPr>
          <a:xfrm>
            <a:off x="41284" y="118219"/>
            <a:ext cx="39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NL(Nested Loop) </a:t>
            </a:r>
            <a:r>
              <a:rPr lang="ko-KR" altLang="en-US" sz="1800" b="1" dirty="0"/>
              <a:t>조인 이해하기</a:t>
            </a:r>
            <a:endParaRPr lang="en-US" altLang="ko-KR" sz="18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EA9BCE-20D0-29FC-AE1F-97CA44963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233" y="4185607"/>
            <a:ext cx="3478496" cy="241130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FEA47F-8741-21FD-FBCF-368D34394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475" y="4180757"/>
            <a:ext cx="2718549" cy="17955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F80706-FD26-3CFC-FCF6-E2588FE87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084" y="4180757"/>
            <a:ext cx="989842" cy="148795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D90ECB-47C7-8BB8-7BC4-D3365C971C35}"/>
              </a:ext>
            </a:extLst>
          </p:cNvPr>
          <p:cNvSpPr txBox="1"/>
          <p:nvPr/>
        </p:nvSpPr>
        <p:spPr>
          <a:xfrm>
            <a:off x="6137885" y="3733923"/>
            <a:ext cx="22387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&lt; PK_GRADE</a:t>
            </a:r>
            <a:r>
              <a:rPr lang="ko-KR" altLang="en-US" sz="1400" b="1" dirty="0"/>
              <a:t> 인덱스 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AD4DE52-1BE1-1779-7770-44544FB9BE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0899" y="1521695"/>
            <a:ext cx="4694812" cy="1769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D4DDDF-BD47-C94F-6CF1-03D51AD34F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3867" y="1521695"/>
            <a:ext cx="2791487" cy="18647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8B07DD7-1408-6EA7-25E9-A2523CB8EE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144" y="4237119"/>
            <a:ext cx="989842" cy="22722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1C5E0D-A30C-E7F7-62A7-D253A74FAE05}"/>
              </a:ext>
            </a:extLst>
          </p:cNvPr>
          <p:cNvSpPr/>
          <p:nvPr/>
        </p:nvSpPr>
        <p:spPr>
          <a:xfrm>
            <a:off x="2156215" y="2902294"/>
            <a:ext cx="2249529" cy="484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E4C47-F2A7-ADE1-2403-FAA4BA5C55B7}"/>
              </a:ext>
            </a:extLst>
          </p:cNvPr>
          <p:cNvSpPr txBox="1"/>
          <p:nvPr/>
        </p:nvSpPr>
        <p:spPr>
          <a:xfrm>
            <a:off x="356899" y="3733923"/>
            <a:ext cx="20189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Iropke Batang"/>
              </a:rPr>
              <a:t>&lt; PK_MEMBER </a:t>
            </a:r>
            <a:r>
              <a:rPr lang="ko-KR" altLang="en-US" sz="1400" b="1" dirty="0">
                <a:latin typeface="Iropke Batang"/>
              </a:rPr>
              <a:t>테이블</a:t>
            </a:r>
            <a:r>
              <a:rPr lang="en-US" altLang="ko-KR" sz="1400" b="1" dirty="0">
                <a:latin typeface="Iropke Batang"/>
              </a:rPr>
              <a:t> 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1255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ADB5B2-D80E-CC29-7CA2-2E250DF27BCF}"/>
              </a:ext>
            </a:extLst>
          </p:cNvPr>
          <p:cNvSpPr txBox="1"/>
          <p:nvPr/>
        </p:nvSpPr>
        <p:spPr>
          <a:xfrm>
            <a:off x="618461" y="751890"/>
            <a:ext cx="90045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Iropke Batang"/>
              </a:rPr>
              <a:t>[1] NL (Nested Loop ) Join </a:t>
            </a:r>
            <a:r>
              <a:rPr lang="ko-KR" altLang="en-US" sz="3200" b="1" dirty="0">
                <a:latin typeface="Iropke Batang"/>
              </a:rPr>
              <a:t>장단점</a:t>
            </a:r>
            <a:endParaRPr lang="en-US" altLang="ko-KR" sz="3200" b="1" dirty="0">
              <a:latin typeface="Iropke Batang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7CB37-AF8D-A50C-D25F-73E492FEF1DB}"/>
              </a:ext>
            </a:extLst>
          </p:cNvPr>
          <p:cNvSpPr txBox="1"/>
          <p:nvPr/>
        </p:nvSpPr>
        <p:spPr>
          <a:xfrm>
            <a:off x="1909976" y="2804109"/>
            <a:ext cx="76367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Iropke Batang"/>
              </a:rPr>
              <a:t>인덱스를 활용</a:t>
            </a:r>
            <a:r>
              <a:rPr lang="en-US" altLang="ko-KR" sz="2000" b="1" dirty="0">
                <a:latin typeface="Iropke Batang"/>
              </a:rPr>
              <a:t>, </a:t>
            </a:r>
            <a:r>
              <a:rPr lang="ko-KR" altLang="en-US" sz="2000" b="1" dirty="0">
                <a:latin typeface="Iropke Batang"/>
              </a:rPr>
              <a:t>랜덤 액세스를 통해 </a:t>
            </a:r>
            <a:r>
              <a:rPr lang="ko-KR" altLang="en-US" sz="2000" b="1" dirty="0">
                <a:solidFill>
                  <a:srgbClr val="FF0000"/>
                </a:solidFill>
                <a:latin typeface="Iropke Batang"/>
              </a:rPr>
              <a:t>소량의 데이터 추출</a:t>
            </a:r>
            <a:r>
              <a:rPr lang="ko-KR" altLang="en-US" sz="2000" b="1" dirty="0">
                <a:latin typeface="Iropke Batang"/>
              </a:rPr>
              <a:t> 가능</a:t>
            </a:r>
            <a:endParaRPr lang="en-US" altLang="ko-KR" sz="2000" b="1" dirty="0">
              <a:latin typeface="Iropke Batang"/>
            </a:endParaRPr>
          </a:p>
          <a:p>
            <a:endParaRPr lang="en-US" altLang="ko-KR" sz="2000" b="1" dirty="0">
              <a:latin typeface="Iropke Batang"/>
            </a:endParaRPr>
          </a:p>
          <a:p>
            <a:r>
              <a:rPr lang="ko-KR" altLang="en-US" sz="2000" b="1" dirty="0">
                <a:latin typeface="Iropke Batang"/>
              </a:rPr>
              <a:t>대부분의 웹사이트에서는 </a:t>
            </a:r>
            <a:r>
              <a:rPr lang="en-US" altLang="ko-KR" sz="2000" b="1" dirty="0">
                <a:latin typeface="Iropke Batang"/>
              </a:rPr>
              <a:t>NL</a:t>
            </a:r>
            <a:r>
              <a:rPr lang="ko-KR" altLang="en-US" sz="2000" b="1" dirty="0">
                <a:latin typeface="Iropke Batang"/>
              </a:rPr>
              <a:t>조인을 주로 활용하여 활용도가 높다 </a:t>
            </a:r>
            <a:endParaRPr lang="en-US" altLang="ko-KR" sz="2000" b="1" dirty="0">
              <a:latin typeface="Iropke Batang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7AD4A-701A-7B24-3BE6-A77121F1BE27}"/>
              </a:ext>
            </a:extLst>
          </p:cNvPr>
          <p:cNvSpPr txBox="1"/>
          <p:nvPr/>
        </p:nvSpPr>
        <p:spPr>
          <a:xfrm>
            <a:off x="1724919" y="2189556"/>
            <a:ext cx="9335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Iropke Batang"/>
              </a:rPr>
              <a:t>장점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62FC3-2CC0-E0E4-0F61-D0F3807FB8B1}"/>
              </a:ext>
            </a:extLst>
          </p:cNvPr>
          <p:cNvSpPr txBox="1"/>
          <p:nvPr/>
        </p:nvSpPr>
        <p:spPr>
          <a:xfrm>
            <a:off x="1909976" y="5168804"/>
            <a:ext cx="66788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Iropke Batang"/>
              </a:rPr>
              <a:t>인덱스가 있어야만 사용할 수 있다</a:t>
            </a:r>
            <a:r>
              <a:rPr lang="en-US" altLang="ko-KR" sz="2000" b="1" dirty="0">
                <a:latin typeface="Iropke Batang"/>
              </a:rPr>
              <a:t>.</a:t>
            </a:r>
          </a:p>
          <a:p>
            <a:endParaRPr lang="en-US" altLang="ko-KR" sz="2000" b="1" dirty="0">
              <a:latin typeface="Iropke Batang"/>
            </a:endParaRPr>
          </a:p>
          <a:p>
            <a:r>
              <a:rPr lang="ko-KR" altLang="en-US" sz="2000" b="1" dirty="0">
                <a:latin typeface="Iropke Batang"/>
              </a:rPr>
              <a:t>소량의 데이터가 아니라면 </a:t>
            </a:r>
            <a:r>
              <a:rPr lang="en-US" altLang="ko-KR" sz="2000" b="1" dirty="0">
                <a:latin typeface="Iropke Batang"/>
              </a:rPr>
              <a:t>NL</a:t>
            </a:r>
            <a:r>
              <a:rPr lang="ko-KR" altLang="en-US" sz="2000" b="1" dirty="0">
                <a:latin typeface="Iropke Batang"/>
              </a:rPr>
              <a:t>조인은 매우 비효율적이다</a:t>
            </a:r>
            <a:r>
              <a:rPr lang="en-US" altLang="ko-KR" sz="2000" b="1" dirty="0">
                <a:latin typeface="Iropke Batang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C65635-A6F7-F9A4-96FE-18462B2CA274}"/>
              </a:ext>
            </a:extLst>
          </p:cNvPr>
          <p:cNvSpPr txBox="1"/>
          <p:nvPr/>
        </p:nvSpPr>
        <p:spPr>
          <a:xfrm>
            <a:off x="1724918" y="4475171"/>
            <a:ext cx="9335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Iropke Batang"/>
              </a:rPr>
              <a:t>단점</a:t>
            </a:r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F9B3FE-5D1E-2671-E6BD-F8C8C11E961E}"/>
              </a:ext>
            </a:extLst>
          </p:cNvPr>
          <p:cNvSpPr txBox="1"/>
          <p:nvPr/>
        </p:nvSpPr>
        <p:spPr>
          <a:xfrm>
            <a:off x="6910" y="75263"/>
            <a:ext cx="616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SQL</a:t>
            </a:r>
            <a:r>
              <a:rPr lang="ko-KR" altLang="en-US" b="1" dirty="0"/>
              <a:t>활용 </a:t>
            </a:r>
            <a:r>
              <a:rPr lang="en-US" altLang="ko-KR" b="1" dirty="0"/>
              <a:t>– </a:t>
            </a:r>
            <a:r>
              <a:rPr lang="ko-KR" altLang="en-US" b="1" dirty="0"/>
              <a:t>고급</a:t>
            </a:r>
            <a:r>
              <a:rPr lang="en-US" altLang="ko-KR" b="1" dirty="0"/>
              <a:t>SQL</a:t>
            </a:r>
            <a:r>
              <a:rPr lang="ko-KR" altLang="en-US" b="1" dirty="0"/>
              <a:t>작성 </a:t>
            </a:r>
            <a:r>
              <a:rPr lang="en-US" altLang="ko-KR" b="1" dirty="0"/>
              <a:t>– </a:t>
            </a:r>
            <a:r>
              <a:rPr lang="ko-KR" altLang="en-US" b="1" dirty="0"/>
              <a:t>조인</a:t>
            </a:r>
            <a:r>
              <a:rPr lang="en-US" altLang="ko-KR" b="1" dirty="0"/>
              <a:t>(JOIN)</a:t>
            </a:r>
            <a:endParaRPr lang="ko-KR" altLang="en-US" b="1" dirty="0"/>
          </a:p>
        </p:txBody>
      </p:sp>
      <p:sp>
        <p:nvSpPr>
          <p:cNvPr id="4" name="직사각형 3">
            <a:hlinkClick r:id="rId2" action="ppaction://hlinksldjump"/>
            <a:extLst>
              <a:ext uri="{FF2B5EF4-FFF2-40B4-BE49-F238E27FC236}">
                <a16:creationId xmlns:a16="http://schemas.microsoft.com/office/drawing/2014/main" id="{A0D6C701-8122-7621-789B-9ECCCBFF1946}"/>
              </a:ext>
            </a:extLst>
          </p:cNvPr>
          <p:cNvSpPr/>
          <p:nvPr/>
        </p:nvSpPr>
        <p:spPr>
          <a:xfrm>
            <a:off x="11423276" y="84154"/>
            <a:ext cx="66562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347815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B79F663-30A7-36BE-5304-8FCC1D1514E4}"/>
              </a:ext>
            </a:extLst>
          </p:cNvPr>
          <p:cNvSpPr txBox="1"/>
          <p:nvPr/>
        </p:nvSpPr>
        <p:spPr>
          <a:xfrm>
            <a:off x="475404" y="624666"/>
            <a:ext cx="2256222" cy="38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Iropke Batang"/>
              </a:rPr>
              <a:t>아래 쿼리를 실행해봅시다</a:t>
            </a:r>
            <a:r>
              <a:rPr lang="en-US" altLang="ko-KR" sz="1400" b="1" dirty="0">
                <a:latin typeface="Iropke Batang"/>
              </a:rPr>
              <a:t>. </a:t>
            </a:r>
            <a:endParaRPr lang="en-US" altLang="ko-KR" sz="800" b="1" dirty="0">
              <a:latin typeface="Iropke Batang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63C70-806E-25A3-2211-A6510C8402BF}"/>
              </a:ext>
            </a:extLst>
          </p:cNvPr>
          <p:cNvSpPr txBox="1"/>
          <p:nvPr/>
        </p:nvSpPr>
        <p:spPr>
          <a:xfrm>
            <a:off x="41284" y="118219"/>
            <a:ext cx="39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NL(Nested Loop) </a:t>
            </a:r>
            <a:r>
              <a:rPr lang="ko-KR" altLang="en-US" sz="1800" b="1" dirty="0"/>
              <a:t>조인 이해하기</a:t>
            </a:r>
            <a:endParaRPr lang="en-US" altLang="ko-KR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0B8EE-ED49-C9FE-E3C8-08EC0D354826}"/>
              </a:ext>
            </a:extLst>
          </p:cNvPr>
          <p:cNvSpPr txBox="1"/>
          <p:nvPr/>
        </p:nvSpPr>
        <p:spPr>
          <a:xfrm>
            <a:off x="475404" y="1005027"/>
            <a:ext cx="1134234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DROP TABLE TB_TEST1 ;</a:t>
            </a:r>
          </a:p>
          <a:p>
            <a:r>
              <a:rPr lang="en-US" altLang="ko-KR" sz="1400" dirty="0"/>
              <a:t>DROP TABLE TB_TEST2  ;</a:t>
            </a:r>
          </a:p>
          <a:p>
            <a:endParaRPr lang="en-US" altLang="ko-KR" sz="1400" dirty="0"/>
          </a:p>
          <a:p>
            <a:r>
              <a:rPr lang="en-US" altLang="ko-KR" sz="1400" dirty="0"/>
              <a:t>--150</a:t>
            </a:r>
            <a:r>
              <a:rPr lang="ko-KR" altLang="en-US" sz="1400" dirty="0" err="1"/>
              <a:t>만건</a:t>
            </a:r>
            <a:r>
              <a:rPr lang="ko-KR" altLang="en-US" sz="1400" dirty="0"/>
              <a:t> 임시데이터 생성하기 </a:t>
            </a:r>
          </a:p>
          <a:p>
            <a:r>
              <a:rPr lang="en-US" altLang="ko-KR" sz="1400" dirty="0"/>
              <a:t>CREATE TABLE TB_TEST1 (</a:t>
            </a:r>
          </a:p>
          <a:p>
            <a:r>
              <a:rPr lang="en-US" altLang="ko-KR" sz="1400" dirty="0"/>
              <a:t>  COL1 NUMBER NOT NULL  , COL2 NUMBER NOT NULL , COL3 NUMBER NOT NULL , COL4 NUMBER NOT NULL 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INSERT INTO TB_TEST1 </a:t>
            </a:r>
          </a:p>
          <a:p>
            <a:r>
              <a:rPr lang="en-US" altLang="ko-KR" sz="1400" dirty="0"/>
              <a:t>SELECT /*+ APPEND */ LEVEL AS COL1 , LEVEL AS COL2 , LEVEL AS COL3 , LEVEL AS COL4 </a:t>
            </a:r>
          </a:p>
          <a:p>
            <a:r>
              <a:rPr lang="en-US" altLang="ko-KR" sz="1400" dirty="0"/>
              <a:t>  FROM DUAL </a:t>
            </a:r>
          </a:p>
          <a:p>
            <a:r>
              <a:rPr lang="en-US" altLang="ko-KR" sz="1400" dirty="0"/>
              <a:t>CONNECT BY LEVEL &lt;= 1500000 ; </a:t>
            </a:r>
          </a:p>
          <a:p>
            <a:endParaRPr lang="en-US" altLang="ko-KR" sz="1400" dirty="0"/>
          </a:p>
          <a:p>
            <a:r>
              <a:rPr lang="en-US" altLang="ko-KR" sz="1400" dirty="0"/>
              <a:t>COMMIT; </a:t>
            </a:r>
          </a:p>
          <a:p>
            <a:endParaRPr lang="en-US" altLang="ko-KR" sz="1400" dirty="0"/>
          </a:p>
          <a:p>
            <a:r>
              <a:rPr lang="en-US" altLang="ko-KR" sz="1400" dirty="0"/>
              <a:t>--150</a:t>
            </a:r>
            <a:r>
              <a:rPr lang="ko-KR" altLang="en-US" sz="1400" dirty="0" err="1"/>
              <a:t>만건</a:t>
            </a:r>
            <a:r>
              <a:rPr lang="ko-KR" altLang="en-US" sz="1400" dirty="0"/>
              <a:t> 임시데이터 생성하기 </a:t>
            </a:r>
          </a:p>
          <a:p>
            <a:r>
              <a:rPr lang="en-US" altLang="ko-KR" sz="1400" dirty="0"/>
              <a:t>CREATE TABLE TB_TEST2 (</a:t>
            </a:r>
          </a:p>
          <a:p>
            <a:r>
              <a:rPr lang="en-US" altLang="ko-KR" sz="1400" dirty="0"/>
              <a:t>  COL1 NUMBER NOT NULL  , COL2 NUMBER NOT NULL , COL3 NUMBER NOT NULL , COL4 NUMBER NOT NULL 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INSERT INTO TB_TEST2 </a:t>
            </a:r>
          </a:p>
          <a:p>
            <a:r>
              <a:rPr lang="en-US" altLang="ko-KR" sz="1400" dirty="0"/>
              <a:t>SELECT /*+ APPEND */ LEVEL AS COL1 , LEVEL AS COL2 , LEVEL AS COL3 , LEVEL AS COL4 </a:t>
            </a:r>
          </a:p>
          <a:p>
            <a:r>
              <a:rPr lang="en-US" altLang="ko-KR" sz="1400" dirty="0"/>
              <a:t>  FROM DUAL </a:t>
            </a:r>
          </a:p>
          <a:p>
            <a:r>
              <a:rPr lang="en-US" altLang="ko-KR" sz="1400" dirty="0"/>
              <a:t>CONNECT BY LEVEL &lt;= 1500000 ; </a:t>
            </a:r>
          </a:p>
          <a:p>
            <a:endParaRPr lang="en-US" altLang="ko-KR" sz="1400" dirty="0"/>
          </a:p>
          <a:p>
            <a:r>
              <a:rPr lang="en-US" altLang="ko-KR" sz="1400" dirty="0"/>
              <a:t>COMMIT; 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5113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9E9FF60-AFC5-B105-2965-A993844B3B02}"/>
              </a:ext>
            </a:extLst>
          </p:cNvPr>
          <p:cNvSpPr txBox="1"/>
          <p:nvPr/>
        </p:nvSpPr>
        <p:spPr>
          <a:xfrm>
            <a:off x="723503" y="756880"/>
            <a:ext cx="10684985" cy="151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latin typeface="Iropke Batang"/>
              </a:rPr>
              <a:t>인덱스</a:t>
            </a:r>
            <a:r>
              <a:rPr lang="en-US" altLang="ko-KR" sz="4000" b="1" dirty="0">
                <a:latin typeface="Iropke Batang"/>
              </a:rPr>
              <a:t>(INDEX) </a:t>
            </a:r>
            <a:r>
              <a:rPr lang="ko-KR" altLang="en-US" sz="4000" b="1" dirty="0">
                <a:latin typeface="Iropke Batang"/>
              </a:rPr>
              <a:t>란</a:t>
            </a:r>
            <a:r>
              <a:rPr lang="en-US" altLang="ko-KR" sz="4000" b="1" dirty="0">
                <a:latin typeface="Iropke Batang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Iropke Batang"/>
              </a:rPr>
              <a:t>     </a:t>
            </a:r>
            <a:r>
              <a:rPr lang="ko-KR" altLang="en-US" b="1" dirty="0">
                <a:latin typeface="Iropke Batang"/>
              </a:rPr>
              <a:t>책에 있는 색인 혹은 목차처럼 특정 데이터를 쉽게 찾을 수 있게 </a:t>
            </a:r>
            <a:r>
              <a:rPr lang="ko-KR" altLang="en-US" b="1" dirty="0">
                <a:highlight>
                  <a:srgbClr val="FFFF00"/>
                </a:highlight>
                <a:latin typeface="Iropke Batang"/>
              </a:rPr>
              <a:t>특정 기준으로 </a:t>
            </a:r>
            <a:r>
              <a:rPr lang="ko-KR" altLang="en-US" b="1" dirty="0" err="1">
                <a:highlight>
                  <a:srgbClr val="FFFF00"/>
                </a:highlight>
                <a:latin typeface="Iropke Batang"/>
              </a:rPr>
              <a:t>정리해놓은</a:t>
            </a:r>
            <a:r>
              <a:rPr lang="ko-KR" altLang="en-US" b="1" dirty="0">
                <a:highlight>
                  <a:srgbClr val="FFFF00"/>
                </a:highlight>
                <a:latin typeface="Iropke Batang"/>
              </a:rPr>
              <a:t> 객체</a:t>
            </a:r>
            <a:endParaRPr lang="ko-KR" altLang="en-US" sz="500" dirty="0">
              <a:highlight>
                <a:srgbClr val="FFFF00"/>
              </a:highlight>
            </a:endParaRPr>
          </a:p>
        </p:txBody>
      </p:sp>
      <p:pic>
        <p:nvPicPr>
          <p:cNvPr id="3" name="그래픽 2" descr="교사 단색으로 채워진">
            <a:extLst>
              <a:ext uri="{FF2B5EF4-FFF2-40B4-BE49-F238E27FC236}">
                <a16:creationId xmlns:a16="http://schemas.microsoft.com/office/drawing/2014/main" id="{61768664-8547-9B9E-58DE-AB998C012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070" y="3776612"/>
            <a:ext cx="1624213" cy="1624213"/>
          </a:xfrm>
          <a:prstGeom prst="rect">
            <a:avLst/>
          </a:prstGeom>
        </p:spPr>
      </p:pic>
      <p:pic>
        <p:nvPicPr>
          <p:cNvPr id="4" name="그래픽 3" descr="남자 단색으로 채워진">
            <a:extLst>
              <a:ext uri="{FF2B5EF4-FFF2-40B4-BE49-F238E27FC236}">
                <a16:creationId xmlns:a16="http://schemas.microsoft.com/office/drawing/2014/main" id="{39212280-B83C-D887-005E-F27BC4020F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86493" y="3497356"/>
            <a:ext cx="914400" cy="914400"/>
          </a:xfrm>
          <a:prstGeom prst="rect">
            <a:avLst/>
          </a:prstGeom>
        </p:spPr>
      </p:pic>
      <p:pic>
        <p:nvPicPr>
          <p:cNvPr id="6" name="그래픽 5" descr="남자 단색으로 채워진">
            <a:extLst>
              <a:ext uri="{FF2B5EF4-FFF2-40B4-BE49-F238E27FC236}">
                <a16:creationId xmlns:a16="http://schemas.microsoft.com/office/drawing/2014/main" id="{AB570161-2AE6-CCD6-7C89-CB8E9EBBD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83470" y="3497356"/>
            <a:ext cx="914400" cy="914400"/>
          </a:xfrm>
          <a:prstGeom prst="rect">
            <a:avLst/>
          </a:prstGeom>
        </p:spPr>
      </p:pic>
      <p:pic>
        <p:nvPicPr>
          <p:cNvPr id="8" name="그래픽 7" descr="남자 단색으로 채워진">
            <a:extLst>
              <a:ext uri="{FF2B5EF4-FFF2-40B4-BE49-F238E27FC236}">
                <a16:creationId xmlns:a16="http://schemas.microsoft.com/office/drawing/2014/main" id="{7A327577-1078-25FD-11FE-96A0BFBC0E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80447" y="3497356"/>
            <a:ext cx="914400" cy="914400"/>
          </a:xfrm>
          <a:prstGeom prst="rect">
            <a:avLst/>
          </a:prstGeom>
        </p:spPr>
      </p:pic>
      <p:pic>
        <p:nvPicPr>
          <p:cNvPr id="10" name="그래픽 9" descr="남자 단색으로 채워진">
            <a:extLst>
              <a:ext uri="{FF2B5EF4-FFF2-40B4-BE49-F238E27FC236}">
                <a16:creationId xmlns:a16="http://schemas.microsoft.com/office/drawing/2014/main" id="{19092D82-C256-BB5F-3EC9-4088ADE1F8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2048" y="3497356"/>
            <a:ext cx="914400" cy="914400"/>
          </a:xfrm>
          <a:prstGeom prst="rect">
            <a:avLst/>
          </a:prstGeom>
        </p:spPr>
      </p:pic>
      <p:pic>
        <p:nvPicPr>
          <p:cNvPr id="14" name="그래픽 13" descr="남자 단색으로 채워진">
            <a:extLst>
              <a:ext uri="{FF2B5EF4-FFF2-40B4-BE49-F238E27FC236}">
                <a16:creationId xmlns:a16="http://schemas.microsoft.com/office/drawing/2014/main" id="{891CCC76-4F49-7C35-9AEC-669CBC49E3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6978" y="3497356"/>
            <a:ext cx="914400" cy="914400"/>
          </a:xfrm>
          <a:prstGeom prst="rect">
            <a:avLst/>
          </a:prstGeom>
        </p:spPr>
      </p:pic>
      <p:pic>
        <p:nvPicPr>
          <p:cNvPr id="15" name="그래픽 14" descr="남자 단색으로 채워진">
            <a:extLst>
              <a:ext uri="{FF2B5EF4-FFF2-40B4-BE49-F238E27FC236}">
                <a16:creationId xmlns:a16="http://schemas.microsoft.com/office/drawing/2014/main" id="{17B924F4-E29C-3D77-B559-4752031001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4959" y="3518854"/>
            <a:ext cx="914400" cy="914400"/>
          </a:xfrm>
          <a:prstGeom prst="rect">
            <a:avLst/>
          </a:prstGeom>
        </p:spPr>
      </p:pic>
      <p:pic>
        <p:nvPicPr>
          <p:cNvPr id="16" name="그래픽 15" descr="남자 단색으로 채워진">
            <a:extLst>
              <a:ext uri="{FF2B5EF4-FFF2-40B4-BE49-F238E27FC236}">
                <a16:creationId xmlns:a16="http://schemas.microsoft.com/office/drawing/2014/main" id="{CFBEB6E3-8A29-AC36-8E64-B4FD3D97C6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49363" y="3497356"/>
            <a:ext cx="914400" cy="914400"/>
          </a:xfrm>
          <a:prstGeom prst="rect">
            <a:avLst/>
          </a:prstGeom>
        </p:spPr>
      </p:pic>
      <p:pic>
        <p:nvPicPr>
          <p:cNvPr id="17" name="그래픽 16" descr="남자 단색으로 채워진">
            <a:extLst>
              <a:ext uri="{FF2B5EF4-FFF2-40B4-BE49-F238E27FC236}">
                <a16:creationId xmlns:a16="http://schemas.microsoft.com/office/drawing/2014/main" id="{3314F5AB-B961-5F0F-F172-793DD7CE2B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4819" y="3518854"/>
            <a:ext cx="914400" cy="914400"/>
          </a:xfrm>
          <a:prstGeom prst="rect">
            <a:avLst/>
          </a:prstGeom>
        </p:spPr>
      </p:pic>
      <p:pic>
        <p:nvPicPr>
          <p:cNvPr id="20" name="그래픽 19" descr="남자 단색으로 채워진">
            <a:extLst>
              <a:ext uri="{FF2B5EF4-FFF2-40B4-BE49-F238E27FC236}">
                <a16:creationId xmlns:a16="http://schemas.microsoft.com/office/drawing/2014/main" id="{2EE4F1B1-A18E-F66D-D244-D9008A038B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92740" y="3518854"/>
            <a:ext cx="914400" cy="914400"/>
          </a:xfrm>
          <a:prstGeom prst="rect">
            <a:avLst/>
          </a:prstGeom>
        </p:spPr>
      </p:pic>
      <p:pic>
        <p:nvPicPr>
          <p:cNvPr id="21" name="그래픽 20" descr="남자 단색으로 채워진">
            <a:extLst>
              <a:ext uri="{FF2B5EF4-FFF2-40B4-BE49-F238E27FC236}">
                <a16:creationId xmlns:a16="http://schemas.microsoft.com/office/drawing/2014/main" id="{D70CB424-27FF-8411-FA3F-D84AB27311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43891" y="3497356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A29EBC3-8091-FCC0-DBC0-EE5CA0067D64}"/>
              </a:ext>
            </a:extLst>
          </p:cNvPr>
          <p:cNvSpPr txBox="1"/>
          <p:nvPr/>
        </p:nvSpPr>
        <p:spPr>
          <a:xfrm>
            <a:off x="3389899" y="4581082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A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FC720B-B8A9-ADDB-B664-C61DDE032EC2}"/>
              </a:ext>
            </a:extLst>
          </p:cNvPr>
          <p:cNvSpPr txBox="1"/>
          <p:nvPr/>
        </p:nvSpPr>
        <p:spPr>
          <a:xfrm>
            <a:off x="4186875" y="4581082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B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7978F-6724-1337-4339-EC89E1AB3319}"/>
              </a:ext>
            </a:extLst>
          </p:cNvPr>
          <p:cNvSpPr txBox="1"/>
          <p:nvPr/>
        </p:nvSpPr>
        <p:spPr>
          <a:xfrm>
            <a:off x="4983851" y="4581082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C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3363DC-4134-A73E-7F4B-0190EB4C8A45}"/>
              </a:ext>
            </a:extLst>
          </p:cNvPr>
          <p:cNvSpPr txBox="1"/>
          <p:nvPr/>
        </p:nvSpPr>
        <p:spPr>
          <a:xfrm>
            <a:off x="5632462" y="4581082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D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DA7DEB-EB4D-BCFE-5DC6-282333A823D0}"/>
              </a:ext>
            </a:extLst>
          </p:cNvPr>
          <p:cNvSpPr txBox="1"/>
          <p:nvPr/>
        </p:nvSpPr>
        <p:spPr>
          <a:xfrm>
            <a:off x="6472282" y="4581082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E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3F0EB3-BFB8-E186-C029-978E7465F7A4}"/>
              </a:ext>
            </a:extLst>
          </p:cNvPr>
          <p:cNvSpPr txBox="1"/>
          <p:nvPr/>
        </p:nvSpPr>
        <p:spPr>
          <a:xfrm>
            <a:off x="7241732" y="4581082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A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F9B27A-1836-DC29-8D6B-2826D5B993C4}"/>
              </a:ext>
            </a:extLst>
          </p:cNvPr>
          <p:cNvSpPr txBox="1"/>
          <p:nvPr/>
        </p:nvSpPr>
        <p:spPr>
          <a:xfrm>
            <a:off x="8001247" y="4581082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F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BAC931-1140-38E9-EA78-7C0370AD3196}"/>
              </a:ext>
            </a:extLst>
          </p:cNvPr>
          <p:cNvSpPr txBox="1"/>
          <p:nvPr/>
        </p:nvSpPr>
        <p:spPr>
          <a:xfrm>
            <a:off x="8844253" y="4581082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H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46B272-2BDC-FB3F-CBBA-BC8C7B638879}"/>
              </a:ext>
            </a:extLst>
          </p:cNvPr>
          <p:cNvSpPr txBox="1"/>
          <p:nvPr/>
        </p:nvSpPr>
        <p:spPr>
          <a:xfrm>
            <a:off x="9553154" y="4581082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A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7BC10A-BCC2-85CB-05E2-3FBDFF38CA56}"/>
              </a:ext>
            </a:extLst>
          </p:cNvPr>
          <p:cNvSpPr txBox="1"/>
          <p:nvPr/>
        </p:nvSpPr>
        <p:spPr>
          <a:xfrm>
            <a:off x="10482071" y="4581082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I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34" name="말풍선: 사각형 33">
            <a:extLst>
              <a:ext uri="{FF2B5EF4-FFF2-40B4-BE49-F238E27FC236}">
                <a16:creationId xmlns:a16="http://schemas.microsoft.com/office/drawing/2014/main" id="{A532E569-1CD9-2521-4670-C9E98C4BD878}"/>
              </a:ext>
            </a:extLst>
          </p:cNvPr>
          <p:cNvSpPr/>
          <p:nvPr/>
        </p:nvSpPr>
        <p:spPr>
          <a:xfrm>
            <a:off x="959202" y="2896904"/>
            <a:ext cx="1952790" cy="616855"/>
          </a:xfrm>
          <a:prstGeom prst="wedgeRectCallout">
            <a:avLst>
              <a:gd name="adj1" fmla="val -31664"/>
              <a:gd name="adj2" fmla="val 9804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</a:t>
            </a:r>
            <a:r>
              <a:rPr lang="ko-KR" altLang="en-US" sz="1400" b="1" dirty="0"/>
              <a:t>씨는 몇 명이 있죠</a:t>
            </a:r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1C063B-EFCB-05A1-CD73-0DE66ECE9AC7}"/>
              </a:ext>
            </a:extLst>
          </p:cNvPr>
          <p:cNvSpPr txBox="1"/>
          <p:nvPr/>
        </p:nvSpPr>
        <p:spPr>
          <a:xfrm>
            <a:off x="5152792" y="5119740"/>
            <a:ext cx="403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현재 무작위로 자리에 착석한 상황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66CB8-9C9B-0170-DE60-89E5923F8B6A}"/>
              </a:ext>
            </a:extLst>
          </p:cNvPr>
          <p:cNvSpPr txBox="1"/>
          <p:nvPr/>
        </p:nvSpPr>
        <p:spPr>
          <a:xfrm>
            <a:off x="41284" y="118219"/>
            <a:ext cx="242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ko-KR" altLang="en-US" sz="1800" b="1" dirty="0"/>
              <a:t> 인덱스</a:t>
            </a:r>
            <a:r>
              <a:rPr lang="en-US" altLang="ko-KR" sz="1800" b="1" dirty="0"/>
              <a:t>(INDEX)</a:t>
            </a:r>
            <a:r>
              <a:rPr lang="ko-KR" altLang="en-US" sz="1800" b="1" dirty="0"/>
              <a:t>란</a:t>
            </a:r>
            <a:r>
              <a:rPr lang="en-US" altLang="ko-KR" sz="1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39963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47FB8A-DD58-B749-348C-46DBA95F6B00}"/>
              </a:ext>
            </a:extLst>
          </p:cNvPr>
          <p:cNvSpPr txBox="1"/>
          <p:nvPr/>
        </p:nvSpPr>
        <p:spPr>
          <a:xfrm>
            <a:off x="41284" y="118219"/>
            <a:ext cx="39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</a:t>
            </a:r>
            <a:r>
              <a:rPr lang="ko-KR" altLang="en-US" sz="1800" b="1" dirty="0"/>
              <a:t> 인덱스</a:t>
            </a:r>
            <a:r>
              <a:rPr lang="en-US" altLang="ko-KR" b="1" dirty="0"/>
              <a:t> </a:t>
            </a:r>
            <a:r>
              <a:rPr lang="ko-KR" altLang="en-US" b="1" dirty="0"/>
              <a:t>실습해보기</a:t>
            </a:r>
            <a:endParaRPr lang="en-US" altLang="ko-KR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EAAEFB-705F-78C7-F789-1B02123B2DF3}"/>
              </a:ext>
            </a:extLst>
          </p:cNvPr>
          <p:cNvSpPr txBox="1"/>
          <p:nvPr/>
        </p:nvSpPr>
        <p:spPr>
          <a:xfrm>
            <a:off x="958934" y="1440190"/>
            <a:ext cx="3657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SELECT /*+ ORDERED USE_NL(B) */ * </a:t>
            </a:r>
          </a:p>
          <a:p>
            <a:r>
              <a:rPr lang="en-US" altLang="ko-KR" sz="1400" b="1" dirty="0"/>
              <a:t>  FROM TB_TEST1  A </a:t>
            </a:r>
          </a:p>
          <a:p>
            <a:r>
              <a:rPr lang="en-US" altLang="ko-KR" sz="1400" b="1" dirty="0"/>
              <a:t>     , TB_TEST2 B </a:t>
            </a:r>
          </a:p>
          <a:p>
            <a:r>
              <a:rPr lang="en-US" altLang="ko-KR" sz="1400" b="1" dirty="0"/>
              <a:t> WHERE A.COL1 = B.COL1 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E3CEB6-48B4-8A51-A2B2-215CEABD6911}"/>
              </a:ext>
            </a:extLst>
          </p:cNvPr>
          <p:cNvSpPr txBox="1"/>
          <p:nvPr/>
        </p:nvSpPr>
        <p:spPr>
          <a:xfrm>
            <a:off x="4616534" y="1429329"/>
            <a:ext cx="7193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-&gt; TB_TEST1 </a:t>
            </a:r>
            <a:r>
              <a:rPr lang="ko-KR" altLang="en-US" b="1" dirty="0"/>
              <a:t>와 </a:t>
            </a:r>
            <a:r>
              <a:rPr lang="en-US" altLang="ko-KR" b="1" dirty="0"/>
              <a:t>TB_TEST2 </a:t>
            </a:r>
            <a:r>
              <a:rPr lang="ko-KR" altLang="en-US" b="1" dirty="0"/>
              <a:t>를 </a:t>
            </a:r>
            <a:r>
              <a:rPr lang="en-US" altLang="ko-KR" b="1" dirty="0"/>
              <a:t>NL </a:t>
            </a:r>
            <a:r>
              <a:rPr lang="ko-KR" altLang="en-US" b="1" dirty="0"/>
              <a:t>조인한다</a:t>
            </a:r>
            <a:r>
              <a:rPr lang="en-US" altLang="ko-KR" b="1" dirty="0"/>
              <a:t>. (</a:t>
            </a:r>
            <a:r>
              <a:rPr lang="ko-KR" altLang="en-US" b="1" dirty="0"/>
              <a:t>인덱스가 없는 상태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99F9AF-C0CC-50A3-4EAF-4028A376E641}"/>
              </a:ext>
            </a:extLst>
          </p:cNvPr>
          <p:cNvSpPr txBox="1"/>
          <p:nvPr/>
        </p:nvSpPr>
        <p:spPr>
          <a:xfrm>
            <a:off x="958934" y="3900690"/>
            <a:ext cx="3657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SELECT /*+ ORDERED USE_NL(B) */ * </a:t>
            </a:r>
          </a:p>
          <a:p>
            <a:r>
              <a:rPr lang="en-US" altLang="ko-KR" sz="1400" b="1" dirty="0"/>
              <a:t>  FROM TB_TEST1  A </a:t>
            </a:r>
          </a:p>
          <a:p>
            <a:r>
              <a:rPr lang="en-US" altLang="ko-KR" sz="1400" b="1" dirty="0"/>
              <a:t>     , TB_TEST2 B </a:t>
            </a:r>
          </a:p>
          <a:p>
            <a:r>
              <a:rPr lang="en-US" altLang="ko-KR" sz="1400" b="1" dirty="0"/>
              <a:t> WHERE A.COL1 = B.COL1 ;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8922FD1-C453-9285-E2F2-7B19D9E09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01" y="3035353"/>
            <a:ext cx="5192394" cy="30625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D46BD2-88D2-8A92-A74E-5EA7386A0940}"/>
              </a:ext>
            </a:extLst>
          </p:cNvPr>
          <p:cNvSpPr txBox="1"/>
          <p:nvPr/>
        </p:nvSpPr>
        <p:spPr>
          <a:xfrm>
            <a:off x="6301339" y="3003813"/>
            <a:ext cx="480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-&gt; TB_TEST2 </a:t>
            </a:r>
            <a:r>
              <a:rPr lang="ko-KR" altLang="en-US" b="1" dirty="0"/>
              <a:t>에 대한 인덱스를 생성한다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F2E5E2-4F05-F515-E190-9F03E8106F91}"/>
              </a:ext>
            </a:extLst>
          </p:cNvPr>
          <p:cNvSpPr txBox="1"/>
          <p:nvPr/>
        </p:nvSpPr>
        <p:spPr>
          <a:xfrm>
            <a:off x="4616534" y="4270569"/>
            <a:ext cx="7193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-&gt; </a:t>
            </a:r>
            <a:r>
              <a:rPr lang="ko-KR" altLang="en-US" b="1" dirty="0"/>
              <a:t>다시 실행해본다 </a:t>
            </a:r>
            <a:r>
              <a:rPr lang="en-US" altLang="ko-KR" b="1" dirty="0"/>
              <a:t>(</a:t>
            </a:r>
            <a:r>
              <a:rPr lang="ko-KR" altLang="en-US" b="1" dirty="0"/>
              <a:t>인덱스가 중간에 존재하는 상태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55C244-1202-F222-3F70-7B2B68C4FE14}"/>
              </a:ext>
            </a:extLst>
          </p:cNvPr>
          <p:cNvSpPr txBox="1"/>
          <p:nvPr/>
        </p:nvSpPr>
        <p:spPr>
          <a:xfrm>
            <a:off x="2263734" y="5383388"/>
            <a:ext cx="76645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실행 결과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인덱스의 존재만으로 속도가 매우 빨라진 것을 알 수 있으며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</a:p>
          <a:p>
            <a:r>
              <a:rPr lang="ko-KR" altLang="en-US" sz="1200" b="1" dirty="0">
                <a:solidFill>
                  <a:srgbClr val="FF0000"/>
                </a:solidFill>
              </a:rPr>
              <a:t>실제 현업에서도 인덱스를 이용해 성능을 높이는 편입니다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103B3A-AD9E-E1CD-9780-308F99DD78D2}"/>
              </a:ext>
            </a:extLst>
          </p:cNvPr>
          <p:cNvSpPr txBox="1"/>
          <p:nvPr/>
        </p:nvSpPr>
        <p:spPr>
          <a:xfrm>
            <a:off x="252351" y="1609345"/>
            <a:ext cx="6620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/>
              <a:t>1.</a:t>
            </a:r>
            <a:endParaRPr lang="ko-KR" alt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2CA007-3DE7-0A1F-D1F7-AA5C1D1A544E}"/>
              </a:ext>
            </a:extLst>
          </p:cNvPr>
          <p:cNvSpPr txBox="1"/>
          <p:nvPr/>
        </p:nvSpPr>
        <p:spPr>
          <a:xfrm>
            <a:off x="252351" y="2896091"/>
            <a:ext cx="6620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/>
              <a:t>2.</a:t>
            </a:r>
            <a:endParaRPr lang="ko-KR" altLang="en-US" sz="3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C2D2A4-9C0B-1C02-560D-69E5FA773336}"/>
              </a:ext>
            </a:extLst>
          </p:cNvPr>
          <p:cNvSpPr txBox="1"/>
          <p:nvPr/>
        </p:nvSpPr>
        <p:spPr>
          <a:xfrm>
            <a:off x="252350" y="4028205"/>
            <a:ext cx="6620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/>
              <a:t>3.</a:t>
            </a:r>
            <a:endParaRPr lang="ko-KR" altLang="en-US" sz="3200" dirty="0"/>
          </a:p>
        </p:txBody>
      </p:sp>
      <p:pic>
        <p:nvPicPr>
          <p:cNvPr id="30" name="그래픽 29" descr="교사 단색으로 채워진">
            <a:extLst>
              <a:ext uri="{FF2B5EF4-FFF2-40B4-BE49-F238E27FC236}">
                <a16:creationId xmlns:a16="http://schemas.microsoft.com/office/drawing/2014/main" id="{4E436600-D776-0894-7F4A-A3E6FD86F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435" y="5402136"/>
            <a:ext cx="1314107" cy="131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01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0F2C9A9-FAB5-8482-E0DF-AC3E905CCEE0}"/>
              </a:ext>
            </a:extLst>
          </p:cNvPr>
          <p:cNvSpPr txBox="1"/>
          <p:nvPr/>
        </p:nvSpPr>
        <p:spPr>
          <a:xfrm>
            <a:off x="753505" y="1660370"/>
            <a:ext cx="10684985" cy="915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latin typeface="Iropke Batang"/>
              </a:rPr>
              <a:t>인덱스</a:t>
            </a:r>
            <a:r>
              <a:rPr lang="en-US" altLang="ko-KR" sz="4000" b="1" dirty="0">
                <a:latin typeface="Iropke Batang"/>
              </a:rPr>
              <a:t>(INDEX) </a:t>
            </a:r>
            <a:r>
              <a:rPr lang="ko-KR" altLang="en-US" sz="4000" b="1" dirty="0">
                <a:latin typeface="Iropke Batang"/>
              </a:rPr>
              <a:t>삭제하기</a:t>
            </a:r>
            <a:endParaRPr lang="en-US" altLang="ko-KR" sz="4000" b="1" dirty="0">
              <a:latin typeface="Iropke Batang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4BF74A-67A0-64CC-E030-7D7E09608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05" y="2575621"/>
            <a:ext cx="8345928" cy="12903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D5F2BA-C83D-F0D7-FFDF-4A6FE55BA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05" y="4009736"/>
            <a:ext cx="5814899" cy="57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76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9E9FF60-AFC5-B105-2965-A993844B3B02}"/>
              </a:ext>
            </a:extLst>
          </p:cNvPr>
          <p:cNvSpPr txBox="1"/>
          <p:nvPr/>
        </p:nvSpPr>
        <p:spPr>
          <a:xfrm>
            <a:off x="764441" y="680308"/>
            <a:ext cx="10684985" cy="915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latin typeface="Iropke Batang"/>
              </a:rPr>
              <a:t>PK </a:t>
            </a:r>
            <a:r>
              <a:rPr lang="ko-KR" altLang="en-US" sz="4000" b="1" dirty="0">
                <a:latin typeface="Iropke Batang"/>
              </a:rPr>
              <a:t>생성시 기본 인덱스가 </a:t>
            </a:r>
            <a:r>
              <a:rPr lang="ko-KR" altLang="en-US" sz="4000" b="1" dirty="0">
                <a:solidFill>
                  <a:srgbClr val="FF0000"/>
                </a:solidFill>
                <a:latin typeface="Iropke Batang"/>
              </a:rPr>
              <a:t>자동으로 생성</a:t>
            </a:r>
            <a:r>
              <a:rPr lang="ko-KR" altLang="en-US" sz="4000" b="1" dirty="0">
                <a:latin typeface="Iropke Batang"/>
              </a:rPr>
              <a:t>됩니다</a:t>
            </a:r>
            <a:r>
              <a:rPr lang="en-US" altLang="ko-KR" sz="4000" b="1" dirty="0">
                <a:latin typeface="Iropke Batang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B31333-7273-D798-4626-E8C6E7E42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41" y="2083701"/>
            <a:ext cx="5684322" cy="21889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9F36D6-260C-1D08-F561-FC363B26C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41" y="4447226"/>
            <a:ext cx="8131157" cy="195399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A09C0F-9092-4D63-1DF4-D365B16949DE}"/>
              </a:ext>
            </a:extLst>
          </p:cNvPr>
          <p:cNvSpPr/>
          <p:nvPr/>
        </p:nvSpPr>
        <p:spPr>
          <a:xfrm>
            <a:off x="1294861" y="5817771"/>
            <a:ext cx="6252568" cy="237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FFEAC-0D25-473F-1E6E-608A4A535F4F}"/>
              </a:ext>
            </a:extLst>
          </p:cNvPr>
          <p:cNvSpPr txBox="1"/>
          <p:nvPr/>
        </p:nvSpPr>
        <p:spPr>
          <a:xfrm>
            <a:off x="764441" y="1594765"/>
            <a:ext cx="3489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Iropke Batang"/>
              </a:rPr>
              <a:t>( </a:t>
            </a:r>
            <a:r>
              <a:rPr lang="ko-KR" altLang="en-US" sz="1800" b="1" dirty="0">
                <a:latin typeface="Iropke Batang"/>
              </a:rPr>
              <a:t>그 외에는 직접 생성을 해야 함</a:t>
            </a:r>
            <a:r>
              <a:rPr lang="en-US" altLang="ko-KR" sz="1800" b="1" dirty="0">
                <a:latin typeface="Iropke Batang"/>
              </a:rPr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858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DE4362-0127-996F-579E-31FDD86A731D}"/>
              </a:ext>
            </a:extLst>
          </p:cNvPr>
          <p:cNvSpPr txBox="1"/>
          <p:nvPr/>
        </p:nvSpPr>
        <p:spPr>
          <a:xfrm>
            <a:off x="4382671" y="2088594"/>
            <a:ext cx="362409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0" b="1" dirty="0"/>
              <a:t>INDEX </a:t>
            </a:r>
          </a:p>
          <a:p>
            <a:r>
              <a:rPr lang="en-US" altLang="ko-KR" sz="8000" b="1" dirty="0"/>
              <a:t>END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4182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9E9FF60-AFC5-B105-2965-A993844B3B02}"/>
              </a:ext>
            </a:extLst>
          </p:cNvPr>
          <p:cNvSpPr txBox="1"/>
          <p:nvPr/>
        </p:nvSpPr>
        <p:spPr>
          <a:xfrm>
            <a:off x="723503" y="756880"/>
            <a:ext cx="10684985" cy="151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latin typeface="Iropke Batang"/>
              </a:rPr>
              <a:t>인덱스</a:t>
            </a:r>
            <a:r>
              <a:rPr lang="en-US" altLang="ko-KR" sz="4000" b="1" dirty="0">
                <a:latin typeface="Iropke Batang"/>
              </a:rPr>
              <a:t>(INDEX) </a:t>
            </a:r>
            <a:r>
              <a:rPr lang="ko-KR" altLang="en-US" sz="4000" b="1" dirty="0">
                <a:latin typeface="Iropke Batang"/>
              </a:rPr>
              <a:t>란</a:t>
            </a:r>
            <a:r>
              <a:rPr lang="en-US" altLang="ko-KR" sz="4000" b="1" dirty="0">
                <a:latin typeface="Iropke Batang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Iropke Batang"/>
              </a:rPr>
              <a:t>     </a:t>
            </a:r>
            <a:r>
              <a:rPr lang="ko-KR" altLang="en-US" b="1" dirty="0">
                <a:latin typeface="Iropke Batang"/>
              </a:rPr>
              <a:t>책에 있는 색인 혹은 목차처럼 특정 데이터를 쉽게 찾을 수 있게 </a:t>
            </a:r>
            <a:r>
              <a:rPr lang="ko-KR" altLang="en-US" b="1" dirty="0">
                <a:highlight>
                  <a:srgbClr val="FFFF00"/>
                </a:highlight>
                <a:latin typeface="Iropke Batang"/>
              </a:rPr>
              <a:t>특정 기준으로 </a:t>
            </a:r>
            <a:r>
              <a:rPr lang="ko-KR" altLang="en-US" b="1" dirty="0" err="1">
                <a:highlight>
                  <a:srgbClr val="FFFF00"/>
                </a:highlight>
                <a:latin typeface="Iropke Batang"/>
              </a:rPr>
              <a:t>정리해놓은</a:t>
            </a:r>
            <a:r>
              <a:rPr lang="ko-KR" altLang="en-US" b="1" dirty="0">
                <a:highlight>
                  <a:srgbClr val="FFFF00"/>
                </a:highlight>
                <a:latin typeface="Iropke Batang"/>
              </a:rPr>
              <a:t> 객체</a:t>
            </a:r>
            <a:endParaRPr lang="ko-KR" altLang="en-US" sz="500" dirty="0">
              <a:highlight>
                <a:srgbClr val="FFFF00"/>
              </a:highligh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E8481A7-9C77-04A3-529A-D6ECF0169AAD}"/>
              </a:ext>
            </a:extLst>
          </p:cNvPr>
          <p:cNvCxnSpPr/>
          <p:nvPr/>
        </p:nvCxnSpPr>
        <p:spPr>
          <a:xfrm>
            <a:off x="3464005" y="5222319"/>
            <a:ext cx="75554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CB9911-14B0-35E5-EDF5-87D2E8D0773A}"/>
              </a:ext>
            </a:extLst>
          </p:cNvPr>
          <p:cNvSpPr txBox="1"/>
          <p:nvPr/>
        </p:nvSpPr>
        <p:spPr>
          <a:xfrm>
            <a:off x="4267426" y="5452718"/>
            <a:ext cx="586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</a:t>
            </a:r>
            <a:r>
              <a:rPr lang="ko-KR" altLang="en-US" b="1" dirty="0">
                <a:solidFill>
                  <a:srgbClr val="FF0000"/>
                </a:solidFill>
              </a:rPr>
              <a:t>씨가 맨 뒤에도 있을 수 있으니 끝까지 </a:t>
            </a:r>
            <a:r>
              <a:rPr lang="ko-KR" altLang="en-US" b="1" dirty="0" err="1">
                <a:solidFill>
                  <a:srgbClr val="FF0000"/>
                </a:solidFill>
              </a:rPr>
              <a:t>확인해봐야함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7CE503-07EE-C83C-206F-E218094EFF4A}"/>
              </a:ext>
            </a:extLst>
          </p:cNvPr>
          <p:cNvSpPr txBox="1"/>
          <p:nvPr/>
        </p:nvSpPr>
        <p:spPr>
          <a:xfrm>
            <a:off x="41284" y="118219"/>
            <a:ext cx="242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ko-KR" altLang="en-US" sz="1800" b="1" dirty="0"/>
              <a:t> 인덱스</a:t>
            </a:r>
            <a:r>
              <a:rPr lang="en-US" altLang="ko-KR" sz="1800" b="1" dirty="0"/>
              <a:t>(INDEX)</a:t>
            </a:r>
            <a:r>
              <a:rPr lang="ko-KR" altLang="en-US" sz="1800" b="1" dirty="0"/>
              <a:t>란</a:t>
            </a:r>
            <a:r>
              <a:rPr lang="en-US" altLang="ko-KR" sz="1800" b="1" dirty="0"/>
              <a:t>?</a:t>
            </a:r>
          </a:p>
        </p:txBody>
      </p:sp>
      <p:pic>
        <p:nvPicPr>
          <p:cNvPr id="2" name="그래픽 1" descr="교사 단색으로 채워진">
            <a:extLst>
              <a:ext uri="{FF2B5EF4-FFF2-40B4-BE49-F238E27FC236}">
                <a16:creationId xmlns:a16="http://schemas.microsoft.com/office/drawing/2014/main" id="{BF46113E-A2CB-C649-029E-E0AFED7C6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070" y="3776612"/>
            <a:ext cx="1624213" cy="1624213"/>
          </a:xfrm>
          <a:prstGeom prst="rect">
            <a:avLst/>
          </a:prstGeom>
        </p:spPr>
      </p:pic>
      <p:pic>
        <p:nvPicPr>
          <p:cNvPr id="11" name="그래픽 10" descr="남자 단색으로 채워진">
            <a:extLst>
              <a:ext uri="{FF2B5EF4-FFF2-40B4-BE49-F238E27FC236}">
                <a16:creationId xmlns:a16="http://schemas.microsoft.com/office/drawing/2014/main" id="{623DF530-0500-8B3A-266E-17A6BBE12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6493" y="3497356"/>
            <a:ext cx="914400" cy="914400"/>
          </a:xfrm>
          <a:prstGeom prst="rect">
            <a:avLst/>
          </a:prstGeom>
        </p:spPr>
      </p:pic>
      <p:pic>
        <p:nvPicPr>
          <p:cNvPr id="13" name="그래픽 12" descr="남자 단색으로 채워진">
            <a:extLst>
              <a:ext uri="{FF2B5EF4-FFF2-40B4-BE49-F238E27FC236}">
                <a16:creationId xmlns:a16="http://schemas.microsoft.com/office/drawing/2014/main" id="{95784791-948F-C35A-EA68-97280EF28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3470" y="3497356"/>
            <a:ext cx="914400" cy="914400"/>
          </a:xfrm>
          <a:prstGeom prst="rect">
            <a:avLst/>
          </a:prstGeom>
        </p:spPr>
      </p:pic>
      <p:pic>
        <p:nvPicPr>
          <p:cNvPr id="19" name="그래픽 18" descr="남자 단색으로 채워진">
            <a:extLst>
              <a:ext uri="{FF2B5EF4-FFF2-40B4-BE49-F238E27FC236}">
                <a16:creationId xmlns:a16="http://schemas.microsoft.com/office/drawing/2014/main" id="{DD7E7C2C-2D79-27AB-2A15-4F1B8BF3B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0447" y="3497356"/>
            <a:ext cx="914400" cy="914400"/>
          </a:xfrm>
          <a:prstGeom prst="rect">
            <a:avLst/>
          </a:prstGeom>
        </p:spPr>
      </p:pic>
      <p:pic>
        <p:nvPicPr>
          <p:cNvPr id="23" name="그래픽 22" descr="남자 단색으로 채워진">
            <a:extLst>
              <a:ext uri="{FF2B5EF4-FFF2-40B4-BE49-F238E27FC236}">
                <a16:creationId xmlns:a16="http://schemas.microsoft.com/office/drawing/2014/main" id="{25C3715C-18C8-BF4E-2C49-E6A8B2C55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2048" y="3497356"/>
            <a:ext cx="914400" cy="914400"/>
          </a:xfrm>
          <a:prstGeom prst="rect">
            <a:avLst/>
          </a:prstGeom>
        </p:spPr>
      </p:pic>
      <p:pic>
        <p:nvPicPr>
          <p:cNvPr id="33" name="그래픽 32" descr="남자 단색으로 채워진">
            <a:extLst>
              <a:ext uri="{FF2B5EF4-FFF2-40B4-BE49-F238E27FC236}">
                <a16:creationId xmlns:a16="http://schemas.microsoft.com/office/drawing/2014/main" id="{30EEB3A0-EEE7-7284-B3D5-53ED4C14C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6978" y="3497356"/>
            <a:ext cx="914400" cy="914400"/>
          </a:xfrm>
          <a:prstGeom prst="rect">
            <a:avLst/>
          </a:prstGeom>
        </p:spPr>
      </p:pic>
      <p:pic>
        <p:nvPicPr>
          <p:cNvPr id="35" name="그래픽 34" descr="남자 단색으로 채워진">
            <a:extLst>
              <a:ext uri="{FF2B5EF4-FFF2-40B4-BE49-F238E27FC236}">
                <a16:creationId xmlns:a16="http://schemas.microsoft.com/office/drawing/2014/main" id="{73F38EE8-C2D8-18F6-3873-AC02BD3FB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4959" y="3518854"/>
            <a:ext cx="914400" cy="914400"/>
          </a:xfrm>
          <a:prstGeom prst="rect">
            <a:avLst/>
          </a:prstGeom>
        </p:spPr>
      </p:pic>
      <p:pic>
        <p:nvPicPr>
          <p:cNvPr id="36" name="그래픽 35" descr="남자 단색으로 채워진">
            <a:extLst>
              <a:ext uri="{FF2B5EF4-FFF2-40B4-BE49-F238E27FC236}">
                <a16:creationId xmlns:a16="http://schemas.microsoft.com/office/drawing/2014/main" id="{1EE12D78-12A4-9944-7F4D-9158BE194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9363" y="3497356"/>
            <a:ext cx="914400" cy="914400"/>
          </a:xfrm>
          <a:prstGeom prst="rect">
            <a:avLst/>
          </a:prstGeom>
        </p:spPr>
      </p:pic>
      <p:pic>
        <p:nvPicPr>
          <p:cNvPr id="37" name="그래픽 36" descr="남자 단색으로 채워진">
            <a:extLst>
              <a:ext uri="{FF2B5EF4-FFF2-40B4-BE49-F238E27FC236}">
                <a16:creationId xmlns:a16="http://schemas.microsoft.com/office/drawing/2014/main" id="{E1823772-3FD5-E6D4-64BB-F17A8DC96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4819" y="3518854"/>
            <a:ext cx="914400" cy="914400"/>
          </a:xfrm>
          <a:prstGeom prst="rect">
            <a:avLst/>
          </a:prstGeom>
        </p:spPr>
      </p:pic>
      <p:pic>
        <p:nvPicPr>
          <p:cNvPr id="38" name="그래픽 37" descr="남자 단색으로 채워진">
            <a:extLst>
              <a:ext uri="{FF2B5EF4-FFF2-40B4-BE49-F238E27FC236}">
                <a16:creationId xmlns:a16="http://schemas.microsoft.com/office/drawing/2014/main" id="{CCB9D485-28CE-8E56-EE08-E826BC4F4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2740" y="3518854"/>
            <a:ext cx="914400" cy="914400"/>
          </a:xfrm>
          <a:prstGeom prst="rect">
            <a:avLst/>
          </a:prstGeom>
        </p:spPr>
      </p:pic>
      <p:pic>
        <p:nvPicPr>
          <p:cNvPr id="39" name="그래픽 38" descr="남자 단색으로 채워진">
            <a:extLst>
              <a:ext uri="{FF2B5EF4-FFF2-40B4-BE49-F238E27FC236}">
                <a16:creationId xmlns:a16="http://schemas.microsoft.com/office/drawing/2014/main" id="{B89E2EBA-08FD-234C-4262-8886AA052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3891" y="3497356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896B38D-5BC5-4B36-E7BC-C8F0B3234D09}"/>
              </a:ext>
            </a:extLst>
          </p:cNvPr>
          <p:cNvSpPr txBox="1"/>
          <p:nvPr/>
        </p:nvSpPr>
        <p:spPr>
          <a:xfrm>
            <a:off x="3389899" y="4581082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A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454CB0-2E41-71EF-293E-434D1563AED0}"/>
              </a:ext>
            </a:extLst>
          </p:cNvPr>
          <p:cNvSpPr txBox="1"/>
          <p:nvPr/>
        </p:nvSpPr>
        <p:spPr>
          <a:xfrm>
            <a:off x="4186875" y="4581082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B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BE9845-E401-FE92-04C0-3387AA5ED1B1}"/>
              </a:ext>
            </a:extLst>
          </p:cNvPr>
          <p:cNvSpPr txBox="1"/>
          <p:nvPr/>
        </p:nvSpPr>
        <p:spPr>
          <a:xfrm>
            <a:off x="4983851" y="4581082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C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6A89C7-D69E-1C98-DD9D-FFEC96B137C0}"/>
              </a:ext>
            </a:extLst>
          </p:cNvPr>
          <p:cNvSpPr txBox="1"/>
          <p:nvPr/>
        </p:nvSpPr>
        <p:spPr>
          <a:xfrm>
            <a:off x="5632462" y="4581082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D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422616-B2FE-7D09-493E-C2B7C22711AB}"/>
              </a:ext>
            </a:extLst>
          </p:cNvPr>
          <p:cNvSpPr txBox="1"/>
          <p:nvPr/>
        </p:nvSpPr>
        <p:spPr>
          <a:xfrm>
            <a:off x="6472282" y="4581082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E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540822-108A-63E1-79D5-897AC093CBFB}"/>
              </a:ext>
            </a:extLst>
          </p:cNvPr>
          <p:cNvSpPr txBox="1"/>
          <p:nvPr/>
        </p:nvSpPr>
        <p:spPr>
          <a:xfrm>
            <a:off x="7241732" y="4581082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A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353313-A6F3-6265-8E5C-9FB903771027}"/>
              </a:ext>
            </a:extLst>
          </p:cNvPr>
          <p:cNvSpPr txBox="1"/>
          <p:nvPr/>
        </p:nvSpPr>
        <p:spPr>
          <a:xfrm>
            <a:off x="8001247" y="4581082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F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47FA04-F9BF-ECE4-4A94-BE1B893B540E}"/>
              </a:ext>
            </a:extLst>
          </p:cNvPr>
          <p:cNvSpPr txBox="1"/>
          <p:nvPr/>
        </p:nvSpPr>
        <p:spPr>
          <a:xfrm>
            <a:off x="8844253" y="4581082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H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F62981-011A-12F5-19E4-BCE6561FD658}"/>
              </a:ext>
            </a:extLst>
          </p:cNvPr>
          <p:cNvSpPr txBox="1"/>
          <p:nvPr/>
        </p:nvSpPr>
        <p:spPr>
          <a:xfrm>
            <a:off x="9553154" y="4581082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A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532CF1-F116-67B8-6F8C-D56288511344}"/>
              </a:ext>
            </a:extLst>
          </p:cNvPr>
          <p:cNvSpPr txBox="1"/>
          <p:nvPr/>
        </p:nvSpPr>
        <p:spPr>
          <a:xfrm>
            <a:off x="10482071" y="4581082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I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50" name="말풍선: 사각형 49">
            <a:extLst>
              <a:ext uri="{FF2B5EF4-FFF2-40B4-BE49-F238E27FC236}">
                <a16:creationId xmlns:a16="http://schemas.microsoft.com/office/drawing/2014/main" id="{D669FAB3-C2EB-9280-014F-D79B9D9FAA61}"/>
              </a:ext>
            </a:extLst>
          </p:cNvPr>
          <p:cNvSpPr/>
          <p:nvPr/>
        </p:nvSpPr>
        <p:spPr>
          <a:xfrm>
            <a:off x="959202" y="2896904"/>
            <a:ext cx="1952790" cy="616855"/>
          </a:xfrm>
          <a:prstGeom prst="wedgeRectCallout">
            <a:avLst>
              <a:gd name="adj1" fmla="val -31664"/>
              <a:gd name="adj2" fmla="val 9804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</a:t>
            </a:r>
            <a:r>
              <a:rPr lang="ko-KR" altLang="en-US" sz="1400" b="1" dirty="0"/>
              <a:t>씨는 몇 명이 있죠</a:t>
            </a:r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13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교사 단색으로 채워진">
            <a:extLst>
              <a:ext uri="{FF2B5EF4-FFF2-40B4-BE49-F238E27FC236}">
                <a16:creationId xmlns:a16="http://schemas.microsoft.com/office/drawing/2014/main" id="{4303A494-2E18-D357-3169-96EE1732A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070" y="3776612"/>
            <a:ext cx="1624213" cy="16242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E9FF60-AFC5-B105-2965-A993844B3B02}"/>
              </a:ext>
            </a:extLst>
          </p:cNvPr>
          <p:cNvSpPr txBox="1"/>
          <p:nvPr/>
        </p:nvSpPr>
        <p:spPr>
          <a:xfrm>
            <a:off x="723503" y="756880"/>
            <a:ext cx="10684985" cy="151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latin typeface="Iropke Batang"/>
              </a:rPr>
              <a:t>인덱스</a:t>
            </a:r>
            <a:r>
              <a:rPr lang="en-US" altLang="ko-KR" sz="4000" b="1" dirty="0">
                <a:latin typeface="Iropke Batang"/>
              </a:rPr>
              <a:t>(INDEX) </a:t>
            </a:r>
            <a:r>
              <a:rPr lang="ko-KR" altLang="en-US" sz="4000" b="1" dirty="0">
                <a:latin typeface="Iropke Batang"/>
              </a:rPr>
              <a:t>란</a:t>
            </a:r>
            <a:r>
              <a:rPr lang="en-US" altLang="ko-KR" sz="4000" b="1" dirty="0">
                <a:latin typeface="Iropke Batang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Iropke Batang"/>
              </a:rPr>
              <a:t>     </a:t>
            </a:r>
            <a:r>
              <a:rPr lang="ko-KR" altLang="en-US" b="1" dirty="0">
                <a:latin typeface="Iropke Batang"/>
              </a:rPr>
              <a:t>책에 있는 색인 혹은 목차처럼 특정 데이터를 쉽게 찾을 수 있게 </a:t>
            </a:r>
            <a:r>
              <a:rPr lang="ko-KR" altLang="en-US" b="1" dirty="0">
                <a:highlight>
                  <a:srgbClr val="FFFF00"/>
                </a:highlight>
                <a:latin typeface="Iropke Batang"/>
              </a:rPr>
              <a:t>특정 기준으로 </a:t>
            </a:r>
            <a:r>
              <a:rPr lang="ko-KR" altLang="en-US" b="1" dirty="0" err="1">
                <a:highlight>
                  <a:srgbClr val="FFFF00"/>
                </a:highlight>
                <a:latin typeface="Iropke Batang"/>
              </a:rPr>
              <a:t>정리해놓은</a:t>
            </a:r>
            <a:r>
              <a:rPr lang="ko-KR" altLang="en-US" b="1" dirty="0">
                <a:highlight>
                  <a:srgbClr val="FFFF00"/>
                </a:highlight>
                <a:latin typeface="Iropke Batang"/>
              </a:rPr>
              <a:t> 객체</a:t>
            </a:r>
            <a:endParaRPr lang="ko-KR" altLang="en-US" sz="500" dirty="0">
              <a:highlight>
                <a:srgbClr val="FFFF00"/>
              </a:highlight>
            </a:endParaRPr>
          </a:p>
        </p:txBody>
      </p:sp>
      <p:pic>
        <p:nvPicPr>
          <p:cNvPr id="4" name="그래픽 3" descr="남자 단색으로 채워진">
            <a:extLst>
              <a:ext uri="{FF2B5EF4-FFF2-40B4-BE49-F238E27FC236}">
                <a16:creationId xmlns:a16="http://schemas.microsoft.com/office/drawing/2014/main" id="{39212280-B83C-D887-005E-F27BC4020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8989" y="3794241"/>
            <a:ext cx="914400" cy="914400"/>
          </a:xfrm>
          <a:prstGeom prst="rect">
            <a:avLst/>
          </a:prstGeom>
        </p:spPr>
      </p:pic>
      <p:pic>
        <p:nvPicPr>
          <p:cNvPr id="6" name="그래픽 5" descr="남자 단색으로 채워진">
            <a:extLst>
              <a:ext uri="{FF2B5EF4-FFF2-40B4-BE49-F238E27FC236}">
                <a16:creationId xmlns:a16="http://schemas.microsoft.com/office/drawing/2014/main" id="{AB570161-2AE6-CCD6-7C89-CB8E9EBBDF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5966" y="3794241"/>
            <a:ext cx="914400" cy="914400"/>
          </a:xfrm>
          <a:prstGeom prst="rect">
            <a:avLst/>
          </a:prstGeom>
        </p:spPr>
      </p:pic>
      <p:pic>
        <p:nvPicPr>
          <p:cNvPr id="8" name="그래픽 7" descr="남자 단색으로 채워진">
            <a:extLst>
              <a:ext uri="{FF2B5EF4-FFF2-40B4-BE49-F238E27FC236}">
                <a16:creationId xmlns:a16="http://schemas.microsoft.com/office/drawing/2014/main" id="{7A327577-1078-25FD-11FE-96A0BFBC0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2943" y="3794241"/>
            <a:ext cx="914400" cy="914400"/>
          </a:xfrm>
          <a:prstGeom prst="rect">
            <a:avLst/>
          </a:prstGeom>
        </p:spPr>
      </p:pic>
      <p:pic>
        <p:nvPicPr>
          <p:cNvPr id="10" name="그래픽 9" descr="남자 단색으로 채워진">
            <a:extLst>
              <a:ext uri="{FF2B5EF4-FFF2-40B4-BE49-F238E27FC236}">
                <a16:creationId xmlns:a16="http://schemas.microsoft.com/office/drawing/2014/main" id="{19092D82-C256-BB5F-3EC9-4088ADE1F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4544" y="3794241"/>
            <a:ext cx="914400" cy="914400"/>
          </a:xfrm>
          <a:prstGeom prst="rect">
            <a:avLst/>
          </a:prstGeom>
        </p:spPr>
      </p:pic>
      <p:pic>
        <p:nvPicPr>
          <p:cNvPr id="14" name="그래픽 13" descr="남자 단색으로 채워진">
            <a:extLst>
              <a:ext uri="{FF2B5EF4-FFF2-40B4-BE49-F238E27FC236}">
                <a16:creationId xmlns:a16="http://schemas.microsoft.com/office/drawing/2014/main" id="{891CCC76-4F49-7C35-9AEC-669CBC49E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9474" y="3794241"/>
            <a:ext cx="914400" cy="914400"/>
          </a:xfrm>
          <a:prstGeom prst="rect">
            <a:avLst/>
          </a:prstGeom>
        </p:spPr>
      </p:pic>
      <p:pic>
        <p:nvPicPr>
          <p:cNvPr id="15" name="그래픽 14" descr="남자 단색으로 채워진">
            <a:extLst>
              <a:ext uri="{FF2B5EF4-FFF2-40B4-BE49-F238E27FC236}">
                <a16:creationId xmlns:a16="http://schemas.microsoft.com/office/drawing/2014/main" id="{17B924F4-E29C-3D77-B559-4752031001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7455" y="3815739"/>
            <a:ext cx="914400" cy="914400"/>
          </a:xfrm>
          <a:prstGeom prst="rect">
            <a:avLst/>
          </a:prstGeom>
        </p:spPr>
      </p:pic>
      <p:pic>
        <p:nvPicPr>
          <p:cNvPr id="16" name="그래픽 15" descr="남자 단색으로 채워진">
            <a:extLst>
              <a:ext uri="{FF2B5EF4-FFF2-40B4-BE49-F238E27FC236}">
                <a16:creationId xmlns:a16="http://schemas.microsoft.com/office/drawing/2014/main" id="{CFBEB6E3-8A29-AC36-8E64-B4FD3D97C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1859" y="3794241"/>
            <a:ext cx="914400" cy="914400"/>
          </a:xfrm>
          <a:prstGeom prst="rect">
            <a:avLst/>
          </a:prstGeom>
        </p:spPr>
      </p:pic>
      <p:pic>
        <p:nvPicPr>
          <p:cNvPr id="17" name="그래픽 16" descr="남자 단색으로 채워진">
            <a:extLst>
              <a:ext uri="{FF2B5EF4-FFF2-40B4-BE49-F238E27FC236}">
                <a16:creationId xmlns:a16="http://schemas.microsoft.com/office/drawing/2014/main" id="{3314F5AB-B961-5F0F-F172-793DD7CE2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7315" y="3815739"/>
            <a:ext cx="914400" cy="914400"/>
          </a:xfrm>
          <a:prstGeom prst="rect">
            <a:avLst/>
          </a:prstGeom>
        </p:spPr>
      </p:pic>
      <p:pic>
        <p:nvPicPr>
          <p:cNvPr id="20" name="그래픽 19" descr="남자 단색으로 채워진">
            <a:extLst>
              <a:ext uri="{FF2B5EF4-FFF2-40B4-BE49-F238E27FC236}">
                <a16:creationId xmlns:a16="http://schemas.microsoft.com/office/drawing/2014/main" id="{2EE4F1B1-A18E-F66D-D244-D9008A038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5236" y="3815739"/>
            <a:ext cx="914400" cy="914400"/>
          </a:xfrm>
          <a:prstGeom prst="rect">
            <a:avLst/>
          </a:prstGeom>
        </p:spPr>
      </p:pic>
      <p:pic>
        <p:nvPicPr>
          <p:cNvPr id="21" name="그래픽 20" descr="남자 단색으로 채워진">
            <a:extLst>
              <a:ext uri="{FF2B5EF4-FFF2-40B4-BE49-F238E27FC236}">
                <a16:creationId xmlns:a16="http://schemas.microsoft.com/office/drawing/2014/main" id="{D70CB424-27FF-8411-FA3F-D84AB2731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6387" y="3794241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A29EBC3-8091-FCC0-DBC0-EE5CA0067D64}"/>
              </a:ext>
            </a:extLst>
          </p:cNvPr>
          <p:cNvSpPr txBox="1"/>
          <p:nvPr/>
        </p:nvSpPr>
        <p:spPr>
          <a:xfrm>
            <a:off x="3342395" y="4877967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A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FC720B-B8A9-ADDB-B664-C61DDE032EC2}"/>
              </a:ext>
            </a:extLst>
          </p:cNvPr>
          <p:cNvSpPr txBox="1"/>
          <p:nvPr/>
        </p:nvSpPr>
        <p:spPr>
          <a:xfrm>
            <a:off x="4139371" y="4877967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A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7978F-6724-1337-4339-EC89E1AB3319}"/>
              </a:ext>
            </a:extLst>
          </p:cNvPr>
          <p:cNvSpPr txBox="1"/>
          <p:nvPr/>
        </p:nvSpPr>
        <p:spPr>
          <a:xfrm>
            <a:off x="4936347" y="4877967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A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3363DC-4134-A73E-7F4B-0190EB4C8A45}"/>
              </a:ext>
            </a:extLst>
          </p:cNvPr>
          <p:cNvSpPr txBox="1"/>
          <p:nvPr/>
        </p:nvSpPr>
        <p:spPr>
          <a:xfrm>
            <a:off x="5584958" y="4877967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B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DA7DEB-EB4D-BCFE-5DC6-282333A823D0}"/>
              </a:ext>
            </a:extLst>
          </p:cNvPr>
          <p:cNvSpPr txBox="1"/>
          <p:nvPr/>
        </p:nvSpPr>
        <p:spPr>
          <a:xfrm>
            <a:off x="6424778" y="4877967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C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3F0EB3-BFB8-E186-C029-978E7465F7A4}"/>
              </a:ext>
            </a:extLst>
          </p:cNvPr>
          <p:cNvSpPr txBox="1"/>
          <p:nvPr/>
        </p:nvSpPr>
        <p:spPr>
          <a:xfrm>
            <a:off x="7194228" y="4877967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D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F9B27A-1836-DC29-8D6B-2826D5B993C4}"/>
              </a:ext>
            </a:extLst>
          </p:cNvPr>
          <p:cNvSpPr txBox="1"/>
          <p:nvPr/>
        </p:nvSpPr>
        <p:spPr>
          <a:xfrm>
            <a:off x="7953743" y="4877967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E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BAC931-1140-38E9-EA78-7C0370AD3196}"/>
              </a:ext>
            </a:extLst>
          </p:cNvPr>
          <p:cNvSpPr txBox="1"/>
          <p:nvPr/>
        </p:nvSpPr>
        <p:spPr>
          <a:xfrm>
            <a:off x="8796749" y="4877967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F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46B272-2BDC-FB3F-CBBA-BC8C7B638879}"/>
              </a:ext>
            </a:extLst>
          </p:cNvPr>
          <p:cNvSpPr txBox="1"/>
          <p:nvPr/>
        </p:nvSpPr>
        <p:spPr>
          <a:xfrm>
            <a:off x="9505650" y="4877967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H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7BC10A-BCC2-85CB-05E2-3FBDFF38CA56}"/>
              </a:ext>
            </a:extLst>
          </p:cNvPr>
          <p:cNvSpPr txBox="1"/>
          <p:nvPr/>
        </p:nvSpPr>
        <p:spPr>
          <a:xfrm>
            <a:off x="10434567" y="4877967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I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1C063B-EFCB-05A1-CD73-0DE66ECE9AC7}"/>
              </a:ext>
            </a:extLst>
          </p:cNvPr>
          <p:cNvSpPr txBox="1"/>
          <p:nvPr/>
        </p:nvSpPr>
        <p:spPr>
          <a:xfrm>
            <a:off x="4639230" y="5416625"/>
            <a:ext cx="47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이름 순으로 </a:t>
            </a:r>
            <a:r>
              <a:rPr lang="ko-KR" altLang="en-US" b="1" dirty="0" err="1">
                <a:solidFill>
                  <a:srgbClr val="FF0000"/>
                </a:solidFill>
              </a:rPr>
              <a:t>오름차순하여</a:t>
            </a:r>
            <a:r>
              <a:rPr lang="ko-KR" altLang="en-US" b="1" dirty="0">
                <a:solidFill>
                  <a:srgbClr val="FF0000"/>
                </a:solidFill>
              </a:rPr>
              <a:t> 자리에 앉은 상황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234CE-FD3B-9E7C-234A-E179C7676B41}"/>
              </a:ext>
            </a:extLst>
          </p:cNvPr>
          <p:cNvSpPr txBox="1"/>
          <p:nvPr/>
        </p:nvSpPr>
        <p:spPr>
          <a:xfrm>
            <a:off x="41284" y="118219"/>
            <a:ext cx="242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ko-KR" altLang="en-US" sz="1800" b="1" dirty="0"/>
              <a:t> 인덱스</a:t>
            </a:r>
            <a:r>
              <a:rPr lang="en-US" altLang="ko-KR" sz="1800" b="1" dirty="0"/>
              <a:t>(INDEX)</a:t>
            </a:r>
            <a:r>
              <a:rPr lang="ko-KR" altLang="en-US" sz="1800" b="1" dirty="0"/>
              <a:t>란</a:t>
            </a:r>
            <a:r>
              <a:rPr lang="en-US" altLang="ko-KR" sz="1800" b="1" dirty="0"/>
              <a:t>?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3FECA7A4-DC68-B733-2F1C-FA0CECFEFB4C}"/>
              </a:ext>
            </a:extLst>
          </p:cNvPr>
          <p:cNvSpPr/>
          <p:nvPr/>
        </p:nvSpPr>
        <p:spPr>
          <a:xfrm>
            <a:off x="959202" y="2896904"/>
            <a:ext cx="1952790" cy="616855"/>
          </a:xfrm>
          <a:prstGeom prst="wedgeRectCallout">
            <a:avLst>
              <a:gd name="adj1" fmla="val -31664"/>
              <a:gd name="adj2" fmla="val 9804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</a:t>
            </a:r>
            <a:r>
              <a:rPr lang="ko-KR" altLang="en-US" sz="1400" b="1" dirty="0"/>
              <a:t>씨는 몇 명이 있죠</a:t>
            </a:r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9840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9E9FF60-AFC5-B105-2965-A993844B3B02}"/>
              </a:ext>
            </a:extLst>
          </p:cNvPr>
          <p:cNvSpPr txBox="1"/>
          <p:nvPr/>
        </p:nvSpPr>
        <p:spPr>
          <a:xfrm>
            <a:off x="723503" y="756880"/>
            <a:ext cx="10684985" cy="151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latin typeface="Iropke Batang"/>
              </a:rPr>
              <a:t>인덱스</a:t>
            </a:r>
            <a:r>
              <a:rPr lang="en-US" altLang="ko-KR" sz="4000" b="1" dirty="0">
                <a:latin typeface="Iropke Batang"/>
              </a:rPr>
              <a:t>(INDEX) </a:t>
            </a:r>
            <a:r>
              <a:rPr lang="ko-KR" altLang="en-US" sz="4000" b="1" dirty="0">
                <a:latin typeface="Iropke Batang"/>
              </a:rPr>
              <a:t>란</a:t>
            </a:r>
            <a:r>
              <a:rPr lang="en-US" altLang="ko-KR" sz="4000" b="1" dirty="0">
                <a:latin typeface="Iropke Batang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Iropke Batang"/>
              </a:rPr>
              <a:t>     </a:t>
            </a:r>
            <a:r>
              <a:rPr lang="ko-KR" altLang="en-US" b="1" dirty="0">
                <a:latin typeface="Iropke Batang"/>
              </a:rPr>
              <a:t>책에 있는 색인 혹은 목차처럼 특정 데이터를 쉽게 찾을 수 있게 </a:t>
            </a:r>
            <a:r>
              <a:rPr lang="ko-KR" altLang="en-US" b="1" dirty="0">
                <a:highlight>
                  <a:srgbClr val="FFFF00"/>
                </a:highlight>
                <a:latin typeface="Iropke Batang"/>
              </a:rPr>
              <a:t>특정 기준으로 </a:t>
            </a:r>
            <a:r>
              <a:rPr lang="ko-KR" altLang="en-US" b="1" dirty="0" err="1">
                <a:highlight>
                  <a:srgbClr val="FFFF00"/>
                </a:highlight>
                <a:latin typeface="Iropke Batang"/>
              </a:rPr>
              <a:t>정리해놓은</a:t>
            </a:r>
            <a:r>
              <a:rPr lang="ko-KR" altLang="en-US" b="1" dirty="0">
                <a:highlight>
                  <a:srgbClr val="FFFF00"/>
                </a:highlight>
                <a:latin typeface="Iropke Batang"/>
              </a:rPr>
              <a:t> 객체</a:t>
            </a:r>
            <a:endParaRPr lang="ko-KR" altLang="en-US" sz="500" dirty="0">
              <a:highlight>
                <a:srgbClr val="FFFF00"/>
              </a:highlight>
            </a:endParaRPr>
          </a:p>
        </p:txBody>
      </p:sp>
      <p:sp>
        <p:nvSpPr>
          <p:cNvPr id="34" name="말풍선: 사각형 33">
            <a:extLst>
              <a:ext uri="{FF2B5EF4-FFF2-40B4-BE49-F238E27FC236}">
                <a16:creationId xmlns:a16="http://schemas.microsoft.com/office/drawing/2014/main" id="{A532E569-1CD9-2521-4670-C9E98C4BD878}"/>
              </a:ext>
            </a:extLst>
          </p:cNvPr>
          <p:cNvSpPr/>
          <p:nvPr/>
        </p:nvSpPr>
        <p:spPr>
          <a:xfrm>
            <a:off x="1113582" y="2914717"/>
            <a:ext cx="1952790" cy="616855"/>
          </a:xfrm>
          <a:prstGeom prst="wedgeRectCallout">
            <a:avLst>
              <a:gd name="adj1" fmla="val -31664"/>
              <a:gd name="adj2" fmla="val 9804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</a:t>
            </a:r>
            <a:r>
              <a:rPr lang="ko-KR" altLang="en-US" sz="1400" b="1" dirty="0"/>
              <a:t>씨는 몇 명이 있죠</a:t>
            </a:r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E8481A7-9C77-04A3-529A-D6ECF0169AAD}"/>
              </a:ext>
            </a:extLst>
          </p:cNvPr>
          <p:cNvCxnSpPr>
            <a:cxnSpLocks/>
          </p:cNvCxnSpPr>
          <p:nvPr/>
        </p:nvCxnSpPr>
        <p:spPr>
          <a:xfrm>
            <a:off x="3416501" y="5501389"/>
            <a:ext cx="276202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CB9911-14B0-35E5-EDF5-87D2E8D0773A}"/>
              </a:ext>
            </a:extLst>
          </p:cNvPr>
          <p:cNvSpPr txBox="1"/>
          <p:nvPr/>
        </p:nvSpPr>
        <p:spPr>
          <a:xfrm>
            <a:off x="3415320" y="5605152"/>
            <a:ext cx="678106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이름 순으로 정렬되었기 때문에 </a:t>
            </a:r>
            <a:r>
              <a:rPr lang="en-US" altLang="ko-KR" b="1" dirty="0">
                <a:solidFill>
                  <a:srgbClr val="FF0000"/>
                </a:solidFill>
              </a:rPr>
              <a:t>A</a:t>
            </a:r>
            <a:r>
              <a:rPr lang="ko-KR" altLang="en-US" b="1" dirty="0">
                <a:solidFill>
                  <a:srgbClr val="FF0000"/>
                </a:solidFill>
              </a:rPr>
              <a:t>씨를 바로 모두 찾을 수 있음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2" name="그래픽 1" descr="남자 단색으로 채워진">
            <a:extLst>
              <a:ext uri="{FF2B5EF4-FFF2-40B4-BE49-F238E27FC236}">
                <a16:creationId xmlns:a16="http://schemas.microsoft.com/office/drawing/2014/main" id="{7F0288ED-537D-0DFB-A981-5A87E9884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8989" y="3794241"/>
            <a:ext cx="914400" cy="914400"/>
          </a:xfrm>
          <a:prstGeom prst="rect">
            <a:avLst/>
          </a:prstGeom>
        </p:spPr>
      </p:pic>
      <p:pic>
        <p:nvPicPr>
          <p:cNvPr id="11" name="그래픽 10" descr="남자 단색으로 채워진">
            <a:extLst>
              <a:ext uri="{FF2B5EF4-FFF2-40B4-BE49-F238E27FC236}">
                <a16:creationId xmlns:a16="http://schemas.microsoft.com/office/drawing/2014/main" id="{70C4F457-1F06-63A0-1367-2738FDCD6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5966" y="3794241"/>
            <a:ext cx="914400" cy="914400"/>
          </a:xfrm>
          <a:prstGeom prst="rect">
            <a:avLst/>
          </a:prstGeom>
        </p:spPr>
      </p:pic>
      <p:pic>
        <p:nvPicPr>
          <p:cNvPr id="12" name="그래픽 11" descr="남자 단색으로 채워진">
            <a:extLst>
              <a:ext uri="{FF2B5EF4-FFF2-40B4-BE49-F238E27FC236}">
                <a16:creationId xmlns:a16="http://schemas.microsoft.com/office/drawing/2014/main" id="{FAF373F3-EAD0-BECD-70BA-D14D4F3F3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2943" y="3794241"/>
            <a:ext cx="914400" cy="914400"/>
          </a:xfrm>
          <a:prstGeom prst="rect">
            <a:avLst/>
          </a:prstGeom>
        </p:spPr>
      </p:pic>
      <p:pic>
        <p:nvPicPr>
          <p:cNvPr id="13" name="그래픽 12" descr="남자 단색으로 채워진">
            <a:extLst>
              <a:ext uri="{FF2B5EF4-FFF2-40B4-BE49-F238E27FC236}">
                <a16:creationId xmlns:a16="http://schemas.microsoft.com/office/drawing/2014/main" id="{8482E903-2BF0-BFCF-0D07-16917B68E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544" y="3794241"/>
            <a:ext cx="914400" cy="914400"/>
          </a:xfrm>
          <a:prstGeom prst="rect">
            <a:avLst/>
          </a:prstGeom>
        </p:spPr>
      </p:pic>
      <p:pic>
        <p:nvPicPr>
          <p:cNvPr id="23" name="그래픽 22" descr="남자 단색으로 채워진">
            <a:extLst>
              <a:ext uri="{FF2B5EF4-FFF2-40B4-BE49-F238E27FC236}">
                <a16:creationId xmlns:a16="http://schemas.microsoft.com/office/drawing/2014/main" id="{05D168D0-6400-199B-6232-15A8FCDB3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474" y="3794241"/>
            <a:ext cx="914400" cy="914400"/>
          </a:xfrm>
          <a:prstGeom prst="rect">
            <a:avLst/>
          </a:prstGeom>
        </p:spPr>
      </p:pic>
      <p:pic>
        <p:nvPicPr>
          <p:cNvPr id="33" name="그래픽 32" descr="남자 단색으로 채워진">
            <a:extLst>
              <a:ext uri="{FF2B5EF4-FFF2-40B4-BE49-F238E27FC236}">
                <a16:creationId xmlns:a16="http://schemas.microsoft.com/office/drawing/2014/main" id="{6423354A-FDC7-ED93-05BA-8DBCF24DA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7455" y="3815739"/>
            <a:ext cx="914400" cy="914400"/>
          </a:xfrm>
          <a:prstGeom prst="rect">
            <a:avLst/>
          </a:prstGeom>
        </p:spPr>
      </p:pic>
      <p:pic>
        <p:nvPicPr>
          <p:cNvPr id="35" name="그래픽 34" descr="남자 단색으로 채워진">
            <a:extLst>
              <a:ext uri="{FF2B5EF4-FFF2-40B4-BE49-F238E27FC236}">
                <a16:creationId xmlns:a16="http://schemas.microsoft.com/office/drawing/2014/main" id="{93D4F43D-7576-2621-E4C4-927EDA33B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1859" y="3794241"/>
            <a:ext cx="914400" cy="914400"/>
          </a:xfrm>
          <a:prstGeom prst="rect">
            <a:avLst/>
          </a:prstGeom>
        </p:spPr>
      </p:pic>
      <p:pic>
        <p:nvPicPr>
          <p:cNvPr id="36" name="그래픽 35" descr="남자 단색으로 채워진">
            <a:extLst>
              <a:ext uri="{FF2B5EF4-FFF2-40B4-BE49-F238E27FC236}">
                <a16:creationId xmlns:a16="http://schemas.microsoft.com/office/drawing/2014/main" id="{98B01429-E2C3-3963-9121-82F0C9FB7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7315" y="3815739"/>
            <a:ext cx="914400" cy="914400"/>
          </a:xfrm>
          <a:prstGeom prst="rect">
            <a:avLst/>
          </a:prstGeom>
        </p:spPr>
      </p:pic>
      <p:pic>
        <p:nvPicPr>
          <p:cNvPr id="37" name="그래픽 36" descr="남자 단색으로 채워진">
            <a:extLst>
              <a:ext uri="{FF2B5EF4-FFF2-40B4-BE49-F238E27FC236}">
                <a16:creationId xmlns:a16="http://schemas.microsoft.com/office/drawing/2014/main" id="{AA6F1B7B-90C8-5CDC-2CEB-075ED3407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5236" y="3815739"/>
            <a:ext cx="914400" cy="914400"/>
          </a:xfrm>
          <a:prstGeom prst="rect">
            <a:avLst/>
          </a:prstGeom>
        </p:spPr>
      </p:pic>
      <p:pic>
        <p:nvPicPr>
          <p:cNvPr id="38" name="그래픽 37" descr="남자 단색으로 채워진">
            <a:extLst>
              <a:ext uri="{FF2B5EF4-FFF2-40B4-BE49-F238E27FC236}">
                <a16:creationId xmlns:a16="http://schemas.microsoft.com/office/drawing/2014/main" id="{8AC2A356-7F00-FA27-4AEE-58B856BED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6387" y="3794241"/>
            <a:ext cx="9144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4EEA5F0-8FE9-45DD-DF26-857DCC6D9297}"/>
              </a:ext>
            </a:extLst>
          </p:cNvPr>
          <p:cNvSpPr txBox="1"/>
          <p:nvPr/>
        </p:nvSpPr>
        <p:spPr>
          <a:xfrm>
            <a:off x="3342395" y="4877967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A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A10606-C127-11BA-963A-79F3B6274337}"/>
              </a:ext>
            </a:extLst>
          </p:cNvPr>
          <p:cNvSpPr txBox="1"/>
          <p:nvPr/>
        </p:nvSpPr>
        <p:spPr>
          <a:xfrm>
            <a:off x="4139371" y="4877967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A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F79F80-9622-2996-C9A3-85EDE88FEAE3}"/>
              </a:ext>
            </a:extLst>
          </p:cNvPr>
          <p:cNvSpPr txBox="1"/>
          <p:nvPr/>
        </p:nvSpPr>
        <p:spPr>
          <a:xfrm>
            <a:off x="4936347" y="4877967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A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30535E-9EC7-C64F-19EF-068AE6DD5096}"/>
              </a:ext>
            </a:extLst>
          </p:cNvPr>
          <p:cNvSpPr txBox="1"/>
          <p:nvPr/>
        </p:nvSpPr>
        <p:spPr>
          <a:xfrm>
            <a:off x="5584958" y="4877967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B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ECFA40-359B-A55E-CBE5-C5073E7BE793}"/>
              </a:ext>
            </a:extLst>
          </p:cNvPr>
          <p:cNvSpPr txBox="1"/>
          <p:nvPr/>
        </p:nvSpPr>
        <p:spPr>
          <a:xfrm>
            <a:off x="6424778" y="4877967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C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F3C7ED-EB32-F4A7-026D-83FA7213CCFF}"/>
              </a:ext>
            </a:extLst>
          </p:cNvPr>
          <p:cNvSpPr txBox="1"/>
          <p:nvPr/>
        </p:nvSpPr>
        <p:spPr>
          <a:xfrm>
            <a:off x="7194228" y="4877967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D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E0F945-B29F-DADE-B576-205620F6527F}"/>
              </a:ext>
            </a:extLst>
          </p:cNvPr>
          <p:cNvSpPr txBox="1"/>
          <p:nvPr/>
        </p:nvSpPr>
        <p:spPr>
          <a:xfrm>
            <a:off x="7953743" y="4877967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E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DEB24E-2BC8-85AE-039E-46B026F63448}"/>
              </a:ext>
            </a:extLst>
          </p:cNvPr>
          <p:cNvSpPr txBox="1"/>
          <p:nvPr/>
        </p:nvSpPr>
        <p:spPr>
          <a:xfrm>
            <a:off x="8796749" y="4877967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F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B8774D-1502-4D56-6064-774BEF3A9930}"/>
              </a:ext>
            </a:extLst>
          </p:cNvPr>
          <p:cNvSpPr txBox="1"/>
          <p:nvPr/>
        </p:nvSpPr>
        <p:spPr>
          <a:xfrm>
            <a:off x="9505650" y="4877967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H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4A2CA7-15E7-5B3A-6E66-3D2BA4C26592}"/>
              </a:ext>
            </a:extLst>
          </p:cNvPr>
          <p:cNvSpPr txBox="1"/>
          <p:nvPr/>
        </p:nvSpPr>
        <p:spPr>
          <a:xfrm>
            <a:off x="10434567" y="4877967"/>
            <a:ext cx="5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Iropke Batang"/>
              </a:rPr>
              <a:t>I</a:t>
            </a:r>
            <a:r>
              <a:rPr lang="ko-KR" altLang="en-US" b="1" dirty="0">
                <a:latin typeface="Iropke Batang"/>
              </a:rPr>
              <a:t>씨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ED03E9-80CF-D5FD-19A4-51F1C9EE96F1}"/>
              </a:ext>
            </a:extLst>
          </p:cNvPr>
          <p:cNvSpPr txBox="1"/>
          <p:nvPr/>
        </p:nvSpPr>
        <p:spPr>
          <a:xfrm>
            <a:off x="41284" y="118219"/>
            <a:ext cx="242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ko-KR" altLang="en-US" sz="1800" b="1" dirty="0"/>
              <a:t> 인덱스</a:t>
            </a:r>
            <a:r>
              <a:rPr lang="en-US" altLang="ko-KR" sz="1800" b="1" dirty="0"/>
              <a:t>(INDEX)</a:t>
            </a:r>
            <a:r>
              <a:rPr lang="ko-KR" altLang="en-US" sz="1800" b="1" dirty="0"/>
              <a:t>란</a:t>
            </a:r>
            <a:r>
              <a:rPr lang="en-US" altLang="ko-KR" sz="1800" b="1" dirty="0"/>
              <a:t>?</a:t>
            </a:r>
          </a:p>
        </p:txBody>
      </p:sp>
      <p:pic>
        <p:nvPicPr>
          <p:cNvPr id="4" name="그래픽 3" descr="교사 단색으로 채워진">
            <a:extLst>
              <a:ext uri="{FF2B5EF4-FFF2-40B4-BE49-F238E27FC236}">
                <a16:creationId xmlns:a16="http://schemas.microsoft.com/office/drawing/2014/main" id="{8185BD1E-730B-8C8B-5C20-66CFEA8CC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070" y="3776612"/>
            <a:ext cx="1624213" cy="16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1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9E9FF60-AFC5-B105-2965-A993844B3B02}"/>
              </a:ext>
            </a:extLst>
          </p:cNvPr>
          <p:cNvSpPr txBox="1"/>
          <p:nvPr/>
        </p:nvSpPr>
        <p:spPr>
          <a:xfrm>
            <a:off x="734845" y="769423"/>
            <a:ext cx="10684985" cy="915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latin typeface="Iropke Batang"/>
              </a:rPr>
              <a:t>인덱스</a:t>
            </a:r>
            <a:r>
              <a:rPr lang="en-US" altLang="ko-KR" sz="4000" b="1" dirty="0">
                <a:latin typeface="Iropke Batang"/>
              </a:rPr>
              <a:t>(INDEX)</a:t>
            </a:r>
            <a:r>
              <a:rPr lang="ko-KR" altLang="en-US" sz="4000" b="1" dirty="0">
                <a:latin typeface="Iropke Batang"/>
              </a:rPr>
              <a:t> 가 없다면 </a:t>
            </a:r>
            <a:r>
              <a:rPr lang="en-US" altLang="ko-KR" sz="4000" b="1" dirty="0">
                <a:latin typeface="Iropke Batang"/>
              </a:rPr>
              <a:t>? </a:t>
            </a:r>
          </a:p>
        </p:txBody>
      </p:sp>
      <p:pic>
        <p:nvPicPr>
          <p:cNvPr id="16" name="그래픽 15" descr="교사 단색으로 채워진">
            <a:extLst>
              <a:ext uri="{FF2B5EF4-FFF2-40B4-BE49-F238E27FC236}">
                <a16:creationId xmlns:a16="http://schemas.microsoft.com/office/drawing/2014/main" id="{CAD8B468-6675-FC4D-282E-3DCD4CFCF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4845" y="5422034"/>
            <a:ext cx="1117346" cy="1117346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D6CCF94F-A265-E1D9-9235-3F2CA60DEDA6}"/>
              </a:ext>
            </a:extLst>
          </p:cNvPr>
          <p:cNvSpPr/>
          <p:nvPr/>
        </p:nvSpPr>
        <p:spPr>
          <a:xfrm>
            <a:off x="1775622" y="4295798"/>
            <a:ext cx="3649253" cy="1015140"/>
          </a:xfrm>
          <a:prstGeom prst="wedgeRectCallout">
            <a:avLst>
              <a:gd name="adj1" fmla="val -43606"/>
              <a:gd name="adj2" fmla="val 894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위 쿼리는 어떻게 실행될까요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68CC3-5485-234C-E8A3-B8006BC23143}"/>
              </a:ext>
            </a:extLst>
          </p:cNvPr>
          <p:cNvSpPr txBox="1"/>
          <p:nvPr/>
        </p:nvSpPr>
        <p:spPr>
          <a:xfrm>
            <a:off x="41284" y="118219"/>
            <a:ext cx="39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sz="1800" b="1" dirty="0"/>
              <a:t> 인덱스</a:t>
            </a:r>
            <a:r>
              <a:rPr lang="en-US" altLang="ko-KR" sz="1800" b="1" dirty="0"/>
              <a:t>(INDEX) </a:t>
            </a:r>
            <a:r>
              <a:rPr lang="ko-KR" altLang="en-US" sz="1800" b="1" dirty="0"/>
              <a:t>원리 이해하기</a:t>
            </a:r>
            <a:endParaRPr lang="en-US" altLang="ko-KR" sz="18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5B4B7C-B420-13BB-DF53-9E4F0913F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085" y="1941460"/>
            <a:ext cx="3229874" cy="45562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10F20A-6FC6-8A15-CA03-BD79C6E8B0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8722" y="2033780"/>
            <a:ext cx="3863052" cy="177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7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9E9FF60-AFC5-B105-2965-A993844B3B02}"/>
              </a:ext>
            </a:extLst>
          </p:cNvPr>
          <p:cNvSpPr txBox="1"/>
          <p:nvPr/>
        </p:nvSpPr>
        <p:spPr>
          <a:xfrm>
            <a:off x="723503" y="756880"/>
            <a:ext cx="10684985" cy="915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>
                <a:latin typeface="Iropke Batang"/>
              </a:rPr>
              <a:t>인덱스</a:t>
            </a:r>
            <a:r>
              <a:rPr lang="en-US" altLang="ko-KR" sz="4000" b="1">
                <a:latin typeface="Iropke Batang"/>
              </a:rPr>
              <a:t>(INDEX) </a:t>
            </a:r>
            <a:r>
              <a:rPr lang="ko-KR" altLang="en-US" sz="4000" b="1">
                <a:latin typeface="Iropke Batang"/>
              </a:rPr>
              <a:t>가 없다면</a:t>
            </a:r>
            <a:r>
              <a:rPr lang="en-US" altLang="ko-KR" sz="4000" b="1">
                <a:latin typeface="Iropke Batang"/>
              </a:rPr>
              <a:t>?</a:t>
            </a:r>
            <a:endParaRPr lang="en-US" altLang="ko-KR" sz="4000" b="1" dirty="0">
              <a:latin typeface="Iropke Batang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E7147-5799-8440-E098-5EF6731FCCBA}"/>
              </a:ext>
            </a:extLst>
          </p:cNvPr>
          <p:cNvSpPr txBox="1"/>
          <p:nvPr/>
        </p:nvSpPr>
        <p:spPr>
          <a:xfrm>
            <a:off x="1905938" y="5012762"/>
            <a:ext cx="8380123" cy="100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실행 계획을 보면 </a:t>
            </a:r>
            <a:r>
              <a:rPr lang="en-US" altLang="ko-KR" sz="2400" b="1" dirty="0"/>
              <a:t>TABLE FULL SCAN </a:t>
            </a:r>
            <a:r>
              <a:rPr lang="ko-KR" altLang="en-US" b="1" dirty="0"/>
              <a:t>이 떠있습니다</a:t>
            </a:r>
            <a:r>
              <a:rPr lang="en-US" altLang="ko-KR" b="1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즉</a:t>
            </a:r>
            <a:r>
              <a:rPr lang="en-US" altLang="ko-KR" b="1" dirty="0"/>
              <a:t>, </a:t>
            </a:r>
            <a:r>
              <a:rPr lang="ko-KR" altLang="en-US" b="1" dirty="0"/>
              <a:t>위 조건에 맞는 데이터를 찾기 위해 테이블을 모두 조회했다는 의미입니다</a:t>
            </a:r>
            <a:r>
              <a:rPr lang="en-US" altLang="ko-KR" b="1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5C14F-C1BB-5D8C-A9CF-FE1C35660949}"/>
              </a:ext>
            </a:extLst>
          </p:cNvPr>
          <p:cNvSpPr txBox="1"/>
          <p:nvPr/>
        </p:nvSpPr>
        <p:spPr>
          <a:xfrm>
            <a:off x="4714666" y="2358714"/>
            <a:ext cx="50516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계획설명 </a:t>
            </a:r>
            <a:r>
              <a:rPr lang="ko-KR" altLang="en-US" sz="1200" b="1" dirty="0" err="1">
                <a:solidFill>
                  <a:srgbClr val="FF0000"/>
                </a:solidFill>
              </a:rPr>
              <a:t>보는법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: </a:t>
            </a:r>
            <a:r>
              <a:rPr lang="ko-KR" altLang="en-US" sz="1200" b="1" dirty="0">
                <a:solidFill>
                  <a:srgbClr val="FF0000"/>
                </a:solidFill>
              </a:rPr>
              <a:t>쿼리에 커서 대고 </a:t>
            </a:r>
            <a:r>
              <a:rPr lang="en-US" altLang="ko-KR" sz="1200" b="1" dirty="0">
                <a:solidFill>
                  <a:srgbClr val="FF0000"/>
                </a:solidFill>
              </a:rPr>
              <a:t>F10 </a:t>
            </a:r>
            <a:r>
              <a:rPr lang="ko-KR" altLang="en-US" sz="1200" b="1" dirty="0">
                <a:solidFill>
                  <a:srgbClr val="FF0000"/>
                </a:solidFill>
              </a:rPr>
              <a:t>클릭 </a:t>
            </a:r>
            <a:r>
              <a:rPr lang="en-US" altLang="ko-KR" sz="1200" b="1" dirty="0">
                <a:solidFill>
                  <a:srgbClr val="FF0000"/>
                </a:solidFill>
              </a:rPr>
              <a:t>(SQL DEVELOPER </a:t>
            </a:r>
            <a:r>
              <a:rPr lang="ko-KR" altLang="en-US" sz="1200" b="1" dirty="0">
                <a:solidFill>
                  <a:srgbClr val="FF0000"/>
                </a:solidFill>
              </a:rPr>
              <a:t>기준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02028-5262-0A53-16A2-E4B50548233F}"/>
              </a:ext>
            </a:extLst>
          </p:cNvPr>
          <p:cNvSpPr txBox="1"/>
          <p:nvPr/>
        </p:nvSpPr>
        <p:spPr>
          <a:xfrm>
            <a:off x="41284" y="118219"/>
            <a:ext cx="39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sz="1800" b="1" dirty="0"/>
              <a:t> 인덱스</a:t>
            </a:r>
            <a:r>
              <a:rPr lang="en-US" altLang="ko-KR" sz="1800" b="1" dirty="0"/>
              <a:t>(INDEX) </a:t>
            </a:r>
            <a:r>
              <a:rPr lang="ko-KR" altLang="en-US" sz="1800" b="1" dirty="0"/>
              <a:t>원리 이해하기</a:t>
            </a:r>
            <a:endParaRPr lang="en-US" altLang="ko-KR" sz="18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FA5900E-B441-CA00-1658-D89E03812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16" y="2645377"/>
            <a:ext cx="3863052" cy="177479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357D420-360C-B98A-60F2-FE0312EBD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757" y="2680862"/>
            <a:ext cx="6440287" cy="18273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769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8FFD6C4-CF68-4AF9-9793-B86931C78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22" y="1250014"/>
            <a:ext cx="10999081" cy="5604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E9FF60-AFC5-B105-2965-A993844B3B02}"/>
              </a:ext>
            </a:extLst>
          </p:cNvPr>
          <p:cNvSpPr txBox="1"/>
          <p:nvPr/>
        </p:nvSpPr>
        <p:spPr>
          <a:xfrm>
            <a:off x="511983" y="339118"/>
            <a:ext cx="10429751" cy="915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latin typeface="Iropke Batang"/>
              </a:rPr>
              <a:t>인덱스</a:t>
            </a:r>
            <a:r>
              <a:rPr lang="en-US" altLang="ko-KR" sz="4000" b="1" dirty="0">
                <a:latin typeface="Iropke Batang"/>
              </a:rPr>
              <a:t>(INDEX) </a:t>
            </a:r>
            <a:r>
              <a:rPr lang="ko-KR" altLang="en-US" sz="4000" b="1" dirty="0">
                <a:latin typeface="Iropke Batang"/>
              </a:rPr>
              <a:t>를 만들어봅시다</a:t>
            </a:r>
            <a:r>
              <a:rPr lang="en-US" altLang="ko-KR" sz="4000" b="1" dirty="0">
                <a:latin typeface="Iropke Batang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483F7F-8989-2FF7-4D7D-3C94337D268F}"/>
              </a:ext>
            </a:extLst>
          </p:cNvPr>
          <p:cNvSpPr/>
          <p:nvPr/>
        </p:nvSpPr>
        <p:spPr>
          <a:xfrm flipV="1">
            <a:off x="666422" y="1764757"/>
            <a:ext cx="1980903" cy="45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777F6F-C3C9-DA31-1C76-4152265D375A}"/>
              </a:ext>
            </a:extLst>
          </p:cNvPr>
          <p:cNvSpPr txBox="1"/>
          <p:nvPr/>
        </p:nvSpPr>
        <p:spPr>
          <a:xfrm>
            <a:off x="745448" y="1889051"/>
            <a:ext cx="1901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인덱스를 생성합니다</a:t>
            </a:r>
            <a:r>
              <a:rPr lang="en-US" altLang="ko-KR" sz="1400" b="1" dirty="0"/>
              <a:t>.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C41F14-291D-9F5B-0AB7-5D2D3847EC95}"/>
              </a:ext>
            </a:extLst>
          </p:cNvPr>
          <p:cNvSpPr/>
          <p:nvPr/>
        </p:nvSpPr>
        <p:spPr>
          <a:xfrm flipV="1">
            <a:off x="2752618" y="1772012"/>
            <a:ext cx="1139048" cy="45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6ABC0D-5A3D-58C4-D611-CB57E106AD67}"/>
              </a:ext>
            </a:extLst>
          </p:cNvPr>
          <p:cNvSpPr txBox="1"/>
          <p:nvPr/>
        </p:nvSpPr>
        <p:spPr>
          <a:xfrm>
            <a:off x="2940504" y="1893262"/>
            <a:ext cx="1061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생성할 </a:t>
            </a:r>
            <a:endParaRPr lang="en-US" altLang="ko-KR" sz="1400" b="1" dirty="0"/>
          </a:p>
          <a:p>
            <a:r>
              <a:rPr lang="ko-KR" altLang="en-US" sz="1400" b="1" dirty="0"/>
              <a:t>인덱스명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2387D4-616D-AC53-74F3-1A569D1E4FE1}"/>
              </a:ext>
            </a:extLst>
          </p:cNvPr>
          <p:cNvSpPr/>
          <p:nvPr/>
        </p:nvSpPr>
        <p:spPr>
          <a:xfrm>
            <a:off x="4122059" y="1773102"/>
            <a:ext cx="3067637" cy="45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09DC71-CD84-1308-BBBC-A415F04972BA}"/>
              </a:ext>
            </a:extLst>
          </p:cNvPr>
          <p:cNvSpPr txBox="1"/>
          <p:nvPr/>
        </p:nvSpPr>
        <p:spPr>
          <a:xfrm>
            <a:off x="4567638" y="1892546"/>
            <a:ext cx="2130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TB_PRD</a:t>
            </a:r>
            <a:r>
              <a:rPr lang="ko-KR" altLang="en-US" sz="1400" b="1" dirty="0"/>
              <a:t> 테이블의 </a:t>
            </a:r>
            <a:endParaRPr lang="en-US" altLang="ko-KR" sz="1400" b="1" dirty="0"/>
          </a:p>
          <a:p>
            <a:r>
              <a:rPr lang="en-US" altLang="ko-KR" sz="1400" b="1" dirty="0"/>
              <a:t>PRD_TYPE</a:t>
            </a:r>
            <a:r>
              <a:rPr lang="ko-KR" altLang="en-US" sz="1400" b="1" dirty="0"/>
              <a:t> 컬럼을 이용</a:t>
            </a:r>
            <a:endParaRPr lang="ko-KR" altLang="en-US" sz="1400" dirty="0"/>
          </a:p>
        </p:txBody>
      </p:sp>
      <p:pic>
        <p:nvPicPr>
          <p:cNvPr id="21" name="그래픽 20" descr="교사 단색으로 채워진">
            <a:extLst>
              <a:ext uri="{FF2B5EF4-FFF2-40B4-BE49-F238E27FC236}">
                <a16:creationId xmlns:a16="http://schemas.microsoft.com/office/drawing/2014/main" id="{42AC6EC5-51B4-C54F-428D-27663C21E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5871" y="4913442"/>
            <a:ext cx="1117346" cy="1117346"/>
          </a:xfrm>
          <a:prstGeom prst="rect">
            <a:avLst/>
          </a:prstGeom>
        </p:spPr>
      </p:pic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40CF935E-8DAF-C6BE-4A4D-F1BC9FF590DD}"/>
              </a:ext>
            </a:extLst>
          </p:cNvPr>
          <p:cNvSpPr/>
          <p:nvPr/>
        </p:nvSpPr>
        <p:spPr>
          <a:xfrm>
            <a:off x="9239078" y="3566049"/>
            <a:ext cx="2199414" cy="1117346"/>
          </a:xfrm>
          <a:prstGeom prst="wedgeRectCallout">
            <a:avLst>
              <a:gd name="adj1" fmla="val -28962"/>
              <a:gd name="adj2" fmla="val 744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PRD_TYPE</a:t>
            </a:r>
            <a:r>
              <a:rPr lang="ko-KR" altLang="en-US" sz="1600" b="1" dirty="0"/>
              <a:t> 컬럼 </a:t>
            </a:r>
            <a:r>
              <a:rPr lang="ko-KR" altLang="en-US" sz="1600" b="1" dirty="0" err="1"/>
              <a:t>기준오름차순</a:t>
            </a:r>
            <a:r>
              <a:rPr lang="ko-KR" altLang="en-US" sz="1600" b="1" dirty="0"/>
              <a:t> 정렬된 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인덱스를 생성</a:t>
            </a:r>
            <a:r>
              <a:rPr lang="en-US" altLang="ko-KR" sz="1600" b="1" dirty="0"/>
              <a:t>!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D07AD1-5A96-1343-E892-0711341B292B}"/>
              </a:ext>
            </a:extLst>
          </p:cNvPr>
          <p:cNvSpPr txBox="1"/>
          <p:nvPr/>
        </p:nvSpPr>
        <p:spPr>
          <a:xfrm>
            <a:off x="5916737" y="6355921"/>
            <a:ext cx="20699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Iropke Batang"/>
              </a:rPr>
              <a:t>&lt; IDX_PRD </a:t>
            </a:r>
            <a:r>
              <a:rPr lang="ko-KR" altLang="en-US" sz="1400" b="1" dirty="0">
                <a:latin typeface="Iropke Batang"/>
              </a:rPr>
              <a:t>인덱스</a:t>
            </a:r>
            <a:r>
              <a:rPr lang="en-US" altLang="ko-KR" sz="1400" b="1" dirty="0">
                <a:latin typeface="Iropke Batang"/>
              </a:rPr>
              <a:t>&gt;</a:t>
            </a:r>
            <a:r>
              <a:rPr lang="ko-KR" altLang="en-US" sz="1400" b="1" dirty="0">
                <a:latin typeface="Iropke Batang"/>
              </a:rPr>
              <a:t> 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7C38F8-E533-ADC6-762F-603E5D068DC6}"/>
              </a:ext>
            </a:extLst>
          </p:cNvPr>
          <p:cNvSpPr txBox="1"/>
          <p:nvPr/>
        </p:nvSpPr>
        <p:spPr>
          <a:xfrm>
            <a:off x="1792699" y="6355921"/>
            <a:ext cx="17000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Iropke Batang"/>
              </a:rPr>
              <a:t>&lt; TB_PRD </a:t>
            </a:r>
            <a:r>
              <a:rPr lang="ko-KR" altLang="en-US" sz="1400" b="1" dirty="0">
                <a:latin typeface="Iropke Batang"/>
              </a:rPr>
              <a:t>테이블 </a:t>
            </a:r>
            <a:r>
              <a:rPr lang="en-US" altLang="ko-KR" sz="1400" b="1" dirty="0">
                <a:latin typeface="Iropke Batang"/>
              </a:rPr>
              <a:t>&gt; 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EA2EBD-F28F-1978-BEC1-E1C10FF729D2}"/>
              </a:ext>
            </a:extLst>
          </p:cNvPr>
          <p:cNvSpPr/>
          <p:nvPr/>
        </p:nvSpPr>
        <p:spPr>
          <a:xfrm>
            <a:off x="7657208" y="1772013"/>
            <a:ext cx="3397557" cy="45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BF6FDE-AFEC-DEB7-FB8E-4494001D4EEF}"/>
              </a:ext>
            </a:extLst>
          </p:cNvPr>
          <p:cNvSpPr txBox="1"/>
          <p:nvPr/>
        </p:nvSpPr>
        <p:spPr>
          <a:xfrm>
            <a:off x="7777382" y="1905377"/>
            <a:ext cx="29992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오름차 혹은 내림차 순으로 생성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기본값은 오름차순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31491D0-6889-5E65-40ED-DE6AF775C2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1518" y="2653882"/>
            <a:ext cx="2282434" cy="360875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0CBE039-CC15-A4B9-4564-07090D658E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4748" y="2650109"/>
            <a:ext cx="765138" cy="364991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6F53AA-6CEB-98A1-A510-E3C21FA399F6}"/>
              </a:ext>
            </a:extLst>
          </p:cNvPr>
          <p:cNvSpPr/>
          <p:nvPr/>
        </p:nvSpPr>
        <p:spPr>
          <a:xfrm>
            <a:off x="1656624" y="1346200"/>
            <a:ext cx="995532" cy="31438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407EB0"/>
                </a:solidFill>
              </a:rPr>
              <a:t>INDEX</a:t>
            </a:r>
            <a:endParaRPr lang="ko-KR" altLang="en-US" sz="2000" b="1" dirty="0">
              <a:solidFill>
                <a:srgbClr val="407EB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52DFD3-91D9-91CF-24BD-9FB3F413C62B}"/>
              </a:ext>
            </a:extLst>
          </p:cNvPr>
          <p:cNvSpPr txBox="1"/>
          <p:nvPr/>
        </p:nvSpPr>
        <p:spPr>
          <a:xfrm>
            <a:off x="41284" y="118219"/>
            <a:ext cx="39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sz="1800" b="1" dirty="0"/>
              <a:t> 인덱스</a:t>
            </a:r>
            <a:r>
              <a:rPr lang="en-US" altLang="ko-KR" sz="1800" b="1" dirty="0"/>
              <a:t>(INDEX) </a:t>
            </a:r>
            <a:r>
              <a:rPr lang="ko-KR" altLang="en-US" sz="1800" b="1" dirty="0"/>
              <a:t>원리 이해하기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266979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9E9FF60-AFC5-B105-2965-A993844B3B02}"/>
              </a:ext>
            </a:extLst>
          </p:cNvPr>
          <p:cNvSpPr txBox="1"/>
          <p:nvPr/>
        </p:nvSpPr>
        <p:spPr>
          <a:xfrm>
            <a:off x="723503" y="756880"/>
            <a:ext cx="10684985" cy="915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>
                <a:latin typeface="Iropke Batang"/>
              </a:rPr>
              <a:t>인덱스</a:t>
            </a:r>
            <a:r>
              <a:rPr lang="en-US" altLang="ko-KR" sz="4000" b="1">
                <a:latin typeface="Iropke Batang"/>
              </a:rPr>
              <a:t>(INDEX) </a:t>
            </a:r>
            <a:r>
              <a:rPr lang="ko-KR" altLang="en-US" sz="4000" b="1">
                <a:latin typeface="Iropke Batang"/>
              </a:rPr>
              <a:t>를 이용한 경우</a:t>
            </a:r>
            <a:endParaRPr lang="en-US" altLang="ko-KR" sz="4000" b="1" dirty="0">
              <a:latin typeface="Iropke Batang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E7147-5799-8440-E098-5EF6731FCCBA}"/>
              </a:ext>
            </a:extLst>
          </p:cNvPr>
          <p:cNvSpPr txBox="1"/>
          <p:nvPr/>
        </p:nvSpPr>
        <p:spPr>
          <a:xfrm>
            <a:off x="1885981" y="5434341"/>
            <a:ext cx="8602125" cy="100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실행 계획을 보면 </a:t>
            </a:r>
            <a:r>
              <a:rPr lang="en-US" altLang="ko-KR" sz="2400" b="1" dirty="0"/>
              <a:t>INDEX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RANGE SCAN </a:t>
            </a:r>
            <a:r>
              <a:rPr lang="ko-KR" altLang="en-US" b="1" dirty="0"/>
              <a:t>이 떠있습니다</a:t>
            </a:r>
            <a:r>
              <a:rPr lang="en-US" altLang="ko-KR" b="1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이는 인덱스를 이용해서 테이블의 특정 범위의 데이터만 조회한 걸 의미합니다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0E441-520B-2055-0300-CC176BB276C4}"/>
              </a:ext>
            </a:extLst>
          </p:cNvPr>
          <p:cNvSpPr txBox="1"/>
          <p:nvPr/>
        </p:nvSpPr>
        <p:spPr>
          <a:xfrm>
            <a:off x="538268" y="4318594"/>
            <a:ext cx="34135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WHERE </a:t>
            </a:r>
            <a:r>
              <a:rPr lang="ko-KR" altLang="en-US" sz="1400" b="1" dirty="0">
                <a:solidFill>
                  <a:srgbClr val="FF0000"/>
                </a:solidFill>
              </a:rPr>
              <a:t>조건에 인덱스가 있는 컬럼이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ko-KR" altLang="en-US" sz="1400" b="1" dirty="0">
                <a:solidFill>
                  <a:srgbClr val="FF0000"/>
                </a:solidFill>
              </a:rPr>
              <a:t>사용되면 인덱스 사용 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E8C2D-5AAA-079E-3E66-FDDA591AF4CB}"/>
              </a:ext>
            </a:extLst>
          </p:cNvPr>
          <p:cNvSpPr txBox="1"/>
          <p:nvPr/>
        </p:nvSpPr>
        <p:spPr>
          <a:xfrm>
            <a:off x="41284" y="118219"/>
            <a:ext cx="39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sz="1800" b="1" dirty="0"/>
              <a:t> 인덱스</a:t>
            </a:r>
            <a:r>
              <a:rPr lang="en-US" altLang="ko-KR" sz="1800" b="1" dirty="0"/>
              <a:t>(INDEX) </a:t>
            </a:r>
            <a:r>
              <a:rPr lang="ko-KR" altLang="en-US" sz="1800" b="1" dirty="0"/>
              <a:t>원리 이해하기</a:t>
            </a:r>
            <a:endParaRPr lang="en-US" altLang="ko-KR" sz="1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B78B57-75A9-CE83-562E-A059899B7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03" y="2469974"/>
            <a:ext cx="3772426" cy="18138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F1E813-2DE0-2C53-E0BF-71C7B15AB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132" y="2521604"/>
            <a:ext cx="7091821" cy="21198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504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5321</TotalTime>
  <Words>1879</Words>
  <Application>Microsoft Office PowerPoint</Application>
  <PresentationFormat>와이드스크린</PresentationFormat>
  <Paragraphs>292</Paragraphs>
  <Slides>23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HY견고딕</vt:lpstr>
      <vt:lpstr>Iropke Batang</vt:lpstr>
      <vt:lpstr>맑은 고딕</vt:lpstr>
      <vt:lpstr>Arial</vt:lpstr>
      <vt:lpstr>Office 테마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서브쿼리</dc:title>
  <dc:creator>강 태우</dc:creator>
  <cp:lastModifiedBy>강 태우</cp:lastModifiedBy>
  <cp:revision>243</cp:revision>
  <dcterms:created xsi:type="dcterms:W3CDTF">2022-11-12T12:49:30Z</dcterms:created>
  <dcterms:modified xsi:type="dcterms:W3CDTF">2023-05-12T14:31:13Z</dcterms:modified>
</cp:coreProperties>
</file>