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E67901-8304-4E75-AF69-A10B9EFE579B}" type="datetimeFigureOut">
              <a:rPr lang="en-IN" smtClean="0"/>
              <a:t>27-09-2025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601946-8967-488F-A842-E7D7ED4EA7BA}" type="slidenum">
              <a:rPr lang="en-IN" smtClean="0"/>
              <a:t>‹#›</a:t>
            </a:fld>
            <a:endParaRPr lang="en-IN"/>
          </a:p>
        </p:txBody>
      </p:sp>
    </p:spTree>
    <p:extLst>
      <p:ext uri="{BB962C8B-B14F-4D97-AF65-F5344CB8AC3E}">
        <p14:creationId xmlns:p14="http://schemas.microsoft.com/office/powerpoint/2010/main" val="3364208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E67901-8304-4E75-AF69-A10B9EFE579B}" type="datetimeFigureOut">
              <a:rPr lang="en-IN" smtClean="0"/>
              <a:t>27-09-2025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601946-8967-488F-A842-E7D7ED4EA7BA}" type="slidenum">
              <a:rPr lang="en-IN" smtClean="0"/>
              <a:t>‹#›</a:t>
            </a:fld>
            <a:endParaRPr lang="en-IN"/>
          </a:p>
        </p:txBody>
      </p:sp>
    </p:spTree>
    <p:extLst>
      <p:ext uri="{BB962C8B-B14F-4D97-AF65-F5344CB8AC3E}">
        <p14:creationId xmlns:p14="http://schemas.microsoft.com/office/powerpoint/2010/main" val="1699595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3E67901-8304-4E75-AF69-A10B9EFE579B}" type="datetimeFigureOut">
              <a:rPr lang="en-IN" smtClean="0"/>
              <a:t>27-09-2025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601946-8967-488F-A842-E7D7ED4EA7BA}" type="slidenum">
              <a:rPr lang="en-IN" smtClean="0"/>
              <a:t>‹#›</a:t>
            </a:fld>
            <a:endParaRPr lang="en-IN"/>
          </a:p>
        </p:txBody>
      </p:sp>
    </p:spTree>
    <p:extLst>
      <p:ext uri="{BB962C8B-B14F-4D97-AF65-F5344CB8AC3E}">
        <p14:creationId xmlns:p14="http://schemas.microsoft.com/office/powerpoint/2010/main" val="1531386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3E67901-8304-4E75-AF69-A10B9EFE579B}" type="datetimeFigureOut">
              <a:rPr lang="en-IN" smtClean="0"/>
              <a:t>27-09-2025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601946-8967-488F-A842-E7D7ED4EA7B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42916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E67901-8304-4E75-AF69-A10B9EFE579B}" type="datetimeFigureOut">
              <a:rPr lang="en-IN" smtClean="0"/>
              <a:t>27-09-2025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601946-8967-488F-A842-E7D7ED4EA7BA}" type="slidenum">
              <a:rPr lang="en-IN" smtClean="0"/>
              <a:t>‹#›</a:t>
            </a:fld>
            <a:endParaRPr lang="en-IN"/>
          </a:p>
        </p:txBody>
      </p:sp>
    </p:spTree>
    <p:extLst>
      <p:ext uri="{BB962C8B-B14F-4D97-AF65-F5344CB8AC3E}">
        <p14:creationId xmlns:p14="http://schemas.microsoft.com/office/powerpoint/2010/main" val="3187997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3E67901-8304-4E75-AF69-A10B9EFE579B}" type="datetimeFigureOut">
              <a:rPr lang="en-IN" smtClean="0"/>
              <a:t>27-09-2025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601946-8967-488F-A842-E7D7ED4EA7BA}" type="slidenum">
              <a:rPr lang="en-IN" smtClean="0"/>
              <a:t>‹#›</a:t>
            </a:fld>
            <a:endParaRPr lang="en-IN"/>
          </a:p>
        </p:txBody>
      </p:sp>
    </p:spTree>
    <p:extLst>
      <p:ext uri="{BB962C8B-B14F-4D97-AF65-F5344CB8AC3E}">
        <p14:creationId xmlns:p14="http://schemas.microsoft.com/office/powerpoint/2010/main" val="4071532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3E67901-8304-4E75-AF69-A10B9EFE579B}" type="datetimeFigureOut">
              <a:rPr lang="en-IN" smtClean="0"/>
              <a:t>27-09-2025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601946-8967-488F-A842-E7D7ED4EA7BA}" type="slidenum">
              <a:rPr lang="en-IN" smtClean="0"/>
              <a:t>‹#›</a:t>
            </a:fld>
            <a:endParaRPr lang="en-IN"/>
          </a:p>
        </p:txBody>
      </p:sp>
    </p:spTree>
    <p:extLst>
      <p:ext uri="{BB962C8B-B14F-4D97-AF65-F5344CB8AC3E}">
        <p14:creationId xmlns:p14="http://schemas.microsoft.com/office/powerpoint/2010/main" val="3812503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E67901-8304-4E75-AF69-A10B9EFE579B}" type="datetimeFigureOut">
              <a:rPr lang="en-IN" smtClean="0"/>
              <a:t>27-09-2025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601946-8967-488F-A842-E7D7ED4EA7BA}" type="slidenum">
              <a:rPr lang="en-IN" smtClean="0"/>
              <a:t>‹#›</a:t>
            </a:fld>
            <a:endParaRPr lang="en-IN"/>
          </a:p>
        </p:txBody>
      </p:sp>
    </p:spTree>
    <p:extLst>
      <p:ext uri="{BB962C8B-B14F-4D97-AF65-F5344CB8AC3E}">
        <p14:creationId xmlns:p14="http://schemas.microsoft.com/office/powerpoint/2010/main" val="3554275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E67901-8304-4E75-AF69-A10B9EFE579B}" type="datetimeFigureOut">
              <a:rPr lang="en-IN" smtClean="0"/>
              <a:t>27-09-2025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601946-8967-488F-A842-E7D7ED4EA7BA}" type="slidenum">
              <a:rPr lang="en-IN" smtClean="0"/>
              <a:t>‹#›</a:t>
            </a:fld>
            <a:endParaRPr lang="en-IN"/>
          </a:p>
        </p:txBody>
      </p:sp>
    </p:spTree>
    <p:extLst>
      <p:ext uri="{BB962C8B-B14F-4D97-AF65-F5344CB8AC3E}">
        <p14:creationId xmlns:p14="http://schemas.microsoft.com/office/powerpoint/2010/main" val="3079136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3E67901-8304-4E75-AF69-A10B9EFE579B}" type="datetimeFigureOut">
              <a:rPr lang="en-IN" smtClean="0"/>
              <a:t>27-09-2025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601946-8967-488F-A842-E7D7ED4EA7BA}" type="slidenum">
              <a:rPr lang="en-IN" smtClean="0"/>
              <a:t>‹#›</a:t>
            </a:fld>
            <a:endParaRPr lang="en-IN"/>
          </a:p>
        </p:txBody>
      </p:sp>
    </p:spTree>
    <p:extLst>
      <p:ext uri="{BB962C8B-B14F-4D97-AF65-F5344CB8AC3E}">
        <p14:creationId xmlns:p14="http://schemas.microsoft.com/office/powerpoint/2010/main" val="273416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E67901-8304-4E75-AF69-A10B9EFE579B}" type="datetimeFigureOut">
              <a:rPr lang="en-IN" smtClean="0"/>
              <a:t>27-09-2025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601946-8967-488F-A842-E7D7ED4EA7BA}" type="slidenum">
              <a:rPr lang="en-IN" smtClean="0"/>
              <a:t>‹#›</a:t>
            </a:fld>
            <a:endParaRPr lang="en-IN"/>
          </a:p>
        </p:txBody>
      </p:sp>
    </p:spTree>
    <p:extLst>
      <p:ext uri="{BB962C8B-B14F-4D97-AF65-F5344CB8AC3E}">
        <p14:creationId xmlns:p14="http://schemas.microsoft.com/office/powerpoint/2010/main" val="4264175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E67901-8304-4E75-AF69-A10B9EFE579B}" type="datetimeFigureOut">
              <a:rPr lang="en-IN" smtClean="0"/>
              <a:t>27-09-2025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601946-8967-488F-A842-E7D7ED4EA7BA}" type="slidenum">
              <a:rPr lang="en-IN" smtClean="0"/>
              <a:t>‹#›</a:t>
            </a:fld>
            <a:endParaRPr lang="en-IN"/>
          </a:p>
        </p:txBody>
      </p:sp>
    </p:spTree>
    <p:extLst>
      <p:ext uri="{BB962C8B-B14F-4D97-AF65-F5344CB8AC3E}">
        <p14:creationId xmlns:p14="http://schemas.microsoft.com/office/powerpoint/2010/main" val="1646484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E67901-8304-4E75-AF69-A10B9EFE579B}" type="datetimeFigureOut">
              <a:rPr lang="en-IN" smtClean="0"/>
              <a:t>27-09-2025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1601946-8967-488F-A842-E7D7ED4EA7BA}" type="slidenum">
              <a:rPr lang="en-IN" smtClean="0"/>
              <a:t>‹#›</a:t>
            </a:fld>
            <a:endParaRPr lang="en-IN"/>
          </a:p>
        </p:txBody>
      </p:sp>
    </p:spTree>
    <p:extLst>
      <p:ext uri="{BB962C8B-B14F-4D97-AF65-F5344CB8AC3E}">
        <p14:creationId xmlns:p14="http://schemas.microsoft.com/office/powerpoint/2010/main" val="1573622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3E67901-8304-4E75-AF69-A10B9EFE579B}" type="datetimeFigureOut">
              <a:rPr lang="en-IN" smtClean="0"/>
              <a:t>27-09-2025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1601946-8967-488F-A842-E7D7ED4EA7BA}" type="slidenum">
              <a:rPr lang="en-IN" smtClean="0"/>
              <a:t>‹#›</a:t>
            </a:fld>
            <a:endParaRPr lang="en-IN"/>
          </a:p>
        </p:txBody>
      </p:sp>
    </p:spTree>
    <p:extLst>
      <p:ext uri="{BB962C8B-B14F-4D97-AF65-F5344CB8AC3E}">
        <p14:creationId xmlns:p14="http://schemas.microsoft.com/office/powerpoint/2010/main" val="1513299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3E67901-8304-4E75-AF69-A10B9EFE579B}" type="datetimeFigureOut">
              <a:rPr lang="en-IN" smtClean="0"/>
              <a:t>27-09-2025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1601946-8967-488F-A842-E7D7ED4EA7BA}" type="slidenum">
              <a:rPr lang="en-IN" smtClean="0"/>
              <a:t>‹#›</a:t>
            </a:fld>
            <a:endParaRPr lang="en-IN"/>
          </a:p>
        </p:txBody>
      </p:sp>
    </p:spTree>
    <p:extLst>
      <p:ext uri="{BB962C8B-B14F-4D97-AF65-F5344CB8AC3E}">
        <p14:creationId xmlns:p14="http://schemas.microsoft.com/office/powerpoint/2010/main" val="2944933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3E67901-8304-4E75-AF69-A10B9EFE579B}" type="datetimeFigureOut">
              <a:rPr lang="en-IN" smtClean="0"/>
              <a:t>27-09-2025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1601946-8967-488F-A842-E7D7ED4EA7BA}" type="slidenum">
              <a:rPr lang="en-IN" smtClean="0"/>
              <a:t>‹#›</a:t>
            </a:fld>
            <a:endParaRPr lang="en-IN"/>
          </a:p>
        </p:txBody>
      </p:sp>
    </p:spTree>
    <p:extLst>
      <p:ext uri="{BB962C8B-B14F-4D97-AF65-F5344CB8AC3E}">
        <p14:creationId xmlns:p14="http://schemas.microsoft.com/office/powerpoint/2010/main" val="2882004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E67901-8304-4E75-AF69-A10B9EFE579B}" type="datetimeFigureOut">
              <a:rPr lang="en-IN" smtClean="0"/>
              <a:t>27-09-2025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601946-8967-488F-A842-E7D7ED4EA7BA}" type="slidenum">
              <a:rPr lang="en-IN" smtClean="0"/>
              <a:t>‹#›</a:t>
            </a:fld>
            <a:endParaRPr lang="en-IN"/>
          </a:p>
        </p:txBody>
      </p:sp>
    </p:spTree>
    <p:extLst>
      <p:ext uri="{BB962C8B-B14F-4D97-AF65-F5344CB8AC3E}">
        <p14:creationId xmlns:p14="http://schemas.microsoft.com/office/powerpoint/2010/main" val="1839151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3E67901-8304-4E75-AF69-A10B9EFE579B}" type="datetimeFigureOut">
              <a:rPr lang="en-IN" smtClean="0"/>
              <a:t>27-09-2025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1601946-8967-488F-A842-E7D7ED4EA7BA}" type="slidenum">
              <a:rPr lang="en-IN" smtClean="0"/>
              <a:t>‹#›</a:t>
            </a:fld>
            <a:endParaRPr lang="en-IN"/>
          </a:p>
        </p:txBody>
      </p:sp>
    </p:spTree>
    <p:extLst>
      <p:ext uri="{BB962C8B-B14F-4D97-AF65-F5344CB8AC3E}">
        <p14:creationId xmlns:p14="http://schemas.microsoft.com/office/powerpoint/2010/main" val="2967364700"/>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74DFA-7677-A0F3-BA34-15F69766B501}"/>
              </a:ext>
            </a:extLst>
          </p:cNvPr>
          <p:cNvSpPr>
            <a:spLocks noGrp="1"/>
          </p:cNvSpPr>
          <p:nvPr>
            <p:ph type="ctrTitle"/>
          </p:nvPr>
        </p:nvSpPr>
        <p:spPr>
          <a:xfrm>
            <a:off x="0" y="2237014"/>
            <a:ext cx="12192000" cy="1943100"/>
          </a:xfrm>
        </p:spPr>
        <p:txBody>
          <a:bodyPr>
            <a:normAutofit fontScale="90000"/>
          </a:bodyPr>
          <a:lstStyle/>
          <a:p>
            <a:pPr algn="ctr"/>
            <a:r>
              <a:rPr lang="en-US" sz="4800" dirty="0" err="1">
                <a:latin typeface="Arial Black" panose="020B0A04020102020204" pitchFamily="34" charset="0"/>
              </a:rPr>
              <a:t>RenewSure</a:t>
            </a:r>
            <a:r>
              <a:rPr lang="en-US" sz="4800" dirty="0">
                <a:latin typeface="Arial Black" panose="020B0A04020102020204" pitchFamily="34" charset="0"/>
              </a:rPr>
              <a:t> – </a:t>
            </a:r>
            <a:br>
              <a:rPr lang="en-US" sz="4800" dirty="0">
                <a:latin typeface="Arial Black" panose="020B0A04020102020204" pitchFamily="34" charset="0"/>
              </a:rPr>
            </a:br>
            <a:r>
              <a:rPr lang="en-US" sz="4800" dirty="0">
                <a:latin typeface="Arial Black" panose="020B0A04020102020204" pitchFamily="34" charset="0"/>
              </a:rPr>
              <a:t>Smart Contract Expiry &amp; Renewal Tracker</a:t>
            </a:r>
            <a:endParaRPr lang="en-IN" sz="4800" b="1" dirty="0">
              <a:latin typeface="Arial Black" panose="020B0A04020102020204" pitchFamily="34" charset="0"/>
            </a:endParaRPr>
          </a:p>
        </p:txBody>
      </p:sp>
    </p:spTree>
    <p:extLst>
      <p:ext uri="{BB962C8B-B14F-4D97-AF65-F5344CB8AC3E}">
        <p14:creationId xmlns:p14="http://schemas.microsoft.com/office/powerpoint/2010/main" val="1586413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2F53BF-8ED6-E1E8-E9A6-2FAE121D1D57}"/>
              </a:ext>
            </a:extLst>
          </p:cNvPr>
          <p:cNvSpPr>
            <a:spLocks noGrp="1"/>
          </p:cNvSpPr>
          <p:nvPr>
            <p:ph idx="1"/>
          </p:nvPr>
        </p:nvSpPr>
        <p:spPr>
          <a:xfrm>
            <a:off x="838200" y="2220686"/>
            <a:ext cx="10515600" cy="1747157"/>
          </a:xfrm>
        </p:spPr>
        <p:txBody>
          <a:bodyPr/>
          <a:lstStyle/>
          <a:p>
            <a:pPr>
              <a:buFont typeface="Wingdings" panose="05000000000000000000" pitchFamily="2" charset="2"/>
              <a:buChar char="v"/>
            </a:pPr>
            <a:r>
              <a:rPr lang="en-US" b="1" dirty="0"/>
              <a:t>Project Name:</a:t>
            </a:r>
            <a:r>
              <a:rPr lang="en-US" dirty="0"/>
              <a:t> </a:t>
            </a:r>
            <a:r>
              <a:rPr lang="en-US" dirty="0" err="1"/>
              <a:t>RenewSure</a:t>
            </a:r>
            <a:r>
              <a:rPr lang="en-US" dirty="0"/>
              <a:t> – Smart Contract Expiry &amp; Renewal Tracker</a:t>
            </a:r>
          </a:p>
          <a:p>
            <a:pPr>
              <a:buFont typeface="Wingdings" panose="05000000000000000000" pitchFamily="2" charset="2"/>
              <a:buChar char="v"/>
            </a:pPr>
            <a:r>
              <a:rPr lang="en-US" dirty="0"/>
              <a:t> </a:t>
            </a:r>
            <a:r>
              <a:rPr lang="en-US" b="1" dirty="0"/>
              <a:t>Project Done By:</a:t>
            </a:r>
            <a:r>
              <a:rPr lang="en-US" dirty="0"/>
              <a:t> Runal Anil Parlewar</a:t>
            </a:r>
          </a:p>
          <a:p>
            <a:pPr>
              <a:buFont typeface="Wingdings" panose="05000000000000000000" pitchFamily="2" charset="2"/>
              <a:buChar char="v"/>
            </a:pPr>
            <a:r>
              <a:rPr lang="en-US" b="1" dirty="0"/>
              <a:t>Date of Completed: </a:t>
            </a:r>
            <a:r>
              <a:rPr lang="en-US" dirty="0"/>
              <a:t>25-09-2025</a:t>
            </a:r>
            <a:endParaRPr lang="en-IN" dirty="0"/>
          </a:p>
        </p:txBody>
      </p:sp>
    </p:spTree>
    <p:extLst>
      <p:ext uri="{BB962C8B-B14F-4D97-AF65-F5344CB8AC3E}">
        <p14:creationId xmlns:p14="http://schemas.microsoft.com/office/powerpoint/2010/main" val="672705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DA345-B7BB-772F-D3C1-5CF6DE0D886E}"/>
              </a:ext>
            </a:extLst>
          </p:cNvPr>
          <p:cNvSpPr>
            <a:spLocks noGrp="1"/>
          </p:cNvSpPr>
          <p:nvPr>
            <p:ph type="title"/>
          </p:nvPr>
        </p:nvSpPr>
        <p:spPr>
          <a:xfrm>
            <a:off x="985684" y="1162167"/>
            <a:ext cx="10515600" cy="478745"/>
          </a:xfrm>
        </p:spPr>
        <p:txBody>
          <a:bodyPr>
            <a:normAutofit fontScale="90000"/>
          </a:bodyPr>
          <a:lstStyle/>
          <a:p>
            <a:r>
              <a:rPr lang="en-IN" b="1" dirty="0"/>
              <a:t>Problem Statement</a:t>
            </a:r>
          </a:p>
        </p:txBody>
      </p:sp>
      <p:sp>
        <p:nvSpPr>
          <p:cNvPr id="3" name="Content Placeholder 2">
            <a:extLst>
              <a:ext uri="{FF2B5EF4-FFF2-40B4-BE49-F238E27FC236}">
                <a16:creationId xmlns:a16="http://schemas.microsoft.com/office/drawing/2014/main" id="{D0745216-BF75-6792-257B-3E833D5459DC}"/>
              </a:ext>
            </a:extLst>
          </p:cNvPr>
          <p:cNvSpPr>
            <a:spLocks noGrp="1"/>
          </p:cNvSpPr>
          <p:nvPr>
            <p:ph idx="1"/>
          </p:nvPr>
        </p:nvSpPr>
        <p:spPr>
          <a:xfrm>
            <a:off x="838200" y="2089003"/>
            <a:ext cx="10515600" cy="3678692"/>
          </a:xfrm>
        </p:spPr>
        <p:txBody>
          <a:bodyPr>
            <a:normAutofit/>
          </a:bodyPr>
          <a:lstStyle/>
          <a:p>
            <a:pPr marL="0" indent="0">
              <a:buNone/>
            </a:pPr>
            <a:r>
              <a:rPr lang="en-US" dirty="0"/>
              <a:t>Many organizations rely on manual methods to track contracts, which often leads to missed renewals, duplicate records, and compliance risks. Without proper visibility, managers realize the problem only after the contract has expired. This results in revenue loss and operational inefficiency.</a:t>
            </a:r>
          </a:p>
          <a:p>
            <a:pPr marL="0" indent="0">
              <a:buNone/>
            </a:pPr>
            <a:r>
              <a:rPr lang="en-US" dirty="0" err="1"/>
              <a:t>RenewSure</a:t>
            </a:r>
            <a:r>
              <a:rPr lang="en-US" dirty="0"/>
              <a:t> solves this by automating contract expiry alerts, preventing duplicates, sending timely reminders, and giving managers clear dashboards to track contract health.</a:t>
            </a:r>
            <a:endParaRPr lang="en-IN" dirty="0"/>
          </a:p>
        </p:txBody>
      </p:sp>
    </p:spTree>
    <p:extLst>
      <p:ext uri="{BB962C8B-B14F-4D97-AF65-F5344CB8AC3E}">
        <p14:creationId xmlns:p14="http://schemas.microsoft.com/office/powerpoint/2010/main" val="2301967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A41A1-E045-F1B0-7E28-A153A746F35E}"/>
              </a:ext>
            </a:extLst>
          </p:cNvPr>
          <p:cNvSpPr>
            <a:spLocks noGrp="1"/>
          </p:cNvSpPr>
          <p:nvPr>
            <p:ph type="title"/>
          </p:nvPr>
        </p:nvSpPr>
        <p:spPr>
          <a:xfrm>
            <a:off x="838200" y="365125"/>
            <a:ext cx="10515600" cy="843189"/>
          </a:xfrm>
        </p:spPr>
        <p:txBody>
          <a:bodyPr/>
          <a:lstStyle/>
          <a:p>
            <a:r>
              <a:rPr lang="en-IN" b="1" dirty="0"/>
              <a:t>Salesforce Solution</a:t>
            </a:r>
          </a:p>
        </p:txBody>
      </p:sp>
      <p:sp>
        <p:nvSpPr>
          <p:cNvPr id="3" name="Content Placeholder 2">
            <a:extLst>
              <a:ext uri="{FF2B5EF4-FFF2-40B4-BE49-F238E27FC236}">
                <a16:creationId xmlns:a16="http://schemas.microsoft.com/office/drawing/2014/main" id="{681D022B-03AF-2A95-E24A-4C61161DA399}"/>
              </a:ext>
            </a:extLst>
          </p:cNvPr>
          <p:cNvSpPr>
            <a:spLocks noGrp="1"/>
          </p:cNvSpPr>
          <p:nvPr>
            <p:ph idx="1"/>
          </p:nvPr>
        </p:nvSpPr>
        <p:spPr>
          <a:xfrm>
            <a:off x="723899" y="1208314"/>
            <a:ext cx="10804071" cy="4990646"/>
          </a:xfrm>
        </p:spPr>
        <p:txBody>
          <a:bodyPr>
            <a:normAutofit/>
          </a:bodyPr>
          <a:lstStyle/>
          <a:p>
            <a:pPr lvl="1"/>
            <a:r>
              <a:rPr lang="en-IN" dirty="0"/>
              <a:t>Automated Contract Expiry &amp; Renewal: </a:t>
            </a:r>
          </a:p>
          <a:p>
            <a:pPr marL="914400" lvl="2" indent="0" eaLnBrk="0" fontAlgn="base" hangingPunct="0">
              <a:lnSpc>
                <a:spcPct val="100000"/>
              </a:lnSpc>
              <a:spcBef>
                <a:spcPct val="0"/>
              </a:spcBef>
              <a:spcAft>
                <a:spcPct val="0"/>
              </a:spcAft>
              <a:buClrTx/>
              <a:buSzTx/>
              <a:buFontTx/>
              <a:buChar char="•"/>
            </a:pPr>
            <a:r>
              <a:rPr lang="en-US" altLang="en-US" sz="1800" dirty="0">
                <a:latin typeface="Arial" panose="020B0604020202020204" pitchFamily="34" charset="0"/>
              </a:rPr>
              <a:t>Triggers mark contracts as </a:t>
            </a:r>
            <a:r>
              <a:rPr lang="en-US" altLang="en-US" sz="1800" i="1" dirty="0">
                <a:latin typeface="Arial" panose="020B0604020202020204" pitchFamily="34" charset="0"/>
              </a:rPr>
              <a:t>Expired</a:t>
            </a:r>
            <a:r>
              <a:rPr lang="en-US" altLang="en-US" sz="1800" dirty="0">
                <a:latin typeface="Arial" panose="020B0604020202020204" pitchFamily="34" charset="0"/>
              </a:rPr>
              <a:t>.</a:t>
            </a:r>
          </a:p>
          <a:p>
            <a:pPr marL="914400" lvl="2" indent="0" eaLnBrk="0" fontAlgn="base" hangingPunct="0">
              <a:lnSpc>
                <a:spcPct val="100000"/>
              </a:lnSpc>
              <a:spcBef>
                <a:spcPct val="0"/>
              </a:spcBef>
              <a:spcAft>
                <a:spcPct val="0"/>
              </a:spcAft>
              <a:buClrTx/>
              <a:buSzTx/>
              <a:buFontTx/>
              <a:buChar char="•"/>
            </a:pPr>
            <a:r>
              <a:rPr lang="en-US" altLang="en-US" sz="1800" dirty="0">
                <a:latin typeface="Arial" panose="020B0604020202020204" pitchFamily="34" charset="0"/>
              </a:rPr>
              <a:t>Renewal records auto-created with dates &amp; values.</a:t>
            </a:r>
          </a:p>
          <a:p>
            <a:pPr marL="914400" lvl="2" indent="0" eaLnBrk="0" fontAlgn="base" hangingPunct="0">
              <a:lnSpc>
                <a:spcPct val="100000"/>
              </a:lnSpc>
              <a:spcBef>
                <a:spcPct val="0"/>
              </a:spcBef>
              <a:spcAft>
                <a:spcPct val="0"/>
              </a:spcAft>
              <a:buClrTx/>
              <a:buSzTx/>
              <a:buNone/>
            </a:pPr>
            <a:endParaRPr lang="en-US" altLang="en-US" sz="1800" dirty="0">
              <a:latin typeface="Arial" panose="020B0604020202020204" pitchFamily="34" charset="0"/>
            </a:endParaRPr>
          </a:p>
          <a:p>
            <a:pPr marL="514350" lvl="1" indent="0" eaLnBrk="0" fontAlgn="base" hangingPunct="0">
              <a:spcBef>
                <a:spcPct val="0"/>
              </a:spcBef>
              <a:spcAft>
                <a:spcPct val="0"/>
              </a:spcAft>
              <a:buClrTx/>
              <a:buSzTx/>
              <a:buNone/>
            </a:pPr>
            <a:r>
              <a:rPr lang="en-IN" sz="2000" dirty="0"/>
              <a:t>   </a:t>
            </a:r>
            <a:r>
              <a:rPr lang="en-IN" dirty="0"/>
              <a:t>Smart Alerts &amp; Approvals:</a:t>
            </a:r>
          </a:p>
          <a:p>
            <a:pPr marL="800100" lvl="2" indent="0" defTabSz="914400" eaLnBrk="0" fontAlgn="base" hangingPunct="0">
              <a:spcBef>
                <a:spcPct val="0"/>
              </a:spcBef>
              <a:spcAft>
                <a:spcPct val="0"/>
              </a:spcAft>
              <a:buClrTx/>
              <a:buSzTx/>
              <a:buFontTx/>
              <a:buChar char="•"/>
            </a:pPr>
            <a:r>
              <a:rPr lang="en-US" altLang="en-US" sz="1800" dirty="0">
                <a:latin typeface="Arial" panose="020B0604020202020204" pitchFamily="34" charset="0"/>
              </a:rPr>
              <a:t>Email reminders before expiry.</a:t>
            </a:r>
          </a:p>
          <a:p>
            <a:pPr marL="800100" lvl="2" indent="0" defTabSz="914400" eaLnBrk="0" fontAlgn="base" hangingPunct="0">
              <a:spcBef>
                <a:spcPct val="0"/>
              </a:spcBef>
              <a:spcAft>
                <a:spcPct val="0"/>
              </a:spcAft>
              <a:buClrTx/>
              <a:buSzTx/>
              <a:buFontTx/>
              <a:buChar char="•"/>
            </a:pPr>
            <a:r>
              <a:rPr lang="en-US" altLang="en-US" sz="1800" dirty="0">
                <a:latin typeface="Arial" panose="020B0604020202020204" pitchFamily="34" charset="0"/>
              </a:rPr>
              <a:t>Approval process for renewal requests.</a:t>
            </a:r>
          </a:p>
          <a:p>
            <a:pPr marL="914400" lvl="2" indent="0" eaLnBrk="0" fontAlgn="base" hangingPunct="0">
              <a:spcBef>
                <a:spcPct val="0"/>
              </a:spcBef>
              <a:spcAft>
                <a:spcPct val="0"/>
              </a:spcAft>
              <a:buClrTx/>
              <a:buSzTx/>
              <a:buNone/>
            </a:pPr>
            <a:endParaRPr lang="en-US" sz="2000" dirty="0"/>
          </a:p>
          <a:p>
            <a:pPr marL="914400" lvl="2" indent="0" eaLnBrk="0" fontAlgn="base" hangingPunct="0">
              <a:spcBef>
                <a:spcPct val="0"/>
              </a:spcBef>
              <a:spcAft>
                <a:spcPct val="0"/>
              </a:spcAft>
              <a:buClrTx/>
              <a:buSzTx/>
              <a:buNone/>
            </a:pPr>
            <a:r>
              <a:rPr lang="en-IN" sz="1800" dirty="0"/>
              <a:t>Clean Data:</a:t>
            </a:r>
          </a:p>
          <a:p>
            <a:pPr marL="800100" lvl="2" indent="0" defTabSz="914400" eaLnBrk="0" fontAlgn="base" hangingPunct="0">
              <a:spcBef>
                <a:spcPct val="0"/>
              </a:spcBef>
              <a:spcAft>
                <a:spcPct val="0"/>
              </a:spcAft>
              <a:buClrTx/>
              <a:buSzTx/>
              <a:buFontTx/>
              <a:buChar char="•"/>
            </a:pPr>
            <a:r>
              <a:rPr lang="en-US" altLang="en-US" dirty="0">
                <a:latin typeface="+mn-lt"/>
              </a:rPr>
              <a:t>Data Import Wizard &amp; Data Loader used.</a:t>
            </a:r>
          </a:p>
          <a:p>
            <a:pPr marL="800100" lvl="2" indent="0" defTabSz="914400" eaLnBrk="0" fontAlgn="base" hangingPunct="0">
              <a:spcBef>
                <a:spcPct val="0"/>
              </a:spcBef>
              <a:spcAft>
                <a:spcPct val="0"/>
              </a:spcAft>
              <a:buClrTx/>
              <a:buSzTx/>
              <a:buFontTx/>
              <a:buChar char="•"/>
            </a:pPr>
            <a:r>
              <a:rPr lang="en-US" altLang="en-US" sz="1800" dirty="0">
                <a:latin typeface="+mn-lt"/>
              </a:rPr>
              <a:t>Duplicate rules prevent repeated entries.</a:t>
            </a:r>
          </a:p>
          <a:p>
            <a:pPr marL="800100" lvl="2" indent="0" defTabSz="914400" eaLnBrk="0" fontAlgn="base" hangingPunct="0">
              <a:spcBef>
                <a:spcPct val="0"/>
              </a:spcBef>
              <a:spcAft>
                <a:spcPct val="0"/>
              </a:spcAft>
              <a:buClrTx/>
              <a:buSzTx/>
              <a:buNone/>
            </a:pPr>
            <a:endParaRPr lang="en-US" altLang="en-US" sz="1800" dirty="0">
              <a:latin typeface="+mn-lt"/>
            </a:endParaRPr>
          </a:p>
          <a:p>
            <a:pPr marL="800100" lvl="2" indent="0" defTabSz="914400" eaLnBrk="0" fontAlgn="base" hangingPunct="0">
              <a:spcBef>
                <a:spcPct val="0"/>
              </a:spcBef>
              <a:spcAft>
                <a:spcPct val="0"/>
              </a:spcAft>
              <a:buClrTx/>
              <a:buSzTx/>
              <a:buNone/>
            </a:pPr>
            <a:r>
              <a:rPr lang="en-IN" sz="1800" dirty="0"/>
              <a:t>Integration Ready:</a:t>
            </a:r>
          </a:p>
          <a:p>
            <a:pPr marL="800100" lvl="2" indent="0" defTabSz="914400" eaLnBrk="0" fontAlgn="base" hangingPunct="0">
              <a:spcBef>
                <a:spcPct val="0"/>
              </a:spcBef>
              <a:spcAft>
                <a:spcPct val="0"/>
              </a:spcAft>
              <a:buClrTx/>
              <a:buSzTx/>
              <a:buFontTx/>
              <a:buChar char="•"/>
            </a:pPr>
            <a:r>
              <a:rPr lang="en-US" altLang="en-US" sz="1800" dirty="0">
                <a:latin typeface="+mn-lt"/>
              </a:rPr>
              <a:t>Platform Events &amp; Change Data Capture.</a:t>
            </a:r>
          </a:p>
          <a:p>
            <a:pPr marL="800100" lvl="2" indent="0" defTabSz="914400" eaLnBrk="0" fontAlgn="base" hangingPunct="0">
              <a:spcBef>
                <a:spcPct val="0"/>
              </a:spcBef>
              <a:spcAft>
                <a:spcPct val="0"/>
              </a:spcAft>
              <a:buClrTx/>
              <a:buSzTx/>
              <a:buFontTx/>
              <a:buChar char="•"/>
            </a:pPr>
            <a:r>
              <a:rPr lang="en-US" altLang="en-US" sz="1800" dirty="0">
                <a:latin typeface="+mn-lt"/>
              </a:rPr>
              <a:t>External Services configured for API expansion.</a:t>
            </a:r>
          </a:p>
          <a:p>
            <a:pPr marL="800100" lvl="2" indent="0" defTabSz="914400" eaLnBrk="0" fontAlgn="base" hangingPunct="0">
              <a:spcBef>
                <a:spcPct val="0"/>
              </a:spcBef>
              <a:spcAft>
                <a:spcPct val="0"/>
              </a:spcAft>
              <a:buClrTx/>
              <a:buSzTx/>
              <a:buNone/>
            </a:pPr>
            <a:endParaRPr lang="en-US" altLang="en-US" sz="1800" dirty="0">
              <a:latin typeface="+mn-lt"/>
            </a:endParaRPr>
          </a:p>
          <a:p>
            <a:pPr marL="800100" lvl="2" indent="0" defTabSz="914400" eaLnBrk="0" fontAlgn="base" hangingPunct="0">
              <a:spcBef>
                <a:spcPct val="0"/>
              </a:spcBef>
              <a:spcAft>
                <a:spcPct val="0"/>
              </a:spcAft>
              <a:buClrTx/>
              <a:buSzTx/>
              <a:buFontTx/>
              <a:buChar char="•"/>
            </a:pPr>
            <a:endParaRPr lang="en-US" altLang="en-US" sz="1800" dirty="0">
              <a:latin typeface="+mn-lt"/>
            </a:endParaRPr>
          </a:p>
          <a:p>
            <a:pPr marL="800100" lvl="2" indent="0" defTabSz="914400" eaLnBrk="0" fontAlgn="base" hangingPunct="0">
              <a:spcBef>
                <a:spcPct val="0"/>
              </a:spcBef>
              <a:spcAft>
                <a:spcPct val="0"/>
              </a:spcAft>
              <a:buClrTx/>
              <a:buSzTx/>
              <a:buNone/>
            </a:pPr>
            <a:endParaRPr lang="en-US" altLang="en-US" sz="1800" dirty="0">
              <a:latin typeface="+mn-lt"/>
            </a:endParaRPr>
          </a:p>
          <a:p>
            <a:pPr marL="914400" lvl="2" indent="0" eaLnBrk="0" fontAlgn="base" hangingPunct="0">
              <a:spcBef>
                <a:spcPct val="0"/>
              </a:spcBef>
              <a:spcAft>
                <a:spcPct val="0"/>
              </a:spcAft>
              <a:buClrTx/>
              <a:buSzTx/>
              <a:buNone/>
            </a:pPr>
            <a:endParaRPr lang="en-US" altLang="en-US" sz="1800" dirty="0"/>
          </a:p>
        </p:txBody>
      </p:sp>
      <p:sp>
        <p:nvSpPr>
          <p:cNvPr id="8" name="Rectangle 5">
            <a:extLst>
              <a:ext uri="{FF2B5EF4-FFF2-40B4-BE49-F238E27FC236}">
                <a16:creationId xmlns:a16="http://schemas.microsoft.com/office/drawing/2014/main" id="{6939B149-9BE6-8120-1EDE-900746EDACD0}"/>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9" name="Isosceles Triangle 8">
            <a:extLst>
              <a:ext uri="{FF2B5EF4-FFF2-40B4-BE49-F238E27FC236}">
                <a16:creationId xmlns:a16="http://schemas.microsoft.com/office/drawing/2014/main" id="{6FF402AF-EF84-426A-2836-1DDFA3BCFAF0}"/>
              </a:ext>
            </a:extLst>
          </p:cNvPr>
          <p:cNvSpPr/>
          <p:nvPr/>
        </p:nvSpPr>
        <p:spPr>
          <a:xfrm rot="5400000">
            <a:off x="1272086" y="2432292"/>
            <a:ext cx="189200" cy="176982"/>
          </a:xfrm>
          <a:prstGeom prst="triangle">
            <a:avLst/>
          </a:prstGeom>
          <a:solidFill>
            <a:schemeClr val="bg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Isosceles Triangle 10">
            <a:extLst>
              <a:ext uri="{FF2B5EF4-FFF2-40B4-BE49-F238E27FC236}">
                <a16:creationId xmlns:a16="http://schemas.microsoft.com/office/drawing/2014/main" id="{C4058327-450C-8151-6214-7995A1E9174D}"/>
              </a:ext>
            </a:extLst>
          </p:cNvPr>
          <p:cNvSpPr/>
          <p:nvPr/>
        </p:nvSpPr>
        <p:spPr>
          <a:xfrm rot="5400000">
            <a:off x="1291750" y="3565986"/>
            <a:ext cx="189200" cy="176982"/>
          </a:xfrm>
          <a:prstGeom prst="triangle">
            <a:avLst/>
          </a:prstGeom>
          <a:solidFill>
            <a:schemeClr val="bg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Isosceles Triangle 13">
            <a:extLst>
              <a:ext uri="{FF2B5EF4-FFF2-40B4-BE49-F238E27FC236}">
                <a16:creationId xmlns:a16="http://schemas.microsoft.com/office/drawing/2014/main" id="{F8BCD25D-FE8D-172D-A943-2B34A0189C88}"/>
              </a:ext>
            </a:extLst>
          </p:cNvPr>
          <p:cNvSpPr/>
          <p:nvPr/>
        </p:nvSpPr>
        <p:spPr>
          <a:xfrm rot="5400000">
            <a:off x="1291750" y="4650152"/>
            <a:ext cx="189200" cy="176982"/>
          </a:xfrm>
          <a:prstGeom prst="triangle">
            <a:avLst/>
          </a:prstGeom>
          <a:solidFill>
            <a:schemeClr val="bg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047069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5E63F-CFBE-45B2-BD4F-04646484C68C}"/>
              </a:ext>
            </a:extLst>
          </p:cNvPr>
          <p:cNvSpPr>
            <a:spLocks noGrp="1"/>
          </p:cNvSpPr>
          <p:nvPr>
            <p:ph type="title"/>
          </p:nvPr>
        </p:nvSpPr>
        <p:spPr>
          <a:xfrm>
            <a:off x="838200" y="365125"/>
            <a:ext cx="10515600" cy="777875"/>
          </a:xfrm>
        </p:spPr>
        <p:txBody>
          <a:bodyPr/>
          <a:lstStyle/>
          <a:p>
            <a:r>
              <a:rPr lang="en-IN" b="1" dirty="0"/>
              <a:t>Future Work</a:t>
            </a:r>
          </a:p>
        </p:txBody>
      </p:sp>
      <p:sp>
        <p:nvSpPr>
          <p:cNvPr id="3" name="Content Placeholder 2">
            <a:extLst>
              <a:ext uri="{FF2B5EF4-FFF2-40B4-BE49-F238E27FC236}">
                <a16:creationId xmlns:a16="http://schemas.microsoft.com/office/drawing/2014/main" id="{222129CA-322B-46DA-4E56-1A28DE0EE6D2}"/>
              </a:ext>
            </a:extLst>
          </p:cNvPr>
          <p:cNvSpPr>
            <a:spLocks noGrp="1"/>
          </p:cNvSpPr>
          <p:nvPr>
            <p:ph idx="1"/>
          </p:nvPr>
        </p:nvSpPr>
        <p:spPr>
          <a:xfrm>
            <a:off x="838200" y="1246927"/>
            <a:ext cx="10515600" cy="5059135"/>
          </a:xfrm>
        </p:spPr>
        <p:txBody>
          <a:bodyPr>
            <a:normAutofit/>
          </a:bodyPr>
          <a:lstStyle/>
          <a:p>
            <a:r>
              <a:rPr lang="en-IN" dirty="0"/>
              <a:t>Mobile Access:</a:t>
            </a:r>
          </a:p>
          <a:p>
            <a:pPr lvl="1"/>
            <a:r>
              <a:rPr lang="en-US" dirty="0"/>
              <a:t>LWC / Salesforce Mobile app for managing contracts on the go.</a:t>
            </a:r>
          </a:p>
          <a:p>
            <a:pPr marL="457200" lvl="1" indent="0">
              <a:buNone/>
            </a:pPr>
            <a:endParaRPr lang="en-IN" dirty="0"/>
          </a:p>
          <a:p>
            <a:r>
              <a:rPr lang="en-IN" dirty="0"/>
              <a:t>Email Alert Flow Enhancements:</a:t>
            </a:r>
          </a:p>
          <a:p>
            <a:pPr lvl="1"/>
            <a:r>
              <a:rPr lang="en-US" dirty="0"/>
              <a:t>Error-free execution by replacing current flow limitations with Apex-Triggered Flows.</a:t>
            </a:r>
          </a:p>
          <a:p>
            <a:pPr lvl="1"/>
            <a:r>
              <a:rPr lang="en-US" dirty="0"/>
              <a:t>Smarter scheduling of renewal reminders (weekly / customizable).</a:t>
            </a:r>
          </a:p>
          <a:p>
            <a:pPr marL="457200" lvl="1" indent="0">
              <a:buNone/>
            </a:pPr>
            <a:endParaRPr lang="en-US" dirty="0"/>
          </a:p>
          <a:p>
            <a:r>
              <a:rPr lang="en-IN" dirty="0"/>
              <a:t>Advanced Integrations:</a:t>
            </a:r>
          </a:p>
          <a:p>
            <a:pPr lvl="1"/>
            <a:r>
              <a:rPr lang="en-US" dirty="0"/>
              <a:t>Connect with ERP &amp; billing systems for automated invoicing.</a:t>
            </a:r>
          </a:p>
          <a:p>
            <a:pPr marL="457200" lvl="1" indent="0">
              <a:buNone/>
            </a:pPr>
            <a:endParaRPr lang="en-US" dirty="0"/>
          </a:p>
          <a:p>
            <a:r>
              <a:rPr lang="en-IN" dirty="0"/>
              <a:t>Scalability:</a:t>
            </a:r>
          </a:p>
          <a:p>
            <a:pPr lvl="1"/>
            <a:r>
              <a:rPr lang="en-US" dirty="0"/>
              <a:t>More automation rules as contract volume increases.</a:t>
            </a:r>
          </a:p>
          <a:p>
            <a:pPr lvl="1"/>
            <a:endParaRPr lang="en-US" dirty="0"/>
          </a:p>
        </p:txBody>
      </p:sp>
    </p:spTree>
    <p:extLst>
      <p:ext uri="{BB962C8B-B14F-4D97-AF65-F5344CB8AC3E}">
        <p14:creationId xmlns:p14="http://schemas.microsoft.com/office/powerpoint/2010/main" val="37715598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45</TotalTime>
  <Words>249</Words>
  <Application>Microsoft Office PowerPoint</Application>
  <PresentationFormat>Widescreen</PresentationFormat>
  <Paragraphs>39</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Arial Black</vt:lpstr>
      <vt:lpstr>Century Gothic</vt:lpstr>
      <vt:lpstr>Wingdings</vt:lpstr>
      <vt:lpstr>Wingdings 3</vt:lpstr>
      <vt:lpstr>Ion</vt:lpstr>
      <vt:lpstr>RenewSure –  Smart Contract Expiry &amp; Renewal Tracker</vt:lpstr>
      <vt:lpstr>PowerPoint Presentation</vt:lpstr>
      <vt:lpstr>Problem Statement</vt:lpstr>
      <vt:lpstr>Salesforce Solution</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ayush saysikmal</dc:creator>
  <cp:lastModifiedBy>Runal Parlewar</cp:lastModifiedBy>
  <cp:revision>2</cp:revision>
  <dcterms:created xsi:type="dcterms:W3CDTF">2025-09-25T17:52:18Z</dcterms:created>
  <dcterms:modified xsi:type="dcterms:W3CDTF">2025-09-27T05:25:59Z</dcterms:modified>
</cp:coreProperties>
</file>