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omments/comment1.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James [bej31]" initials="BJ[" lastIdx="1" clrIdx="0">
    <p:extLst>
      <p:ext uri="{19B8F6BF-5375-455C-9EA6-DF929625EA0E}">
        <p15:presenceInfo xmlns:p15="http://schemas.microsoft.com/office/powerpoint/2012/main" userId="Ben James [bej3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9T12:15:34.251" idx="1">
    <p:pos x="2472" y="3573"/>
    <p:text>This will be greyed out until a pub crawl is created by the user.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3D88-8BCD-4FF1-A4C8-C3477CB10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85CC4F-07D2-4673-9BD6-7E6DF8143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72DCDF-751D-42BF-A837-9CDD4C2F4594}"/>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8A9B9808-E10D-414A-AC9B-0F8F26C89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2CE547-EB91-4D1F-A983-C8055B355DB4}"/>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96650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1FF6-0B95-4300-A893-BF948AC994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5C7F77-3BD3-4133-815D-FD0F0AE05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D04620-B16B-4422-82A8-62C4041B5F1F}"/>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2B601929-9271-4865-82D7-1542C2AB8A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83CF3-5F85-46D8-8CBE-AF21E59C8165}"/>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411687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3261C-38A2-4835-994C-1D5B65D7D8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8DEC70-CDF3-48CA-AB93-E0507EA49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FB2708-50D3-4FD8-B62D-F5C15EE92211}"/>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6449BB80-555E-4B9A-8B27-EEA72DDDF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43748B-CFA8-4939-9978-21DE4668355B}"/>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11424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D3B1-EC3F-44F9-809B-37254A5A52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DF90AA-73AF-4A93-A0EB-222AD4484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B8E29-49A8-4727-A42C-EE8C19D0563A}"/>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113AE797-C14D-4F14-903C-E94D2A4D7A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780886-EAF3-4633-BE2C-9F068BE334BE}"/>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951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1B95-4188-4404-A996-3214DC252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38C482-BABB-49D1-AD11-F8DA317C1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6BDF4-6177-49DB-90CA-5F7DDA085774}"/>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D521B1F4-1C54-47C6-9FD3-BCA33029C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AA2550-581D-46BB-9712-6284FE616EF9}"/>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7059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8FD-8F1D-424D-88F9-E1B578905E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FFBA67-0A8C-4421-ACF3-9A8BBE67B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AD7EFE-1153-46AB-9DDE-90159723D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CE5FCD-6B72-457D-9B3A-9F32202C570E}"/>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6" name="Footer Placeholder 5">
            <a:extLst>
              <a:ext uri="{FF2B5EF4-FFF2-40B4-BE49-F238E27FC236}">
                <a16:creationId xmlns:a16="http://schemas.microsoft.com/office/drawing/2014/main" id="{4D7E01A7-E4A9-48E5-BBEC-E5DF390EFA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B7E40-5D01-4BC3-9976-AA124D69E47D}"/>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50455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76F6-8ECF-45B3-8B71-BD4A15BEC8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0BF394-F766-4B0C-BB03-5E4D9E8B1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FFF29-040A-497B-A3B1-CA2DEACD7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821F94-16B4-47B5-8674-DAD400BCA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A01D7-9BAC-4EAF-93C2-F20E9A9F2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BF48C0-CF19-47D9-BD8F-661D78771323}"/>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8" name="Footer Placeholder 7">
            <a:extLst>
              <a:ext uri="{FF2B5EF4-FFF2-40B4-BE49-F238E27FC236}">
                <a16:creationId xmlns:a16="http://schemas.microsoft.com/office/drawing/2014/main" id="{487559EE-B372-488A-A703-C493701F84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C86F80-968B-4152-926E-60B6213FFF95}"/>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82479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92E8-BDCC-43FD-91AE-7F63F00CA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3765CC-4C37-4C93-B189-E0339AD6C5B4}"/>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4" name="Footer Placeholder 3">
            <a:extLst>
              <a:ext uri="{FF2B5EF4-FFF2-40B4-BE49-F238E27FC236}">
                <a16:creationId xmlns:a16="http://schemas.microsoft.com/office/drawing/2014/main" id="{FBB3B552-77CF-4952-8468-F601AC3FA9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9AB4C1-6A2C-4948-BE01-AB9C3D9092E4}"/>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5562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4838F-0967-4114-84E4-15C4DAF8ADCD}"/>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3" name="Footer Placeholder 2">
            <a:extLst>
              <a:ext uri="{FF2B5EF4-FFF2-40B4-BE49-F238E27FC236}">
                <a16:creationId xmlns:a16="http://schemas.microsoft.com/office/drawing/2014/main" id="{07BBD495-194A-45B7-BC9C-4685F1DED8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066B64E-8765-4E93-93B5-4F75854CDA0C}"/>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20549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DAF2-3A0D-41E8-9056-4211A15CE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50C5E7-2D3C-4AA2-9BDD-EBB15AF96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818C3D-93F8-4EE4-9CBF-46CAD4BB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364FC-3D4A-4E98-ADF7-3E7220B13DDA}"/>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6" name="Footer Placeholder 5">
            <a:extLst>
              <a:ext uri="{FF2B5EF4-FFF2-40B4-BE49-F238E27FC236}">
                <a16:creationId xmlns:a16="http://schemas.microsoft.com/office/drawing/2014/main" id="{77BB5F42-9654-4DFD-ADD4-DC6C3F19E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13A40F-F77D-43DA-93DE-F96CE7980779}"/>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85133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9A31-45EE-441F-BF0F-83FBA73DE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B7E025-7AC3-49E4-88FE-68C4A67BC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7B2072-9E27-4B32-AE13-8C0C1A78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7551-F650-477C-9D3F-5FF7FD730BFA}"/>
              </a:ext>
            </a:extLst>
          </p:cNvPr>
          <p:cNvSpPr>
            <a:spLocks noGrp="1"/>
          </p:cNvSpPr>
          <p:nvPr>
            <p:ph type="dt" sz="half" idx="10"/>
          </p:nvPr>
        </p:nvSpPr>
        <p:spPr/>
        <p:txBody>
          <a:bodyPr/>
          <a:lstStyle/>
          <a:p>
            <a:fld id="{3EE582F7-7461-4CD6-8652-73C950C04BE1}" type="datetimeFigureOut">
              <a:rPr lang="en-GB" smtClean="0"/>
              <a:t>06/05/2019</a:t>
            </a:fld>
            <a:endParaRPr lang="en-GB"/>
          </a:p>
        </p:txBody>
      </p:sp>
      <p:sp>
        <p:nvSpPr>
          <p:cNvPr id="6" name="Footer Placeholder 5">
            <a:extLst>
              <a:ext uri="{FF2B5EF4-FFF2-40B4-BE49-F238E27FC236}">
                <a16:creationId xmlns:a16="http://schemas.microsoft.com/office/drawing/2014/main" id="{7039C957-BAFE-4787-817B-D58F9996DD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23A0C6-AAB2-4B80-91E8-4A8811538241}"/>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273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C665D-99E2-448F-A9F4-84E9CF847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0E1FB7-6A91-426A-8A3D-DAC45B83B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EEBEDA-7383-42ED-B967-4D3745FCB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582F7-7461-4CD6-8652-73C950C04BE1}" type="datetimeFigureOut">
              <a:rPr lang="en-GB" smtClean="0"/>
              <a:t>06/05/2019</a:t>
            </a:fld>
            <a:endParaRPr lang="en-GB"/>
          </a:p>
        </p:txBody>
      </p:sp>
      <p:sp>
        <p:nvSpPr>
          <p:cNvPr id="5" name="Footer Placeholder 4">
            <a:extLst>
              <a:ext uri="{FF2B5EF4-FFF2-40B4-BE49-F238E27FC236}">
                <a16:creationId xmlns:a16="http://schemas.microsoft.com/office/drawing/2014/main" id="{E8300585-3F0E-47A2-8FD4-EEA55BFC7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F26993-0182-475D-9853-605D19FA6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49BD3-E51F-4A33-A997-7D3902940181}" type="slidenum">
              <a:rPr lang="en-GB" smtClean="0"/>
              <a:t>‹#›</a:t>
            </a:fld>
            <a:endParaRPr lang="en-GB"/>
          </a:p>
        </p:txBody>
      </p:sp>
    </p:spTree>
    <p:extLst>
      <p:ext uri="{BB962C8B-B14F-4D97-AF65-F5344CB8AC3E}">
        <p14:creationId xmlns:p14="http://schemas.microsoft.com/office/powerpoint/2010/main" val="206403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slide" Target="slide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image" Target="../media/image1.png"/><Relationship Id="rId9"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slide" Target="slide3.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28" name="Picture 4" descr="https://image.flaticon.com/icons/png/512/93/936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49608" y="1764669"/>
            <a:ext cx="5564537" cy="369332"/>
          </a:xfrm>
          <a:prstGeom prst="rect">
            <a:avLst/>
          </a:prstGeom>
        </p:spPr>
        <p:txBody>
          <a:bodyPr wrap="none">
            <a:spAutoFit/>
          </a:bodyPr>
          <a:lstStyle/>
          <a:p>
            <a:r>
              <a:rPr lang="en-GB" dirty="0"/>
              <a:t>https://image.flaticon.com/icons/png/512/93/93634.png</a:t>
            </a:r>
          </a:p>
        </p:txBody>
      </p:sp>
      <p:sp>
        <p:nvSpPr>
          <p:cNvPr id="7" name="TextBox 6"/>
          <p:cNvSpPr txBox="1"/>
          <p:nvPr/>
        </p:nvSpPr>
        <p:spPr>
          <a:xfrm>
            <a:off x="5649608" y="1395337"/>
            <a:ext cx="2419004" cy="369332"/>
          </a:xfrm>
          <a:prstGeom prst="rect">
            <a:avLst/>
          </a:prstGeom>
          <a:noFill/>
        </p:spPr>
        <p:txBody>
          <a:bodyPr wrap="square" rtlCol="0">
            <a:spAutoFit/>
          </a:bodyPr>
          <a:lstStyle/>
          <a:p>
            <a:r>
              <a:rPr lang="en-GB" dirty="0"/>
              <a:t>Back button image:</a:t>
            </a:r>
          </a:p>
        </p:txBody>
      </p:sp>
      <p:pic>
        <p:nvPicPr>
          <p:cNvPr id="1032" name="Picture 8" descr="https://static.thenounproject.com/png/61038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705007" y="3792974"/>
            <a:ext cx="5453737" cy="369332"/>
          </a:xfrm>
          <a:prstGeom prst="rect">
            <a:avLst/>
          </a:prstGeom>
        </p:spPr>
        <p:txBody>
          <a:bodyPr wrap="none">
            <a:spAutoFit/>
          </a:bodyPr>
          <a:lstStyle/>
          <a:p>
            <a:r>
              <a:rPr lang="en-GB" dirty="0"/>
              <a:t>https://static.thenounproject.com/png/610387-200.png</a:t>
            </a:r>
          </a:p>
        </p:txBody>
      </p:sp>
      <p:sp>
        <p:nvSpPr>
          <p:cNvPr id="9" name="TextBox 8"/>
          <p:cNvSpPr txBox="1"/>
          <p:nvPr/>
        </p:nvSpPr>
        <p:spPr>
          <a:xfrm>
            <a:off x="5705007" y="3423642"/>
            <a:ext cx="2194560" cy="369332"/>
          </a:xfrm>
          <a:prstGeom prst="rect">
            <a:avLst/>
          </a:prstGeom>
          <a:noFill/>
        </p:spPr>
        <p:txBody>
          <a:bodyPr wrap="square" rtlCol="0">
            <a:spAutoFit/>
          </a:bodyPr>
          <a:lstStyle/>
          <a:p>
            <a:r>
              <a:rPr lang="en-GB" dirty="0"/>
              <a:t>Home button image:</a:t>
            </a:r>
          </a:p>
        </p:txBody>
      </p:sp>
      <p:sp>
        <p:nvSpPr>
          <p:cNvPr id="14" name="Rectangle 13"/>
          <p:cNvSpPr/>
          <p:nvPr/>
        </p:nvSpPr>
        <p:spPr>
          <a:xfrm>
            <a:off x="1606434" y="480499"/>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Select/Change Current Location</a:t>
            </a:r>
          </a:p>
        </p:txBody>
      </p:sp>
      <p:sp>
        <p:nvSpPr>
          <p:cNvPr id="16" name="Rectangle 15">
            <a:hlinkClick r:id="rId5" action="ppaction://hlinksldjump"/>
          </p:cNvPr>
          <p:cNvSpPr/>
          <p:nvPr/>
        </p:nvSpPr>
        <p:spPr>
          <a:xfrm>
            <a:off x="1716575" y="4897804"/>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Filter Pubs</a:t>
            </a:r>
          </a:p>
        </p:txBody>
      </p:sp>
      <p:sp>
        <p:nvSpPr>
          <p:cNvPr id="17" name="Rectangle 16">
            <a:hlinkClick r:id="rId6" action="ppaction://hlinksldjump"/>
          </p:cNvPr>
          <p:cNvSpPr/>
          <p:nvPr/>
        </p:nvSpPr>
        <p:spPr>
          <a:xfrm>
            <a:off x="1716575" y="5672235"/>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View Current Pub Crawl</a:t>
            </a:r>
          </a:p>
        </p:txBody>
      </p:sp>
      <p:sp>
        <p:nvSpPr>
          <p:cNvPr id="10" name="Rectangle 9"/>
          <p:cNvSpPr/>
          <p:nvPr/>
        </p:nvSpPr>
        <p:spPr>
          <a:xfrm>
            <a:off x="5772576" y="5821279"/>
            <a:ext cx="4815101" cy="369332"/>
          </a:xfrm>
          <a:prstGeom prst="rect">
            <a:avLst/>
          </a:prstGeom>
        </p:spPr>
        <p:txBody>
          <a:bodyPr wrap="none">
            <a:spAutoFit/>
          </a:bodyPr>
          <a:lstStyle/>
          <a:p>
            <a:r>
              <a:rPr lang="en-GB" dirty="0"/>
              <a:t>http://clipart-library.com/cartoon-beer-mug.html</a:t>
            </a:r>
          </a:p>
        </p:txBody>
      </p:sp>
      <p:sp>
        <p:nvSpPr>
          <p:cNvPr id="19" name="TextBox 18"/>
          <p:cNvSpPr txBox="1"/>
          <p:nvPr/>
        </p:nvSpPr>
        <p:spPr>
          <a:xfrm>
            <a:off x="5772576" y="5451947"/>
            <a:ext cx="2194560" cy="369332"/>
          </a:xfrm>
          <a:prstGeom prst="rect">
            <a:avLst/>
          </a:prstGeom>
          <a:noFill/>
        </p:spPr>
        <p:txBody>
          <a:bodyPr wrap="square" rtlCol="0">
            <a:spAutoFit/>
          </a:bodyPr>
          <a:lstStyle/>
          <a:p>
            <a:r>
              <a:rPr lang="en-GB" dirty="0"/>
              <a:t>Beer mug image:</a:t>
            </a:r>
          </a:p>
        </p:txBody>
      </p:sp>
      <p:pic>
        <p:nvPicPr>
          <p:cNvPr id="1038" name="Picture 14" descr="http://clipart-library.com/images/rTLxkpzj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9812" y="998875"/>
            <a:ext cx="3360501" cy="336050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hlinkClick r:id="rId5" action="ppaction://hlinksldjump"/>
          </p:cNvPr>
          <p:cNvSpPr/>
          <p:nvPr/>
        </p:nvSpPr>
        <p:spPr>
          <a:xfrm>
            <a:off x="1716575" y="4123373"/>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View pubs/</a:t>
            </a:r>
          </a:p>
          <a:p>
            <a:pPr algn="ctr"/>
            <a:r>
              <a:rPr lang="en-GB" dirty="0">
                <a:solidFill>
                  <a:schemeClr val="tx1"/>
                </a:solidFill>
              </a:rPr>
              <a:t>Create Pub Crawl</a:t>
            </a:r>
          </a:p>
        </p:txBody>
      </p:sp>
    </p:spTree>
    <p:custDataLst>
      <p:tags r:id="rId1"/>
    </p:custDataLst>
    <p:extLst>
      <p:ext uri="{BB962C8B-B14F-4D97-AF65-F5344CB8AC3E}">
        <p14:creationId xmlns:p14="http://schemas.microsoft.com/office/powerpoint/2010/main" val="63087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p:cNvSpPr/>
          <p:nvPr/>
        </p:nvSpPr>
        <p:spPr>
          <a:xfrm>
            <a:off x="845532" y="5647203"/>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845532" y="4623846"/>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49367" y="3603026"/>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842558" y="2569992"/>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845532" y="1530878"/>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845532" y="503373"/>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a:hlinkClick r:id="rId3"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24050" y="215516"/>
            <a:ext cx="3914205" cy="307777"/>
          </a:xfrm>
          <a:prstGeom prst="rect">
            <a:avLst/>
          </a:prstGeom>
          <a:noFill/>
        </p:spPr>
        <p:txBody>
          <a:bodyPr wrap="square" rtlCol="0">
            <a:spAutoFit/>
          </a:bodyPr>
          <a:lstStyle/>
          <a:p>
            <a:r>
              <a:rPr lang="en-GB" sz="1400" dirty="0">
                <a:solidFill>
                  <a:schemeClr val="accent2"/>
                </a:solidFill>
              </a:rPr>
              <a:t>What features would you like your pubs to have?</a:t>
            </a:r>
          </a:p>
        </p:txBody>
      </p:sp>
      <p:cxnSp>
        <p:nvCxnSpPr>
          <p:cNvPr id="15" name="Straight Connector 14"/>
          <p:cNvCxnSpPr/>
          <p:nvPr/>
        </p:nvCxnSpPr>
        <p:spPr>
          <a:xfrm>
            <a:off x="1166761" y="1012573"/>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2540913" y="888732"/>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TextBox 16"/>
          <p:cNvSpPr txBox="1"/>
          <p:nvPr/>
        </p:nvSpPr>
        <p:spPr>
          <a:xfrm>
            <a:off x="984207" y="503372"/>
            <a:ext cx="1300942" cy="246221"/>
          </a:xfrm>
          <a:prstGeom prst="rect">
            <a:avLst/>
          </a:prstGeom>
          <a:noFill/>
        </p:spPr>
        <p:txBody>
          <a:bodyPr wrap="square" rtlCol="0">
            <a:spAutoFit/>
          </a:bodyPr>
          <a:lstStyle/>
          <a:p>
            <a:r>
              <a:rPr lang="en-GB" sz="1000" dirty="0">
                <a:solidFill>
                  <a:schemeClr val="accent2"/>
                </a:solidFill>
              </a:rPr>
              <a:t>Serves Food:</a:t>
            </a:r>
          </a:p>
        </p:txBody>
      </p:sp>
      <p:sp>
        <p:nvSpPr>
          <p:cNvPr id="18" name="TextBox 17"/>
          <p:cNvSpPr txBox="1"/>
          <p:nvPr/>
        </p:nvSpPr>
        <p:spPr>
          <a:xfrm>
            <a:off x="3952425" y="1111850"/>
            <a:ext cx="475905" cy="246221"/>
          </a:xfrm>
          <a:prstGeom prst="rect">
            <a:avLst/>
          </a:prstGeom>
          <a:noFill/>
        </p:spPr>
        <p:txBody>
          <a:bodyPr wrap="square" rtlCol="0">
            <a:spAutoFit/>
          </a:bodyPr>
          <a:lstStyle/>
          <a:p>
            <a:r>
              <a:rPr lang="en-GB" sz="1000" dirty="0">
                <a:solidFill>
                  <a:schemeClr val="accent2"/>
                </a:solidFill>
              </a:rPr>
              <a:t>Yes</a:t>
            </a:r>
          </a:p>
        </p:txBody>
      </p:sp>
      <p:sp>
        <p:nvSpPr>
          <p:cNvPr id="19" name="TextBox 18"/>
          <p:cNvSpPr txBox="1"/>
          <p:nvPr/>
        </p:nvSpPr>
        <p:spPr>
          <a:xfrm>
            <a:off x="993559" y="1112775"/>
            <a:ext cx="475905" cy="246221"/>
          </a:xfrm>
          <a:prstGeom prst="rect">
            <a:avLst/>
          </a:prstGeom>
          <a:noFill/>
        </p:spPr>
        <p:txBody>
          <a:bodyPr wrap="square" rtlCol="0">
            <a:spAutoFit/>
          </a:bodyPr>
          <a:lstStyle/>
          <a:p>
            <a:r>
              <a:rPr lang="en-GB" sz="1000" dirty="0">
                <a:solidFill>
                  <a:schemeClr val="accent2"/>
                </a:solidFill>
              </a:rPr>
              <a:t>No</a:t>
            </a:r>
          </a:p>
        </p:txBody>
      </p:sp>
      <p:sp>
        <p:nvSpPr>
          <p:cNvPr id="20" name="TextBox 19"/>
          <p:cNvSpPr txBox="1"/>
          <p:nvPr/>
        </p:nvSpPr>
        <p:spPr>
          <a:xfrm>
            <a:off x="2201036" y="1111850"/>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50" name="Straight Connector 49"/>
          <p:cNvCxnSpPr/>
          <p:nvPr/>
        </p:nvCxnSpPr>
        <p:spPr>
          <a:xfrm>
            <a:off x="1175549" y="2004068"/>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51" name="Oval 50"/>
          <p:cNvSpPr/>
          <p:nvPr/>
        </p:nvSpPr>
        <p:spPr>
          <a:xfrm>
            <a:off x="2549701" y="1880227"/>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2" name="TextBox 51"/>
          <p:cNvSpPr txBox="1"/>
          <p:nvPr/>
        </p:nvSpPr>
        <p:spPr>
          <a:xfrm>
            <a:off x="992995" y="1494867"/>
            <a:ext cx="1300942" cy="246221"/>
          </a:xfrm>
          <a:prstGeom prst="rect">
            <a:avLst/>
          </a:prstGeom>
          <a:noFill/>
        </p:spPr>
        <p:txBody>
          <a:bodyPr wrap="square" rtlCol="0">
            <a:spAutoFit/>
          </a:bodyPr>
          <a:lstStyle/>
          <a:p>
            <a:r>
              <a:rPr lang="en-GB" sz="1000" dirty="0">
                <a:solidFill>
                  <a:schemeClr val="accent2"/>
                </a:solidFill>
              </a:rPr>
              <a:t>Serves Real Ale:</a:t>
            </a:r>
          </a:p>
        </p:txBody>
      </p:sp>
      <p:sp>
        <p:nvSpPr>
          <p:cNvPr id="53" name="TextBox 52"/>
          <p:cNvSpPr txBox="1"/>
          <p:nvPr/>
        </p:nvSpPr>
        <p:spPr>
          <a:xfrm>
            <a:off x="3961213" y="2103345"/>
            <a:ext cx="475905" cy="246221"/>
          </a:xfrm>
          <a:prstGeom prst="rect">
            <a:avLst/>
          </a:prstGeom>
          <a:noFill/>
        </p:spPr>
        <p:txBody>
          <a:bodyPr wrap="square" rtlCol="0">
            <a:spAutoFit/>
          </a:bodyPr>
          <a:lstStyle/>
          <a:p>
            <a:r>
              <a:rPr lang="en-GB" sz="1000" dirty="0">
                <a:solidFill>
                  <a:schemeClr val="accent2"/>
                </a:solidFill>
              </a:rPr>
              <a:t>Yes</a:t>
            </a:r>
          </a:p>
        </p:txBody>
      </p:sp>
      <p:sp>
        <p:nvSpPr>
          <p:cNvPr id="54" name="TextBox 53"/>
          <p:cNvSpPr txBox="1"/>
          <p:nvPr/>
        </p:nvSpPr>
        <p:spPr>
          <a:xfrm>
            <a:off x="1002347" y="2104270"/>
            <a:ext cx="475905" cy="246221"/>
          </a:xfrm>
          <a:prstGeom prst="rect">
            <a:avLst/>
          </a:prstGeom>
          <a:noFill/>
        </p:spPr>
        <p:txBody>
          <a:bodyPr wrap="square" rtlCol="0">
            <a:spAutoFit/>
          </a:bodyPr>
          <a:lstStyle/>
          <a:p>
            <a:r>
              <a:rPr lang="en-GB" sz="1000" dirty="0">
                <a:solidFill>
                  <a:schemeClr val="accent2"/>
                </a:solidFill>
              </a:rPr>
              <a:t>No</a:t>
            </a:r>
          </a:p>
        </p:txBody>
      </p:sp>
      <p:sp>
        <p:nvSpPr>
          <p:cNvPr id="55" name="TextBox 54"/>
          <p:cNvSpPr txBox="1"/>
          <p:nvPr/>
        </p:nvSpPr>
        <p:spPr>
          <a:xfrm>
            <a:off x="2209824" y="2103345"/>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56" name="Straight Connector 55"/>
          <p:cNvCxnSpPr/>
          <p:nvPr/>
        </p:nvCxnSpPr>
        <p:spPr>
          <a:xfrm>
            <a:off x="1175549" y="3042590"/>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549701" y="2918749"/>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8" name="TextBox 57"/>
          <p:cNvSpPr txBox="1"/>
          <p:nvPr/>
        </p:nvSpPr>
        <p:spPr>
          <a:xfrm>
            <a:off x="992995" y="2533389"/>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59" name="TextBox 58"/>
          <p:cNvSpPr txBox="1"/>
          <p:nvPr/>
        </p:nvSpPr>
        <p:spPr>
          <a:xfrm>
            <a:off x="3961213" y="3141867"/>
            <a:ext cx="475905" cy="246221"/>
          </a:xfrm>
          <a:prstGeom prst="rect">
            <a:avLst/>
          </a:prstGeom>
          <a:noFill/>
        </p:spPr>
        <p:txBody>
          <a:bodyPr wrap="square" rtlCol="0">
            <a:spAutoFit/>
          </a:bodyPr>
          <a:lstStyle/>
          <a:p>
            <a:r>
              <a:rPr lang="en-GB" sz="1000" dirty="0">
                <a:solidFill>
                  <a:schemeClr val="accent2"/>
                </a:solidFill>
              </a:rPr>
              <a:t>Yes</a:t>
            </a:r>
          </a:p>
        </p:txBody>
      </p:sp>
      <p:sp>
        <p:nvSpPr>
          <p:cNvPr id="60" name="TextBox 59"/>
          <p:cNvSpPr txBox="1"/>
          <p:nvPr/>
        </p:nvSpPr>
        <p:spPr>
          <a:xfrm>
            <a:off x="1002347" y="3142792"/>
            <a:ext cx="475905" cy="246221"/>
          </a:xfrm>
          <a:prstGeom prst="rect">
            <a:avLst/>
          </a:prstGeom>
          <a:noFill/>
        </p:spPr>
        <p:txBody>
          <a:bodyPr wrap="square" rtlCol="0">
            <a:spAutoFit/>
          </a:bodyPr>
          <a:lstStyle/>
          <a:p>
            <a:r>
              <a:rPr lang="en-GB" sz="1000" dirty="0">
                <a:solidFill>
                  <a:schemeClr val="accent2"/>
                </a:solidFill>
              </a:rPr>
              <a:t>No</a:t>
            </a:r>
          </a:p>
        </p:txBody>
      </p:sp>
      <p:sp>
        <p:nvSpPr>
          <p:cNvPr id="61" name="TextBox 60"/>
          <p:cNvSpPr txBox="1"/>
          <p:nvPr/>
        </p:nvSpPr>
        <p:spPr>
          <a:xfrm>
            <a:off x="2209824" y="3141867"/>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62" name="Straight Connector 61"/>
          <p:cNvCxnSpPr/>
          <p:nvPr/>
        </p:nvCxnSpPr>
        <p:spPr>
          <a:xfrm>
            <a:off x="1176024" y="4086049"/>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63" name="Oval 62"/>
          <p:cNvSpPr/>
          <p:nvPr/>
        </p:nvSpPr>
        <p:spPr>
          <a:xfrm>
            <a:off x="2550176" y="3962208"/>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TextBox 63"/>
          <p:cNvSpPr txBox="1"/>
          <p:nvPr/>
        </p:nvSpPr>
        <p:spPr>
          <a:xfrm>
            <a:off x="993470" y="3576848"/>
            <a:ext cx="1300942" cy="246221"/>
          </a:xfrm>
          <a:prstGeom prst="rect">
            <a:avLst/>
          </a:prstGeom>
          <a:noFill/>
        </p:spPr>
        <p:txBody>
          <a:bodyPr wrap="square" rtlCol="0">
            <a:spAutoFit/>
          </a:bodyPr>
          <a:lstStyle/>
          <a:p>
            <a:r>
              <a:rPr lang="en-GB" sz="1000" dirty="0">
                <a:solidFill>
                  <a:schemeClr val="accent2"/>
                </a:solidFill>
              </a:rPr>
              <a:t>Has a TV:</a:t>
            </a:r>
          </a:p>
        </p:txBody>
      </p:sp>
      <p:sp>
        <p:nvSpPr>
          <p:cNvPr id="65" name="TextBox 64"/>
          <p:cNvSpPr txBox="1"/>
          <p:nvPr/>
        </p:nvSpPr>
        <p:spPr>
          <a:xfrm>
            <a:off x="3961688" y="4185326"/>
            <a:ext cx="475905" cy="246221"/>
          </a:xfrm>
          <a:prstGeom prst="rect">
            <a:avLst/>
          </a:prstGeom>
          <a:noFill/>
        </p:spPr>
        <p:txBody>
          <a:bodyPr wrap="square" rtlCol="0">
            <a:spAutoFit/>
          </a:bodyPr>
          <a:lstStyle/>
          <a:p>
            <a:r>
              <a:rPr lang="en-GB" sz="1000" dirty="0">
                <a:solidFill>
                  <a:schemeClr val="accent2"/>
                </a:solidFill>
              </a:rPr>
              <a:t>Yes</a:t>
            </a:r>
          </a:p>
        </p:txBody>
      </p:sp>
      <p:sp>
        <p:nvSpPr>
          <p:cNvPr id="66" name="TextBox 65"/>
          <p:cNvSpPr txBox="1"/>
          <p:nvPr/>
        </p:nvSpPr>
        <p:spPr>
          <a:xfrm>
            <a:off x="1002822" y="4186251"/>
            <a:ext cx="475905" cy="246221"/>
          </a:xfrm>
          <a:prstGeom prst="rect">
            <a:avLst/>
          </a:prstGeom>
          <a:noFill/>
        </p:spPr>
        <p:txBody>
          <a:bodyPr wrap="square" rtlCol="0">
            <a:spAutoFit/>
          </a:bodyPr>
          <a:lstStyle/>
          <a:p>
            <a:r>
              <a:rPr lang="en-GB" sz="1000" dirty="0">
                <a:solidFill>
                  <a:schemeClr val="accent2"/>
                </a:solidFill>
              </a:rPr>
              <a:t>No</a:t>
            </a:r>
          </a:p>
        </p:txBody>
      </p:sp>
      <p:sp>
        <p:nvSpPr>
          <p:cNvPr id="67" name="TextBox 66"/>
          <p:cNvSpPr txBox="1"/>
          <p:nvPr/>
        </p:nvSpPr>
        <p:spPr>
          <a:xfrm>
            <a:off x="2210299" y="4185326"/>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68" name="Straight Connector 67"/>
          <p:cNvCxnSpPr/>
          <p:nvPr/>
        </p:nvCxnSpPr>
        <p:spPr>
          <a:xfrm>
            <a:off x="1175549" y="5090955"/>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2549701" y="4967114"/>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0" name="TextBox 69"/>
          <p:cNvSpPr txBox="1"/>
          <p:nvPr/>
        </p:nvSpPr>
        <p:spPr>
          <a:xfrm>
            <a:off x="992995" y="4581754"/>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71" name="TextBox 70"/>
          <p:cNvSpPr txBox="1"/>
          <p:nvPr/>
        </p:nvSpPr>
        <p:spPr>
          <a:xfrm>
            <a:off x="3961213" y="5190232"/>
            <a:ext cx="475905" cy="246221"/>
          </a:xfrm>
          <a:prstGeom prst="rect">
            <a:avLst/>
          </a:prstGeom>
          <a:noFill/>
        </p:spPr>
        <p:txBody>
          <a:bodyPr wrap="square" rtlCol="0">
            <a:spAutoFit/>
          </a:bodyPr>
          <a:lstStyle/>
          <a:p>
            <a:r>
              <a:rPr lang="en-GB" sz="1000" dirty="0">
                <a:solidFill>
                  <a:schemeClr val="accent2"/>
                </a:solidFill>
              </a:rPr>
              <a:t>Yes</a:t>
            </a:r>
          </a:p>
        </p:txBody>
      </p:sp>
      <p:sp>
        <p:nvSpPr>
          <p:cNvPr id="72" name="TextBox 71"/>
          <p:cNvSpPr txBox="1"/>
          <p:nvPr/>
        </p:nvSpPr>
        <p:spPr>
          <a:xfrm>
            <a:off x="1002347" y="5191157"/>
            <a:ext cx="475905" cy="246221"/>
          </a:xfrm>
          <a:prstGeom prst="rect">
            <a:avLst/>
          </a:prstGeom>
          <a:noFill/>
        </p:spPr>
        <p:txBody>
          <a:bodyPr wrap="square" rtlCol="0">
            <a:spAutoFit/>
          </a:bodyPr>
          <a:lstStyle/>
          <a:p>
            <a:r>
              <a:rPr lang="en-GB" sz="1000" dirty="0">
                <a:solidFill>
                  <a:schemeClr val="accent2"/>
                </a:solidFill>
              </a:rPr>
              <a:t>No</a:t>
            </a:r>
          </a:p>
        </p:txBody>
      </p:sp>
      <p:sp>
        <p:nvSpPr>
          <p:cNvPr id="73" name="TextBox 72"/>
          <p:cNvSpPr txBox="1"/>
          <p:nvPr/>
        </p:nvSpPr>
        <p:spPr>
          <a:xfrm>
            <a:off x="2209824" y="5190232"/>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74" name="Straight Connector 73"/>
          <p:cNvCxnSpPr/>
          <p:nvPr/>
        </p:nvCxnSpPr>
        <p:spPr>
          <a:xfrm>
            <a:off x="1175549" y="6096673"/>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75" name="Oval 74"/>
          <p:cNvSpPr/>
          <p:nvPr/>
        </p:nvSpPr>
        <p:spPr>
          <a:xfrm>
            <a:off x="2549701" y="5972832"/>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6" name="TextBox 75"/>
          <p:cNvSpPr txBox="1"/>
          <p:nvPr/>
        </p:nvSpPr>
        <p:spPr>
          <a:xfrm>
            <a:off x="992995" y="5587472"/>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77" name="TextBox 76"/>
          <p:cNvSpPr txBox="1"/>
          <p:nvPr/>
        </p:nvSpPr>
        <p:spPr>
          <a:xfrm>
            <a:off x="3961213" y="6195950"/>
            <a:ext cx="475905" cy="246221"/>
          </a:xfrm>
          <a:prstGeom prst="rect">
            <a:avLst/>
          </a:prstGeom>
          <a:noFill/>
        </p:spPr>
        <p:txBody>
          <a:bodyPr wrap="square" rtlCol="0">
            <a:spAutoFit/>
          </a:bodyPr>
          <a:lstStyle/>
          <a:p>
            <a:r>
              <a:rPr lang="en-GB" sz="1000" dirty="0">
                <a:solidFill>
                  <a:schemeClr val="accent2"/>
                </a:solidFill>
              </a:rPr>
              <a:t>Yes</a:t>
            </a:r>
          </a:p>
        </p:txBody>
      </p:sp>
      <p:sp>
        <p:nvSpPr>
          <p:cNvPr id="78" name="TextBox 77"/>
          <p:cNvSpPr txBox="1"/>
          <p:nvPr/>
        </p:nvSpPr>
        <p:spPr>
          <a:xfrm>
            <a:off x="1002347" y="6196875"/>
            <a:ext cx="475905" cy="246221"/>
          </a:xfrm>
          <a:prstGeom prst="rect">
            <a:avLst/>
          </a:prstGeom>
          <a:noFill/>
        </p:spPr>
        <p:txBody>
          <a:bodyPr wrap="square" rtlCol="0">
            <a:spAutoFit/>
          </a:bodyPr>
          <a:lstStyle/>
          <a:p>
            <a:r>
              <a:rPr lang="en-GB" sz="1000" dirty="0">
                <a:solidFill>
                  <a:schemeClr val="accent2"/>
                </a:solidFill>
              </a:rPr>
              <a:t>No</a:t>
            </a:r>
          </a:p>
        </p:txBody>
      </p:sp>
      <p:sp>
        <p:nvSpPr>
          <p:cNvPr id="79" name="TextBox 78"/>
          <p:cNvSpPr txBox="1"/>
          <p:nvPr/>
        </p:nvSpPr>
        <p:spPr>
          <a:xfrm>
            <a:off x="2209824" y="6195950"/>
            <a:ext cx="1177291" cy="246221"/>
          </a:xfrm>
          <a:prstGeom prst="rect">
            <a:avLst/>
          </a:prstGeom>
          <a:noFill/>
        </p:spPr>
        <p:txBody>
          <a:bodyPr wrap="square" rtlCol="0">
            <a:spAutoFit/>
          </a:bodyPr>
          <a:lstStyle/>
          <a:p>
            <a:r>
              <a:rPr lang="en-GB" sz="1000" dirty="0">
                <a:solidFill>
                  <a:schemeClr val="accent2"/>
                </a:solidFill>
              </a:rPr>
              <a:t>No preference</a:t>
            </a:r>
          </a:p>
        </p:txBody>
      </p:sp>
      <p:sp>
        <p:nvSpPr>
          <p:cNvPr id="89" name="Rectangle 88">
            <a:hlinkClick r:id="rId6" action="ppaction://hlinksldjump"/>
          </p:cNvPr>
          <p:cNvSpPr/>
          <p:nvPr/>
        </p:nvSpPr>
        <p:spPr>
          <a:xfrm>
            <a:off x="3009162" y="6587624"/>
            <a:ext cx="1574986" cy="2263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Apply Filters</a:t>
            </a:r>
          </a:p>
        </p:txBody>
      </p:sp>
      <p:sp>
        <p:nvSpPr>
          <p:cNvPr id="90" name="TextBox 89"/>
          <p:cNvSpPr txBox="1"/>
          <p:nvPr/>
        </p:nvSpPr>
        <p:spPr>
          <a:xfrm>
            <a:off x="5569527" y="432262"/>
            <a:ext cx="3732415" cy="3416320"/>
          </a:xfrm>
          <a:prstGeom prst="rect">
            <a:avLst/>
          </a:prstGeom>
          <a:noFill/>
        </p:spPr>
        <p:txBody>
          <a:bodyPr wrap="square" rtlCol="0">
            <a:spAutoFit/>
          </a:bodyPr>
          <a:lstStyle/>
          <a:p>
            <a:r>
              <a:rPr lang="en-GB" dirty="0"/>
              <a:t>Swiping to the left will take the user to the right hand screen which will be the list of pubs. There is no screen to the left so swiping to the right will do nothing.</a:t>
            </a:r>
          </a:p>
          <a:p>
            <a:endParaRPr lang="en-GB" dirty="0"/>
          </a:p>
          <a:p>
            <a:endParaRPr lang="en-GB" dirty="0"/>
          </a:p>
          <a:p>
            <a:endParaRPr lang="en-GB" dirty="0"/>
          </a:p>
          <a:p>
            <a:r>
              <a:rPr lang="en-GB" dirty="0"/>
              <a:t>The Apply Filters button may not be needed if we can filter the pubs in real time as the user makes each selection</a:t>
            </a:r>
          </a:p>
        </p:txBody>
      </p:sp>
    </p:spTree>
    <p:custDataLst>
      <p:tags r:id="rId1"/>
    </p:custDataLst>
    <p:extLst>
      <p:ext uri="{BB962C8B-B14F-4D97-AF65-F5344CB8AC3E}">
        <p14:creationId xmlns:p14="http://schemas.microsoft.com/office/powerpoint/2010/main" val="11788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24050" y="298646"/>
            <a:ext cx="3914205" cy="738664"/>
          </a:xfrm>
          <a:prstGeom prst="rect">
            <a:avLst/>
          </a:prstGeom>
          <a:noFill/>
        </p:spPr>
        <p:txBody>
          <a:bodyPr wrap="square" rtlCol="0">
            <a:spAutoFit/>
          </a:bodyPr>
          <a:lstStyle/>
          <a:p>
            <a:r>
              <a:rPr lang="en-GB" sz="1400" dirty="0">
                <a:solidFill>
                  <a:schemeClr val="accent2"/>
                </a:solidFill>
              </a:rPr>
              <a:t>You are currently viewing pubs in Aberystwyth, to add a pub to your pub crawl, hit the tick box, or choose to create a random pub crawl!</a:t>
            </a:r>
          </a:p>
        </p:txBody>
      </p:sp>
      <p:sp>
        <p:nvSpPr>
          <p:cNvPr id="15" name="Rectangle 14">
            <a:hlinkClick r:id="rId7" action="ppaction://hlinksldjump"/>
          </p:cNvPr>
          <p:cNvSpPr/>
          <p:nvPr/>
        </p:nvSpPr>
        <p:spPr>
          <a:xfrm>
            <a:off x="2956028" y="6482375"/>
            <a:ext cx="1644791" cy="3756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Add checked pubs to your pub crawl</a:t>
            </a:r>
          </a:p>
        </p:txBody>
      </p:sp>
      <p:sp>
        <p:nvSpPr>
          <p:cNvPr id="16" name="TextBox 15"/>
          <p:cNvSpPr txBox="1"/>
          <p:nvPr/>
        </p:nvSpPr>
        <p:spPr>
          <a:xfrm>
            <a:off x="5469774" y="513609"/>
            <a:ext cx="6325986" cy="646331"/>
          </a:xfrm>
          <a:prstGeom prst="rect">
            <a:avLst/>
          </a:prstGeom>
          <a:noFill/>
        </p:spPr>
        <p:txBody>
          <a:bodyPr wrap="square" rtlCol="0">
            <a:spAutoFit/>
          </a:bodyPr>
          <a:lstStyle/>
          <a:p>
            <a:r>
              <a:rPr lang="en-GB" dirty="0"/>
              <a:t>Swiping to the right will take the user to the left hand screen</a:t>
            </a:r>
          </a:p>
          <a:p>
            <a:r>
              <a:rPr lang="en-GB" dirty="0"/>
              <a:t>which will be filters.</a:t>
            </a:r>
          </a:p>
        </p:txBody>
      </p:sp>
      <p:sp>
        <p:nvSpPr>
          <p:cNvPr id="17" name="TextBox 16"/>
          <p:cNvSpPr txBox="1"/>
          <p:nvPr/>
        </p:nvSpPr>
        <p:spPr>
          <a:xfrm>
            <a:off x="5469774" y="1597035"/>
            <a:ext cx="6325986" cy="646331"/>
          </a:xfrm>
          <a:prstGeom prst="rect">
            <a:avLst/>
          </a:prstGeom>
          <a:noFill/>
        </p:spPr>
        <p:txBody>
          <a:bodyPr wrap="square" rtlCol="0">
            <a:spAutoFit/>
          </a:bodyPr>
          <a:lstStyle/>
          <a:p>
            <a:r>
              <a:rPr lang="en-GB" dirty="0"/>
              <a:t>Swiping to the left will take the user to the right hand screen</a:t>
            </a:r>
          </a:p>
          <a:p>
            <a:r>
              <a:rPr lang="en-GB" dirty="0"/>
              <a:t>which will be the pub crawl management screen.</a:t>
            </a:r>
          </a:p>
        </p:txBody>
      </p:sp>
      <p:sp>
        <p:nvSpPr>
          <p:cNvPr id="18" name="Rectangle 17"/>
          <p:cNvSpPr/>
          <p:nvPr/>
        </p:nvSpPr>
        <p:spPr>
          <a:xfrm>
            <a:off x="845532" y="1111512"/>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845532" y="1135993"/>
            <a:ext cx="1897668" cy="338554"/>
          </a:xfrm>
          <a:prstGeom prst="rect">
            <a:avLst/>
          </a:prstGeom>
          <a:noFill/>
        </p:spPr>
        <p:txBody>
          <a:bodyPr wrap="square" rtlCol="0">
            <a:spAutoFit/>
          </a:bodyPr>
          <a:lstStyle/>
          <a:p>
            <a:r>
              <a:rPr lang="en-GB" sz="1600" dirty="0">
                <a:solidFill>
                  <a:schemeClr val="accent2"/>
                </a:solidFill>
              </a:rPr>
              <a:t>The Cambrian Hotel</a:t>
            </a:r>
          </a:p>
        </p:txBody>
      </p:sp>
      <p:sp>
        <p:nvSpPr>
          <p:cNvPr id="21" name="TextBox 20"/>
          <p:cNvSpPr txBox="1"/>
          <p:nvPr/>
        </p:nvSpPr>
        <p:spPr>
          <a:xfrm>
            <a:off x="5469774" y="2871653"/>
            <a:ext cx="6325986" cy="646331"/>
          </a:xfrm>
          <a:prstGeom prst="rect">
            <a:avLst/>
          </a:prstGeom>
          <a:noFill/>
        </p:spPr>
        <p:txBody>
          <a:bodyPr wrap="square" rtlCol="0">
            <a:spAutoFit/>
          </a:bodyPr>
          <a:lstStyle/>
          <a:p>
            <a:r>
              <a:rPr lang="en-GB" dirty="0"/>
              <a:t>The user will be able to scroll down to view other pubs, though the button and top menu bar will stay in a fixed location.</a:t>
            </a:r>
          </a:p>
        </p:txBody>
      </p:sp>
      <p:cxnSp>
        <p:nvCxnSpPr>
          <p:cNvPr id="23" name="Straight Connector 22"/>
          <p:cNvCxnSpPr/>
          <p:nvPr/>
        </p:nvCxnSpPr>
        <p:spPr>
          <a:xfrm>
            <a:off x="781397" y="6457436"/>
            <a:ext cx="3857105" cy="0"/>
          </a:xfrm>
          <a:prstGeom prst="line">
            <a:avLst/>
          </a:prstGeom>
        </p:spPr>
        <p:style>
          <a:lnRef idx="2">
            <a:schemeClr val="accent2"/>
          </a:lnRef>
          <a:fillRef idx="0">
            <a:schemeClr val="accent2"/>
          </a:fillRef>
          <a:effectRef idx="1">
            <a:schemeClr val="accent2"/>
          </a:effectRef>
          <a:fontRef idx="minor">
            <a:schemeClr val="tx1"/>
          </a:fontRef>
        </p:style>
      </p:cxnSp>
      <p:sp>
        <p:nvSpPr>
          <p:cNvPr id="24" name="Rectangle 23"/>
          <p:cNvSpPr/>
          <p:nvPr/>
        </p:nvSpPr>
        <p:spPr>
          <a:xfrm>
            <a:off x="4008951" y="1162899"/>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3514322" y="1597035"/>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26" name="Rectangle 25"/>
          <p:cNvSpPr/>
          <p:nvPr/>
        </p:nvSpPr>
        <p:spPr>
          <a:xfrm>
            <a:off x="814649" y="1459938"/>
            <a:ext cx="1537600" cy="400110"/>
          </a:xfrm>
          <a:prstGeom prst="rect">
            <a:avLst/>
          </a:prstGeom>
        </p:spPr>
        <p:txBody>
          <a:bodyPr wrap="none">
            <a:spAutoFit/>
          </a:bodyPr>
          <a:lstStyle/>
          <a:p>
            <a:r>
              <a:rPr lang="en-GB" sz="1000" b="1" i="0" dirty="0">
                <a:solidFill>
                  <a:schemeClr val="accent2"/>
                </a:solidFill>
                <a:effectLst/>
                <a:latin typeface="arial" panose="020B0604020202020204" pitchFamily="34" charset="0"/>
              </a:rPr>
              <a:t> </a:t>
            </a:r>
            <a:r>
              <a:rPr lang="en-GB" sz="1000" b="0" i="0" dirty="0">
                <a:solidFill>
                  <a:schemeClr val="accent2"/>
                </a:solidFill>
                <a:effectLst/>
                <a:latin typeface="arial" panose="020B0604020202020204" pitchFamily="34" charset="0"/>
              </a:rPr>
              <a:t>Alexandra Rd, </a:t>
            </a:r>
          </a:p>
          <a:p>
            <a:r>
              <a:rPr lang="en-GB" sz="1000" b="0" i="0" dirty="0">
                <a:solidFill>
                  <a:schemeClr val="accent2"/>
                </a:solidFill>
                <a:effectLst/>
                <a:latin typeface="arial" panose="020B0604020202020204" pitchFamily="34" charset="0"/>
              </a:rPr>
              <a:t> Aberystwyth SY23 1LG</a:t>
            </a:r>
            <a:endParaRPr lang="en-GB" sz="1000" dirty="0">
              <a:solidFill>
                <a:schemeClr val="accent2"/>
              </a:solidFill>
            </a:endParaRPr>
          </a:p>
        </p:txBody>
      </p:sp>
      <p:sp>
        <p:nvSpPr>
          <p:cNvPr id="27" name="Rectangle 26"/>
          <p:cNvSpPr/>
          <p:nvPr/>
        </p:nvSpPr>
        <p:spPr>
          <a:xfrm>
            <a:off x="859185" y="2128787"/>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859185" y="2153268"/>
            <a:ext cx="1897668" cy="338554"/>
          </a:xfrm>
          <a:prstGeom prst="rect">
            <a:avLst/>
          </a:prstGeom>
          <a:noFill/>
        </p:spPr>
        <p:txBody>
          <a:bodyPr wrap="square" rtlCol="0">
            <a:spAutoFit/>
          </a:bodyPr>
          <a:lstStyle/>
          <a:p>
            <a:r>
              <a:rPr lang="en-GB" sz="1600" dirty="0">
                <a:solidFill>
                  <a:schemeClr val="accent2"/>
                </a:solidFill>
              </a:rPr>
              <a:t>Harleys</a:t>
            </a:r>
          </a:p>
        </p:txBody>
      </p:sp>
      <p:sp>
        <p:nvSpPr>
          <p:cNvPr id="29" name="Rectangle 28"/>
          <p:cNvSpPr/>
          <p:nvPr/>
        </p:nvSpPr>
        <p:spPr>
          <a:xfrm>
            <a:off x="4022604" y="2180174"/>
            <a:ext cx="477706" cy="43336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hlinkClick r:id="rId8" action="ppaction://hlinksldjump"/>
          </p:cNvPr>
          <p:cNvSpPr txBox="1"/>
          <p:nvPr/>
        </p:nvSpPr>
        <p:spPr>
          <a:xfrm>
            <a:off x="3527975" y="2614310"/>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31" name="Rectangle 30"/>
          <p:cNvSpPr/>
          <p:nvPr/>
        </p:nvSpPr>
        <p:spPr>
          <a:xfrm>
            <a:off x="828302" y="2477213"/>
            <a:ext cx="1545616" cy="400110"/>
          </a:xfrm>
          <a:prstGeom prst="rect">
            <a:avLst/>
          </a:prstGeom>
        </p:spPr>
        <p:txBody>
          <a:bodyPr wrap="none">
            <a:spAutoFit/>
          </a:bodyPr>
          <a:lstStyle/>
          <a:p>
            <a:r>
              <a:rPr lang="en-GB" sz="1000" b="1" i="0" dirty="0">
                <a:solidFill>
                  <a:schemeClr val="accent2"/>
                </a:solidFill>
                <a:effectLst/>
                <a:latin typeface="arial" panose="020B0604020202020204" pitchFamily="34" charset="0"/>
              </a:rPr>
              <a:t> </a:t>
            </a:r>
            <a:r>
              <a:rPr lang="en-GB" sz="1000" i="0" dirty="0">
                <a:solidFill>
                  <a:schemeClr val="accent2"/>
                </a:solidFill>
                <a:effectLst/>
                <a:latin typeface="arial" panose="020B0604020202020204" pitchFamily="34" charset="0"/>
              </a:rPr>
              <a:t>Eastgate, </a:t>
            </a:r>
          </a:p>
          <a:p>
            <a:r>
              <a:rPr lang="en-GB" sz="1000" i="0" dirty="0">
                <a:solidFill>
                  <a:schemeClr val="accent2"/>
                </a:solidFill>
                <a:effectLst/>
                <a:latin typeface="arial" panose="020B0604020202020204" pitchFamily="34" charset="0"/>
              </a:rPr>
              <a:t> Aberystwyth SY23 2AR</a:t>
            </a:r>
            <a:endParaRPr lang="en-GB" sz="1000" dirty="0">
              <a:solidFill>
                <a:schemeClr val="accent2"/>
              </a:solidFill>
            </a:endParaRPr>
          </a:p>
        </p:txBody>
      </p:sp>
      <p:sp>
        <p:nvSpPr>
          <p:cNvPr id="32" name="Rectangle 31"/>
          <p:cNvSpPr/>
          <p:nvPr/>
        </p:nvSpPr>
        <p:spPr>
          <a:xfrm>
            <a:off x="859185" y="3113239"/>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859185" y="3137720"/>
            <a:ext cx="1897668" cy="338554"/>
          </a:xfrm>
          <a:prstGeom prst="rect">
            <a:avLst/>
          </a:prstGeom>
          <a:noFill/>
        </p:spPr>
        <p:txBody>
          <a:bodyPr wrap="square" rtlCol="0">
            <a:spAutoFit/>
          </a:bodyPr>
          <a:lstStyle/>
          <a:p>
            <a:r>
              <a:rPr lang="en-GB" sz="1600" dirty="0">
                <a:solidFill>
                  <a:schemeClr val="accent2"/>
                </a:solidFill>
              </a:rPr>
              <a:t>Pier Pressure</a:t>
            </a:r>
          </a:p>
        </p:txBody>
      </p:sp>
      <p:sp>
        <p:nvSpPr>
          <p:cNvPr id="34" name="Rectangle 33"/>
          <p:cNvSpPr/>
          <p:nvPr/>
        </p:nvSpPr>
        <p:spPr>
          <a:xfrm>
            <a:off x="4022604" y="3164626"/>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527975" y="3598762"/>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36" name="Rectangle 35"/>
          <p:cNvSpPr/>
          <p:nvPr/>
        </p:nvSpPr>
        <p:spPr>
          <a:xfrm>
            <a:off x="828302" y="3461665"/>
            <a:ext cx="1782860"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Royal Pier, Marine Terrace, </a:t>
            </a:r>
          </a:p>
          <a:p>
            <a:r>
              <a:rPr lang="en-GB" sz="1000" i="0" dirty="0">
                <a:solidFill>
                  <a:schemeClr val="accent2"/>
                </a:solidFill>
                <a:effectLst/>
                <a:latin typeface="arial" panose="020B0604020202020204" pitchFamily="34" charset="0"/>
              </a:rPr>
              <a:t>Aberystwyth SY23 2AZ</a:t>
            </a:r>
            <a:endParaRPr lang="en-GB" sz="1000" dirty="0">
              <a:solidFill>
                <a:schemeClr val="accent2"/>
              </a:solidFill>
            </a:endParaRPr>
          </a:p>
        </p:txBody>
      </p:sp>
      <p:sp>
        <p:nvSpPr>
          <p:cNvPr id="37" name="Rectangle 36"/>
          <p:cNvSpPr/>
          <p:nvPr/>
        </p:nvSpPr>
        <p:spPr>
          <a:xfrm>
            <a:off x="859185" y="4097691"/>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859185" y="4122172"/>
            <a:ext cx="1897668" cy="338554"/>
          </a:xfrm>
          <a:prstGeom prst="rect">
            <a:avLst/>
          </a:prstGeom>
          <a:noFill/>
        </p:spPr>
        <p:txBody>
          <a:bodyPr wrap="square" rtlCol="0">
            <a:spAutoFit/>
          </a:bodyPr>
          <a:lstStyle/>
          <a:p>
            <a:r>
              <a:rPr lang="en-GB" sz="1600" dirty="0">
                <a:solidFill>
                  <a:schemeClr val="accent2"/>
                </a:solidFill>
              </a:rPr>
              <a:t>BAR46</a:t>
            </a:r>
          </a:p>
        </p:txBody>
      </p:sp>
      <p:sp>
        <p:nvSpPr>
          <p:cNvPr id="39" name="Rectangle 38"/>
          <p:cNvSpPr/>
          <p:nvPr/>
        </p:nvSpPr>
        <p:spPr>
          <a:xfrm>
            <a:off x="4022604" y="4149078"/>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527975" y="4583214"/>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41" name="Rectangle 40"/>
          <p:cNvSpPr/>
          <p:nvPr/>
        </p:nvSpPr>
        <p:spPr>
          <a:xfrm>
            <a:off x="828302" y="4446117"/>
            <a:ext cx="1516762"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46 Bridge St, </a:t>
            </a:r>
          </a:p>
          <a:p>
            <a:r>
              <a:rPr lang="en-GB" sz="1000" i="0" dirty="0">
                <a:solidFill>
                  <a:schemeClr val="accent2"/>
                </a:solidFill>
                <a:effectLst/>
                <a:latin typeface="arial" panose="020B0604020202020204" pitchFamily="34" charset="0"/>
              </a:rPr>
              <a:t>Aberystwyth SY23 1QB</a:t>
            </a:r>
            <a:endParaRPr lang="en-GB" sz="1000" dirty="0">
              <a:solidFill>
                <a:schemeClr val="accent2"/>
              </a:solidFill>
            </a:endParaRPr>
          </a:p>
        </p:txBody>
      </p:sp>
      <p:sp>
        <p:nvSpPr>
          <p:cNvPr id="42" name="Rectangle 41"/>
          <p:cNvSpPr/>
          <p:nvPr/>
        </p:nvSpPr>
        <p:spPr>
          <a:xfrm>
            <a:off x="859185" y="5082143"/>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859185" y="5106624"/>
            <a:ext cx="1897668" cy="338554"/>
          </a:xfrm>
          <a:prstGeom prst="rect">
            <a:avLst/>
          </a:prstGeom>
          <a:noFill/>
        </p:spPr>
        <p:txBody>
          <a:bodyPr wrap="square" rtlCol="0">
            <a:spAutoFit/>
          </a:bodyPr>
          <a:lstStyle/>
          <a:p>
            <a:r>
              <a:rPr lang="en-GB" sz="1600" dirty="0">
                <a:solidFill>
                  <a:schemeClr val="accent2"/>
                </a:solidFill>
              </a:rPr>
              <a:t>Scholars</a:t>
            </a:r>
          </a:p>
        </p:txBody>
      </p:sp>
      <p:sp>
        <p:nvSpPr>
          <p:cNvPr id="44" name="Rectangle 43"/>
          <p:cNvSpPr/>
          <p:nvPr/>
        </p:nvSpPr>
        <p:spPr>
          <a:xfrm>
            <a:off x="4022604" y="5133530"/>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3527975" y="5567666"/>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46" name="Rectangle 45"/>
          <p:cNvSpPr/>
          <p:nvPr/>
        </p:nvSpPr>
        <p:spPr>
          <a:xfrm>
            <a:off x="828302" y="5430569"/>
            <a:ext cx="1518364"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10 Queen's Rd, </a:t>
            </a:r>
          </a:p>
          <a:p>
            <a:r>
              <a:rPr lang="en-GB" sz="1000" i="0" dirty="0">
                <a:solidFill>
                  <a:schemeClr val="accent2"/>
                </a:solidFill>
                <a:effectLst/>
                <a:latin typeface="arial" panose="020B0604020202020204" pitchFamily="34" charset="0"/>
              </a:rPr>
              <a:t>Aberystwyth SY23 2HH</a:t>
            </a:r>
            <a:endParaRPr lang="en-GB" sz="1000" dirty="0">
              <a:solidFill>
                <a:schemeClr val="accent2"/>
              </a:solidFill>
            </a:endParaRPr>
          </a:p>
        </p:txBody>
      </p:sp>
      <p:sp>
        <p:nvSpPr>
          <p:cNvPr id="47" name="Rectangle 46"/>
          <p:cNvSpPr/>
          <p:nvPr/>
        </p:nvSpPr>
        <p:spPr>
          <a:xfrm>
            <a:off x="859184" y="6078530"/>
            <a:ext cx="3734781" cy="37069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883484" y="6099835"/>
            <a:ext cx="1897668" cy="338554"/>
          </a:xfrm>
          <a:prstGeom prst="rect">
            <a:avLst/>
          </a:prstGeom>
          <a:noFill/>
        </p:spPr>
        <p:txBody>
          <a:bodyPr wrap="square" rtlCol="0">
            <a:spAutoFit/>
          </a:bodyPr>
          <a:lstStyle/>
          <a:p>
            <a:r>
              <a:rPr lang="en-GB" sz="1600" dirty="0">
                <a:solidFill>
                  <a:schemeClr val="accent2"/>
                </a:solidFill>
              </a:rPr>
              <a:t>Rummers Wine Bar</a:t>
            </a:r>
          </a:p>
        </p:txBody>
      </p:sp>
      <p:sp>
        <p:nvSpPr>
          <p:cNvPr id="49" name="Rectangle 48"/>
          <p:cNvSpPr/>
          <p:nvPr/>
        </p:nvSpPr>
        <p:spPr>
          <a:xfrm>
            <a:off x="4008951" y="6126359"/>
            <a:ext cx="477706" cy="312511"/>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80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ectangle 30"/>
          <p:cNvSpPr/>
          <p:nvPr/>
        </p:nvSpPr>
        <p:spPr>
          <a:xfrm>
            <a:off x="859185" y="1135993"/>
            <a:ext cx="3734781" cy="3951229"/>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24050" y="298646"/>
            <a:ext cx="3914205" cy="738664"/>
          </a:xfrm>
          <a:prstGeom prst="rect">
            <a:avLst/>
          </a:prstGeom>
          <a:noFill/>
        </p:spPr>
        <p:txBody>
          <a:bodyPr wrap="square" rtlCol="0">
            <a:spAutoFit/>
          </a:bodyPr>
          <a:lstStyle/>
          <a:p>
            <a:r>
              <a:rPr lang="en-GB" sz="1400" dirty="0">
                <a:solidFill>
                  <a:schemeClr val="accent2"/>
                </a:solidFill>
              </a:rPr>
              <a:t>You have added the following pubs to your pub crawl, drag them around to select an order, and select a start and interval time for your crawl.</a:t>
            </a:r>
          </a:p>
        </p:txBody>
      </p:sp>
      <p:sp>
        <p:nvSpPr>
          <p:cNvPr id="9" name="Rectangle 8"/>
          <p:cNvSpPr/>
          <p:nvPr/>
        </p:nvSpPr>
        <p:spPr>
          <a:xfrm>
            <a:off x="2956028" y="6482375"/>
            <a:ext cx="1644791" cy="3756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Add checked pubs to your pub crawl</a:t>
            </a:r>
          </a:p>
        </p:txBody>
      </p:sp>
      <p:sp>
        <p:nvSpPr>
          <p:cNvPr id="11" name="TextBox 10"/>
          <p:cNvSpPr txBox="1"/>
          <p:nvPr/>
        </p:nvSpPr>
        <p:spPr>
          <a:xfrm>
            <a:off x="845532" y="1135993"/>
            <a:ext cx="1897668" cy="2308324"/>
          </a:xfrm>
          <a:prstGeom prst="rect">
            <a:avLst/>
          </a:prstGeom>
          <a:noFill/>
        </p:spPr>
        <p:txBody>
          <a:bodyPr wrap="square" rtlCol="0">
            <a:spAutoFit/>
          </a:bodyPr>
          <a:lstStyle/>
          <a:p>
            <a:r>
              <a:rPr lang="en-GB" sz="1600" dirty="0">
                <a:solidFill>
                  <a:schemeClr val="accent2"/>
                </a:solidFill>
              </a:rPr>
              <a:t>The Cambrian Hotel</a:t>
            </a:r>
          </a:p>
          <a:p>
            <a:r>
              <a:rPr lang="en-GB" sz="1600" dirty="0">
                <a:solidFill>
                  <a:schemeClr val="accent2"/>
                </a:solidFill>
              </a:rPr>
              <a:t>Pier Pressure</a:t>
            </a:r>
          </a:p>
          <a:p>
            <a:r>
              <a:rPr lang="en-GB" sz="1600" dirty="0">
                <a:solidFill>
                  <a:schemeClr val="accent2"/>
                </a:solidFill>
              </a:rPr>
              <a:t>Harleys</a:t>
            </a:r>
          </a:p>
          <a:p>
            <a:r>
              <a:rPr lang="en-GB" sz="1600" dirty="0">
                <a:solidFill>
                  <a:schemeClr val="accent2"/>
                </a:solidFill>
              </a:rPr>
              <a:t>Scholars</a:t>
            </a:r>
          </a:p>
          <a:p>
            <a:r>
              <a:rPr lang="en-GB" sz="1600" dirty="0">
                <a:solidFill>
                  <a:schemeClr val="accent2"/>
                </a:solidFill>
              </a:rPr>
              <a:t>Rummers Wine Bar</a:t>
            </a:r>
          </a:p>
          <a:p>
            <a:endParaRPr lang="en-GB" sz="1600" dirty="0">
              <a:solidFill>
                <a:schemeClr val="accent2"/>
              </a:solidFill>
            </a:endParaRPr>
          </a:p>
          <a:p>
            <a:endParaRPr lang="en-GB" sz="1600" dirty="0">
              <a:solidFill>
                <a:schemeClr val="accent2"/>
              </a:solidFill>
            </a:endParaRPr>
          </a:p>
          <a:p>
            <a:endParaRPr lang="en-GB" sz="1600" dirty="0">
              <a:solidFill>
                <a:schemeClr val="accent2"/>
              </a:solidFill>
            </a:endParaRPr>
          </a:p>
          <a:p>
            <a:endParaRPr lang="en-GB" sz="1600" dirty="0">
              <a:solidFill>
                <a:schemeClr val="accent2"/>
              </a:solidFill>
            </a:endParaRPr>
          </a:p>
        </p:txBody>
      </p:sp>
      <p:cxnSp>
        <p:nvCxnSpPr>
          <p:cNvPr id="12" name="Straight Connector 11"/>
          <p:cNvCxnSpPr/>
          <p:nvPr/>
        </p:nvCxnSpPr>
        <p:spPr>
          <a:xfrm>
            <a:off x="781397" y="6457436"/>
            <a:ext cx="3857105" cy="0"/>
          </a:xfrm>
          <a:prstGeom prst="line">
            <a:avLst/>
          </a:prstGeom>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5810250" y="1781095"/>
            <a:ext cx="4448175" cy="1200329"/>
          </a:xfrm>
          <a:prstGeom prst="rect">
            <a:avLst/>
          </a:prstGeom>
          <a:noFill/>
        </p:spPr>
        <p:txBody>
          <a:bodyPr wrap="square" rtlCol="0">
            <a:spAutoFit/>
          </a:bodyPr>
          <a:lstStyle/>
          <a:p>
            <a:r>
              <a:rPr lang="en-GB" dirty="0"/>
              <a:t>The user can drag and drop their pubs into their desired order, then choose a start and interval time for their crawl. The start and interval times will look like:</a:t>
            </a:r>
          </a:p>
        </p:txBody>
      </p:sp>
      <p:sp>
        <p:nvSpPr>
          <p:cNvPr id="41" name="TextBox 40"/>
          <p:cNvSpPr txBox="1"/>
          <p:nvPr/>
        </p:nvSpPr>
        <p:spPr>
          <a:xfrm>
            <a:off x="834496" y="5418068"/>
            <a:ext cx="1757078" cy="276999"/>
          </a:xfrm>
          <a:prstGeom prst="rect">
            <a:avLst/>
          </a:prstGeom>
          <a:noFill/>
        </p:spPr>
        <p:txBody>
          <a:bodyPr wrap="square" rtlCol="0">
            <a:spAutoFit/>
          </a:bodyPr>
          <a:lstStyle/>
          <a:p>
            <a:r>
              <a:rPr lang="en-GB" sz="1200" dirty="0">
                <a:solidFill>
                  <a:schemeClr val="accent2"/>
                </a:solidFill>
              </a:rPr>
              <a:t>Select a start time:</a:t>
            </a:r>
          </a:p>
        </p:txBody>
      </p:sp>
      <p:sp>
        <p:nvSpPr>
          <p:cNvPr id="42" name="Rectangle 41"/>
          <p:cNvSpPr/>
          <p:nvPr/>
        </p:nvSpPr>
        <p:spPr>
          <a:xfrm>
            <a:off x="872376" y="5695067"/>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19:00</a:t>
            </a:r>
          </a:p>
        </p:txBody>
      </p:sp>
      <p:sp>
        <p:nvSpPr>
          <p:cNvPr id="43" name="Rectangle 42"/>
          <p:cNvSpPr/>
          <p:nvPr/>
        </p:nvSpPr>
        <p:spPr>
          <a:xfrm>
            <a:off x="2956028" y="5695067"/>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30mins</a:t>
            </a:r>
          </a:p>
        </p:txBody>
      </p:sp>
      <p:sp>
        <p:nvSpPr>
          <p:cNvPr id="44" name="TextBox 43"/>
          <p:cNvSpPr txBox="1"/>
          <p:nvPr/>
        </p:nvSpPr>
        <p:spPr>
          <a:xfrm>
            <a:off x="2870303" y="5418068"/>
            <a:ext cx="1913762" cy="276999"/>
          </a:xfrm>
          <a:prstGeom prst="rect">
            <a:avLst/>
          </a:prstGeom>
          <a:noFill/>
        </p:spPr>
        <p:txBody>
          <a:bodyPr wrap="square" rtlCol="0">
            <a:spAutoFit/>
          </a:bodyPr>
          <a:lstStyle/>
          <a:p>
            <a:r>
              <a:rPr lang="en-GB" sz="1200" dirty="0">
                <a:solidFill>
                  <a:schemeClr val="accent2"/>
                </a:solidFill>
              </a:rPr>
              <a:t>Select an interval time:</a:t>
            </a:r>
          </a:p>
        </p:txBody>
      </p:sp>
      <p:sp>
        <p:nvSpPr>
          <p:cNvPr id="45" name="Rectangle 44"/>
          <p:cNvSpPr/>
          <p:nvPr/>
        </p:nvSpPr>
        <p:spPr>
          <a:xfrm>
            <a:off x="6053976" y="3248092"/>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a:t>
            </a:r>
          </a:p>
        </p:txBody>
      </p:sp>
      <p:sp>
        <p:nvSpPr>
          <p:cNvPr id="46" name="Rectangle 45"/>
          <p:cNvSpPr/>
          <p:nvPr/>
        </p:nvSpPr>
        <p:spPr>
          <a:xfrm>
            <a:off x="8299553" y="3248092"/>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accent2"/>
                </a:solidFill>
              </a:rPr>
              <a:t>mins</a:t>
            </a:r>
            <a:endParaRPr lang="en-GB" dirty="0">
              <a:solidFill>
                <a:schemeClr val="accent2"/>
              </a:solidFill>
            </a:endParaRPr>
          </a:p>
        </p:txBody>
      </p:sp>
      <p:sp>
        <p:nvSpPr>
          <p:cNvPr id="47" name="TextBox 46"/>
          <p:cNvSpPr txBox="1"/>
          <p:nvPr/>
        </p:nvSpPr>
        <p:spPr>
          <a:xfrm>
            <a:off x="5915025" y="3907210"/>
            <a:ext cx="4448175" cy="1200329"/>
          </a:xfrm>
          <a:prstGeom prst="rect">
            <a:avLst/>
          </a:prstGeom>
          <a:noFill/>
        </p:spPr>
        <p:txBody>
          <a:bodyPr wrap="square" rtlCol="0">
            <a:spAutoFit/>
          </a:bodyPr>
          <a:lstStyle/>
          <a:p>
            <a:r>
              <a:rPr lang="en-GB" dirty="0"/>
              <a:t>Until the user enters info into them. If the user does not enter anything there will either be an untimed pub crawl, or a default (up to group </a:t>
            </a:r>
            <a:r>
              <a:rPr lang="en-GB"/>
              <a:t>to decide).</a:t>
            </a:r>
            <a:endParaRPr lang="en-GB" dirty="0"/>
          </a:p>
        </p:txBody>
      </p:sp>
    </p:spTree>
    <p:custDataLst>
      <p:tags r:id="rId1"/>
    </p:custDataLst>
    <p:extLst>
      <p:ext uri="{BB962C8B-B14F-4D97-AF65-F5344CB8AC3E}">
        <p14:creationId xmlns:p14="http://schemas.microsoft.com/office/powerpoint/2010/main" val="236886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BBB9A03-D905-4311-A3A8-A96E45C6E2E2}"/>
              </a:ext>
            </a:extLst>
          </p:cNvPr>
          <p:cNvGrpSpPr/>
          <p:nvPr/>
        </p:nvGrpSpPr>
        <p:grpSpPr>
          <a:xfrm>
            <a:off x="781397" y="0"/>
            <a:ext cx="3857105" cy="6858000"/>
            <a:chOff x="781397" y="0"/>
            <a:chExt cx="3857105" cy="6858000"/>
          </a:xfrm>
        </p:grpSpPr>
        <p:sp>
          <p:nvSpPr>
            <p:cNvPr id="7" name="Rectangle 6">
              <a:extLst>
                <a:ext uri="{FF2B5EF4-FFF2-40B4-BE49-F238E27FC236}">
                  <a16:creationId xmlns:a16="http://schemas.microsoft.com/office/drawing/2014/main" id="{6F99C883-6567-48D5-BF9B-D52D55923155}"/>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964F8E7-75F6-45F6-8E12-F6C3AD4E04A7}"/>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4" descr="https://image.flaticon.com/icons/png/512/93/93634.png">
              <a:hlinkClick r:id="rId3" action="ppaction://hlinksldjump"/>
              <a:extLst>
                <a:ext uri="{FF2B5EF4-FFF2-40B4-BE49-F238E27FC236}">
                  <a16:creationId xmlns:a16="http://schemas.microsoft.com/office/drawing/2014/main" id="{49165692-206D-4FB2-AA80-0CBFEF05E9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static.thenounproject.com/png/610387-200.png">
              <a:hlinkClick r:id="rId5" action="ppaction://hlinksldjump"/>
              <a:extLst>
                <a:ext uri="{FF2B5EF4-FFF2-40B4-BE49-F238E27FC236}">
                  <a16:creationId xmlns:a16="http://schemas.microsoft.com/office/drawing/2014/main" id="{4705A07D-A71A-415D-8CDD-0C5B4A927B7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AFD0A205-1193-42C3-85FD-D826173ABABA}"/>
              </a:ext>
            </a:extLst>
          </p:cNvPr>
          <p:cNvPicPr>
            <a:picLocks noChangeAspect="1"/>
          </p:cNvPicPr>
          <p:nvPr/>
        </p:nvPicPr>
        <p:blipFill rotWithShape="1">
          <a:blip r:embed="rId7"/>
          <a:srcRect l="18682" t="13091" r="18591" b="5455"/>
          <a:stretch/>
        </p:blipFill>
        <p:spPr>
          <a:xfrm>
            <a:off x="928447" y="837806"/>
            <a:ext cx="3547469" cy="2591194"/>
          </a:xfrm>
          <a:prstGeom prst="rect">
            <a:avLst/>
          </a:prstGeom>
        </p:spPr>
      </p:pic>
      <p:sp>
        <p:nvSpPr>
          <p:cNvPr id="13" name="TextBox 12">
            <a:extLst>
              <a:ext uri="{FF2B5EF4-FFF2-40B4-BE49-F238E27FC236}">
                <a16:creationId xmlns:a16="http://schemas.microsoft.com/office/drawing/2014/main" id="{BFAA8558-C5FC-4F25-B1D0-6E90AC047213}"/>
              </a:ext>
            </a:extLst>
          </p:cNvPr>
          <p:cNvSpPr txBox="1"/>
          <p:nvPr/>
        </p:nvSpPr>
        <p:spPr>
          <a:xfrm>
            <a:off x="1011362" y="346459"/>
            <a:ext cx="2769028" cy="369332"/>
          </a:xfrm>
          <a:prstGeom prst="rect">
            <a:avLst/>
          </a:prstGeom>
          <a:noFill/>
        </p:spPr>
        <p:txBody>
          <a:bodyPr wrap="none" rtlCol="0">
            <a:spAutoFit/>
          </a:bodyPr>
          <a:lstStyle/>
          <a:p>
            <a:r>
              <a:rPr lang="en-GB" dirty="0">
                <a:solidFill>
                  <a:schemeClr val="accent2"/>
                </a:solidFill>
              </a:rPr>
              <a:t>Court Royal Hotel (Harley’s)</a:t>
            </a:r>
          </a:p>
        </p:txBody>
      </p:sp>
      <p:sp>
        <p:nvSpPr>
          <p:cNvPr id="15" name="TextBox 14">
            <a:extLst>
              <a:ext uri="{FF2B5EF4-FFF2-40B4-BE49-F238E27FC236}">
                <a16:creationId xmlns:a16="http://schemas.microsoft.com/office/drawing/2014/main" id="{149256AC-B0F2-4CDD-894F-EBB4D41E7D0C}"/>
              </a:ext>
            </a:extLst>
          </p:cNvPr>
          <p:cNvSpPr txBox="1"/>
          <p:nvPr/>
        </p:nvSpPr>
        <p:spPr>
          <a:xfrm>
            <a:off x="781397" y="3981036"/>
            <a:ext cx="4144201" cy="1815882"/>
          </a:xfrm>
          <a:prstGeom prst="rect">
            <a:avLst/>
          </a:prstGeom>
          <a:noFill/>
        </p:spPr>
        <p:txBody>
          <a:bodyPr wrap="square" rtlCol="0">
            <a:spAutoFit/>
          </a:bodyPr>
          <a:lstStyle/>
          <a:p>
            <a:r>
              <a:rPr lang="en-GB" sz="1600" dirty="0">
                <a:solidFill>
                  <a:schemeClr val="accent2"/>
                </a:solidFill>
              </a:rPr>
              <a:t>Court Royal Hotel, also known as Harleys is a pub/club which is largely frequented by students of the local uni. The pub has a very lively atmosphere when you arrive at its peak time and its bar staff are very efficient even at this time. The pricing of the drinks are at an average for a pub in a student town. </a:t>
            </a:r>
          </a:p>
        </p:txBody>
      </p:sp>
      <p:sp>
        <p:nvSpPr>
          <p:cNvPr id="16" name="TextBox 15">
            <a:extLst>
              <a:ext uri="{FF2B5EF4-FFF2-40B4-BE49-F238E27FC236}">
                <a16:creationId xmlns:a16="http://schemas.microsoft.com/office/drawing/2014/main" id="{FB177D65-F4DC-4C28-812C-087C14474977}"/>
              </a:ext>
            </a:extLst>
          </p:cNvPr>
          <p:cNvSpPr txBox="1"/>
          <p:nvPr/>
        </p:nvSpPr>
        <p:spPr>
          <a:xfrm>
            <a:off x="781397" y="3568714"/>
            <a:ext cx="2713692" cy="369332"/>
          </a:xfrm>
          <a:prstGeom prst="rect">
            <a:avLst/>
          </a:prstGeom>
          <a:noFill/>
        </p:spPr>
        <p:txBody>
          <a:bodyPr wrap="none" rtlCol="0">
            <a:spAutoFit/>
          </a:bodyPr>
          <a:lstStyle/>
          <a:p>
            <a:r>
              <a:rPr lang="en-GB" dirty="0">
                <a:solidFill>
                  <a:schemeClr val="accent2"/>
                </a:solidFill>
              </a:rPr>
              <a:t>Features: Club, Loud Music</a:t>
            </a:r>
          </a:p>
        </p:txBody>
      </p:sp>
      <p:pic>
        <p:nvPicPr>
          <p:cNvPr id="17" name="Picture 16">
            <a:extLst>
              <a:ext uri="{FF2B5EF4-FFF2-40B4-BE49-F238E27FC236}">
                <a16:creationId xmlns:a16="http://schemas.microsoft.com/office/drawing/2014/main" id="{0E9670DD-86F0-49A2-9C50-ADC670F153CF}"/>
              </a:ext>
            </a:extLst>
          </p:cNvPr>
          <p:cNvPicPr>
            <a:picLocks noChangeAspect="1"/>
          </p:cNvPicPr>
          <p:nvPr/>
        </p:nvPicPr>
        <p:blipFill rotWithShape="1">
          <a:blip r:embed="rId8"/>
          <a:srcRect l="48682" t="47515" r="24181" b="37895"/>
          <a:stretch/>
        </p:blipFill>
        <p:spPr>
          <a:xfrm>
            <a:off x="1197032" y="5942891"/>
            <a:ext cx="3025833" cy="915109"/>
          </a:xfrm>
          <a:prstGeom prst="rect">
            <a:avLst/>
          </a:prstGeom>
        </p:spPr>
      </p:pic>
      <p:cxnSp>
        <p:nvCxnSpPr>
          <p:cNvPr id="19" name="Straight Arrow Connector 18">
            <a:extLst>
              <a:ext uri="{FF2B5EF4-FFF2-40B4-BE49-F238E27FC236}">
                <a16:creationId xmlns:a16="http://schemas.microsoft.com/office/drawing/2014/main" id="{EF16C63E-FC86-4BED-A200-920B5411DD77}"/>
              </a:ext>
            </a:extLst>
          </p:cNvPr>
          <p:cNvCxnSpPr>
            <a:cxnSpLocks/>
          </p:cNvCxnSpPr>
          <p:nvPr/>
        </p:nvCxnSpPr>
        <p:spPr>
          <a:xfrm>
            <a:off x="4906937" y="2958331"/>
            <a:ext cx="18661" cy="2838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DEEAE3F-94CB-475D-B33E-048551CAFD2E}"/>
              </a:ext>
            </a:extLst>
          </p:cNvPr>
          <p:cNvCxnSpPr>
            <a:cxnSpLocks/>
          </p:cNvCxnSpPr>
          <p:nvPr/>
        </p:nvCxnSpPr>
        <p:spPr>
          <a:xfrm flipH="1" flipV="1">
            <a:off x="4906937" y="2840170"/>
            <a:ext cx="18661" cy="2860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92674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B6D518-180F-43F3-A9A0-9BCDAA1A489C}"/>
              </a:ext>
            </a:extLst>
          </p:cNvPr>
          <p:cNvGrpSpPr/>
          <p:nvPr/>
        </p:nvGrpSpPr>
        <p:grpSpPr>
          <a:xfrm>
            <a:off x="781397" y="0"/>
            <a:ext cx="3857105" cy="6858000"/>
            <a:chOff x="781397" y="0"/>
            <a:chExt cx="3857105" cy="6858000"/>
          </a:xfrm>
        </p:grpSpPr>
        <p:sp>
          <p:nvSpPr>
            <p:cNvPr id="5" name="Rectangle 4">
              <a:extLst>
                <a:ext uri="{FF2B5EF4-FFF2-40B4-BE49-F238E27FC236}">
                  <a16:creationId xmlns:a16="http://schemas.microsoft.com/office/drawing/2014/main" id="{B1D38495-5ADF-4CA6-A522-2B769580159A}"/>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EFA79D2-6195-41BD-A3EA-6914CB577C21}"/>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7" name="Picture 4" descr="https://image.flaticon.com/icons/png/512/93/93634.png">
              <a:hlinkClick r:id="rId3" action="ppaction://hlinksldjump"/>
              <a:extLst>
                <a:ext uri="{FF2B5EF4-FFF2-40B4-BE49-F238E27FC236}">
                  <a16:creationId xmlns:a16="http://schemas.microsoft.com/office/drawing/2014/main" id="{04DF2D2E-863B-44E2-84F0-5C53CC634A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static.thenounproject.com/png/610387-200.png">
              <a:hlinkClick r:id="rId5" action="ppaction://hlinksldjump"/>
              <a:extLst>
                <a:ext uri="{FF2B5EF4-FFF2-40B4-BE49-F238E27FC236}">
                  <a16:creationId xmlns:a16="http://schemas.microsoft.com/office/drawing/2014/main" id="{5F56DFF8-DDFD-40AF-937C-B0CFBE02F0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BBA719AA-3414-4636-A68A-97B0F606187F}"/>
              </a:ext>
            </a:extLst>
          </p:cNvPr>
          <p:cNvPicPr>
            <a:picLocks noChangeAspect="1"/>
          </p:cNvPicPr>
          <p:nvPr/>
        </p:nvPicPr>
        <p:blipFill rotWithShape="1">
          <a:blip r:embed="rId7"/>
          <a:srcRect l="8295" t="12121" r="6410" b="5212"/>
          <a:stretch/>
        </p:blipFill>
        <p:spPr>
          <a:xfrm>
            <a:off x="781396" y="264493"/>
            <a:ext cx="3895563" cy="3164508"/>
          </a:xfrm>
          <a:prstGeom prst="rect">
            <a:avLst/>
          </a:prstGeom>
        </p:spPr>
      </p:pic>
      <p:sp>
        <p:nvSpPr>
          <p:cNvPr id="10" name="TextBox 9">
            <a:extLst>
              <a:ext uri="{FF2B5EF4-FFF2-40B4-BE49-F238E27FC236}">
                <a16:creationId xmlns:a16="http://schemas.microsoft.com/office/drawing/2014/main" id="{5DBF4DE4-50A5-44EC-A8A3-20BCC704C390}"/>
              </a:ext>
            </a:extLst>
          </p:cNvPr>
          <p:cNvSpPr txBox="1"/>
          <p:nvPr/>
        </p:nvSpPr>
        <p:spPr>
          <a:xfrm>
            <a:off x="781396" y="3693494"/>
            <a:ext cx="2769028" cy="369332"/>
          </a:xfrm>
          <a:prstGeom prst="rect">
            <a:avLst/>
          </a:prstGeom>
          <a:noFill/>
        </p:spPr>
        <p:txBody>
          <a:bodyPr wrap="none" rtlCol="0">
            <a:spAutoFit/>
          </a:bodyPr>
          <a:lstStyle/>
          <a:p>
            <a:r>
              <a:rPr lang="en-GB" dirty="0">
                <a:solidFill>
                  <a:schemeClr val="accent2"/>
                </a:solidFill>
              </a:rPr>
              <a:t>Court Royal Hotel (Harley’s)</a:t>
            </a:r>
          </a:p>
        </p:txBody>
      </p:sp>
      <p:sp>
        <p:nvSpPr>
          <p:cNvPr id="11" name="TextBox 10">
            <a:extLst>
              <a:ext uri="{FF2B5EF4-FFF2-40B4-BE49-F238E27FC236}">
                <a16:creationId xmlns:a16="http://schemas.microsoft.com/office/drawing/2014/main" id="{4DC57E3C-3F46-475E-BCC9-B26B951C58FE}"/>
              </a:ext>
            </a:extLst>
          </p:cNvPr>
          <p:cNvSpPr txBox="1"/>
          <p:nvPr/>
        </p:nvSpPr>
        <p:spPr>
          <a:xfrm>
            <a:off x="781396" y="4142653"/>
            <a:ext cx="3176126" cy="369332"/>
          </a:xfrm>
          <a:prstGeom prst="rect">
            <a:avLst/>
          </a:prstGeom>
          <a:noFill/>
        </p:spPr>
        <p:txBody>
          <a:bodyPr wrap="none" rtlCol="0">
            <a:spAutoFit/>
          </a:bodyPr>
          <a:lstStyle/>
          <a:p>
            <a:r>
              <a:rPr lang="en-GB" dirty="0">
                <a:solidFill>
                  <a:schemeClr val="accent2"/>
                </a:solidFill>
              </a:rPr>
              <a:t>21 Eastgate Street, Aberystwyth</a:t>
            </a:r>
          </a:p>
        </p:txBody>
      </p:sp>
      <p:sp>
        <p:nvSpPr>
          <p:cNvPr id="12" name="TextBox 11">
            <a:hlinkClick r:id="rId8" action="ppaction://hlinksldjump"/>
            <a:extLst>
              <a:ext uri="{FF2B5EF4-FFF2-40B4-BE49-F238E27FC236}">
                <a16:creationId xmlns:a16="http://schemas.microsoft.com/office/drawing/2014/main" id="{42951A4D-2A12-4141-8B1F-4040980BEE21}"/>
              </a:ext>
            </a:extLst>
          </p:cNvPr>
          <p:cNvSpPr txBox="1"/>
          <p:nvPr/>
        </p:nvSpPr>
        <p:spPr>
          <a:xfrm>
            <a:off x="3074091" y="4797552"/>
            <a:ext cx="1412566" cy="369332"/>
          </a:xfrm>
          <a:prstGeom prst="rect">
            <a:avLst/>
          </a:prstGeom>
          <a:noFill/>
        </p:spPr>
        <p:txBody>
          <a:bodyPr wrap="none" rtlCol="0">
            <a:spAutoFit/>
          </a:bodyPr>
          <a:lstStyle/>
          <a:p>
            <a:r>
              <a:rPr lang="en-GB" b="1" u="sng" dirty="0">
                <a:solidFill>
                  <a:schemeClr val="accent2"/>
                </a:solidFill>
              </a:rPr>
              <a:t>More Details</a:t>
            </a:r>
          </a:p>
        </p:txBody>
      </p:sp>
      <p:cxnSp>
        <p:nvCxnSpPr>
          <p:cNvPr id="14" name="Straight Connector 13">
            <a:extLst>
              <a:ext uri="{FF2B5EF4-FFF2-40B4-BE49-F238E27FC236}">
                <a16:creationId xmlns:a16="http://schemas.microsoft.com/office/drawing/2014/main" id="{C7226667-104F-42B4-B103-4E0603B8E6C7}"/>
              </a:ext>
            </a:extLst>
          </p:cNvPr>
          <p:cNvCxnSpPr>
            <a:cxnSpLocks/>
          </p:cNvCxnSpPr>
          <p:nvPr/>
        </p:nvCxnSpPr>
        <p:spPr>
          <a:xfrm>
            <a:off x="781396" y="5552902"/>
            <a:ext cx="3857106"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3F380A3E-F670-4DB8-B80C-4B1B51FAC35F}"/>
              </a:ext>
            </a:extLst>
          </p:cNvPr>
          <p:cNvSpPr txBox="1"/>
          <p:nvPr/>
        </p:nvSpPr>
        <p:spPr>
          <a:xfrm>
            <a:off x="908819" y="5651453"/>
            <a:ext cx="782587" cy="369332"/>
          </a:xfrm>
          <a:prstGeom prst="rect">
            <a:avLst/>
          </a:prstGeom>
          <a:noFill/>
        </p:spPr>
        <p:txBody>
          <a:bodyPr wrap="none" rtlCol="0">
            <a:spAutoFit/>
          </a:bodyPr>
          <a:lstStyle/>
          <a:p>
            <a:r>
              <a:rPr lang="en-GB" dirty="0">
                <a:solidFill>
                  <a:schemeClr val="accent2"/>
                </a:solidFill>
              </a:rPr>
              <a:t>Inn on</a:t>
            </a:r>
          </a:p>
        </p:txBody>
      </p:sp>
      <p:sp>
        <p:nvSpPr>
          <p:cNvPr id="17" name="Rectangle 16">
            <a:hlinkClick r:id="rId9" action="ppaction://hlinksldjump"/>
            <a:extLst>
              <a:ext uri="{FF2B5EF4-FFF2-40B4-BE49-F238E27FC236}">
                <a16:creationId xmlns:a16="http://schemas.microsoft.com/office/drawing/2014/main" id="{2A3355F7-3B37-4872-B77D-ED64CBC0DDE7}"/>
              </a:ext>
            </a:extLst>
          </p:cNvPr>
          <p:cNvSpPr/>
          <p:nvPr/>
        </p:nvSpPr>
        <p:spPr>
          <a:xfrm>
            <a:off x="3181857" y="5909108"/>
            <a:ext cx="1197033" cy="633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u="sng" dirty="0">
                <a:solidFill>
                  <a:sysClr val="windowText" lastClr="000000"/>
                </a:solidFill>
              </a:rPr>
              <a:t>NEXT PUB</a:t>
            </a:r>
          </a:p>
        </p:txBody>
      </p:sp>
      <p:sp>
        <p:nvSpPr>
          <p:cNvPr id="18" name="TextBox 17">
            <a:extLst>
              <a:ext uri="{FF2B5EF4-FFF2-40B4-BE49-F238E27FC236}">
                <a16:creationId xmlns:a16="http://schemas.microsoft.com/office/drawing/2014/main" id="{B221D056-494D-47D0-975F-3079FC1DF1E1}"/>
              </a:ext>
            </a:extLst>
          </p:cNvPr>
          <p:cNvSpPr txBox="1"/>
          <p:nvPr/>
        </p:nvSpPr>
        <p:spPr>
          <a:xfrm>
            <a:off x="944085" y="6099632"/>
            <a:ext cx="712054" cy="369332"/>
          </a:xfrm>
          <a:prstGeom prst="rect">
            <a:avLst/>
          </a:prstGeom>
          <a:noFill/>
        </p:spPr>
        <p:txBody>
          <a:bodyPr wrap="none" rtlCol="0">
            <a:spAutoFit/>
          </a:bodyPr>
          <a:lstStyle/>
          <a:p>
            <a:r>
              <a:rPr lang="en-GB" dirty="0">
                <a:solidFill>
                  <a:schemeClr val="accent2"/>
                </a:solidFill>
              </a:rPr>
              <a:t>Time:</a:t>
            </a:r>
          </a:p>
        </p:txBody>
      </p:sp>
    </p:spTree>
    <p:custDataLst>
      <p:tags r:id="rId1"/>
    </p:custDataLst>
    <p:extLst>
      <p:ext uri="{BB962C8B-B14F-4D97-AF65-F5344CB8AC3E}">
        <p14:creationId xmlns:p14="http://schemas.microsoft.com/office/powerpoint/2010/main" val="28990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E2FD1DA-AF25-4CDB-A853-726D69BE279C}"/>
              </a:ext>
            </a:extLst>
          </p:cNvPr>
          <p:cNvGrpSpPr/>
          <p:nvPr/>
        </p:nvGrpSpPr>
        <p:grpSpPr>
          <a:xfrm>
            <a:off x="781397" y="0"/>
            <a:ext cx="3857105" cy="6858000"/>
            <a:chOff x="781397" y="0"/>
            <a:chExt cx="3857105" cy="6858000"/>
          </a:xfrm>
        </p:grpSpPr>
        <p:sp>
          <p:nvSpPr>
            <p:cNvPr id="3" name="Rectangle 2">
              <a:extLst>
                <a:ext uri="{FF2B5EF4-FFF2-40B4-BE49-F238E27FC236}">
                  <a16:creationId xmlns:a16="http://schemas.microsoft.com/office/drawing/2014/main" id="{B57EAED7-AC9D-438B-B1C2-30056A55CB06}"/>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E35498D-89F8-496C-9D7B-CB75317CB1FD}"/>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5" name="Picture 4" descr="https://image.flaticon.com/icons/png/512/93/93634.png">
              <a:hlinkClick r:id="rId3" action="ppaction://hlinksldjump"/>
              <a:extLst>
                <a:ext uri="{FF2B5EF4-FFF2-40B4-BE49-F238E27FC236}">
                  <a16:creationId xmlns:a16="http://schemas.microsoft.com/office/drawing/2014/main" id="{5CCAA6E4-3FE4-4F82-9181-666128F10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tatic.thenounproject.com/png/610387-200.png">
              <a:hlinkClick r:id="rId3" action="ppaction://hlinksldjump"/>
              <a:extLst>
                <a:ext uri="{FF2B5EF4-FFF2-40B4-BE49-F238E27FC236}">
                  <a16:creationId xmlns:a16="http://schemas.microsoft.com/office/drawing/2014/main" id="{49CDC057-8AA4-49C5-8E07-6FDA33C9318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1146E411-C5EE-475C-8DC4-6CEDAB9389CD}"/>
              </a:ext>
            </a:extLst>
          </p:cNvPr>
          <p:cNvSpPr txBox="1"/>
          <p:nvPr/>
        </p:nvSpPr>
        <p:spPr>
          <a:xfrm>
            <a:off x="1144941" y="731518"/>
            <a:ext cx="3341716" cy="923330"/>
          </a:xfrm>
          <a:prstGeom prst="rect">
            <a:avLst/>
          </a:prstGeom>
          <a:noFill/>
        </p:spPr>
        <p:txBody>
          <a:bodyPr wrap="square" rtlCol="0">
            <a:spAutoFit/>
          </a:bodyPr>
          <a:lstStyle/>
          <a:p>
            <a:r>
              <a:rPr lang="en-GB" dirty="0">
                <a:solidFill>
                  <a:schemeClr val="accent2"/>
                </a:solidFill>
              </a:rPr>
              <a:t>You haven’t created a Pub Tour list yet please press one of the buttons below</a:t>
            </a:r>
          </a:p>
        </p:txBody>
      </p:sp>
      <p:sp>
        <p:nvSpPr>
          <p:cNvPr id="8" name="Rectangle 7">
            <a:hlinkClick r:id="rId6" action="ppaction://hlinksldjump"/>
            <a:extLst>
              <a:ext uri="{FF2B5EF4-FFF2-40B4-BE49-F238E27FC236}">
                <a16:creationId xmlns:a16="http://schemas.microsoft.com/office/drawing/2014/main" id="{74702388-CB25-458C-A400-1F27187E80EC}"/>
              </a:ext>
            </a:extLst>
          </p:cNvPr>
          <p:cNvSpPr/>
          <p:nvPr/>
        </p:nvSpPr>
        <p:spPr>
          <a:xfrm>
            <a:off x="1546166" y="2161922"/>
            <a:ext cx="2327563" cy="9975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New Pub Tour</a:t>
            </a:r>
          </a:p>
        </p:txBody>
      </p:sp>
      <p:sp>
        <p:nvSpPr>
          <p:cNvPr id="9" name="Rectangle 8">
            <a:hlinkClick r:id="rId7" action="ppaction://hlinksldjump"/>
            <a:extLst>
              <a:ext uri="{FF2B5EF4-FFF2-40B4-BE49-F238E27FC236}">
                <a16:creationId xmlns:a16="http://schemas.microsoft.com/office/drawing/2014/main" id="{7B7E8AD1-DB88-47D8-B2A3-ED2997DF40C2}"/>
              </a:ext>
            </a:extLst>
          </p:cNvPr>
          <p:cNvSpPr/>
          <p:nvPr/>
        </p:nvSpPr>
        <p:spPr>
          <a:xfrm>
            <a:off x="1546166" y="4011197"/>
            <a:ext cx="2327563" cy="9975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Create random Pub Tour with currently selected Features</a:t>
            </a:r>
          </a:p>
        </p:txBody>
      </p:sp>
    </p:spTree>
    <p:custDataLst>
      <p:tags r:id="rId1"/>
    </p:custDataLst>
    <p:extLst>
      <p:ext uri="{BB962C8B-B14F-4D97-AF65-F5344CB8AC3E}">
        <p14:creationId xmlns:p14="http://schemas.microsoft.com/office/powerpoint/2010/main" val="178535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B28A31-5F3F-4213-90A7-0EED35C74B7A}"/>
              </a:ext>
            </a:extLst>
          </p:cNvPr>
          <p:cNvGrpSpPr/>
          <p:nvPr/>
        </p:nvGrpSpPr>
        <p:grpSpPr>
          <a:xfrm>
            <a:off x="781397" y="0"/>
            <a:ext cx="3857105" cy="6858000"/>
            <a:chOff x="781397" y="0"/>
            <a:chExt cx="3857105" cy="6858000"/>
          </a:xfrm>
        </p:grpSpPr>
        <p:sp>
          <p:nvSpPr>
            <p:cNvPr id="3" name="Rectangle 2">
              <a:extLst>
                <a:ext uri="{FF2B5EF4-FFF2-40B4-BE49-F238E27FC236}">
                  <a16:creationId xmlns:a16="http://schemas.microsoft.com/office/drawing/2014/main" id="{5B38680D-E942-4F80-BB3D-CF76160FBB7E}"/>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8D01E42-33AC-4BC7-AE7D-78868B872CD4}"/>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5" name="Picture 4" descr="https://image.flaticon.com/icons/png/512/93/93634.png">
              <a:extLst>
                <a:ext uri="{FF2B5EF4-FFF2-40B4-BE49-F238E27FC236}">
                  <a16:creationId xmlns:a16="http://schemas.microsoft.com/office/drawing/2014/main" id="{6168B13E-B11B-4FF2-B6F2-001B5CE751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tatic.thenounproject.com/png/610387-200.png">
              <a:hlinkClick r:id="rId4" action="ppaction://hlinksldjump"/>
              <a:extLst>
                <a:ext uri="{FF2B5EF4-FFF2-40B4-BE49-F238E27FC236}">
                  <a16:creationId xmlns:a16="http://schemas.microsoft.com/office/drawing/2014/main" id="{A722B12C-8BE4-46B6-ACFB-ADEBF191C7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2ABB98DA-0774-45F4-B602-23B203407496}"/>
              </a:ext>
            </a:extLst>
          </p:cNvPr>
          <p:cNvSpPr txBox="1"/>
          <p:nvPr/>
        </p:nvSpPr>
        <p:spPr>
          <a:xfrm>
            <a:off x="1169324" y="748145"/>
            <a:ext cx="3081250" cy="523220"/>
          </a:xfrm>
          <a:prstGeom prst="rect">
            <a:avLst/>
          </a:prstGeom>
          <a:noFill/>
        </p:spPr>
        <p:txBody>
          <a:bodyPr wrap="square" rtlCol="0">
            <a:spAutoFit/>
          </a:bodyPr>
          <a:lstStyle/>
          <a:p>
            <a:r>
              <a:rPr lang="en-GB" sz="2800" dirty="0">
                <a:solidFill>
                  <a:schemeClr val="accent2"/>
                </a:solidFill>
              </a:rPr>
              <a:t>CONGRATULATIONS</a:t>
            </a:r>
          </a:p>
        </p:txBody>
      </p:sp>
      <p:sp>
        <p:nvSpPr>
          <p:cNvPr id="8" name="TextBox 7">
            <a:extLst>
              <a:ext uri="{FF2B5EF4-FFF2-40B4-BE49-F238E27FC236}">
                <a16:creationId xmlns:a16="http://schemas.microsoft.com/office/drawing/2014/main" id="{8ADE371E-0A13-454E-B569-BEB542F861F8}"/>
              </a:ext>
            </a:extLst>
          </p:cNvPr>
          <p:cNvSpPr txBox="1"/>
          <p:nvPr/>
        </p:nvSpPr>
        <p:spPr>
          <a:xfrm>
            <a:off x="1169324" y="4937770"/>
            <a:ext cx="3081250" cy="954107"/>
          </a:xfrm>
          <a:prstGeom prst="rect">
            <a:avLst/>
          </a:prstGeom>
          <a:noFill/>
        </p:spPr>
        <p:txBody>
          <a:bodyPr wrap="square" rtlCol="0">
            <a:spAutoFit/>
          </a:bodyPr>
          <a:lstStyle/>
          <a:p>
            <a:r>
              <a:rPr lang="en-GB" sz="2800" dirty="0">
                <a:solidFill>
                  <a:schemeClr val="accent2"/>
                </a:solidFill>
              </a:rPr>
              <a:t>You Completed Your Pub Tour!</a:t>
            </a:r>
          </a:p>
        </p:txBody>
      </p:sp>
      <p:pic>
        <p:nvPicPr>
          <p:cNvPr id="9" name="Picture 14" descr="http://clipart-library.com/images/rTLxkpzjc.png">
            <a:extLst>
              <a:ext uri="{FF2B5EF4-FFF2-40B4-BE49-F238E27FC236}">
                <a16:creationId xmlns:a16="http://schemas.microsoft.com/office/drawing/2014/main" id="{5083D913-CE6D-4F7C-ACDD-F49DB67ECA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2500" y="1443176"/>
            <a:ext cx="3360501" cy="33605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57000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James [bej31]</dc:creator>
  <cp:lastModifiedBy>Ben Weatherley [bew46]</cp:lastModifiedBy>
  <cp:revision>15</cp:revision>
  <dcterms:created xsi:type="dcterms:W3CDTF">2019-03-29T12:19:24Z</dcterms:created>
  <dcterms:modified xsi:type="dcterms:W3CDTF">2019-05-06T12:37:51Z</dcterms:modified>
</cp:coreProperties>
</file>