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7" r:id="rId2"/>
    <p:sldId id="258" r:id="rId3"/>
    <p:sldId id="266" r:id="rId4"/>
    <p:sldId id="307" r:id="rId5"/>
    <p:sldId id="308" r:id="rId6"/>
    <p:sldId id="259" r:id="rId7"/>
    <p:sldId id="260" r:id="rId8"/>
    <p:sldId id="262" r:id="rId9"/>
    <p:sldId id="267" r:id="rId10"/>
    <p:sldId id="306" r:id="rId11"/>
    <p:sldId id="305" r:id="rId12"/>
    <p:sldId id="304" r:id="rId13"/>
    <p:sldId id="263" r:id="rId14"/>
    <p:sldId id="298" r:id="rId15"/>
    <p:sldId id="303" r:id="rId16"/>
    <p:sldId id="264" r:id="rId17"/>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749" autoAdjust="0"/>
  </p:normalViewPr>
  <p:slideViewPr>
    <p:cSldViewPr>
      <p:cViewPr varScale="1">
        <p:scale>
          <a:sx n="89" d="100"/>
          <a:sy n="89" d="100"/>
        </p:scale>
        <p:origin x="2244"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0ABB5AA-5E9D-4E0C-97EB-E23533692539}" type="datetimeFigureOut">
              <a:rPr lang="en-IN" smtClean="0"/>
              <a:t>03-01-2025</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C37DE33-E1A8-4E4A-ADDD-864DAA8A2332}" type="slidenum">
              <a:rPr lang="en-IN" smtClean="0"/>
              <a:t>‹#›</a:t>
            </a:fld>
            <a:endParaRPr lang="en-IN"/>
          </a:p>
        </p:txBody>
      </p:sp>
    </p:spTree>
    <p:extLst>
      <p:ext uri="{BB962C8B-B14F-4D97-AF65-F5344CB8AC3E}">
        <p14:creationId xmlns:p14="http://schemas.microsoft.com/office/powerpoint/2010/main" val="3645294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project focuses on addressing critical challenges faced in modern high-frequency antenna systems, including: </a:t>
            </a:r>
          </a:p>
          <a:p>
            <a:r>
              <a:rPr lang="en-US" dirty="0"/>
              <a:t>-   Phase Noise: A significant issue in local oscillators that can lead to signal distortion. </a:t>
            </a:r>
          </a:p>
          <a:p>
            <a:pPr marL="171450" indent="-171450">
              <a:buFontTx/>
              <a:buChar char="-"/>
            </a:pPr>
            <a:r>
              <a:rPr lang="en-US" dirty="0"/>
              <a:t>Power Consumption: A challenge in ultra-high-speed receivers, especially with ADC-based designs. </a:t>
            </a:r>
          </a:p>
          <a:p>
            <a:pPr marL="171450" indent="-171450">
              <a:buFontTx/>
              <a:buChar char="-"/>
            </a:pPr>
            <a:r>
              <a:rPr lang="en-US" dirty="0"/>
              <a:t>SFDR Degradation: Issues with spurious signals affecting the dynamic range of the system.</a:t>
            </a:r>
          </a:p>
          <a:p>
            <a:pPr marL="171450" indent="-171450">
              <a:buFontTx/>
              <a:buChar char="-"/>
            </a:pPr>
            <a:r>
              <a:rPr lang="en-US" dirty="0"/>
              <a:t>Insertion Loss: Signal strength reduction in transmission lines. </a:t>
            </a:r>
          </a:p>
          <a:p>
            <a:pPr marL="0" indent="0">
              <a:buFontTx/>
              <a:buNone/>
            </a:pPr>
            <a:r>
              <a:rPr lang="en-US" dirty="0"/>
              <a:t>This project leverages MATLAB and Simulink to analyze these issues and propose simulation-based solutions. </a:t>
            </a:r>
            <a:endParaRPr lang="en-IN" dirty="0"/>
          </a:p>
        </p:txBody>
      </p:sp>
      <p:sp>
        <p:nvSpPr>
          <p:cNvPr id="4" name="Slide Number Placeholder 3"/>
          <p:cNvSpPr>
            <a:spLocks noGrp="1"/>
          </p:cNvSpPr>
          <p:nvPr>
            <p:ph type="sldNum" sz="quarter" idx="5"/>
          </p:nvPr>
        </p:nvSpPr>
        <p:spPr/>
        <p:txBody>
          <a:bodyPr/>
          <a:lstStyle/>
          <a:p>
            <a:fld id="{0C37DE33-E1A8-4E4A-ADDD-864DAA8A2332}" type="slidenum">
              <a:rPr lang="en-IN" smtClean="0"/>
              <a:t>1</a:t>
            </a:fld>
            <a:endParaRPr lang="en-IN"/>
          </a:p>
        </p:txBody>
      </p:sp>
    </p:spTree>
    <p:extLst>
      <p:ext uri="{BB962C8B-B14F-4D97-AF65-F5344CB8AC3E}">
        <p14:creationId xmlns:p14="http://schemas.microsoft.com/office/powerpoint/2010/main" val="27477093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Description:  </a:t>
            </a:r>
          </a:p>
          <a:p>
            <a:r>
              <a:rPr lang="en-US" dirty="0"/>
              <a:t>  The Open Loop Frequency Response graph shows how the system responds across different frequencies without feedback. It is the unmodified transfer function of the system and is crucial for evaluating the system’s inherent characteristics before feedback is applied. The graph shows how the system amplifies or attenuates signals at each frequency, providing insights into the system's frequency range and stability.</a:t>
            </a:r>
          </a:p>
          <a:p>
            <a:endParaRPr lang="en-US" dirty="0"/>
          </a:p>
          <a:p>
            <a:r>
              <a:rPr lang="en-US" dirty="0"/>
              <a:t>- Key Insights:</a:t>
            </a:r>
          </a:p>
          <a:p>
            <a:r>
              <a:rPr lang="en-US" dirty="0"/>
              <a:t>  - **Gain vs. Frequency**: The graph reveals how the system amplifies or attenuates signals over a range of frequencies. A high gain in certain frequency ranges can indicate that the system is sensitive to those frequencies, which may be useful or problematic depending on the application.</a:t>
            </a:r>
          </a:p>
          <a:p>
            <a:r>
              <a:rPr lang="en-US" dirty="0"/>
              <a:t>  - **Phase Shift**: The phase response shows how much the system shifts the phase of the input signal as it passes through the system. Significant phase shifts can lead to signal distortion.</a:t>
            </a:r>
          </a:p>
          <a:p>
            <a:r>
              <a:rPr lang="en-US" dirty="0"/>
              <a:t>  - **Bandwidth and Cutoff Frequency**: The bandwidth is determined by the frequency range where the system can operate effectively. The cutoff frequency marks the point where the system's gain drops significantly, which defines the limits of the system’s operating range.</a:t>
            </a:r>
          </a:p>
          <a:p>
            <a:r>
              <a:rPr lang="en-US" dirty="0"/>
              <a:t>  - **Stability Analysis**: The open-loop frequency response is crucial for assessing stability before feedback is applied. Systems with large phase shifts or reduced gain at higher frequencies may be unstable or prone to oscillations when feedback is added.</a:t>
            </a:r>
          </a:p>
          <a:p>
            <a:r>
              <a:rPr lang="en-US" dirty="0"/>
              <a:t>  - **Resonance Peaks**: Peaks in the frequency response may indicate resonance at certain frequencies, which could lead to unwanted oscillations and instability.</a:t>
            </a:r>
          </a:p>
          <a:p>
            <a:endParaRPr lang="en-IN" dirty="0"/>
          </a:p>
        </p:txBody>
      </p:sp>
      <p:sp>
        <p:nvSpPr>
          <p:cNvPr id="4" name="Slide Number Placeholder 3"/>
          <p:cNvSpPr>
            <a:spLocks noGrp="1"/>
          </p:cNvSpPr>
          <p:nvPr>
            <p:ph type="sldNum" sz="quarter" idx="5"/>
          </p:nvPr>
        </p:nvSpPr>
        <p:spPr/>
        <p:txBody>
          <a:bodyPr/>
          <a:lstStyle/>
          <a:p>
            <a:fld id="{0C37DE33-E1A8-4E4A-ADDD-864DAA8A2332}" type="slidenum">
              <a:rPr lang="en-IN" smtClean="0"/>
              <a:t>10</a:t>
            </a:fld>
            <a:endParaRPr lang="en-IN"/>
          </a:p>
        </p:txBody>
      </p:sp>
    </p:spTree>
    <p:extLst>
      <p:ext uri="{BB962C8B-B14F-4D97-AF65-F5344CB8AC3E}">
        <p14:creationId xmlns:p14="http://schemas.microsoft.com/office/powerpoint/2010/main" val="1700724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Description:  </a:t>
            </a:r>
          </a:p>
          <a:p>
            <a:r>
              <a:rPr lang="en-US" dirty="0"/>
              <a:t>  The Overall Phase Noise Spectrum graph visualizes the phase noise behavior of the system, showing how much noise is present at different frequencies around the carrier signal. Phase noise refers to the rapid, short-term fluctuations in the phase of the signal, and this graph is essential for evaluating the quality of the signal in communication systems. A lower phase noise means a cleaner signal, which is crucial for high-performance applications like radar, communications, and precision measurement systems.</a:t>
            </a:r>
          </a:p>
          <a:p>
            <a:endParaRPr lang="en-US" dirty="0"/>
          </a:p>
          <a:p>
            <a:r>
              <a:rPr lang="en-US" dirty="0"/>
              <a:t>- Key Insights:</a:t>
            </a:r>
          </a:p>
          <a:p>
            <a:r>
              <a:rPr lang="en-US" dirty="0"/>
              <a:t>  - **Phase Noise Power**: The graph plots phase noise power as a function of frequency offset from the carrier signal. The power levels indicate how much noise is present at different frequency offsets.</a:t>
            </a:r>
          </a:p>
          <a:p>
            <a:r>
              <a:rPr lang="en-US" dirty="0"/>
              <a:t>  - **Sideband Noise**: The noise floor surrounding the carrier is often referred to as sideband noise. A lower sideband noise indicates better signal purity, as the noise is less likely to interfere with adjacent channels or signal processing systems.</a:t>
            </a:r>
          </a:p>
          <a:p>
            <a:r>
              <a:rPr lang="en-US" dirty="0"/>
              <a:t>  - **Frequency Offsets**: The spectrum shows how phase noise varies at different frequency offsets from the carrier. Typically, phase noise increases at higher offsets, and understanding this can help in optimizing filter and PLL designs to reduce phase noise.</a:t>
            </a:r>
          </a:p>
          <a:p>
            <a:r>
              <a:rPr lang="en-US" dirty="0"/>
              <a:t>  - **Impact on System Performance**: High phase noise can degrade the system’s signal-to-noise ratio (SNR), leading to errors in data transmission or measurement. This is particularly important in systems requiring high-frequency stability, such as in communications, GPS, or RF systems.</a:t>
            </a:r>
          </a:p>
          <a:p>
            <a:r>
              <a:rPr lang="en-US" dirty="0"/>
              <a:t>  - **Noise Suppression Techniques**: The graph is also useful for evaluating the effectiveness of phase noise suppression techniques, such as the design of low-noise oscillators, PLLs, and filtering.</a:t>
            </a:r>
          </a:p>
          <a:p>
            <a:r>
              <a:rPr lang="en-US" dirty="0"/>
              <a:t>  - **Measurement of Jitter**: Phase noise is closely related to jitter, which can cause timing errors in digital systems. The graph can be used to estimate jitter performance in systems like clock generation or synchronization.</a:t>
            </a:r>
          </a:p>
          <a:p>
            <a:endParaRPr lang="en-IN" dirty="0"/>
          </a:p>
        </p:txBody>
      </p:sp>
      <p:sp>
        <p:nvSpPr>
          <p:cNvPr id="4" name="Slide Number Placeholder 3"/>
          <p:cNvSpPr>
            <a:spLocks noGrp="1"/>
          </p:cNvSpPr>
          <p:nvPr>
            <p:ph type="sldNum" sz="quarter" idx="5"/>
          </p:nvPr>
        </p:nvSpPr>
        <p:spPr/>
        <p:txBody>
          <a:bodyPr/>
          <a:lstStyle/>
          <a:p>
            <a:fld id="{0C37DE33-E1A8-4E4A-ADDD-864DAA8A2332}" type="slidenum">
              <a:rPr lang="en-IN" smtClean="0"/>
              <a:t>11</a:t>
            </a:fld>
            <a:endParaRPr lang="en-IN"/>
          </a:p>
        </p:txBody>
      </p:sp>
    </p:spTree>
    <p:extLst>
      <p:ext uri="{BB962C8B-B14F-4D97-AF65-F5344CB8AC3E}">
        <p14:creationId xmlns:p14="http://schemas.microsoft.com/office/powerpoint/2010/main" val="1163384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b="1" spc="-10" dirty="0">
                <a:latin typeface="Times New Roman"/>
                <a:cs typeface="Times New Roman"/>
              </a:rPr>
              <a:t>Hardware Integration of the PLL System:</a:t>
            </a:r>
            <a:br>
              <a:rPr lang="en-US" altLang="en-US" sz="1200" spc="-10" dirty="0">
                <a:latin typeface="Times New Roman"/>
                <a:cs typeface="Times New Roman"/>
              </a:rPr>
            </a:br>
            <a:endParaRPr lang="en-US" altLang="en-US" sz="1200" spc="-10" dirty="0">
              <a:latin typeface="Times New Roman"/>
              <a:cs typeface="Times New Roman"/>
            </a:endParaRPr>
          </a:p>
          <a:p>
            <a:r>
              <a:rPr lang="en-US" dirty="0"/>
              <a:t>- Description:  </a:t>
            </a:r>
          </a:p>
          <a:p>
            <a:r>
              <a:rPr lang="en-US" dirty="0"/>
              <a:t>  Integrating the Phase-Locked Loop (PLL) system into hardware allows real-time testing and performance evaluation in practical communication systems. While the system is currently simulated in software, hardware integration offers several advantages:</a:t>
            </a:r>
          </a:p>
          <a:p>
            <a:r>
              <a:rPr lang="en-US" dirty="0"/>
              <a:t>  </a:t>
            </a:r>
          </a:p>
          <a:p>
            <a:r>
              <a:rPr lang="en-US" dirty="0"/>
              <a:t>  - **Real-World Testing**: Allows the PLL to be tested under real-world conditions, including environmental factors such as temperature variations, power supply fluctuations, and component tolerances.</a:t>
            </a:r>
          </a:p>
          <a:p>
            <a:r>
              <a:rPr lang="en-US" dirty="0"/>
              <a:t>  - **Improved Performance Metrics**: By implementing the PLL in hardware, performance metrics such as **signal stability**, **phase noise suppression**, and **frequency accuracy** can be evaluated more accurately.</a:t>
            </a:r>
          </a:p>
          <a:p>
            <a:r>
              <a:rPr lang="en-US" dirty="0"/>
              <a:t>  - **System Integration**: The PLL can be integrated with other hardware components, such as **signal generators**, **modulators**, and **receivers**, enabling end-to-end testing in communication systems.</a:t>
            </a:r>
          </a:p>
          <a:p>
            <a:r>
              <a:rPr lang="en-US" dirty="0"/>
              <a:t>  - **Optimization of Hardware Components**: Hardware integration provides insights into the limitations of real components (e.g., oscillator precision) and offers the opportunity to optimize them for better phase noise performance and signal quality.</a:t>
            </a:r>
          </a:p>
          <a:p>
            <a:r>
              <a:rPr lang="en-US" dirty="0"/>
              <a:t>  - **Evaluation of Power Consumption**: Hardware testing can assess the PLL’s power consumption, a crucial factor in energy-efficient communication systems, particularly for mobile or satellite communications.</a:t>
            </a:r>
          </a:p>
          <a:p>
            <a:r>
              <a:rPr lang="en-US" dirty="0"/>
              <a:t>  </a:t>
            </a:r>
          </a:p>
          <a:p>
            <a:r>
              <a:rPr lang="en-US" dirty="0"/>
              <a:t>  Future work could involve **prototyping the PLL on FPGA (Field-Programmable Gate Array)** or **ASIC (Application-Specific Integrated Circuit)**, which are commonly used for high-performance and custom communication systems. This would enable direct hardware-based performance evaluation and optimization.</a:t>
            </a:r>
          </a:p>
          <a:p>
            <a:endParaRPr lang="en-US" dirty="0"/>
          </a:p>
          <a:p>
            <a:r>
              <a:rPr lang="en-US" altLang="en-US" sz="1200" b="1" spc="-10" dirty="0">
                <a:latin typeface="Times New Roman"/>
                <a:cs typeface="Times New Roman"/>
              </a:rPr>
              <a:t>Machine Learning for Optimizing Phase Noise Performance:</a:t>
            </a:r>
            <a:br>
              <a:rPr lang="en-US" altLang="en-US" sz="1200" spc="-10" dirty="0">
                <a:latin typeface="Times New Roman"/>
                <a:cs typeface="Times New Roman"/>
              </a:rPr>
            </a:br>
            <a:r>
              <a:rPr lang="en-US" dirty="0"/>
              <a:t>- Description:  </a:t>
            </a:r>
          </a:p>
          <a:p>
            <a:r>
              <a:rPr lang="en-US" dirty="0"/>
              <a:t>  The application of **machine learning (ML) algorithms** offers an innovative way to optimize the Phase-Locked Loop (PLL) system’s performance, particularly in the reduction of **phase noise**. ML can be used to automatically fine-tune PLL parameters based on varying signal conditions, providing several advantages over traditional design methods:</a:t>
            </a:r>
          </a:p>
          <a:p>
            <a:r>
              <a:rPr lang="en-US" dirty="0"/>
              <a:t>  </a:t>
            </a:r>
          </a:p>
          <a:p>
            <a:r>
              <a:rPr lang="en-US" dirty="0"/>
              <a:t>  - **Automated Optimization**: Machine learning models can continuously adjust PLL parameters such as **loop filter coefficients**, **VCO sensitivity**, and **frequency divider ratios** to optimize phase noise performance under different conditions. This reduces the need for manual tuning and speeds up the system's optimization process.</a:t>
            </a:r>
          </a:p>
          <a:p>
            <a:r>
              <a:rPr lang="en-US" dirty="0"/>
              <a:t>  - **Adaptation to Varying Conditions**: ML can help the PLL adapt to changes in the input signal or environmental factors, such as temperature, power supply fluctuations, and aging of components, which can affect the PLL’s performance.</a:t>
            </a:r>
          </a:p>
          <a:p>
            <a:r>
              <a:rPr lang="en-US" dirty="0"/>
              <a:t>  - **Predictive Maintenance**: ML algorithms can predict system behaviors based on historical data, identifying when the PLL might need recalibration or adjustment to maintain optimal phase noise performance.</a:t>
            </a:r>
          </a:p>
          <a:p>
            <a:r>
              <a:rPr lang="en-US" dirty="0"/>
              <a:t>  - **Advanced Noise Modeling**: Machine learning techniques can be used to model complex noise sources and their interactions, enabling more precise noise reduction strategies tailored to specific communication environments.</a:t>
            </a:r>
          </a:p>
          <a:p>
            <a:r>
              <a:rPr lang="en-US" dirty="0"/>
              <a:t>  - **Data-Driven Insights**: By training on large datasets, ML models can uncover patterns and correlations in the PLL system’s performance that might not be immediately apparent through traditional analysis, leading to new ways of improving system performance.</a:t>
            </a:r>
          </a:p>
          <a:p>
            <a:r>
              <a:rPr lang="en-US" dirty="0"/>
              <a:t>  </a:t>
            </a:r>
          </a:p>
          <a:p>
            <a:r>
              <a:rPr lang="en-US" dirty="0"/>
              <a:t>  Future work could involve using techniques such as **reinforcement learning** or **neural networks** to create adaptive PLL systems capable of learning from their environment and optimizing parameters in real-time.</a:t>
            </a:r>
          </a:p>
          <a:p>
            <a:endParaRPr lang="en-US" dirty="0"/>
          </a:p>
          <a:p>
            <a:endParaRPr lang="en-IN" dirty="0"/>
          </a:p>
        </p:txBody>
      </p:sp>
      <p:sp>
        <p:nvSpPr>
          <p:cNvPr id="4" name="Slide Number Placeholder 3"/>
          <p:cNvSpPr>
            <a:spLocks noGrp="1"/>
          </p:cNvSpPr>
          <p:nvPr>
            <p:ph type="sldNum" sz="quarter" idx="5"/>
          </p:nvPr>
        </p:nvSpPr>
        <p:spPr/>
        <p:txBody>
          <a:bodyPr/>
          <a:lstStyle/>
          <a:p>
            <a:fld id="{0C37DE33-E1A8-4E4A-ADDD-864DAA8A2332}" type="slidenum">
              <a:rPr lang="en-IN" smtClean="0"/>
              <a:t>12</a:t>
            </a:fld>
            <a:endParaRPr lang="en-IN"/>
          </a:p>
        </p:txBody>
      </p:sp>
    </p:spTree>
    <p:extLst>
      <p:ext uri="{BB962C8B-B14F-4D97-AF65-F5344CB8AC3E}">
        <p14:creationId xmlns:p14="http://schemas.microsoft.com/office/powerpoint/2010/main" val="3473541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Modular Scripts for Flexibility</a:t>
            </a:r>
            <a:r>
              <a:rPr kumimoji="0" lang="en-US" altLang="en-US" sz="1200" b="0" i="0" u="none" strike="noStrike" cap="none" normalizeH="0" baseline="0" dirty="0">
                <a:ln>
                  <a:noFill/>
                </a:ln>
                <a:solidFill>
                  <a:schemeClr val="tx1"/>
                </a:solidFill>
                <a:effectLst/>
                <a:latin typeface="Arial" panose="020B0604020202020204" pitchFamily="34" charset="0"/>
              </a:rPr>
              <a:t>:</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The use of modular scripting enabled </a:t>
            </a:r>
            <a:r>
              <a:rPr kumimoji="0" lang="en-US" altLang="en-US" sz="1200" b="1" i="0" u="none" strike="noStrike" cap="none" normalizeH="0" baseline="0" dirty="0">
                <a:ln>
                  <a:noFill/>
                </a:ln>
                <a:solidFill>
                  <a:schemeClr val="tx1"/>
                </a:solidFill>
                <a:effectLst/>
                <a:latin typeface="Arial" panose="020B0604020202020204" pitchFamily="34" charset="0"/>
              </a:rPr>
              <a:t>flexible and efficient simulation workflows</a:t>
            </a:r>
            <a:r>
              <a:rPr kumimoji="0" lang="en-US" altLang="en-US" sz="1200" b="0" i="0" u="none" strike="noStrike" cap="none" normalizeH="0" baseline="0" dirty="0">
                <a:ln>
                  <a:noFill/>
                </a:ln>
                <a:solidFill>
                  <a:schemeClr val="tx1"/>
                </a:solidFill>
                <a:effectLst/>
                <a:latin typeface="Arial" panose="020B0604020202020204" pitchFamily="34" charset="0"/>
              </a:rPr>
              <a:t>, allowing for easy adjustments and scalability in the simulation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Improved Phase Noise Performance</a:t>
            </a:r>
            <a:r>
              <a:rPr kumimoji="0" lang="en-US" altLang="en-US" sz="1200" b="0" i="0" u="none" strike="noStrike" cap="none" normalizeH="0" baseline="0" dirty="0">
                <a:ln>
                  <a:noFill/>
                </a:ln>
                <a:solidFill>
                  <a:schemeClr val="tx1"/>
                </a:solidFill>
                <a:effectLst/>
                <a:latin typeface="Arial" panose="020B0604020202020204" pitchFamily="34" charset="0"/>
              </a:rPr>
              <a:t>:</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The implementation of </a:t>
            </a:r>
            <a:r>
              <a:rPr kumimoji="0" lang="en-US" altLang="en-US" sz="1200" b="1" i="0" u="none" strike="noStrike" cap="none" normalizeH="0" baseline="0" dirty="0">
                <a:ln>
                  <a:noFill/>
                </a:ln>
                <a:solidFill>
                  <a:schemeClr val="tx1"/>
                </a:solidFill>
                <a:effectLst/>
                <a:latin typeface="Arial" panose="020B0604020202020204" pitchFamily="34" charset="0"/>
              </a:rPr>
              <a:t>PLL simulations</a:t>
            </a:r>
            <a:r>
              <a:rPr kumimoji="0" lang="en-US" altLang="en-US" sz="1200" b="0" i="0" u="none" strike="noStrike" cap="none" normalizeH="0" baseline="0" dirty="0">
                <a:ln>
                  <a:noFill/>
                </a:ln>
                <a:solidFill>
                  <a:schemeClr val="tx1"/>
                </a:solidFill>
                <a:effectLst/>
                <a:latin typeface="Arial" panose="020B0604020202020204" pitchFamily="34" charset="0"/>
              </a:rPr>
              <a:t> resulted in </a:t>
            </a:r>
            <a:r>
              <a:rPr kumimoji="0" lang="en-US" altLang="en-US" sz="1200" b="1" i="0" u="none" strike="noStrike" cap="none" normalizeH="0" baseline="0" dirty="0">
                <a:ln>
                  <a:noFill/>
                </a:ln>
                <a:solidFill>
                  <a:schemeClr val="tx1"/>
                </a:solidFill>
                <a:effectLst/>
                <a:latin typeface="Arial" panose="020B0604020202020204" pitchFamily="34" charset="0"/>
              </a:rPr>
              <a:t>significant improvements in phase noise reduction</a:t>
            </a:r>
            <a:r>
              <a:rPr kumimoji="0" lang="en-US" altLang="en-US" sz="1200" b="0" i="0" u="none" strike="noStrike" cap="none" normalizeH="0" baseline="0" dirty="0">
                <a:ln>
                  <a:noFill/>
                </a:ln>
                <a:solidFill>
                  <a:schemeClr val="tx1"/>
                </a:solidFill>
                <a:effectLst/>
                <a:latin typeface="Arial" panose="020B0604020202020204" pitchFamily="34" charset="0"/>
              </a:rPr>
              <a:t>, enhancing signal stability and quality.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Clear Visualization of System Behavior</a:t>
            </a:r>
            <a:r>
              <a:rPr kumimoji="0" lang="en-US" altLang="en-US" sz="1200" b="0" i="0" u="none" strike="noStrike" cap="none" normalizeH="0" baseline="0" dirty="0">
                <a:ln>
                  <a:noFill/>
                </a:ln>
                <a:solidFill>
                  <a:schemeClr val="tx1"/>
                </a:solidFill>
                <a:effectLst/>
                <a:latin typeface="Arial" panose="020B0604020202020204" pitchFamily="34" charset="0"/>
              </a:rPr>
              <a:t>:</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The simulations provided </a:t>
            </a:r>
            <a:r>
              <a:rPr kumimoji="0" lang="en-US" altLang="en-US" sz="1200" b="1" i="0" u="none" strike="noStrike" cap="none" normalizeH="0" baseline="0" dirty="0">
                <a:ln>
                  <a:noFill/>
                </a:ln>
                <a:solidFill>
                  <a:schemeClr val="tx1"/>
                </a:solidFill>
                <a:effectLst/>
                <a:latin typeface="Arial" panose="020B0604020202020204" pitchFamily="34" charset="0"/>
              </a:rPr>
              <a:t>clear visualizations</a:t>
            </a:r>
            <a:r>
              <a:rPr kumimoji="0" lang="en-US" altLang="en-US" sz="1200" b="0" i="0" u="none" strike="noStrike" cap="none" normalizeH="0" baseline="0" dirty="0">
                <a:ln>
                  <a:noFill/>
                </a:ln>
                <a:solidFill>
                  <a:schemeClr val="tx1"/>
                </a:solidFill>
                <a:effectLst/>
                <a:latin typeface="Arial" panose="020B0604020202020204" pitchFamily="34" charset="0"/>
              </a:rPr>
              <a:t> of the </a:t>
            </a:r>
            <a:r>
              <a:rPr kumimoji="0" lang="en-US" altLang="en-US" sz="1200" b="1" i="0" u="none" strike="noStrike" cap="none" normalizeH="0" baseline="0" dirty="0">
                <a:ln>
                  <a:noFill/>
                </a:ln>
                <a:solidFill>
                  <a:schemeClr val="tx1"/>
                </a:solidFill>
                <a:effectLst/>
                <a:latin typeface="Arial" panose="020B0604020202020204" pitchFamily="34" charset="0"/>
              </a:rPr>
              <a:t>antenna system's performance</a:t>
            </a:r>
            <a:r>
              <a:rPr kumimoji="0" lang="en-US" altLang="en-US" sz="1200" b="0" i="0" u="none" strike="noStrike" cap="none" normalizeH="0" baseline="0" dirty="0">
                <a:ln>
                  <a:noFill/>
                </a:ln>
                <a:solidFill>
                  <a:schemeClr val="tx1"/>
                </a:solidFill>
                <a:effectLst/>
                <a:latin typeface="Arial" panose="020B0604020202020204" pitchFamily="34" charset="0"/>
              </a:rPr>
              <a:t>, showcasing key metrics such as phase noise levels, system stability, and the effectiveness of various noise reduction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Practical Insights for Optimization</a:t>
            </a:r>
            <a:r>
              <a:rPr kumimoji="0" lang="en-US" altLang="en-US" sz="1200" b="0" i="0" u="none" strike="noStrike" cap="none" normalizeH="0" baseline="0" dirty="0">
                <a:ln>
                  <a:noFill/>
                </a:ln>
                <a:solidFill>
                  <a:schemeClr val="tx1"/>
                </a:solidFill>
                <a:effectLst/>
                <a:latin typeface="Arial" panose="020B0604020202020204" pitchFamily="34" charset="0"/>
              </a:rPr>
              <a:t>:</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The results offer valuable insights into </a:t>
            </a:r>
            <a:r>
              <a:rPr kumimoji="0" lang="en-US" altLang="en-US" sz="1200" b="1" i="0" u="none" strike="noStrike" cap="none" normalizeH="0" baseline="0" dirty="0">
                <a:ln>
                  <a:noFill/>
                </a:ln>
                <a:solidFill>
                  <a:schemeClr val="tx1"/>
                </a:solidFill>
                <a:effectLst/>
                <a:latin typeface="Arial" panose="020B0604020202020204" pitchFamily="34" charset="0"/>
              </a:rPr>
              <a:t>optimizing antenna system design</a:t>
            </a:r>
            <a:r>
              <a:rPr kumimoji="0" lang="en-US" altLang="en-US" sz="1200" b="0" i="0" u="none" strike="noStrike" cap="none" normalizeH="0" baseline="0" dirty="0">
                <a:ln>
                  <a:noFill/>
                </a:ln>
                <a:solidFill>
                  <a:schemeClr val="tx1"/>
                </a:solidFill>
                <a:effectLst/>
                <a:latin typeface="Arial" panose="020B0604020202020204" pitchFamily="34" charset="0"/>
              </a:rPr>
              <a:t> for real-world applications, emphasizing the importance of signal integrity and noise management in communication systems.</a:t>
            </a:r>
          </a:p>
        </p:txBody>
      </p:sp>
      <p:sp>
        <p:nvSpPr>
          <p:cNvPr id="4" name="Slide Number Placeholder 3"/>
          <p:cNvSpPr>
            <a:spLocks noGrp="1"/>
          </p:cNvSpPr>
          <p:nvPr>
            <p:ph type="sldNum" sz="quarter" idx="5"/>
          </p:nvPr>
        </p:nvSpPr>
        <p:spPr/>
        <p:txBody>
          <a:bodyPr/>
          <a:lstStyle/>
          <a:p>
            <a:fld id="{0C37DE33-E1A8-4E4A-ADDD-864DAA8A2332}" type="slidenum">
              <a:rPr lang="en-IN" smtClean="0"/>
              <a:t>13</a:t>
            </a:fld>
            <a:endParaRPr lang="en-IN"/>
          </a:p>
        </p:txBody>
      </p:sp>
    </p:spTree>
    <p:extLst>
      <p:ext uri="{BB962C8B-B14F-4D97-AF65-F5344CB8AC3E}">
        <p14:creationId xmlns:p14="http://schemas.microsoft.com/office/powerpoint/2010/main" val="1521284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IN" dirty="0"/>
          </a:p>
        </p:txBody>
      </p:sp>
      <p:sp>
        <p:nvSpPr>
          <p:cNvPr id="4" name="Slide Number Placeholder 3"/>
          <p:cNvSpPr>
            <a:spLocks noGrp="1"/>
          </p:cNvSpPr>
          <p:nvPr>
            <p:ph type="sldNum" sz="quarter" idx="5"/>
          </p:nvPr>
        </p:nvSpPr>
        <p:spPr/>
        <p:txBody>
          <a:bodyPr/>
          <a:lstStyle/>
          <a:p>
            <a:fld id="{0C37DE33-E1A8-4E4A-ADDD-864DAA8A2332}" type="slidenum">
              <a:rPr lang="en-IN" smtClean="0"/>
              <a:t>16</a:t>
            </a:fld>
            <a:endParaRPr lang="en-IN"/>
          </a:p>
        </p:txBody>
      </p:sp>
    </p:spTree>
    <p:extLst>
      <p:ext uri="{BB962C8B-B14F-4D97-AF65-F5344CB8AC3E}">
        <p14:creationId xmlns:p14="http://schemas.microsoft.com/office/powerpoint/2010/main" val="3143238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1. Introduction: Overview of the challenges in high-frequency antenna systems and the motivation for this project. </a:t>
            </a:r>
          </a:p>
          <a:p>
            <a:pPr marL="0" indent="0">
              <a:buNone/>
            </a:pPr>
            <a:r>
              <a:rPr lang="en-US" dirty="0"/>
              <a:t>2. Updated Workflow: Description of the modular workflow implemented using MATLAB scripts. </a:t>
            </a:r>
          </a:p>
          <a:p>
            <a:pPr marL="0" indent="0">
              <a:buNone/>
            </a:pPr>
            <a:r>
              <a:rPr lang="en-US" dirty="0"/>
              <a:t>3. Implementation Details: Explanation of each MATLAB script and its role in the simulation. </a:t>
            </a:r>
          </a:p>
          <a:p>
            <a:pPr marL="0" indent="0">
              <a:buNone/>
            </a:pPr>
            <a:r>
              <a:rPr lang="en-US" dirty="0"/>
              <a:t>4. Analysis and Results: Summary of phase noise, jitter, and system performance metrics. </a:t>
            </a:r>
          </a:p>
          <a:p>
            <a:pPr marL="0" indent="0">
              <a:buNone/>
            </a:pPr>
            <a:r>
              <a:rPr lang="en-US" dirty="0"/>
              <a:t>5. Conclusion: Key findings and future scope of the project.</a:t>
            </a:r>
            <a:endParaRPr lang="en-IN" dirty="0"/>
          </a:p>
        </p:txBody>
      </p:sp>
      <p:sp>
        <p:nvSpPr>
          <p:cNvPr id="4" name="Slide Number Placeholder 3"/>
          <p:cNvSpPr>
            <a:spLocks noGrp="1"/>
          </p:cNvSpPr>
          <p:nvPr>
            <p:ph type="sldNum" sz="quarter" idx="5"/>
          </p:nvPr>
        </p:nvSpPr>
        <p:spPr/>
        <p:txBody>
          <a:bodyPr/>
          <a:lstStyle/>
          <a:p>
            <a:fld id="{0C37DE33-E1A8-4E4A-ADDD-864DAA8A2332}" type="slidenum">
              <a:rPr lang="en-IN" smtClean="0"/>
              <a:t>2</a:t>
            </a:fld>
            <a:endParaRPr lang="en-IN"/>
          </a:p>
        </p:txBody>
      </p:sp>
    </p:spTree>
    <p:extLst>
      <p:ext uri="{BB962C8B-B14F-4D97-AF65-F5344CB8AC3E}">
        <p14:creationId xmlns:p14="http://schemas.microsoft.com/office/powerpoint/2010/main" val="3510529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Introduces the motivation and context for the project.</a:t>
            </a:r>
          </a:p>
          <a:p>
            <a:r>
              <a:rPr lang="en-US" dirty="0"/>
              <a:t> </a:t>
            </a:r>
          </a:p>
          <a:p>
            <a:r>
              <a:rPr lang="en-US" dirty="0"/>
              <a:t>High-frequency antenna systems face various challenges, including: </a:t>
            </a:r>
          </a:p>
          <a:p>
            <a:r>
              <a:rPr lang="en-US" dirty="0"/>
              <a:t>- Phase Noise: Degrades signal quality, leading to errors in communication systems. </a:t>
            </a:r>
          </a:p>
          <a:p>
            <a:r>
              <a:rPr lang="en-US" dirty="0"/>
              <a:t>- Power Consumption: A critical limitation for high-speed ADC-based systems. </a:t>
            </a:r>
          </a:p>
          <a:p>
            <a:r>
              <a:rPr lang="en-US" dirty="0"/>
              <a:t>- SFDR Degradation: Affects the dynamic range, causing spurious signal issues. </a:t>
            </a:r>
          </a:p>
          <a:p>
            <a:pPr marL="171450" indent="-171450">
              <a:buFontTx/>
              <a:buChar char="-"/>
            </a:pPr>
            <a:r>
              <a:rPr lang="en-US" dirty="0"/>
              <a:t>Insertion Loss: Reduces the efficiency of signal transmission. </a:t>
            </a:r>
          </a:p>
          <a:p>
            <a:pPr marL="171450" indent="-171450">
              <a:buFontTx/>
              <a:buChar char="-"/>
            </a:pPr>
            <a:endParaRPr lang="en-US" dirty="0"/>
          </a:p>
          <a:p>
            <a:pPr marL="0" indent="0">
              <a:buFontTx/>
              <a:buNone/>
            </a:pPr>
            <a:endParaRPr lang="en-US" dirty="0"/>
          </a:p>
          <a:p>
            <a:pPr marL="0" indent="0">
              <a:buFontTx/>
              <a:buNone/>
            </a:pPr>
            <a:r>
              <a:rPr lang="en-US" dirty="0"/>
              <a:t>To address these challenges, the project focuses on: </a:t>
            </a:r>
          </a:p>
          <a:p>
            <a:pPr marL="0" indent="0">
              <a:buFontTx/>
              <a:buNone/>
            </a:pPr>
            <a:r>
              <a:rPr lang="en-US" dirty="0"/>
              <a:t>- Developing modular MATLAB scripts for parameter configuration, implementation, and analysis. </a:t>
            </a:r>
          </a:p>
          <a:p>
            <a:pPr marL="171450" indent="-171450">
              <a:buFontTx/>
              <a:buChar char="-"/>
            </a:pPr>
            <a:r>
              <a:rPr lang="en-US" dirty="0"/>
              <a:t>Using phase-locked loop (PLL) simulation to reduce phase noise. </a:t>
            </a:r>
          </a:p>
          <a:p>
            <a:pPr marL="171450" indent="-171450">
              <a:buFontTx/>
              <a:buChar char="-"/>
            </a:pPr>
            <a:r>
              <a:rPr lang="en-US" dirty="0"/>
              <a:t>Improving the overall workflow for simulation and analysis.</a:t>
            </a:r>
          </a:p>
          <a:p>
            <a:endParaRPr lang="en-IN" dirty="0"/>
          </a:p>
        </p:txBody>
      </p:sp>
      <p:sp>
        <p:nvSpPr>
          <p:cNvPr id="4" name="Slide Number Placeholder 3"/>
          <p:cNvSpPr>
            <a:spLocks noGrp="1"/>
          </p:cNvSpPr>
          <p:nvPr>
            <p:ph type="sldNum" sz="quarter" idx="5"/>
          </p:nvPr>
        </p:nvSpPr>
        <p:spPr/>
        <p:txBody>
          <a:bodyPr/>
          <a:lstStyle/>
          <a:p>
            <a:fld id="{0C37DE33-E1A8-4E4A-ADDD-864DAA8A2332}" type="slidenum">
              <a:rPr lang="en-IN" smtClean="0"/>
              <a:t>3</a:t>
            </a:fld>
            <a:endParaRPr lang="en-IN"/>
          </a:p>
        </p:txBody>
      </p:sp>
    </p:spTree>
    <p:extLst>
      <p:ext uri="{BB962C8B-B14F-4D97-AF65-F5344CB8AC3E}">
        <p14:creationId xmlns:p14="http://schemas.microsoft.com/office/powerpoint/2010/main" val="1850817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buFont typeface="Arial" panose="020B0604020202020204" pitchFamily="34" charset="0"/>
              <a:buChar char="•"/>
            </a:pPr>
            <a:r>
              <a:rPr lang="en-US" b="1" i="0" dirty="0">
                <a:solidFill>
                  <a:srgbClr val="777777"/>
                </a:solidFill>
                <a:effectLst/>
                <a:latin typeface="Arial" panose="020B0604020202020204" pitchFamily="34" charset="0"/>
              </a:rPr>
              <a:t>Input Signal:</a:t>
            </a:r>
            <a:r>
              <a:rPr lang="en-US" b="0" i="0" dirty="0">
                <a:solidFill>
                  <a:srgbClr val="777777"/>
                </a:solidFill>
                <a:effectLst/>
                <a:latin typeface="Arial" panose="020B0604020202020204" pitchFamily="34" charset="0"/>
              </a:rPr>
              <a:t> The source signal to be processed by the PLL system for phase noise reduction.</a:t>
            </a:r>
          </a:p>
          <a:p>
            <a:pPr algn="ctr">
              <a:buFont typeface="Arial" panose="020B0604020202020204" pitchFamily="34" charset="0"/>
              <a:buChar char="•"/>
            </a:pPr>
            <a:r>
              <a:rPr lang="en-US" b="1" i="0" dirty="0">
                <a:solidFill>
                  <a:srgbClr val="777777"/>
                </a:solidFill>
                <a:effectLst/>
                <a:latin typeface="Arial" panose="020B0604020202020204" pitchFamily="34" charset="0"/>
              </a:rPr>
              <a:t>Phase Detector:</a:t>
            </a:r>
            <a:r>
              <a:rPr lang="en-US" b="0" i="0" dirty="0">
                <a:solidFill>
                  <a:srgbClr val="777777"/>
                </a:solidFill>
                <a:effectLst/>
                <a:latin typeface="Arial" panose="020B0604020202020204" pitchFamily="34" charset="0"/>
              </a:rPr>
              <a:t> Compares the phase difference between the input and feedback signals.</a:t>
            </a:r>
          </a:p>
          <a:p>
            <a:pPr algn="ctr">
              <a:buFont typeface="Arial" panose="020B0604020202020204" pitchFamily="34" charset="0"/>
              <a:buChar char="•"/>
            </a:pPr>
            <a:r>
              <a:rPr lang="en-US" b="1" i="0" dirty="0">
                <a:solidFill>
                  <a:srgbClr val="777777"/>
                </a:solidFill>
                <a:effectLst/>
                <a:latin typeface="Arial" panose="020B0604020202020204" pitchFamily="34" charset="0"/>
              </a:rPr>
              <a:t>Loop Filter:</a:t>
            </a:r>
            <a:r>
              <a:rPr lang="en-US" b="0" i="0" dirty="0">
                <a:solidFill>
                  <a:srgbClr val="777777"/>
                </a:solidFill>
                <a:effectLst/>
                <a:latin typeface="Arial" panose="020B0604020202020204" pitchFamily="34" charset="0"/>
              </a:rPr>
              <a:t> Filters the output from the phase detector to stabilize the PLL system.</a:t>
            </a:r>
          </a:p>
          <a:p>
            <a:pPr algn="ctr">
              <a:buFont typeface="Arial" panose="020B0604020202020204" pitchFamily="34" charset="0"/>
              <a:buChar char="•"/>
            </a:pPr>
            <a:r>
              <a:rPr lang="en-US" b="1" i="0" dirty="0">
                <a:solidFill>
                  <a:srgbClr val="777777"/>
                </a:solidFill>
                <a:effectLst/>
                <a:latin typeface="Arial" panose="020B0604020202020204" pitchFamily="34" charset="0"/>
              </a:rPr>
              <a:t>VCO (Voltage-Controlled Oscillator):</a:t>
            </a:r>
            <a:r>
              <a:rPr lang="en-US" b="0" i="0" dirty="0">
                <a:solidFill>
                  <a:srgbClr val="777777"/>
                </a:solidFill>
                <a:effectLst/>
                <a:latin typeface="Arial" panose="020B0604020202020204" pitchFamily="34" charset="0"/>
              </a:rPr>
              <a:t> Produces a stable frequency signal controlled by the loop filter output.</a:t>
            </a:r>
          </a:p>
          <a:p>
            <a:pPr algn="ctr">
              <a:buFont typeface="Arial" panose="020B0604020202020204" pitchFamily="34" charset="0"/>
              <a:buChar char="•"/>
            </a:pPr>
            <a:r>
              <a:rPr lang="en-US" b="1" i="0" dirty="0">
                <a:solidFill>
                  <a:srgbClr val="777777"/>
                </a:solidFill>
                <a:effectLst/>
                <a:latin typeface="Arial" panose="020B0604020202020204" pitchFamily="34" charset="0"/>
              </a:rPr>
              <a:t>Output Signal:</a:t>
            </a:r>
            <a:r>
              <a:rPr lang="en-US" b="0" i="0" dirty="0">
                <a:solidFill>
                  <a:srgbClr val="777777"/>
                </a:solidFill>
                <a:effectLst/>
                <a:latin typeface="Arial" panose="020B0604020202020204" pitchFamily="34" charset="0"/>
              </a:rPr>
              <a:t> The stabilized output signal produced by the VCO.</a:t>
            </a:r>
          </a:p>
          <a:p>
            <a:pPr algn="ctr">
              <a:buFont typeface="Arial" panose="020B0604020202020204" pitchFamily="34" charset="0"/>
              <a:buChar char="•"/>
            </a:pPr>
            <a:r>
              <a:rPr lang="en-US" b="1" i="0" dirty="0">
                <a:solidFill>
                  <a:srgbClr val="777777"/>
                </a:solidFill>
                <a:effectLst/>
                <a:latin typeface="Arial" panose="020B0604020202020204" pitchFamily="34" charset="0"/>
              </a:rPr>
              <a:t>Frequency Divider:</a:t>
            </a:r>
            <a:r>
              <a:rPr lang="en-US" b="0" i="0" dirty="0">
                <a:solidFill>
                  <a:srgbClr val="777777"/>
                </a:solidFill>
                <a:effectLst/>
                <a:latin typeface="Arial" panose="020B0604020202020204" pitchFamily="34" charset="0"/>
              </a:rPr>
              <a:t> Divides the frequency of the VCO signal to match the reference signal for comparison.</a:t>
            </a:r>
          </a:p>
          <a:p>
            <a:pPr algn="ctr">
              <a:buFont typeface="Arial" panose="020B0604020202020204" pitchFamily="34" charset="0"/>
              <a:buChar char="•"/>
            </a:pPr>
            <a:r>
              <a:rPr lang="en-US" b="1" i="0" dirty="0">
                <a:solidFill>
                  <a:srgbClr val="777777"/>
                </a:solidFill>
                <a:effectLst/>
                <a:latin typeface="Arial" panose="020B0604020202020204" pitchFamily="34" charset="0"/>
              </a:rPr>
              <a:t>Phase Noise Model:</a:t>
            </a:r>
            <a:r>
              <a:rPr lang="en-US" b="0" i="0" dirty="0">
                <a:solidFill>
                  <a:srgbClr val="777777"/>
                </a:solidFill>
                <a:effectLst/>
                <a:latin typeface="Arial" panose="020B0604020202020204" pitchFamily="34" charset="0"/>
              </a:rPr>
              <a:t> Simulates the phase noise introduced by the VCO and analyzes its effect on the system.</a:t>
            </a:r>
          </a:p>
          <a:p>
            <a:endParaRPr lang="en-IN" dirty="0"/>
          </a:p>
        </p:txBody>
      </p:sp>
      <p:sp>
        <p:nvSpPr>
          <p:cNvPr id="4" name="Slide Number Placeholder 3"/>
          <p:cNvSpPr>
            <a:spLocks noGrp="1"/>
          </p:cNvSpPr>
          <p:nvPr>
            <p:ph type="sldNum" sz="quarter" idx="5"/>
          </p:nvPr>
        </p:nvSpPr>
        <p:spPr/>
        <p:txBody>
          <a:bodyPr/>
          <a:lstStyle/>
          <a:p>
            <a:fld id="{0C37DE33-E1A8-4E4A-ADDD-864DAA8A2332}" type="slidenum">
              <a:rPr lang="en-IN" smtClean="0"/>
              <a:t>4</a:t>
            </a:fld>
            <a:endParaRPr lang="en-IN"/>
          </a:p>
        </p:txBody>
      </p:sp>
    </p:spTree>
    <p:extLst>
      <p:ext uri="{BB962C8B-B14F-4D97-AF65-F5344CB8AC3E}">
        <p14:creationId xmlns:p14="http://schemas.microsoft.com/office/powerpoint/2010/main" val="1154626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buFont typeface="Arial" panose="020B0604020202020204" pitchFamily="34" charset="0"/>
              <a:buChar char="•"/>
            </a:pPr>
            <a:r>
              <a:rPr lang="en-US" b="1" dirty="0">
                <a:solidFill>
                  <a:srgbClr val="777777"/>
                </a:solidFill>
                <a:effectLst/>
              </a:rPr>
              <a:t>System Parameters Setup:</a:t>
            </a:r>
            <a:r>
              <a:rPr lang="en-US" dirty="0">
                <a:solidFill>
                  <a:srgbClr val="777777"/>
                </a:solidFill>
                <a:effectLst/>
              </a:rPr>
              <a:t> Initialize VCO sensitivity, loop filter coefficients, and phase noise parameters.</a:t>
            </a:r>
          </a:p>
          <a:p>
            <a:pPr algn="ctr">
              <a:buFont typeface="Arial" panose="020B0604020202020204" pitchFamily="34" charset="0"/>
              <a:buChar char="•"/>
            </a:pPr>
            <a:r>
              <a:rPr lang="en-US" b="1" dirty="0">
                <a:solidFill>
                  <a:srgbClr val="777777"/>
                </a:solidFill>
                <a:effectLst/>
              </a:rPr>
              <a:t>Phase Noise Simulation:</a:t>
            </a:r>
            <a:r>
              <a:rPr lang="en-US" dirty="0">
                <a:solidFill>
                  <a:srgbClr val="777777"/>
                </a:solidFill>
                <a:effectLst/>
              </a:rPr>
              <a:t> Simulates phase noise and analyzes its effects on the system.</a:t>
            </a:r>
          </a:p>
          <a:p>
            <a:pPr algn="ctr">
              <a:buFont typeface="Arial" panose="020B0604020202020204" pitchFamily="34" charset="0"/>
              <a:buChar char="•"/>
            </a:pPr>
            <a:r>
              <a:rPr lang="en-US" b="1" dirty="0">
                <a:solidFill>
                  <a:srgbClr val="777777"/>
                </a:solidFill>
                <a:effectLst/>
              </a:rPr>
              <a:t>PLL Design:</a:t>
            </a:r>
            <a:r>
              <a:rPr lang="en-US" dirty="0">
                <a:solidFill>
                  <a:srgbClr val="777777"/>
                </a:solidFill>
                <a:effectLst/>
              </a:rPr>
              <a:t> Designs and optimizes the Phase-Locked Loop system for performance.</a:t>
            </a:r>
          </a:p>
          <a:p>
            <a:pPr algn="ctr">
              <a:buFont typeface="Arial" panose="020B0604020202020204" pitchFamily="34" charset="0"/>
              <a:buChar char="•"/>
            </a:pPr>
            <a:r>
              <a:rPr lang="en-US" b="1" dirty="0">
                <a:solidFill>
                  <a:srgbClr val="777777"/>
                </a:solidFill>
                <a:effectLst/>
              </a:rPr>
              <a:t>Open-Loop Response:</a:t>
            </a:r>
            <a:r>
              <a:rPr lang="en-US" dirty="0">
                <a:solidFill>
                  <a:srgbClr val="777777"/>
                </a:solidFill>
                <a:effectLst/>
              </a:rPr>
              <a:t> Shows the frequency response and gain of the open-loop system.</a:t>
            </a:r>
          </a:p>
          <a:p>
            <a:pPr algn="ctr">
              <a:buFont typeface="Arial" panose="020B0604020202020204" pitchFamily="34" charset="0"/>
              <a:buChar char="•"/>
            </a:pPr>
            <a:r>
              <a:rPr lang="en-US" b="1" dirty="0">
                <a:solidFill>
                  <a:srgbClr val="777777"/>
                </a:solidFill>
                <a:effectLst/>
              </a:rPr>
              <a:t>Closed-Loop Response:</a:t>
            </a:r>
            <a:r>
              <a:rPr lang="en-US" dirty="0">
                <a:solidFill>
                  <a:srgbClr val="777777"/>
                </a:solidFill>
                <a:effectLst/>
              </a:rPr>
              <a:t> Displays the behavior of the system after applying feedback.</a:t>
            </a:r>
          </a:p>
          <a:p>
            <a:pPr algn="ctr">
              <a:buFont typeface="Arial" panose="020B0604020202020204" pitchFamily="34" charset="0"/>
              <a:buChar char="•"/>
            </a:pPr>
            <a:r>
              <a:rPr lang="en-US" b="1" dirty="0">
                <a:solidFill>
                  <a:srgbClr val="777777"/>
                </a:solidFill>
                <a:effectLst/>
              </a:rPr>
              <a:t>Phase Noise Spectrum:</a:t>
            </a:r>
            <a:r>
              <a:rPr lang="en-US" dirty="0">
                <a:solidFill>
                  <a:srgbClr val="777777"/>
                </a:solidFill>
                <a:effectLst/>
              </a:rPr>
              <a:t> Visualizes the reduction in phase noise after PLL implementation.</a:t>
            </a:r>
          </a:p>
          <a:p>
            <a:pPr algn="ctr">
              <a:buFont typeface="Arial" panose="020B0604020202020204" pitchFamily="34" charset="0"/>
              <a:buChar char="•"/>
            </a:pPr>
            <a:r>
              <a:rPr lang="en-US" b="1" dirty="0">
                <a:solidFill>
                  <a:srgbClr val="777777"/>
                </a:solidFill>
                <a:effectLst/>
              </a:rPr>
              <a:t>Step Response Analysis:</a:t>
            </a:r>
            <a:r>
              <a:rPr lang="en-US" dirty="0">
                <a:solidFill>
                  <a:srgbClr val="777777"/>
                </a:solidFill>
                <a:effectLst/>
              </a:rPr>
              <a:t> Examines system settling time, overshoot, and stability.</a:t>
            </a:r>
          </a:p>
          <a:p>
            <a:pPr algn="ctr">
              <a:buFont typeface="Arial" panose="020B0604020202020204" pitchFamily="34" charset="0"/>
              <a:buChar char="•"/>
            </a:pPr>
            <a:r>
              <a:rPr lang="en-US" b="1" dirty="0">
                <a:solidFill>
                  <a:srgbClr val="777777"/>
                </a:solidFill>
                <a:effectLst/>
              </a:rPr>
              <a:t>Performance Metrics:</a:t>
            </a:r>
            <a:r>
              <a:rPr lang="en-US" dirty="0">
                <a:solidFill>
                  <a:srgbClr val="777777"/>
                </a:solidFill>
                <a:effectLst/>
              </a:rPr>
              <a:t> Analyzes phase noise reduction, power consumption, and SFDR improvements.</a:t>
            </a:r>
          </a:p>
          <a:p>
            <a:pPr algn="ctr">
              <a:buFont typeface="Arial" panose="020B0604020202020204" pitchFamily="34" charset="0"/>
              <a:buChar char="•"/>
            </a:pPr>
            <a:r>
              <a:rPr lang="en-US" b="1" dirty="0">
                <a:solidFill>
                  <a:srgbClr val="777777"/>
                </a:solidFill>
                <a:effectLst/>
              </a:rPr>
              <a:t>SFDR Improvement:</a:t>
            </a:r>
            <a:r>
              <a:rPr lang="en-US" dirty="0">
                <a:solidFill>
                  <a:srgbClr val="777777"/>
                </a:solidFill>
                <a:effectLst/>
              </a:rPr>
              <a:t> Increases the spurious-free dynamic range for better signal quality.</a:t>
            </a:r>
          </a:p>
          <a:p>
            <a:pPr algn="ctr">
              <a:buFont typeface="Arial" panose="020B0604020202020204" pitchFamily="34" charset="0"/>
              <a:buChar char="•"/>
            </a:pPr>
            <a:r>
              <a:rPr lang="en-US" b="1" dirty="0">
                <a:solidFill>
                  <a:srgbClr val="777777"/>
                </a:solidFill>
                <a:effectLst/>
              </a:rPr>
              <a:t>Power Consumption Analysis:</a:t>
            </a:r>
            <a:r>
              <a:rPr lang="en-US" dirty="0">
                <a:solidFill>
                  <a:srgbClr val="777777"/>
                </a:solidFill>
                <a:effectLst/>
              </a:rPr>
              <a:t> Optimizes power consumption for energy efficiency.</a:t>
            </a:r>
          </a:p>
          <a:p>
            <a:pPr algn="ctr">
              <a:buFont typeface="Arial" panose="020B0604020202020204" pitchFamily="34" charset="0"/>
              <a:buChar char="•"/>
            </a:pPr>
            <a:r>
              <a:rPr lang="en-US" b="1" dirty="0">
                <a:solidFill>
                  <a:srgbClr val="777777"/>
                </a:solidFill>
                <a:effectLst/>
              </a:rPr>
              <a:t>Noise Figure Analysis:</a:t>
            </a:r>
            <a:r>
              <a:rPr lang="en-US" dirty="0">
                <a:solidFill>
                  <a:srgbClr val="777777"/>
                </a:solidFill>
                <a:effectLst/>
              </a:rPr>
              <a:t> Evaluates the noise figure to ensure minimal noise interference.</a:t>
            </a:r>
          </a:p>
          <a:p>
            <a:pPr algn="ctr">
              <a:buFont typeface="Arial" panose="020B0604020202020204" pitchFamily="34" charset="0"/>
              <a:buChar char="•"/>
            </a:pPr>
            <a:r>
              <a:rPr lang="en-US" b="1" dirty="0">
                <a:solidFill>
                  <a:srgbClr val="777777"/>
                </a:solidFill>
                <a:effectLst/>
              </a:rPr>
              <a:t>Enhanced Signal Quality:</a:t>
            </a:r>
            <a:r>
              <a:rPr lang="en-US" dirty="0">
                <a:solidFill>
                  <a:srgbClr val="777777"/>
                </a:solidFill>
                <a:effectLst/>
              </a:rPr>
              <a:t> Improves overall signal quality by reducing noise and distortion.</a:t>
            </a:r>
          </a:p>
          <a:p>
            <a:pPr algn="ctr">
              <a:buFont typeface="Arial" panose="020B0604020202020204" pitchFamily="34" charset="0"/>
              <a:buChar char="•"/>
            </a:pPr>
            <a:r>
              <a:rPr lang="en-US" b="1" dirty="0">
                <a:solidFill>
                  <a:srgbClr val="777777"/>
                </a:solidFill>
                <a:effectLst/>
              </a:rPr>
              <a:t>Power Efficiency:</a:t>
            </a:r>
            <a:r>
              <a:rPr lang="en-US" dirty="0">
                <a:solidFill>
                  <a:srgbClr val="777777"/>
                </a:solidFill>
                <a:effectLst/>
              </a:rPr>
              <a:t> Ensures the system operates efficiently while maintaining performance.</a:t>
            </a:r>
          </a:p>
          <a:p>
            <a:pPr algn="ctr">
              <a:buFont typeface="Arial" panose="020B0604020202020204" pitchFamily="34" charset="0"/>
              <a:buChar char="•"/>
            </a:pPr>
            <a:r>
              <a:rPr lang="en-US" b="1" dirty="0">
                <a:solidFill>
                  <a:srgbClr val="777777"/>
                </a:solidFill>
                <a:effectLst/>
              </a:rPr>
              <a:t>Improved SNR:</a:t>
            </a:r>
            <a:r>
              <a:rPr lang="en-US" dirty="0">
                <a:solidFill>
                  <a:srgbClr val="777777"/>
                </a:solidFill>
                <a:effectLst/>
              </a:rPr>
              <a:t> Enhances the signal-to-noise ratio for better performance.</a:t>
            </a:r>
          </a:p>
          <a:p>
            <a:pPr algn="ctr">
              <a:buFont typeface="Arial" panose="020B0604020202020204" pitchFamily="34" charset="0"/>
              <a:buChar char="•"/>
            </a:pPr>
            <a:r>
              <a:rPr lang="en-US" b="1" dirty="0">
                <a:solidFill>
                  <a:srgbClr val="777777"/>
                </a:solidFill>
                <a:effectLst/>
              </a:rPr>
              <a:t>Optimized Antenna Performance:</a:t>
            </a:r>
            <a:r>
              <a:rPr lang="en-US" dirty="0">
                <a:solidFill>
                  <a:srgbClr val="777777"/>
                </a:solidFill>
                <a:effectLst/>
              </a:rPr>
              <a:t> Shows the final optimized antenna system performance.</a:t>
            </a:r>
          </a:p>
          <a:p>
            <a:br>
              <a:rPr lang="en-US" dirty="0">
                <a:solidFill>
                  <a:srgbClr val="333333"/>
                </a:solidFill>
                <a:effectLst/>
              </a:rPr>
            </a:br>
            <a:endParaRPr lang="en-IN" dirty="0"/>
          </a:p>
        </p:txBody>
      </p:sp>
      <p:sp>
        <p:nvSpPr>
          <p:cNvPr id="4" name="Slide Number Placeholder 3"/>
          <p:cNvSpPr>
            <a:spLocks noGrp="1"/>
          </p:cNvSpPr>
          <p:nvPr>
            <p:ph type="sldNum" sz="quarter" idx="5"/>
          </p:nvPr>
        </p:nvSpPr>
        <p:spPr/>
        <p:txBody>
          <a:bodyPr/>
          <a:lstStyle/>
          <a:p>
            <a:fld id="{0C37DE33-E1A8-4E4A-ADDD-864DAA8A2332}" type="slidenum">
              <a:rPr lang="en-IN" smtClean="0"/>
              <a:t>5</a:t>
            </a:fld>
            <a:endParaRPr lang="en-IN"/>
          </a:p>
        </p:txBody>
      </p:sp>
    </p:spTree>
    <p:extLst>
      <p:ext uri="{BB962C8B-B14F-4D97-AF65-F5344CB8AC3E}">
        <p14:creationId xmlns:p14="http://schemas.microsoft.com/office/powerpoint/2010/main" val="1450201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a:p>
            <a:r>
              <a:rPr lang="en-US" dirty="0"/>
              <a:t>Explains the modular workflow implemented in the project, consisting of three key scripts: </a:t>
            </a:r>
          </a:p>
          <a:p>
            <a:pPr marL="0" indent="0">
              <a:buNone/>
            </a:pPr>
            <a:r>
              <a:rPr lang="en-US" dirty="0"/>
              <a:t>1. </a:t>
            </a:r>
            <a:r>
              <a:rPr lang="en-US" dirty="0" err="1"/>
              <a:t>Parameters.m</a:t>
            </a:r>
            <a:r>
              <a:rPr lang="en-US" dirty="0"/>
              <a:t>: </a:t>
            </a:r>
          </a:p>
          <a:p>
            <a:pPr marL="171450" indent="-171450">
              <a:buFontTx/>
              <a:buChar char="-"/>
            </a:pPr>
            <a:r>
              <a:rPr lang="en-US" dirty="0"/>
              <a:t>Defines the key parameters of the antenna system, such as PLL loop bandwidth, phase noise, and transfer functions.</a:t>
            </a:r>
          </a:p>
          <a:p>
            <a:pPr marL="171450" indent="-171450">
              <a:buFontTx/>
              <a:buChar char="-"/>
            </a:pPr>
            <a:r>
              <a:rPr lang="en-US" dirty="0"/>
              <a:t>Allows for easy customization and configuration. </a:t>
            </a:r>
          </a:p>
          <a:p>
            <a:pPr marL="171450" indent="-171450">
              <a:buFontTx/>
              <a:buChar char="-"/>
            </a:pPr>
            <a:endParaRPr lang="en-US" dirty="0"/>
          </a:p>
          <a:p>
            <a:r>
              <a:rPr lang="en-US" dirty="0"/>
              <a:t>2. </a:t>
            </a:r>
            <a:r>
              <a:rPr lang="en-US" dirty="0" err="1"/>
              <a:t>Implementation.m</a:t>
            </a:r>
            <a:r>
              <a:rPr lang="en-US" dirty="0"/>
              <a:t>: </a:t>
            </a:r>
          </a:p>
          <a:p>
            <a:pPr marL="171450" indent="-171450">
              <a:buFontTx/>
              <a:buChar char="-"/>
            </a:pPr>
            <a:r>
              <a:rPr lang="en-US" dirty="0"/>
              <a:t>Implements the system design and simulates the antenna's behavior. </a:t>
            </a:r>
          </a:p>
          <a:p>
            <a:pPr marL="0" indent="0">
              <a:buFontTx/>
              <a:buNone/>
            </a:pPr>
            <a:r>
              <a:rPr lang="en-US" dirty="0"/>
              <a:t>- Generates and saves simulation data to a .mat file for further analysis.</a:t>
            </a:r>
          </a:p>
          <a:p>
            <a:endParaRPr lang="en-US" dirty="0"/>
          </a:p>
          <a:p>
            <a:r>
              <a:rPr lang="en-US" dirty="0"/>
              <a:t>3. </a:t>
            </a:r>
            <a:r>
              <a:rPr lang="en-US" dirty="0" err="1"/>
              <a:t>Analysis.m</a:t>
            </a:r>
            <a:r>
              <a:rPr lang="en-US" dirty="0"/>
              <a:t>: </a:t>
            </a:r>
          </a:p>
          <a:p>
            <a:pPr marL="171450" indent="-171450">
              <a:buFontTx/>
              <a:buChar char="-"/>
            </a:pPr>
            <a:r>
              <a:rPr lang="en-US" dirty="0"/>
              <a:t>Processes the simulation data from </a:t>
            </a:r>
            <a:r>
              <a:rPr lang="en-US" dirty="0" err="1"/>
              <a:t>Implementation.m</a:t>
            </a:r>
            <a:r>
              <a:rPr lang="en-US" dirty="0"/>
              <a:t>. </a:t>
            </a:r>
          </a:p>
          <a:p>
            <a:pPr marL="171450" indent="-171450">
              <a:buFontTx/>
              <a:buChar char="-"/>
            </a:pPr>
            <a:r>
              <a:rPr lang="en-US" dirty="0"/>
              <a:t>Computes phase noise contributions, RMS jitter, and visualizes the system's performance metrics. </a:t>
            </a:r>
          </a:p>
          <a:p>
            <a:pPr marL="0" indent="0">
              <a:buFontTx/>
              <a:buNone/>
            </a:pPr>
            <a:r>
              <a:rPr lang="en-US" dirty="0"/>
              <a:t>This workflow ensures modularity, flexibility, and streamlined analysis.</a:t>
            </a:r>
            <a:endParaRPr lang="en-IN" dirty="0"/>
          </a:p>
          <a:p>
            <a:pPr marL="0" indent="0">
              <a:buFontTx/>
              <a:buNone/>
            </a:pPr>
            <a:endParaRPr lang="en-IN" dirty="0"/>
          </a:p>
        </p:txBody>
      </p:sp>
      <p:sp>
        <p:nvSpPr>
          <p:cNvPr id="4" name="Slide Number Placeholder 3"/>
          <p:cNvSpPr>
            <a:spLocks noGrp="1"/>
          </p:cNvSpPr>
          <p:nvPr>
            <p:ph type="sldNum" sz="quarter" idx="5"/>
          </p:nvPr>
        </p:nvSpPr>
        <p:spPr/>
        <p:txBody>
          <a:bodyPr/>
          <a:lstStyle/>
          <a:p>
            <a:fld id="{0C37DE33-E1A8-4E4A-ADDD-864DAA8A2332}" type="slidenum">
              <a:rPr lang="en-IN" smtClean="0"/>
              <a:t>6</a:t>
            </a:fld>
            <a:endParaRPr lang="en-IN"/>
          </a:p>
        </p:txBody>
      </p:sp>
    </p:spTree>
    <p:extLst>
      <p:ext uri="{BB962C8B-B14F-4D97-AF65-F5344CB8AC3E}">
        <p14:creationId xmlns:p14="http://schemas.microsoft.com/office/powerpoint/2010/main" val="3263816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provides a detailed breakdown of each MATLAB script used in the project:</a:t>
            </a:r>
          </a:p>
          <a:p>
            <a:endParaRPr lang="en-US" dirty="0"/>
          </a:p>
          <a:p>
            <a:r>
              <a:rPr lang="en-US" dirty="0"/>
              <a:t>1. **</a:t>
            </a:r>
            <a:r>
              <a:rPr lang="en-US" dirty="0" err="1"/>
              <a:t>Parameters.m</a:t>
            </a:r>
            <a:r>
              <a:rPr lang="en-US" dirty="0"/>
              <a:t>**:  </a:t>
            </a:r>
          </a:p>
          <a:p>
            <a:r>
              <a:rPr lang="en-US" dirty="0"/>
              <a:t>   This script acts as the foundation of the simulation by defining all the critical parameters and transfer functions required for the antenna system. It allows for easy customization and ensures that changes to the system's behavior can be made seamlessly by modifying a single file. Key features include:  </a:t>
            </a:r>
          </a:p>
          <a:p>
            <a:r>
              <a:rPr lang="en-US" dirty="0"/>
              <a:t>   - **Loop Bandwidth and Phase Margin Configuration**: Configures the PLL loop bandwidth (e.g., `</a:t>
            </a:r>
            <a:r>
              <a:rPr lang="en-US" dirty="0" err="1"/>
              <a:t>LoopBW</a:t>
            </a:r>
            <a:r>
              <a:rPr lang="en-US" dirty="0"/>
              <a:t>`) and phase margin (e.g., `PM`), which are essential for ensuring system stability and noise reduction.  </a:t>
            </a:r>
          </a:p>
          <a:p>
            <a:r>
              <a:rPr lang="en-US" dirty="0"/>
              <a:t>   - **Noise Profiles**: Defines the phase noise profiles for the VCO, reference oscillator, and other components. These profiles help simulate realistic noise conditions.  </a:t>
            </a:r>
          </a:p>
          <a:p>
            <a:r>
              <a:rPr lang="en-US" dirty="0"/>
              <a:t>   - **Transfer Functions**:  </a:t>
            </a:r>
          </a:p>
          <a:p>
            <a:r>
              <a:rPr lang="en-US" dirty="0"/>
              <a:t>     - **PFD (Phase Frequency Detector)**: Models the relationship between the input phase difference and the output current/voltage.  </a:t>
            </a:r>
          </a:p>
          <a:p>
            <a:r>
              <a:rPr lang="en-US" dirty="0"/>
              <a:t>     - **VCO (Voltage-Controlled Oscillator)**: Defines the oscillator's output frequency as a function of the input control voltage, including its phase noise characteristics.  </a:t>
            </a:r>
          </a:p>
          <a:p>
            <a:r>
              <a:rPr lang="en-US" dirty="0"/>
              <a:t>     - **Loop Filter**: Implements a 3rd-order passive filter design, which determines the dynamic response of the PLL and its ability to suppress noise.  </a:t>
            </a:r>
          </a:p>
          <a:p>
            <a:r>
              <a:rPr lang="en-US" dirty="0"/>
              <a:t>     - **Divider**: Models the frequency division in the feedback loop to match the reference frequency.  </a:t>
            </a:r>
          </a:p>
          <a:p>
            <a:endParaRPr lang="en-US" dirty="0"/>
          </a:p>
          <a:p>
            <a:r>
              <a:rPr lang="en-US" dirty="0"/>
              <a:t>   By centralizing these configurations, `</a:t>
            </a:r>
            <a:r>
              <a:rPr lang="en-US" dirty="0" err="1"/>
              <a:t>Parameters.m</a:t>
            </a:r>
            <a:r>
              <a:rPr lang="en-US" dirty="0"/>
              <a:t>` ensures modularity and reusability, making it easier to adapt the system for different scenarios or performance requirements.</a:t>
            </a:r>
          </a:p>
          <a:p>
            <a:endParaRPr lang="en-US" dirty="0"/>
          </a:p>
          <a:p>
            <a:r>
              <a:rPr lang="en-US" dirty="0"/>
              <a:t>2. **</a:t>
            </a:r>
            <a:r>
              <a:rPr lang="en-US" dirty="0" err="1"/>
              <a:t>Implementation.m</a:t>
            </a:r>
            <a:r>
              <a:rPr lang="en-US" dirty="0"/>
              <a:t>**:  </a:t>
            </a:r>
          </a:p>
          <a:p>
            <a:r>
              <a:rPr lang="en-US" dirty="0"/>
              <a:t>   This script implements the antenna system's simulation using the parameters defined in `</a:t>
            </a:r>
            <a:r>
              <a:rPr lang="en-US" dirty="0" err="1"/>
              <a:t>Parameters.m</a:t>
            </a:r>
            <a:r>
              <a:rPr lang="en-US" dirty="0"/>
              <a:t>`. It focuses on simulating key system behaviors to generate results that are stored for further analysis. Key features include:  </a:t>
            </a:r>
          </a:p>
          <a:p>
            <a:r>
              <a:rPr lang="en-US" dirty="0"/>
              <a:t>   - **Step Response Simulation**:  </a:t>
            </a:r>
          </a:p>
          <a:p>
            <a:r>
              <a:rPr lang="en-US" dirty="0"/>
              <a:t>     - Simulates the closed-loop response of the system to a step input, allowing the evaluation of system stability and settling time.  </a:t>
            </a:r>
          </a:p>
          <a:p>
            <a:r>
              <a:rPr lang="en-US" dirty="0"/>
              <a:t>   - **Frequency Response Simulation**:  </a:t>
            </a:r>
          </a:p>
          <a:p>
            <a:r>
              <a:rPr lang="en-US" dirty="0"/>
              <a:t>     - Simulates the open-loop gain and phase characteristics of the system across a wide frequency range, providing insights into the system's bandwidth and phase margin.  </a:t>
            </a:r>
          </a:p>
          <a:p>
            <a:r>
              <a:rPr lang="en-US" dirty="0"/>
              <a:t>   - **Result Storage**:  </a:t>
            </a:r>
          </a:p>
          <a:p>
            <a:r>
              <a:rPr lang="en-US" dirty="0"/>
              <a:t>     - Saves the simulation outputs (e.g., time-domain and frequency-domain responses) to a `.mat` file (`</a:t>
            </a:r>
            <a:r>
              <a:rPr lang="en-US" dirty="0" err="1"/>
              <a:t>Implementation_Results.mat</a:t>
            </a:r>
            <a:r>
              <a:rPr lang="en-US" dirty="0"/>
              <a:t>`). This ensures that the analysis script can access the data without rerunning the simulations.  </a:t>
            </a:r>
          </a:p>
          <a:p>
            <a:endParaRPr lang="en-US" dirty="0"/>
          </a:p>
          <a:p>
            <a:r>
              <a:rPr lang="en-US" dirty="0"/>
              <a:t>   This script bridges the gap between parameter configuration and analysis, serving as the execution engine for the system simulation.</a:t>
            </a:r>
          </a:p>
          <a:p>
            <a:endParaRPr lang="en-US" dirty="0"/>
          </a:p>
          <a:p>
            <a:r>
              <a:rPr lang="en-US" dirty="0"/>
              <a:t>3. **</a:t>
            </a:r>
            <a:r>
              <a:rPr lang="en-US" dirty="0" err="1"/>
              <a:t>Analysis.m</a:t>
            </a:r>
            <a:r>
              <a:rPr lang="en-US" dirty="0"/>
              <a:t>**:  </a:t>
            </a:r>
          </a:p>
          <a:p>
            <a:r>
              <a:rPr lang="en-US" dirty="0"/>
              <a:t>   This script processes the results generated by `</a:t>
            </a:r>
            <a:r>
              <a:rPr lang="en-US" dirty="0" err="1"/>
              <a:t>Implementation.m</a:t>
            </a:r>
            <a:r>
              <a:rPr lang="en-US" dirty="0"/>
              <a:t>` to compute detailed performance metrics and visualize the system's behavior. It provides insights into the noise characteristics and overall system performance. Key features include:  </a:t>
            </a:r>
          </a:p>
          <a:p>
            <a:r>
              <a:rPr lang="en-US" dirty="0"/>
              <a:t>   - **Phase Noise Contribution Calculation**:  </a:t>
            </a:r>
          </a:p>
          <a:p>
            <a:r>
              <a:rPr lang="en-US" dirty="0"/>
              <a:t>     - Computes the contribution of different noise sources (e.g., VCO, reference oscillator, and loop filter) to the overall phase noise spectrum.  </a:t>
            </a:r>
          </a:p>
          <a:p>
            <a:r>
              <a:rPr lang="en-US" dirty="0"/>
              <a:t>     - Allows designers to identify the dominant noise sources and optimize the system accordingly.  </a:t>
            </a:r>
          </a:p>
          <a:p>
            <a:r>
              <a:rPr lang="en-US" dirty="0"/>
              <a:t>   - **RMS Jitter Computation**:  </a:t>
            </a:r>
          </a:p>
          <a:p>
            <a:r>
              <a:rPr lang="en-US" dirty="0"/>
              <a:t>     - Converts the phase noise spectrum into RMS jitter, a critical metric for evaluating timing stability in communication systems.  </a:t>
            </a:r>
          </a:p>
          <a:p>
            <a:r>
              <a:rPr lang="en-US" dirty="0"/>
              <a:t>     - Provides a single figure-of-merit to compare system designs.  </a:t>
            </a:r>
          </a:p>
          <a:p>
            <a:r>
              <a:rPr lang="en-US" dirty="0"/>
              <a:t>   - **Data Visualization**:  </a:t>
            </a:r>
          </a:p>
          <a:p>
            <a:r>
              <a:rPr lang="en-US" dirty="0"/>
              <a:t>     - Generates multiple plots to help interpret the results, including:  </a:t>
            </a:r>
          </a:p>
          <a:p>
            <a:r>
              <a:rPr lang="en-US" dirty="0"/>
              <a:t>       - **Phase Noise Spectrum**: Shows the spectral distribution of noise contributions across frequencies.  </a:t>
            </a:r>
          </a:p>
          <a:p>
            <a:r>
              <a:rPr lang="en-US" dirty="0"/>
              <a:t>       - **Step Response**: Demonstrates the system's stability and transient performance.  </a:t>
            </a:r>
          </a:p>
          <a:p>
            <a:r>
              <a:rPr lang="en-US" dirty="0"/>
              <a:t>       - **Frequency Response**: Displays the gain and phase characteristics of the open-loop system.  </a:t>
            </a:r>
          </a:p>
          <a:p>
            <a:endParaRPr lang="en-US" dirty="0"/>
          </a:p>
          <a:p>
            <a:r>
              <a:rPr lang="en-US" dirty="0"/>
              <a:t>   By integrating the results from `</a:t>
            </a:r>
            <a:r>
              <a:rPr lang="en-US" dirty="0" err="1"/>
              <a:t>Implementation.m</a:t>
            </a:r>
            <a:r>
              <a:rPr lang="en-US" dirty="0"/>
              <a:t>`, this script allows for a detailed analysis of the system's performance and provides actionable insights for design optimization.</a:t>
            </a:r>
          </a:p>
        </p:txBody>
      </p:sp>
      <p:sp>
        <p:nvSpPr>
          <p:cNvPr id="4" name="Slide Number Placeholder 3"/>
          <p:cNvSpPr>
            <a:spLocks noGrp="1"/>
          </p:cNvSpPr>
          <p:nvPr>
            <p:ph type="sldNum" sz="quarter" idx="5"/>
          </p:nvPr>
        </p:nvSpPr>
        <p:spPr/>
        <p:txBody>
          <a:bodyPr/>
          <a:lstStyle/>
          <a:p>
            <a:fld id="{0C37DE33-E1A8-4E4A-ADDD-864DAA8A2332}" type="slidenum">
              <a:rPr lang="en-IN" smtClean="0"/>
              <a:t>7</a:t>
            </a:fld>
            <a:endParaRPr lang="en-IN"/>
          </a:p>
        </p:txBody>
      </p:sp>
    </p:spTree>
    <p:extLst>
      <p:ext uri="{BB962C8B-B14F-4D97-AF65-F5344CB8AC3E}">
        <p14:creationId xmlns:p14="http://schemas.microsoft.com/office/powerpoint/2010/main" val="1313276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1125">
              <a:lnSpc>
                <a:spcPct val="100000"/>
              </a:lnSpc>
              <a:spcBef>
                <a:spcPts val="1380"/>
              </a:spcBef>
            </a:pPr>
            <a:r>
              <a:rPr lang="en-US" sz="1200" b="1" dirty="0">
                <a:solidFill>
                  <a:srgbClr val="1F2228"/>
                </a:solidFill>
                <a:latin typeface="Times New Roman"/>
                <a:cs typeface="Times New Roman"/>
              </a:rPr>
              <a:t>Key Results Obtained from the Analysis:</a:t>
            </a:r>
          </a:p>
          <a:p>
            <a:pPr marL="111125">
              <a:lnSpc>
                <a:spcPct val="100000"/>
              </a:lnSpc>
              <a:spcBef>
                <a:spcPts val="1380"/>
              </a:spcBef>
            </a:pPr>
            <a:endParaRPr lang="en-US" sz="1200" b="1" dirty="0">
              <a:solidFill>
                <a:srgbClr val="1F2228"/>
              </a:solidFill>
              <a:latin typeface="Times New Roman"/>
              <a:cs typeface="Times New Roman"/>
            </a:endParaRPr>
          </a:p>
          <a:p>
            <a:pPr marL="111125">
              <a:lnSpc>
                <a:spcPct val="100000"/>
              </a:lnSpc>
              <a:spcBef>
                <a:spcPts val="1380"/>
              </a:spcBef>
            </a:pPr>
            <a:r>
              <a:rPr lang="en-US" sz="1200" b="1" dirty="0">
                <a:solidFill>
                  <a:srgbClr val="1F2228"/>
                </a:solidFill>
                <a:latin typeface="Times New Roman"/>
                <a:cs typeface="Times New Roman"/>
              </a:rPr>
              <a:t>- Phase Noise Spectrum:</a:t>
            </a:r>
          </a:p>
          <a:p>
            <a:pPr marL="111125">
              <a:lnSpc>
                <a:spcPct val="100000"/>
              </a:lnSpc>
              <a:spcBef>
                <a:spcPts val="1380"/>
              </a:spcBef>
            </a:pPr>
            <a:r>
              <a:rPr lang="en-US" sz="1200" b="1" dirty="0">
                <a:solidFill>
                  <a:srgbClr val="1F2228"/>
                </a:solidFill>
                <a:latin typeface="Times New Roman"/>
                <a:cs typeface="Times New Roman"/>
              </a:rPr>
              <a:t>  This graph displays the contributions of various components, such as the reference signal, Voltage-Controlled Oscillator (VCO), and loop filter, to the overall phase noise of the system. The phase noise spectrum is crucial for understanding how much noise is present at different frequency offsets from the carrier signal.</a:t>
            </a:r>
          </a:p>
          <a:p>
            <a:pPr marL="111125">
              <a:lnSpc>
                <a:spcPct val="100000"/>
              </a:lnSpc>
              <a:spcBef>
                <a:spcPts val="1380"/>
              </a:spcBef>
            </a:pPr>
            <a:r>
              <a:rPr lang="en-US" sz="1200" b="1" dirty="0">
                <a:solidFill>
                  <a:srgbClr val="1F2228"/>
                </a:solidFill>
                <a:latin typeface="Times New Roman"/>
                <a:cs typeface="Times New Roman"/>
              </a:rPr>
              <a:t>  The analysis helps identify noise sources and evaluates the effectiveness of noise reduction techniques in PLL systems.</a:t>
            </a:r>
          </a:p>
          <a:p>
            <a:pPr marL="111125">
              <a:lnSpc>
                <a:spcPct val="100000"/>
              </a:lnSpc>
              <a:spcBef>
                <a:spcPts val="1380"/>
              </a:spcBef>
            </a:pPr>
            <a:r>
              <a:rPr lang="en-US" sz="1200" b="1" dirty="0">
                <a:solidFill>
                  <a:srgbClr val="1F2228"/>
                </a:solidFill>
                <a:latin typeface="Times New Roman"/>
                <a:cs typeface="Times New Roman"/>
              </a:rPr>
              <a:t>  Key Insight: The VCO typically contributes the most to phase noise, and the loop filter's role is to minimize this noise through feedback control.</a:t>
            </a:r>
          </a:p>
          <a:p>
            <a:pPr marL="111125">
              <a:lnSpc>
                <a:spcPct val="100000"/>
              </a:lnSpc>
              <a:spcBef>
                <a:spcPts val="1380"/>
              </a:spcBef>
            </a:pPr>
            <a:endParaRPr lang="en-US" sz="1200" b="1" dirty="0">
              <a:solidFill>
                <a:srgbClr val="1F2228"/>
              </a:solidFill>
              <a:latin typeface="Times New Roman"/>
              <a:cs typeface="Times New Roman"/>
            </a:endParaRPr>
          </a:p>
          <a:p>
            <a:pPr marL="111125">
              <a:lnSpc>
                <a:spcPct val="100000"/>
              </a:lnSpc>
              <a:spcBef>
                <a:spcPts val="1380"/>
              </a:spcBef>
            </a:pPr>
            <a:r>
              <a:rPr lang="en-US" sz="1200" b="1" dirty="0">
                <a:solidFill>
                  <a:srgbClr val="1F2228"/>
                </a:solidFill>
                <a:latin typeface="Times New Roman"/>
                <a:cs typeface="Times New Roman"/>
              </a:rPr>
              <a:t>- Step Response:</a:t>
            </a:r>
          </a:p>
          <a:p>
            <a:pPr marL="111125">
              <a:lnSpc>
                <a:spcPct val="100000"/>
              </a:lnSpc>
              <a:spcBef>
                <a:spcPts val="1380"/>
              </a:spcBef>
            </a:pPr>
            <a:r>
              <a:rPr lang="en-US" sz="1200" b="1" dirty="0">
                <a:solidFill>
                  <a:srgbClr val="1F2228"/>
                </a:solidFill>
                <a:latin typeface="Times New Roman"/>
                <a:cs typeface="Times New Roman"/>
              </a:rPr>
              <a:t>  This graph demonstrates the stability and dynamic behavior of the closed-loop system. The step response shows how the system reacts to a sudden change in input (a "step" signal), revealing important parameters such as settling time, overshoot, and steady-state error.</a:t>
            </a:r>
          </a:p>
          <a:p>
            <a:pPr marL="111125">
              <a:lnSpc>
                <a:spcPct val="100000"/>
              </a:lnSpc>
              <a:spcBef>
                <a:spcPts val="1380"/>
              </a:spcBef>
            </a:pPr>
            <a:r>
              <a:rPr lang="en-US" sz="1200" b="1" dirty="0">
                <a:solidFill>
                  <a:srgbClr val="1F2228"/>
                </a:solidFill>
                <a:latin typeface="Times New Roman"/>
                <a:cs typeface="Times New Roman"/>
              </a:rPr>
              <a:t>  Key Insight: A stable PLL will show a quick settling time with minimal overshoot. The response characteristics indicate how well the PLL can stabilize the signal after a disturbance or change in input.</a:t>
            </a:r>
          </a:p>
          <a:p>
            <a:pPr marL="111125">
              <a:lnSpc>
                <a:spcPct val="100000"/>
              </a:lnSpc>
              <a:spcBef>
                <a:spcPts val="1380"/>
              </a:spcBef>
            </a:pPr>
            <a:endParaRPr lang="en-US" sz="1200" b="1" dirty="0">
              <a:solidFill>
                <a:srgbClr val="1F2228"/>
              </a:solidFill>
              <a:latin typeface="Times New Roman"/>
              <a:cs typeface="Times New Roman"/>
            </a:endParaRPr>
          </a:p>
          <a:p>
            <a:pPr marL="111125">
              <a:lnSpc>
                <a:spcPct val="100000"/>
              </a:lnSpc>
              <a:spcBef>
                <a:spcPts val="1380"/>
              </a:spcBef>
            </a:pPr>
            <a:r>
              <a:rPr lang="en-US" sz="1200" b="1" dirty="0">
                <a:solidFill>
                  <a:srgbClr val="1F2228"/>
                </a:solidFill>
                <a:latin typeface="Times New Roman"/>
                <a:cs typeface="Times New Roman"/>
              </a:rPr>
              <a:t>- Frequency Response:</a:t>
            </a:r>
          </a:p>
          <a:p>
            <a:pPr marL="111125">
              <a:lnSpc>
                <a:spcPct val="100000"/>
              </a:lnSpc>
              <a:spcBef>
                <a:spcPts val="1380"/>
              </a:spcBef>
            </a:pPr>
            <a:r>
              <a:rPr lang="en-US" sz="1200" b="1" dirty="0">
                <a:solidFill>
                  <a:srgbClr val="1F2228"/>
                </a:solidFill>
                <a:latin typeface="Times New Roman"/>
                <a:cs typeface="Times New Roman"/>
              </a:rPr>
              <a:t>  The frequency response graph highlights the gain and phase characteristics of the open-loop system. It shows how the system behaves across a range of frequencies, revealing information about the system's bandwidth, resonant frequencies, and stability.</a:t>
            </a:r>
          </a:p>
          <a:p>
            <a:pPr marL="111125">
              <a:lnSpc>
                <a:spcPct val="100000"/>
              </a:lnSpc>
              <a:spcBef>
                <a:spcPts val="1380"/>
              </a:spcBef>
            </a:pPr>
            <a:r>
              <a:rPr lang="en-US" sz="1200" b="1" dirty="0">
                <a:solidFill>
                  <a:srgbClr val="1F2228"/>
                </a:solidFill>
                <a:latin typeface="Times New Roman"/>
                <a:cs typeface="Times New Roman"/>
              </a:rPr>
              <a:t>  Key Insight: The open-loop frequency response is essential for understanding the system’s ability to process signals over a wide frequency range before applying feedback. It also provides insights into the system's gain margin and phase margin, critical for ensuring stability when feedback is applied.</a:t>
            </a:r>
          </a:p>
          <a:p>
            <a:pPr marL="111125">
              <a:lnSpc>
                <a:spcPct val="100000"/>
              </a:lnSpc>
              <a:spcBef>
                <a:spcPts val="1380"/>
              </a:spcBef>
            </a:pPr>
            <a:endParaRPr lang="en-US" sz="1200" b="1" dirty="0">
              <a:solidFill>
                <a:srgbClr val="1F2228"/>
              </a:solidFill>
              <a:latin typeface="Times New Roman"/>
              <a:cs typeface="Times New Roman"/>
            </a:endParaRPr>
          </a:p>
          <a:p>
            <a:pPr marL="111125">
              <a:lnSpc>
                <a:spcPct val="100000"/>
              </a:lnSpc>
              <a:spcBef>
                <a:spcPts val="1380"/>
              </a:spcBef>
            </a:pPr>
            <a:r>
              <a:rPr lang="en-US" sz="1200" b="1" dirty="0">
                <a:solidFill>
                  <a:srgbClr val="1F2228"/>
                </a:solidFill>
                <a:latin typeface="Times New Roman"/>
                <a:cs typeface="Times New Roman"/>
              </a:rPr>
              <a:t>Outputs of the Analysis:</a:t>
            </a:r>
          </a:p>
          <a:p>
            <a:pPr marL="111125">
              <a:lnSpc>
                <a:spcPct val="100000"/>
              </a:lnSpc>
              <a:spcBef>
                <a:spcPts val="1380"/>
              </a:spcBef>
            </a:pPr>
            <a:endParaRPr lang="en-US" sz="1200" b="1" dirty="0">
              <a:solidFill>
                <a:srgbClr val="1F2228"/>
              </a:solidFill>
              <a:latin typeface="Times New Roman"/>
              <a:cs typeface="Times New Roman"/>
            </a:endParaRPr>
          </a:p>
          <a:p>
            <a:pPr marL="111125">
              <a:lnSpc>
                <a:spcPct val="100000"/>
              </a:lnSpc>
              <a:spcBef>
                <a:spcPts val="1380"/>
              </a:spcBef>
            </a:pPr>
            <a:r>
              <a:rPr lang="en-US" sz="1200" b="1" dirty="0">
                <a:solidFill>
                  <a:srgbClr val="1F2228"/>
                </a:solidFill>
                <a:latin typeface="Times New Roman"/>
                <a:cs typeface="Times New Roman"/>
              </a:rPr>
              <a:t>- Saved .mat File (</a:t>
            </a:r>
            <a:r>
              <a:rPr lang="en-US" sz="1200" b="1" dirty="0" err="1">
                <a:solidFill>
                  <a:srgbClr val="1F2228"/>
                </a:solidFill>
                <a:latin typeface="Times New Roman"/>
                <a:cs typeface="Times New Roman"/>
              </a:rPr>
              <a:t>Implementation_Results.mat</a:t>
            </a:r>
            <a:r>
              <a:rPr lang="en-US" sz="1200" b="1" dirty="0">
                <a:solidFill>
                  <a:srgbClr val="1F2228"/>
                </a:solidFill>
                <a:latin typeface="Times New Roman"/>
                <a:cs typeface="Times New Roman"/>
              </a:rPr>
              <a:t>):</a:t>
            </a:r>
          </a:p>
          <a:p>
            <a:pPr marL="111125">
              <a:lnSpc>
                <a:spcPct val="100000"/>
              </a:lnSpc>
              <a:spcBef>
                <a:spcPts val="1380"/>
              </a:spcBef>
            </a:pPr>
            <a:r>
              <a:rPr lang="en-US" sz="1200" b="1" dirty="0">
                <a:solidFill>
                  <a:srgbClr val="1F2228"/>
                </a:solidFill>
                <a:latin typeface="Times New Roman"/>
                <a:cs typeface="Times New Roman"/>
              </a:rPr>
              <a:t>  The .mat file contains all the simulation data generated during the analysis. This includes the phase noise data, frequency response, and other relevant simulation results. The file can be used for further analysis, post-processing, or for generating additional plots and insights.</a:t>
            </a:r>
          </a:p>
          <a:p>
            <a:pPr marL="111125">
              <a:lnSpc>
                <a:spcPct val="100000"/>
              </a:lnSpc>
              <a:spcBef>
                <a:spcPts val="1380"/>
              </a:spcBef>
            </a:pPr>
            <a:r>
              <a:rPr lang="en-US" sz="1200" b="1" dirty="0">
                <a:solidFill>
                  <a:srgbClr val="1F2228"/>
                </a:solidFill>
                <a:latin typeface="Times New Roman"/>
                <a:cs typeface="Times New Roman"/>
              </a:rPr>
              <a:t>  Key Insight: Saving the data allows for reproducibility and further examination of results, as well as integration into other simulation workflows or tools.</a:t>
            </a:r>
          </a:p>
          <a:p>
            <a:pPr marL="111125">
              <a:lnSpc>
                <a:spcPct val="100000"/>
              </a:lnSpc>
              <a:spcBef>
                <a:spcPts val="1380"/>
              </a:spcBef>
            </a:pPr>
            <a:endParaRPr lang="en-US" sz="1200" b="1" dirty="0">
              <a:solidFill>
                <a:srgbClr val="1F2228"/>
              </a:solidFill>
              <a:latin typeface="Times New Roman"/>
              <a:cs typeface="Times New Roman"/>
            </a:endParaRPr>
          </a:p>
          <a:p>
            <a:pPr marL="111125">
              <a:lnSpc>
                <a:spcPct val="100000"/>
              </a:lnSpc>
              <a:spcBef>
                <a:spcPts val="1380"/>
              </a:spcBef>
            </a:pPr>
            <a:r>
              <a:rPr lang="en-US" sz="1200" b="1" dirty="0">
                <a:solidFill>
                  <a:srgbClr val="1F2228"/>
                </a:solidFill>
                <a:latin typeface="Times New Roman"/>
                <a:cs typeface="Times New Roman"/>
              </a:rPr>
              <a:t>- Visualized Plots:</a:t>
            </a:r>
          </a:p>
          <a:p>
            <a:pPr marL="111125">
              <a:lnSpc>
                <a:spcPct val="100000"/>
              </a:lnSpc>
              <a:spcBef>
                <a:spcPts val="1380"/>
              </a:spcBef>
            </a:pPr>
            <a:r>
              <a:rPr lang="en-US" sz="1200" b="1" dirty="0">
                <a:solidFill>
                  <a:srgbClr val="1F2228"/>
                </a:solidFill>
                <a:latin typeface="Times New Roman"/>
                <a:cs typeface="Times New Roman"/>
              </a:rPr>
              <a:t>  The visualized plots provide a clear, graphical representation of the system's performance. These plots help in understanding how the PLL system behaves in terms of phase noise, response time, frequency behavior, and stability.</a:t>
            </a:r>
          </a:p>
          <a:p>
            <a:pPr marL="111125">
              <a:lnSpc>
                <a:spcPct val="100000"/>
              </a:lnSpc>
              <a:spcBef>
                <a:spcPts val="1380"/>
              </a:spcBef>
            </a:pPr>
            <a:r>
              <a:rPr lang="en-US" sz="1200" b="1" dirty="0">
                <a:solidFill>
                  <a:srgbClr val="1F2228"/>
                </a:solidFill>
                <a:latin typeface="Times New Roman"/>
                <a:cs typeface="Times New Roman"/>
              </a:rPr>
              <a:t>  Key Insight: These plots are essential for intuitive understanding, presenting complex simulation data in an easily interpretable form. They offer visual cues that highlight key performance metrics and help identify areas for improvement.</a:t>
            </a:r>
          </a:p>
        </p:txBody>
      </p:sp>
      <p:sp>
        <p:nvSpPr>
          <p:cNvPr id="4" name="Slide Number Placeholder 3"/>
          <p:cNvSpPr>
            <a:spLocks noGrp="1"/>
          </p:cNvSpPr>
          <p:nvPr>
            <p:ph type="sldNum" sz="quarter" idx="5"/>
          </p:nvPr>
        </p:nvSpPr>
        <p:spPr/>
        <p:txBody>
          <a:bodyPr/>
          <a:lstStyle/>
          <a:p>
            <a:fld id="{0C37DE33-E1A8-4E4A-ADDD-864DAA8A2332}" type="slidenum">
              <a:rPr lang="en-IN" smtClean="0"/>
              <a:t>8</a:t>
            </a:fld>
            <a:endParaRPr lang="en-IN"/>
          </a:p>
        </p:txBody>
      </p:sp>
    </p:spTree>
    <p:extLst>
      <p:ext uri="{BB962C8B-B14F-4D97-AF65-F5344CB8AC3E}">
        <p14:creationId xmlns:p14="http://schemas.microsoft.com/office/powerpoint/2010/main" val="2295033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Description:  </a:t>
            </a:r>
          </a:p>
          <a:p>
            <a:r>
              <a:rPr lang="en-US" dirty="0"/>
              <a:t>  The Closed Loop Transfer Function graph represents the behavior of the system when feedback is applied to the loop. It shows the ratio of the output signal to the input signal in the frequency domain after the feedback loop is closed. The graph helps in analyzing the system’s ability to track the input signal while rejecting disturbances, such as noise or unwanted signals.</a:t>
            </a:r>
          </a:p>
          <a:p>
            <a:endParaRPr lang="en-US" dirty="0"/>
          </a:p>
          <a:p>
            <a:r>
              <a:rPr lang="en-US" dirty="0"/>
              <a:t>- Key Insights:</a:t>
            </a:r>
          </a:p>
          <a:p>
            <a:r>
              <a:rPr lang="en-US" dirty="0"/>
              <a:t>  - **Gain and Phase Response**: The closed-loop gain and phase characteristics are essential for understanding how the system behaves in the presence of feedback. It shows the system’s ability to amplify or attenuate signals at various frequencies.</a:t>
            </a:r>
          </a:p>
          <a:p>
            <a:r>
              <a:rPr lang="en-US" dirty="0"/>
              <a:t>  - **Stability and Damping**: The graph reveals how stable the system is after feedback is applied. A stable system will have a flat gain response, while an unstable system will show oscillations or large deviations in the gain.</a:t>
            </a:r>
          </a:p>
          <a:p>
            <a:r>
              <a:rPr lang="en-US" dirty="0"/>
              <a:t>  - **Bandwidth**: The frequency range over which the system can maintain consistent performance without significant attenuation. This is crucial for understanding the system's operational limits.</a:t>
            </a:r>
          </a:p>
          <a:p>
            <a:r>
              <a:rPr lang="en-US" dirty="0"/>
              <a:t>  - **Resonant Frequencies**: Any peaks in the phase response indicate resonance, which can lead to instability if not properly controlled.</a:t>
            </a:r>
          </a:p>
          <a:p>
            <a:r>
              <a:rPr lang="en-US" dirty="0"/>
              <a:t>  - **Phase Margin**: The phase margin is shown as the phase at which the open-loop gain crosses unity (0 dB). This is a measure of system stability.</a:t>
            </a:r>
          </a:p>
        </p:txBody>
      </p:sp>
      <p:sp>
        <p:nvSpPr>
          <p:cNvPr id="4" name="Slide Number Placeholder 3"/>
          <p:cNvSpPr>
            <a:spLocks noGrp="1"/>
          </p:cNvSpPr>
          <p:nvPr>
            <p:ph type="sldNum" sz="quarter" idx="5"/>
          </p:nvPr>
        </p:nvSpPr>
        <p:spPr/>
        <p:txBody>
          <a:bodyPr/>
          <a:lstStyle/>
          <a:p>
            <a:fld id="{0C37DE33-E1A8-4E4A-ADDD-864DAA8A2332}" type="slidenum">
              <a:rPr lang="en-IN" smtClean="0"/>
              <a:t>9</a:t>
            </a:fld>
            <a:endParaRPr lang="en-IN"/>
          </a:p>
        </p:txBody>
      </p:sp>
    </p:spTree>
    <p:extLst>
      <p:ext uri="{BB962C8B-B14F-4D97-AF65-F5344CB8AC3E}">
        <p14:creationId xmlns:p14="http://schemas.microsoft.com/office/powerpoint/2010/main" val="4091982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400" b="0" i="0">
                <a:solidFill>
                  <a:srgbClr val="1F2228"/>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10" dirty="0"/>
              <a:t>6-Dec-</a:t>
            </a:r>
            <a:r>
              <a:rPr spc="-25" dirty="0"/>
              <a:t>24</a:t>
            </a:r>
          </a:p>
        </p:txBody>
      </p:sp>
      <p:sp>
        <p:nvSpPr>
          <p:cNvPr id="5" name="Holder 5"/>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r>
              <a:rPr dirty="0"/>
              <a:t>Dept.</a:t>
            </a:r>
            <a:r>
              <a:rPr spc="-70" dirty="0"/>
              <a:t> </a:t>
            </a:r>
            <a:r>
              <a:rPr dirty="0"/>
              <a:t>of</a:t>
            </a:r>
            <a:r>
              <a:rPr spc="-50" dirty="0"/>
              <a:t> </a:t>
            </a:r>
            <a:r>
              <a:rPr dirty="0"/>
              <a:t>ECE,</a:t>
            </a:r>
            <a:r>
              <a:rPr spc="-25" dirty="0"/>
              <a:t> </a:t>
            </a:r>
            <a:r>
              <a:rPr dirty="0"/>
              <a:t>Vemana</a:t>
            </a:r>
            <a:r>
              <a:rPr spc="-35" dirty="0"/>
              <a:t> </a:t>
            </a:r>
            <a:r>
              <a:rPr spc="-25" dirty="0"/>
              <a:t>IT</a:t>
            </a:r>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114300">
              <a:lnSpc>
                <a:spcPts val="1240"/>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rgbClr val="1F2228"/>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10" dirty="0"/>
              <a:t>6-Dec-</a:t>
            </a:r>
            <a:r>
              <a:rPr spc="-25" dirty="0"/>
              <a:t>24</a:t>
            </a:r>
          </a:p>
        </p:txBody>
      </p:sp>
      <p:sp>
        <p:nvSpPr>
          <p:cNvPr id="5" name="Holder 5"/>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r>
              <a:rPr dirty="0"/>
              <a:t>Dept.</a:t>
            </a:r>
            <a:r>
              <a:rPr spc="-70" dirty="0"/>
              <a:t> </a:t>
            </a:r>
            <a:r>
              <a:rPr dirty="0"/>
              <a:t>of</a:t>
            </a:r>
            <a:r>
              <a:rPr spc="-50" dirty="0"/>
              <a:t> </a:t>
            </a:r>
            <a:r>
              <a:rPr dirty="0"/>
              <a:t>ECE,</a:t>
            </a:r>
            <a:r>
              <a:rPr spc="-25" dirty="0"/>
              <a:t> </a:t>
            </a:r>
            <a:r>
              <a:rPr dirty="0"/>
              <a:t>Vemana</a:t>
            </a:r>
            <a:r>
              <a:rPr spc="-35" dirty="0"/>
              <a:t> </a:t>
            </a:r>
            <a:r>
              <a:rPr spc="-25" dirty="0"/>
              <a:t>IT</a:t>
            </a:r>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114300">
              <a:lnSpc>
                <a:spcPts val="1240"/>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10" dirty="0"/>
              <a:t>6-Dec-</a:t>
            </a:r>
            <a:r>
              <a:rPr spc="-25" dirty="0"/>
              <a:t>24</a:t>
            </a:r>
          </a:p>
        </p:txBody>
      </p:sp>
      <p:sp>
        <p:nvSpPr>
          <p:cNvPr id="6" name="Holder 6"/>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r>
              <a:rPr dirty="0"/>
              <a:t>Dept.</a:t>
            </a:r>
            <a:r>
              <a:rPr spc="-70" dirty="0"/>
              <a:t> </a:t>
            </a:r>
            <a:r>
              <a:rPr dirty="0"/>
              <a:t>of</a:t>
            </a:r>
            <a:r>
              <a:rPr spc="-50" dirty="0"/>
              <a:t> </a:t>
            </a:r>
            <a:r>
              <a:rPr dirty="0"/>
              <a:t>ECE,</a:t>
            </a:r>
            <a:r>
              <a:rPr spc="-25" dirty="0"/>
              <a:t> </a:t>
            </a:r>
            <a:r>
              <a:rPr dirty="0"/>
              <a:t>Vemana</a:t>
            </a:r>
            <a:r>
              <a:rPr spc="-35" dirty="0"/>
              <a:t> </a:t>
            </a:r>
            <a:r>
              <a:rPr spc="-25" dirty="0"/>
              <a:t>IT</a:t>
            </a:r>
          </a:p>
        </p:txBody>
      </p:sp>
      <p:sp>
        <p:nvSpPr>
          <p:cNvPr id="7" name="Holder 7"/>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114300">
              <a:lnSpc>
                <a:spcPts val="1240"/>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10" dirty="0"/>
              <a:t>6-Dec-</a:t>
            </a:r>
            <a:r>
              <a:rPr spc="-25" dirty="0"/>
              <a:t>24</a:t>
            </a:r>
          </a:p>
        </p:txBody>
      </p:sp>
      <p:sp>
        <p:nvSpPr>
          <p:cNvPr id="4" name="Holder 4"/>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r>
              <a:rPr dirty="0"/>
              <a:t>Dept.</a:t>
            </a:r>
            <a:r>
              <a:rPr spc="-70" dirty="0"/>
              <a:t> </a:t>
            </a:r>
            <a:r>
              <a:rPr dirty="0"/>
              <a:t>of</a:t>
            </a:r>
            <a:r>
              <a:rPr spc="-50" dirty="0"/>
              <a:t> </a:t>
            </a:r>
            <a:r>
              <a:rPr dirty="0"/>
              <a:t>ECE,</a:t>
            </a:r>
            <a:r>
              <a:rPr spc="-25" dirty="0"/>
              <a:t> </a:t>
            </a:r>
            <a:r>
              <a:rPr dirty="0"/>
              <a:t>Vemana</a:t>
            </a:r>
            <a:r>
              <a:rPr spc="-35" dirty="0"/>
              <a:t> </a:t>
            </a:r>
            <a:r>
              <a:rPr spc="-25" dirty="0"/>
              <a:t>IT</a:t>
            </a:r>
          </a:p>
        </p:txBody>
      </p:sp>
      <p:sp>
        <p:nvSpPr>
          <p:cNvPr id="5" name="Holder 5"/>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114300">
              <a:lnSpc>
                <a:spcPts val="1240"/>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10" dirty="0"/>
              <a:t>6-Dec-</a:t>
            </a:r>
            <a:r>
              <a:rPr spc="-25" dirty="0"/>
              <a:t>24</a:t>
            </a:r>
          </a:p>
        </p:txBody>
      </p:sp>
      <p:sp>
        <p:nvSpPr>
          <p:cNvPr id="3" name="Holder 3"/>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r>
              <a:rPr dirty="0"/>
              <a:t>Dept.</a:t>
            </a:r>
            <a:r>
              <a:rPr spc="-70" dirty="0"/>
              <a:t> </a:t>
            </a:r>
            <a:r>
              <a:rPr dirty="0"/>
              <a:t>of</a:t>
            </a:r>
            <a:r>
              <a:rPr spc="-50" dirty="0"/>
              <a:t> </a:t>
            </a:r>
            <a:r>
              <a:rPr dirty="0"/>
              <a:t>ECE,</a:t>
            </a:r>
            <a:r>
              <a:rPr spc="-25" dirty="0"/>
              <a:t> </a:t>
            </a:r>
            <a:r>
              <a:rPr dirty="0"/>
              <a:t>Vemana</a:t>
            </a:r>
            <a:r>
              <a:rPr spc="-35" dirty="0"/>
              <a:t> </a:t>
            </a:r>
            <a:r>
              <a:rPr spc="-25" dirty="0"/>
              <a:t>IT</a:t>
            </a:r>
          </a:p>
        </p:txBody>
      </p:sp>
      <p:sp>
        <p:nvSpPr>
          <p:cNvPr id="4" name="Holder 4"/>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114300">
              <a:lnSpc>
                <a:spcPts val="1240"/>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949067" y="347217"/>
            <a:ext cx="3245865" cy="63500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418591" y="1077214"/>
            <a:ext cx="8097520" cy="2258695"/>
          </a:xfrm>
          <a:prstGeom prst="rect">
            <a:avLst/>
          </a:prstGeom>
        </p:spPr>
        <p:txBody>
          <a:bodyPr wrap="square" lIns="0" tIns="0" rIns="0" bIns="0">
            <a:spAutoFit/>
          </a:bodyPr>
          <a:lstStyle>
            <a:lvl1pPr>
              <a:defRPr sz="2400" b="0" i="0">
                <a:solidFill>
                  <a:srgbClr val="1F2228"/>
                </a:solidFill>
                <a:latin typeface="Times New Roman"/>
                <a:cs typeface="Times New Roman"/>
              </a:defRPr>
            </a:lvl1pPr>
          </a:lstStyle>
          <a:p>
            <a:endParaRPr/>
          </a:p>
        </p:txBody>
      </p:sp>
      <p:sp>
        <p:nvSpPr>
          <p:cNvPr id="4" name="Holder 4"/>
          <p:cNvSpPr>
            <a:spLocks noGrp="1"/>
          </p:cNvSpPr>
          <p:nvPr>
            <p:ph type="ftr" sz="quarter" idx="5"/>
          </p:nvPr>
        </p:nvSpPr>
        <p:spPr>
          <a:xfrm>
            <a:off x="535940" y="6473444"/>
            <a:ext cx="586740"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12700">
              <a:lnSpc>
                <a:spcPts val="1240"/>
              </a:lnSpc>
            </a:pPr>
            <a:r>
              <a:rPr spc="-10" dirty="0"/>
              <a:t>6-Dec-</a:t>
            </a:r>
            <a:r>
              <a:rPr spc="-25" dirty="0"/>
              <a:t>24</a:t>
            </a:r>
          </a:p>
        </p:txBody>
      </p:sp>
      <p:sp>
        <p:nvSpPr>
          <p:cNvPr id="5" name="Holder 5"/>
          <p:cNvSpPr>
            <a:spLocks noGrp="1"/>
          </p:cNvSpPr>
          <p:nvPr>
            <p:ph type="dt" sz="half" idx="6"/>
          </p:nvPr>
        </p:nvSpPr>
        <p:spPr>
          <a:xfrm>
            <a:off x="3817746" y="6473444"/>
            <a:ext cx="1508125"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12700">
              <a:lnSpc>
                <a:spcPts val="1240"/>
              </a:lnSpc>
            </a:pPr>
            <a:r>
              <a:rPr dirty="0"/>
              <a:t>Dept.</a:t>
            </a:r>
            <a:r>
              <a:rPr spc="-70" dirty="0"/>
              <a:t> </a:t>
            </a:r>
            <a:r>
              <a:rPr dirty="0"/>
              <a:t>of</a:t>
            </a:r>
            <a:r>
              <a:rPr spc="-50" dirty="0"/>
              <a:t> </a:t>
            </a:r>
            <a:r>
              <a:rPr dirty="0"/>
              <a:t>ECE,</a:t>
            </a:r>
            <a:r>
              <a:rPr spc="-25" dirty="0"/>
              <a:t> </a:t>
            </a:r>
            <a:r>
              <a:rPr dirty="0"/>
              <a:t>Vemana</a:t>
            </a:r>
            <a:r>
              <a:rPr spc="-35" dirty="0"/>
              <a:t> </a:t>
            </a:r>
            <a:r>
              <a:rPr spc="-25" dirty="0"/>
              <a:t>IT</a:t>
            </a:r>
          </a:p>
        </p:txBody>
      </p:sp>
      <p:sp>
        <p:nvSpPr>
          <p:cNvPr id="6" name="Holder 6"/>
          <p:cNvSpPr>
            <a:spLocks noGrp="1"/>
          </p:cNvSpPr>
          <p:nvPr>
            <p:ph type="sldNum" sz="quarter" idx="7"/>
          </p:nvPr>
        </p:nvSpPr>
        <p:spPr>
          <a:xfrm>
            <a:off x="8409178" y="6473444"/>
            <a:ext cx="242823"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114300">
              <a:lnSpc>
                <a:spcPts val="1240"/>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TempestAethel/Academic/tree/main/College%20Mini%20Project%2FFina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109/ACCESS.2023.3259725" TargetMode="External"/><Relationship Id="rId2" Type="http://schemas.openxmlformats.org/officeDocument/2006/relationships/hyperlink" Target="https://doi.org/10.1109/ACCESS.2023.3253042" TargetMode="External"/><Relationship Id="rId1" Type="http://schemas.openxmlformats.org/officeDocument/2006/relationships/slideLayout" Target="../slideLayouts/slideLayout2.xml"/><Relationship Id="rId4" Type="http://schemas.openxmlformats.org/officeDocument/2006/relationships/hyperlink" Target="https://doi.org/10.1109/JMW.2022.3232032"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mathworks.com/" TargetMode="External"/><Relationship Id="rId2" Type="http://schemas.openxmlformats.org/officeDocument/2006/relationships/hyperlink" Target="https://www.matlabexpo.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10" dirty="0"/>
              <a:t>6-Dec-</a:t>
            </a:r>
            <a:r>
              <a:rPr spc="-25" dirty="0"/>
              <a:t>24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Dept.</a:t>
            </a:r>
            <a:r>
              <a:rPr spc="-70" dirty="0"/>
              <a:t> </a:t>
            </a:r>
            <a:r>
              <a:rPr dirty="0"/>
              <a:t>of</a:t>
            </a:r>
            <a:r>
              <a:rPr spc="-50" dirty="0"/>
              <a:t> </a:t>
            </a:r>
            <a:r>
              <a:rPr dirty="0"/>
              <a:t>ECE,</a:t>
            </a:r>
            <a:r>
              <a:rPr spc="-25" dirty="0"/>
              <a:t> </a:t>
            </a:r>
            <a:r>
              <a:rPr dirty="0"/>
              <a:t>Vemana</a:t>
            </a:r>
            <a:r>
              <a:rPr spc="-35" dirty="0"/>
              <a:t> </a:t>
            </a:r>
            <a:r>
              <a:rPr spc="-25" dirty="0"/>
              <a:t>IT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4300">
              <a:lnSpc>
                <a:spcPts val="1240"/>
              </a:lnSpc>
            </a:pPr>
            <a:fld id="{81D60167-4931-47E6-BA6A-407CBD079E47}" type="slidenum">
              <a:rPr spc="-50" dirty="0"/>
              <a:t>1</a:t>
            </a:fld>
            <a:endParaRPr spc="-50" dirty="0"/>
          </a:p>
        </p:txBody>
      </p:sp>
      <p:sp>
        <p:nvSpPr>
          <p:cNvPr id="2" name="object 2"/>
          <p:cNvSpPr txBox="1">
            <a:spLocks noGrp="1"/>
          </p:cNvSpPr>
          <p:nvPr>
            <p:ph type="title"/>
          </p:nvPr>
        </p:nvSpPr>
        <p:spPr>
          <a:prstGeom prst="rect">
            <a:avLst/>
          </a:prstGeom>
        </p:spPr>
        <p:txBody>
          <a:bodyPr vert="horz" wrap="square" lIns="0" tIns="12065" rIns="0" bIns="0" rtlCol="0">
            <a:spAutoFit/>
          </a:bodyPr>
          <a:lstStyle/>
          <a:p>
            <a:pPr marL="544195">
              <a:lnSpc>
                <a:spcPct val="100000"/>
              </a:lnSpc>
              <a:spcBef>
                <a:spcPts val="95"/>
              </a:spcBef>
            </a:pPr>
            <a:r>
              <a:rPr spc="-10" dirty="0"/>
              <a:t>Outline</a:t>
            </a:r>
          </a:p>
        </p:txBody>
      </p:sp>
      <p:sp>
        <p:nvSpPr>
          <p:cNvPr id="3" name="object 3"/>
          <p:cNvSpPr txBox="1"/>
          <p:nvPr/>
        </p:nvSpPr>
        <p:spPr>
          <a:xfrm>
            <a:off x="598423" y="1819783"/>
            <a:ext cx="4811777" cy="2167260"/>
          </a:xfrm>
          <a:prstGeom prst="rect">
            <a:avLst/>
          </a:prstGeom>
        </p:spPr>
        <p:txBody>
          <a:bodyPr vert="horz" wrap="square" lIns="0" tIns="12700" rIns="0" bIns="0" rtlCol="0">
            <a:spAutoFit/>
          </a:bodyPr>
          <a:lstStyle/>
          <a:p>
            <a:pPr marL="300355" indent="-287655">
              <a:lnSpc>
                <a:spcPct val="100000"/>
              </a:lnSpc>
              <a:spcBef>
                <a:spcPts val="100"/>
              </a:spcBef>
              <a:buFont typeface="Arial MT"/>
              <a:buChar char="•"/>
              <a:tabLst>
                <a:tab pos="300355" algn="l"/>
              </a:tabLst>
            </a:pPr>
            <a:r>
              <a:rPr sz="2800" spc="-10" dirty="0">
                <a:latin typeface="Times New Roman"/>
                <a:cs typeface="Times New Roman"/>
              </a:rPr>
              <a:t>Introduction</a:t>
            </a:r>
            <a:endParaRPr sz="2800" dirty="0">
              <a:latin typeface="Times New Roman"/>
              <a:cs typeface="Times New Roman"/>
            </a:endParaRPr>
          </a:p>
          <a:p>
            <a:pPr marL="300355" indent="-287655">
              <a:lnSpc>
                <a:spcPct val="100000"/>
              </a:lnSpc>
              <a:spcBef>
                <a:spcPts val="10"/>
              </a:spcBef>
              <a:buFont typeface="Arial MT"/>
              <a:buChar char="•"/>
              <a:tabLst>
                <a:tab pos="300355" algn="l"/>
              </a:tabLst>
            </a:pPr>
            <a:r>
              <a:rPr sz="2800" spc="-10" dirty="0">
                <a:latin typeface="Times New Roman"/>
                <a:cs typeface="Times New Roman"/>
              </a:rPr>
              <a:t>Workflow</a:t>
            </a:r>
            <a:endParaRPr sz="2800" dirty="0">
              <a:latin typeface="Times New Roman"/>
              <a:cs typeface="Times New Roman"/>
            </a:endParaRPr>
          </a:p>
          <a:p>
            <a:pPr marL="300355" indent="-287655">
              <a:lnSpc>
                <a:spcPct val="100000"/>
              </a:lnSpc>
              <a:buFont typeface="Arial MT"/>
              <a:buChar char="•"/>
              <a:tabLst>
                <a:tab pos="300355" algn="l"/>
              </a:tabLst>
            </a:pPr>
            <a:r>
              <a:rPr sz="2800" dirty="0">
                <a:latin typeface="Times New Roman"/>
                <a:cs typeface="Times New Roman"/>
              </a:rPr>
              <a:t>Implementation</a:t>
            </a:r>
            <a:r>
              <a:rPr sz="2800" spc="-15" dirty="0">
                <a:latin typeface="Times New Roman"/>
                <a:cs typeface="Times New Roman"/>
              </a:rPr>
              <a:t> </a:t>
            </a:r>
            <a:r>
              <a:rPr sz="2800" spc="-10" dirty="0">
                <a:latin typeface="Times New Roman"/>
                <a:cs typeface="Times New Roman"/>
              </a:rPr>
              <a:t>Details</a:t>
            </a:r>
            <a:endParaRPr sz="2800" dirty="0">
              <a:latin typeface="Times New Roman"/>
              <a:cs typeface="Times New Roman"/>
            </a:endParaRPr>
          </a:p>
          <a:p>
            <a:pPr marL="300355" indent="-287655">
              <a:lnSpc>
                <a:spcPct val="100000"/>
              </a:lnSpc>
              <a:buFont typeface="Arial MT"/>
              <a:buChar char="•"/>
              <a:tabLst>
                <a:tab pos="300355" algn="l"/>
              </a:tabLst>
            </a:pPr>
            <a:r>
              <a:rPr sz="2800" dirty="0">
                <a:latin typeface="Times New Roman"/>
                <a:cs typeface="Times New Roman"/>
              </a:rPr>
              <a:t>Analysis</a:t>
            </a:r>
            <a:r>
              <a:rPr sz="2800" spc="-30" dirty="0">
                <a:latin typeface="Times New Roman"/>
                <a:cs typeface="Times New Roman"/>
              </a:rPr>
              <a:t> </a:t>
            </a:r>
            <a:r>
              <a:rPr sz="2800" dirty="0">
                <a:latin typeface="Times New Roman"/>
                <a:cs typeface="Times New Roman"/>
              </a:rPr>
              <a:t>and</a:t>
            </a:r>
            <a:r>
              <a:rPr sz="2800" spc="-30" dirty="0">
                <a:latin typeface="Times New Roman"/>
                <a:cs typeface="Times New Roman"/>
              </a:rPr>
              <a:t> </a:t>
            </a:r>
            <a:r>
              <a:rPr sz="2800" spc="-10" dirty="0">
                <a:latin typeface="Times New Roman"/>
                <a:cs typeface="Times New Roman"/>
              </a:rPr>
              <a:t>Results</a:t>
            </a:r>
            <a:endParaRPr sz="2800" dirty="0">
              <a:latin typeface="Times New Roman"/>
              <a:cs typeface="Times New Roman"/>
            </a:endParaRPr>
          </a:p>
          <a:p>
            <a:pPr marL="300355" indent="-287655">
              <a:lnSpc>
                <a:spcPct val="100000"/>
              </a:lnSpc>
              <a:buFont typeface="Arial MT"/>
              <a:buChar char="•"/>
              <a:tabLst>
                <a:tab pos="300355" algn="l"/>
              </a:tabLst>
            </a:pPr>
            <a:r>
              <a:rPr sz="2800" spc="-10" dirty="0">
                <a:latin typeface="Times New Roman"/>
                <a:cs typeface="Times New Roman"/>
              </a:rPr>
              <a:t>Conclusion</a:t>
            </a:r>
            <a:endParaRPr sz="28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581F30B-2B78-C3A2-E6D6-0C01D8E756B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273" y="1524000"/>
            <a:ext cx="7817454" cy="42005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D7903EB4-33BF-A194-3ADF-354D947894B8}"/>
              </a:ext>
            </a:extLst>
          </p:cNvPr>
          <p:cNvSpPr>
            <a:spLocks noGrp="1"/>
          </p:cNvSpPr>
          <p:nvPr>
            <p:ph type="title"/>
          </p:nvPr>
        </p:nvSpPr>
        <p:spPr>
          <a:xfrm>
            <a:off x="1048690" y="609600"/>
            <a:ext cx="7046620" cy="615553"/>
          </a:xfrm>
        </p:spPr>
        <p:txBody>
          <a:bodyPr/>
          <a:lstStyle/>
          <a:p>
            <a:r>
              <a:rPr lang="en-US" dirty="0"/>
              <a:t>Open Loop Frequency Response</a:t>
            </a:r>
            <a:endParaRPr lang="en-IN" dirty="0"/>
          </a:p>
        </p:txBody>
      </p:sp>
    </p:spTree>
    <p:extLst>
      <p:ext uri="{BB962C8B-B14F-4D97-AF65-F5344CB8AC3E}">
        <p14:creationId xmlns:p14="http://schemas.microsoft.com/office/powerpoint/2010/main" val="3026246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973A8F6-A44A-AC0E-DB53-F7832099B86C}"/>
              </a:ext>
            </a:extLst>
          </p:cNvPr>
          <p:cNvSpPr>
            <a:spLocks noGrp="1"/>
          </p:cNvSpPr>
          <p:nvPr>
            <p:ph type="title"/>
          </p:nvPr>
        </p:nvSpPr>
        <p:spPr>
          <a:xfrm>
            <a:off x="1048690" y="609600"/>
            <a:ext cx="7046620" cy="615553"/>
          </a:xfrm>
        </p:spPr>
        <p:txBody>
          <a:bodyPr/>
          <a:lstStyle/>
          <a:p>
            <a:r>
              <a:rPr lang="en-US" dirty="0"/>
              <a:t>Overall Phase Noise Spectrum</a:t>
            </a:r>
            <a:endParaRPr lang="en-IN" dirty="0"/>
          </a:p>
        </p:txBody>
      </p:sp>
      <p:pic>
        <p:nvPicPr>
          <p:cNvPr id="3074" name="Picture 2">
            <a:extLst>
              <a:ext uri="{FF2B5EF4-FFF2-40B4-BE49-F238E27FC236}">
                <a16:creationId xmlns:a16="http://schemas.microsoft.com/office/drawing/2014/main" id="{965DFB45-32F3-0911-75F4-77CAD46C3B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957" y="1594247"/>
            <a:ext cx="7830086"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886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5B7DA-63BB-7B8E-8BBD-BC9F25A1E16A}"/>
              </a:ext>
            </a:extLst>
          </p:cNvPr>
          <p:cNvSpPr>
            <a:spLocks noGrp="1"/>
          </p:cNvSpPr>
          <p:nvPr>
            <p:ph type="title"/>
          </p:nvPr>
        </p:nvSpPr>
        <p:spPr>
          <a:xfrm>
            <a:off x="2844419" y="304800"/>
            <a:ext cx="3175382" cy="685800"/>
          </a:xfrm>
        </p:spPr>
        <p:txBody>
          <a:bodyPr/>
          <a:lstStyle/>
          <a:p>
            <a:r>
              <a:rPr lang="en-US" b="1" dirty="0">
                <a:latin typeface="Times New Roman"/>
                <a:cs typeface="Times New Roman"/>
              </a:rPr>
              <a:t>Future</a:t>
            </a:r>
            <a:r>
              <a:rPr lang="en-US" b="1" spc="-15" dirty="0">
                <a:latin typeface="Times New Roman"/>
                <a:cs typeface="Times New Roman"/>
              </a:rPr>
              <a:t> </a:t>
            </a:r>
            <a:r>
              <a:rPr lang="en-US" b="1" dirty="0">
                <a:latin typeface="Times New Roman"/>
                <a:cs typeface="Times New Roman"/>
              </a:rPr>
              <a:t>Work:</a:t>
            </a:r>
            <a:r>
              <a:rPr lang="en-US" b="1" spc="-5" dirty="0">
                <a:latin typeface="Times New Roman"/>
                <a:cs typeface="Times New Roman"/>
              </a:rPr>
              <a:t> </a:t>
            </a:r>
            <a:br>
              <a:rPr lang="en-US" dirty="0"/>
            </a:br>
            <a:endParaRPr lang="en-IN" dirty="0"/>
          </a:p>
        </p:txBody>
      </p:sp>
      <p:sp>
        <p:nvSpPr>
          <p:cNvPr id="6" name="TextBox 5">
            <a:extLst>
              <a:ext uri="{FF2B5EF4-FFF2-40B4-BE49-F238E27FC236}">
                <a16:creationId xmlns:a16="http://schemas.microsoft.com/office/drawing/2014/main" id="{793CCA3A-1704-0942-327A-F00361F6393C}"/>
              </a:ext>
            </a:extLst>
          </p:cNvPr>
          <p:cNvSpPr txBox="1"/>
          <p:nvPr/>
        </p:nvSpPr>
        <p:spPr>
          <a:xfrm>
            <a:off x="393509" y="1536174"/>
            <a:ext cx="8356982" cy="3785652"/>
          </a:xfrm>
          <a:prstGeom prst="rect">
            <a:avLst/>
          </a:prstGeom>
          <a:noFill/>
        </p:spPr>
        <p:txBody>
          <a:bodyPr wrap="square">
            <a:spAutoFit/>
          </a:bodyPr>
          <a:lstStyle/>
          <a:p>
            <a:pPr marL="300355" marR="0" lvl="0" indent="-287655" algn="l" defTabSz="914400" rtl="0" eaLnBrk="0" fontAlgn="base" latinLnBrk="0" hangingPunct="0">
              <a:lnSpc>
                <a:spcPct val="100000"/>
              </a:lnSpc>
              <a:spcBef>
                <a:spcPct val="0"/>
              </a:spcBef>
              <a:spcAft>
                <a:spcPct val="0"/>
              </a:spcAft>
              <a:buClrTx/>
              <a:buSzTx/>
              <a:buFont typeface="Arial MT"/>
              <a:buChar char="•"/>
              <a:tabLst>
                <a:tab pos="300355" algn="l"/>
              </a:tabLst>
            </a:pPr>
            <a:r>
              <a:rPr lang="en-US" altLang="en-US" sz="2400" b="1" spc="-10" dirty="0">
                <a:latin typeface="Times New Roman"/>
                <a:cs typeface="Times New Roman"/>
              </a:rPr>
              <a:t>Hardware Integration of the PLL System:</a:t>
            </a:r>
            <a:br>
              <a:rPr lang="en-US" altLang="en-US" sz="2400" spc="-10" dirty="0">
                <a:latin typeface="Times New Roman"/>
                <a:cs typeface="Times New Roman"/>
              </a:rPr>
            </a:br>
            <a:r>
              <a:rPr lang="en-US" altLang="en-US" sz="2400" spc="-10" dirty="0">
                <a:latin typeface="Times New Roman"/>
                <a:cs typeface="Times New Roman"/>
              </a:rPr>
              <a:t>Future work could focus on integrating the PLL system into hardware, enabling real-time testing and performance evaluation in practical communication systems.</a:t>
            </a:r>
          </a:p>
          <a:p>
            <a:pPr marL="300355" marR="0" lvl="0" indent="-287655" algn="l" defTabSz="914400" rtl="0" eaLnBrk="0" fontAlgn="base" latinLnBrk="0" hangingPunct="0">
              <a:lnSpc>
                <a:spcPct val="100000"/>
              </a:lnSpc>
              <a:spcBef>
                <a:spcPct val="0"/>
              </a:spcBef>
              <a:spcAft>
                <a:spcPct val="0"/>
              </a:spcAft>
              <a:buClrTx/>
              <a:buSzTx/>
              <a:buFont typeface="Arial MT"/>
              <a:buChar char="•"/>
              <a:tabLst>
                <a:tab pos="300355" algn="l"/>
              </a:tabLst>
            </a:pPr>
            <a:endParaRPr lang="en-US" altLang="en-US" sz="2400" spc="-10" dirty="0">
              <a:latin typeface="Times New Roman"/>
              <a:cs typeface="Times New Roman"/>
            </a:endParaRPr>
          </a:p>
          <a:p>
            <a:pPr marL="300355" marR="0" lvl="0" indent="-287655" algn="l" defTabSz="914400" rtl="0" eaLnBrk="0" fontAlgn="base" latinLnBrk="0" hangingPunct="0">
              <a:lnSpc>
                <a:spcPct val="100000"/>
              </a:lnSpc>
              <a:spcBef>
                <a:spcPct val="0"/>
              </a:spcBef>
              <a:spcAft>
                <a:spcPct val="0"/>
              </a:spcAft>
              <a:buClrTx/>
              <a:buSzTx/>
              <a:buFont typeface="Arial MT"/>
              <a:buChar char="•"/>
              <a:tabLst>
                <a:tab pos="300355" algn="l"/>
              </a:tabLst>
            </a:pPr>
            <a:r>
              <a:rPr lang="en-US" altLang="en-US" sz="2400" b="1" spc="-10" dirty="0">
                <a:latin typeface="Times New Roman"/>
                <a:cs typeface="Times New Roman"/>
              </a:rPr>
              <a:t>Machine Learning for Optimizing Phase Noise Performance:</a:t>
            </a:r>
            <a:br>
              <a:rPr lang="en-US" altLang="en-US" sz="2400" spc="-10" dirty="0">
                <a:latin typeface="Times New Roman"/>
                <a:cs typeface="Times New Roman"/>
              </a:rPr>
            </a:br>
            <a:r>
              <a:rPr lang="en-US" altLang="en-US" sz="2400" spc="-10" dirty="0">
                <a:latin typeface="Times New Roman"/>
                <a:cs typeface="Times New Roman"/>
              </a:rPr>
              <a:t>The application of machine learning algorithms could be explored to automatically optimize PLL parameters, enhancing phase noise performance and adapting to varying signal conditions.</a:t>
            </a:r>
          </a:p>
        </p:txBody>
      </p:sp>
    </p:spTree>
    <p:extLst>
      <p:ext uri="{BB962C8B-B14F-4D97-AF65-F5344CB8AC3E}">
        <p14:creationId xmlns:p14="http://schemas.microsoft.com/office/powerpoint/2010/main" val="2395774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10" dirty="0"/>
              <a:t>6-Dec-</a:t>
            </a:r>
            <a:r>
              <a:rPr spc="-25" dirty="0"/>
              <a:t>24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Dept.</a:t>
            </a:r>
            <a:r>
              <a:rPr spc="-70" dirty="0"/>
              <a:t> </a:t>
            </a:r>
            <a:r>
              <a:rPr dirty="0"/>
              <a:t>of</a:t>
            </a:r>
            <a:r>
              <a:rPr spc="-50" dirty="0"/>
              <a:t> </a:t>
            </a:r>
            <a:r>
              <a:rPr dirty="0"/>
              <a:t>ECE,</a:t>
            </a:r>
            <a:r>
              <a:rPr spc="-25" dirty="0"/>
              <a:t> </a:t>
            </a:r>
            <a:r>
              <a:rPr dirty="0"/>
              <a:t>Vemana</a:t>
            </a:r>
            <a:r>
              <a:rPr spc="-35" dirty="0"/>
              <a:t> </a:t>
            </a:r>
            <a:r>
              <a:rPr spc="-25" dirty="0"/>
              <a:t>IT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13</a:t>
            </a:fld>
            <a:endParaRPr spc="-50" dirty="0"/>
          </a:p>
        </p:txBody>
      </p:sp>
      <p:sp>
        <p:nvSpPr>
          <p:cNvPr id="2" name="object 2"/>
          <p:cNvSpPr txBox="1">
            <a:spLocks noGrp="1"/>
          </p:cNvSpPr>
          <p:nvPr>
            <p:ph type="title"/>
          </p:nvPr>
        </p:nvSpPr>
        <p:spPr>
          <a:xfrm>
            <a:off x="2797478" y="2657530"/>
            <a:ext cx="3468370" cy="635000"/>
          </a:xfrm>
          <a:prstGeom prst="rect">
            <a:avLst/>
          </a:prstGeom>
        </p:spPr>
        <p:txBody>
          <a:bodyPr vert="horz" wrap="square" lIns="0" tIns="12065" rIns="0" bIns="0" rtlCol="0">
            <a:spAutoFit/>
          </a:bodyPr>
          <a:lstStyle/>
          <a:p>
            <a:pPr marL="12700">
              <a:lnSpc>
                <a:spcPct val="100000"/>
              </a:lnSpc>
              <a:spcBef>
                <a:spcPts val="95"/>
              </a:spcBef>
            </a:pPr>
            <a:r>
              <a:rPr spc="-10" dirty="0"/>
              <a:t>CONCLUSION</a:t>
            </a:r>
          </a:p>
        </p:txBody>
      </p:sp>
      <p:sp>
        <p:nvSpPr>
          <p:cNvPr id="11" name="TextBox 10">
            <a:extLst>
              <a:ext uri="{FF2B5EF4-FFF2-40B4-BE49-F238E27FC236}">
                <a16:creationId xmlns:a16="http://schemas.microsoft.com/office/drawing/2014/main" id="{DA796D3F-1B1E-391C-B0EE-895B3588C9A8}"/>
              </a:ext>
            </a:extLst>
          </p:cNvPr>
          <p:cNvSpPr txBox="1"/>
          <p:nvPr/>
        </p:nvSpPr>
        <p:spPr>
          <a:xfrm>
            <a:off x="704011" y="3707125"/>
            <a:ext cx="6402742" cy="1815882"/>
          </a:xfrm>
          <a:prstGeom prst="rect">
            <a:avLst/>
          </a:prstGeom>
          <a:noFill/>
        </p:spPr>
        <p:txBody>
          <a:bodyPr wrap="square">
            <a:spAutoFit/>
          </a:bodyPr>
          <a:lstStyle/>
          <a:p>
            <a:pPr marL="300355" indent="-287655">
              <a:buFont typeface="Arial MT"/>
              <a:buChar char="•"/>
              <a:tabLst>
                <a:tab pos="300355" algn="l"/>
              </a:tabLst>
            </a:pPr>
            <a:r>
              <a:rPr lang="en-US" sz="2800" spc="-10" dirty="0">
                <a:latin typeface="Times New Roman"/>
                <a:cs typeface="Times New Roman"/>
              </a:rPr>
              <a:t>Modular Scripts for Flexibility</a:t>
            </a:r>
          </a:p>
          <a:p>
            <a:pPr marL="300355" indent="-287655">
              <a:buFont typeface="Arial MT"/>
              <a:buChar char="•"/>
              <a:tabLst>
                <a:tab pos="300355" algn="l"/>
              </a:tabLst>
            </a:pPr>
            <a:r>
              <a:rPr lang="en-US" sz="2800" spc="-10" dirty="0">
                <a:latin typeface="Times New Roman"/>
                <a:cs typeface="Times New Roman"/>
              </a:rPr>
              <a:t>Improved Phase Noise Performance</a:t>
            </a:r>
          </a:p>
          <a:p>
            <a:pPr marL="300355" indent="-287655">
              <a:buFont typeface="Arial MT"/>
              <a:buChar char="•"/>
              <a:tabLst>
                <a:tab pos="300355" algn="l"/>
              </a:tabLst>
            </a:pPr>
            <a:r>
              <a:rPr lang="en-US" sz="2800" spc="-10" dirty="0">
                <a:latin typeface="Times New Roman"/>
                <a:cs typeface="Times New Roman"/>
              </a:rPr>
              <a:t>Clear Visualization of System Behavior</a:t>
            </a:r>
          </a:p>
          <a:p>
            <a:pPr marL="300355" indent="-287655">
              <a:buFont typeface="Arial MT"/>
              <a:buChar char="•"/>
              <a:tabLst>
                <a:tab pos="300355" algn="l"/>
              </a:tabLst>
            </a:pPr>
            <a:r>
              <a:rPr lang="en-US" sz="2800" spc="-10" dirty="0">
                <a:latin typeface="Times New Roman"/>
                <a:cs typeface="Times New Roman"/>
              </a:rPr>
              <a:t>Practical Insights for Optimization</a:t>
            </a:r>
          </a:p>
        </p:txBody>
      </p:sp>
      <p:sp>
        <p:nvSpPr>
          <p:cNvPr id="13" name="TextBox 12">
            <a:extLst>
              <a:ext uri="{FF2B5EF4-FFF2-40B4-BE49-F238E27FC236}">
                <a16:creationId xmlns:a16="http://schemas.microsoft.com/office/drawing/2014/main" id="{D3532FAD-479B-60DB-CBA2-6D1D2CC252DE}"/>
              </a:ext>
            </a:extLst>
          </p:cNvPr>
          <p:cNvSpPr txBox="1"/>
          <p:nvPr/>
        </p:nvSpPr>
        <p:spPr>
          <a:xfrm>
            <a:off x="704011" y="1042606"/>
            <a:ext cx="7655307" cy="1200329"/>
          </a:xfrm>
          <a:prstGeom prst="rect">
            <a:avLst/>
          </a:prstGeom>
          <a:noFill/>
        </p:spPr>
        <p:txBody>
          <a:bodyPr wrap="square">
            <a:spAutoFit/>
          </a:bodyPr>
          <a:lstStyle/>
          <a:p>
            <a:pPr marL="12700" algn="l" rtl="0" eaLnBrk="0" fontAlgn="base" hangingPunct="0">
              <a:spcBef>
                <a:spcPct val="0"/>
              </a:spcBef>
              <a:spcAft>
                <a:spcPct val="0"/>
              </a:spcAft>
              <a:tabLst>
                <a:tab pos="300355" algn="l"/>
              </a:tabLst>
            </a:pPr>
            <a:r>
              <a:rPr lang="en-IN" sz="2400" spc="-10" dirty="0">
                <a:latin typeface="Times New Roman"/>
                <a:cs typeface="Times New Roman"/>
              </a:rPr>
              <a:t>"For complete project details, code, and documentation, </a:t>
            </a:r>
          </a:p>
          <a:p>
            <a:pPr marL="12700" algn="l" rtl="0" eaLnBrk="0" fontAlgn="base" hangingPunct="0">
              <a:spcBef>
                <a:spcPct val="0"/>
              </a:spcBef>
              <a:spcAft>
                <a:spcPct val="0"/>
              </a:spcAft>
              <a:tabLst>
                <a:tab pos="300355" algn="l"/>
              </a:tabLst>
            </a:pPr>
            <a:r>
              <a:rPr lang="en-IN" sz="2400" spc="-10" dirty="0">
                <a:latin typeface="Times New Roman"/>
                <a:cs typeface="Times New Roman"/>
              </a:rPr>
              <a:t>visit the repository on GitHub:  </a:t>
            </a:r>
          </a:p>
          <a:p>
            <a:pPr marL="300355" indent="-287655" algn="l" rtl="0" eaLnBrk="0" fontAlgn="base" hangingPunct="0">
              <a:spcBef>
                <a:spcPct val="0"/>
              </a:spcBef>
              <a:spcAft>
                <a:spcPct val="0"/>
              </a:spcAft>
              <a:buFont typeface="Arial MT"/>
              <a:buChar char="•"/>
              <a:tabLst>
                <a:tab pos="300355" algn="l"/>
              </a:tabLst>
            </a:pPr>
            <a:r>
              <a:rPr lang="en-IN" sz="2400" spc="-10" dirty="0">
                <a:latin typeface="Times New Roman"/>
                <a:cs typeface="Times New Roman"/>
              </a:rPr>
              <a:t>GitHub Repository Link : </a:t>
            </a:r>
            <a:r>
              <a:rPr lang="en-IN" sz="2400" dirty="0">
                <a:hlinkClick r:id="rId3"/>
              </a:rPr>
              <a:t>Click here</a:t>
            </a:r>
            <a:endParaRPr lang="en-IN" dirty="0"/>
          </a:p>
        </p:txBody>
      </p:sp>
      <p:sp>
        <p:nvSpPr>
          <p:cNvPr id="16" name="object 2">
            <a:extLst>
              <a:ext uri="{FF2B5EF4-FFF2-40B4-BE49-F238E27FC236}">
                <a16:creationId xmlns:a16="http://schemas.microsoft.com/office/drawing/2014/main" id="{FCC21340-ACA0-6264-8270-323D81F8FF8C}"/>
              </a:ext>
            </a:extLst>
          </p:cNvPr>
          <p:cNvSpPr txBox="1">
            <a:spLocks/>
          </p:cNvSpPr>
          <p:nvPr/>
        </p:nvSpPr>
        <p:spPr>
          <a:xfrm>
            <a:off x="2449886" y="276872"/>
            <a:ext cx="4163555" cy="627736"/>
          </a:xfrm>
          <a:prstGeom prst="rect">
            <a:avLst/>
          </a:prstGeom>
        </p:spPr>
        <p:txBody>
          <a:bodyPr vert="horz" wrap="square" lIns="0" tIns="12065" rIns="0" bIns="0" rtlCol="0">
            <a:spAutoFit/>
          </a:bodyPr>
          <a:lstStyle>
            <a:lvl1pPr>
              <a:defRPr sz="4000" b="1" i="0">
                <a:solidFill>
                  <a:schemeClr val="tx1"/>
                </a:solidFill>
                <a:latin typeface="Times New Roman"/>
                <a:ea typeface="+mj-ea"/>
                <a:cs typeface="Times New Roman"/>
              </a:defRPr>
            </a:lvl1pPr>
          </a:lstStyle>
          <a:p>
            <a:pPr marL="12700">
              <a:spcBef>
                <a:spcPts val="95"/>
              </a:spcBef>
            </a:pPr>
            <a:r>
              <a:rPr lang="en-IN" spc="-10" dirty="0"/>
              <a:t>Project Repository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974" y="136526"/>
            <a:ext cx="8354052" cy="1246268"/>
          </a:xfrm>
        </p:spPr>
        <p:txBody>
          <a:bodyPr>
            <a:normAutofit/>
          </a:bodyPr>
          <a:lstStyle/>
          <a:p>
            <a:r>
              <a:rPr lang="en-IN" sz="4000" b="1" dirty="0">
                <a:latin typeface="Times New Roman" panose="02020603050405020304" pitchFamily="18" charset="0"/>
                <a:cs typeface="Times New Roman" panose="02020603050405020304" pitchFamily="18" charset="0"/>
              </a:rPr>
              <a:t>References</a:t>
            </a:r>
            <a:br>
              <a:rPr lang="en-IN" sz="4000" b="1" dirty="0">
                <a:latin typeface="Times New Roman" panose="02020603050405020304" pitchFamily="18" charset="0"/>
                <a:cs typeface="Times New Roman" panose="02020603050405020304" pitchFamily="18" charset="0"/>
              </a:rPr>
            </a:br>
            <a:r>
              <a:rPr lang="en-US" sz="1600" b="1" dirty="0"/>
              <a:t>Peer-Reviewed Articles on RF and Microwave Technologies</a:t>
            </a:r>
            <a:endParaRPr lang="en-IN" sz="40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3DE3D1-A4AC-4F00-AA51-C00BA885737A}" type="datetime5">
              <a:rPr lang="en-US" smtClean="0"/>
              <a:pPr/>
              <a:t>3-Jan-25</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Dept. of ECE, Vemana IT</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E424CE-D6BC-4AC3-8E72-FD46834FA053}" type="slidenum">
              <a:rPr lang="en-IN" smtClean="0"/>
              <a:pPr/>
              <a:t>14</a:t>
            </a:fld>
            <a:endParaRPr lang="en-IN"/>
          </a:p>
        </p:txBody>
      </p:sp>
      <p:sp>
        <p:nvSpPr>
          <p:cNvPr id="7" name="Rectangle 1">
            <a:extLst>
              <a:ext uri="{FF2B5EF4-FFF2-40B4-BE49-F238E27FC236}">
                <a16:creationId xmlns:a16="http://schemas.microsoft.com/office/drawing/2014/main" id="{B8F07B4F-EFBC-336C-C252-5E01E08D68BE}"/>
              </a:ext>
            </a:extLst>
          </p:cNvPr>
          <p:cNvSpPr>
            <a:spLocks noGrp="1" noChangeArrowheads="1"/>
          </p:cNvSpPr>
          <p:nvPr>
            <p:ph idx="1"/>
          </p:nvPr>
        </p:nvSpPr>
        <p:spPr bwMode="auto">
          <a:xfrm>
            <a:off x="418150" y="1382794"/>
            <a:ext cx="83077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 typeface="+mj-lt"/>
              <a:buAutoNum type="arabicPeriod"/>
            </a:pPr>
            <a:endParaRPr lang="en-US" altLang="en-US" sz="1800" dirty="0">
              <a:solidFill>
                <a:srgbClr val="FF0000"/>
              </a:solidFill>
              <a:latin typeface="Arial" panose="020B0604020202020204" pitchFamily="34" charset="0"/>
            </a:endParaRPr>
          </a:p>
          <a:p>
            <a:pPr lvl="0" eaLnBrk="0" fontAlgn="base" hangingPunct="0">
              <a:spcBef>
                <a:spcPct val="0"/>
              </a:spcBef>
              <a:spcAft>
                <a:spcPct val="0"/>
              </a:spcAft>
              <a:buFont typeface="+mj-lt"/>
              <a:buAutoNum type="arabicPeriod"/>
            </a:pPr>
            <a:r>
              <a:rPr lang="en-US" altLang="en-US" sz="1800" dirty="0">
                <a:latin typeface="Arial" panose="020B0604020202020204" pitchFamily="34" charset="0"/>
              </a:rPr>
              <a:t>J. Lota and A. Demosthenous, "Low Power Analog Processing for Ultra-High-Speed Receivers With RF Correlation," </a:t>
            </a:r>
            <a:r>
              <a:rPr lang="en-US" altLang="en-US" sz="1800" i="1" dirty="0">
                <a:latin typeface="Arial" panose="020B0604020202020204" pitchFamily="34" charset="0"/>
              </a:rPr>
              <a:t>IEEE Access</a:t>
            </a:r>
            <a:r>
              <a:rPr lang="en-US" altLang="en-US" sz="1800" dirty="0">
                <a:latin typeface="Arial" panose="020B0604020202020204" pitchFamily="34" charset="0"/>
              </a:rPr>
              <a:t>, vol. 11, pp. 37944-37957, 2023. [Online]. Available: </a:t>
            </a:r>
            <a:r>
              <a:rPr lang="en-US" altLang="en-US" sz="1800" dirty="0">
                <a:latin typeface="Arial" panose="020B0604020202020204" pitchFamily="34" charset="0"/>
                <a:hlinkClick r:id="rId2"/>
              </a:rPr>
              <a:t>https://doi.org/10.1109/ACCESS.2023.3253042</a:t>
            </a:r>
            <a:r>
              <a:rPr lang="en-US" altLang="en-US" sz="1800" dirty="0">
                <a:latin typeface="Arial" panose="020B0604020202020204" pitchFamily="34" charset="0"/>
              </a:rPr>
              <a:t>.</a:t>
            </a:r>
          </a:p>
          <a:p>
            <a:pPr marL="0" lvl="0" indent="0" eaLnBrk="0" fontAlgn="base" hangingPunct="0">
              <a:spcBef>
                <a:spcPct val="0"/>
              </a:spcBef>
              <a:spcAft>
                <a:spcPct val="0"/>
              </a:spcAft>
              <a:buFontTx/>
              <a:buAutoNum type="arabicPeriod"/>
            </a:pPr>
            <a:endParaRPr lang="en-US" altLang="en-US" sz="1800" dirty="0">
              <a:latin typeface="Arial" panose="020B0604020202020204" pitchFamily="34" charset="0"/>
            </a:endParaRPr>
          </a:p>
          <a:p>
            <a:pPr lvl="0" eaLnBrk="0" fontAlgn="base" hangingPunct="0">
              <a:spcBef>
                <a:spcPct val="0"/>
              </a:spcBef>
              <a:spcAft>
                <a:spcPct val="0"/>
              </a:spcAft>
              <a:buFont typeface="+mj-lt"/>
              <a:buAutoNum type="arabicPeriod"/>
            </a:pPr>
            <a:r>
              <a:rPr lang="en-US" altLang="en-US" sz="1800" dirty="0">
                <a:latin typeface="Arial" panose="020B0604020202020204" pitchFamily="34" charset="0"/>
              </a:rPr>
              <a:t>M. </a:t>
            </a:r>
            <a:r>
              <a:rPr lang="en-US" altLang="en-US" sz="1800" dirty="0" err="1">
                <a:latin typeface="Arial" panose="020B0604020202020204" pitchFamily="34" charset="0"/>
              </a:rPr>
              <a:t>Lübke</a:t>
            </a:r>
            <a:r>
              <a:rPr lang="en-US" altLang="en-US" sz="1800" dirty="0">
                <a:latin typeface="Arial" panose="020B0604020202020204" pitchFamily="34" charset="0"/>
              </a:rPr>
              <a:t>, Y. Su, and N. Franchi, "Evaluating RF Hardware Characteristics for Automotive JCRS Systems Based on PMCW-CDMA at 77GHz," </a:t>
            </a:r>
            <a:r>
              <a:rPr lang="en-US" altLang="en-US" sz="1800" i="1" dirty="0">
                <a:latin typeface="Arial" panose="020B0604020202020204" pitchFamily="34" charset="0"/>
              </a:rPr>
              <a:t>IEEE Access</a:t>
            </a:r>
            <a:r>
              <a:rPr lang="en-US" altLang="en-US" sz="1800" dirty="0">
                <a:latin typeface="Arial" panose="020B0604020202020204" pitchFamily="34" charset="0"/>
              </a:rPr>
              <a:t>, vol. 11, pp. 28565-28584, 2023. [Online]. Available: </a:t>
            </a:r>
            <a:r>
              <a:rPr lang="en-US" altLang="en-US" sz="1800" dirty="0">
                <a:latin typeface="Arial" panose="020B0604020202020204" pitchFamily="34" charset="0"/>
                <a:hlinkClick r:id="rId3"/>
              </a:rPr>
              <a:t>https://doi.org/10.1109/ACCESS.2023.3259725</a:t>
            </a:r>
            <a:r>
              <a:rPr lang="en-US" altLang="en-US" sz="1800" dirty="0">
                <a:latin typeface="Arial" panose="020B0604020202020204" pitchFamily="34" charset="0"/>
              </a:rPr>
              <a:t>.</a:t>
            </a:r>
          </a:p>
          <a:p>
            <a:pPr lvl="0" eaLnBrk="0" fontAlgn="base" hangingPunct="0">
              <a:spcBef>
                <a:spcPct val="0"/>
              </a:spcBef>
              <a:spcAft>
                <a:spcPct val="0"/>
              </a:spcAft>
              <a:buFont typeface="+mj-lt"/>
              <a:buAutoNum type="arabicPeriod"/>
            </a:pPr>
            <a:endParaRPr lang="en-US" altLang="en-US" sz="1800" dirty="0">
              <a:latin typeface="Arial" panose="020B0604020202020204" pitchFamily="34" charset="0"/>
            </a:endParaRPr>
          </a:p>
          <a:p>
            <a:pPr lvl="0" eaLnBrk="0" fontAlgn="base" hangingPunct="0">
              <a:spcBef>
                <a:spcPct val="0"/>
              </a:spcBef>
              <a:spcAft>
                <a:spcPct val="0"/>
              </a:spcAft>
              <a:buFont typeface="+mj-lt"/>
              <a:buAutoNum type="arabicPeriod"/>
            </a:pPr>
            <a:r>
              <a:rPr lang="en-US" altLang="en-US" sz="1800" dirty="0">
                <a:latin typeface="Arial" panose="020B0604020202020204" pitchFamily="34" charset="0"/>
              </a:rPr>
              <a:t>K. </a:t>
            </a:r>
            <a:r>
              <a:rPr lang="en-US" altLang="en-US" sz="1800" dirty="0" err="1">
                <a:latin typeface="Arial" panose="020B0604020202020204" pitchFamily="34" charset="0"/>
              </a:rPr>
              <a:t>Kossenas</a:t>
            </a:r>
            <a:r>
              <a:rPr lang="en-US" altLang="en-US" sz="1800" dirty="0">
                <a:latin typeface="Arial" panose="020B0604020202020204" pitchFamily="34" charset="0"/>
              </a:rPr>
              <a:t>, S. K. </a:t>
            </a:r>
            <a:r>
              <a:rPr lang="en-US" altLang="en-US" sz="1800" dirty="0" err="1">
                <a:latin typeface="Arial" panose="020B0604020202020204" pitchFamily="34" charset="0"/>
              </a:rPr>
              <a:t>Podilchak</a:t>
            </a:r>
            <a:r>
              <a:rPr lang="en-US" altLang="en-US" sz="1800" dirty="0">
                <a:latin typeface="Arial" panose="020B0604020202020204" pitchFamily="34" charset="0"/>
              </a:rPr>
              <a:t>, and M. Beveridge, "Microwave System Development for Wireless Communications Inside Oil and Gas Well Pipelines," </a:t>
            </a:r>
            <a:r>
              <a:rPr lang="en-US" altLang="en-US" sz="1800" i="1" dirty="0">
                <a:latin typeface="Arial" panose="020B0604020202020204" pitchFamily="34" charset="0"/>
              </a:rPr>
              <a:t>IEEE Journal of Microwaves</a:t>
            </a:r>
            <a:r>
              <a:rPr lang="en-US" altLang="en-US" sz="1800" dirty="0">
                <a:latin typeface="Arial" panose="020B0604020202020204" pitchFamily="34" charset="0"/>
              </a:rPr>
              <a:t>, vol. 3, no. 2, pp. 553-569, 2023. [Online]. Available: </a:t>
            </a:r>
            <a:r>
              <a:rPr lang="en-US" altLang="en-US" sz="1800" dirty="0">
                <a:latin typeface="Arial" panose="020B0604020202020204" pitchFamily="34" charset="0"/>
                <a:hlinkClick r:id="rId4"/>
              </a:rPr>
              <a:t>https://doi.org/10.1109/JMW.2022.3232032</a:t>
            </a:r>
            <a:r>
              <a:rPr lang="en-US" altLang="en-US" sz="1800" dirty="0">
                <a:latin typeface="Arial" panose="020B0604020202020204" pitchFamily="34" charset="0"/>
              </a:rPr>
              <a:t>.</a:t>
            </a:r>
          </a:p>
          <a:p>
            <a:pPr lvl="0" eaLnBrk="0" fontAlgn="base" hangingPunct="0">
              <a:spcBef>
                <a:spcPct val="0"/>
              </a:spcBef>
              <a:spcAft>
                <a:spcPct val="0"/>
              </a:spcAft>
              <a:buFont typeface="+mj-lt"/>
              <a:buAutoNum type="arabicPeriod"/>
            </a:pPr>
            <a:endParaRPr lang="en-US" altLang="en-US" sz="1800" dirty="0">
              <a:latin typeface="Arial" panose="020B0604020202020204" pitchFamily="34" charset="0"/>
            </a:endParaRPr>
          </a:p>
        </p:txBody>
      </p:sp>
    </p:spTree>
    <p:extLst>
      <p:ext uri="{BB962C8B-B14F-4D97-AF65-F5344CB8AC3E}">
        <p14:creationId xmlns:p14="http://schemas.microsoft.com/office/powerpoint/2010/main" val="2108070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271" y="332656"/>
            <a:ext cx="8229600" cy="792261"/>
          </a:xfrm>
        </p:spPr>
        <p:txBody>
          <a:bodyPr>
            <a:normAutofit fontScale="90000"/>
          </a:bodyPr>
          <a:lstStyle/>
          <a:p>
            <a:r>
              <a:rPr lang="en-IN" sz="4000" b="1" dirty="0">
                <a:latin typeface="Times New Roman" panose="02020603050405020304" pitchFamily="18" charset="0"/>
                <a:cs typeface="Times New Roman" panose="02020603050405020304" pitchFamily="18" charset="0"/>
              </a:rPr>
              <a:t>References</a:t>
            </a:r>
            <a:br>
              <a:rPr lang="en-IN" sz="4000" b="1" dirty="0">
                <a:latin typeface="Times New Roman" panose="02020603050405020304" pitchFamily="18" charset="0"/>
                <a:cs typeface="Times New Roman" panose="02020603050405020304" pitchFamily="18" charset="0"/>
              </a:rPr>
            </a:br>
            <a:r>
              <a:rPr lang="en-IN" sz="1600" b="1" dirty="0"/>
              <a:t>Softwa</a:t>
            </a:r>
            <a:r>
              <a:rPr lang="en-US" sz="1600" b="1" dirty="0"/>
              <a:t>re References for Antenna Modeling and Simulation</a:t>
            </a:r>
            <a:endParaRPr lang="en-IN" sz="1600" b="1" dirty="0"/>
          </a:p>
        </p:txBody>
      </p:sp>
      <p:sp>
        <p:nvSpPr>
          <p:cNvPr id="3" name="Content Placeholder 2"/>
          <p:cNvSpPr>
            <a:spLocks noGrp="1"/>
          </p:cNvSpPr>
          <p:nvPr>
            <p:ph idx="1"/>
          </p:nvPr>
        </p:nvSpPr>
        <p:spPr>
          <a:xfrm>
            <a:off x="457200" y="1379411"/>
            <a:ext cx="8229600" cy="4099178"/>
          </a:xfrm>
        </p:spPr>
        <p:txBody>
          <a:bodyPr anchor="ctr">
            <a:no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latin typeface="Arial" panose="020B0604020202020204" pitchFamily="34" charset="0"/>
              </a:rPr>
              <a:t>A. Dyana, "System-Level Radar Simulation Using Model-Based Design," MATLAB EXPO, Hyderabad, India, 2018. [Online]. Available: </a:t>
            </a:r>
            <a:r>
              <a:rPr kumimoji="0" lang="en-US" altLang="en-US" sz="2000" i="0" u="none" strike="noStrike" cap="none" normalizeH="0" baseline="0" dirty="0">
                <a:ln>
                  <a:noFill/>
                </a:ln>
                <a:solidFill>
                  <a:schemeClr val="tx1"/>
                </a:solidFill>
                <a:effectLst/>
                <a:latin typeface="Arial" panose="020B0604020202020204" pitchFamily="34" charset="0"/>
                <a:hlinkClick r:id="rId2"/>
              </a:rPr>
              <a:t>https://www.matlabexpo.com</a:t>
            </a:r>
            <a:r>
              <a:rPr kumimoji="0" lang="en-US" altLang="en-US" sz="2000" i="0" u="none" strike="noStrike" cap="none" normalizeH="0" baseline="0" dirty="0">
                <a:ln>
                  <a:noFill/>
                </a:ln>
                <a:solidFill>
                  <a:schemeClr val="tx1"/>
                </a:solidFill>
                <a:effectLst/>
                <a:latin typeface="Arial" panose="020B0604020202020204" pitchFamily="34" charset="0"/>
              </a:rPr>
              <a: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latin typeface="Arial" panose="020B0604020202020204" pitchFamily="34" charset="0"/>
              </a:rPr>
              <a:t>MathWorks, "Antenna Modeling and Analysis - MATLAB &amp; Simulink." [Online]. Available: </a:t>
            </a:r>
            <a:r>
              <a:rPr kumimoji="0" lang="en-US" altLang="en-US" sz="2000" i="0" u="none" strike="noStrike" cap="none" normalizeH="0" baseline="0" dirty="0">
                <a:ln>
                  <a:noFill/>
                </a:ln>
                <a:solidFill>
                  <a:schemeClr val="tx1"/>
                </a:solidFill>
                <a:effectLst/>
                <a:latin typeface="Arial" panose="020B0604020202020204" pitchFamily="34" charset="0"/>
                <a:hlinkClick r:id="rId3"/>
              </a:rPr>
              <a:t>https://www.mathworks.com</a:t>
            </a:r>
            <a:r>
              <a:rPr kumimoji="0" lang="en-US" altLang="en-US" sz="2000" i="0" u="none" strike="noStrike" cap="none" normalizeH="0" baseline="0" dirty="0">
                <a:ln>
                  <a:noFill/>
                </a:ln>
                <a:solidFill>
                  <a:schemeClr val="tx1"/>
                </a:solidFill>
                <a:effectLst/>
                <a:latin typeface="Arial" panose="020B0604020202020204" pitchFamily="34" charset="0"/>
              </a:rPr>
              <a: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latin typeface="Arial" panose="020B0604020202020204" pitchFamily="34" charset="0"/>
              </a:rPr>
              <a:t>"Simulation of MIMO Antenna Systems in Simulink," MATLAB and Simulink, MathWorks. [Online]. Available: </a:t>
            </a:r>
            <a:r>
              <a:rPr kumimoji="0" lang="en-US" altLang="en-US" sz="2000" i="0" u="none" strike="noStrike" cap="none" normalizeH="0" baseline="0" dirty="0">
                <a:ln>
                  <a:noFill/>
                </a:ln>
                <a:solidFill>
                  <a:schemeClr val="tx1"/>
                </a:solidFill>
                <a:effectLst/>
                <a:latin typeface="Arial" panose="020B0604020202020204" pitchFamily="34" charset="0"/>
                <a:hlinkClick r:id="rId3"/>
              </a:rPr>
              <a:t>https://www.mathworks.com</a:t>
            </a:r>
            <a:r>
              <a:rPr kumimoji="0" lang="en-US" altLang="en-US" sz="2000" i="0" u="none" strike="noStrike" cap="none" normalizeH="0" baseline="0" dirty="0">
                <a:ln>
                  <a:noFill/>
                </a:ln>
                <a:solidFill>
                  <a:schemeClr val="tx1"/>
                </a:solidFill>
                <a:effectLst/>
                <a:latin typeface="Arial" panose="020B0604020202020204" pitchFamily="34" charset="0"/>
              </a:rPr>
              <a:t>.</a:t>
            </a:r>
          </a:p>
          <a:p>
            <a:pPr marL="457200" lvl="0" indent="-457200" fontAlgn="base">
              <a:lnSpc>
                <a:spcPct val="80000"/>
              </a:lnSpc>
              <a:spcAft>
                <a:spcPct val="0"/>
              </a:spcAft>
              <a:buFont typeface="+mj-lt"/>
              <a:buAutoNum type="arabicPeriod"/>
            </a:pPr>
            <a:endParaRPr lang="en-US" altLang="en-US" sz="2200" dirty="0"/>
          </a:p>
        </p:txBody>
      </p:sp>
      <p:sp>
        <p:nvSpPr>
          <p:cNvPr id="4" name="Date Placeholder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3DE3D1-A4AC-4F00-AA51-C00BA885737A}" type="datetime5">
              <a:rPr lang="en-US" smtClean="0"/>
              <a:pPr/>
              <a:t>3-Jan-25</a:t>
            </a:fld>
            <a:endParaRPr lang="en-IN" dirty="0"/>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Dept. of ECE, Vemana IT</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E424CE-D6BC-4AC3-8E72-FD46834FA053}" type="slidenum">
              <a:rPr lang="en-IN" smtClean="0"/>
              <a:pPr/>
              <a:t>15</a:t>
            </a:fld>
            <a:endParaRPr lang="en-IN"/>
          </a:p>
        </p:txBody>
      </p:sp>
      <p:sp>
        <p:nvSpPr>
          <p:cNvPr id="7" name="Rectangle 1">
            <a:extLst>
              <a:ext uri="{FF2B5EF4-FFF2-40B4-BE49-F238E27FC236}">
                <a16:creationId xmlns:a16="http://schemas.microsoft.com/office/drawing/2014/main" id="{E63AE23C-37C5-E4B3-D917-AF2E27239299}"/>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7053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10" dirty="0"/>
              <a:t>6-Dec-</a:t>
            </a:r>
            <a:r>
              <a:rPr spc="-25" dirty="0"/>
              <a:t>24</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Dept.</a:t>
            </a:r>
            <a:r>
              <a:rPr spc="-70" dirty="0"/>
              <a:t> </a:t>
            </a:r>
            <a:r>
              <a:rPr dirty="0"/>
              <a:t>of</a:t>
            </a:r>
            <a:r>
              <a:rPr spc="-50" dirty="0"/>
              <a:t> </a:t>
            </a:r>
            <a:r>
              <a:rPr dirty="0"/>
              <a:t>ECE,</a:t>
            </a:r>
            <a:r>
              <a:rPr spc="-25" dirty="0"/>
              <a:t> </a:t>
            </a:r>
            <a:r>
              <a:rPr dirty="0"/>
              <a:t>Vemana</a:t>
            </a:r>
            <a:r>
              <a:rPr spc="-35" dirty="0"/>
              <a:t> </a:t>
            </a:r>
            <a:r>
              <a:rPr spc="-25" dirty="0"/>
              <a:t>IT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16</a:t>
            </a:fld>
            <a:endParaRPr spc="-50" dirty="0"/>
          </a:p>
        </p:txBody>
      </p:sp>
      <p:sp>
        <p:nvSpPr>
          <p:cNvPr id="2" name="object 2"/>
          <p:cNvSpPr txBox="1">
            <a:spLocks noGrp="1"/>
          </p:cNvSpPr>
          <p:nvPr>
            <p:ph type="title"/>
          </p:nvPr>
        </p:nvSpPr>
        <p:spPr>
          <a:xfrm>
            <a:off x="1572513" y="2766136"/>
            <a:ext cx="6003925" cy="1245870"/>
          </a:xfrm>
          <a:prstGeom prst="rect">
            <a:avLst/>
          </a:prstGeom>
        </p:spPr>
        <p:txBody>
          <a:bodyPr vert="horz" wrap="square" lIns="0" tIns="13335" rIns="0" bIns="0" rtlCol="0">
            <a:spAutoFit/>
          </a:bodyPr>
          <a:lstStyle/>
          <a:p>
            <a:pPr marL="12700">
              <a:lnSpc>
                <a:spcPct val="100000"/>
              </a:lnSpc>
              <a:spcBef>
                <a:spcPts val="105"/>
              </a:spcBef>
            </a:pPr>
            <a:r>
              <a:rPr sz="8000" b="0" dirty="0">
                <a:latin typeface="Times New Roman"/>
                <a:cs typeface="Times New Roman"/>
              </a:rPr>
              <a:t>THANK</a:t>
            </a:r>
            <a:r>
              <a:rPr sz="8000" b="0" spc="-290" dirty="0">
                <a:latin typeface="Times New Roman"/>
                <a:cs typeface="Times New Roman"/>
              </a:rPr>
              <a:t> </a:t>
            </a:r>
            <a:r>
              <a:rPr sz="8000" b="0" spc="-25" dirty="0">
                <a:latin typeface="Times New Roman"/>
                <a:cs typeface="Times New Roman"/>
              </a:rPr>
              <a:t>YOU</a:t>
            </a:r>
            <a:endParaRPr sz="80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10" dirty="0"/>
              <a:t>6-Dec-</a:t>
            </a:r>
            <a:r>
              <a:rPr spc="-25" dirty="0"/>
              <a:t>24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Dept.</a:t>
            </a:r>
            <a:r>
              <a:rPr spc="-70" dirty="0"/>
              <a:t> </a:t>
            </a:r>
            <a:r>
              <a:rPr dirty="0"/>
              <a:t>of</a:t>
            </a:r>
            <a:r>
              <a:rPr spc="-50" dirty="0"/>
              <a:t> </a:t>
            </a:r>
            <a:r>
              <a:rPr dirty="0"/>
              <a:t>ECE,</a:t>
            </a:r>
            <a:r>
              <a:rPr spc="-25" dirty="0"/>
              <a:t> </a:t>
            </a:r>
            <a:r>
              <a:rPr dirty="0"/>
              <a:t>Vemana</a:t>
            </a:r>
            <a:r>
              <a:rPr spc="-35" dirty="0"/>
              <a:t> </a:t>
            </a:r>
            <a:r>
              <a:rPr spc="-25" dirty="0"/>
              <a:t>IT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4300">
              <a:lnSpc>
                <a:spcPts val="1240"/>
              </a:lnSpc>
            </a:pPr>
            <a:fld id="{81D60167-4931-47E6-BA6A-407CBD079E47}" type="slidenum">
              <a:rPr spc="-50" dirty="0"/>
              <a:t>2</a:t>
            </a:fld>
            <a:endParaRPr spc="-50" dirty="0"/>
          </a:p>
        </p:txBody>
      </p:sp>
      <p:sp>
        <p:nvSpPr>
          <p:cNvPr id="2" name="object 2"/>
          <p:cNvSpPr txBox="1">
            <a:spLocks noGrp="1"/>
          </p:cNvSpPr>
          <p:nvPr>
            <p:ph type="title"/>
          </p:nvPr>
        </p:nvSpPr>
        <p:spPr>
          <a:xfrm>
            <a:off x="2528061" y="347217"/>
            <a:ext cx="4089400" cy="635000"/>
          </a:xfrm>
          <a:prstGeom prst="rect">
            <a:avLst/>
          </a:prstGeom>
        </p:spPr>
        <p:txBody>
          <a:bodyPr vert="horz" wrap="square" lIns="0" tIns="12065" rIns="0" bIns="0" rtlCol="0">
            <a:spAutoFit/>
          </a:bodyPr>
          <a:lstStyle/>
          <a:p>
            <a:pPr marL="12700">
              <a:lnSpc>
                <a:spcPct val="100000"/>
              </a:lnSpc>
              <a:spcBef>
                <a:spcPts val="95"/>
              </a:spcBef>
            </a:pPr>
            <a:r>
              <a:rPr spc="-10" dirty="0"/>
              <a:t>INTRODUCTION</a:t>
            </a:r>
          </a:p>
        </p:txBody>
      </p:sp>
      <p:sp>
        <p:nvSpPr>
          <p:cNvPr id="3" name="object 3"/>
          <p:cNvSpPr txBox="1"/>
          <p:nvPr/>
        </p:nvSpPr>
        <p:spPr>
          <a:xfrm>
            <a:off x="535940" y="982217"/>
            <a:ext cx="7856855" cy="4620260"/>
          </a:xfrm>
          <a:prstGeom prst="rect">
            <a:avLst/>
          </a:prstGeom>
        </p:spPr>
        <p:txBody>
          <a:bodyPr vert="horz" wrap="square" lIns="0" tIns="36830" rIns="0" bIns="0" rtlCol="0">
            <a:spAutoFit/>
          </a:bodyPr>
          <a:lstStyle/>
          <a:p>
            <a:pPr marL="12700" marR="5080">
              <a:lnSpc>
                <a:spcPts val="2760"/>
              </a:lnSpc>
              <a:spcBef>
                <a:spcPts val="290"/>
              </a:spcBef>
            </a:pPr>
            <a:r>
              <a:rPr sz="2400" dirty="0">
                <a:solidFill>
                  <a:srgbClr val="1F2228"/>
                </a:solidFill>
                <a:latin typeface="Times New Roman"/>
                <a:cs typeface="Times New Roman"/>
              </a:rPr>
              <a:t>This</a:t>
            </a:r>
            <a:r>
              <a:rPr sz="2400" spc="-25" dirty="0">
                <a:solidFill>
                  <a:srgbClr val="1F2228"/>
                </a:solidFill>
                <a:latin typeface="Times New Roman"/>
                <a:cs typeface="Times New Roman"/>
              </a:rPr>
              <a:t> </a:t>
            </a:r>
            <a:r>
              <a:rPr sz="2400" dirty="0">
                <a:solidFill>
                  <a:srgbClr val="1F2228"/>
                </a:solidFill>
                <a:latin typeface="Times New Roman"/>
                <a:cs typeface="Times New Roman"/>
              </a:rPr>
              <a:t>project</a:t>
            </a:r>
            <a:r>
              <a:rPr sz="2400" spc="-30" dirty="0">
                <a:solidFill>
                  <a:srgbClr val="1F2228"/>
                </a:solidFill>
                <a:latin typeface="Times New Roman"/>
                <a:cs typeface="Times New Roman"/>
              </a:rPr>
              <a:t> </a:t>
            </a:r>
            <a:r>
              <a:rPr sz="2400" dirty="0">
                <a:solidFill>
                  <a:srgbClr val="1F2228"/>
                </a:solidFill>
                <a:latin typeface="Times New Roman"/>
                <a:cs typeface="Times New Roman"/>
              </a:rPr>
              <a:t>focuses</a:t>
            </a:r>
            <a:r>
              <a:rPr sz="2400" spc="-20" dirty="0">
                <a:solidFill>
                  <a:srgbClr val="1F2228"/>
                </a:solidFill>
                <a:latin typeface="Times New Roman"/>
                <a:cs typeface="Times New Roman"/>
              </a:rPr>
              <a:t> </a:t>
            </a:r>
            <a:r>
              <a:rPr sz="2400" dirty="0">
                <a:solidFill>
                  <a:srgbClr val="1F2228"/>
                </a:solidFill>
                <a:latin typeface="Times New Roman"/>
                <a:cs typeface="Times New Roman"/>
              </a:rPr>
              <a:t>on</a:t>
            </a:r>
            <a:r>
              <a:rPr sz="2400" spc="-20" dirty="0">
                <a:solidFill>
                  <a:srgbClr val="1F2228"/>
                </a:solidFill>
                <a:latin typeface="Times New Roman"/>
                <a:cs typeface="Times New Roman"/>
              </a:rPr>
              <a:t> </a:t>
            </a:r>
            <a:r>
              <a:rPr sz="2400" dirty="0">
                <a:solidFill>
                  <a:srgbClr val="1F2228"/>
                </a:solidFill>
                <a:latin typeface="Times New Roman"/>
                <a:cs typeface="Times New Roman"/>
              </a:rPr>
              <a:t>addressing</a:t>
            </a:r>
            <a:r>
              <a:rPr sz="2400" spc="-30" dirty="0">
                <a:solidFill>
                  <a:srgbClr val="1F2228"/>
                </a:solidFill>
                <a:latin typeface="Times New Roman"/>
                <a:cs typeface="Times New Roman"/>
              </a:rPr>
              <a:t> </a:t>
            </a:r>
            <a:r>
              <a:rPr sz="2400" dirty="0">
                <a:solidFill>
                  <a:srgbClr val="1F2228"/>
                </a:solidFill>
                <a:latin typeface="Times New Roman"/>
                <a:cs typeface="Times New Roman"/>
              </a:rPr>
              <a:t>challenges</a:t>
            </a:r>
            <a:r>
              <a:rPr sz="2400" spc="-20" dirty="0">
                <a:solidFill>
                  <a:srgbClr val="1F2228"/>
                </a:solidFill>
                <a:latin typeface="Times New Roman"/>
                <a:cs typeface="Times New Roman"/>
              </a:rPr>
              <a:t> </a:t>
            </a:r>
            <a:r>
              <a:rPr sz="2400" dirty="0">
                <a:solidFill>
                  <a:srgbClr val="1F2228"/>
                </a:solidFill>
                <a:latin typeface="Times New Roman"/>
                <a:cs typeface="Times New Roman"/>
              </a:rPr>
              <a:t>in</a:t>
            </a:r>
            <a:r>
              <a:rPr sz="2400" spc="-20" dirty="0">
                <a:solidFill>
                  <a:srgbClr val="1F2228"/>
                </a:solidFill>
                <a:latin typeface="Times New Roman"/>
                <a:cs typeface="Times New Roman"/>
              </a:rPr>
              <a:t> </a:t>
            </a:r>
            <a:r>
              <a:rPr sz="2400" dirty="0">
                <a:solidFill>
                  <a:srgbClr val="1F2228"/>
                </a:solidFill>
                <a:latin typeface="Times New Roman"/>
                <a:cs typeface="Times New Roman"/>
              </a:rPr>
              <a:t>high-</a:t>
            </a:r>
            <a:r>
              <a:rPr sz="2400" spc="-10" dirty="0">
                <a:solidFill>
                  <a:srgbClr val="1F2228"/>
                </a:solidFill>
                <a:latin typeface="Times New Roman"/>
                <a:cs typeface="Times New Roman"/>
              </a:rPr>
              <a:t>frequency </a:t>
            </a:r>
            <a:r>
              <a:rPr sz="2400" dirty="0">
                <a:solidFill>
                  <a:srgbClr val="1F2228"/>
                </a:solidFill>
                <a:latin typeface="Times New Roman"/>
                <a:cs typeface="Times New Roman"/>
              </a:rPr>
              <a:t>antenna</a:t>
            </a:r>
            <a:r>
              <a:rPr sz="2400" spc="-45" dirty="0">
                <a:solidFill>
                  <a:srgbClr val="1F2228"/>
                </a:solidFill>
                <a:latin typeface="Times New Roman"/>
                <a:cs typeface="Times New Roman"/>
              </a:rPr>
              <a:t> </a:t>
            </a:r>
            <a:r>
              <a:rPr sz="2400" dirty="0">
                <a:solidFill>
                  <a:srgbClr val="1F2228"/>
                </a:solidFill>
                <a:latin typeface="Times New Roman"/>
                <a:cs typeface="Times New Roman"/>
              </a:rPr>
              <a:t>systems,</a:t>
            </a:r>
            <a:r>
              <a:rPr sz="2400" spc="-40" dirty="0">
                <a:solidFill>
                  <a:srgbClr val="1F2228"/>
                </a:solidFill>
                <a:latin typeface="Times New Roman"/>
                <a:cs typeface="Times New Roman"/>
              </a:rPr>
              <a:t> </a:t>
            </a:r>
            <a:r>
              <a:rPr sz="2400" spc="-10" dirty="0">
                <a:solidFill>
                  <a:srgbClr val="1F2228"/>
                </a:solidFill>
                <a:latin typeface="Times New Roman"/>
                <a:cs typeface="Times New Roman"/>
              </a:rPr>
              <a:t>including:</a:t>
            </a:r>
            <a:endParaRPr sz="2400" dirty="0">
              <a:latin typeface="Times New Roman"/>
              <a:cs typeface="Times New Roman"/>
            </a:endParaRPr>
          </a:p>
          <a:p>
            <a:pPr marL="469265" indent="-227965">
              <a:lnSpc>
                <a:spcPct val="100000"/>
              </a:lnSpc>
              <a:spcBef>
                <a:spcPts val="1205"/>
              </a:spcBef>
              <a:buSzPct val="41666"/>
              <a:buFont typeface="Symbol"/>
              <a:buChar char=""/>
              <a:tabLst>
                <a:tab pos="469265" algn="l"/>
              </a:tabLst>
            </a:pPr>
            <a:r>
              <a:rPr sz="2400" dirty="0">
                <a:solidFill>
                  <a:srgbClr val="1F2228"/>
                </a:solidFill>
                <a:latin typeface="Times New Roman"/>
                <a:cs typeface="Times New Roman"/>
              </a:rPr>
              <a:t>Phase</a:t>
            </a:r>
            <a:r>
              <a:rPr sz="2400" spc="-60" dirty="0">
                <a:solidFill>
                  <a:srgbClr val="1F2228"/>
                </a:solidFill>
                <a:latin typeface="Times New Roman"/>
                <a:cs typeface="Times New Roman"/>
              </a:rPr>
              <a:t> </a:t>
            </a:r>
            <a:r>
              <a:rPr sz="2400" spc="-10" dirty="0">
                <a:solidFill>
                  <a:srgbClr val="1F2228"/>
                </a:solidFill>
                <a:latin typeface="Times New Roman"/>
                <a:cs typeface="Times New Roman"/>
              </a:rPr>
              <a:t>noise</a:t>
            </a:r>
            <a:endParaRPr sz="2400" dirty="0">
              <a:latin typeface="Times New Roman"/>
              <a:cs typeface="Times New Roman"/>
            </a:endParaRPr>
          </a:p>
          <a:p>
            <a:pPr marL="469265" indent="-227965">
              <a:lnSpc>
                <a:spcPct val="100000"/>
              </a:lnSpc>
              <a:spcBef>
                <a:spcPts val="180"/>
              </a:spcBef>
              <a:buSzPct val="41666"/>
              <a:buFont typeface="Symbol"/>
              <a:buChar char=""/>
              <a:tabLst>
                <a:tab pos="469265" algn="l"/>
              </a:tabLst>
            </a:pPr>
            <a:r>
              <a:rPr sz="2400" dirty="0">
                <a:solidFill>
                  <a:srgbClr val="1F2228"/>
                </a:solidFill>
                <a:latin typeface="Times New Roman"/>
                <a:cs typeface="Times New Roman"/>
              </a:rPr>
              <a:t>Power</a:t>
            </a:r>
            <a:r>
              <a:rPr sz="2400" spc="-65" dirty="0">
                <a:solidFill>
                  <a:srgbClr val="1F2228"/>
                </a:solidFill>
                <a:latin typeface="Times New Roman"/>
                <a:cs typeface="Times New Roman"/>
              </a:rPr>
              <a:t> </a:t>
            </a:r>
            <a:r>
              <a:rPr sz="2400" spc="-10" dirty="0">
                <a:solidFill>
                  <a:srgbClr val="1F2228"/>
                </a:solidFill>
                <a:latin typeface="Times New Roman"/>
                <a:cs typeface="Times New Roman"/>
              </a:rPr>
              <a:t>consumption</a:t>
            </a:r>
            <a:endParaRPr sz="2400" dirty="0">
              <a:latin typeface="Times New Roman"/>
              <a:cs typeface="Times New Roman"/>
            </a:endParaRPr>
          </a:p>
          <a:p>
            <a:pPr marL="469265" indent="-227965">
              <a:lnSpc>
                <a:spcPct val="100000"/>
              </a:lnSpc>
              <a:spcBef>
                <a:spcPts val="180"/>
              </a:spcBef>
              <a:buSzPct val="41666"/>
              <a:buFont typeface="Symbol"/>
              <a:buChar char=""/>
              <a:tabLst>
                <a:tab pos="469265" algn="l"/>
              </a:tabLst>
            </a:pPr>
            <a:r>
              <a:rPr sz="2400" dirty="0">
                <a:solidFill>
                  <a:srgbClr val="1F2228"/>
                </a:solidFill>
                <a:latin typeface="Times New Roman"/>
                <a:cs typeface="Times New Roman"/>
              </a:rPr>
              <a:t>SFDR</a:t>
            </a:r>
            <a:r>
              <a:rPr sz="2400" spc="-55" dirty="0">
                <a:solidFill>
                  <a:srgbClr val="1F2228"/>
                </a:solidFill>
                <a:latin typeface="Times New Roman"/>
                <a:cs typeface="Times New Roman"/>
              </a:rPr>
              <a:t> </a:t>
            </a:r>
            <a:r>
              <a:rPr sz="2400" spc="-10" dirty="0">
                <a:solidFill>
                  <a:srgbClr val="1F2228"/>
                </a:solidFill>
                <a:latin typeface="Times New Roman"/>
                <a:cs typeface="Times New Roman"/>
              </a:rPr>
              <a:t>degradation</a:t>
            </a:r>
            <a:endParaRPr sz="2400" dirty="0">
              <a:latin typeface="Times New Roman"/>
              <a:cs typeface="Times New Roman"/>
            </a:endParaRPr>
          </a:p>
          <a:p>
            <a:pPr marL="469265" indent="-227965">
              <a:lnSpc>
                <a:spcPct val="100000"/>
              </a:lnSpc>
              <a:spcBef>
                <a:spcPts val="180"/>
              </a:spcBef>
              <a:buSzPct val="41666"/>
              <a:buFont typeface="Symbol"/>
              <a:buChar char=""/>
              <a:tabLst>
                <a:tab pos="469265" algn="l"/>
              </a:tabLst>
            </a:pPr>
            <a:r>
              <a:rPr sz="2400" dirty="0">
                <a:solidFill>
                  <a:srgbClr val="1F2228"/>
                </a:solidFill>
                <a:latin typeface="Times New Roman"/>
                <a:cs typeface="Times New Roman"/>
              </a:rPr>
              <a:t>Insertion</a:t>
            </a:r>
            <a:r>
              <a:rPr sz="2400" spc="-30" dirty="0">
                <a:solidFill>
                  <a:srgbClr val="1F2228"/>
                </a:solidFill>
                <a:latin typeface="Times New Roman"/>
                <a:cs typeface="Times New Roman"/>
              </a:rPr>
              <a:t> </a:t>
            </a:r>
            <a:r>
              <a:rPr sz="2400" spc="-20" dirty="0">
                <a:solidFill>
                  <a:srgbClr val="1F2228"/>
                </a:solidFill>
                <a:latin typeface="Times New Roman"/>
                <a:cs typeface="Times New Roman"/>
              </a:rPr>
              <a:t>loss</a:t>
            </a:r>
            <a:endParaRPr sz="2400" dirty="0">
              <a:latin typeface="Times New Roman"/>
              <a:cs typeface="Times New Roman"/>
            </a:endParaRPr>
          </a:p>
          <a:p>
            <a:pPr marL="339725">
              <a:lnSpc>
                <a:spcPct val="100000"/>
              </a:lnSpc>
              <a:spcBef>
                <a:spcPts val="1310"/>
              </a:spcBef>
            </a:pPr>
            <a:r>
              <a:rPr sz="2400" b="1" spc="-10" dirty="0">
                <a:solidFill>
                  <a:srgbClr val="1F2228"/>
                </a:solidFill>
                <a:latin typeface="Times New Roman"/>
                <a:cs typeface="Times New Roman"/>
              </a:rPr>
              <a:t>Code:</a:t>
            </a:r>
            <a:endParaRPr sz="2400" dirty="0">
              <a:latin typeface="Times New Roman"/>
              <a:cs typeface="Times New Roman"/>
            </a:endParaRPr>
          </a:p>
          <a:p>
            <a:pPr marL="469265" indent="-227965">
              <a:lnSpc>
                <a:spcPts val="2815"/>
              </a:lnSpc>
              <a:spcBef>
                <a:spcPts val="1260"/>
              </a:spcBef>
              <a:buSzPct val="41666"/>
              <a:buFont typeface="Symbol"/>
              <a:buChar char=""/>
              <a:tabLst>
                <a:tab pos="469265" algn="l"/>
              </a:tabLst>
            </a:pPr>
            <a:r>
              <a:rPr sz="2400" dirty="0">
                <a:solidFill>
                  <a:srgbClr val="1F2228"/>
                </a:solidFill>
                <a:latin typeface="Times New Roman"/>
                <a:cs typeface="Times New Roman"/>
              </a:rPr>
              <a:t>Modular </a:t>
            </a:r>
            <a:r>
              <a:rPr sz="2400" spc="-10" dirty="0">
                <a:solidFill>
                  <a:srgbClr val="1F2228"/>
                </a:solidFill>
                <a:latin typeface="Times New Roman"/>
                <a:cs typeface="Times New Roman"/>
              </a:rPr>
              <a:t>MATLAB</a:t>
            </a:r>
            <a:endParaRPr sz="2400" dirty="0">
              <a:latin typeface="Times New Roman"/>
              <a:cs typeface="Times New Roman"/>
            </a:endParaRPr>
          </a:p>
          <a:p>
            <a:pPr marL="469900">
              <a:lnSpc>
                <a:spcPts val="2815"/>
              </a:lnSpc>
            </a:pPr>
            <a:r>
              <a:rPr sz="2400" dirty="0">
                <a:solidFill>
                  <a:srgbClr val="1F2228"/>
                </a:solidFill>
                <a:latin typeface="Times New Roman"/>
                <a:cs typeface="Times New Roman"/>
              </a:rPr>
              <a:t>scripts:</a:t>
            </a:r>
            <a:r>
              <a:rPr sz="2400" spc="-25" dirty="0">
                <a:solidFill>
                  <a:srgbClr val="1F2228"/>
                </a:solidFill>
                <a:latin typeface="Times New Roman"/>
                <a:cs typeface="Times New Roman"/>
              </a:rPr>
              <a:t> </a:t>
            </a:r>
            <a:r>
              <a:rPr sz="2400" dirty="0">
                <a:solidFill>
                  <a:srgbClr val="1F2228"/>
                </a:solidFill>
                <a:latin typeface="Times New Roman"/>
                <a:cs typeface="Times New Roman"/>
              </a:rPr>
              <a:t>Parameters.m,</a:t>
            </a:r>
            <a:r>
              <a:rPr sz="2400" spc="-35" dirty="0">
                <a:solidFill>
                  <a:srgbClr val="1F2228"/>
                </a:solidFill>
                <a:latin typeface="Times New Roman"/>
                <a:cs typeface="Times New Roman"/>
              </a:rPr>
              <a:t> </a:t>
            </a:r>
            <a:r>
              <a:rPr sz="2400" dirty="0">
                <a:solidFill>
                  <a:srgbClr val="1F2228"/>
                </a:solidFill>
                <a:latin typeface="Times New Roman"/>
                <a:cs typeface="Times New Roman"/>
              </a:rPr>
              <a:t>implementation.m,</a:t>
            </a:r>
            <a:r>
              <a:rPr sz="2400" spc="-35" dirty="0">
                <a:solidFill>
                  <a:srgbClr val="1F2228"/>
                </a:solidFill>
                <a:latin typeface="Times New Roman"/>
                <a:cs typeface="Times New Roman"/>
              </a:rPr>
              <a:t> </a:t>
            </a:r>
            <a:r>
              <a:rPr sz="2400" spc="-10" dirty="0">
                <a:solidFill>
                  <a:srgbClr val="1F2228"/>
                </a:solidFill>
                <a:latin typeface="Times New Roman"/>
                <a:cs typeface="Times New Roman"/>
              </a:rPr>
              <a:t>analysis.m</a:t>
            </a:r>
            <a:endParaRPr sz="2400" dirty="0">
              <a:latin typeface="Times New Roman"/>
              <a:cs typeface="Times New Roman"/>
            </a:endParaRPr>
          </a:p>
          <a:p>
            <a:pPr marL="469265" indent="-227965">
              <a:lnSpc>
                <a:spcPct val="100000"/>
              </a:lnSpc>
              <a:spcBef>
                <a:spcPts val="180"/>
              </a:spcBef>
              <a:buSzPct val="41666"/>
              <a:buFont typeface="Symbol"/>
              <a:buChar char=""/>
              <a:tabLst>
                <a:tab pos="469265" algn="l"/>
              </a:tabLst>
            </a:pPr>
            <a:r>
              <a:rPr sz="2400" dirty="0">
                <a:solidFill>
                  <a:srgbClr val="1F2228"/>
                </a:solidFill>
                <a:latin typeface="Times New Roman"/>
                <a:cs typeface="Times New Roman"/>
              </a:rPr>
              <a:t>Phase</a:t>
            </a:r>
            <a:r>
              <a:rPr sz="2400" spc="-25" dirty="0">
                <a:solidFill>
                  <a:srgbClr val="1F2228"/>
                </a:solidFill>
                <a:latin typeface="Times New Roman"/>
                <a:cs typeface="Times New Roman"/>
              </a:rPr>
              <a:t> </a:t>
            </a:r>
            <a:r>
              <a:rPr sz="2400" dirty="0">
                <a:solidFill>
                  <a:srgbClr val="1F2228"/>
                </a:solidFill>
                <a:latin typeface="Times New Roman"/>
                <a:cs typeface="Times New Roman"/>
              </a:rPr>
              <a:t>noise</a:t>
            </a:r>
            <a:r>
              <a:rPr sz="2400" spc="-30" dirty="0">
                <a:solidFill>
                  <a:srgbClr val="1F2228"/>
                </a:solidFill>
                <a:latin typeface="Times New Roman"/>
                <a:cs typeface="Times New Roman"/>
              </a:rPr>
              <a:t> </a:t>
            </a:r>
            <a:r>
              <a:rPr sz="2400" dirty="0">
                <a:solidFill>
                  <a:srgbClr val="1F2228"/>
                </a:solidFill>
                <a:latin typeface="Times New Roman"/>
                <a:cs typeface="Times New Roman"/>
              </a:rPr>
              <a:t>reduction</a:t>
            </a:r>
            <a:r>
              <a:rPr sz="2400" spc="-20" dirty="0">
                <a:solidFill>
                  <a:srgbClr val="1F2228"/>
                </a:solidFill>
                <a:latin typeface="Times New Roman"/>
                <a:cs typeface="Times New Roman"/>
              </a:rPr>
              <a:t> </a:t>
            </a:r>
            <a:r>
              <a:rPr sz="2400" dirty="0">
                <a:solidFill>
                  <a:srgbClr val="1F2228"/>
                </a:solidFill>
                <a:latin typeface="Times New Roman"/>
                <a:cs typeface="Times New Roman"/>
              </a:rPr>
              <a:t>using</a:t>
            </a:r>
            <a:r>
              <a:rPr sz="2400" spc="-20" dirty="0">
                <a:solidFill>
                  <a:srgbClr val="1F2228"/>
                </a:solidFill>
                <a:latin typeface="Times New Roman"/>
                <a:cs typeface="Times New Roman"/>
              </a:rPr>
              <a:t> </a:t>
            </a:r>
            <a:r>
              <a:rPr sz="2400" dirty="0">
                <a:solidFill>
                  <a:srgbClr val="1F2228"/>
                </a:solidFill>
                <a:latin typeface="Times New Roman"/>
                <a:cs typeface="Times New Roman"/>
              </a:rPr>
              <a:t>PLL</a:t>
            </a:r>
            <a:r>
              <a:rPr sz="2400" spc="-20" dirty="0">
                <a:solidFill>
                  <a:srgbClr val="1F2228"/>
                </a:solidFill>
                <a:latin typeface="Times New Roman"/>
                <a:cs typeface="Times New Roman"/>
              </a:rPr>
              <a:t> </a:t>
            </a:r>
            <a:r>
              <a:rPr sz="2400" spc="-10" dirty="0">
                <a:solidFill>
                  <a:srgbClr val="1F2228"/>
                </a:solidFill>
                <a:latin typeface="Times New Roman"/>
                <a:cs typeface="Times New Roman"/>
              </a:rPr>
              <a:t>simulation</a:t>
            </a:r>
            <a:endParaRPr sz="2400" dirty="0">
              <a:latin typeface="Times New Roman"/>
              <a:cs typeface="Times New Roman"/>
            </a:endParaRPr>
          </a:p>
          <a:p>
            <a:pPr marL="469265" indent="-227965">
              <a:lnSpc>
                <a:spcPct val="100000"/>
              </a:lnSpc>
              <a:spcBef>
                <a:spcPts val="180"/>
              </a:spcBef>
              <a:buSzPct val="41666"/>
              <a:buFont typeface="Symbol"/>
              <a:buChar char=""/>
              <a:tabLst>
                <a:tab pos="469265" algn="l"/>
              </a:tabLst>
            </a:pPr>
            <a:r>
              <a:rPr sz="2400" dirty="0">
                <a:solidFill>
                  <a:srgbClr val="1F2228"/>
                </a:solidFill>
                <a:latin typeface="Times New Roman"/>
                <a:cs typeface="Times New Roman"/>
              </a:rPr>
              <a:t>Improved</a:t>
            </a:r>
            <a:r>
              <a:rPr sz="2400" spc="-25" dirty="0">
                <a:solidFill>
                  <a:srgbClr val="1F2228"/>
                </a:solidFill>
                <a:latin typeface="Times New Roman"/>
                <a:cs typeface="Times New Roman"/>
              </a:rPr>
              <a:t> </a:t>
            </a:r>
            <a:r>
              <a:rPr sz="2400" dirty="0">
                <a:solidFill>
                  <a:srgbClr val="1F2228"/>
                </a:solidFill>
                <a:latin typeface="Times New Roman"/>
                <a:cs typeface="Times New Roman"/>
              </a:rPr>
              <a:t>workflow</a:t>
            </a:r>
            <a:r>
              <a:rPr sz="2400" spc="-20" dirty="0">
                <a:solidFill>
                  <a:srgbClr val="1F2228"/>
                </a:solidFill>
                <a:latin typeface="Times New Roman"/>
                <a:cs typeface="Times New Roman"/>
              </a:rPr>
              <a:t> </a:t>
            </a:r>
            <a:r>
              <a:rPr sz="2400" dirty="0">
                <a:solidFill>
                  <a:srgbClr val="1F2228"/>
                </a:solidFill>
                <a:latin typeface="Times New Roman"/>
                <a:cs typeface="Times New Roman"/>
              </a:rPr>
              <a:t>for</a:t>
            </a:r>
            <a:r>
              <a:rPr sz="2400" spc="-25" dirty="0">
                <a:solidFill>
                  <a:srgbClr val="1F2228"/>
                </a:solidFill>
                <a:latin typeface="Times New Roman"/>
                <a:cs typeface="Times New Roman"/>
              </a:rPr>
              <a:t> </a:t>
            </a:r>
            <a:r>
              <a:rPr sz="2400" dirty="0">
                <a:solidFill>
                  <a:srgbClr val="1F2228"/>
                </a:solidFill>
                <a:latin typeface="Times New Roman"/>
                <a:cs typeface="Times New Roman"/>
              </a:rPr>
              <a:t>simulation</a:t>
            </a:r>
            <a:r>
              <a:rPr sz="2400" spc="-20" dirty="0">
                <a:solidFill>
                  <a:srgbClr val="1F2228"/>
                </a:solidFill>
                <a:latin typeface="Times New Roman"/>
                <a:cs typeface="Times New Roman"/>
              </a:rPr>
              <a:t> </a:t>
            </a:r>
            <a:r>
              <a:rPr sz="2400" dirty="0">
                <a:solidFill>
                  <a:srgbClr val="1F2228"/>
                </a:solidFill>
                <a:latin typeface="Times New Roman"/>
                <a:cs typeface="Times New Roman"/>
              </a:rPr>
              <a:t>and</a:t>
            </a:r>
            <a:r>
              <a:rPr sz="2400" spc="-25" dirty="0">
                <a:solidFill>
                  <a:srgbClr val="1F2228"/>
                </a:solidFill>
                <a:latin typeface="Times New Roman"/>
                <a:cs typeface="Times New Roman"/>
              </a:rPr>
              <a:t> </a:t>
            </a:r>
            <a:r>
              <a:rPr sz="2400" spc="-10" dirty="0">
                <a:solidFill>
                  <a:srgbClr val="1F2228"/>
                </a:solidFill>
                <a:latin typeface="Times New Roman"/>
                <a:cs typeface="Times New Roman"/>
              </a:rPr>
              <a:t>analysis</a:t>
            </a:r>
            <a:endParaRPr sz="24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10" dirty="0"/>
              <a:t>6-Dec-</a:t>
            </a:r>
            <a:r>
              <a:rPr spc="-25" dirty="0"/>
              <a:t>24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Dept.</a:t>
            </a:r>
            <a:r>
              <a:rPr spc="-70" dirty="0"/>
              <a:t> </a:t>
            </a:r>
            <a:r>
              <a:rPr dirty="0"/>
              <a:t>of</a:t>
            </a:r>
            <a:r>
              <a:rPr spc="-50" dirty="0"/>
              <a:t> </a:t>
            </a:r>
            <a:r>
              <a:rPr dirty="0"/>
              <a:t>ECE,</a:t>
            </a:r>
            <a:r>
              <a:rPr spc="-25" dirty="0"/>
              <a:t> </a:t>
            </a:r>
            <a:r>
              <a:rPr dirty="0"/>
              <a:t>Vemana</a:t>
            </a:r>
            <a:r>
              <a:rPr spc="-35" dirty="0"/>
              <a:t> </a:t>
            </a:r>
            <a:r>
              <a:rPr spc="-25" dirty="0"/>
              <a:t>IT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4300">
              <a:lnSpc>
                <a:spcPts val="1240"/>
              </a:lnSpc>
            </a:pPr>
            <a:fld id="{81D60167-4931-47E6-BA6A-407CBD079E47}" type="slidenum">
              <a:rPr spc="-50" dirty="0"/>
              <a:t>3</a:t>
            </a:fld>
            <a:endParaRPr spc="-50" dirty="0"/>
          </a:p>
        </p:txBody>
      </p:sp>
      <p:sp>
        <p:nvSpPr>
          <p:cNvPr id="2" name="object 2"/>
          <p:cNvSpPr txBox="1">
            <a:spLocks noGrp="1"/>
          </p:cNvSpPr>
          <p:nvPr>
            <p:ph type="title"/>
          </p:nvPr>
        </p:nvSpPr>
        <p:spPr>
          <a:xfrm>
            <a:off x="1219008" y="381000"/>
            <a:ext cx="6705600" cy="627736"/>
          </a:xfrm>
          <a:prstGeom prst="rect">
            <a:avLst/>
          </a:prstGeom>
        </p:spPr>
        <p:txBody>
          <a:bodyPr vert="horz" wrap="square" lIns="0" tIns="12065" rIns="0" bIns="0" rtlCol="0">
            <a:spAutoFit/>
          </a:bodyPr>
          <a:lstStyle/>
          <a:p>
            <a:pPr marL="12700">
              <a:lnSpc>
                <a:spcPct val="100000"/>
              </a:lnSpc>
              <a:spcBef>
                <a:spcPts val="95"/>
              </a:spcBef>
            </a:pPr>
            <a:r>
              <a:rPr lang="en-IN" dirty="0"/>
              <a:t>Motivation And Project Focus</a:t>
            </a:r>
            <a:endParaRPr spc="-10" dirty="0"/>
          </a:p>
        </p:txBody>
      </p:sp>
      <p:sp>
        <p:nvSpPr>
          <p:cNvPr id="3" name="object 3"/>
          <p:cNvSpPr txBox="1"/>
          <p:nvPr/>
        </p:nvSpPr>
        <p:spPr>
          <a:xfrm>
            <a:off x="554990" y="1190168"/>
            <a:ext cx="7856855" cy="2308324"/>
          </a:xfrm>
          <a:prstGeom prst="rect">
            <a:avLst/>
          </a:prstGeom>
        </p:spPr>
        <p:txBody>
          <a:bodyPr vert="horz" wrap="square" lIns="0" tIns="36830" rIns="0" bIns="0" rtlCol="0">
            <a:spAutoFit/>
          </a:bodyPr>
          <a:lstStyle/>
          <a:p>
            <a:pPr marL="12700" marR="5080">
              <a:lnSpc>
                <a:spcPts val="2760"/>
              </a:lnSpc>
              <a:spcBef>
                <a:spcPts val="290"/>
              </a:spcBef>
            </a:pPr>
            <a:r>
              <a:rPr lang="en-IN" dirty="0"/>
              <a:t>High-frequency antenna systems face several challenges: </a:t>
            </a:r>
          </a:p>
          <a:p>
            <a:pPr marL="355600" marR="5080" indent="-342900">
              <a:lnSpc>
                <a:spcPts val="2760"/>
              </a:lnSpc>
              <a:spcBef>
                <a:spcPts val="290"/>
              </a:spcBef>
              <a:buFontTx/>
              <a:buChar char="-"/>
            </a:pPr>
            <a:r>
              <a:rPr lang="en-IN" dirty="0"/>
              <a:t>Phase Noise: Degrades signal quality and causes communication errors. </a:t>
            </a:r>
          </a:p>
          <a:p>
            <a:pPr marL="355600" marR="5080" indent="-342900">
              <a:lnSpc>
                <a:spcPts val="2760"/>
              </a:lnSpc>
              <a:spcBef>
                <a:spcPts val="290"/>
              </a:spcBef>
              <a:buFontTx/>
              <a:buChar char="-"/>
            </a:pPr>
            <a:r>
              <a:rPr lang="en-IN" dirty="0"/>
              <a:t>Power Consumption: A major constraint for high-speed ADC-based systems. </a:t>
            </a:r>
          </a:p>
          <a:p>
            <a:pPr marL="355600" marR="5080" indent="-342900">
              <a:lnSpc>
                <a:spcPts val="2760"/>
              </a:lnSpc>
              <a:spcBef>
                <a:spcPts val="290"/>
              </a:spcBef>
              <a:buFontTx/>
              <a:buChar char="-"/>
            </a:pPr>
            <a:r>
              <a:rPr lang="en-IN" dirty="0"/>
              <a:t>SFDR Degradation: Affects dynamic range, introducing spurious signals. </a:t>
            </a:r>
          </a:p>
          <a:p>
            <a:pPr marL="355600" marR="5080" indent="-342900">
              <a:lnSpc>
                <a:spcPts val="2760"/>
              </a:lnSpc>
              <a:spcBef>
                <a:spcPts val="290"/>
              </a:spcBef>
              <a:buFontTx/>
              <a:buChar char="-"/>
            </a:pPr>
            <a:r>
              <a:rPr lang="en-IN" dirty="0"/>
              <a:t>Insertion Loss: Reduces transmission efficiency.</a:t>
            </a:r>
          </a:p>
        </p:txBody>
      </p:sp>
      <p:sp>
        <p:nvSpPr>
          <p:cNvPr id="8" name="TextBox 7">
            <a:extLst>
              <a:ext uri="{FF2B5EF4-FFF2-40B4-BE49-F238E27FC236}">
                <a16:creationId xmlns:a16="http://schemas.microsoft.com/office/drawing/2014/main" id="{91C11443-D173-95B0-43BC-F9E2DC063261}"/>
              </a:ext>
            </a:extLst>
          </p:cNvPr>
          <p:cNvSpPr txBox="1"/>
          <p:nvPr/>
        </p:nvSpPr>
        <p:spPr>
          <a:xfrm>
            <a:off x="554990" y="3733800"/>
            <a:ext cx="7677277" cy="2324995"/>
          </a:xfrm>
          <a:prstGeom prst="rect">
            <a:avLst/>
          </a:prstGeom>
          <a:noFill/>
        </p:spPr>
        <p:txBody>
          <a:bodyPr wrap="square">
            <a:spAutoFit/>
          </a:bodyPr>
          <a:lstStyle/>
          <a:p>
            <a:pPr marR="5080">
              <a:lnSpc>
                <a:spcPts val="2760"/>
              </a:lnSpc>
              <a:spcBef>
                <a:spcPts val="290"/>
              </a:spcBef>
            </a:pPr>
            <a:r>
              <a:rPr lang="en-US" dirty="0"/>
              <a:t>To address these challenges, this project: </a:t>
            </a:r>
          </a:p>
          <a:p>
            <a:pPr marL="285750" marR="5080" indent="-285750">
              <a:lnSpc>
                <a:spcPts val="2760"/>
              </a:lnSpc>
              <a:spcBef>
                <a:spcPts val="290"/>
              </a:spcBef>
              <a:buFontTx/>
              <a:buChar char="-"/>
            </a:pPr>
            <a:r>
              <a:rPr lang="en-US" dirty="0"/>
              <a:t>Develops modular MATLAB scripts for parameter configuration, system implementation, and result analysis. </a:t>
            </a:r>
          </a:p>
          <a:p>
            <a:pPr marL="285750" marR="5080" indent="-285750">
              <a:lnSpc>
                <a:spcPts val="2760"/>
              </a:lnSpc>
              <a:spcBef>
                <a:spcPts val="290"/>
              </a:spcBef>
              <a:buFontTx/>
              <a:buChar char="-"/>
            </a:pPr>
            <a:r>
              <a:rPr lang="en-US" dirty="0"/>
              <a:t>Uses phase-locked loop (PLL) simulation to reduce phase noise. </a:t>
            </a:r>
          </a:p>
          <a:p>
            <a:pPr marL="285750" marR="5080" indent="-285750">
              <a:lnSpc>
                <a:spcPts val="2760"/>
              </a:lnSpc>
              <a:spcBef>
                <a:spcPts val="290"/>
              </a:spcBef>
              <a:buFontTx/>
              <a:buChar char="-"/>
            </a:pPr>
            <a:r>
              <a:rPr lang="en-US" dirty="0"/>
              <a:t>Improves the overall workflow for simulation and analysis, making it efficient and adaptable.</a:t>
            </a:r>
            <a:endParaRPr lang="en-IN" dirty="0"/>
          </a:p>
        </p:txBody>
      </p:sp>
    </p:spTree>
    <p:extLst>
      <p:ext uri="{BB962C8B-B14F-4D97-AF65-F5344CB8AC3E}">
        <p14:creationId xmlns:p14="http://schemas.microsoft.com/office/powerpoint/2010/main" val="2997573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691BF-6DC4-7455-4694-2EF1996255D8}"/>
              </a:ext>
            </a:extLst>
          </p:cNvPr>
          <p:cNvSpPr>
            <a:spLocks noGrp="1"/>
          </p:cNvSpPr>
          <p:nvPr>
            <p:ph type="title"/>
          </p:nvPr>
        </p:nvSpPr>
        <p:spPr>
          <a:xfrm>
            <a:off x="533400" y="347217"/>
            <a:ext cx="8153399" cy="2462213"/>
          </a:xfrm>
        </p:spPr>
        <p:txBody>
          <a:bodyPr/>
          <a:lstStyle/>
          <a:p>
            <a:r>
              <a:rPr lang="en-US" b="1" i="0" dirty="0">
                <a:solidFill>
                  <a:srgbClr val="333333"/>
                </a:solidFill>
                <a:effectLst/>
                <a:latin typeface="Arial" panose="020B0604020202020204" pitchFamily="34" charset="0"/>
              </a:rPr>
              <a:t>Detailed PLL System with Phase Noise Simulation</a:t>
            </a:r>
          </a:p>
        </p:txBody>
      </p:sp>
      <p:pic>
        <p:nvPicPr>
          <p:cNvPr id="8" name="Picture 7">
            <a:extLst>
              <a:ext uri="{FF2B5EF4-FFF2-40B4-BE49-F238E27FC236}">
                <a16:creationId xmlns:a16="http://schemas.microsoft.com/office/drawing/2014/main" id="{E6616DA1-5463-ABF3-9FD4-15A77EA17B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574" y="1219200"/>
            <a:ext cx="4467225" cy="5067300"/>
          </a:xfrm>
          <a:prstGeom prst="rect">
            <a:avLst/>
          </a:prstGeom>
        </p:spPr>
      </p:pic>
      <p:sp>
        <p:nvSpPr>
          <p:cNvPr id="14" name="TextBox 13">
            <a:extLst>
              <a:ext uri="{FF2B5EF4-FFF2-40B4-BE49-F238E27FC236}">
                <a16:creationId xmlns:a16="http://schemas.microsoft.com/office/drawing/2014/main" id="{B41A7A2D-6F62-DCAE-59F0-CBD9CEC5326F}"/>
              </a:ext>
            </a:extLst>
          </p:cNvPr>
          <p:cNvSpPr txBox="1"/>
          <p:nvPr/>
        </p:nvSpPr>
        <p:spPr>
          <a:xfrm>
            <a:off x="304800" y="1742811"/>
            <a:ext cx="4572000" cy="4611519"/>
          </a:xfrm>
          <a:prstGeom prst="rect">
            <a:avLst/>
          </a:prstGeom>
          <a:noFill/>
        </p:spPr>
        <p:txBody>
          <a:bodyPr wrap="square">
            <a:spAutoFit/>
          </a:bodyPr>
          <a:lstStyle/>
          <a:p>
            <a:pPr>
              <a:lnSpc>
                <a:spcPct val="150000"/>
              </a:lnSpc>
            </a:pPr>
            <a:r>
              <a:rPr lang="en-IN" dirty="0"/>
              <a:t>- Input Signal: Source for PLL phase noise reduction.</a:t>
            </a:r>
          </a:p>
          <a:p>
            <a:pPr>
              <a:lnSpc>
                <a:spcPct val="150000"/>
              </a:lnSpc>
            </a:pPr>
            <a:r>
              <a:rPr lang="en-IN" dirty="0"/>
              <a:t>- Phase Detector: Compares phase difference.</a:t>
            </a:r>
          </a:p>
          <a:p>
            <a:pPr>
              <a:lnSpc>
                <a:spcPct val="150000"/>
              </a:lnSpc>
            </a:pPr>
            <a:r>
              <a:rPr lang="en-IN" dirty="0"/>
              <a:t>- Loop Filter: Stabilizes PLL output.</a:t>
            </a:r>
          </a:p>
          <a:p>
            <a:pPr>
              <a:lnSpc>
                <a:spcPct val="150000"/>
              </a:lnSpc>
            </a:pPr>
            <a:r>
              <a:rPr lang="en-IN" dirty="0"/>
              <a:t>- VCO: Generates stable frequency.</a:t>
            </a:r>
          </a:p>
          <a:p>
            <a:pPr>
              <a:lnSpc>
                <a:spcPct val="150000"/>
              </a:lnSpc>
            </a:pPr>
            <a:r>
              <a:rPr lang="en-IN" dirty="0"/>
              <a:t>- Output Signal: Stabilized VCO output.</a:t>
            </a:r>
          </a:p>
          <a:p>
            <a:pPr>
              <a:lnSpc>
                <a:spcPct val="150000"/>
              </a:lnSpc>
            </a:pPr>
            <a:r>
              <a:rPr lang="en-IN" dirty="0"/>
              <a:t>- Frequency Divider: Matches reference signal.</a:t>
            </a:r>
          </a:p>
          <a:p>
            <a:pPr>
              <a:lnSpc>
                <a:spcPct val="150000"/>
              </a:lnSpc>
            </a:pPr>
            <a:r>
              <a:rPr lang="en-IN" dirty="0"/>
              <a:t>- Phase Noise Model: Simulates VCO phase noise.</a:t>
            </a:r>
          </a:p>
        </p:txBody>
      </p:sp>
    </p:spTree>
    <p:extLst>
      <p:ext uri="{BB962C8B-B14F-4D97-AF65-F5344CB8AC3E}">
        <p14:creationId xmlns:p14="http://schemas.microsoft.com/office/powerpoint/2010/main" val="743397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A357-8FDA-8DCF-7BB5-26BF918C35BE}"/>
              </a:ext>
            </a:extLst>
          </p:cNvPr>
          <p:cNvSpPr>
            <a:spLocks noGrp="1"/>
          </p:cNvSpPr>
          <p:nvPr>
            <p:ph type="title"/>
          </p:nvPr>
        </p:nvSpPr>
        <p:spPr>
          <a:xfrm>
            <a:off x="837279" y="381000"/>
            <a:ext cx="7469442" cy="685800"/>
          </a:xfrm>
        </p:spPr>
        <p:txBody>
          <a:bodyPr/>
          <a:lstStyle/>
          <a:p>
            <a:r>
              <a:rPr lang="en-US" dirty="0"/>
              <a:t>Full Block Diagram of the Project</a:t>
            </a:r>
            <a:endParaRPr lang="en-IN" dirty="0"/>
          </a:p>
        </p:txBody>
      </p:sp>
      <p:pic>
        <p:nvPicPr>
          <p:cNvPr id="7" name="Picture 6">
            <a:extLst>
              <a:ext uri="{FF2B5EF4-FFF2-40B4-BE49-F238E27FC236}">
                <a16:creationId xmlns:a16="http://schemas.microsoft.com/office/drawing/2014/main" id="{617E6530-6450-ABDD-6BC4-F9A700C0CC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3982" y="1447800"/>
            <a:ext cx="4695825" cy="4819650"/>
          </a:xfrm>
          <a:prstGeom prst="rect">
            <a:avLst/>
          </a:prstGeom>
        </p:spPr>
      </p:pic>
      <p:sp>
        <p:nvSpPr>
          <p:cNvPr id="9" name="TextBox 8">
            <a:extLst>
              <a:ext uri="{FF2B5EF4-FFF2-40B4-BE49-F238E27FC236}">
                <a16:creationId xmlns:a16="http://schemas.microsoft.com/office/drawing/2014/main" id="{7F23532B-0712-4042-5A5A-4843CAE08F2A}"/>
              </a:ext>
            </a:extLst>
          </p:cNvPr>
          <p:cNvSpPr txBox="1"/>
          <p:nvPr/>
        </p:nvSpPr>
        <p:spPr>
          <a:xfrm>
            <a:off x="152400" y="1600200"/>
            <a:ext cx="5029200" cy="4247317"/>
          </a:xfrm>
          <a:prstGeom prst="rect">
            <a:avLst/>
          </a:prstGeom>
          <a:noFill/>
        </p:spPr>
        <p:txBody>
          <a:bodyPr wrap="square">
            <a:spAutoFit/>
          </a:bodyPr>
          <a:lstStyle/>
          <a:p>
            <a:r>
              <a:rPr lang="en-IN" dirty="0"/>
              <a:t>- System Setup: Init VCO, filter, noise.</a:t>
            </a:r>
          </a:p>
          <a:p>
            <a:r>
              <a:rPr lang="en-IN" dirty="0"/>
              <a:t>- Phase Noise Sim: Simulates effects.</a:t>
            </a:r>
          </a:p>
          <a:p>
            <a:r>
              <a:rPr lang="en-IN" dirty="0"/>
              <a:t>- PLL Design: Optimizes PLL.</a:t>
            </a:r>
          </a:p>
          <a:p>
            <a:r>
              <a:rPr lang="en-IN" dirty="0"/>
              <a:t>- Open-Loop: Frequency response.</a:t>
            </a:r>
          </a:p>
          <a:p>
            <a:r>
              <a:rPr lang="en-IN" dirty="0"/>
              <a:t>- Closed-Loop: Feedback </a:t>
            </a:r>
            <a:r>
              <a:rPr lang="en-IN" dirty="0" err="1"/>
              <a:t>behavior</a:t>
            </a:r>
            <a:r>
              <a:rPr lang="en-IN" dirty="0"/>
              <a:t>.</a:t>
            </a:r>
          </a:p>
          <a:p>
            <a:r>
              <a:rPr lang="en-IN" dirty="0"/>
              <a:t>- Phase Noise: Visualizes reduction.</a:t>
            </a:r>
          </a:p>
          <a:p>
            <a:r>
              <a:rPr lang="en-IN" dirty="0"/>
              <a:t>- Step Response: Examines stability.</a:t>
            </a:r>
          </a:p>
          <a:p>
            <a:r>
              <a:rPr lang="en-IN" dirty="0"/>
              <a:t>- Performance: Noise, power, SFDR.</a:t>
            </a:r>
          </a:p>
          <a:p>
            <a:r>
              <a:rPr lang="en-IN" dirty="0"/>
              <a:t>- SFDR: Increases range.</a:t>
            </a:r>
          </a:p>
          <a:p>
            <a:r>
              <a:rPr lang="en-IN" dirty="0"/>
              <a:t>- Power Analysis: Optimizes energy.</a:t>
            </a:r>
          </a:p>
          <a:p>
            <a:r>
              <a:rPr lang="en-IN" dirty="0"/>
              <a:t>- Noise Figure: Minimizes noise.</a:t>
            </a:r>
          </a:p>
          <a:p>
            <a:r>
              <a:rPr lang="en-IN" dirty="0"/>
              <a:t>- Signal Quality: Reduces distortion.</a:t>
            </a:r>
          </a:p>
          <a:p>
            <a:r>
              <a:rPr lang="en-IN" dirty="0"/>
              <a:t>- Power Efficiency: Ensures efficiency.</a:t>
            </a:r>
          </a:p>
          <a:p>
            <a:r>
              <a:rPr lang="en-IN" dirty="0"/>
              <a:t>- SNR: Improves ratio.</a:t>
            </a:r>
          </a:p>
          <a:p>
            <a:r>
              <a:rPr lang="en-IN" dirty="0"/>
              <a:t>- Antenna Performance: Final performance.</a:t>
            </a:r>
          </a:p>
        </p:txBody>
      </p:sp>
    </p:spTree>
    <p:extLst>
      <p:ext uri="{BB962C8B-B14F-4D97-AF65-F5344CB8AC3E}">
        <p14:creationId xmlns:p14="http://schemas.microsoft.com/office/powerpoint/2010/main" val="1845709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10" dirty="0"/>
              <a:t>6-Dec-</a:t>
            </a:r>
            <a:r>
              <a:rPr spc="-25" dirty="0"/>
              <a:t>24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Dept.</a:t>
            </a:r>
            <a:r>
              <a:rPr spc="-70" dirty="0"/>
              <a:t> </a:t>
            </a:r>
            <a:r>
              <a:rPr dirty="0"/>
              <a:t>of</a:t>
            </a:r>
            <a:r>
              <a:rPr spc="-50" dirty="0"/>
              <a:t> </a:t>
            </a:r>
            <a:r>
              <a:rPr dirty="0"/>
              <a:t>ECE,</a:t>
            </a:r>
            <a:r>
              <a:rPr spc="-25" dirty="0"/>
              <a:t> </a:t>
            </a:r>
            <a:r>
              <a:rPr dirty="0"/>
              <a:t>Vemana</a:t>
            </a:r>
            <a:r>
              <a:rPr spc="-35" dirty="0"/>
              <a:t> </a:t>
            </a:r>
            <a:r>
              <a:rPr spc="-25" dirty="0"/>
              <a:t>IT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4300">
              <a:lnSpc>
                <a:spcPts val="1240"/>
              </a:lnSpc>
            </a:pPr>
            <a:fld id="{81D60167-4931-47E6-BA6A-407CBD079E47}" type="slidenum">
              <a:rPr spc="-50" dirty="0"/>
              <a:t>6</a:t>
            </a:fld>
            <a:endParaRPr spc="-50" dirty="0"/>
          </a:p>
        </p:txBody>
      </p:sp>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WORKFLOW</a:t>
            </a:r>
          </a:p>
        </p:txBody>
      </p:sp>
      <p:sp>
        <p:nvSpPr>
          <p:cNvPr id="3" name="object 3"/>
          <p:cNvSpPr txBox="1"/>
          <p:nvPr/>
        </p:nvSpPr>
        <p:spPr>
          <a:xfrm>
            <a:off x="418591" y="1072260"/>
            <a:ext cx="8121650" cy="4068421"/>
          </a:xfrm>
          <a:prstGeom prst="rect">
            <a:avLst/>
          </a:prstGeom>
        </p:spPr>
        <p:txBody>
          <a:bodyPr vert="horz" wrap="square" lIns="0" tIns="175895" rIns="0" bIns="0" rtlCol="0">
            <a:spAutoFit/>
          </a:bodyPr>
          <a:lstStyle/>
          <a:p>
            <a:pPr marL="111125">
              <a:lnSpc>
                <a:spcPct val="100000"/>
              </a:lnSpc>
              <a:spcBef>
                <a:spcPts val="1385"/>
              </a:spcBef>
            </a:pPr>
            <a:r>
              <a:rPr sz="2800" b="1" dirty="0">
                <a:solidFill>
                  <a:srgbClr val="1F2228"/>
                </a:solidFill>
                <a:latin typeface="Times New Roman"/>
                <a:cs typeface="Times New Roman"/>
              </a:rPr>
              <a:t>Workflow</a:t>
            </a:r>
            <a:r>
              <a:rPr sz="2800" b="1" spc="-50" dirty="0">
                <a:solidFill>
                  <a:srgbClr val="1F2228"/>
                </a:solidFill>
                <a:latin typeface="Times New Roman"/>
                <a:cs typeface="Times New Roman"/>
              </a:rPr>
              <a:t> </a:t>
            </a:r>
            <a:r>
              <a:rPr sz="2800" b="1" spc="-10" dirty="0">
                <a:solidFill>
                  <a:srgbClr val="1F2228"/>
                </a:solidFill>
                <a:latin typeface="Times New Roman"/>
                <a:cs typeface="Times New Roman"/>
              </a:rPr>
              <a:t>Overview:</a:t>
            </a:r>
            <a:endParaRPr sz="2800" dirty="0">
              <a:latin typeface="Times New Roman"/>
              <a:cs typeface="Times New Roman"/>
            </a:endParaRPr>
          </a:p>
          <a:p>
            <a:pPr marL="241300" indent="-231775">
              <a:lnSpc>
                <a:spcPts val="2810"/>
              </a:lnSpc>
              <a:spcBef>
                <a:spcPts val="1290"/>
              </a:spcBef>
              <a:buSzPct val="95833"/>
              <a:buFont typeface="Times New Roman"/>
              <a:buAutoNum type="arabicPeriod"/>
              <a:tabLst>
                <a:tab pos="241300" algn="l"/>
              </a:tabLst>
            </a:pPr>
            <a:r>
              <a:rPr lang="en-US" sz="2400" b="1" spc="-10" dirty="0">
                <a:solidFill>
                  <a:srgbClr val="1F2228"/>
                </a:solidFill>
                <a:latin typeface="Times New Roman"/>
                <a:cs typeface="Times New Roman"/>
              </a:rPr>
              <a:t> </a:t>
            </a:r>
            <a:r>
              <a:rPr sz="2400" b="1" spc="-10" dirty="0" err="1">
                <a:solidFill>
                  <a:srgbClr val="1F2228"/>
                </a:solidFill>
                <a:latin typeface="Times New Roman"/>
                <a:cs typeface="Times New Roman"/>
              </a:rPr>
              <a:t>Parameters.m</a:t>
            </a:r>
            <a:r>
              <a:rPr sz="2400" b="1" spc="-10" dirty="0">
                <a:solidFill>
                  <a:srgbClr val="1F2228"/>
                </a:solidFill>
                <a:latin typeface="Times New Roman"/>
                <a:cs typeface="Times New Roman"/>
              </a:rPr>
              <a:t>:</a:t>
            </a:r>
            <a:endParaRPr sz="2400" dirty="0">
              <a:latin typeface="Times New Roman"/>
              <a:cs typeface="Times New Roman"/>
            </a:endParaRPr>
          </a:p>
          <a:p>
            <a:pPr marL="698500" lvl="1" indent="-229235">
              <a:lnSpc>
                <a:spcPts val="2810"/>
              </a:lnSpc>
              <a:buSzPct val="41666"/>
              <a:buFont typeface="Courier New"/>
              <a:buChar char="o"/>
              <a:tabLst>
                <a:tab pos="698500" algn="l"/>
              </a:tabLst>
            </a:pPr>
            <a:r>
              <a:rPr sz="2400" dirty="0">
                <a:solidFill>
                  <a:srgbClr val="1F2228"/>
                </a:solidFill>
                <a:latin typeface="Times New Roman"/>
                <a:cs typeface="Times New Roman"/>
              </a:rPr>
              <a:t>Defines</a:t>
            </a:r>
            <a:r>
              <a:rPr sz="2400" spc="-25" dirty="0">
                <a:solidFill>
                  <a:srgbClr val="1F2228"/>
                </a:solidFill>
                <a:latin typeface="Times New Roman"/>
                <a:cs typeface="Times New Roman"/>
              </a:rPr>
              <a:t> </a:t>
            </a:r>
            <a:r>
              <a:rPr sz="2400" dirty="0">
                <a:solidFill>
                  <a:srgbClr val="1F2228"/>
                </a:solidFill>
                <a:latin typeface="Times New Roman"/>
                <a:cs typeface="Times New Roman"/>
              </a:rPr>
              <a:t>key</a:t>
            </a:r>
            <a:r>
              <a:rPr sz="2400" spc="-20" dirty="0">
                <a:solidFill>
                  <a:srgbClr val="1F2228"/>
                </a:solidFill>
                <a:latin typeface="Times New Roman"/>
                <a:cs typeface="Times New Roman"/>
              </a:rPr>
              <a:t> </a:t>
            </a:r>
            <a:r>
              <a:rPr sz="2400" dirty="0">
                <a:solidFill>
                  <a:srgbClr val="1F2228"/>
                </a:solidFill>
                <a:latin typeface="Times New Roman"/>
                <a:cs typeface="Times New Roman"/>
              </a:rPr>
              <a:t>system</a:t>
            </a:r>
            <a:r>
              <a:rPr sz="2400" spc="-45" dirty="0">
                <a:solidFill>
                  <a:srgbClr val="1F2228"/>
                </a:solidFill>
                <a:latin typeface="Times New Roman"/>
                <a:cs typeface="Times New Roman"/>
              </a:rPr>
              <a:t> </a:t>
            </a:r>
            <a:r>
              <a:rPr sz="2400" dirty="0">
                <a:solidFill>
                  <a:srgbClr val="1F2228"/>
                </a:solidFill>
                <a:latin typeface="Times New Roman"/>
                <a:cs typeface="Times New Roman"/>
              </a:rPr>
              <a:t>parameters</a:t>
            </a:r>
            <a:r>
              <a:rPr sz="2400" spc="-20" dirty="0">
                <a:solidFill>
                  <a:srgbClr val="1F2228"/>
                </a:solidFill>
                <a:latin typeface="Times New Roman"/>
                <a:cs typeface="Times New Roman"/>
              </a:rPr>
              <a:t> </a:t>
            </a:r>
            <a:r>
              <a:rPr sz="2400" dirty="0">
                <a:solidFill>
                  <a:srgbClr val="1F2228"/>
                </a:solidFill>
                <a:latin typeface="Times New Roman"/>
                <a:cs typeface="Times New Roman"/>
              </a:rPr>
              <a:t>and</a:t>
            </a:r>
            <a:r>
              <a:rPr sz="2400" spc="-20" dirty="0">
                <a:solidFill>
                  <a:srgbClr val="1F2228"/>
                </a:solidFill>
                <a:latin typeface="Times New Roman"/>
                <a:cs typeface="Times New Roman"/>
              </a:rPr>
              <a:t> </a:t>
            </a:r>
            <a:r>
              <a:rPr sz="2400" dirty="0">
                <a:solidFill>
                  <a:srgbClr val="1F2228"/>
                </a:solidFill>
                <a:latin typeface="Times New Roman"/>
                <a:cs typeface="Times New Roman"/>
              </a:rPr>
              <a:t>transfer</a:t>
            </a:r>
            <a:r>
              <a:rPr sz="2400" spc="-25" dirty="0">
                <a:solidFill>
                  <a:srgbClr val="1F2228"/>
                </a:solidFill>
                <a:latin typeface="Times New Roman"/>
                <a:cs typeface="Times New Roman"/>
              </a:rPr>
              <a:t> </a:t>
            </a:r>
            <a:r>
              <a:rPr sz="2400" spc="-10" dirty="0">
                <a:solidFill>
                  <a:srgbClr val="1F2228"/>
                </a:solidFill>
                <a:latin typeface="Times New Roman"/>
                <a:cs typeface="Times New Roman"/>
              </a:rPr>
              <a:t>functions.</a:t>
            </a:r>
            <a:endParaRPr sz="2400" dirty="0">
              <a:latin typeface="Times New Roman"/>
              <a:cs typeface="Times New Roman"/>
            </a:endParaRPr>
          </a:p>
          <a:p>
            <a:pPr marL="698500" lvl="1" indent="-229235">
              <a:lnSpc>
                <a:spcPts val="2835"/>
              </a:lnSpc>
              <a:spcBef>
                <a:spcPts val="180"/>
              </a:spcBef>
              <a:buSzPct val="41666"/>
              <a:buFont typeface="Courier New"/>
              <a:buChar char="o"/>
              <a:tabLst>
                <a:tab pos="698500" algn="l"/>
              </a:tabLst>
            </a:pPr>
            <a:r>
              <a:rPr sz="2400" dirty="0">
                <a:solidFill>
                  <a:srgbClr val="1F2228"/>
                </a:solidFill>
                <a:latin typeface="Times New Roman"/>
                <a:cs typeface="Times New Roman"/>
              </a:rPr>
              <a:t>Easily</a:t>
            </a:r>
            <a:r>
              <a:rPr sz="2400" spc="-15" dirty="0">
                <a:solidFill>
                  <a:srgbClr val="1F2228"/>
                </a:solidFill>
                <a:latin typeface="Times New Roman"/>
                <a:cs typeface="Times New Roman"/>
              </a:rPr>
              <a:t> </a:t>
            </a:r>
            <a:r>
              <a:rPr sz="2400" dirty="0">
                <a:solidFill>
                  <a:srgbClr val="1F2228"/>
                </a:solidFill>
                <a:latin typeface="Times New Roman"/>
                <a:cs typeface="Times New Roman"/>
              </a:rPr>
              <a:t>configurable</a:t>
            </a:r>
            <a:r>
              <a:rPr sz="2400" spc="-15" dirty="0">
                <a:solidFill>
                  <a:srgbClr val="1F2228"/>
                </a:solidFill>
                <a:latin typeface="Times New Roman"/>
                <a:cs typeface="Times New Roman"/>
              </a:rPr>
              <a:t> </a:t>
            </a:r>
            <a:r>
              <a:rPr sz="2400" dirty="0">
                <a:solidFill>
                  <a:srgbClr val="1F2228"/>
                </a:solidFill>
                <a:latin typeface="Times New Roman"/>
                <a:cs typeface="Times New Roman"/>
              </a:rPr>
              <a:t>for</a:t>
            </a:r>
            <a:r>
              <a:rPr sz="2400" spc="-20" dirty="0">
                <a:solidFill>
                  <a:srgbClr val="1F2228"/>
                </a:solidFill>
                <a:latin typeface="Times New Roman"/>
                <a:cs typeface="Times New Roman"/>
              </a:rPr>
              <a:t> </a:t>
            </a:r>
            <a:r>
              <a:rPr sz="2400" dirty="0">
                <a:solidFill>
                  <a:srgbClr val="1F2228"/>
                </a:solidFill>
                <a:latin typeface="Times New Roman"/>
                <a:cs typeface="Times New Roman"/>
              </a:rPr>
              <a:t>various</a:t>
            </a:r>
            <a:r>
              <a:rPr sz="2400" spc="-15" dirty="0">
                <a:solidFill>
                  <a:srgbClr val="1F2228"/>
                </a:solidFill>
                <a:latin typeface="Times New Roman"/>
                <a:cs typeface="Times New Roman"/>
              </a:rPr>
              <a:t> </a:t>
            </a:r>
            <a:r>
              <a:rPr sz="2400" spc="-10" dirty="0">
                <a:solidFill>
                  <a:srgbClr val="1F2228"/>
                </a:solidFill>
                <a:latin typeface="Times New Roman"/>
                <a:cs typeface="Times New Roman"/>
              </a:rPr>
              <a:t>scenarios.</a:t>
            </a:r>
            <a:endParaRPr sz="2400" dirty="0">
              <a:latin typeface="Times New Roman"/>
              <a:cs typeface="Times New Roman"/>
            </a:endParaRPr>
          </a:p>
          <a:p>
            <a:pPr marL="241300" indent="-231775">
              <a:lnSpc>
                <a:spcPts val="2760"/>
              </a:lnSpc>
              <a:buSzPct val="95833"/>
              <a:buFont typeface="Times New Roman"/>
              <a:buAutoNum type="arabicPeriod"/>
              <a:tabLst>
                <a:tab pos="241300" algn="l"/>
              </a:tabLst>
            </a:pPr>
            <a:r>
              <a:rPr lang="en-US" sz="2400" b="1" spc="-10" dirty="0">
                <a:solidFill>
                  <a:srgbClr val="1F2228"/>
                </a:solidFill>
                <a:latin typeface="Times New Roman"/>
                <a:cs typeface="Times New Roman"/>
              </a:rPr>
              <a:t> </a:t>
            </a:r>
            <a:r>
              <a:rPr lang="en-US" sz="2400" b="1" spc="-10" dirty="0" err="1">
                <a:solidFill>
                  <a:srgbClr val="1F2228"/>
                </a:solidFill>
                <a:latin typeface="Times New Roman"/>
                <a:cs typeface="Times New Roman"/>
              </a:rPr>
              <a:t>I</a:t>
            </a:r>
            <a:r>
              <a:rPr sz="2400" b="1" spc="-10" dirty="0" err="1">
                <a:solidFill>
                  <a:srgbClr val="1F2228"/>
                </a:solidFill>
                <a:latin typeface="Times New Roman"/>
                <a:cs typeface="Times New Roman"/>
              </a:rPr>
              <a:t>mplementation.m</a:t>
            </a:r>
            <a:r>
              <a:rPr sz="2400" b="1" spc="-10" dirty="0">
                <a:solidFill>
                  <a:srgbClr val="1F2228"/>
                </a:solidFill>
                <a:latin typeface="Times New Roman"/>
                <a:cs typeface="Times New Roman"/>
              </a:rPr>
              <a:t>:</a:t>
            </a:r>
            <a:endParaRPr sz="2400" dirty="0">
              <a:latin typeface="Times New Roman"/>
              <a:cs typeface="Times New Roman"/>
            </a:endParaRPr>
          </a:p>
          <a:p>
            <a:pPr marL="698500" lvl="1" indent="-229235">
              <a:lnSpc>
                <a:spcPts val="2750"/>
              </a:lnSpc>
              <a:buSzPct val="41666"/>
              <a:buFont typeface="Courier New"/>
              <a:buChar char="o"/>
              <a:tabLst>
                <a:tab pos="698500" algn="l"/>
              </a:tabLst>
            </a:pPr>
            <a:r>
              <a:rPr sz="2400" dirty="0">
                <a:solidFill>
                  <a:srgbClr val="1F2228"/>
                </a:solidFill>
                <a:latin typeface="Times New Roman"/>
                <a:cs typeface="Times New Roman"/>
              </a:rPr>
              <a:t>Implements</a:t>
            </a:r>
            <a:r>
              <a:rPr sz="2400" spc="-15" dirty="0">
                <a:solidFill>
                  <a:srgbClr val="1F2228"/>
                </a:solidFill>
                <a:latin typeface="Times New Roman"/>
                <a:cs typeface="Times New Roman"/>
              </a:rPr>
              <a:t> </a:t>
            </a:r>
            <a:r>
              <a:rPr sz="2400" dirty="0">
                <a:solidFill>
                  <a:srgbClr val="1F2228"/>
                </a:solidFill>
                <a:latin typeface="Times New Roman"/>
                <a:cs typeface="Times New Roman"/>
              </a:rPr>
              <a:t>and</a:t>
            </a:r>
            <a:r>
              <a:rPr sz="2400" spc="-15" dirty="0">
                <a:solidFill>
                  <a:srgbClr val="1F2228"/>
                </a:solidFill>
                <a:latin typeface="Times New Roman"/>
                <a:cs typeface="Times New Roman"/>
              </a:rPr>
              <a:t> </a:t>
            </a:r>
            <a:r>
              <a:rPr sz="2400" dirty="0">
                <a:solidFill>
                  <a:srgbClr val="1F2228"/>
                </a:solidFill>
                <a:latin typeface="Times New Roman"/>
                <a:cs typeface="Times New Roman"/>
              </a:rPr>
              <a:t>simulates</a:t>
            </a:r>
            <a:r>
              <a:rPr sz="2400" spc="-10" dirty="0">
                <a:solidFill>
                  <a:srgbClr val="1F2228"/>
                </a:solidFill>
                <a:latin typeface="Times New Roman"/>
                <a:cs typeface="Times New Roman"/>
              </a:rPr>
              <a:t> </a:t>
            </a:r>
            <a:r>
              <a:rPr sz="2400" dirty="0">
                <a:solidFill>
                  <a:srgbClr val="1F2228"/>
                </a:solidFill>
                <a:latin typeface="Times New Roman"/>
                <a:cs typeface="Times New Roman"/>
              </a:rPr>
              <a:t>the</a:t>
            </a:r>
            <a:r>
              <a:rPr sz="2400" spc="-15" dirty="0">
                <a:solidFill>
                  <a:srgbClr val="1F2228"/>
                </a:solidFill>
                <a:latin typeface="Times New Roman"/>
                <a:cs typeface="Times New Roman"/>
              </a:rPr>
              <a:t> </a:t>
            </a:r>
            <a:r>
              <a:rPr sz="2400" dirty="0">
                <a:solidFill>
                  <a:srgbClr val="1F2228"/>
                </a:solidFill>
                <a:latin typeface="Times New Roman"/>
                <a:cs typeface="Times New Roman"/>
              </a:rPr>
              <a:t>antenna</a:t>
            </a:r>
            <a:r>
              <a:rPr sz="2400" spc="-10" dirty="0">
                <a:solidFill>
                  <a:srgbClr val="1F2228"/>
                </a:solidFill>
                <a:latin typeface="Times New Roman"/>
                <a:cs typeface="Times New Roman"/>
              </a:rPr>
              <a:t> system.</a:t>
            </a:r>
            <a:endParaRPr sz="2400" dirty="0">
              <a:latin typeface="Times New Roman"/>
              <a:cs typeface="Times New Roman"/>
            </a:endParaRPr>
          </a:p>
          <a:p>
            <a:pPr marL="698500" lvl="1" indent="-229235">
              <a:lnSpc>
                <a:spcPts val="2770"/>
              </a:lnSpc>
              <a:buSzPct val="41666"/>
              <a:buFont typeface="Courier New"/>
              <a:buChar char="o"/>
              <a:tabLst>
                <a:tab pos="698500" algn="l"/>
              </a:tabLst>
            </a:pPr>
            <a:r>
              <a:rPr sz="2400" dirty="0">
                <a:solidFill>
                  <a:srgbClr val="1F2228"/>
                </a:solidFill>
                <a:latin typeface="Times New Roman"/>
                <a:cs typeface="Times New Roman"/>
              </a:rPr>
              <a:t>Saves</a:t>
            </a:r>
            <a:r>
              <a:rPr sz="2400" spc="-25" dirty="0">
                <a:solidFill>
                  <a:srgbClr val="1F2228"/>
                </a:solidFill>
                <a:latin typeface="Times New Roman"/>
                <a:cs typeface="Times New Roman"/>
              </a:rPr>
              <a:t> </a:t>
            </a:r>
            <a:r>
              <a:rPr sz="2400" dirty="0">
                <a:solidFill>
                  <a:srgbClr val="1F2228"/>
                </a:solidFill>
                <a:latin typeface="Times New Roman"/>
                <a:cs typeface="Times New Roman"/>
              </a:rPr>
              <a:t>simulation</a:t>
            </a:r>
            <a:r>
              <a:rPr sz="2400" spc="-20" dirty="0">
                <a:solidFill>
                  <a:srgbClr val="1F2228"/>
                </a:solidFill>
                <a:latin typeface="Times New Roman"/>
                <a:cs typeface="Times New Roman"/>
              </a:rPr>
              <a:t> </a:t>
            </a:r>
            <a:r>
              <a:rPr sz="2400" dirty="0">
                <a:solidFill>
                  <a:srgbClr val="1F2228"/>
                </a:solidFill>
                <a:latin typeface="Times New Roman"/>
                <a:cs typeface="Times New Roman"/>
              </a:rPr>
              <a:t>data</a:t>
            </a:r>
            <a:r>
              <a:rPr sz="2400" spc="-20" dirty="0">
                <a:solidFill>
                  <a:srgbClr val="1F2228"/>
                </a:solidFill>
                <a:latin typeface="Times New Roman"/>
                <a:cs typeface="Times New Roman"/>
              </a:rPr>
              <a:t> </a:t>
            </a:r>
            <a:r>
              <a:rPr sz="2400" dirty="0">
                <a:solidFill>
                  <a:srgbClr val="1F2228"/>
                </a:solidFill>
                <a:latin typeface="Times New Roman"/>
                <a:cs typeface="Times New Roman"/>
              </a:rPr>
              <a:t>to</a:t>
            </a:r>
            <a:r>
              <a:rPr sz="2400" spc="-20" dirty="0">
                <a:solidFill>
                  <a:srgbClr val="1F2228"/>
                </a:solidFill>
                <a:latin typeface="Times New Roman"/>
                <a:cs typeface="Times New Roman"/>
              </a:rPr>
              <a:t> </a:t>
            </a:r>
            <a:r>
              <a:rPr sz="2400" spc="-10" dirty="0">
                <a:solidFill>
                  <a:srgbClr val="1F2228"/>
                </a:solidFill>
                <a:latin typeface="Times New Roman"/>
                <a:cs typeface="Times New Roman"/>
              </a:rPr>
              <a:t>Implementation_Results.mat.</a:t>
            </a:r>
            <a:endParaRPr sz="2400" dirty="0">
              <a:latin typeface="Times New Roman"/>
              <a:cs typeface="Times New Roman"/>
            </a:endParaRPr>
          </a:p>
          <a:p>
            <a:pPr marL="241300" indent="-231775">
              <a:lnSpc>
                <a:spcPts val="2760"/>
              </a:lnSpc>
              <a:buSzPct val="95833"/>
              <a:buFont typeface="Times New Roman"/>
              <a:buAutoNum type="arabicPeriod"/>
              <a:tabLst>
                <a:tab pos="241300" algn="l"/>
              </a:tabLst>
            </a:pPr>
            <a:r>
              <a:rPr lang="en-US" sz="2400" b="1" spc="-10" dirty="0">
                <a:solidFill>
                  <a:srgbClr val="1F2228"/>
                </a:solidFill>
                <a:latin typeface="Times New Roman"/>
                <a:cs typeface="Times New Roman"/>
              </a:rPr>
              <a:t> </a:t>
            </a:r>
            <a:r>
              <a:rPr lang="en-US" sz="2400" b="1" spc="-10" dirty="0" err="1">
                <a:solidFill>
                  <a:srgbClr val="1F2228"/>
                </a:solidFill>
                <a:latin typeface="Times New Roman"/>
                <a:cs typeface="Times New Roman"/>
              </a:rPr>
              <a:t>A</a:t>
            </a:r>
            <a:r>
              <a:rPr sz="2400" b="1" spc="-10" dirty="0" err="1">
                <a:solidFill>
                  <a:srgbClr val="1F2228"/>
                </a:solidFill>
                <a:latin typeface="Times New Roman"/>
                <a:cs typeface="Times New Roman"/>
              </a:rPr>
              <a:t>nalysis.m</a:t>
            </a:r>
            <a:r>
              <a:rPr sz="2400" b="1" spc="-10" dirty="0">
                <a:solidFill>
                  <a:srgbClr val="1F2228"/>
                </a:solidFill>
                <a:latin typeface="Times New Roman"/>
                <a:cs typeface="Times New Roman"/>
              </a:rPr>
              <a:t>:</a:t>
            </a:r>
            <a:endParaRPr sz="2400" dirty="0">
              <a:latin typeface="Times New Roman"/>
              <a:cs typeface="Times New Roman"/>
            </a:endParaRPr>
          </a:p>
          <a:p>
            <a:pPr marL="698500" lvl="1" indent="-229235">
              <a:lnSpc>
                <a:spcPts val="2810"/>
              </a:lnSpc>
              <a:buSzPct val="41666"/>
              <a:buFont typeface="Courier New"/>
              <a:buChar char="o"/>
              <a:tabLst>
                <a:tab pos="698500" algn="l"/>
              </a:tabLst>
            </a:pPr>
            <a:r>
              <a:rPr sz="2400" dirty="0">
                <a:solidFill>
                  <a:srgbClr val="1F2228"/>
                </a:solidFill>
                <a:latin typeface="Times New Roman"/>
                <a:cs typeface="Times New Roman"/>
              </a:rPr>
              <a:t>Analyzes</a:t>
            </a:r>
            <a:r>
              <a:rPr sz="2400" spc="-25" dirty="0">
                <a:solidFill>
                  <a:srgbClr val="1F2228"/>
                </a:solidFill>
                <a:latin typeface="Times New Roman"/>
                <a:cs typeface="Times New Roman"/>
              </a:rPr>
              <a:t> </a:t>
            </a:r>
            <a:r>
              <a:rPr sz="2400" dirty="0">
                <a:solidFill>
                  <a:srgbClr val="1F2228"/>
                </a:solidFill>
                <a:latin typeface="Times New Roman"/>
                <a:cs typeface="Times New Roman"/>
              </a:rPr>
              <a:t>the</a:t>
            </a:r>
            <a:r>
              <a:rPr sz="2400" spc="-20" dirty="0">
                <a:solidFill>
                  <a:srgbClr val="1F2228"/>
                </a:solidFill>
                <a:latin typeface="Times New Roman"/>
                <a:cs typeface="Times New Roman"/>
              </a:rPr>
              <a:t> </a:t>
            </a:r>
            <a:r>
              <a:rPr sz="2400" dirty="0">
                <a:solidFill>
                  <a:srgbClr val="1F2228"/>
                </a:solidFill>
                <a:latin typeface="Times New Roman"/>
                <a:cs typeface="Times New Roman"/>
              </a:rPr>
              <a:t>results</a:t>
            </a:r>
            <a:r>
              <a:rPr sz="2400" spc="-20" dirty="0">
                <a:solidFill>
                  <a:srgbClr val="1F2228"/>
                </a:solidFill>
                <a:latin typeface="Times New Roman"/>
                <a:cs typeface="Times New Roman"/>
              </a:rPr>
              <a:t> </a:t>
            </a:r>
            <a:r>
              <a:rPr sz="2400" dirty="0">
                <a:solidFill>
                  <a:srgbClr val="1F2228"/>
                </a:solidFill>
                <a:latin typeface="Times New Roman"/>
                <a:cs typeface="Times New Roman"/>
              </a:rPr>
              <a:t>from</a:t>
            </a:r>
            <a:r>
              <a:rPr sz="2400" spc="-25" dirty="0">
                <a:solidFill>
                  <a:srgbClr val="1F2228"/>
                </a:solidFill>
                <a:latin typeface="Times New Roman"/>
                <a:cs typeface="Times New Roman"/>
              </a:rPr>
              <a:t> </a:t>
            </a:r>
            <a:r>
              <a:rPr sz="2400" spc="-10" dirty="0">
                <a:solidFill>
                  <a:srgbClr val="1F2228"/>
                </a:solidFill>
                <a:latin typeface="Times New Roman"/>
                <a:cs typeface="Times New Roman"/>
              </a:rPr>
              <a:t>implementation.m.</a:t>
            </a:r>
            <a:endParaRPr sz="2400" dirty="0">
              <a:latin typeface="Times New Roman"/>
              <a:cs typeface="Times New Roman"/>
            </a:endParaRPr>
          </a:p>
          <a:p>
            <a:pPr marL="698500" lvl="1" indent="-229235">
              <a:lnSpc>
                <a:spcPct val="100000"/>
              </a:lnSpc>
              <a:spcBef>
                <a:spcPts val="180"/>
              </a:spcBef>
              <a:buSzPct val="41666"/>
              <a:buFont typeface="Courier New"/>
              <a:buChar char="o"/>
              <a:tabLst>
                <a:tab pos="698500" algn="l"/>
              </a:tabLst>
            </a:pPr>
            <a:r>
              <a:rPr sz="2400" dirty="0">
                <a:solidFill>
                  <a:srgbClr val="1F2228"/>
                </a:solidFill>
                <a:latin typeface="Times New Roman"/>
                <a:cs typeface="Times New Roman"/>
              </a:rPr>
              <a:t>Computes</a:t>
            </a:r>
            <a:r>
              <a:rPr sz="2400" spc="-25" dirty="0">
                <a:solidFill>
                  <a:srgbClr val="1F2228"/>
                </a:solidFill>
                <a:latin typeface="Times New Roman"/>
                <a:cs typeface="Times New Roman"/>
              </a:rPr>
              <a:t> </a:t>
            </a:r>
            <a:r>
              <a:rPr sz="2400" dirty="0">
                <a:solidFill>
                  <a:srgbClr val="1F2228"/>
                </a:solidFill>
                <a:latin typeface="Times New Roman"/>
                <a:cs typeface="Times New Roman"/>
              </a:rPr>
              <a:t>phase</a:t>
            </a:r>
            <a:r>
              <a:rPr sz="2400" spc="-20" dirty="0">
                <a:solidFill>
                  <a:srgbClr val="1F2228"/>
                </a:solidFill>
                <a:latin typeface="Times New Roman"/>
                <a:cs typeface="Times New Roman"/>
              </a:rPr>
              <a:t> </a:t>
            </a:r>
            <a:r>
              <a:rPr sz="2400" dirty="0">
                <a:solidFill>
                  <a:srgbClr val="1F2228"/>
                </a:solidFill>
                <a:latin typeface="Times New Roman"/>
                <a:cs typeface="Times New Roman"/>
              </a:rPr>
              <a:t>noise,</a:t>
            </a:r>
            <a:r>
              <a:rPr sz="2400" spc="-25" dirty="0">
                <a:solidFill>
                  <a:srgbClr val="1F2228"/>
                </a:solidFill>
                <a:latin typeface="Times New Roman"/>
                <a:cs typeface="Times New Roman"/>
              </a:rPr>
              <a:t> </a:t>
            </a:r>
            <a:r>
              <a:rPr sz="2400" dirty="0">
                <a:solidFill>
                  <a:srgbClr val="1F2228"/>
                </a:solidFill>
                <a:latin typeface="Times New Roman"/>
                <a:cs typeface="Times New Roman"/>
              </a:rPr>
              <a:t>jitter,</a:t>
            </a:r>
            <a:r>
              <a:rPr sz="2400" spc="-20" dirty="0">
                <a:solidFill>
                  <a:srgbClr val="1F2228"/>
                </a:solidFill>
                <a:latin typeface="Times New Roman"/>
                <a:cs typeface="Times New Roman"/>
              </a:rPr>
              <a:t> </a:t>
            </a:r>
            <a:r>
              <a:rPr sz="2400" dirty="0">
                <a:solidFill>
                  <a:srgbClr val="1F2228"/>
                </a:solidFill>
                <a:latin typeface="Times New Roman"/>
                <a:cs typeface="Times New Roman"/>
              </a:rPr>
              <a:t>and</a:t>
            </a:r>
            <a:r>
              <a:rPr sz="2400" spc="-25" dirty="0">
                <a:solidFill>
                  <a:srgbClr val="1F2228"/>
                </a:solidFill>
                <a:latin typeface="Times New Roman"/>
                <a:cs typeface="Times New Roman"/>
              </a:rPr>
              <a:t> </a:t>
            </a:r>
            <a:r>
              <a:rPr sz="2400" dirty="0">
                <a:solidFill>
                  <a:srgbClr val="1F2228"/>
                </a:solidFill>
                <a:latin typeface="Times New Roman"/>
                <a:cs typeface="Times New Roman"/>
              </a:rPr>
              <a:t>other</a:t>
            </a:r>
            <a:r>
              <a:rPr sz="2400" spc="-20" dirty="0">
                <a:solidFill>
                  <a:srgbClr val="1F2228"/>
                </a:solidFill>
                <a:latin typeface="Times New Roman"/>
                <a:cs typeface="Times New Roman"/>
              </a:rPr>
              <a:t> </a:t>
            </a:r>
            <a:r>
              <a:rPr sz="2400" dirty="0">
                <a:solidFill>
                  <a:srgbClr val="1F2228"/>
                </a:solidFill>
                <a:latin typeface="Times New Roman"/>
                <a:cs typeface="Times New Roman"/>
              </a:rPr>
              <a:t>performance</a:t>
            </a:r>
            <a:r>
              <a:rPr sz="2400" spc="-20" dirty="0">
                <a:solidFill>
                  <a:srgbClr val="1F2228"/>
                </a:solidFill>
                <a:latin typeface="Times New Roman"/>
                <a:cs typeface="Times New Roman"/>
              </a:rPr>
              <a:t> </a:t>
            </a:r>
            <a:r>
              <a:rPr sz="2400" spc="-10" dirty="0">
                <a:solidFill>
                  <a:srgbClr val="1F2228"/>
                </a:solidFill>
                <a:latin typeface="Times New Roman"/>
                <a:cs typeface="Times New Roman"/>
              </a:rPr>
              <a:t>metrics.</a:t>
            </a:r>
            <a:endParaRPr sz="24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7559" y="381000"/>
            <a:ext cx="6508497" cy="638636"/>
          </a:xfrm>
          <a:prstGeom prst="rect">
            <a:avLst/>
          </a:prstGeom>
        </p:spPr>
        <p:txBody>
          <a:bodyPr vert="horz" wrap="square" lIns="0" tIns="48260" rIns="0" bIns="0" rtlCol="0">
            <a:spAutoFit/>
          </a:bodyPr>
          <a:lstStyle/>
          <a:p>
            <a:pPr marL="915035" marR="5080" indent="-902969">
              <a:lnSpc>
                <a:spcPts val="4610"/>
              </a:lnSpc>
              <a:spcBef>
                <a:spcPts val="380"/>
              </a:spcBef>
            </a:pPr>
            <a:r>
              <a:rPr spc="-10" dirty="0"/>
              <a:t>IMPLENTATION DETAILS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10" dirty="0"/>
              <a:t>6-Dec-</a:t>
            </a:r>
            <a:r>
              <a:rPr spc="-25" dirty="0"/>
              <a:t>24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Dept.</a:t>
            </a:r>
            <a:r>
              <a:rPr spc="-70" dirty="0"/>
              <a:t> </a:t>
            </a:r>
            <a:r>
              <a:rPr dirty="0"/>
              <a:t>of</a:t>
            </a:r>
            <a:r>
              <a:rPr spc="-50" dirty="0"/>
              <a:t> </a:t>
            </a:r>
            <a:r>
              <a:rPr dirty="0"/>
              <a:t>ECE,</a:t>
            </a:r>
            <a:r>
              <a:rPr spc="-25" dirty="0"/>
              <a:t> </a:t>
            </a:r>
            <a:r>
              <a:rPr dirty="0"/>
              <a:t>Vemana</a:t>
            </a:r>
            <a:r>
              <a:rPr spc="-35" dirty="0"/>
              <a:t> </a:t>
            </a:r>
            <a:r>
              <a:rPr spc="-25" dirty="0"/>
              <a:t>IT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4300">
              <a:lnSpc>
                <a:spcPts val="1240"/>
              </a:lnSpc>
            </a:pPr>
            <a:fld id="{81D60167-4931-47E6-BA6A-407CBD079E47}" type="slidenum">
              <a:rPr spc="-50" dirty="0"/>
              <a:t>7</a:t>
            </a:fld>
            <a:endParaRPr spc="-50" dirty="0"/>
          </a:p>
        </p:txBody>
      </p:sp>
      <p:sp>
        <p:nvSpPr>
          <p:cNvPr id="7" name="object 2">
            <a:extLst>
              <a:ext uri="{FF2B5EF4-FFF2-40B4-BE49-F238E27FC236}">
                <a16:creationId xmlns:a16="http://schemas.microsoft.com/office/drawing/2014/main" id="{08276BA9-336C-24B1-B702-21C744A3133A}"/>
              </a:ext>
            </a:extLst>
          </p:cNvPr>
          <p:cNvSpPr txBox="1"/>
          <p:nvPr/>
        </p:nvSpPr>
        <p:spPr>
          <a:xfrm>
            <a:off x="507807" y="1219200"/>
            <a:ext cx="8128000" cy="4589077"/>
          </a:xfrm>
          <a:prstGeom prst="rect">
            <a:avLst/>
          </a:prstGeom>
        </p:spPr>
        <p:txBody>
          <a:bodyPr vert="horz" wrap="square" lIns="0" tIns="175895" rIns="0" bIns="0" rtlCol="0">
            <a:spAutoFit/>
          </a:bodyPr>
          <a:lstStyle/>
          <a:p>
            <a:pPr marL="240665" indent="-227965">
              <a:lnSpc>
                <a:spcPts val="2800"/>
              </a:lnSpc>
              <a:spcBef>
                <a:spcPts val="1285"/>
              </a:spcBef>
              <a:buSzPct val="41666"/>
              <a:buFont typeface="Symbol"/>
              <a:buChar char=""/>
              <a:tabLst>
                <a:tab pos="240665" algn="l"/>
              </a:tabLst>
            </a:pPr>
            <a:r>
              <a:rPr lang="en-IN" sz="2400" b="1" spc="-10" dirty="0" err="1">
                <a:solidFill>
                  <a:srgbClr val="1F2228"/>
                </a:solidFill>
                <a:latin typeface="Times New Roman"/>
                <a:cs typeface="Times New Roman"/>
              </a:rPr>
              <a:t>Parameters.m</a:t>
            </a:r>
            <a:r>
              <a:rPr sz="2400" b="1" spc="-10" dirty="0">
                <a:solidFill>
                  <a:srgbClr val="1F2228"/>
                </a:solidFill>
                <a:latin typeface="Times New Roman"/>
                <a:cs typeface="Times New Roman"/>
              </a:rPr>
              <a:t>:</a:t>
            </a:r>
            <a:endParaRPr sz="2400" dirty="0">
              <a:latin typeface="Times New Roman"/>
              <a:cs typeface="Times New Roman"/>
            </a:endParaRPr>
          </a:p>
          <a:p>
            <a:pPr marL="698500" marR="5080" lvl="1" indent="-229235">
              <a:lnSpc>
                <a:spcPts val="2760"/>
              </a:lnSpc>
              <a:spcBef>
                <a:spcPts val="114"/>
              </a:spcBef>
              <a:buSzPct val="41666"/>
              <a:buFont typeface="Courier New"/>
              <a:buChar char="o"/>
              <a:tabLst>
                <a:tab pos="698500" algn="l"/>
              </a:tabLst>
            </a:pPr>
            <a:r>
              <a:rPr sz="2400" dirty="0">
                <a:solidFill>
                  <a:srgbClr val="1F2228"/>
                </a:solidFill>
                <a:latin typeface="Times New Roman"/>
                <a:cs typeface="Times New Roman"/>
              </a:rPr>
              <a:t>Defines</a:t>
            </a:r>
            <a:r>
              <a:rPr sz="2400" spc="-10" dirty="0">
                <a:solidFill>
                  <a:srgbClr val="1F2228"/>
                </a:solidFill>
                <a:latin typeface="Times New Roman"/>
                <a:cs typeface="Times New Roman"/>
              </a:rPr>
              <a:t> </a:t>
            </a:r>
            <a:r>
              <a:rPr sz="2400" dirty="0">
                <a:solidFill>
                  <a:srgbClr val="1F2228"/>
                </a:solidFill>
                <a:latin typeface="Times New Roman"/>
                <a:cs typeface="Times New Roman"/>
              </a:rPr>
              <a:t>PLL</a:t>
            </a:r>
            <a:r>
              <a:rPr sz="2400" spc="-10" dirty="0">
                <a:solidFill>
                  <a:srgbClr val="1F2228"/>
                </a:solidFill>
                <a:latin typeface="Times New Roman"/>
                <a:cs typeface="Times New Roman"/>
              </a:rPr>
              <a:t> </a:t>
            </a:r>
            <a:r>
              <a:rPr sz="2400" dirty="0">
                <a:solidFill>
                  <a:srgbClr val="1F2228"/>
                </a:solidFill>
                <a:latin typeface="Times New Roman"/>
                <a:cs typeface="Times New Roman"/>
              </a:rPr>
              <a:t>loop</a:t>
            </a:r>
            <a:r>
              <a:rPr sz="2400" spc="-10" dirty="0">
                <a:solidFill>
                  <a:srgbClr val="1F2228"/>
                </a:solidFill>
                <a:latin typeface="Times New Roman"/>
                <a:cs typeface="Times New Roman"/>
              </a:rPr>
              <a:t> </a:t>
            </a:r>
            <a:r>
              <a:rPr sz="2400" dirty="0">
                <a:solidFill>
                  <a:srgbClr val="1F2228"/>
                </a:solidFill>
                <a:latin typeface="Times New Roman"/>
                <a:cs typeface="Times New Roman"/>
              </a:rPr>
              <a:t>bandwidth,</a:t>
            </a:r>
            <a:r>
              <a:rPr sz="2400" spc="5" dirty="0">
                <a:solidFill>
                  <a:srgbClr val="1F2228"/>
                </a:solidFill>
                <a:latin typeface="Times New Roman"/>
                <a:cs typeface="Times New Roman"/>
              </a:rPr>
              <a:t> </a:t>
            </a:r>
            <a:r>
              <a:rPr sz="2400" dirty="0">
                <a:solidFill>
                  <a:srgbClr val="1F2228"/>
                </a:solidFill>
                <a:latin typeface="Times New Roman"/>
                <a:cs typeface="Times New Roman"/>
              </a:rPr>
              <a:t>phase</a:t>
            </a:r>
            <a:r>
              <a:rPr sz="2400" spc="-10" dirty="0">
                <a:solidFill>
                  <a:srgbClr val="1F2228"/>
                </a:solidFill>
                <a:latin typeface="Times New Roman"/>
                <a:cs typeface="Times New Roman"/>
              </a:rPr>
              <a:t> </a:t>
            </a:r>
            <a:r>
              <a:rPr sz="2400" dirty="0">
                <a:solidFill>
                  <a:srgbClr val="1F2228"/>
                </a:solidFill>
                <a:latin typeface="Times New Roman"/>
                <a:cs typeface="Times New Roman"/>
              </a:rPr>
              <a:t>margin,</a:t>
            </a:r>
            <a:r>
              <a:rPr sz="2400" spc="-10" dirty="0">
                <a:solidFill>
                  <a:srgbClr val="1F2228"/>
                </a:solidFill>
                <a:latin typeface="Times New Roman"/>
                <a:cs typeface="Times New Roman"/>
              </a:rPr>
              <a:t> </a:t>
            </a:r>
            <a:r>
              <a:rPr sz="2400" dirty="0">
                <a:solidFill>
                  <a:srgbClr val="1F2228"/>
                </a:solidFill>
                <a:latin typeface="Times New Roman"/>
                <a:cs typeface="Times New Roman"/>
              </a:rPr>
              <a:t>and</a:t>
            </a:r>
            <a:r>
              <a:rPr sz="2400" spc="-10" dirty="0">
                <a:solidFill>
                  <a:srgbClr val="1F2228"/>
                </a:solidFill>
                <a:latin typeface="Times New Roman"/>
                <a:cs typeface="Times New Roman"/>
              </a:rPr>
              <a:t> </a:t>
            </a:r>
            <a:r>
              <a:rPr sz="2400" dirty="0">
                <a:solidFill>
                  <a:srgbClr val="1F2228"/>
                </a:solidFill>
                <a:latin typeface="Times New Roman"/>
                <a:cs typeface="Times New Roman"/>
              </a:rPr>
              <a:t>phase</a:t>
            </a:r>
            <a:r>
              <a:rPr sz="2400" spc="-10" dirty="0">
                <a:solidFill>
                  <a:srgbClr val="1F2228"/>
                </a:solidFill>
                <a:latin typeface="Times New Roman"/>
                <a:cs typeface="Times New Roman"/>
              </a:rPr>
              <a:t> noise settings.</a:t>
            </a:r>
            <a:endParaRPr sz="2400" dirty="0">
              <a:latin typeface="Times New Roman"/>
              <a:cs typeface="Times New Roman"/>
            </a:endParaRPr>
          </a:p>
          <a:p>
            <a:pPr marL="698500" marR="352425" lvl="1" indent="-229235">
              <a:lnSpc>
                <a:spcPts val="2760"/>
              </a:lnSpc>
              <a:spcBef>
                <a:spcPts val="300"/>
              </a:spcBef>
              <a:buSzPct val="41666"/>
              <a:buFont typeface="Courier New"/>
              <a:buChar char="o"/>
              <a:tabLst>
                <a:tab pos="698500" algn="l"/>
              </a:tabLst>
            </a:pPr>
            <a:r>
              <a:rPr sz="2400" dirty="0">
                <a:solidFill>
                  <a:srgbClr val="1F2228"/>
                </a:solidFill>
                <a:latin typeface="Times New Roman"/>
                <a:cs typeface="Times New Roman"/>
              </a:rPr>
              <a:t>Includes</a:t>
            </a:r>
            <a:r>
              <a:rPr sz="2400" spc="-40" dirty="0">
                <a:solidFill>
                  <a:srgbClr val="1F2228"/>
                </a:solidFill>
                <a:latin typeface="Times New Roman"/>
                <a:cs typeface="Times New Roman"/>
              </a:rPr>
              <a:t> </a:t>
            </a:r>
            <a:r>
              <a:rPr sz="2400" dirty="0">
                <a:solidFill>
                  <a:srgbClr val="1F2228"/>
                </a:solidFill>
                <a:latin typeface="Times New Roman"/>
                <a:cs typeface="Times New Roman"/>
              </a:rPr>
              <a:t>transfer</a:t>
            </a:r>
            <a:r>
              <a:rPr sz="2400" spc="-35" dirty="0">
                <a:solidFill>
                  <a:srgbClr val="1F2228"/>
                </a:solidFill>
                <a:latin typeface="Times New Roman"/>
                <a:cs typeface="Times New Roman"/>
              </a:rPr>
              <a:t> </a:t>
            </a:r>
            <a:r>
              <a:rPr sz="2400" dirty="0">
                <a:solidFill>
                  <a:srgbClr val="1F2228"/>
                </a:solidFill>
                <a:latin typeface="Times New Roman"/>
                <a:cs typeface="Times New Roman"/>
              </a:rPr>
              <a:t>functions</a:t>
            </a:r>
            <a:r>
              <a:rPr sz="2400" spc="-30" dirty="0">
                <a:solidFill>
                  <a:srgbClr val="1F2228"/>
                </a:solidFill>
                <a:latin typeface="Times New Roman"/>
                <a:cs typeface="Times New Roman"/>
              </a:rPr>
              <a:t> </a:t>
            </a:r>
            <a:r>
              <a:rPr sz="2400" dirty="0">
                <a:solidFill>
                  <a:srgbClr val="1F2228"/>
                </a:solidFill>
                <a:latin typeface="Times New Roman"/>
                <a:cs typeface="Times New Roman"/>
              </a:rPr>
              <a:t>for</a:t>
            </a:r>
            <a:r>
              <a:rPr sz="2400" spc="-30" dirty="0">
                <a:solidFill>
                  <a:srgbClr val="1F2228"/>
                </a:solidFill>
                <a:latin typeface="Times New Roman"/>
                <a:cs typeface="Times New Roman"/>
              </a:rPr>
              <a:t> </a:t>
            </a:r>
            <a:r>
              <a:rPr sz="2400" dirty="0">
                <a:solidFill>
                  <a:srgbClr val="1F2228"/>
                </a:solidFill>
                <a:latin typeface="Times New Roman"/>
                <a:cs typeface="Times New Roman"/>
              </a:rPr>
              <a:t>PFD,</a:t>
            </a:r>
            <a:r>
              <a:rPr sz="2400" spc="-25" dirty="0">
                <a:solidFill>
                  <a:srgbClr val="1F2228"/>
                </a:solidFill>
                <a:latin typeface="Times New Roman"/>
                <a:cs typeface="Times New Roman"/>
              </a:rPr>
              <a:t> </a:t>
            </a:r>
            <a:r>
              <a:rPr sz="2400" dirty="0">
                <a:solidFill>
                  <a:srgbClr val="1F2228"/>
                </a:solidFill>
                <a:latin typeface="Times New Roman"/>
                <a:cs typeface="Times New Roman"/>
              </a:rPr>
              <a:t>VCO,</a:t>
            </a:r>
            <a:r>
              <a:rPr sz="2400" spc="-30" dirty="0">
                <a:solidFill>
                  <a:srgbClr val="1F2228"/>
                </a:solidFill>
                <a:latin typeface="Times New Roman"/>
                <a:cs typeface="Times New Roman"/>
              </a:rPr>
              <a:t> </a:t>
            </a:r>
            <a:r>
              <a:rPr sz="2400" dirty="0">
                <a:solidFill>
                  <a:srgbClr val="1F2228"/>
                </a:solidFill>
                <a:latin typeface="Times New Roman"/>
                <a:cs typeface="Times New Roman"/>
              </a:rPr>
              <a:t>loop</a:t>
            </a:r>
            <a:r>
              <a:rPr sz="2400" spc="-25" dirty="0">
                <a:solidFill>
                  <a:srgbClr val="1F2228"/>
                </a:solidFill>
                <a:latin typeface="Times New Roman"/>
                <a:cs typeface="Times New Roman"/>
              </a:rPr>
              <a:t> </a:t>
            </a:r>
            <a:r>
              <a:rPr sz="2400" dirty="0">
                <a:solidFill>
                  <a:srgbClr val="1F2228"/>
                </a:solidFill>
                <a:latin typeface="Times New Roman"/>
                <a:cs typeface="Times New Roman"/>
              </a:rPr>
              <a:t>filter,</a:t>
            </a:r>
            <a:r>
              <a:rPr sz="2400" spc="-30" dirty="0">
                <a:solidFill>
                  <a:srgbClr val="1F2228"/>
                </a:solidFill>
                <a:latin typeface="Times New Roman"/>
                <a:cs typeface="Times New Roman"/>
              </a:rPr>
              <a:t> </a:t>
            </a:r>
            <a:r>
              <a:rPr sz="2400" spc="-25" dirty="0">
                <a:solidFill>
                  <a:srgbClr val="1F2228"/>
                </a:solidFill>
                <a:latin typeface="Times New Roman"/>
                <a:cs typeface="Times New Roman"/>
              </a:rPr>
              <a:t>and </a:t>
            </a:r>
            <a:r>
              <a:rPr sz="2400" spc="-10" dirty="0">
                <a:solidFill>
                  <a:srgbClr val="1F2228"/>
                </a:solidFill>
                <a:latin typeface="Times New Roman"/>
                <a:cs typeface="Times New Roman"/>
              </a:rPr>
              <a:t>divider.</a:t>
            </a:r>
            <a:endParaRPr sz="2400" dirty="0">
              <a:latin typeface="Times New Roman"/>
              <a:cs typeface="Times New Roman"/>
            </a:endParaRPr>
          </a:p>
          <a:p>
            <a:pPr marL="240665" indent="-227965">
              <a:lnSpc>
                <a:spcPts val="2640"/>
              </a:lnSpc>
              <a:buSzPct val="41666"/>
              <a:buFont typeface="Symbol"/>
              <a:buChar char=""/>
              <a:tabLst>
                <a:tab pos="240665" algn="l"/>
              </a:tabLst>
            </a:pPr>
            <a:r>
              <a:rPr lang="en-US" sz="2400" b="1" spc="-10" dirty="0" err="1">
                <a:solidFill>
                  <a:srgbClr val="1F2228"/>
                </a:solidFill>
                <a:latin typeface="Times New Roman"/>
                <a:cs typeface="Times New Roman"/>
              </a:rPr>
              <a:t>I</a:t>
            </a:r>
            <a:r>
              <a:rPr sz="2400" b="1" spc="-10" dirty="0" err="1">
                <a:solidFill>
                  <a:srgbClr val="1F2228"/>
                </a:solidFill>
                <a:latin typeface="Times New Roman"/>
                <a:cs typeface="Times New Roman"/>
              </a:rPr>
              <a:t>mplementation.m</a:t>
            </a:r>
            <a:r>
              <a:rPr sz="2400" b="1" spc="-10" dirty="0">
                <a:solidFill>
                  <a:srgbClr val="1F2228"/>
                </a:solidFill>
                <a:latin typeface="Times New Roman"/>
                <a:cs typeface="Times New Roman"/>
              </a:rPr>
              <a:t>:</a:t>
            </a:r>
            <a:endParaRPr sz="2400" dirty="0">
              <a:latin typeface="Times New Roman"/>
              <a:cs typeface="Times New Roman"/>
            </a:endParaRPr>
          </a:p>
          <a:p>
            <a:pPr marL="698500" lvl="1" indent="-229235">
              <a:lnSpc>
                <a:spcPts val="2810"/>
              </a:lnSpc>
              <a:buSzPct val="41666"/>
              <a:buFont typeface="Courier New"/>
              <a:buChar char="o"/>
              <a:tabLst>
                <a:tab pos="698500" algn="l"/>
              </a:tabLst>
            </a:pPr>
            <a:r>
              <a:rPr sz="2400" dirty="0">
                <a:solidFill>
                  <a:srgbClr val="1F2228"/>
                </a:solidFill>
                <a:latin typeface="Times New Roman"/>
                <a:cs typeface="Times New Roman"/>
              </a:rPr>
              <a:t>Simulates</a:t>
            </a:r>
            <a:r>
              <a:rPr sz="2400" spc="-25" dirty="0">
                <a:solidFill>
                  <a:srgbClr val="1F2228"/>
                </a:solidFill>
                <a:latin typeface="Times New Roman"/>
                <a:cs typeface="Times New Roman"/>
              </a:rPr>
              <a:t> </a:t>
            </a:r>
            <a:r>
              <a:rPr sz="2400" dirty="0">
                <a:solidFill>
                  <a:srgbClr val="1F2228"/>
                </a:solidFill>
                <a:latin typeface="Times New Roman"/>
                <a:cs typeface="Times New Roman"/>
              </a:rPr>
              <a:t>the</a:t>
            </a:r>
            <a:r>
              <a:rPr sz="2400" spc="-20" dirty="0">
                <a:solidFill>
                  <a:srgbClr val="1F2228"/>
                </a:solidFill>
                <a:latin typeface="Times New Roman"/>
                <a:cs typeface="Times New Roman"/>
              </a:rPr>
              <a:t> </a:t>
            </a:r>
            <a:r>
              <a:rPr sz="2400" dirty="0">
                <a:solidFill>
                  <a:srgbClr val="1F2228"/>
                </a:solidFill>
                <a:latin typeface="Times New Roman"/>
                <a:cs typeface="Times New Roman"/>
              </a:rPr>
              <a:t>step</a:t>
            </a:r>
            <a:r>
              <a:rPr sz="2400" spc="-20" dirty="0">
                <a:solidFill>
                  <a:srgbClr val="1F2228"/>
                </a:solidFill>
                <a:latin typeface="Times New Roman"/>
                <a:cs typeface="Times New Roman"/>
              </a:rPr>
              <a:t> </a:t>
            </a:r>
            <a:r>
              <a:rPr sz="2400" dirty="0">
                <a:solidFill>
                  <a:srgbClr val="1F2228"/>
                </a:solidFill>
                <a:latin typeface="Times New Roman"/>
                <a:cs typeface="Times New Roman"/>
              </a:rPr>
              <a:t>response</a:t>
            </a:r>
            <a:r>
              <a:rPr sz="2400" spc="-25" dirty="0">
                <a:solidFill>
                  <a:srgbClr val="1F2228"/>
                </a:solidFill>
                <a:latin typeface="Times New Roman"/>
                <a:cs typeface="Times New Roman"/>
              </a:rPr>
              <a:t> </a:t>
            </a:r>
            <a:r>
              <a:rPr sz="2400" dirty="0">
                <a:solidFill>
                  <a:srgbClr val="1F2228"/>
                </a:solidFill>
                <a:latin typeface="Times New Roman"/>
                <a:cs typeface="Times New Roman"/>
              </a:rPr>
              <a:t>and</a:t>
            </a:r>
            <a:r>
              <a:rPr sz="2400" spc="-25" dirty="0">
                <a:solidFill>
                  <a:srgbClr val="1F2228"/>
                </a:solidFill>
                <a:latin typeface="Times New Roman"/>
                <a:cs typeface="Times New Roman"/>
              </a:rPr>
              <a:t> </a:t>
            </a:r>
            <a:r>
              <a:rPr sz="2400" dirty="0">
                <a:solidFill>
                  <a:srgbClr val="1F2228"/>
                </a:solidFill>
                <a:latin typeface="Times New Roman"/>
                <a:cs typeface="Times New Roman"/>
              </a:rPr>
              <a:t>frequency</a:t>
            </a:r>
            <a:r>
              <a:rPr sz="2400" spc="-20" dirty="0">
                <a:solidFill>
                  <a:srgbClr val="1F2228"/>
                </a:solidFill>
                <a:latin typeface="Times New Roman"/>
                <a:cs typeface="Times New Roman"/>
              </a:rPr>
              <a:t> </a:t>
            </a:r>
            <a:r>
              <a:rPr sz="2400" spc="-10" dirty="0">
                <a:solidFill>
                  <a:srgbClr val="1F2228"/>
                </a:solidFill>
                <a:latin typeface="Times New Roman"/>
                <a:cs typeface="Times New Roman"/>
              </a:rPr>
              <a:t>response.</a:t>
            </a:r>
            <a:endParaRPr sz="2400" dirty="0">
              <a:latin typeface="Times New Roman"/>
              <a:cs typeface="Times New Roman"/>
            </a:endParaRPr>
          </a:p>
          <a:p>
            <a:pPr marL="698500" lvl="1" indent="-229235">
              <a:lnSpc>
                <a:spcPts val="2830"/>
              </a:lnSpc>
              <a:spcBef>
                <a:spcPts val="185"/>
              </a:spcBef>
              <a:buSzPct val="41666"/>
              <a:buFont typeface="Courier New"/>
              <a:buChar char="o"/>
              <a:tabLst>
                <a:tab pos="698500" algn="l"/>
              </a:tabLst>
            </a:pPr>
            <a:r>
              <a:rPr sz="2400" dirty="0">
                <a:solidFill>
                  <a:srgbClr val="1F2228"/>
                </a:solidFill>
                <a:latin typeface="Times New Roman"/>
                <a:cs typeface="Times New Roman"/>
              </a:rPr>
              <a:t>Generates</a:t>
            </a:r>
            <a:r>
              <a:rPr sz="2400" spc="-25" dirty="0">
                <a:solidFill>
                  <a:srgbClr val="1F2228"/>
                </a:solidFill>
                <a:latin typeface="Times New Roman"/>
                <a:cs typeface="Times New Roman"/>
              </a:rPr>
              <a:t> </a:t>
            </a:r>
            <a:r>
              <a:rPr sz="2400" dirty="0">
                <a:solidFill>
                  <a:srgbClr val="1F2228"/>
                </a:solidFill>
                <a:latin typeface="Times New Roman"/>
                <a:cs typeface="Times New Roman"/>
              </a:rPr>
              <a:t>and</a:t>
            </a:r>
            <a:r>
              <a:rPr sz="2400" spc="-10" dirty="0">
                <a:solidFill>
                  <a:srgbClr val="1F2228"/>
                </a:solidFill>
                <a:latin typeface="Times New Roman"/>
                <a:cs typeface="Times New Roman"/>
              </a:rPr>
              <a:t> </a:t>
            </a:r>
            <a:r>
              <a:rPr sz="2400" dirty="0">
                <a:solidFill>
                  <a:srgbClr val="1F2228"/>
                </a:solidFill>
                <a:latin typeface="Times New Roman"/>
                <a:cs typeface="Times New Roman"/>
              </a:rPr>
              <a:t>saves</a:t>
            </a:r>
            <a:r>
              <a:rPr sz="2400" spc="-15" dirty="0">
                <a:solidFill>
                  <a:srgbClr val="1F2228"/>
                </a:solidFill>
                <a:latin typeface="Times New Roman"/>
                <a:cs typeface="Times New Roman"/>
              </a:rPr>
              <a:t> </a:t>
            </a:r>
            <a:r>
              <a:rPr sz="2400" dirty="0">
                <a:solidFill>
                  <a:srgbClr val="1F2228"/>
                </a:solidFill>
                <a:latin typeface="Times New Roman"/>
                <a:cs typeface="Times New Roman"/>
              </a:rPr>
              <a:t>simulation</a:t>
            </a:r>
            <a:r>
              <a:rPr sz="2400" spc="-10" dirty="0">
                <a:solidFill>
                  <a:srgbClr val="1F2228"/>
                </a:solidFill>
                <a:latin typeface="Times New Roman"/>
                <a:cs typeface="Times New Roman"/>
              </a:rPr>
              <a:t> </a:t>
            </a:r>
            <a:r>
              <a:rPr sz="2400" dirty="0">
                <a:solidFill>
                  <a:srgbClr val="1F2228"/>
                </a:solidFill>
                <a:latin typeface="Times New Roman"/>
                <a:cs typeface="Times New Roman"/>
              </a:rPr>
              <a:t>data</a:t>
            </a:r>
            <a:r>
              <a:rPr sz="2400" spc="-20" dirty="0">
                <a:solidFill>
                  <a:srgbClr val="1F2228"/>
                </a:solidFill>
                <a:latin typeface="Times New Roman"/>
                <a:cs typeface="Times New Roman"/>
              </a:rPr>
              <a:t> </a:t>
            </a:r>
            <a:r>
              <a:rPr sz="2400" dirty="0">
                <a:solidFill>
                  <a:srgbClr val="1F2228"/>
                </a:solidFill>
                <a:latin typeface="Times New Roman"/>
                <a:cs typeface="Times New Roman"/>
              </a:rPr>
              <a:t>for</a:t>
            </a:r>
            <a:r>
              <a:rPr sz="2400" spc="-15" dirty="0">
                <a:solidFill>
                  <a:srgbClr val="1F2228"/>
                </a:solidFill>
                <a:latin typeface="Times New Roman"/>
                <a:cs typeface="Times New Roman"/>
              </a:rPr>
              <a:t> </a:t>
            </a:r>
            <a:r>
              <a:rPr sz="2400" spc="-10" dirty="0">
                <a:solidFill>
                  <a:srgbClr val="1F2228"/>
                </a:solidFill>
                <a:latin typeface="Times New Roman"/>
                <a:cs typeface="Times New Roman"/>
              </a:rPr>
              <a:t>analysis.</a:t>
            </a:r>
            <a:endParaRPr sz="2400" dirty="0">
              <a:latin typeface="Times New Roman"/>
              <a:cs typeface="Times New Roman"/>
            </a:endParaRPr>
          </a:p>
          <a:p>
            <a:pPr marL="240665" indent="-227965">
              <a:lnSpc>
                <a:spcPts val="2760"/>
              </a:lnSpc>
              <a:buSzPct val="41666"/>
              <a:buFont typeface="Symbol"/>
              <a:buChar char=""/>
              <a:tabLst>
                <a:tab pos="240665" algn="l"/>
              </a:tabLst>
            </a:pPr>
            <a:r>
              <a:rPr lang="en-US" sz="2400" b="1" spc="-10" dirty="0" err="1">
                <a:solidFill>
                  <a:srgbClr val="1F2228"/>
                </a:solidFill>
                <a:latin typeface="Times New Roman"/>
                <a:cs typeface="Times New Roman"/>
              </a:rPr>
              <a:t>A</a:t>
            </a:r>
            <a:r>
              <a:rPr sz="2400" b="1" spc="-10" dirty="0" err="1">
                <a:solidFill>
                  <a:srgbClr val="1F2228"/>
                </a:solidFill>
                <a:latin typeface="Times New Roman"/>
                <a:cs typeface="Times New Roman"/>
              </a:rPr>
              <a:t>nalysis.m</a:t>
            </a:r>
            <a:r>
              <a:rPr sz="2400" b="1" spc="-10" dirty="0">
                <a:solidFill>
                  <a:srgbClr val="1F2228"/>
                </a:solidFill>
                <a:latin typeface="Times New Roman"/>
                <a:cs typeface="Times New Roman"/>
              </a:rPr>
              <a:t>:</a:t>
            </a:r>
            <a:endParaRPr sz="2400" dirty="0">
              <a:latin typeface="Times New Roman"/>
              <a:cs typeface="Times New Roman"/>
            </a:endParaRPr>
          </a:p>
          <a:p>
            <a:pPr marL="698500" lvl="1" indent="-229235">
              <a:lnSpc>
                <a:spcPts val="2810"/>
              </a:lnSpc>
              <a:buSzPct val="41666"/>
              <a:buFont typeface="Courier New"/>
              <a:buChar char="o"/>
              <a:tabLst>
                <a:tab pos="698500" algn="l"/>
              </a:tabLst>
            </a:pPr>
            <a:r>
              <a:rPr sz="2400" dirty="0">
                <a:solidFill>
                  <a:srgbClr val="1F2228"/>
                </a:solidFill>
                <a:latin typeface="Times New Roman"/>
                <a:cs typeface="Times New Roman"/>
              </a:rPr>
              <a:t>Computes</a:t>
            </a:r>
            <a:r>
              <a:rPr sz="2400" spc="-30" dirty="0">
                <a:solidFill>
                  <a:srgbClr val="1F2228"/>
                </a:solidFill>
                <a:latin typeface="Times New Roman"/>
                <a:cs typeface="Times New Roman"/>
              </a:rPr>
              <a:t> </a:t>
            </a:r>
            <a:r>
              <a:rPr sz="2400" dirty="0">
                <a:solidFill>
                  <a:srgbClr val="1F2228"/>
                </a:solidFill>
                <a:latin typeface="Times New Roman"/>
                <a:cs typeface="Times New Roman"/>
              </a:rPr>
              <a:t>phase</a:t>
            </a:r>
            <a:r>
              <a:rPr sz="2400" spc="-25" dirty="0">
                <a:solidFill>
                  <a:srgbClr val="1F2228"/>
                </a:solidFill>
                <a:latin typeface="Times New Roman"/>
                <a:cs typeface="Times New Roman"/>
              </a:rPr>
              <a:t> </a:t>
            </a:r>
            <a:r>
              <a:rPr sz="2400" dirty="0">
                <a:solidFill>
                  <a:srgbClr val="1F2228"/>
                </a:solidFill>
                <a:latin typeface="Times New Roman"/>
                <a:cs typeface="Times New Roman"/>
              </a:rPr>
              <a:t>noise</a:t>
            </a:r>
            <a:r>
              <a:rPr sz="2400" spc="-30" dirty="0">
                <a:solidFill>
                  <a:srgbClr val="1F2228"/>
                </a:solidFill>
                <a:latin typeface="Times New Roman"/>
                <a:cs typeface="Times New Roman"/>
              </a:rPr>
              <a:t> </a:t>
            </a:r>
            <a:r>
              <a:rPr sz="2400" dirty="0">
                <a:solidFill>
                  <a:srgbClr val="1F2228"/>
                </a:solidFill>
                <a:latin typeface="Times New Roman"/>
                <a:cs typeface="Times New Roman"/>
              </a:rPr>
              <a:t>contributions</a:t>
            </a:r>
            <a:r>
              <a:rPr sz="2400" spc="-35" dirty="0">
                <a:solidFill>
                  <a:srgbClr val="1F2228"/>
                </a:solidFill>
                <a:latin typeface="Times New Roman"/>
                <a:cs typeface="Times New Roman"/>
              </a:rPr>
              <a:t> </a:t>
            </a:r>
            <a:r>
              <a:rPr sz="2400" dirty="0">
                <a:solidFill>
                  <a:srgbClr val="1F2228"/>
                </a:solidFill>
                <a:latin typeface="Times New Roman"/>
                <a:cs typeface="Times New Roman"/>
              </a:rPr>
              <a:t>and</a:t>
            </a:r>
            <a:r>
              <a:rPr sz="2400" spc="-30" dirty="0">
                <a:solidFill>
                  <a:srgbClr val="1F2228"/>
                </a:solidFill>
                <a:latin typeface="Times New Roman"/>
                <a:cs typeface="Times New Roman"/>
              </a:rPr>
              <a:t> </a:t>
            </a:r>
            <a:r>
              <a:rPr sz="2400" dirty="0">
                <a:solidFill>
                  <a:srgbClr val="1F2228"/>
                </a:solidFill>
                <a:latin typeface="Times New Roman"/>
                <a:cs typeface="Times New Roman"/>
              </a:rPr>
              <a:t>RMS</a:t>
            </a:r>
            <a:r>
              <a:rPr sz="2400" spc="-25" dirty="0">
                <a:solidFill>
                  <a:srgbClr val="1F2228"/>
                </a:solidFill>
                <a:latin typeface="Times New Roman"/>
                <a:cs typeface="Times New Roman"/>
              </a:rPr>
              <a:t> </a:t>
            </a:r>
            <a:r>
              <a:rPr sz="2400" spc="-10" dirty="0">
                <a:solidFill>
                  <a:srgbClr val="1F2228"/>
                </a:solidFill>
                <a:latin typeface="Times New Roman"/>
                <a:cs typeface="Times New Roman"/>
              </a:rPr>
              <a:t>jitter.</a:t>
            </a:r>
            <a:endParaRPr sz="2400" dirty="0">
              <a:latin typeface="Times New Roman"/>
              <a:cs typeface="Times New Roman"/>
            </a:endParaRPr>
          </a:p>
          <a:p>
            <a:pPr marL="698500" marR="38100" lvl="1" indent="-229235">
              <a:lnSpc>
                <a:spcPts val="2760"/>
              </a:lnSpc>
              <a:spcBef>
                <a:spcPts val="375"/>
              </a:spcBef>
              <a:buSzPct val="41666"/>
              <a:buFont typeface="Courier New"/>
              <a:buChar char="o"/>
              <a:tabLst>
                <a:tab pos="698500" algn="l"/>
              </a:tabLst>
            </a:pPr>
            <a:r>
              <a:rPr sz="2400" dirty="0">
                <a:solidFill>
                  <a:srgbClr val="1F2228"/>
                </a:solidFill>
                <a:latin typeface="Times New Roman"/>
                <a:cs typeface="Times New Roman"/>
              </a:rPr>
              <a:t>Generates</a:t>
            </a:r>
            <a:r>
              <a:rPr sz="2400" spc="-25" dirty="0">
                <a:solidFill>
                  <a:srgbClr val="1F2228"/>
                </a:solidFill>
                <a:latin typeface="Times New Roman"/>
                <a:cs typeface="Times New Roman"/>
              </a:rPr>
              <a:t> </a:t>
            </a:r>
            <a:r>
              <a:rPr sz="2400" dirty="0">
                <a:solidFill>
                  <a:srgbClr val="1F2228"/>
                </a:solidFill>
                <a:latin typeface="Times New Roman"/>
                <a:cs typeface="Times New Roman"/>
              </a:rPr>
              <a:t>plots</a:t>
            </a:r>
            <a:r>
              <a:rPr sz="2400" spc="-20" dirty="0">
                <a:solidFill>
                  <a:srgbClr val="1F2228"/>
                </a:solidFill>
                <a:latin typeface="Times New Roman"/>
                <a:cs typeface="Times New Roman"/>
              </a:rPr>
              <a:t> </a:t>
            </a:r>
            <a:r>
              <a:rPr sz="2400" dirty="0">
                <a:solidFill>
                  <a:srgbClr val="1F2228"/>
                </a:solidFill>
                <a:latin typeface="Times New Roman"/>
                <a:cs typeface="Times New Roman"/>
              </a:rPr>
              <a:t>for</a:t>
            </a:r>
            <a:r>
              <a:rPr sz="2400" spc="-20" dirty="0">
                <a:solidFill>
                  <a:srgbClr val="1F2228"/>
                </a:solidFill>
                <a:latin typeface="Times New Roman"/>
                <a:cs typeface="Times New Roman"/>
              </a:rPr>
              <a:t> </a:t>
            </a:r>
            <a:r>
              <a:rPr sz="2400" dirty="0">
                <a:solidFill>
                  <a:srgbClr val="1F2228"/>
                </a:solidFill>
                <a:latin typeface="Times New Roman"/>
                <a:cs typeface="Times New Roman"/>
              </a:rPr>
              <a:t>phase</a:t>
            </a:r>
            <a:r>
              <a:rPr sz="2400" spc="-30" dirty="0">
                <a:solidFill>
                  <a:srgbClr val="1F2228"/>
                </a:solidFill>
                <a:latin typeface="Times New Roman"/>
                <a:cs typeface="Times New Roman"/>
              </a:rPr>
              <a:t> </a:t>
            </a:r>
            <a:r>
              <a:rPr sz="2400" dirty="0">
                <a:solidFill>
                  <a:srgbClr val="1F2228"/>
                </a:solidFill>
                <a:latin typeface="Times New Roman"/>
                <a:cs typeface="Times New Roman"/>
              </a:rPr>
              <a:t>noise</a:t>
            </a:r>
            <a:r>
              <a:rPr sz="2400" spc="-15" dirty="0">
                <a:solidFill>
                  <a:srgbClr val="1F2228"/>
                </a:solidFill>
                <a:latin typeface="Times New Roman"/>
                <a:cs typeface="Times New Roman"/>
              </a:rPr>
              <a:t> </a:t>
            </a:r>
            <a:r>
              <a:rPr sz="2400" dirty="0">
                <a:solidFill>
                  <a:srgbClr val="1F2228"/>
                </a:solidFill>
                <a:latin typeface="Times New Roman"/>
                <a:cs typeface="Times New Roman"/>
              </a:rPr>
              <a:t>spectrum,</a:t>
            </a:r>
            <a:r>
              <a:rPr sz="2400" spc="-20" dirty="0">
                <a:solidFill>
                  <a:srgbClr val="1F2228"/>
                </a:solidFill>
                <a:latin typeface="Times New Roman"/>
                <a:cs typeface="Times New Roman"/>
              </a:rPr>
              <a:t> </a:t>
            </a:r>
            <a:r>
              <a:rPr sz="2400" dirty="0">
                <a:solidFill>
                  <a:srgbClr val="1F2228"/>
                </a:solidFill>
                <a:latin typeface="Times New Roman"/>
                <a:cs typeface="Times New Roman"/>
              </a:rPr>
              <a:t>step</a:t>
            </a:r>
            <a:r>
              <a:rPr sz="2400" spc="-20" dirty="0">
                <a:solidFill>
                  <a:srgbClr val="1F2228"/>
                </a:solidFill>
                <a:latin typeface="Times New Roman"/>
                <a:cs typeface="Times New Roman"/>
              </a:rPr>
              <a:t> </a:t>
            </a:r>
            <a:r>
              <a:rPr sz="2400" dirty="0">
                <a:solidFill>
                  <a:srgbClr val="1F2228"/>
                </a:solidFill>
                <a:latin typeface="Times New Roman"/>
                <a:cs typeface="Times New Roman"/>
              </a:rPr>
              <a:t>response,</a:t>
            </a:r>
            <a:r>
              <a:rPr sz="2400" spc="-20" dirty="0">
                <a:solidFill>
                  <a:srgbClr val="1F2228"/>
                </a:solidFill>
                <a:latin typeface="Times New Roman"/>
                <a:cs typeface="Times New Roman"/>
              </a:rPr>
              <a:t> </a:t>
            </a:r>
            <a:r>
              <a:rPr sz="2400" spc="-25" dirty="0">
                <a:solidFill>
                  <a:srgbClr val="1F2228"/>
                </a:solidFill>
                <a:latin typeface="Times New Roman"/>
                <a:cs typeface="Times New Roman"/>
              </a:rPr>
              <a:t>and </a:t>
            </a:r>
            <a:r>
              <a:rPr sz="2400" dirty="0">
                <a:solidFill>
                  <a:srgbClr val="1F2228"/>
                </a:solidFill>
                <a:latin typeface="Times New Roman"/>
                <a:cs typeface="Times New Roman"/>
              </a:rPr>
              <a:t>frequency </a:t>
            </a:r>
            <a:r>
              <a:rPr sz="2400" spc="-10" dirty="0">
                <a:solidFill>
                  <a:srgbClr val="1F2228"/>
                </a:solidFill>
                <a:latin typeface="Times New Roman"/>
                <a:cs typeface="Times New Roman"/>
              </a:rPr>
              <a:t>response.</a:t>
            </a:r>
            <a:endParaRPr sz="24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10" dirty="0"/>
              <a:t>6-Dec-</a:t>
            </a:r>
            <a:r>
              <a:rPr spc="-25" dirty="0"/>
              <a:t>24</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Dept.</a:t>
            </a:r>
            <a:r>
              <a:rPr spc="-70" dirty="0"/>
              <a:t> </a:t>
            </a:r>
            <a:r>
              <a:rPr dirty="0"/>
              <a:t>of</a:t>
            </a:r>
            <a:r>
              <a:rPr spc="-50" dirty="0"/>
              <a:t> </a:t>
            </a:r>
            <a:r>
              <a:rPr dirty="0"/>
              <a:t>ECE,</a:t>
            </a:r>
            <a:r>
              <a:rPr spc="-25" dirty="0"/>
              <a:t> </a:t>
            </a:r>
            <a:r>
              <a:rPr dirty="0"/>
              <a:t>Vemana</a:t>
            </a:r>
            <a:r>
              <a:rPr spc="-35" dirty="0"/>
              <a:t> </a:t>
            </a:r>
            <a:r>
              <a:rPr spc="-25" dirty="0"/>
              <a:t>IT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8</a:t>
            </a:fld>
            <a:endParaRPr spc="-50" dirty="0"/>
          </a:p>
        </p:txBody>
      </p:sp>
      <p:sp>
        <p:nvSpPr>
          <p:cNvPr id="2" name="object 2"/>
          <p:cNvSpPr txBox="1">
            <a:spLocks noGrp="1"/>
          </p:cNvSpPr>
          <p:nvPr>
            <p:ph type="title"/>
          </p:nvPr>
        </p:nvSpPr>
        <p:spPr>
          <a:xfrm>
            <a:off x="1371600" y="371108"/>
            <a:ext cx="6264275" cy="635000"/>
          </a:xfrm>
          <a:prstGeom prst="rect">
            <a:avLst/>
          </a:prstGeom>
        </p:spPr>
        <p:txBody>
          <a:bodyPr vert="horz" wrap="square" lIns="0" tIns="12065" rIns="0" bIns="0" rtlCol="0">
            <a:spAutoFit/>
          </a:bodyPr>
          <a:lstStyle/>
          <a:p>
            <a:pPr marL="12700">
              <a:lnSpc>
                <a:spcPct val="100000"/>
              </a:lnSpc>
              <a:spcBef>
                <a:spcPts val="95"/>
              </a:spcBef>
            </a:pPr>
            <a:r>
              <a:rPr dirty="0"/>
              <a:t>ANALYSIS</a:t>
            </a:r>
            <a:r>
              <a:rPr spc="-130" dirty="0"/>
              <a:t> </a:t>
            </a:r>
            <a:r>
              <a:rPr dirty="0"/>
              <a:t>AND</a:t>
            </a:r>
            <a:r>
              <a:rPr spc="-130" dirty="0"/>
              <a:t> </a:t>
            </a:r>
            <a:r>
              <a:rPr spc="-10" dirty="0"/>
              <a:t>RESULTS</a:t>
            </a:r>
          </a:p>
        </p:txBody>
      </p:sp>
      <p:sp>
        <p:nvSpPr>
          <p:cNvPr id="3" name="object 3"/>
          <p:cNvSpPr txBox="1"/>
          <p:nvPr/>
        </p:nvSpPr>
        <p:spPr>
          <a:xfrm>
            <a:off x="381000" y="1309052"/>
            <a:ext cx="7381875" cy="4239895"/>
          </a:xfrm>
          <a:prstGeom prst="rect">
            <a:avLst/>
          </a:prstGeom>
        </p:spPr>
        <p:txBody>
          <a:bodyPr vert="horz" wrap="square" lIns="0" tIns="175260" rIns="0" bIns="0" rtlCol="0">
            <a:spAutoFit/>
          </a:bodyPr>
          <a:lstStyle/>
          <a:p>
            <a:pPr marL="111125">
              <a:lnSpc>
                <a:spcPct val="100000"/>
              </a:lnSpc>
              <a:spcBef>
                <a:spcPts val="1380"/>
              </a:spcBef>
            </a:pPr>
            <a:r>
              <a:rPr sz="2400" b="1" dirty="0">
                <a:solidFill>
                  <a:srgbClr val="1F2228"/>
                </a:solidFill>
                <a:latin typeface="Times New Roman"/>
                <a:cs typeface="Times New Roman"/>
              </a:rPr>
              <a:t>Results</a:t>
            </a:r>
            <a:r>
              <a:rPr sz="2400" b="1" spc="-75" dirty="0">
                <a:solidFill>
                  <a:srgbClr val="1F2228"/>
                </a:solidFill>
                <a:latin typeface="Times New Roman"/>
                <a:cs typeface="Times New Roman"/>
              </a:rPr>
              <a:t> </a:t>
            </a:r>
            <a:r>
              <a:rPr sz="2400" b="1" spc="-10" dirty="0">
                <a:solidFill>
                  <a:srgbClr val="1F2228"/>
                </a:solidFill>
                <a:latin typeface="Times New Roman"/>
                <a:cs typeface="Times New Roman"/>
              </a:rPr>
              <a:t>Include:</a:t>
            </a:r>
            <a:endParaRPr sz="2400" dirty="0">
              <a:latin typeface="Times New Roman"/>
              <a:cs typeface="Times New Roman"/>
            </a:endParaRPr>
          </a:p>
          <a:p>
            <a:pPr marL="240665" indent="-227965">
              <a:lnSpc>
                <a:spcPts val="2810"/>
              </a:lnSpc>
              <a:spcBef>
                <a:spcPts val="1285"/>
              </a:spcBef>
              <a:buSzPct val="41666"/>
              <a:buFont typeface="Symbol"/>
              <a:buChar char=""/>
              <a:tabLst>
                <a:tab pos="240665" algn="l"/>
              </a:tabLst>
            </a:pPr>
            <a:r>
              <a:rPr sz="2400" b="1" dirty="0">
                <a:solidFill>
                  <a:srgbClr val="1F2228"/>
                </a:solidFill>
                <a:latin typeface="Times New Roman"/>
                <a:cs typeface="Times New Roman"/>
              </a:rPr>
              <a:t>Phase</a:t>
            </a:r>
            <a:r>
              <a:rPr sz="2400" b="1" spc="-30" dirty="0">
                <a:solidFill>
                  <a:srgbClr val="1F2228"/>
                </a:solidFill>
                <a:latin typeface="Times New Roman"/>
                <a:cs typeface="Times New Roman"/>
              </a:rPr>
              <a:t> </a:t>
            </a:r>
            <a:r>
              <a:rPr sz="2400" b="1" dirty="0">
                <a:solidFill>
                  <a:srgbClr val="1F2228"/>
                </a:solidFill>
                <a:latin typeface="Times New Roman"/>
                <a:cs typeface="Times New Roman"/>
              </a:rPr>
              <a:t>Noise</a:t>
            </a:r>
            <a:r>
              <a:rPr sz="2400" b="1" spc="-30" dirty="0">
                <a:solidFill>
                  <a:srgbClr val="1F2228"/>
                </a:solidFill>
                <a:latin typeface="Times New Roman"/>
                <a:cs typeface="Times New Roman"/>
              </a:rPr>
              <a:t> </a:t>
            </a:r>
            <a:r>
              <a:rPr sz="2400" b="1" spc="-10" dirty="0">
                <a:solidFill>
                  <a:srgbClr val="1F2228"/>
                </a:solidFill>
                <a:latin typeface="Times New Roman"/>
                <a:cs typeface="Times New Roman"/>
              </a:rPr>
              <a:t>Spectrum:</a:t>
            </a:r>
            <a:endParaRPr sz="2400" dirty="0">
              <a:latin typeface="Times New Roman"/>
              <a:cs typeface="Times New Roman"/>
            </a:endParaRPr>
          </a:p>
          <a:p>
            <a:pPr marL="241300">
              <a:lnSpc>
                <a:spcPts val="2760"/>
              </a:lnSpc>
            </a:pPr>
            <a:r>
              <a:rPr sz="2400" dirty="0">
                <a:solidFill>
                  <a:srgbClr val="1F2228"/>
                </a:solidFill>
                <a:latin typeface="Times New Roman"/>
                <a:cs typeface="Times New Roman"/>
              </a:rPr>
              <a:t>Shows</a:t>
            </a:r>
            <a:r>
              <a:rPr sz="2400" spc="-30" dirty="0">
                <a:solidFill>
                  <a:srgbClr val="1F2228"/>
                </a:solidFill>
                <a:latin typeface="Times New Roman"/>
                <a:cs typeface="Times New Roman"/>
              </a:rPr>
              <a:t> </a:t>
            </a:r>
            <a:r>
              <a:rPr sz="2400" dirty="0">
                <a:solidFill>
                  <a:srgbClr val="1F2228"/>
                </a:solidFill>
                <a:latin typeface="Times New Roman"/>
                <a:cs typeface="Times New Roman"/>
              </a:rPr>
              <a:t>contributions</a:t>
            </a:r>
            <a:r>
              <a:rPr sz="2400" spc="-25" dirty="0">
                <a:solidFill>
                  <a:srgbClr val="1F2228"/>
                </a:solidFill>
                <a:latin typeface="Times New Roman"/>
                <a:cs typeface="Times New Roman"/>
              </a:rPr>
              <a:t> </a:t>
            </a:r>
            <a:r>
              <a:rPr sz="2400" dirty="0">
                <a:solidFill>
                  <a:srgbClr val="1F2228"/>
                </a:solidFill>
                <a:latin typeface="Times New Roman"/>
                <a:cs typeface="Times New Roman"/>
              </a:rPr>
              <a:t>from</a:t>
            </a:r>
            <a:r>
              <a:rPr sz="2400" spc="-30" dirty="0">
                <a:solidFill>
                  <a:srgbClr val="1F2228"/>
                </a:solidFill>
                <a:latin typeface="Times New Roman"/>
                <a:cs typeface="Times New Roman"/>
              </a:rPr>
              <a:t> </a:t>
            </a:r>
            <a:r>
              <a:rPr sz="2400" dirty="0">
                <a:solidFill>
                  <a:srgbClr val="1F2228"/>
                </a:solidFill>
                <a:latin typeface="Times New Roman"/>
                <a:cs typeface="Times New Roman"/>
              </a:rPr>
              <a:t>reference,</a:t>
            </a:r>
            <a:r>
              <a:rPr sz="2400" spc="-40" dirty="0">
                <a:solidFill>
                  <a:srgbClr val="1F2228"/>
                </a:solidFill>
                <a:latin typeface="Times New Roman"/>
                <a:cs typeface="Times New Roman"/>
              </a:rPr>
              <a:t> </a:t>
            </a:r>
            <a:r>
              <a:rPr sz="2400" dirty="0">
                <a:solidFill>
                  <a:srgbClr val="1F2228"/>
                </a:solidFill>
                <a:latin typeface="Times New Roman"/>
                <a:cs typeface="Times New Roman"/>
              </a:rPr>
              <a:t>VCO,</a:t>
            </a:r>
            <a:r>
              <a:rPr sz="2400" spc="-25" dirty="0">
                <a:solidFill>
                  <a:srgbClr val="1F2228"/>
                </a:solidFill>
                <a:latin typeface="Times New Roman"/>
                <a:cs typeface="Times New Roman"/>
              </a:rPr>
              <a:t> </a:t>
            </a:r>
            <a:r>
              <a:rPr sz="2400" dirty="0">
                <a:solidFill>
                  <a:srgbClr val="1F2228"/>
                </a:solidFill>
                <a:latin typeface="Times New Roman"/>
                <a:cs typeface="Times New Roman"/>
              </a:rPr>
              <a:t>and</a:t>
            </a:r>
            <a:r>
              <a:rPr sz="2400" spc="-30" dirty="0">
                <a:solidFill>
                  <a:srgbClr val="1F2228"/>
                </a:solidFill>
                <a:latin typeface="Times New Roman"/>
                <a:cs typeface="Times New Roman"/>
              </a:rPr>
              <a:t> </a:t>
            </a:r>
            <a:r>
              <a:rPr sz="2400" dirty="0">
                <a:solidFill>
                  <a:srgbClr val="1F2228"/>
                </a:solidFill>
                <a:latin typeface="Times New Roman"/>
                <a:cs typeface="Times New Roman"/>
              </a:rPr>
              <a:t>loop</a:t>
            </a:r>
            <a:r>
              <a:rPr sz="2400" spc="-25" dirty="0">
                <a:solidFill>
                  <a:srgbClr val="1F2228"/>
                </a:solidFill>
                <a:latin typeface="Times New Roman"/>
                <a:cs typeface="Times New Roman"/>
              </a:rPr>
              <a:t> </a:t>
            </a:r>
            <a:r>
              <a:rPr sz="2400" spc="-10" dirty="0">
                <a:solidFill>
                  <a:srgbClr val="1F2228"/>
                </a:solidFill>
                <a:latin typeface="Times New Roman"/>
                <a:cs typeface="Times New Roman"/>
              </a:rPr>
              <a:t>filter.</a:t>
            </a:r>
            <a:endParaRPr sz="2400" dirty="0">
              <a:latin typeface="Times New Roman"/>
              <a:cs typeface="Times New Roman"/>
            </a:endParaRPr>
          </a:p>
          <a:p>
            <a:pPr marL="240665" indent="-227965">
              <a:lnSpc>
                <a:spcPts val="2760"/>
              </a:lnSpc>
              <a:buSzPct val="41666"/>
              <a:buFont typeface="Symbol"/>
              <a:buChar char=""/>
              <a:tabLst>
                <a:tab pos="240665" algn="l"/>
              </a:tabLst>
            </a:pPr>
            <a:r>
              <a:rPr sz="2400" b="1" dirty="0">
                <a:solidFill>
                  <a:srgbClr val="1F2228"/>
                </a:solidFill>
                <a:latin typeface="Times New Roman"/>
                <a:cs typeface="Times New Roman"/>
              </a:rPr>
              <a:t>Step</a:t>
            </a:r>
            <a:r>
              <a:rPr sz="2400" b="1" spc="-50" dirty="0">
                <a:solidFill>
                  <a:srgbClr val="1F2228"/>
                </a:solidFill>
                <a:latin typeface="Times New Roman"/>
                <a:cs typeface="Times New Roman"/>
              </a:rPr>
              <a:t> </a:t>
            </a:r>
            <a:r>
              <a:rPr sz="2400" b="1" spc="-10" dirty="0">
                <a:solidFill>
                  <a:srgbClr val="1F2228"/>
                </a:solidFill>
                <a:latin typeface="Times New Roman"/>
                <a:cs typeface="Times New Roman"/>
              </a:rPr>
              <a:t>Response:</a:t>
            </a:r>
            <a:endParaRPr sz="2400" dirty="0">
              <a:latin typeface="Times New Roman"/>
              <a:cs typeface="Times New Roman"/>
            </a:endParaRPr>
          </a:p>
          <a:p>
            <a:pPr marL="241300">
              <a:lnSpc>
                <a:spcPts val="2760"/>
              </a:lnSpc>
            </a:pPr>
            <a:r>
              <a:rPr sz="2400" dirty="0">
                <a:solidFill>
                  <a:srgbClr val="1F2228"/>
                </a:solidFill>
                <a:latin typeface="Times New Roman"/>
                <a:cs typeface="Times New Roman"/>
              </a:rPr>
              <a:t>Demonstrates</a:t>
            </a:r>
            <a:r>
              <a:rPr sz="2400" spc="-10" dirty="0">
                <a:solidFill>
                  <a:srgbClr val="1F2228"/>
                </a:solidFill>
                <a:latin typeface="Times New Roman"/>
                <a:cs typeface="Times New Roman"/>
              </a:rPr>
              <a:t> closed-</a:t>
            </a:r>
            <a:r>
              <a:rPr sz="2400" dirty="0">
                <a:solidFill>
                  <a:srgbClr val="1F2228"/>
                </a:solidFill>
                <a:latin typeface="Times New Roman"/>
                <a:cs typeface="Times New Roman"/>
              </a:rPr>
              <a:t>loop</a:t>
            </a:r>
            <a:r>
              <a:rPr sz="2400" spc="-5" dirty="0">
                <a:solidFill>
                  <a:srgbClr val="1F2228"/>
                </a:solidFill>
                <a:latin typeface="Times New Roman"/>
                <a:cs typeface="Times New Roman"/>
              </a:rPr>
              <a:t> </a:t>
            </a:r>
            <a:r>
              <a:rPr sz="2400" dirty="0">
                <a:solidFill>
                  <a:srgbClr val="1F2228"/>
                </a:solidFill>
                <a:latin typeface="Times New Roman"/>
                <a:cs typeface="Times New Roman"/>
              </a:rPr>
              <a:t>system</a:t>
            </a:r>
            <a:r>
              <a:rPr sz="2400" spc="-25" dirty="0">
                <a:solidFill>
                  <a:srgbClr val="1F2228"/>
                </a:solidFill>
                <a:latin typeface="Times New Roman"/>
                <a:cs typeface="Times New Roman"/>
              </a:rPr>
              <a:t> </a:t>
            </a:r>
            <a:r>
              <a:rPr sz="2400" spc="-10" dirty="0">
                <a:solidFill>
                  <a:srgbClr val="1F2228"/>
                </a:solidFill>
                <a:latin typeface="Times New Roman"/>
                <a:cs typeface="Times New Roman"/>
              </a:rPr>
              <a:t>stability.</a:t>
            </a:r>
            <a:endParaRPr sz="2400" dirty="0">
              <a:latin typeface="Times New Roman"/>
              <a:cs typeface="Times New Roman"/>
            </a:endParaRPr>
          </a:p>
          <a:p>
            <a:pPr marL="240665" indent="-227965">
              <a:lnSpc>
                <a:spcPts val="2760"/>
              </a:lnSpc>
              <a:buSzPct val="41666"/>
              <a:buFont typeface="Symbol"/>
              <a:buChar char=""/>
              <a:tabLst>
                <a:tab pos="240665" algn="l"/>
              </a:tabLst>
            </a:pPr>
            <a:r>
              <a:rPr sz="2400" b="1" dirty="0">
                <a:solidFill>
                  <a:srgbClr val="1F2228"/>
                </a:solidFill>
                <a:latin typeface="Times New Roman"/>
                <a:cs typeface="Times New Roman"/>
              </a:rPr>
              <a:t>Frequency</a:t>
            </a:r>
            <a:r>
              <a:rPr sz="2400" b="1" spc="-10" dirty="0">
                <a:solidFill>
                  <a:srgbClr val="1F2228"/>
                </a:solidFill>
                <a:latin typeface="Times New Roman"/>
                <a:cs typeface="Times New Roman"/>
              </a:rPr>
              <a:t> Response:</a:t>
            </a:r>
            <a:endParaRPr sz="2400" dirty="0">
              <a:latin typeface="Times New Roman"/>
              <a:cs typeface="Times New Roman"/>
            </a:endParaRPr>
          </a:p>
          <a:p>
            <a:pPr marL="241300">
              <a:lnSpc>
                <a:spcPts val="2810"/>
              </a:lnSpc>
            </a:pPr>
            <a:r>
              <a:rPr sz="2400" dirty="0">
                <a:solidFill>
                  <a:srgbClr val="1F2228"/>
                </a:solidFill>
                <a:latin typeface="Times New Roman"/>
                <a:cs typeface="Times New Roman"/>
              </a:rPr>
              <a:t>Displays</a:t>
            </a:r>
            <a:r>
              <a:rPr sz="2400" spc="-10" dirty="0">
                <a:solidFill>
                  <a:srgbClr val="1F2228"/>
                </a:solidFill>
                <a:latin typeface="Times New Roman"/>
                <a:cs typeface="Times New Roman"/>
              </a:rPr>
              <a:t> open-</a:t>
            </a:r>
            <a:r>
              <a:rPr sz="2400" dirty="0">
                <a:solidFill>
                  <a:srgbClr val="1F2228"/>
                </a:solidFill>
                <a:latin typeface="Times New Roman"/>
                <a:cs typeface="Times New Roman"/>
              </a:rPr>
              <a:t>loop gain</a:t>
            </a:r>
            <a:r>
              <a:rPr sz="2400" spc="-15" dirty="0">
                <a:solidFill>
                  <a:srgbClr val="1F2228"/>
                </a:solidFill>
                <a:latin typeface="Times New Roman"/>
                <a:cs typeface="Times New Roman"/>
              </a:rPr>
              <a:t> </a:t>
            </a:r>
            <a:r>
              <a:rPr sz="2400" dirty="0">
                <a:solidFill>
                  <a:srgbClr val="1F2228"/>
                </a:solidFill>
                <a:latin typeface="Times New Roman"/>
                <a:cs typeface="Times New Roman"/>
              </a:rPr>
              <a:t>and</a:t>
            </a:r>
            <a:r>
              <a:rPr sz="2400" spc="5" dirty="0">
                <a:solidFill>
                  <a:srgbClr val="1F2228"/>
                </a:solidFill>
                <a:latin typeface="Times New Roman"/>
                <a:cs typeface="Times New Roman"/>
              </a:rPr>
              <a:t> </a:t>
            </a:r>
            <a:r>
              <a:rPr sz="2400" spc="-10" dirty="0">
                <a:solidFill>
                  <a:srgbClr val="1F2228"/>
                </a:solidFill>
                <a:latin typeface="Times New Roman"/>
                <a:cs typeface="Times New Roman"/>
              </a:rPr>
              <a:t>phase.</a:t>
            </a:r>
            <a:endParaRPr sz="2400" dirty="0">
              <a:latin typeface="Times New Roman"/>
              <a:cs typeface="Times New Roman"/>
            </a:endParaRPr>
          </a:p>
          <a:p>
            <a:pPr marL="111125">
              <a:lnSpc>
                <a:spcPct val="100000"/>
              </a:lnSpc>
              <a:spcBef>
                <a:spcPts val="1310"/>
              </a:spcBef>
            </a:pPr>
            <a:r>
              <a:rPr sz="2400" b="1" spc="-10" dirty="0">
                <a:solidFill>
                  <a:srgbClr val="1F2228"/>
                </a:solidFill>
                <a:latin typeface="Times New Roman"/>
                <a:cs typeface="Times New Roman"/>
              </a:rPr>
              <a:t>Outputs:</a:t>
            </a:r>
            <a:endParaRPr sz="2400" dirty="0">
              <a:latin typeface="Times New Roman"/>
              <a:cs typeface="Times New Roman"/>
            </a:endParaRPr>
          </a:p>
          <a:p>
            <a:pPr marL="240665" indent="-227965">
              <a:lnSpc>
                <a:spcPts val="2815"/>
              </a:lnSpc>
              <a:spcBef>
                <a:spcPts val="1260"/>
              </a:spcBef>
              <a:buSzPct val="41666"/>
              <a:buFont typeface="Symbol"/>
              <a:buChar char=""/>
              <a:tabLst>
                <a:tab pos="240665" algn="l"/>
              </a:tabLst>
            </a:pPr>
            <a:r>
              <a:rPr sz="2400" dirty="0">
                <a:solidFill>
                  <a:srgbClr val="1F2228"/>
                </a:solidFill>
                <a:latin typeface="Times New Roman"/>
                <a:cs typeface="Times New Roman"/>
              </a:rPr>
              <a:t>Saved</a:t>
            </a:r>
            <a:r>
              <a:rPr sz="2400" spc="-5" dirty="0">
                <a:solidFill>
                  <a:srgbClr val="1F2228"/>
                </a:solidFill>
                <a:latin typeface="Times New Roman"/>
                <a:cs typeface="Times New Roman"/>
              </a:rPr>
              <a:t> </a:t>
            </a:r>
            <a:r>
              <a:rPr sz="2400" dirty="0">
                <a:solidFill>
                  <a:srgbClr val="1F2228"/>
                </a:solidFill>
                <a:latin typeface="Times New Roman"/>
                <a:cs typeface="Times New Roman"/>
              </a:rPr>
              <a:t>.mat file:</a:t>
            </a:r>
            <a:r>
              <a:rPr sz="2400" spc="-5" dirty="0">
                <a:solidFill>
                  <a:srgbClr val="1F2228"/>
                </a:solidFill>
                <a:latin typeface="Times New Roman"/>
                <a:cs typeface="Times New Roman"/>
              </a:rPr>
              <a:t> </a:t>
            </a:r>
            <a:r>
              <a:rPr sz="2400" spc="-10" dirty="0">
                <a:solidFill>
                  <a:srgbClr val="1F2228"/>
                </a:solidFill>
                <a:latin typeface="Times New Roman"/>
                <a:cs typeface="Times New Roman"/>
              </a:rPr>
              <a:t>Implementation_Results.mat</a:t>
            </a:r>
            <a:endParaRPr sz="2400" dirty="0">
              <a:latin typeface="Times New Roman"/>
              <a:cs typeface="Times New Roman"/>
            </a:endParaRPr>
          </a:p>
          <a:p>
            <a:pPr marL="240665" indent="-227965">
              <a:lnSpc>
                <a:spcPts val="2815"/>
              </a:lnSpc>
              <a:buSzPct val="41666"/>
              <a:buFont typeface="Symbol"/>
              <a:buChar char=""/>
              <a:tabLst>
                <a:tab pos="240665" algn="l"/>
              </a:tabLst>
            </a:pPr>
            <a:r>
              <a:rPr sz="2400" dirty="0">
                <a:solidFill>
                  <a:srgbClr val="1F2228"/>
                </a:solidFill>
                <a:latin typeface="Times New Roman"/>
                <a:cs typeface="Times New Roman"/>
              </a:rPr>
              <a:t>Visualized</a:t>
            </a:r>
            <a:r>
              <a:rPr sz="2400" spc="-10" dirty="0">
                <a:solidFill>
                  <a:srgbClr val="1F2228"/>
                </a:solidFill>
                <a:latin typeface="Times New Roman"/>
                <a:cs typeface="Times New Roman"/>
              </a:rPr>
              <a:t> </a:t>
            </a:r>
            <a:r>
              <a:rPr sz="2400" dirty="0">
                <a:solidFill>
                  <a:srgbClr val="1F2228"/>
                </a:solidFill>
                <a:latin typeface="Times New Roman"/>
                <a:cs typeface="Times New Roman"/>
              </a:rPr>
              <a:t>plots</a:t>
            </a:r>
            <a:r>
              <a:rPr sz="2400" spc="-5" dirty="0">
                <a:solidFill>
                  <a:srgbClr val="1F2228"/>
                </a:solidFill>
                <a:latin typeface="Times New Roman"/>
                <a:cs typeface="Times New Roman"/>
              </a:rPr>
              <a:t> </a:t>
            </a:r>
            <a:r>
              <a:rPr sz="2400" dirty="0">
                <a:solidFill>
                  <a:srgbClr val="1F2228"/>
                </a:solidFill>
                <a:latin typeface="Times New Roman"/>
                <a:cs typeface="Times New Roman"/>
              </a:rPr>
              <a:t>generated</a:t>
            </a:r>
            <a:r>
              <a:rPr sz="2400" spc="-10" dirty="0">
                <a:solidFill>
                  <a:srgbClr val="1F2228"/>
                </a:solidFill>
                <a:latin typeface="Times New Roman"/>
                <a:cs typeface="Times New Roman"/>
              </a:rPr>
              <a:t> </a:t>
            </a:r>
            <a:r>
              <a:rPr sz="2400" dirty="0">
                <a:solidFill>
                  <a:srgbClr val="1F2228"/>
                </a:solidFill>
                <a:latin typeface="Times New Roman"/>
                <a:cs typeface="Times New Roman"/>
              </a:rPr>
              <a:t>by</a:t>
            </a:r>
            <a:r>
              <a:rPr sz="2400" spc="5" dirty="0">
                <a:solidFill>
                  <a:srgbClr val="1F2228"/>
                </a:solidFill>
                <a:latin typeface="Times New Roman"/>
                <a:cs typeface="Times New Roman"/>
              </a:rPr>
              <a:t> </a:t>
            </a:r>
            <a:r>
              <a:rPr sz="2400" spc="-10" dirty="0">
                <a:solidFill>
                  <a:srgbClr val="1F2228"/>
                </a:solidFill>
                <a:latin typeface="Times New Roman"/>
                <a:cs typeface="Times New Roman"/>
              </a:rPr>
              <a:t>analysis.m</a:t>
            </a:r>
            <a:endParaRPr sz="24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72A84-AC72-99E5-E1C2-CB09BC6F4AE3}"/>
              </a:ext>
            </a:extLst>
          </p:cNvPr>
          <p:cNvSpPr>
            <a:spLocks noGrp="1"/>
          </p:cNvSpPr>
          <p:nvPr>
            <p:ph type="title"/>
          </p:nvPr>
        </p:nvSpPr>
        <p:spPr>
          <a:xfrm>
            <a:off x="1048690" y="609600"/>
            <a:ext cx="7046620" cy="615553"/>
          </a:xfrm>
        </p:spPr>
        <p:txBody>
          <a:bodyPr/>
          <a:lstStyle/>
          <a:p>
            <a:r>
              <a:rPr lang="en-US" dirty="0"/>
              <a:t>Closed Loop Transfer Function</a:t>
            </a:r>
            <a:endParaRPr lang="en-IN" dirty="0"/>
          </a:p>
        </p:txBody>
      </p:sp>
      <p:pic>
        <p:nvPicPr>
          <p:cNvPr id="1026" name="Picture 2">
            <a:extLst>
              <a:ext uri="{FF2B5EF4-FFF2-40B4-BE49-F238E27FC236}">
                <a16:creationId xmlns:a16="http://schemas.microsoft.com/office/drawing/2014/main" id="{E9380961-73C1-3E49-D94C-29D775007F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4373" y="1752600"/>
            <a:ext cx="7415254" cy="3976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242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TotalTime>
  <Words>4561</Words>
  <Application>Microsoft Office PowerPoint</Application>
  <PresentationFormat>On-screen Show (4:3)</PresentationFormat>
  <Paragraphs>336</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MT</vt:lpstr>
      <vt:lpstr>Calibri</vt:lpstr>
      <vt:lpstr>Courier New</vt:lpstr>
      <vt:lpstr>Symbol</vt:lpstr>
      <vt:lpstr>Times New Roman</vt:lpstr>
      <vt:lpstr>Office Theme</vt:lpstr>
      <vt:lpstr>Outline</vt:lpstr>
      <vt:lpstr>INTRODUCTION</vt:lpstr>
      <vt:lpstr>Motivation And Project Focus</vt:lpstr>
      <vt:lpstr>Detailed PLL System with Phase Noise Simulation</vt:lpstr>
      <vt:lpstr>Full Block Diagram of the Project</vt:lpstr>
      <vt:lpstr>WORKFLOW</vt:lpstr>
      <vt:lpstr>IMPLENTATION DETAILS</vt:lpstr>
      <vt:lpstr>ANALYSIS AND RESULTS</vt:lpstr>
      <vt:lpstr>Closed Loop Transfer Function</vt:lpstr>
      <vt:lpstr>Open Loop Frequency Response</vt:lpstr>
      <vt:lpstr>Overall Phase Noise Spectrum</vt:lpstr>
      <vt:lpstr>Future Work:  </vt:lpstr>
      <vt:lpstr>CONCLUSION</vt:lpstr>
      <vt:lpstr>References Peer-Reviewed Articles on RF and Microwave Technologies</vt:lpstr>
      <vt:lpstr>References Software References for Antenna Modeling and Simulation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Sandya BS</dc:creator>
  <cp:lastModifiedBy>Shreekanth Reddy</cp:lastModifiedBy>
  <cp:revision>6</cp:revision>
  <dcterms:created xsi:type="dcterms:W3CDTF">2024-12-06T12:26:46Z</dcterms:created>
  <dcterms:modified xsi:type="dcterms:W3CDTF">2025-01-03T13:59:33Z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2024-12-06T00:00:00Z</vt:filetime>
  </property>
  <property fmtid="{D5CDD505-2E9C-101B-9397-08002B2CF9AE}" pid="3" name="Creator">
    <vt:lpwstr>Microsoft® Word 2010</vt:lpwstr>
  </property>
  <property fmtid="{D5CDD505-2E9C-101B-9397-08002B2CF9AE}" pid="4" name="LastSaved">
    <vt:filetime>2024-12-06T00:00:00Z</vt:filetime>
  </property>
  <property fmtid="{D5CDD505-2E9C-101B-9397-08002B2CF9AE}" pid="5" name="Producer">
    <vt:lpwstr>Microsoft® Word 2010</vt:lpwstr>
  </property>
</Properties>
</file>