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d6d23fNfRgtlvP+UCFVqXxke2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 b="1"/>
              <a:t>Phase Noise:</a:t>
            </a:r>
            <a:r>
              <a:rPr lang="en-US" sz="1110"/>
              <a:t> Refers to the random fluctuations in the phase of the signal, primarily generated by oscillators, which can lead to signal distortion, especially in high-frequency communication systems.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 b="1"/>
              <a:t>Power Consumption:</a:t>
            </a:r>
            <a:r>
              <a:rPr lang="en-US" sz="1110"/>
              <a:t> In high-frequency systems, components like analog-to-digital converters (ADCs) and amplifiers often consume significant power. Optimizing power consumption is crucial for efficient operation, particularly in portable and large-scale systems.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 b="1"/>
              <a:t>SFDR (Spurious-Free Dynamic Range):</a:t>
            </a:r>
            <a:r>
              <a:rPr lang="en-US" sz="1110"/>
              <a:t> SFDR defines the range over which the antenna system can handle signals without distortion from spurious signals. Degraded SFDR reduces the ability to distinguish between desired and unwanted signals.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 b="1"/>
              <a:t>Insertion Loss:</a:t>
            </a:r>
            <a:r>
              <a:rPr lang="en-US" sz="1110"/>
              <a:t> This is the loss of signal power due to the transmission medium or circuit elements, such as transmission lines or connectors, affecting overall signal strength.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 b="1"/>
              <a:t>High-Speed Communication Systems:</a:t>
            </a:r>
            <a:r>
              <a:rPr lang="en-US" sz="1110"/>
              <a:t> The frequency range for these systems typically includes millimeter-wave and terahertz frequencies (30 GHz to 300 GHz). Such frequencies require careful handling of noise, power, and signal integrity.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 b="1"/>
              <a:t>Simulink and MATLAB:</a:t>
            </a:r>
            <a:r>
              <a:rPr lang="en-US" sz="1110"/>
              <a:t> These are simulation tools that allow for detailed modeling of communication systems, including antennas. Simulink offers a graphical interface for system modeling, while MATLAB provides numerical computing capabilities to analyze signal processing and system performance.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 b="1"/>
              <a:t>Project Goal:</a:t>
            </a:r>
            <a:r>
              <a:rPr lang="en-US" sz="1110"/>
              <a:t> The aim is to simulate and improve the performance of high-frequency antennas by addressing challenges like phase noise, power consumption, SFDR degradation, and insertion loss, providing insights into optimizing antenna systems for next-generation communication networks.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10"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14-Oct-24</a:t>
            </a: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b="1"/>
              <a:t>Phase Noise in Local Oscillators:</a:t>
            </a:r>
            <a:endParaRPr sz="930"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Phase noise refers to the rapid, random fluctuations in the phase of a signal generated by oscillators, commonly used in communication systems.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In high-frequency antenna systems, phase noise can distort the transmitted or received signal, particularly in systems using high-order modulation schemes (like QAM).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 b="1"/>
              <a:t>Impact:</a:t>
            </a:r>
            <a:r>
              <a:rPr lang="en-US" sz="930"/>
              <a:t> Degraded signal quality, increased bit error rate (BER), and reduced overall system performance.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b="1"/>
              <a:t>High Power Consumption due to Inefficient ADCs:</a:t>
            </a:r>
            <a:endParaRPr sz="930"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Analog-to-Digital Converters (ADCs) are essential for converting analog antenna signals into digital formats for processing.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High-speed ADCs typically consume a large amount of power, especially in high-frequency systems where the sampling rate needs to be extremely fast.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 b="1"/>
              <a:t>Impact:</a:t>
            </a:r>
            <a:r>
              <a:rPr lang="en-US" sz="930"/>
              <a:t> Increased energy consumption, making the system less efficient and potentially limiting its application in power-sensitive environments like mobile or satellite systems.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b="1"/>
              <a:t>Low Spurious-Free Dynamic Range (SFDR):</a:t>
            </a:r>
            <a:endParaRPr sz="930"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SFDR measures the range over which the system can process a signal without the interference of spurious tones or signals.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A low SFDR means the system has a reduced ability to distinguish between the desired signal and unwanted harmonics or noise, leading to distortion.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 b="1"/>
              <a:t>Impact:</a:t>
            </a:r>
            <a:r>
              <a:rPr lang="en-US" sz="930"/>
              <a:t> Signal quality degradation, increased error rates, and decreased communication efficiency.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b="1"/>
              <a:t>Insertion Loss in Transmission Lines:</a:t>
            </a:r>
            <a:endParaRPr sz="930"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Insertion loss refers to the reduction in signal strength as it passes through transmission lines or other components like connectors and switches.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It is measured as the difference between the input and output signal strength.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 b="1"/>
              <a:t>Impact:</a:t>
            </a:r>
            <a:r>
              <a:rPr lang="en-US" sz="930"/>
              <a:t> Decreased signal power reaching the receiver, necessitating amplification and leading to potential signal distortion or loss of data.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 b="1"/>
              <a:t>Noise Figure and Signal-to-Noise Ratio (SNR) Issues:</a:t>
            </a:r>
            <a:endParaRPr sz="930"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The noise figure is a measure of how much noise a system introduces into the signal.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/>
              <a:t>A high noise figure degrades the </a:t>
            </a:r>
            <a:r>
              <a:rPr lang="en-US" sz="930" b="1"/>
              <a:t>Signal-to-Noise Ratio (SNR)</a:t>
            </a:r>
            <a:r>
              <a:rPr lang="en-US" sz="930"/>
              <a:t>, making it harder for the receiver to distinguish between the signal and background noise.</a:t>
            </a:r>
            <a:endParaRPr/>
          </a:p>
          <a:p>
            <a:pPr marL="0" lvl="0" indent="-5905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Char char="•"/>
            </a:pPr>
            <a:r>
              <a:rPr lang="en-US" sz="930" b="1"/>
              <a:t>Impact:</a:t>
            </a:r>
            <a:r>
              <a:rPr lang="en-US" sz="930"/>
              <a:t> Reduced sensitivity of the receiver, leading to lower data rates, increased error rates, and degraded performance in weak signal conditions.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14-Oct-24</a:t>
            </a:r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 b="1"/>
              <a:t>Simulating and Reducing Phase Noise in Local Oscillators Using Phase-Locked Loops (PLLs):</a:t>
            </a:r>
            <a:endParaRPr sz="839"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Phase-Locked Loop (PLL):</a:t>
            </a:r>
            <a:r>
              <a:rPr lang="en-US" sz="839"/>
              <a:t> A feedback control system that locks the phase of an oscillator to the phase of a reference signal, reducing phase noise.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Simulation Focus:</a:t>
            </a:r>
            <a:r>
              <a:rPr lang="en-US" sz="839"/>
              <a:t> Model the behavior of PLLs in Simulink to evaluate how they reduce phase noise in high-frequency oscillators. Key parameters include loop bandwidth, phase detector performance, and noise reduction efficiency.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Goal:</a:t>
            </a:r>
            <a:r>
              <a:rPr lang="en-US" sz="839"/>
              <a:t> Achieve a stable oscillator output with minimal phase fluctuations, improving signal clarity and reducing error rates in communication systems.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9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 b="1"/>
              <a:t>Power Analysis of ADC-Less Analog Processing Designs and Assessing Power Savings:</a:t>
            </a:r>
            <a:endParaRPr sz="839"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ADC-Less Design:</a:t>
            </a:r>
            <a:r>
              <a:rPr lang="en-US" sz="839"/>
              <a:t> Refers to avoiding power-hungry analog-to-digital converters by employing analog processing techniques (like direct demodulation).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Simulation Focus:</a:t>
            </a:r>
            <a:r>
              <a:rPr lang="en-US" sz="839"/>
              <a:t> Use Simulink to model and compare the power consumption of traditional ADC-based systems with ADC-less designs.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Goal:</a:t>
            </a:r>
            <a:r>
              <a:rPr lang="en-US" sz="839"/>
              <a:t> Demonstrate significant power savings in high-frequency antenna systems by bypassing ADCs, making the system more energy-efficient.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9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 b="1"/>
              <a:t>Improving SFDR by Adopting Direct Demodulation Techniques in Simulink:</a:t>
            </a:r>
            <a:endParaRPr sz="839"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Direct Demodulation:</a:t>
            </a:r>
            <a:r>
              <a:rPr lang="en-US" sz="839"/>
              <a:t> A technique that eliminates the need for ADCs by demodulating signals directly in the analog domain, improving the system's spurious-free dynamic range (SFDR).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Simulation Focus:</a:t>
            </a:r>
            <a:r>
              <a:rPr lang="en-US" sz="839"/>
              <a:t> Implement direct demodulation in Simulink, test various modulation schemes (e.g., BPSK, QAM), and evaluate the SFDR performance.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Goal:</a:t>
            </a:r>
            <a:r>
              <a:rPr lang="en-US" sz="839"/>
              <a:t> Improve the system’s ability to handle large dynamic ranges without introducing spurious tones, enhancing signal quality.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9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 b="1"/>
              <a:t>Modeling and Minimizing Insertion Loss in Antenna Transmission Lines:</a:t>
            </a:r>
            <a:endParaRPr sz="839"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Insertion Loss:</a:t>
            </a:r>
            <a:r>
              <a:rPr lang="en-US" sz="839"/>
              <a:t> Represents signal power loss as it travels through transmission lines due to resistance, impedance mismatch, or other factors.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Simulation Focus:</a:t>
            </a:r>
            <a:r>
              <a:rPr lang="en-US" sz="839"/>
              <a:t> Model transmission lines in Simulink and optimize their properties (length, material, impedance) to minimize insertion loss.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Goal:</a:t>
            </a:r>
            <a:r>
              <a:rPr lang="en-US" sz="839"/>
              <a:t> Ensure that more signal power reaches the receiver, improving overall system efficiency and reducing the need for additional amplification.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9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 b="1"/>
              <a:t>Analyzing the Noise Figure and its Effect on Overall System Performance:</a:t>
            </a:r>
            <a:endParaRPr sz="839"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Noise Figure:</a:t>
            </a:r>
            <a:r>
              <a:rPr lang="en-US" sz="839"/>
              <a:t> A metric that quantifies how much noise a component or system adds to the signal.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Simulation Focus:</a:t>
            </a:r>
            <a:r>
              <a:rPr lang="en-US" sz="839"/>
              <a:t> Analyze how the noise figure impacts the signal-to-noise ratio (SNR) in the system, particularly in the receiver chain, using Simulink.</a:t>
            </a:r>
            <a:endParaRPr/>
          </a:p>
          <a:p>
            <a:pPr marL="0" lvl="0" indent="-5327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9"/>
              <a:buFont typeface="Arial"/>
              <a:buChar char="•"/>
            </a:pPr>
            <a:r>
              <a:rPr lang="en-US" sz="839" b="1"/>
              <a:t>Goal:</a:t>
            </a:r>
            <a:r>
              <a:rPr lang="en-US" sz="839"/>
              <a:t> Optimize the noise figure to enhance the SNR, resulting in improved system sensitivity and performance, especially in weak signal environments.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39"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14-Oct-24</a:t>
            </a: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f40e27c4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f40e27c4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3f40e27c4d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576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f40e27c4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3f40e27c4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018049" y="775107"/>
            <a:ext cx="710790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13-Mar-25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ECE, Vemana IT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18049" y="1781347"/>
            <a:ext cx="79311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Applications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Reference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-1" y="881948"/>
            <a:ext cx="9056774" cy="90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INTRODUCTION</a:t>
            </a:r>
            <a:endParaRPr dirty="0"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855427" y="2156274"/>
            <a:ext cx="7345919" cy="371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This project aims to create an affordable, modular prosthetic arm that is specifically tailored to bridge the gaps of availability, affordability, and maintenance in India.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algn="just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Using affordable materials and modular parts, the design will also enable simpler replacement and repair of parts without causing undue costs to users or leading to idle periods for them.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13-Mar-25</a:t>
            </a:r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ECE, Vemana IT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457200" y="1050312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Problem Statement</a:t>
            </a:r>
            <a:endParaRPr sz="4000" dirty="0"/>
          </a:p>
        </p:txBody>
      </p:sp>
      <p:sp>
        <p:nvSpPr>
          <p:cNvPr id="124" name="Google Shape;1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13-Mar-25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ECE, Vemana IT</a:t>
            </a:r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895167" y="1501508"/>
            <a:ext cx="7353666" cy="41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project aims to develop affordable, modular prosthetic arm with cost-effective materials and integrated sensors for easy repairs, enhanced user experience, and improved mobility.</a:t>
            </a:r>
            <a:endParaRPr sz="2400" dirty="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/>
        </p:nvSpPr>
        <p:spPr>
          <a:xfrm>
            <a:off x="-1" y="849459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970934" y="1665517"/>
            <a:ext cx="7202129" cy="424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10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develop a cost-effective, modular prosthetic arm for easy repairs and maintenance.</a:t>
            </a:r>
          </a:p>
          <a:p>
            <a:pPr marL="457200" lvl="0" indent="-3810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integrate sensors to improve grip strength detection and joint movement control for better functionality.</a:t>
            </a:r>
          </a:p>
          <a:p>
            <a:pPr marL="457200" lvl="0" indent="-3810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To design a prototype of a prosthetic arm.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13-Mar-25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ECE, Vemana IT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f40e27c4d_0_8"/>
          <p:cNvSpPr txBox="1">
            <a:spLocks noGrp="1"/>
          </p:cNvSpPr>
          <p:nvPr>
            <p:ph type="title"/>
          </p:nvPr>
        </p:nvSpPr>
        <p:spPr>
          <a:xfrm>
            <a:off x="457200" y="437536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g33f40e27c4d_0_8"/>
          <p:cNvSpPr txBox="1">
            <a:spLocks noGrp="1"/>
          </p:cNvSpPr>
          <p:nvPr>
            <p:ph type="body" idx="1"/>
          </p:nvPr>
        </p:nvSpPr>
        <p:spPr>
          <a:xfrm>
            <a:off x="809932" y="1568246"/>
            <a:ext cx="7524135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Daily Life Assistance: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Enabling users to perform everyday tasks such as eating, writing, and personal care, improving their quality of life.</a:t>
            </a:r>
          </a:p>
          <a:p>
            <a:pPr marL="76200" lvl="0" indent="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Affordable Prosthetic Solutions: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Providing an affordable, locally-made prosthetic arm, making it affordable for individuals in low-income or underserved areas.</a:t>
            </a:r>
          </a:p>
          <a:p>
            <a:pPr marL="76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Ease of Repair and Maintenance: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modular structure enables easy and rapid repair, reducing downtime and enhancing the user experience.</a:t>
            </a:r>
          </a:p>
          <a:p>
            <a:pPr marL="76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Disaster Relief and Emergency Assistance: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Offering low-cost prosthetics to victims of accidents or natural disasters, enabling them to regain their independence.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52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33f40e27c4d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9" name="Google Shape;149;g33f40e27c4d_0_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13-Mar-25</a:t>
            </a:r>
            <a:endParaRPr/>
          </a:p>
        </p:txBody>
      </p:sp>
      <p:sp>
        <p:nvSpPr>
          <p:cNvPr id="150" name="Google Shape;150;g33f40e27c4d_0_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ECE, Vemana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394950" y="293841"/>
            <a:ext cx="83541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 References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13-Mar-25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ECE, Vemana IT</a:t>
            </a: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"/>
          </p:nvPr>
        </p:nvSpPr>
        <p:spPr>
          <a:xfrm>
            <a:off x="574040" y="1339632"/>
            <a:ext cx="7995919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558800" lvl="0" indent="-457200" algn="just"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Guptasarma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M. D. Kennedy, "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ProACT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An Augmented Reality Testbed for Intelligent Prosthetic Arms," in IEEE Transactions on Neural Systems and Rehabilitation Engineering, vol. 33, pp. 354-365, 2025,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10.1109/TNSRE.2024.3521923.</a:t>
            </a:r>
          </a:p>
          <a:p>
            <a:pPr marL="558800" lvl="0" indent="-457200" algn="just">
              <a:spcBef>
                <a:spcPts val="0"/>
              </a:spcBef>
              <a:buSzPts val="2000"/>
              <a:buFont typeface="+mj-lt"/>
              <a:buAutoNum type="arabicPeriod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lvl="0" indent="-457200" algn="just"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Ianniciello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M.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Gherardini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and C. Cipriani, "Transcutaneous Magnet Localizer for a Self-Contained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Myokinetic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Prosthetic Hand," in IEEE Transactions on Biomedical Engineering, vol. 71, no. 3, pp. 1068-1075, March 2024,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10.1109/TBME.2023.3325910.</a:t>
            </a: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lvl="0" indent="-457200" algn="just">
              <a:spcBef>
                <a:spcPts val="0"/>
              </a:spcBef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W. Flanagan et al., "Prosthetic Limb Attachment via Electromagnetic Attraction Through a Closed Skin Envelope," in IEEE Transactions on Biomedical Engineering, vol. 71, no. 5, pp. 1552-1564, May 2024,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10.1109/TBME.2023.3342652.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394950" y="293841"/>
            <a:ext cx="83541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 References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13-Mar-25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Dept. of ECE, Vemana IT</a:t>
            </a:r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"/>
          </p:nvPr>
        </p:nvSpPr>
        <p:spPr>
          <a:xfrm>
            <a:off x="620374" y="1256241"/>
            <a:ext cx="7903251" cy="486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558800" indent="-457200" algn="just">
              <a:spcBef>
                <a:spcPts val="0"/>
              </a:spcBef>
              <a:buSzPts val="2000"/>
              <a:buFont typeface="+mj-lt"/>
              <a:buAutoNum type="arabicPeriod" startAt="4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Anuradha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A. P. S. S., Mohamed, M. S. I.,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Ananthan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R. V., &amp;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Vivek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P. M. V. "Design and Development of Low-Cost Myoelectric Prosthetic Arm for Upper Limb Amputees." 2023 5th International Conference on Smart Systems and Inventive Technology (ICSSIT), 171-176, 2023.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10.1109/ICSSIT58331.2023.10449544.</a:t>
            </a: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 startAt="4"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indent="-457200" algn="just">
              <a:spcBef>
                <a:spcPts val="0"/>
              </a:spcBef>
              <a:buSzPts val="2000"/>
              <a:buFont typeface="+mj-lt"/>
              <a:buAutoNum type="arabicPeriod" startAt="4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Mohan, K. H. R., &amp;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Suvarna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V. R. "Smart Prosthetic Arm Using Cognitive Application." 2023 5th International Conference on Intelligent Communication Technologies and Virtual Mobile Networks(ICICV),144.11446,2023.doi:10.1109/ICICV57913.2023.10182794.</a:t>
            </a: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 startAt="4"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 startAt="4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Amir, M. L. M. M., &amp; Zainal, M. A. M. "Economic Design for a Reliable Prosthetic Arm." 2020 IEEE International Conference on Automatic Control and Intelligent Systems (I2CACIS), 125-130, 2020.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10.1109/I2CACIS49202.2020.9211881.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870354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f40e27c4d_0_21"/>
          <p:cNvSpPr txBox="1">
            <a:spLocks noGrp="1"/>
          </p:cNvSpPr>
          <p:nvPr>
            <p:ph type="title"/>
          </p:nvPr>
        </p:nvSpPr>
        <p:spPr>
          <a:xfrm>
            <a:off x="394949" y="292850"/>
            <a:ext cx="83541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  References</a:t>
            </a:r>
            <a:endParaRPr sz="4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33f40e27c4d_0_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13-Mar-25</a:t>
            </a:r>
            <a:endParaRPr dirty="0"/>
          </a:p>
        </p:txBody>
      </p:sp>
      <p:sp>
        <p:nvSpPr>
          <p:cNvPr id="166" name="Google Shape;166;g33f40e27c4d_0_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Dept. of ECE, </a:t>
            </a:r>
            <a:r>
              <a:rPr lang="en-US" dirty="0" err="1"/>
              <a:t>Vemana</a:t>
            </a:r>
            <a:r>
              <a:rPr lang="en-US" dirty="0"/>
              <a:t> IT</a:t>
            </a:r>
            <a:endParaRPr dirty="0"/>
          </a:p>
        </p:txBody>
      </p:sp>
      <p:sp>
        <p:nvSpPr>
          <p:cNvPr id="167" name="Google Shape;167;g33f40e27c4d_0_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8" name="Google Shape;168;g33f40e27c4d_0_21"/>
          <p:cNvSpPr txBox="1">
            <a:spLocks noGrp="1"/>
          </p:cNvSpPr>
          <p:nvPr>
            <p:ph type="body" idx="1"/>
          </p:nvPr>
        </p:nvSpPr>
        <p:spPr>
          <a:xfrm>
            <a:off x="569471" y="1353572"/>
            <a:ext cx="8005055" cy="47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 startAt="7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Hussain, A. A., &amp;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Rizk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M. M. H. "Design and Development of Fully Functional Prosthesis Robotic Arm." 2023 International Conference on Artificial Intelligence and Smart Systems (ICAIS), 535-540, 2023.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10.1109/ICAIS56217.2023.10142370.</a:t>
            </a: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 startAt="7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 startAt="7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Devendran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S. D.,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Perumal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P., &amp;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Muniraj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A. R. "Advancing Prosthetic Arm Control: An EMG-Based Grasp Force Estimation Towards Anthropomorphic Movement." 2023 International Conference on Communication, Control, and Information Sciences 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ICCISc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), 1-6, 2023.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: 10.1109/ICCISc57984.2023.10441565</a:t>
            </a: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 startAt="7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indent="-457200" algn="just">
              <a:spcBef>
                <a:spcPts val="0"/>
              </a:spcBef>
              <a:buSzPts val="2000"/>
              <a:buFont typeface="+mj-lt"/>
              <a:buAutoNum type="arabicPeriod" startAt="7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Alvarado, J. A. C., &amp; Balderas, M. F. B. "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Transradial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Prosthesis: Development of a Bionic Arm Using an EEG Sensor.“ 2023 International Conference on Electronics, Communications and Computers(CONIELECOMP),1.6,2023.doi:10.1109/CONIELECOMP57887.2023.10582117.</a:t>
            </a:r>
          </a:p>
          <a:p>
            <a:pPr marL="5588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 startAt="7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1845</Words>
  <Application>Microsoft Office PowerPoint</Application>
  <PresentationFormat>On-screen Show (4:3)</PresentationFormat>
  <Paragraphs>136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 INTRODUCTION</vt:lpstr>
      <vt:lpstr> Problem Statement</vt:lpstr>
      <vt:lpstr>PowerPoint Presentation</vt:lpstr>
      <vt:lpstr>APPLICATIONS</vt:lpstr>
      <vt:lpstr>  References</vt:lpstr>
      <vt:lpstr>  References</vt:lpstr>
      <vt:lpstr>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Shreekanth Reddy</cp:lastModifiedBy>
  <cp:revision>7</cp:revision>
  <dcterms:created xsi:type="dcterms:W3CDTF">2014-08-20T08:05:17Z</dcterms:created>
  <dcterms:modified xsi:type="dcterms:W3CDTF">2025-05-06T03:27:40Z</dcterms:modified>
</cp:coreProperties>
</file>