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2"/>
    <p:sldId id="258" r:id="rId3"/>
    <p:sldId id="259" r:id="rId4"/>
    <p:sldId id="260" r:id="rId5"/>
    <p:sldId id="261" r:id="rId6"/>
    <p:sldId id="262" r:id="rId7"/>
    <p:sldId id="274" r:id="rId8"/>
    <p:sldId id="264" r:id="rId9"/>
    <p:sldId id="265" r:id="rId10"/>
    <p:sldId id="266" r:id="rId11"/>
    <p:sldId id="267" r:id="rId12"/>
    <p:sldId id="268" r:id="rId13"/>
    <p:sldId id="269" r:id="rId14"/>
    <p:sldId id="270" r:id="rId15"/>
    <p:sldId id="271" r:id="rId16"/>
    <p:sldId id="272"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14" autoAdjust="0"/>
  </p:normalViewPr>
  <p:slideViewPr>
    <p:cSldViewPr>
      <p:cViewPr varScale="1">
        <p:scale>
          <a:sx n="92" d="100"/>
          <a:sy n="92" d="100"/>
        </p:scale>
        <p:origin x="21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0464D1C-502D-4AA7-9A11-F5E1D58C834C}" type="datetimeFigureOut">
              <a:rPr lang="en-IN" smtClean="0"/>
              <a:t>11-08-2025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1B69524-544F-4852-A235-D0F764438DF3}" type="slidenum">
              <a:rPr lang="en-IN" smtClean="0"/>
              <a:t>‹#›</a:t>
            </a:fld>
            <a:endParaRPr lang="en-IN"/>
          </a:p>
        </p:txBody>
      </p:sp>
    </p:spTree>
    <p:extLst>
      <p:ext uri="{BB962C8B-B14F-4D97-AF65-F5344CB8AC3E}">
        <p14:creationId xmlns:p14="http://schemas.microsoft.com/office/powerpoint/2010/main" val="245591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ctr">
              <a:lnSpc>
                <a:spcPct val="107000"/>
              </a:lnSpc>
            </a:pPr>
            <a:r>
              <a:rPr lang="en-IN" sz="1000" i="1" kern="100" dirty="0">
                <a:effectLst/>
                <a:latin typeface="Calibri" panose="020F0502020204030204" pitchFamily="34" charset="0"/>
                <a:ea typeface="Calibri" panose="020F0502020204030204" pitchFamily="34" charset="0"/>
                <a:cs typeface="Times New Roman" panose="02020603050405020304" pitchFamily="18" charset="0"/>
              </a:rPr>
              <a:t>Received 24 August 2024; revised 1 December 2024 and 31 December 2024; accepted 8 January 2025. Date of publication 13 January 2025; Date of current version 23 January 2025.</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b="1" dirty="0"/>
              <a:t>1. Current prosthetic hands focus too much on mimicking human form</a:t>
            </a:r>
          </a:p>
          <a:p>
            <a:pPr>
              <a:buFont typeface="Arial" panose="020B0604020202020204" pitchFamily="34" charset="0"/>
              <a:buChar char="•"/>
            </a:pPr>
            <a:r>
              <a:rPr lang="en-US" sz="1200" dirty="0"/>
              <a:t>Most research prioritizes making prosthetic hands look and move like human hands.</a:t>
            </a:r>
          </a:p>
          <a:p>
            <a:pPr>
              <a:buFont typeface="Arial" panose="020B0604020202020204" pitchFamily="34" charset="0"/>
              <a:buChar char="•"/>
            </a:pPr>
            <a:r>
              <a:rPr lang="en-US" sz="1200" dirty="0"/>
              <a:t>This limits functionality for specific tasks, especially for people using them in industrial or manual work.</a:t>
            </a:r>
          </a:p>
          <a:p>
            <a:r>
              <a:rPr lang="en-US" sz="1200" b="1" dirty="0"/>
              <a:t>2. There's a mismatch between user needs and prosthesis design</a:t>
            </a:r>
          </a:p>
          <a:p>
            <a:pPr>
              <a:buFont typeface="Arial" panose="020B0604020202020204" pitchFamily="34" charset="0"/>
              <a:buChar char="•"/>
            </a:pPr>
            <a:r>
              <a:rPr lang="en-US" sz="1200" dirty="0"/>
              <a:t>Actual prosthesis users often care more about </a:t>
            </a:r>
            <a:r>
              <a:rPr lang="en-US" sz="1200" b="1" dirty="0"/>
              <a:t>functionality, comfort, and ease of use</a:t>
            </a:r>
            <a:r>
              <a:rPr lang="en-US" sz="1200" dirty="0"/>
              <a:t> than about appearance.</a:t>
            </a:r>
          </a:p>
          <a:p>
            <a:pPr>
              <a:buFont typeface="Arial" panose="020B0604020202020204" pitchFamily="34" charset="0"/>
              <a:buChar char="•"/>
            </a:pPr>
            <a:r>
              <a:rPr lang="en-US" sz="1200" dirty="0"/>
              <a:t>Many existing devices are </a:t>
            </a:r>
            <a:r>
              <a:rPr lang="en-US" sz="1200" b="1" dirty="0"/>
              <a:t>underused or abandoned</a:t>
            </a:r>
            <a:r>
              <a:rPr lang="en-US" sz="1200" dirty="0"/>
              <a:t> because they don't meet practical needs.</a:t>
            </a:r>
          </a:p>
          <a:p>
            <a:r>
              <a:rPr lang="en-US" sz="1200" b="1" dirty="0"/>
              <a:t>3. Modular, task-specific devices can outperform humanoid designs</a:t>
            </a:r>
          </a:p>
          <a:p>
            <a:pPr>
              <a:buFont typeface="Arial" panose="020B0604020202020204" pitchFamily="34" charset="0"/>
              <a:buChar char="•"/>
            </a:pPr>
            <a:r>
              <a:rPr lang="en-US" sz="1200" dirty="0"/>
              <a:t>Specialized terminal devices (e.g., hooks, pliers, tool adapters) allow better performance in specific activities.</a:t>
            </a:r>
          </a:p>
          <a:p>
            <a:pPr>
              <a:buFont typeface="Arial" panose="020B0604020202020204" pitchFamily="34" charset="0"/>
              <a:buChar char="•"/>
            </a:pPr>
            <a:r>
              <a:rPr lang="en-US" sz="1200" dirty="0"/>
              <a:t>Customization and modularity give users more </a:t>
            </a:r>
            <a:r>
              <a:rPr lang="en-US" sz="1200" b="1" dirty="0"/>
              <a:t>control, adaptability, and efficiency.</a:t>
            </a:r>
            <a:endParaRPr lang="en-US" sz="1200" dirty="0"/>
          </a:p>
          <a:p>
            <a:r>
              <a:rPr lang="en-US" sz="1200" b="1" dirty="0"/>
              <a:t>4. User performance improves with simpler, more robust mechanisms</a:t>
            </a:r>
          </a:p>
          <a:p>
            <a:pPr>
              <a:buFont typeface="Arial" panose="020B0604020202020204" pitchFamily="34" charset="0"/>
              <a:buChar char="•"/>
            </a:pPr>
            <a:r>
              <a:rPr lang="en-US" sz="1200" dirty="0"/>
              <a:t>Simpler designs (fewer fingers, basic grip types) often provide better </a:t>
            </a:r>
            <a:r>
              <a:rPr lang="en-US" sz="1200" b="1" dirty="0"/>
              <a:t>strength, reliability, and ease of maintenance.</a:t>
            </a:r>
            <a:endParaRPr lang="en-US" sz="1200" dirty="0"/>
          </a:p>
          <a:p>
            <a:pPr>
              <a:buFont typeface="Arial" panose="020B0604020202020204" pitchFamily="34" charset="0"/>
              <a:buChar char="•"/>
            </a:pPr>
            <a:r>
              <a:rPr lang="en-US" sz="1200" dirty="0"/>
              <a:t>Complex multi-fingered hands can be fragile and difficult to control.</a:t>
            </a:r>
          </a:p>
          <a:p>
            <a:r>
              <a:rPr lang="en-US" sz="1200" b="1" dirty="0"/>
              <a:t>5. Need for expanding beyond anthropomorphic benchmarks</a:t>
            </a:r>
          </a:p>
          <a:p>
            <a:pPr>
              <a:buFont typeface="Arial" panose="020B0604020202020204" pitchFamily="34" charset="0"/>
              <a:buChar char="•"/>
            </a:pPr>
            <a:r>
              <a:rPr lang="en-US" sz="1200" dirty="0"/>
              <a:t>Evaluation of prosthetic hands shouldn't only compare them to natural hands.</a:t>
            </a:r>
          </a:p>
          <a:p>
            <a:pPr>
              <a:buFont typeface="Arial" panose="020B0604020202020204" pitchFamily="34" charset="0"/>
              <a:buChar char="•"/>
            </a:pPr>
            <a:r>
              <a:rPr lang="en-US" sz="1200" dirty="0"/>
              <a:t>Should include benchmarks based on </a:t>
            </a:r>
            <a:r>
              <a:rPr lang="en-US" sz="1200" b="1" dirty="0"/>
              <a:t>task-specific performance and user satisfaction</a:t>
            </a:r>
            <a:r>
              <a:rPr lang="en-US" sz="1200" dirty="0"/>
              <a:t> for different environments (home, work, sports).</a:t>
            </a:r>
          </a:p>
          <a:p>
            <a:r>
              <a:rPr lang="en-US" sz="1200" b="1" dirty="0"/>
              <a:t>6. Importance of user-centered design approaches</a:t>
            </a:r>
          </a:p>
          <a:p>
            <a:pPr>
              <a:buFont typeface="Arial" panose="020B0604020202020204" pitchFamily="34" charset="0"/>
              <a:buChar char="•"/>
            </a:pPr>
            <a:r>
              <a:rPr lang="en-US" sz="1200" dirty="0"/>
              <a:t>Involving users early in the design process improves device acceptance and usability.</a:t>
            </a:r>
          </a:p>
          <a:p>
            <a:pPr>
              <a:buFont typeface="Arial" panose="020B0604020202020204" pitchFamily="34" charset="0"/>
              <a:buChar char="•"/>
            </a:pPr>
            <a:r>
              <a:rPr lang="en-US" sz="1200" dirty="0"/>
              <a:t>Understanding users’ daily tasks leads to more </a:t>
            </a:r>
            <a:r>
              <a:rPr lang="en-US" sz="1200" b="1" dirty="0"/>
              <a:t>practical, empowering solutions.</a:t>
            </a:r>
            <a:endParaRPr lang="en-US" sz="1200" dirty="0"/>
          </a:p>
          <a:p>
            <a:r>
              <a:rPr lang="en-US" sz="1200" b="1" dirty="0"/>
              <a:t>7. Technological advances enable more modular prosthetics</a:t>
            </a:r>
          </a:p>
          <a:p>
            <a:pPr>
              <a:buFont typeface="Arial" panose="020B0604020202020204" pitchFamily="34" charset="0"/>
              <a:buChar char="•"/>
            </a:pPr>
            <a:r>
              <a:rPr lang="en-US" sz="1200" dirty="0"/>
              <a:t>3D printing, lightweight materials, and open-source hardware make it easier to </a:t>
            </a:r>
            <a:r>
              <a:rPr lang="en-US" sz="1200" b="1" dirty="0"/>
              <a:t>develop interchangeable attachments and personalized components.</a:t>
            </a:r>
            <a:endParaRPr lang="en-US" sz="1200" dirty="0"/>
          </a:p>
          <a:p>
            <a:pPr marL="457200">
              <a:lnSpc>
                <a:spcPct val="107000"/>
              </a:lnSpc>
            </a:pPr>
            <a:endParaRPr lang="en-IN" sz="1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Millions globally suffer from upper limb difference (ULD), impacting their capabilities. Myoelectric prostheses offer a solution by utilizing electromyography to control artificial hands. However, despite advancements, multi-articulating myoelectric hands show minimal benefit over simpler prostheses, leading to user dissatisfaction due to limited functionality and dexterity. The anthropomorphic design, aiming to replicate human hands, is constrained by mechanical and control limitations. Functional, non-humanoid designs are rare but could offer advantages, especially with modularity for task-specific applications.</a:t>
            </a:r>
          </a:p>
          <a:p>
            <a:pPr marL="457200">
              <a:lnSpc>
                <a:spcPct val="107000"/>
              </a:lnSpc>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USES: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It introduces four open-source modular non-humanoid devices for flicking, screwdriving, picking/placing flat objects, and cutting paper. These devices replace fingers on the OLYMPIC hand, a modular prosthesis. The devices are designed to perform tasks that are difficult for conventional humanoid prosthetic hands. Each task requires complex coordination at the joint level of a humanoid hand in order to produce a relatively simple task-space output. The devices are designed to perform actions that have meaningful social and functional uses in many areas of daily life, but are difficult-to-impossible with conventional prostheses: flicking, screwdriving, picking and placing small flat objects, and using scissors.</a:t>
            </a: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ADVANTAGES: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Non-humanoid designs improve task performance, reduce user compensatory movement, and decrease task load compared to humanoid prostheses.</a:t>
            </a: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Case studies validate these benefits, emphasizing the importance of monitoring user task load for positive rehabilitation outcomes.</a:t>
            </a: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Humanoid prostheses were outperformed by non-humanoid devices in all tasks.</a:t>
            </a: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Non-humanoid terminal devices reduced compensatory motion, allowing participants to complete timed tasks and precision tasks with higher accuracy.</a:t>
            </a: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These reductions in mental, physical, and frustration demands.</a:t>
            </a: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DISADVANTAGES: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Functionality for individual tasks limited by device specificity.</a:t>
            </a: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Need for end effector change for daily functionality.</a:t>
            </a:r>
          </a:p>
          <a:p>
            <a:pPr marL="342900" lvl="0" indent="-342900">
              <a:lnSpc>
                <a:spcPct val="107000"/>
              </a:lnSpc>
              <a:buFont typeface="Calibri" panose="020F0502020204030204" pitchFamily="34" charset="0"/>
              <a:buChar char="•"/>
            </a:pP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Desire for anthropomorphic appearance for social acceptance.</a:t>
            </a: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Key Points: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Problem:</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Myoelectric prosthetic hands have high rejection rates due to limited functionality and anthropomorphic design constraints.</a:t>
            </a:r>
          </a:p>
          <a:p>
            <a:pPr marL="342900" lvl="0" indent="-342900">
              <a:lnSpc>
                <a:spcPct val="107000"/>
              </a:lnSpc>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Solution: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Develop and evaluate modular, non-humanoid terminal devices tailored for specific tasks.</a:t>
            </a:r>
          </a:p>
          <a:p>
            <a:pPr marL="342900" lvl="0" indent="-342900">
              <a:lnSpc>
                <a:spcPct val="107000"/>
              </a:lnSpc>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Devices:</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Four devices were created for flicking, screwdriving, picking/placing flat objects, and cutting paper, designed as replacements for fingers on the OLYMPIC hand.</a:t>
            </a:r>
          </a:p>
          <a:p>
            <a:pPr marL="342900" lvl="0" indent="-342900">
              <a:lnSpc>
                <a:spcPct val="107000"/>
              </a:lnSpc>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Methodology:</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A control group study with participants without ULD compared non-humanoid devices against a humanoid prosthesis, measuring task performance, compensatory motion, and perceived task load. Case studies with two participants with ULD were also conducted.</a:t>
            </a:r>
          </a:p>
          <a:p>
            <a:pPr marL="342900" lvl="0" indent="-342900">
              <a:lnSpc>
                <a:spcPct val="107000"/>
              </a:lnSpc>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Results:</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Non-humanoid devices significantly improved task performance, reduced compensatory movement, and decreased task load compared to the humanoid prosthesis.</a:t>
            </a:r>
          </a:p>
          <a:p>
            <a:pPr marL="342900" lvl="0" indent="-342900">
              <a:lnSpc>
                <a:spcPct val="107000"/>
              </a:lnSpc>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Conclusion:</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Task-specific, non-humanoid terminal devices offer a promising approach to enhance prosthetic hand functionality and user satisfaction. They may also improve quality of life by facilitating social interactions.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Future Work:</a:t>
            </a:r>
            <a:r>
              <a:rPr lang="en-IN" sz="1000" kern="100" dirty="0">
                <a:effectLst/>
                <a:latin typeface="Calibri" panose="020F0502020204030204" pitchFamily="34" charset="0"/>
                <a:ea typeface="Calibri" panose="020F0502020204030204" pitchFamily="34" charset="0"/>
                <a:cs typeface="Times New Roman" panose="02020603050405020304" pitchFamily="18" charset="0"/>
              </a:rPr>
              <a:t> Further research is needed to optimize the mechanical implementation of these prostheses, explore haptic feedback, and investigate the psychological embodiment of non-humanoid prostheses.</a:t>
            </a:r>
          </a:p>
          <a:p>
            <a:br>
              <a:rPr lang="en-IN" sz="1000" dirty="0">
                <a:effectLst/>
              </a:rPr>
            </a:br>
            <a:endParaRPr lang="en-IN" sz="1000" dirty="0"/>
          </a:p>
          <a:p>
            <a:endParaRPr lang="en-IN" dirty="0"/>
          </a:p>
        </p:txBody>
      </p:sp>
      <p:sp>
        <p:nvSpPr>
          <p:cNvPr id="4" name="Slide Number Placeholder 3"/>
          <p:cNvSpPr>
            <a:spLocks noGrp="1"/>
          </p:cNvSpPr>
          <p:nvPr>
            <p:ph type="sldNum" sz="quarter" idx="5"/>
          </p:nvPr>
        </p:nvSpPr>
        <p:spPr/>
        <p:txBody>
          <a:bodyPr/>
          <a:lstStyle/>
          <a:p>
            <a:fld id="{D1B69524-544F-4852-A235-D0F764438DF3}" type="slidenum">
              <a:rPr lang="en-IN" smtClean="0"/>
              <a:t>5</a:t>
            </a:fld>
            <a:endParaRPr lang="en-IN"/>
          </a:p>
        </p:txBody>
      </p:sp>
    </p:spTree>
    <p:extLst>
      <p:ext uri="{BB962C8B-B14F-4D97-AF65-F5344CB8AC3E}">
        <p14:creationId xmlns:p14="http://schemas.microsoft.com/office/powerpoint/2010/main" val="33634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ctr">
              <a:lnSpc>
                <a:spcPct val="107000"/>
              </a:lnSpc>
            </a:pPr>
            <a:r>
              <a:rPr lang="en-IN" sz="1200" i="1" kern="100" dirty="0">
                <a:effectLst/>
                <a:latin typeface="Calibri" panose="020F0502020204030204" pitchFamily="34" charset="0"/>
                <a:ea typeface="Calibri" panose="020F0502020204030204" pitchFamily="34" charset="0"/>
                <a:cs typeface="Times New Roman" panose="02020603050405020304" pitchFamily="18" charset="0"/>
              </a:rPr>
              <a:t>Manuscript received 16 June 2023; revised 11 September 2023 and 14 November 2023; accepted 7 December 2023. Date of publication 13 December 2023; date of current version 23 April 2024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pPr>
            <a:r>
              <a:rPr lang="en-IN" sz="1200" i="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pursuit of advanced robotic prosthetic limbs faces a significant challenge: the limitations of current socket-based attachment methods. These methods often lead to discomfort, tissue damage, and pain, resulting in patient dissatisfaction and high abandonment rates, disproportionately affecting underprivileged communities. Addressing the drawbacks of soft-tissue suspension, such as pistoning and skin irritation, and the risks associated with percutaneous osseointegration (OI), including infection, a novel socket suspension paradigm is introduced. This system utilizes electromagnetic attraction between a subcutaneous ferromagnetic implant in the residual bone and an electromagnet in the socket. This approach aims to transfer suspension loads directly from the prosthesis to the bone while maintaining a sealed skin envelope.</a:t>
            </a: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USES: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electromagnetic attachment system is designed for prosthetic limbs and offers a potential solution to challenges associated with traditional socket-based attachments and percutaneous osseointegration. By employing a subcutaneous ferromagnetic implant and an external electromagnet, the system aims to improve comfort, reduce tissue damage, and minimize infection risks for individuals with amputation. This system has utility in transfemoral amputations and could be adapted for various amputation levels.</a:t>
            </a: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primary advantage of this electromagnetic attachment system lies in its potential to mitigate the drawbacks of existing prosthetic attachment methods. Unlike socket-based systems, it transfers suspension loads directly to the bone, reducing pistoning and associated tissue breakdown. Compared to osseointegration, it maintains a sealed skin envelope, minimizing infection risk. Additional benefits include:</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Improved Comfort: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By reducing pressure on soft tissues.</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Enhanced Limb Health:</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Prevents skin ulcers and irritation.</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Customizable Attachment:</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Attractive force modulation via electromagnet control.</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Reduced Healthcare Costs: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By minimizing visits to prosthetists and complications.</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Potential for wider applicability: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Circumvents limitations of OI in dyscalculic amputations.</a:t>
            </a:r>
          </a:p>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DISADVANTAGES: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Despite its potential advantages, the electromagnetic attachment system also presents certain disadvantages and challenges:</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Power Requirements: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Suspension during gait requires electrical power, necessitating a power source and potentially leading to heat generation.</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Heating Concerns: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Prolonged use may result in increased skin temperature, requiring thermal management strategies.</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Electromagnet Mass:</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added mass of the electromagnet in the socket could impact user comfort and mobility.</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MRI Incompatibility: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ferromagnetic implant renders the system incompatible with magnetic resonance imaging (MRI).</a:t>
            </a:r>
          </a:p>
          <a:p>
            <a:pPr marL="342900" lvl="0" indent="-342900">
              <a:lnSpc>
                <a:spcPct val="107000"/>
              </a:lnSpc>
              <a:buFont typeface="Calibri" panose="020F0502020204030204" pitchFamily="34" charset="0"/>
              <a:buChar char="•"/>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Dependence on technology:</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Reliance on a functioning electromagnet for secure attachment.</a:t>
            </a:r>
          </a:p>
          <a:p>
            <a:pPr marL="457200">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OVERALL SUMMARY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study offers a design framework for an electromagnetic prosthetic attachment system that employs an external electromagnet for direct skeletal connection and a bone-anchored ferromagnetic implant. Tested using electromagnetic simulations, cadaveric dissections, and biomechanical analysis, the device demonstrates the viability of supporting a prosthesis while walking with controllable power needs and little heating. The method enhances the functionality, comfort, and health of prosthetic limbs and presents a viable substitute for conventional socket-based and Osseo-integrated options.</a:t>
            </a:r>
          </a:p>
          <a:p>
            <a:endParaRPr lang="en-IN" dirty="0"/>
          </a:p>
          <a:p>
            <a:endParaRPr lang="en-IN" dirty="0"/>
          </a:p>
        </p:txBody>
      </p:sp>
      <p:sp>
        <p:nvSpPr>
          <p:cNvPr id="4" name="Slide Number Placeholder 3"/>
          <p:cNvSpPr>
            <a:spLocks noGrp="1"/>
          </p:cNvSpPr>
          <p:nvPr>
            <p:ph type="sldNum" sz="quarter" idx="5"/>
          </p:nvPr>
        </p:nvSpPr>
        <p:spPr/>
        <p:txBody>
          <a:bodyPr/>
          <a:lstStyle/>
          <a:p>
            <a:fld id="{D1B69524-544F-4852-A235-D0F764438DF3}" type="slidenum">
              <a:rPr lang="en-IN" smtClean="0"/>
              <a:t>6</a:t>
            </a:fld>
            <a:endParaRPr lang="en-IN"/>
          </a:p>
        </p:txBody>
      </p:sp>
    </p:spTree>
    <p:extLst>
      <p:ext uri="{BB962C8B-B14F-4D97-AF65-F5344CB8AC3E}">
        <p14:creationId xmlns:p14="http://schemas.microsoft.com/office/powerpoint/2010/main" val="224873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58585"/>
                </a:solidFill>
                <a:latin typeface="Calibri"/>
                <a:cs typeface="Calibri"/>
              </a:defRPr>
            </a:lvl1p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a:p>
        </p:txBody>
      </p:sp>
      <p:sp>
        <p:nvSpPr>
          <p:cNvPr id="6" name="Holder 6"/>
          <p:cNvSpPr>
            <a:spLocks noGrp="1"/>
          </p:cNvSpPr>
          <p:nvPr>
            <p:ph type="sldNum" sz="quarter" idx="7"/>
          </p:nvPr>
        </p:nvSpPr>
        <p:spPr/>
        <p:txBody>
          <a:bodyPr lIns="0" tIns="0" rIns="0" bIns="0"/>
          <a:lstStyle>
            <a:lvl1pPr>
              <a:defRPr sz="1200" b="0" i="0">
                <a:solidFill>
                  <a:srgbClr val="858585"/>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58585"/>
                </a:solidFill>
                <a:latin typeface="Calibri"/>
                <a:cs typeface="Calibri"/>
              </a:defRPr>
            </a:lvl1p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a:p>
        </p:txBody>
      </p:sp>
      <p:sp>
        <p:nvSpPr>
          <p:cNvPr id="6" name="Holder 6"/>
          <p:cNvSpPr>
            <a:spLocks noGrp="1"/>
          </p:cNvSpPr>
          <p:nvPr>
            <p:ph type="sldNum" sz="quarter" idx="7"/>
          </p:nvPr>
        </p:nvSpPr>
        <p:spPr/>
        <p:txBody>
          <a:bodyPr lIns="0" tIns="0" rIns="0" bIns="0"/>
          <a:lstStyle>
            <a:lvl1pPr>
              <a:defRPr sz="1200" b="0" i="0">
                <a:solidFill>
                  <a:srgbClr val="858585"/>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58585"/>
                </a:solidFill>
                <a:latin typeface="Calibri"/>
                <a:cs typeface="Calibri"/>
              </a:defRPr>
            </a:lvl1p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a:p>
        </p:txBody>
      </p:sp>
      <p:sp>
        <p:nvSpPr>
          <p:cNvPr id="7" name="Holder 7"/>
          <p:cNvSpPr>
            <a:spLocks noGrp="1"/>
          </p:cNvSpPr>
          <p:nvPr>
            <p:ph type="sldNum" sz="quarter" idx="7"/>
          </p:nvPr>
        </p:nvSpPr>
        <p:spPr/>
        <p:txBody>
          <a:bodyPr lIns="0" tIns="0" rIns="0" bIns="0"/>
          <a:lstStyle>
            <a:lvl1pPr>
              <a:defRPr sz="1200" b="0" i="0">
                <a:solidFill>
                  <a:srgbClr val="858585"/>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58585"/>
                </a:solidFill>
                <a:latin typeface="Calibri"/>
                <a:cs typeface="Calibri"/>
              </a:defRPr>
            </a:lvl1p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a:p>
        </p:txBody>
      </p:sp>
      <p:sp>
        <p:nvSpPr>
          <p:cNvPr id="5" name="Holder 5"/>
          <p:cNvSpPr>
            <a:spLocks noGrp="1"/>
          </p:cNvSpPr>
          <p:nvPr>
            <p:ph type="sldNum" sz="quarter" idx="7"/>
          </p:nvPr>
        </p:nvSpPr>
        <p:spPr/>
        <p:txBody>
          <a:bodyPr lIns="0" tIns="0" rIns="0" bIns="0"/>
          <a:lstStyle>
            <a:lvl1pPr>
              <a:defRPr sz="1200" b="0" i="0">
                <a:solidFill>
                  <a:srgbClr val="858585"/>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58585"/>
                </a:solidFill>
                <a:latin typeface="Calibri"/>
                <a:cs typeface="Calibri"/>
              </a:defRPr>
            </a:lvl1p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a:p>
        </p:txBody>
      </p:sp>
      <p:sp>
        <p:nvSpPr>
          <p:cNvPr id="4" name="Holder 4"/>
          <p:cNvSpPr>
            <a:spLocks noGrp="1"/>
          </p:cNvSpPr>
          <p:nvPr>
            <p:ph type="sldNum" sz="quarter" idx="7"/>
          </p:nvPr>
        </p:nvSpPr>
        <p:spPr/>
        <p:txBody>
          <a:bodyPr lIns="0" tIns="0" rIns="0" bIns="0"/>
          <a:lstStyle>
            <a:lvl1pPr>
              <a:defRPr sz="1200" b="0" i="0">
                <a:solidFill>
                  <a:srgbClr val="858585"/>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6231" y="277113"/>
            <a:ext cx="7971536" cy="1211072"/>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49300" y="1273809"/>
            <a:ext cx="7757795" cy="452628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811651" y="6474967"/>
            <a:ext cx="1513839" cy="177800"/>
          </a:xfrm>
          <a:prstGeom prst="rect">
            <a:avLst/>
          </a:prstGeom>
        </p:spPr>
        <p:txBody>
          <a:bodyPr wrap="square" lIns="0" tIns="0" rIns="0" bIns="0">
            <a:spAutoFit/>
          </a:bodyPr>
          <a:lstStyle>
            <a:lvl1pPr>
              <a:defRPr sz="1200" b="0" i="0">
                <a:solidFill>
                  <a:srgbClr val="858585"/>
                </a:solidFill>
                <a:latin typeface="Calibri"/>
                <a:cs typeface="Calibri"/>
              </a:defRPr>
            </a:lvl1p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8/11/2025</a:t>
            </a:fld>
            <a:endParaRPr lang="en-US"/>
          </a:p>
        </p:txBody>
      </p:sp>
      <p:sp>
        <p:nvSpPr>
          <p:cNvPr id="6" name="Holder 6"/>
          <p:cNvSpPr>
            <a:spLocks noGrp="1"/>
          </p:cNvSpPr>
          <p:nvPr>
            <p:ph type="sldNum" sz="quarter" idx="7"/>
          </p:nvPr>
        </p:nvSpPr>
        <p:spPr>
          <a:xfrm>
            <a:off x="8407654" y="6474967"/>
            <a:ext cx="244347" cy="177800"/>
          </a:xfrm>
          <a:prstGeom prst="rect">
            <a:avLst/>
          </a:prstGeom>
        </p:spPr>
        <p:txBody>
          <a:bodyPr wrap="square" lIns="0" tIns="0" rIns="0" bIns="0">
            <a:spAutoFit/>
          </a:bodyPr>
          <a:lstStyle>
            <a:lvl1pPr>
              <a:defRPr sz="1200" b="0" i="0">
                <a:solidFill>
                  <a:srgbClr val="858585"/>
                </a:solidFill>
                <a:latin typeface="Calibri"/>
                <a:cs typeface="Calibri"/>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1651" y="6436867"/>
            <a:ext cx="15138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58585"/>
                </a:solidFill>
                <a:latin typeface="Calibri"/>
                <a:cs typeface="Calibri"/>
              </a:rPr>
              <a:t>Dept.</a:t>
            </a:r>
            <a:r>
              <a:rPr sz="1200" spc="-55" dirty="0">
                <a:solidFill>
                  <a:srgbClr val="858585"/>
                </a:solidFill>
                <a:latin typeface="Calibri"/>
                <a:cs typeface="Calibri"/>
              </a:rPr>
              <a:t> </a:t>
            </a:r>
            <a:r>
              <a:rPr sz="1200" dirty="0">
                <a:solidFill>
                  <a:srgbClr val="858585"/>
                </a:solidFill>
                <a:latin typeface="Calibri"/>
                <a:cs typeface="Calibri"/>
              </a:rPr>
              <a:t>of</a:t>
            </a:r>
            <a:r>
              <a:rPr sz="1200" spc="5" dirty="0">
                <a:solidFill>
                  <a:srgbClr val="858585"/>
                </a:solidFill>
                <a:latin typeface="Calibri"/>
                <a:cs typeface="Calibri"/>
              </a:rPr>
              <a:t> </a:t>
            </a:r>
            <a:r>
              <a:rPr sz="1200" dirty="0">
                <a:solidFill>
                  <a:srgbClr val="858585"/>
                </a:solidFill>
                <a:latin typeface="Calibri"/>
                <a:cs typeface="Calibri"/>
              </a:rPr>
              <a:t>ECE,</a:t>
            </a:r>
            <a:r>
              <a:rPr sz="1200" spc="-30" dirty="0">
                <a:solidFill>
                  <a:srgbClr val="858585"/>
                </a:solidFill>
                <a:latin typeface="Calibri"/>
                <a:cs typeface="Calibri"/>
              </a:rPr>
              <a:t> </a:t>
            </a:r>
            <a:r>
              <a:rPr sz="1200" dirty="0">
                <a:solidFill>
                  <a:srgbClr val="858585"/>
                </a:solidFill>
                <a:latin typeface="Calibri"/>
                <a:cs typeface="Calibri"/>
              </a:rPr>
              <a:t>Vemana </a:t>
            </a:r>
            <a:r>
              <a:rPr sz="1200" spc="-25" dirty="0">
                <a:solidFill>
                  <a:srgbClr val="858585"/>
                </a:solidFill>
                <a:latin typeface="Calibri"/>
                <a:cs typeface="Calibri"/>
              </a:rPr>
              <a:t>IT</a:t>
            </a:r>
            <a:endParaRPr sz="1200">
              <a:latin typeface="Calibri"/>
              <a:cs typeface="Calibri"/>
            </a:endParaRPr>
          </a:p>
        </p:txBody>
      </p:sp>
      <p:sp>
        <p:nvSpPr>
          <p:cNvPr id="4" name="object 4"/>
          <p:cNvSpPr txBox="1"/>
          <p:nvPr/>
        </p:nvSpPr>
        <p:spPr>
          <a:xfrm>
            <a:off x="8509507" y="6436867"/>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58585"/>
                </a:solidFill>
                <a:latin typeface="Calibri"/>
                <a:cs typeface="Calibri"/>
              </a:rPr>
              <a:t>2</a:t>
            </a:r>
            <a:endParaRPr sz="1200">
              <a:latin typeface="Calibri"/>
              <a:cs typeface="Calibri"/>
            </a:endParaRPr>
          </a:p>
        </p:txBody>
      </p:sp>
      <p:sp>
        <p:nvSpPr>
          <p:cNvPr id="5" name="object 5"/>
          <p:cNvSpPr txBox="1">
            <a:spLocks noGrp="1"/>
          </p:cNvSpPr>
          <p:nvPr>
            <p:ph type="title"/>
          </p:nvPr>
        </p:nvSpPr>
        <p:spPr>
          <a:prstGeom prst="rect">
            <a:avLst/>
          </a:prstGeom>
        </p:spPr>
        <p:txBody>
          <a:bodyPr vert="horz" wrap="square" lIns="0" tIns="525653" rIns="0" bIns="0" rtlCol="0">
            <a:spAutoFit/>
          </a:bodyPr>
          <a:lstStyle/>
          <a:p>
            <a:pPr marL="3173730">
              <a:lnSpc>
                <a:spcPct val="100000"/>
              </a:lnSpc>
              <a:spcBef>
                <a:spcPts val="95"/>
              </a:spcBef>
            </a:pPr>
            <a:r>
              <a:rPr spc="-10" dirty="0"/>
              <a:t>Outline</a:t>
            </a:r>
          </a:p>
        </p:txBody>
      </p:sp>
      <p:sp>
        <p:nvSpPr>
          <p:cNvPr id="6" name="object 6"/>
          <p:cNvSpPr txBox="1"/>
          <p:nvPr/>
        </p:nvSpPr>
        <p:spPr>
          <a:xfrm>
            <a:off x="1097076" y="1737486"/>
            <a:ext cx="2626360" cy="3317875"/>
          </a:xfrm>
          <a:prstGeom prst="rect">
            <a:avLst/>
          </a:prstGeom>
        </p:spPr>
        <p:txBody>
          <a:bodyPr vert="horz" wrap="square" lIns="0" tIns="195580" rIns="0" bIns="0" rtlCol="0">
            <a:spAutoFit/>
          </a:bodyPr>
          <a:lstStyle/>
          <a:p>
            <a:pPr marL="297180" indent="-284480">
              <a:lnSpc>
                <a:spcPct val="100000"/>
              </a:lnSpc>
              <a:spcBef>
                <a:spcPts val="1540"/>
              </a:spcBef>
              <a:buFont typeface="Arial MT"/>
              <a:buChar char="•"/>
              <a:tabLst>
                <a:tab pos="297180" algn="l"/>
              </a:tabLst>
            </a:pPr>
            <a:r>
              <a:rPr sz="2400" spc="-10" dirty="0">
                <a:latin typeface="Times New Roman"/>
                <a:cs typeface="Times New Roman"/>
              </a:rPr>
              <a:t>Introduction</a:t>
            </a:r>
            <a:endParaRPr sz="2400">
              <a:latin typeface="Times New Roman"/>
              <a:cs typeface="Times New Roman"/>
            </a:endParaRPr>
          </a:p>
          <a:p>
            <a:pPr marL="297180" indent="-284480">
              <a:lnSpc>
                <a:spcPct val="100000"/>
              </a:lnSpc>
              <a:spcBef>
                <a:spcPts val="1440"/>
              </a:spcBef>
              <a:buFont typeface="Arial MT"/>
              <a:buChar char="•"/>
              <a:tabLst>
                <a:tab pos="297180" algn="l"/>
              </a:tabLst>
            </a:pPr>
            <a:r>
              <a:rPr sz="2400" dirty="0">
                <a:latin typeface="Times New Roman"/>
                <a:cs typeface="Times New Roman"/>
              </a:rPr>
              <a:t>Problem</a:t>
            </a:r>
            <a:r>
              <a:rPr sz="2400" spc="-30" dirty="0">
                <a:latin typeface="Times New Roman"/>
                <a:cs typeface="Times New Roman"/>
              </a:rPr>
              <a:t> </a:t>
            </a:r>
            <a:r>
              <a:rPr sz="2400" spc="-10" dirty="0">
                <a:latin typeface="Times New Roman"/>
                <a:cs typeface="Times New Roman"/>
              </a:rPr>
              <a:t>Statement</a:t>
            </a:r>
            <a:endParaRPr sz="2400">
              <a:latin typeface="Times New Roman"/>
              <a:cs typeface="Times New Roman"/>
            </a:endParaRPr>
          </a:p>
          <a:p>
            <a:pPr marL="297180" indent="-284480">
              <a:lnSpc>
                <a:spcPct val="100000"/>
              </a:lnSpc>
              <a:spcBef>
                <a:spcPts val="1440"/>
              </a:spcBef>
              <a:buFont typeface="Arial MT"/>
              <a:buChar char="•"/>
              <a:tabLst>
                <a:tab pos="297180" algn="l"/>
              </a:tabLst>
            </a:pPr>
            <a:r>
              <a:rPr sz="2400" spc="-10" dirty="0">
                <a:latin typeface="Times New Roman"/>
                <a:cs typeface="Times New Roman"/>
              </a:rPr>
              <a:t>Objectives</a:t>
            </a:r>
            <a:endParaRPr sz="2400">
              <a:latin typeface="Times New Roman"/>
              <a:cs typeface="Times New Roman"/>
            </a:endParaRPr>
          </a:p>
          <a:p>
            <a:pPr marL="297180" indent="-284480">
              <a:lnSpc>
                <a:spcPct val="100000"/>
              </a:lnSpc>
              <a:spcBef>
                <a:spcPts val="1440"/>
              </a:spcBef>
              <a:buFont typeface="Arial MT"/>
              <a:buChar char="•"/>
              <a:tabLst>
                <a:tab pos="297180" algn="l"/>
              </a:tabLst>
            </a:pPr>
            <a:r>
              <a:rPr sz="2400" dirty="0">
                <a:latin typeface="Times New Roman"/>
                <a:cs typeface="Times New Roman"/>
              </a:rPr>
              <a:t>Literature</a:t>
            </a:r>
            <a:r>
              <a:rPr sz="2400" spc="-45" dirty="0">
                <a:latin typeface="Times New Roman"/>
                <a:cs typeface="Times New Roman"/>
              </a:rPr>
              <a:t> </a:t>
            </a:r>
            <a:r>
              <a:rPr sz="2400" spc="-10" dirty="0">
                <a:latin typeface="Times New Roman"/>
                <a:cs typeface="Times New Roman"/>
              </a:rPr>
              <a:t>survey</a:t>
            </a:r>
            <a:endParaRPr sz="2400">
              <a:latin typeface="Times New Roman"/>
              <a:cs typeface="Times New Roman"/>
            </a:endParaRPr>
          </a:p>
          <a:p>
            <a:pPr marL="297180" indent="-284480">
              <a:lnSpc>
                <a:spcPct val="100000"/>
              </a:lnSpc>
              <a:spcBef>
                <a:spcPts val="1440"/>
              </a:spcBef>
              <a:buFont typeface="Arial MT"/>
              <a:buChar char="•"/>
              <a:tabLst>
                <a:tab pos="297180" algn="l"/>
              </a:tabLst>
            </a:pPr>
            <a:r>
              <a:rPr sz="2400" spc="-10" dirty="0">
                <a:latin typeface="Times New Roman"/>
                <a:cs typeface="Times New Roman"/>
              </a:rPr>
              <a:t>Applications</a:t>
            </a:r>
            <a:endParaRPr sz="2400">
              <a:latin typeface="Times New Roman"/>
              <a:cs typeface="Times New Roman"/>
            </a:endParaRPr>
          </a:p>
          <a:p>
            <a:pPr marL="297180" indent="-284480">
              <a:lnSpc>
                <a:spcPct val="100000"/>
              </a:lnSpc>
              <a:spcBef>
                <a:spcPts val="1445"/>
              </a:spcBef>
              <a:buFont typeface="Arial MT"/>
              <a:buChar char="•"/>
              <a:tabLst>
                <a:tab pos="297180" algn="l"/>
              </a:tabLst>
            </a:pPr>
            <a:r>
              <a:rPr sz="2400" spc="-10" dirty="0">
                <a:latin typeface="Times New Roman"/>
                <a:cs typeface="Times New Roman"/>
              </a:rPr>
              <a:t>Reference</a:t>
            </a:r>
            <a:endParaRPr sz="2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10</a:t>
            </a:fld>
            <a:endParaRPr spc="-25" dirty="0"/>
          </a:p>
        </p:txBody>
      </p:sp>
      <p:sp>
        <p:nvSpPr>
          <p:cNvPr id="2" name="object 2"/>
          <p:cNvSpPr txBox="1">
            <a:spLocks noGrp="1"/>
          </p:cNvSpPr>
          <p:nvPr>
            <p:ph type="title"/>
          </p:nvPr>
        </p:nvSpPr>
        <p:spPr>
          <a:xfrm>
            <a:off x="517651" y="423418"/>
            <a:ext cx="7917180" cy="635635"/>
          </a:xfrm>
          <a:prstGeom prst="rect">
            <a:avLst/>
          </a:prstGeom>
        </p:spPr>
        <p:txBody>
          <a:bodyPr vert="horz" wrap="square" lIns="0" tIns="13335" rIns="0" bIns="0" rtlCol="0">
            <a:spAutoFit/>
          </a:bodyPr>
          <a:lstStyle/>
          <a:p>
            <a:pPr marL="3143250" marR="5080" indent="-3131185" algn="just">
              <a:lnSpc>
                <a:spcPct val="100000"/>
              </a:lnSpc>
              <a:spcBef>
                <a:spcPts val="105"/>
              </a:spcBef>
            </a:pPr>
            <a:r>
              <a:rPr sz="2000" dirty="0"/>
              <a:t>6.</a:t>
            </a:r>
            <a:r>
              <a:rPr sz="2000" spc="-20" dirty="0"/>
              <a:t> </a:t>
            </a:r>
            <a:r>
              <a:rPr sz="2000" dirty="0"/>
              <a:t>Finch:</a:t>
            </a:r>
            <a:r>
              <a:rPr sz="2000" spc="-85" dirty="0"/>
              <a:t> </a:t>
            </a:r>
            <a:r>
              <a:rPr sz="2000" dirty="0"/>
              <a:t>Prosthetic</a:t>
            </a:r>
            <a:r>
              <a:rPr sz="2000" spc="-65" dirty="0"/>
              <a:t> </a:t>
            </a:r>
            <a:r>
              <a:rPr sz="2000" dirty="0"/>
              <a:t>Arm</a:t>
            </a:r>
            <a:r>
              <a:rPr sz="2000" spc="-85" dirty="0"/>
              <a:t> </a:t>
            </a:r>
            <a:r>
              <a:rPr sz="2000" dirty="0"/>
              <a:t>With</a:t>
            </a:r>
            <a:r>
              <a:rPr sz="2000" spc="-85" dirty="0"/>
              <a:t> </a:t>
            </a:r>
            <a:r>
              <a:rPr sz="2000" dirty="0"/>
              <a:t>Three</a:t>
            </a:r>
            <a:r>
              <a:rPr sz="2000" spc="-60" dirty="0"/>
              <a:t> </a:t>
            </a:r>
            <a:r>
              <a:rPr sz="2000" dirty="0"/>
              <a:t>Opposing</a:t>
            </a:r>
            <a:r>
              <a:rPr sz="2000" spc="-60" dirty="0"/>
              <a:t> </a:t>
            </a:r>
            <a:r>
              <a:rPr sz="2000" dirty="0"/>
              <a:t>Fingers</a:t>
            </a:r>
            <a:r>
              <a:rPr sz="2000" spc="-80" dirty="0"/>
              <a:t> </a:t>
            </a:r>
            <a:r>
              <a:rPr sz="2000" dirty="0"/>
              <a:t>Controlled</a:t>
            </a:r>
            <a:r>
              <a:rPr sz="2000" spc="-90" dirty="0"/>
              <a:t> </a:t>
            </a:r>
            <a:r>
              <a:rPr sz="2000" dirty="0"/>
              <a:t>by</a:t>
            </a:r>
            <a:r>
              <a:rPr sz="2000" spc="-80" dirty="0"/>
              <a:t> </a:t>
            </a:r>
            <a:r>
              <a:rPr sz="2000" spc="-50" dirty="0"/>
              <a:t>a </a:t>
            </a:r>
            <a:r>
              <a:rPr sz="2000" dirty="0"/>
              <a:t>Muscle</a:t>
            </a:r>
            <a:r>
              <a:rPr sz="2000" spc="-80" dirty="0"/>
              <a:t> </a:t>
            </a:r>
            <a:r>
              <a:rPr sz="2000" spc="-10" dirty="0"/>
              <a:t>Bulge</a:t>
            </a:r>
            <a:endParaRPr sz="2000" dirty="0"/>
          </a:p>
        </p:txBody>
      </p:sp>
      <p:sp>
        <p:nvSpPr>
          <p:cNvPr id="3" name="object 3"/>
          <p:cNvSpPr txBox="1"/>
          <p:nvPr/>
        </p:nvSpPr>
        <p:spPr>
          <a:xfrm>
            <a:off x="517651" y="1130553"/>
            <a:ext cx="8022590" cy="5120005"/>
          </a:xfrm>
          <a:prstGeom prst="rect">
            <a:avLst/>
          </a:prstGeom>
        </p:spPr>
        <p:txBody>
          <a:bodyPr vert="horz" wrap="square" lIns="0" tIns="14604" rIns="0" bIns="0" rtlCol="0">
            <a:spAutoFit/>
          </a:bodyPr>
          <a:lstStyle/>
          <a:p>
            <a:pPr marL="12700" marR="5080" indent="1143000" algn="just">
              <a:lnSpc>
                <a:spcPct val="99400"/>
              </a:lnSpc>
              <a:spcBef>
                <a:spcPts val="114"/>
              </a:spcBef>
            </a:pPr>
            <a:r>
              <a:rPr sz="2400" dirty="0">
                <a:latin typeface="Times New Roman"/>
                <a:cs typeface="Times New Roman"/>
              </a:rPr>
              <a:t>The</a:t>
            </a:r>
            <a:r>
              <a:rPr sz="2400" spc="530" dirty="0">
                <a:latin typeface="Times New Roman"/>
                <a:cs typeface="Times New Roman"/>
              </a:rPr>
              <a:t> </a:t>
            </a:r>
            <a:r>
              <a:rPr sz="2400" dirty="0">
                <a:latin typeface="Times New Roman"/>
                <a:cs typeface="Times New Roman"/>
              </a:rPr>
              <a:t>project</a:t>
            </a:r>
            <a:r>
              <a:rPr sz="2400" spc="530" dirty="0">
                <a:latin typeface="Times New Roman"/>
                <a:cs typeface="Times New Roman"/>
              </a:rPr>
              <a:t> </a:t>
            </a:r>
            <a:r>
              <a:rPr sz="2400" dirty="0">
                <a:latin typeface="Times New Roman"/>
                <a:cs typeface="Times New Roman"/>
              </a:rPr>
              <a:t>is</a:t>
            </a:r>
            <a:r>
              <a:rPr sz="2400" spc="535" dirty="0">
                <a:latin typeface="Times New Roman"/>
                <a:cs typeface="Times New Roman"/>
              </a:rPr>
              <a:t> </a:t>
            </a:r>
            <a:r>
              <a:rPr sz="2400" dirty="0">
                <a:latin typeface="Times New Roman"/>
                <a:cs typeface="Times New Roman"/>
              </a:rPr>
              <a:t>about</a:t>
            </a:r>
            <a:r>
              <a:rPr sz="2400" spc="535" dirty="0">
                <a:latin typeface="Times New Roman"/>
                <a:cs typeface="Times New Roman"/>
              </a:rPr>
              <a:t> </a:t>
            </a:r>
            <a:r>
              <a:rPr sz="2400" dirty="0">
                <a:latin typeface="Times New Roman"/>
                <a:cs typeface="Times New Roman"/>
              </a:rPr>
              <a:t>prosthetic</a:t>
            </a:r>
            <a:r>
              <a:rPr sz="2400" spc="540" dirty="0">
                <a:latin typeface="Times New Roman"/>
                <a:cs typeface="Times New Roman"/>
              </a:rPr>
              <a:t> </a:t>
            </a:r>
            <a:r>
              <a:rPr sz="2400" dirty="0">
                <a:latin typeface="Times New Roman"/>
                <a:cs typeface="Times New Roman"/>
              </a:rPr>
              <a:t>arms</a:t>
            </a:r>
            <a:r>
              <a:rPr sz="2400" spc="545" dirty="0">
                <a:latin typeface="Times New Roman"/>
                <a:cs typeface="Times New Roman"/>
              </a:rPr>
              <a:t> </a:t>
            </a:r>
            <a:r>
              <a:rPr sz="2400" dirty="0">
                <a:latin typeface="Times New Roman"/>
                <a:cs typeface="Times New Roman"/>
              </a:rPr>
              <a:t>overcoming</a:t>
            </a:r>
            <a:r>
              <a:rPr sz="2400" spc="545" dirty="0">
                <a:latin typeface="Times New Roman"/>
                <a:cs typeface="Times New Roman"/>
              </a:rPr>
              <a:t> </a:t>
            </a:r>
            <a:r>
              <a:rPr sz="2400" spc="-25" dirty="0">
                <a:latin typeface="Times New Roman"/>
                <a:cs typeface="Times New Roman"/>
              </a:rPr>
              <a:t>the </a:t>
            </a:r>
            <a:r>
              <a:rPr sz="2400" dirty="0">
                <a:latin typeface="Times New Roman"/>
                <a:cs typeface="Times New Roman"/>
              </a:rPr>
              <a:t>shortcomings</a:t>
            </a:r>
            <a:r>
              <a:rPr sz="2400" spc="90" dirty="0">
                <a:latin typeface="Times New Roman"/>
                <a:cs typeface="Times New Roman"/>
              </a:rPr>
              <a:t>  </a:t>
            </a:r>
            <a:r>
              <a:rPr sz="2400" dirty="0">
                <a:latin typeface="Times New Roman"/>
                <a:cs typeface="Times New Roman"/>
              </a:rPr>
              <a:t>of</a:t>
            </a:r>
            <a:r>
              <a:rPr sz="2400" spc="80" dirty="0">
                <a:latin typeface="Times New Roman"/>
                <a:cs typeface="Times New Roman"/>
              </a:rPr>
              <a:t>  </a:t>
            </a:r>
            <a:r>
              <a:rPr sz="2400" dirty="0">
                <a:latin typeface="Times New Roman"/>
                <a:cs typeface="Times New Roman"/>
              </a:rPr>
              <a:t>conventional</a:t>
            </a:r>
            <a:r>
              <a:rPr sz="2400" spc="90" dirty="0">
                <a:latin typeface="Times New Roman"/>
                <a:cs typeface="Times New Roman"/>
              </a:rPr>
              <a:t>  </a:t>
            </a:r>
            <a:r>
              <a:rPr sz="2400" dirty="0">
                <a:latin typeface="Times New Roman"/>
                <a:cs typeface="Times New Roman"/>
              </a:rPr>
              <a:t>myoelectric</a:t>
            </a:r>
            <a:r>
              <a:rPr sz="2400" spc="85" dirty="0">
                <a:latin typeface="Times New Roman"/>
                <a:cs typeface="Times New Roman"/>
              </a:rPr>
              <a:t>  </a:t>
            </a:r>
            <a:r>
              <a:rPr sz="2400" dirty="0">
                <a:latin typeface="Times New Roman"/>
                <a:cs typeface="Times New Roman"/>
              </a:rPr>
              <a:t>and</a:t>
            </a:r>
            <a:r>
              <a:rPr sz="2400" spc="85" dirty="0">
                <a:latin typeface="Times New Roman"/>
                <a:cs typeface="Times New Roman"/>
              </a:rPr>
              <a:t>  </a:t>
            </a:r>
            <a:r>
              <a:rPr sz="2400" dirty="0">
                <a:latin typeface="Times New Roman"/>
                <a:cs typeface="Times New Roman"/>
              </a:rPr>
              <a:t>body-</a:t>
            </a:r>
            <a:r>
              <a:rPr sz="2400" spc="-10" dirty="0">
                <a:latin typeface="Times New Roman"/>
                <a:cs typeface="Times New Roman"/>
              </a:rPr>
              <a:t>powered </a:t>
            </a:r>
            <a:r>
              <a:rPr sz="2400" dirty="0">
                <a:latin typeface="Times New Roman"/>
                <a:cs typeface="Times New Roman"/>
              </a:rPr>
              <a:t>designs.</a:t>
            </a:r>
            <a:r>
              <a:rPr sz="2400" spc="60" dirty="0">
                <a:latin typeface="Times New Roman"/>
                <a:cs typeface="Times New Roman"/>
              </a:rPr>
              <a:t> </a:t>
            </a:r>
            <a:r>
              <a:rPr sz="2400" dirty="0">
                <a:latin typeface="Times New Roman"/>
                <a:cs typeface="Times New Roman"/>
              </a:rPr>
              <a:t>Methodologies</a:t>
            </a:r>
            <a:r>
              <a:rPr sz="2400" spc="50" dirty="0">
                <a:latin typeface="Times New Roman"/>
                <a:cs typeface="Times New Roman"/>
              </a:rPr>
              <a:t> </a:t>
            </a:r>
            <a:r>
              <a:rPr sz="2400" dirty="0">
                <a:latin typeface="Times New Roman"/>
                <a:cs typeface="Times New Roman"/>
              </a:rPr>
              <a:t>included</a:t>
            </a:r>
            <a:r>
              <a:rPr sz="2400" spc="50"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dirty="0">
                <a:latin typeface="Times New Roman"/>
                <a:cs typeface="Times New Roman"/>
              </a:rPr>
              <a:t>application</a:t>
            </a:r>
            <a:r>
              <a:rPr sz="2400" spc="55" dirty="0">
                <a:latin typeface="Times New Roman"/>
                <a:cs typeface="Times New Roman"/>
              </a:rPr>
              <a:t> </a:t>
            </a:r>
            <a:r>
              <a:rPr sz="2400" dirty="0">
                <a:latin typeface="Times New Roman"/>
                <a:cs typeface="Times New Roman"/>
              </a:rPr>
              <a:t>of</a:t>
            </a:r>
            <a:r>
              <a:rPr sz="2400" spc="70" dirty="0">
                <a:latin typeface="Times New Roman"/>
                <a:cs typeface="Times New Roman"/>
              </a:rPr>
              <a:t> </a:t>
            </a:r>
            <a:r>
              <a:rPr sz="2400" dirty="0">
                <a:latin typeface="Times New Roman"/>
                <a:cs typeface="Times New Roman"/>
              </a:rPr>
              <a:t>muscle</a:t>
            </a:r>
            <a:r>
              <a:rPr sz="2400" spc="60" dirty="0">
                <a:latin typeface="Times New Roman"/>
                <a:cs typeface="Times New Roman"/>
              </a:rPr>
              <a:t> </a:t>
            </a:r>
            <a:r>
              <a:rPr sz="2400" spc="-10" dirty="0">
                <a:latin typeface="Times New Roman"/>
                <a:cs typeface="Times New Roman"/>
              </a:rPr>
              <a:t>bulge </a:t>
            </a:r>
            <a:r>
              <a:rPr sz="2400" dirty="0">
                <a:latin typeface="Times New Roman"/>
                <a:cs typeface="Times New Roman"/>
              </a:rPr>
              <a:t>detection</a:t>
            </a:r>
            <a:r>
              <a:rPr sz="2400" spc="450" dirty="0">
                <a:latin typeface="Times New Roman"/>
                <a:cs typeface="Times New Roman"/>
              </a:rPr>
              <a:t>  </a:t>
            </a:r>
            <a:r>
              <a:rPr sz="2400" dirty="0">
                <a:latin typeface="Times New Roman"/>
                <a:cs typeface="Times New Roman"/>
              </a:rPr>
              <a:t>through</a:t>
            </a:r>
            <a:r>
              <a:rPr sz="2400" spc="459" dirty="0">
                <a:latin typeface="Times New Roman"/>
                <a:cs typeface="Times New Roman"/>
              </a:rPr>
              <a:t>  </a:t>
            </a:r>
            <a:r>
              <a:rPr sz="2400" dirty="0">
                <a:latin typeface="Times New Roman"/>
                <a:cs typeface="Times New Roman"/>
              </a:rPr>
              <a:t>photoelectric</a:t>
            </a:r>
            <a:r>
              <a:rPr sz="2400" spc="455" dirty="0">
                <a:latin typeface="Times New Roman"/>
                <a:cs typeface="Times New Roman"/>
              </a:rPr>
              <a:t>  </a:t>
            </a:r>
            <a:r>
              <a:rPr sz="2400" dirty="0">
                <a:latin typeface="Times New Roman"/>
                <a:cs typeface="Times New Roman"/>
              </a:rPr>
              <a:t>Sensors,</a:t>
            </a:r>
            <a:r>
              <a:rPr sz="2400" spc="450" dirty="0">
                <a:latin typeface="Times New Roman"/>
                <a:cs typeface="Times New Roman"/>
              </a:rPr>
              <a:t>  </a:t>
            </a:r>
            <a:r>
              <a:rPr sz="2400" dirty="0">
                <a:latin typeface="Times New Roman"/>
                <a:cs typeface="Times New Roman"/>
              </a:rPr>
              <a:t>gesture-</a:t>
            </a:r>
            <a:r>
              <a:rPr sz="2400" spc="-10" dirty="0">
                <a:latin typeface="Times New Roman"/>
                <a:cs typeface="Times New Roman"/>
              </a:rPr>
              <a:t>controlled </a:t>
            </a:r>
            <a:r>
              <a:rPr sz="2400" dirty="0">
                <a:latin typeface="Times New Roman"/>
                <a:cs typeface="Times New Roman"/>
              </a:rPr>
              <a:t>systems</a:t>
            </a:r>
            <a:r>
              <a:rPr sz="2400" spc="420" dirty="0">
                <a:latin typeface="Times New Roman"/>
                <a:cs typeface="Times New Roman"/>
              </a:rPr>
              <a:t>  </a:t>
            </a:r>
            <a:r>
              <a:rPr sz="2400" dirty="0">
                <a:latin typeface="Times New Roman"/>
                <a:cs typeface="Times New Roman"/>
              </a:rPr>
              <a:t>with</a:t>
            </a:r>
            <a:r>
              <a:rPr sz="2400" spc="420" dirty="0">
                <a:latin typeface="Times New Roman"/>
                <a:cs typeface="Times New Roman"/>
              </a:rPr>
              <a:t>  </a:t>
            </a:r>
            <a:r>
              <a:rPr sz="2400" dirty="0">
                <a:latin typeface="Times New Roman"/>
                <a:cs typeface="Times New Roman"/>
              </a:rPr>
              <a:t>MPU6050</a:t>
            </a:r>
            <a:r>
              <a:rPr sz="2400" spc="420" dirty="0">
                <a:latin typeface="Times New Roman"/>
                <a:cs typeface="Times New Roman"/>
              </a:rPr>
              <a:t>  </a:t>
            </a:r>
            <a:r>
              <a:rPr sz="2400" dirty="0">
                <a:latin typeface="Times New Roman"/>
                <a:cs typeface="Times New Roman"/>
              </a:rPr>
              <a:t>accelerometers,</a:t>
            </a:r>
            <a:r>
              <a:rPr sz="2400" spc="420" dirty="0">
                <a:latin typeface="Times New Roman"/>
                <a:cs typeface="Times New Roman"/>
              </a:rPr>
              <a:t>  </a:t>
            </a:r>
            <a:r>
              <a:rPr sz="2400" dirty="0">
                <a:latin typeface="Times New Roman"/>
                <a:cs typeface="Times New Roman"/>
              </a:rPr>
              <a:t>Arduino</a:t>
            </a:r>
            <a:r>
              <a:rPr sz="2400" spc="425" dirty="0">
                <a:latin typeface="Times New Roman"/>
                <a:cs typeface="Times New Roman"/>
              </a:rPr>
              <a:t>  </a:t>
            </a:r>
            <a:r>
              <a:rPr sz="2400" spc="-10" dirty="0">
                <a:latin typeface="Times New Roman"/>
                <a:cs typeface="Times New Roman"/>
              </a:rPr>
              <a:t>Uno,RF </a:t>
            </a:r>
            <a:r>
              <a:rPr sz="2400" dirty="0">
                <a:latin typeface="Times New Roman"/>
                <a:cs typeface="Times New Roman"/>
              </a:rPr>
              <a:t>modules,</a:t>
            </a:r>
            <a:r>
              <a:rPr sz="2400" spc="275" dirty="0">
                <a:latin typeface="Times New Roman"/>
                <a:cs typeface="Times New Roman"/>
              </a:rPr>
              <a:t> </a:t>
            </a:r>
            <a:r>
              <a:rPr sz="2400" dirty="0">
                <a:latin typeface="Times New Roman"/>
                <a:cs typeface="Times New Roman"/>
              </a:rPr>
              <a:t>and</a:t>
            </a:r>
            <a:r>
              <a:rPr sz="2400" spc="280" dirty="0">
                <a:latin typeface="Times New Roman"/>
                <a:cs typeface="Times New Roman"/>
              </a:rPr>
              <a:t> </a:t>
            </a:r>
            <a:r>
              <a:rPr sz="2400" spc="-20" dirty="0">
                <a:latin typeface="Times New Roman"/>
                <a:cs typeface="Times New Roman"/>
              </a:rPr>
              <a:t>3D-</a:t>
            </a:r>
            <a:r>
              <a:rPr sz="2400" dirty="0">
                <a:latin typeface="Times New Roman"/>
                <a:cs typeface="Times New Roman"/>
              </a:rPr>
              <a:t>printed</a:t>
            </a:r>
            <a:r>
              <a:rPr sz="2400" spc="265" dirty="0">
                <a:latin typeface="Times New Roman"/>
                <a:cs typeface="Times New Roman"/>
              </a:rPr>
              <a:t> </a:t>
            </a:r>
            <a:r>
              <a:rPr sz="2400" dirty="0">
                <a:latin typeface="Times New Roman"/>
                <a:cs typeface="Times New Roman"/>
              </a:rPr>
              <a:t>structures</a:t>
            </a:r>
            <a:r>
              <a:rPr sz="2400" spc="265" dirty="0">
                <a:latin typeface="Times New Roman"/>
                <a:cs typeface="Times New Roman"/>
              </a:rPr>
              <a:t> </a:t>
            </a:r>
            <a:r>
              <a:rPr sz="2400" dirty="0">
                <a:latin typeface="Times New Roman"/>
                <a:cs typeface="Times New Roman"/>
              </a:rPr>
              <a:t>with</a:t>
            </a:r>
            <a:r>
              <a:rPr sz="2400" spc="275" dirty="0">
                <a:latin typeface="Times New Roman"/>
                <a:cs typeface="Times New Roman"/>
              </a:rPr>
              <a:t> </a:t>
            </a:r>
            <a:r>
              <a:rPr sz="2400" dirty="0">
                <a:latin typeface="Times New Roman"/>
                <a:cs typeface="Times New Roman"/>
              </a:rPr>
              <a:t>single</a:t>
            </a:r>
            <a:r>
              <a:rPr sz="2400" spc="265" dirty="0">
                <a:latin typeface="Times New Roman"/>
                <a:cs typeface="Times New Roman"/>
              </a:rPr>
              <a:t> </a:t>
            </a:r>
            <a:r>
              <a:rPr sz="2400" dirty="0">
                <a:latin typeface="Times New Roman"/>
                <a:cs typeface="Times New Roman"/>
              </a:rPr>
              <a:t>linear</a:t>
            </a:r>
            <a:r>
              <a:rPr sz="2400" spc="280" dirty="0">
                <a:latin typeface="Times New Roman"/>
                <a:cs typeface="Times New Roman"/>
              </a:rPr>
              <a:t> </a:t>
            </a:r>
            <a:r>
              <a:rPr sz="2400" spc="-10" dirty="0">
                <a:latin typeface="Times New Roman"/>
                <a:cs typeface="Times New Roman"/>
              </a:rPr>
              <a:t>actuators. </a:t>
            </a:r>
            <a:r>
              <a:rPr sz="2400" dirty="0">
                <a:latin typeface="Times New Roman"/>
                <a:cs typeface="Times New Roman"/>
              </a:rPr>
              <a:t>Functional</a:t>
            </a:r>
            <a:r>
              <a:rPr sz="2400" spc="-15" dirty="0">
                <a:latin typeface="Times New Roman"/>
                <a:cs typeface="Times New Roman"/>
              </a:rPr>
              <a:t> </a:t>
            </a:r>
            <a:r>
              <a:rPr sz="2400" dirty="0">
                <a:latin typeface="Times New Roman"/>
                <a:cs typeface="Times New Roman"/>
              </a:rPr>
              <a:t>testing,</a:t>
            </a:r>
            <a:r>
              <a:rPr sz="2400" spc="-5" dirty="0">
                <a:latin typeface="Times New Roman"/>
                <a:cs typeface="Times New Roman"/>
              </a:rPr>
              <a:t> </a:t>
            </a:r>
            <a:r>
              <a:rPr sz="2400" dirty="0">
                <a:latin typeface="Times New Roman"/>
                <a:cs typeface="Times New Roman"/>
              </a:rPr>
              <a:t>such</a:t>
            </a:r>
            <a:r>
              <a:rPr sz="2400" spc="10" dirty="0">
                <a:latin typeface="Times New Roman"/>
                <a:cs typeface="Times New Roman"/>
              </a:rPr>
              <a:t> </a:t>
            </a:r>
            <a:r>
              <a:rPr sz="2400" dirty="0">
                <a:latin typeface="Times New Roman"/>
                <a:cs typeface="Times New Roman"/>
              </a:rPr>
              <a:t>as SHAP,</a:t>
            </a:r>
            <a:r>
              <a:rPr sz="2400" spc="5" dirty="0">
                <a:latin typeface="Times New Roman"/>
                <a:cs typeface="Times New Roman"/>
              </a:rPr>
              <a:t> </a:t>
            </a:r>
            <a:r>
              <a:rPr sz="2400" dirty="0">
                <a:latin typeface="Times New Roman"/>
                <a:cs typeface="Times New Roman"/>
              </a:rPr>
              <a:t>was</a:t>
            </a:r>
            <a:r>
              <a:rPr sz="2400" spc="5" dirty="0">
                <a:latin typeface="Times New Roman"/>
                <a:cs typeface="Times New Roman"/>
              </a:rPr>
              <a:t> </a:t>
            </a:r>
            <a:r>
              <a:rPr sz="2400" dirty="0">
                <a:latin typeface="Times New Roman"/>
                <a:cs typeface="Times New Roman"/>
              </a:rPr>
              <a:t>conducted</a:t>
            </a:r>
            <a:r>
              <a:rPr sz="2400" spc="-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amputees</a:t>
            </a:r>
            <a:r>
              <a:rPr sz="2400" spc="10" dirty="0">
                <a:latin typeface="Times New Roman"/>
                <a:cs typeface="Times New Roman"/>
              </a:rPr>
              <a:t> </a:t>
            </a:r>
            <a:r>
              <a:rPr sz="2400" spc="-25" dirty="0">
                <a:latin typeface="Times New Roman"/>
                <a:cs typeface="Times New Roman"/>
              </a:rPr>
              <a:t>to </a:t>
            </a:r>
            <a:r>
              <a:rPr sz="2400" dirty="0">
                <a:latin typeface="Times New Roman"/>
                <a:cs typeface="Times New Roman"/>
              </a:rPr>
              <a:t>test</a:t>
            </a:r>
            <a:r>
              <a:rPr sz="2400" spc="40" dirty="0">
                <a:latin typeface="Times New Roman"/>
                <a:cs typeface="Times New Roman"/>
              </a:rPr>
              <a:t>  </a:t>
            </a:r>
            <a:r>
              <a:rPr sz="2400" dirty="0">
                <a:latin typeface="Times New Roman"/>
                <a:cs typeface="Times New Roman"/>
              </a:rPr>
              <a:t>performance.</a:t>
            </a:r>
            <a:r>
              <a:rPr sz="2400" spc="35" dirty="0">
                <a:latin typeface="Times New Roman"/>
                <a:cs typeface="Times New Roman"/>
              </a:rPr>
              <a:t>  </a:t>
            </a:r>
            <a:r>
              <a:rPr sz="2400" dirty="0">
                <a:latin typeface="Times New Roman"/>
                <a:cs typeface="Times New Roman"/>
              </a:rPr>
              <a:t>Limitations</a:t>
            </a:r>
            <a:r>
              <a:rPr sz="2400" spc="35" dirty="0">
                <a:latin typeface="Times New Roman"/>
                <a:cs typeface="Times New Roman"/>
              </a:rPr>
              <a:t>  </a:t>
            </a:r>
            <a:r>
              <a:rPr sz="2400" dirty="0">
                <a:latin typeface="Times New Roman"/>
                <a:cs typeface="Times New Roman"/>
              </a:rPr>
              <a:t>as</a:t>
            </a:r>
            <a:r>
              <a:rPr sz="2400" spc="35" dirty="0">
                <a:latin typeface="Times New Roman"/>
                <a:cs typeface="Times New Roman"/>
              </a:rPr>
              <a:t>  </a:t>
            </a:r>
            <a:r>
              <a:rPr sz="2400" dirty="0">
                <a:latin typeface="Times New Roman"/>
                <a:cs typeface="Times New Roman"/>
              </a:rPr>
              <a:t>reduced</a:t>
            </a:r>
            <a:r>
              <a:rPr sz="2400" spc="35" dirty="0">
                <a:latin typeface="Times New Roman"/>
                <a:cs typeface="Times New Roman"/>
              </a:rPr>
              <a:t>  </a:t>
            </a:r>
            <a:r>
              <a:rPr sz="2400" dirty="0">
                <a:latin typeface="Times New Roman"/>
                <a:cs typeface="Times New Roman"/>
              </a:rPr>
              <a:t>gesture</a:t>
            </a:r>
            <a:r>
              <a:rPr sz="2400" spc="30" dirty="0">
                <a:latin typeface="Times New Roman"/>
                <a:cs typeface="Times New Roman"/>
              </a:rPr>
              <a:t>  </a:t>
            </a:r>
            <a:r>
              <a:rPr sz="2400" spc="-10" dirty="0">
                <a:latin typeface="Times New Roman"/>
                <a:cs typeface="Times New Roman"/>
              </a:rPr>
              <a:t>recognition, </a:t>
            </a:r>
            <a:r>
              <a:rPr sz="2400" dirty="0">
                <a:latin typeface="Times New Roman"/>
                <a:cs typeface="Times New Roman"/>
              </a:rPr>
              <a:t>absence</a:t>
            </a:r>
            <a:r>
              <a:rPr sz="2400" spc="114" dirty="0">
                <a:latin typeface="Times New Roman"/>
                <a:cs typeface="Times New Roman"/>
              </a:rPr>
              <a:t>  </a:t>
            </a:r>
            <a:r>
              <a:rPr sz="2400" dirty="0">
                <a:latin typeface="Times New Roman"/>
                <a:cs typeface="Times New Roman"/>
              </a:rPr>
              <a:t>of</a:t>
            </a:r>
            <a:r>
              <a:rPr sz="2400" spc="105" dirty="0">
                <a:latin typeface="Times New Roman"/>
                <a:cs typeface="Times New Roman"/>
              </a:rPr>
              <a:t>  </a:t>
            </a:r>
            <a:r>
              <a:rPr sz="2400" dirty="0">
                <a:latin typeface="Times New Roman"/>
                <a:cs typeface="Times New Roman"/>
              </a:rPr>
              <a:t>sensory</a:t>
            </a:r>
            <a:r>
              <a:rPr sz="2400" spc="114" dirty="0">
                <a:latin typeface="Times New Roman"/>
                <a:cs typeface="Times New Roman"/>
              </a:rPr>
              <a:t>  </a:t>
            </a:r>
            <a:r>
              <a:rPr sz="2400" dirty="0">
                <a:latin typeface="Times New Roman"/>
                <a:cs typeface="Times New Roman"/>
              </a:rPr>
              <a:t>feedback,</a:t>
            </a:r>
            <a:r>
              <a:rPr sz="2400" spc="110" dirty="0">
                <a:latin typeface="Times New Roman"/>
                <a:cs typeface="Times New Roman"/>
              </a:rPr>
              <a:t>  </a:t>
            </a:r>
            <a:r>
              <a:rPr sz="2400" dirty="0">
                <a:latin typeface="Times New Roman"/>
                <a:cs typeface="Times New Roman"/>
              </a:rPr>
              <a:t>mechanical</a:t>
            </a:r>
            <a:r>
              <a:rPr sz="2400" spc="114" dirty="0">
                <a:latin typeface="Times New Roman"/>
                <a:cs typeface="Times New Roman"/>
              </a:rPr>
              <a:t>  </a:t>
            </a:r>
            <a:r>
              <a:rPr sz="2400" dirty="0">
                <a:latin typeface="Times New Roman"/>
                <a:cs typeface="Times New Roman"/>
              </a:rPr>
              <a:t>misalignment,</a:t>
            </a:r>
            <a:r>
              <a:rPr sz="2400" spc="110" dirty="0">
                <a:latin typeface="Times New Roman"/>
                <a:cs typeface="Times New Roman"/>
              </a:rPr>
              <a:t>  </a:t>
            </a:r>
            <a:r>
              <a:rPr sz="2400" spc="-25" dirty="0">
                <a:latin typeface="Times New Roman"/>
                <a:cs typeface="Times New Roman"/>
              </a:rPr>
              <a:t>and </a:t>
            </a:r>
            <a:r>
              <a:rPr sz="2400" dirty="0">
                <a:latin typeface="Times New Roman"/>
                <a:cs typeface="Times New Roman"/>
              </a:rPr>
              <a:t>sensor</a:t>
            </a:r>
            <a:r>
              <a:rPr sz="2400" spc="550" dirty="0">
                <a:latin typeface="Times New Roman"/>
                <a:cs typeface="Times New Roman"/>
              </a:rPr>
              <a:t> </a:t>
            </a:r>
            <a:r>
              <a:rPr sz="2400" dirty="0">
                <a:latin typeface="Times New Roman"/>
                <a:cs typeface="Times New Roman"/>
              </a:rPr>
              <a:t>noise.</a:t>
            </a:r>
            <a:r>
              <a:rPr sz="2400" spc="555" dirty="0">
                <a:latin typeface="Times New Roman"/>
                <a:cs typeface="Times New Roman"/>
              </a:rPr>
              <a:t> </a:t>
            </a:r>
            <a:r>
              <a:rPr sz="2400" dirty="0">
                <a:latin typeface="Times New Roman"/>
                <a:cs typeface="Times New Roman"/>
              </a:rPr>
              <a:t>Future</a:t>
            </a:r>
            <a:r>
              <a:rPr sz="2400" spc="555" dirty="0">
                <a:latin typeface="Times New Roman"/>
                <a:cs typeface="Times New Roman"/>
              </a:rPr>
              <a:t> </a:t>
            </a:r>
            <a:r>
              <a:rPr sz="2400" dirty="0">
                <a:latin typeface="Times New Roman"/>
                <a:cs typeface="Times New Roman"/>
              </a:rPr>
              <a:t>developments</a:t>
            </a:r>
            <a:r>
              <a:rPr sz="2400" spc="555" dirty="0">
                <a:latin typeface="Times New Roman"/>
                <a:cs typeface="Times New Roman"/>
              </a:rPr>
              <a:t> </a:t>
            </a:r>
            <a:r>
              <a:rPr sz="2400" dirty="0">
                <a:latin typeface="Times New Roman"/>
                <a:cs typeface="Times New Roman"/>
              </a:rPr>
              <a:t>involve</a:t>
            </a:r>
            <a:r>
              <a:rPr sz="2400" spc="540" dirty="0">
                <a:latin typeface="Times New Roman"/>
                <a:cs typeface="Times New Roman"/>
              </a:rPr>
              <a:t> </a:t>
            </a:r>
            <a:r>
              <a:rPr sz="2400" dirty="0">
                <a:latin typeface="Times New Roman"/>
                <a:cs typeface="Times New Roman"/>
              </a:rPr>
              <a:t>integration</a:t>
            </a:r>
            <a:r>
              <a:rPr sz="2400" spc="550" dirty="0">
                <a:latin typeface="Times New Roman"/>
                <a:cs typeface="Times New Roman"/>
              </a:rPr>
              <a:t> </a:t>
            </a:r>
            <a:r>
              <a:rPr sz="2400" dirty="0">
                <a:latin typeface="Times New Roman"/>
                <a:cs typeface="Times New Roman"/>
              </a:rPr>
              <a:t>of</a:t>
            </a:r>
            <a:r>
              <a:rPr sz="2400" spc="540" dirty="0">
                <a:latin typeface="Times New Roman"/>
                <a:cs typeface="Times New Roman"/>
              </a:rPr>
              <a:t> </a:t>
            </a:r>
            <a:r>
              <a:rPr sz="2400" spc="-20" dirty="0">
                <a:latin typeface="Times New Roman"/>
                <a:cs typeface="Times New Roman"/>
              </a:rPr>
              <a:t>flex </a:t>
            </a:r>
            <a:r>
              <a:rPr sz="2400" dirty="0">
                <a:latin typeface="Times New Roman"/>
                <a:cs typeface="Times New Roman"/>
              </a:rPr>
              <a:t>sensors,</a:t>
            </a:r>
            <a:r>
              <a:rPr sz="2400" spc="390" dirty="0">
                <a:latin typeface="Times New Roman"/>
                <a:cs typeface="Times New Roman"/>
              </a:rPr>
              <a:t> </a:t>
            </a:r>
            <a:r>
              <a:rPr sz="2400" dirty="0">
                <a:latin typeface="Times New Roman"/>
                <a:cs typeface="Times New Roman"/>
              </a:rPr>
              <a:t>Bluetooth</a:t>
            </a:r>
            <a:r>
              <a:rPr sz="2400" spc="390" dirty="0">
                <a:latin typeface="Times New Roman"/>
                <a:cs typeface="Times New Roman"/>
              </a:rPr>
              <a:t> </a:t>
            </a:r>
            <a:r>
              <a:rPr sz="2400" dirty="0">
                <a:latin typeface="Times New Roman"/>
                <a:cs typeface="Times New Roman"/>
              </a:rPr>
              <a:t>connectivity,</a:t>
            </a:r>
            <a:r>
              <a:rPr sz="2400" spc="385" dirty="0">
                <a:latin typeface="Times New Roman"/>
                <a:cs typeface="Times New Roman"/>
              </a:rPr>
              <a:t> </a:t>
            </a:r>
            <a:r>
              <a:rPr sz="2400" dirty="0">
                <a:latin typeface="Times New Roman"/>
                <a:cs typeface="Times New Roman"/>
              </a:rPr>
              <a:t>sophisticated</a:t>
            </a:r>
            <a:r>
              <a:rPr sz="2400" spc="390" dirty="0">
                <a:latin typeface="Times New Roman"/>
                <a:cs typeface="Times New Roman"/>
              </a:rPr>
              <a:t> </a:t>
            </a:r>
            <a:r>
              <a:rPr sz="2400" dirty="0">
                <a:latin typeface="Times New Roman"/>
                <a:cs typeface="Times New Roman"/>
              </a:rPr>
              <a:t>AI-based</a:t>
            </a:r>
            <a:r>
              <a:rPr sz="2400" spc="375" dirty="0">
                <a:latin typeface="Times New Roman"/>
                <a:cs typeface="Times New Roman"/>
              </a:rPr>
              <a:t> </a:t>
            </a:r>
            <a:r>
              <a:rPr sz="2400" spc="-10" dirty="0">
                <a:latin typeface="Times New Roman"/>
                <a:cs typeface="Times New Roman"/>
              </a:rPr>
              <a:t>gesture </a:t>
            </a:r>
            <a:r>
              <a:rPr sz="2400" dirty="0">
                <a:latin typeface="Times New Roman"/>
                <a:cs typeface="Times New Roman"/>
              </a:rPr>
              <a:t>recognition,</a:t>
            </a:r>
            <a:r>
              <a:rPr sz="2400" spc="55" dirty="0">
                <a:latin typeface="Times New Roman"/>
                <a:cs typeface="Times New Roman"/>
              </a:rPr>
              <a:t> </a:t>
            </a:r>
            <a:r>
              <a:rPr sz="2400" dirty="0">
                <a:latin typeface="Times New Roman"/>
                <a:cs typeface="Times New Roman"/>
              </a:rPr>
              <a:t>and</a:t>
            </a:r>
            <a:r>
              <a:rPr sz="2400" spc="70" dirty="0">
                <a:latin typeface="Times New Roman"/>
                <a:cs typeface="Times New Roman"/>
              </a:rPr>
              <a:t> </a:t>
            </a:r>
            <a:r>
              <a:rPr sz="2400" dirty="0">
                <a:latin typeface="Times New Roman"/>
                <a:cs typeface="Times New Roman"/>
              </a:rPr>
              <a:t>feedback</a:t>
            </a:r>
            <a:r>
              <a:rPr sz="2400" spc="70" dirty="0">
                <a:latin typeface="Times New Roman"/>
                <a:cs typeface="Times New Roman"/>
              </a:rPr>
              <a:t> </a:t>
            </a:r>
            <a:r>
              <a:rPr sz="2400" dirty="0">
                <a:latin typeface="Times New Roman"/>
                <a:cs typeface="Times New Roman"/>
              </a:rPr>
              <a:t>systems</a:t>
            </a:r>
            <a:r>
              <a:rPr sz="2400" spc="65" dirty="0">
                <a:latin typeface="Times New Roman"/>
                <a:cs typeface="Times New Roman"/>
              </a:rPr>
              <a:t> </a:t>
            </a:r>
            <a:r>
              <a:rPr sz="2400" dirty="0">
                <a:latin typeface="Times New Roman"/>
                <a:cs typeface="Times New Roman"/>
              </a:rPr>
              <a:t>to</a:t>
            </a:r>
            <a:r>
              <a:rPr sz="2400" spc="60" dirty="0">
                <a:latin typeface="Times New Roman"/>
                <a:cs typeface="Times New Roman"/>
              </a:rPr>
              <a:t> </a:t>
            </a:r>
            <a:r>
              <a:rPr sz="2400" dirty="0">
                <a:latin typeface="Times New Roman"/>
                <a:cs typeface="Times New Roman"/>
              </a:rPr>
              <a:t>improve</a:t>
            </a:r>
            <a:r>
              <a:rPr sz="2400" spc="75" dirty="0">
                <a:latin typeface="Times New Roman"/>
                <a:cs typeface="Times New Roman"/>
              </a:rPr>
              <a:t> </a:t>
            </a:r>
            <a:r>
              <a:rPr sz="2400" dirty="0">
                <a:latin typeface="Times New Roman"/>
                <a:cs typeface="Times New Roman"/>
              </a:rPr>
              <a:t>usability,</a:t>
            </a:r>
            <a:r>
              <a:rPr sz="2400" spc="65" dirty="0">
                <a:latin typeface="Times New Roman"/>
                <a:cs typeface="Times New Roman"/>
              </a:rPr>
              <a:t> </a:t>
            </a:r>
            <a:r>
              <a:rPr sz="2400" spc="-10" dirty="0">
                <a:latin typeface="Times New Roman"/>
                <a:cs typeface="Times New Roman"/>
              </a:rPr>
              <a:t>comfort, </a:t>
            </a:r>
            <a:r>
              <a:rPr sz="2400" dirty="0">
                <a:latin typeface="Times New Roman"/>
                <a:cs typeface="Times New Roman"/>
              </a:rPr>
              <a:t>and</a:t>
            </a:r>
            <a:r>
              <a:rPr sz="2400" spc="360" dirty="0">
                <a:latin typeface="Times New Roman"/>
                <a:cs typeface="Times New Roman"/>
              </a:rPr>
              <a:t>  </a:t>
            </a:r>
            <a:r>
              <a:rPr sz="2400" dirty="0">
                <a:latin typeface="Times New Roman"/>
                <a:cs typeface="Times New Roman"/>
              </a:rPr>
              <a:t>functionality,</a:t>
            </a:r>
            <a:r>
              <a:rPr sz="2400" spc="355" dirty="0">
                <a:latin typeface="Times New Roman"/>
                <a:cs typeface="Times New Roman"/>
              </a:rPr>
              <a:t>  </a:t>
            </a:r>
            <a:r>
              <a:rPr sz="2400" dirty="0">
                <a:latin typeface="Times New Roman"/>
                <a:cs typeface="Times New Roman"/>
              </a:rPr>
              <a:t>eventually</a:t>
            </a:r>
            <a:r>
              <a:rPr sz="2400" spc="355" dirty="0">
                <a:latin typeface="Times New Roman"/>
                <a:cs typeface="Times New Roman"/>
              </a:rPr>
              <a:t>  </a:t>
            </a:r>
            <a:r>
              <a:rPr sz="2400" dirty="0">
                <a:latin typeface="Times New Roman"/>
                <a:cs typeface="Times New Roman"/>
              </a:rPr>
              <a:t>progressing</a:t>
            </a:r>
            <a:r>
              <a:rPr sz="2400" spc="355" dirty="0">
                <a:latin typeface="Times New Roman"/>
                <a:cs typeface="Times New Roman"/>
              </a:rPr>
              <a:t>  </a:t>
            </a:r>
            <a:r>
              <a:rPr sz="2400" dirty="0">
                <a:latin typeface="Times New Roman"/>
                <a:cs typeface="Times New Roman"/>
              </a:rPr>
              <a:t>toward</a:t>
            </a:r>
            <a:r>
              <a:rPr sz="2400" spc="360" dirty="0">
                <a:latin typeface="Times New Roman"/>
                <a:cs typeface="Times New Roman"/>
              </a:rPr>
              <a:t>  </a:t>
            </a:r>
            <a:r>
              <a:rPr sz="2400" spc="-10" dirty="0">
                <a:latin typeface="Times New Roman"/>
                <a:cs typeface="Times New Roman"/>
              </a:rPr>
              <a:t>increased </a:t>
            </a:r>
            <a:r>
              <a:rPr sz="2400" dirty="0">
                <a:latin typeface="Times New Roman"/>
                <a:cs typeface="Times New Roman"/>
              </a:rPr>
              <a:t>dexterity</a:t>
            </a:r>
            <a:r>
              <a:rPr sz="2400" spc="-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spc="-10" dirty="0">
                <a:latin typeface="Times New Roman"/>
                <a:cs typeface="Times New Roman"/>
              </a:rPr>
              <a:t>real-</a:t>
            </a:r>
            <a:r>
              <a:rPr sz="2400" dirty="0">
                <a:latin typeface="Times New Roman"/>
                <a:cs typeface="Times New Roman"/>
              </a:rPr>
              <a:t>world</a:t>
            </a:r>
            <a:r>
              <a:rPr sz="2400" spc="-15" dirty="0">
                <a:latin typeface="Times New Roman"/>
                <a:cs typeface="Times New Roman"/>
              </a:rPr>
              <a:t> </a:t>
            </a:r>
            <a:r>
              <a:rPr sz="2400" spc="-10" dirty="0">
                <a:latin typeface="Times New Roman"/>
                <a:cs typeface="Times New Roman"/>
              </a:rPr>
              <a:t>applicability.</a:t>
            </a:r>
            <a:endParaRPr sz="2400" dirty="0">
              <a:latin typeface="Times New Roman"/>
              <a:cs typeface="Times New Roman"/>
            </a:endParaRPr>
          </a:p>
        </p:txBody>
      </p:sp>
      <p:sp>
        <p:nvSpPr>
          <p:cNvPr id="7" name="object 7">
            <a:extLst>
              <a:ext uri="{FF2B5EF4-FFF2-40B4-BE49-F238E27FC236}">
                <a16:creationId xmlns:a16="http://schemas.microsoft.com/office/drawing/2014/main" id="{682C036A-F164-1C31-4B83-70AD4C56FCD8}"/>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
        <p:nvSpPr>
          <p:cNvPr id="2" name="object 2"/>
          <p:cNvSpPr txBox="1"/>
          <p:nvPr/>
        </p:nvSpPr>
        <p:spPr>
          <a:xfrm>
            <a:off x="477265" y="1600200"/>
            <a:ext cx="8182609" cy="4455707"/>
          </a:xfrm>
          <a:prstGeom prst="rect">
            <a:avLst/>
          </a:prstGeom>
        </p:spPr>
        <p:txBody>
          <a:bodyPr vert="horz" wrap="square" lIns="0" tIns="23495" rIns="0" bIns="0" rtlCol="0" anchor="t">
            <a:spAutoFit/>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Vi-</a:t>
            </a:r>
            <a:r>
              <a:rPr lang="en-GB" dirty="0" err="1">
                <a:latin typeface="Times New Roman" panose="02020603050405020304" pitchFamily="18" charset="0"/>
                <a:cs typeface="Times New Roman" panose="02020603050405020304" pitchFamily="18" charset="0"/>
              </a:rPr>
              <a:t>HaB</a:t>
            </a:r>
            <a:r>
              <a:rPr lang="en-GB" dirty="0">
                <a:latin typeface="Times New Roman" panose="02020603050405020304" pitchFamily="18" charset="0"/>
                <a:cs typeface="Times New Roman" panose="02020603050405020304" pitchFamily="18" charset="0"/>
              </a:rPr>
              <a:t> is a wearable vibrotactile feedback system designed to restore proprioception in upper-limb prosthetic users.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provides independent force feedback from every finger of a prosthetic or exoskeleton, utilizing vibrotactile actuators on an armband.</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slave side uses force-sensitive resistors (FSRs) mounted on a dummy hand to simulate touch and grasping events.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An Arduino Nano interprets the sensor signals and sends them to the vibrotactile motors placed around the upper arm.</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Each motor is associated with a different finger, allowing spatial mapping of finger sensations independent of phantom limb sensations.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Tested with 14 subjects with upper-limb disability or phantom limb sensations. Achieved average accuracy of 82.04% across conditions.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Performance was either stable or slightly better under distraction, emphasizing Vi-</a:t>
            </a:r>
            <a:r>
              <a:rPr lang="en-GB" dirty="0" err="1">
                <a:latin typeface="Times New Roman" panose="02020603050405020304" pitchFamily="18" charset="0"/>
                <a:cs typeface="Times New Roman" panose="02020603050405020304" pitchFamily="18" charset="0"/>
              </a:rPr>
              <a:t>HaB’s</a:t>
            </a:r>
            <a:r>
              <a:rPr lang="en-GB" dirty="0">
                <a:latin typeface="Times New Roman" panose="02020603050405020304" pitchFamily="18" charset="0"/>
                <a:cs typeface="Times New Roman" panose="02020603050405020304" pitchFamily="18" charset="0"/>
              </a:rPr>
              <a:t> resilience in everyday conditions and proving to be reliable.</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Vi-</a:t>
            </a:r>
            <a:r>
              <a:rPr lang="en-GB" dirty="0" err="1">
                <a:latin typeface="Times New Roman" panose="02020603050405020304" pitchFamily="18" charset="0"/>
                <a:cs typeface="Times New Roman" panose="02020603050405020304" pitchFamily="18" charset="0"/>
              </a:rPr>
              <a:t>HaB</a:t>
            </a:r>
            <a:r>
              <a:rPr lang="en-GB" dirty="0">
                <a:latin typeface="Times New Roman" panose="02020603050405020304" pitchFamily="18" charset="0"/>
                <a:cs typeface="Times New Roman" panose="02020603050405020304" pitchFamily="18" charset="0"/>
              </a:rPr>
              <a:t> is affordable, nonintrusive, and flexible, well-suited to rehabilitation, prosthetic training, VR, and teleoperation.</a:t>
            </a:r>
          </a:p>
        </p:txBody>
      </p:sp>
      <p:sp>
        <p:nvSpPr>
          <p:cNvPr id="6" name="object 7">
            <a:extLst>
              <a:ext uri="{FF2B5EF4-FFF2-40B4-BE49-F238E27FC236}">
                <a16:creationId xmlns:a16="http://schemas.microsoft.com/office/drawing/2014/main" id="{9BEA3323-1902-C4F2-4917-9FCF1CA7105D}"/>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
        <p:nvSpPr>
          <p:cNvPr id="7" name="TextBox 6"/>
          <p:cNvSpPr txBox="1"/>
          <p:nvPr/>
        </p:nvSpPr>
        <p:spPr>
          <a:xfrm>
            <a:off x="535939" y="457200"/>
            <a:ext cx="8116061" cy="1015663"/>
          </a:xfrm>
          <a:prstGeom prst="rect">
            <a:avLst/>
          </a:prstGeom>
          <a:noFill/>
        </p:spPr>
        <p:txBody>
          <a:bodyPr wrap="square" rtlCol="0">
            <a:spAutoFit/>
          </a:bodyPr>
          <a:lstStyle/>
          <a:p>
            <a:pPr algn="just"/>
            <a:r>
              <a:rPr lang="en-GB" sz="2000" b="1" dirty="0">
                <a:latin typeface="Times New Roman"/>
                <a:cs typeface="Times New Roman"/>
              </a:rPr>
              <a:t>7.Development</a:t>
            </a:r>
            <a:r>
              <a:rPr lang="en-GB" sz="2000" b="1" spc="-30" dirty="0">
                <a:latin typeface="Times New Roman"/>
                <a:cs typeface="Times New Roman"/>
              </a:rPr>
              <a:t> </a:t>
            </a:r>
            <a:r>
              <a:rPr lang="en-GB" sz="2000" b="1" dirty="0">
                <a:latin typeface="Times New Roman"/>
                <a:cs typeface="Times New Roman"/>
              </a:rPr>
              <a:t>and</a:t>
            </a:r>
            <a:r>
              <a:rPr lang="en-GB" sz="2000" b="1" spc="-70" dirty="0">
                <a:latin typeface="Times New Roman"/>
                <a:cs typeface="Times New Roman"/>
              </a:rPr>
              <a:t> </a:t>
            </a:r>
            <a:r>
              <a:rPr lang="en-GB" sz="2000" b="1" dirty="0">
                <a:latin typeface="Times New Roman"/>
                <a:cs typeface="Times New Roman"/>
              </a:rPr>
              <a:t>Testing</a:t>
            </a:r>
            <a:r>
              <a:rPr lang="en-GB" sz="2000" b="1" spc="-65" dirty="0">
                <a:latin typeface="Times New Roman"/>
                <a:cs typeface="Times New Roman"/>
              </a:rPr>
              <a:t> </a:t>
            </a:r>
            <a:r>
              <a:rPr lang="en-GB" sz="2000" b="1" dirty="0">
                <a:latin typeface="Times New Roman"/>
                <a:cs typeface="Times New Roman"/>
              </a:rPr>
              <a:t>of</a:t>
            </a:r>
            <a:r>
              <a:rPr lang="en-GB" sz="2000" b="1" spc="-55" dirty="0">
                <a:latin typeface="Times New Roman"/>
                <a:cs typeface="Times New Roman"/>
              </a:rPr>
              <a:t> </a:t>
            </a:r>
            <a:r>
              <a:rPr lang="en-GB" sz="2000" b="1" dirty="0">
                <a:latin typeface="Times New Roman"/>
                <a:cs typeface="Times New Roman"/>
              </a:rPr>
              <a:t>a</a:t>
            </a:r>
            <a:r>
              <a:rPr lang="en-GB" sz="2000" b="1" spc="-100" dirty="0">
                <a:latin typeface="Times New Roman"/>
                <a:cs typeface="Times New Roman"/>
              </a:rPr>
              <a:t> </a:t>
            </a:r>
            <a:r>
              <a:rPr lang="en-GB" sz="2000" b="1" dirty="0">
                <a:latin typeface="Times New Roman"/>
                <a:cs typeface="Times New Roman"/>
              </a:rPr>
              <a:t>Wearable</a:t>
            </a:r>
            <a:r>
              <a:rPr lang="en-GB" sz="2000" b="1" spc="-40" dirty="0">
                <a:latin typeface="Times New Roman"/>
                <a:cs typeface="Times New Roman"/>
              </a:rPr>
              <a:t> </a:t>
            </a:r>
            <a:r>
              <a:rPr lang="en-GB" sz="2000" b="1" dirty="0">
                <a:latin typeface="Times New Roman"/>
                <a:cs typeface="Times New Roman"/>
              </a:rPr>
              <a:t>Vibrotactile</a:t>
            </a:r>
            <a:r>
              <a:rPr lang="en-GB" sz="2000" b="1" spc="-20" dirty="0">
                <a:latin typeface="Times New Roman"/>
                <a:cs typeface="Times New Roman"/>
              </a:rPr>
              <a:t> </a:t>
            </a:r>
            <a:r>
              <a:rPr lang="en-GB" sz="2000" b="1" dirty="0">
                <a:latin typeface="Times New Roman"/>
                <a:cs typeface="Times New Roman"/>
              </a:rPr>
              <a:t>Haptic</a:t>
            </a:r>
            <a:r>
              <a:rPr lang="en-GB" sz="2000" b="1" spc="-25" dirty="0">
                <a:latin typeface="Times New Roman"/>
                <a:cs typeface="Times New Roman"/>
              </a:rPr>
              <a:t> </a:t>
            </a:r>
            <a:r>
              <a:rPr lang="en-GB" sz="2000" b="1" dirty="0">
                <a:latin typeface="Times New Roman"/>
                <a:cs typeface="Times New Roman"/>
              </a:rPr>
              <a:t>Feedback</a:t>
            </a:r>
            <a:r>
              <a:rPr lang="en-GB" sz="2000" b="1" spc="-40" dirty="0">
                <a:latin typeface="Times New Roman"/>
                <a:cs typeface="Times New Roman"/>
              </a:rPr>
              <a:t> </a:t>
            </a:r>
            <a:r>
              <a:rPr lang="en-GB" sz="2000" b="1" dirty="0">
                <a:latin typeface="Times New Roman"/>
                <a:cs typeface="Times New Roman"/>
              </a:rPr>
              <a:t>System</a:t>
            </a:r>
            <a:r>
              <a:rPr lang="en-GB" sz="2000" b="1" spc="-75" dirty="0">
                <a:latin typeface="Times New Roman"/>
                <a:cs typeface="Times New Roman"/>
              </a:rPr>
              <a:t> </a:t>
            </a:r>
            <a:r>
              <a:rPr lang="en-GB" sz="2000" b="1" spc="-25" dirty="0">
                <a:latin typeface="Times New Roman"/>
                <a:cs typeface="Times New Roman"/>
              </a:rPr>
              <a:t>for </a:t>
            </a:r>
            <a:r>
              <a:rPr lang="en-GB" sz="2000" b="1" dirty="0">
                <a:latin typeface="Times New Roman"/>
                <a:cs typeface="Times New Roman"/>
              </a:rPr>
              <a:t>Proprioceptive</a:t>
            </a:r>
            <a:r>
              <a:rPr lang="en-GB" sz="2000" b="1" spc="-90" dirty="0">
                <a:latin typeface="Times New Roman"/>
                <a:cs typeface="Times New Roman"/>
              </a:rPr>
              <a:t> </a:t>
            </a:r>
            <a:r>
              <a:rPr lang="en-GB" sz="2000" b="1" spc="-10" dirty="0">
                <a:latin typeface="Times New Roman"/>
                <a:cs typeface="Times New Roman"/>
              </a:rPr>
              <a:t>Rehabilitation.</a:t>
            </a:r>
            <a:endParaRPr lang="en-GB"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
        <p:nvSpPr>
          <p:cNvPr id="3" name="object 3"/>
          <p:cNvSpPr txBox="1"/>
          <p:nvPr/>
        </p:nvSpPr>
        <p:spPr>
          <a:xfrm>
            <a:off x="517651" y="1517650"/>
            <a:ext cx="8235315" cy="5000087"/>
          </a:xfrm>
          <a:prstGeom prst="rect">
            <a:avLst/>
          </a:prstGeom>
        </p:spPr>
        <p:txBody>
          <a:bodyPr vert="horz" wrap="square" lIns="0" tIns="13970" rIns="0" bIns="0" rtlCol="0">
            <a:spAutoFit/>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ProACT is an immersive Augmented Reality (AR) platform that evaluates intelligent control strategies for prosthetic arms with high Degrees of Freedom (DoF). </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integrates Robot Operating System (ROS), Gazebo simulator, Unity engine, and Microsoft HoloLens 2 to provide a mixed-reality testbed. </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Control is facilitated using an EMG armband and eye-tracking, enabling multiple interaction methods: direct joint, end-effector, gaze-assisted, and context-assisted control. </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prosthetic used is the Modular Prosthetic Limb (MPL) with 7-DoF in the arm and 20-DoF in the hand</a:t>
            </a:r>
            <a:r>
              <a:rPr lang="en-IN" dirty="0">
                <a:latin typeface="Times New Roman"/>
                <a:cs typeface="Times New Roman"/>
              </a:rPr>
              <a:t>.</a:t>
            </a:r>
            <a:r>
              <a:rPr lang="en-GB"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AR feedback and visual feedback increase user awareness and confidence, and compensatory body motion is monitored for analysis. </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Two user studies were conducted using a modified Box-and-Blocks test with non-amputee participants to simulate manipulation tasks.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Study 1 compared all four control methods; Study 2 focused on direct vs. context-assisted control across extended trials.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Results showed higher success rates and user satisfaction with gaze- and context-assisted methods.</a:t>
            </a:r>
          </a:p>
          <a:p>
            <a:pPr marL="342900" indent="-342900" algn="just">
              <a:buFont typeface="Arial" panose="020B0604020202020204" pitchFamily="34" charset="0"/>
              <a:buChar char="•"/>
            </a:pPr>
            <a:endParaRPr dirty="0">
              <a:latin typeface="Times New Roman"/>
              <a:cs typeface="Times New Roman"/>
            </a:endParaRPr>
          </a:p>
        </p:txBody>
      </p:sp>
      <p:sp>
        <p:nvSpPr>
          <p:cNvPr id="7" name="object 7">
            <a:extLst>
              <a:ext uri="{FF2B5EF4-FFF2-40B4-BE49-F238E27FC236}">
                <a16:creationId xmlns:a16="http://schemas.microsoft.com/office/drawing/2014/main" id="{FAB8E1EC-8634-D97A-B8FB-20CADDE88F4F}"/>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
        <p:nvSpPr>
          <p:cNvPr id="4" name="TextBox 3"/>
          <p:cNvSpPr txBox="1"/>
          <p:nvPr/>
        </p:nvSpPr>
        <p:spPr>
          <a:xfrm>
            <a:off x="517650" y="500266"/>
            <a:ext cx="8235315"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8.</a:t>
            </a:r>
            <a:r>
              <a:rPr lang="en-GB" sz="2000" b="1" spc="-25"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ProACT:</a:t>
            </a:r>
            <a:r>
              <a:rPr lang="en-GB" sz="2000" b="1" spc="-65"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An</a:t>
            </a:r>
            <a:r>
              <a:rPr lang="en-GB" sz="2000" b="1" spc="-85"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Augmented</a:t>
            </a:r>
            <a:r>
              <a:rPr lang="en-GB" sz="2000" b="1" spc="2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Reality</a:t>
            </a:r>
            <a:r>
              <a:rPr lang="en-GB" sz="2000" b="1" spc="-65"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Testbed</a:t>
            </a:r>
            <a:r>
              <a:rPr lang="en-GB" sz="2000" b="1" spc="-5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for</a:t>
            </a:r>
            <a:r>
              <a:rPr lang="en-GB" sz="2000" b="1" spc="-8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Intelligent</a:t>
            </a:r>
            <a:r>
              <a:rPr lang="en-GB" sz="2000" b="1" spc="-55"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Prosthetic</a:t>
            </a:r>
            <a:r>
              <a:rPr lang="en-GB" sz="2000" b="1" spc="-25" dirty="0">
                <a:latin typeface="Times New Roman" panose="02020603050405020304" pitchFamily="18" charset="0"/>
                <a:cs typeface="Times New Roman" panose="02020603050405020304" pitchFamily="18" charset="0"/>
              </a:rPr>
              <a:t> </a:t>
            </a:r>
            <a:r>
              <a:rPr lang="en-GB" sz="2000" b="1" spc="-20" dirty="0">
                <a:latin typeface="Times New Roman" panose="02020603050405020304" pitchFamily="18" charset="0"/>
                <a:cs typeface="Times New Roman" panose="02020603050405020304" pitchFamily="18" charset="0"/>
              </a:rPr>
              <a:t>Arms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9370">
              <a:lnSpc>
                <a:spcPts val="1240"/>
              </a:lnSpc>
            </a:pPr>
            <a:fld id="{81D60167-4931-47E6-BA6A-407CBD079E47}" type="slidenum">
              <a:rPr spc="-25" dirty="0"/>
              <a:t>13</a:t>
            </a:fld>
            <a:endParaRPr spc="-25" dirty="0"/>
          </a:p>
        </p:txBody>
      </p:sp>
      <p:sp>
        <p:nvSpPr>
          <p:cNvPr id="2" name="object 2"/>
          <p:cNvSpPr txBox="1">
            <a:spLocks noGrp="1"/>
          </p:cNvSpPr>
          <p:nvPr>
            <p:ph type="title"/>
          </p:nvPr>
        </p:nvSpPr>
        <p:spPr>
          <a:prstGeom prst="rect">
            <a:avLst/>
          </a:prstGeom>
        </p:spPr>
        <p:txBody>
          <a:bodyPr vert="horz" wrap="square" lIns="0" tIns="409829" rIns="0" bIns="0" rtlCol="0">
            <a:spAutoFit/>
          </a:bodyPr>
          <a:lstStyle/>
          <a:p>
            <a:pPr marL="2076450">
              <a:lnSpc>
                <a:spcPct val="100000"/>
              </a:lnSpc>
              <a:spcBef>
                <a:spcPts val="95"/>
              </a:spcBef>
            </a:pPr>
            <a:r>
              <a:rPr spc="-10" dirty="0"/>
              <a:t>APPLICATIONS</a:t>
            </a:r>
          </a:p>
        </p:txBody>
      </p:sp>
      <p:sp>
        <p:nvSpPr>
          <p:cNvPr id="13" name="object 7">
            <a:extLst>
              <a:ext uri="{FF2B5EF4-FFF2-40B4-BE49-F238E27FC236}">
                <a16:creationId xmlns:a16="http://schemas.microsoft.com/office/drawing/2014/main" id="{5D015234-5C3B-8142-7ED7-2C0336C399C4}"/>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
        <p:nvSpPr>
          <p:cNvPr id="10" name="Google Shape;147;g33f40e27c4d_0_8">
            <a:extLst>
              <a:ext uri="{FF2B5EF4-FFF2-40B4-BE49-F238E27FC236}">
                <a16:creationId xmlns:a16="http://schemas.microsoft.com/office/drawing/2014/main" id="{E9F87049-F270-DF76-0A53-5AF5ADCBFE13}"/>
              </a:ext>
            </a:extLst>
          </p:cNvPr>
          <p:cNvSpPr txBox="1">
            <a:spLocks noGrp="1"/>
          </p:cNvSpPr>
          <p:nvPr>
            <p:ph type="body" idx="1"/>
          </p:nvPr>
        </p:nvSpPr>
        <p:spPr>
          <a:xfrm>
            <a:off x="809932" y="1568246"/>
            <a:ext cx="7524135" cy="4526100"/>
          </a:xfrm>
          <a:prstGeom prst="rect">
            <a:avLst/>
          </a:prstGeom>
        </p:spPr>
        <p:txBody>
          <a:bodyPr spcFirstLastPara="1" wrap="square" lIns="91425" tIns="45700" rIns="91425" bIns="45700" anchor="t" anchorCtr="0">
            <a:normAutofit lnSpcReduction="10000"/>
          </a:bodyPr>
          <a:lstStyle/>
          <a:p>
            <a:pPr marL="457200" lvl="0" indent="-381000" algn="just" rtl="0">
              <a:lnSpc>
                <a:spcPct val="80000"/>
              </a:lnSpc>
              <a:spcBef>
                <a:spcPts val="360"/>
              </a:spcBef>
              <a:spcAft>
                <a:spcPts val="0"/>
              </a:spcAft>
              <a:buSzPts val="2400"/>
              <a:buChar char="•"/>
            </a:pPr>
            <a:r>
              <a:rPr lang="en-US" sz="2400" b="1" dirty="0">
                <a:latin typeface="Times New Roman"/>
                <a:ea typeface="Times New Roman"/>
                <a:cs typeface="Times New Roman"/>
                <a:sym typeface="Times New Roman"/>
              </a:rPr>
              <a:t>Daily Life Assistance: </a:t>
            </a:r>
            <a:r>
              <a:rPr lang="en-US" sz="2400" dirty="0">
                <a:latin typeface="Times New Roman"/>
                <a:ea typeface="Times New Roman"/>
                <a:cs typeface="Times New Roman"/>
                <a:sym typeface="Times New Roman"/>
              </a:rPr>
              <a:t>Enabling users to perform everyday tasks such as eating, writing, and personal care, improving their quality of life.</a:t>
            </a:r>
          </a:p>
          <a:p>
            <a:pPr marL="76200" lvl="0" indent="0" algn="just" rtl="0">
              <a:lnSpc>
                <a:spcPct val="80000"/>
              </a:lnSpc>
              <a:spcBef>
                <a:spcPts val="360"/>
              </a:spcBef>
              <a:spcAft>
                <a:spcPts val="0"/>
              </a:spcAft>
              <a:buSzPts val="2400"/>
              <a:buNone/>
            </a:pPr>
            <a:endParaRPr sz="2400" dirty="0">
              <a:latin typeface="Times New Roman"/>
              <a:ea typeface="Times New Roman"/>
              <a:cs typeface="Times New Roman"/>
              <a:sym typeface="Times New Roman"/>
            </a:endParaRPr>
          </a:p>
          <a:p>
            <a:pPr marL="457200" lvl="0" indent="-381000" algn="just" rtl="0">
              <a:lnSpc>
                <a:spcPct val="80000"/>
              </a:lnSpc>
              <a:spcBef>
                <a:spcPts val="0"/>
              </a:spcBef>
              <a:spcAft>
                <a:spcPts val="0"/>
              </a:spcAft>
              <a:buSzPts val="2400"/>
              <a:buChar char="•"/>
            </a:pPr>
            <a:r>
              <a:rPr lang="en-US" sz="2400" b="1" dirty="0">
                <a:latin typeface="Times New Roman"/>
                <a:ea typeface="Times New Roman"/>
                <a:cs typeface="Times New Roman"/>
                <a:sym typeface="Times New Roman"/>
              </a:rPr>
              <a:t>Affordable Prosthetic Solutions:</a:t>
            </a:r>
            <a:r>
              <a:rPr lang="en-US" sz="2400" dirty="0">
                <a:latin typeface="Times New Roman"/>
                <a:ea typeface="Times New Roman"/>
                <a:cs typeface="Times New Roman"/>
                <a:sym typeface="Times New Roman"/>
              </a:rPr>
              <a:t> Providing an affordable, locally-made prosthetic arm, making it affordable for individuals in low-income or underserved areas.</a:t>
            </a:r>
          </a:p>
          <a:p>
            <a:pPr marL="76200" lvl="0" indent="0" algn="just" rtl="0">
              <a:lnSpc>
                <a:spcPct val="80000"/>
              </a:lnSpc>
              <a:spcBef>
                <a:spcPts val="0"/>
              </a:spcBef>
              <a:spcAft>
                <a:spcPts val="0"/>
              </a:spcAft>
              <a:buSzPts val="2400"/>
              <a:buNone/>
            </a:pPr>
            <a:endParaRPr sz="2400" dirty="0">
              <a:latin typeface="Times New Roman"/>
              <a:ea typeface="Times New Roman"/>
              <a:cs typeface="Times New Roman"/>
              <a:sym typeface="Times New Roman"/>
            </a:endParaRPr>
          </a:p>
          <a:p>
            <a:pPr marL="457200" lvl="0" indent="-381000" algn="just" rtl="0">
              <a:lnSpc>
                <a:spcPct val="80000"/>
              </a:lnSpc>
              <a:spcBef>
                <a:spcPts val="0"/>
              </a:spcBef>
              <a:spcAft>
                <a:spcPts val="0"/>
              </a:spcAft>
              <a:buSzPts val="2400"/>
              <a:buChar char="•"/>
            </a:pPr>
            <a:r>
              <a:rPr lang="en-US" sz="2400" b="1" dirty="0">
                <a:latin typeface="Times New Roman"/>
                <a:ea typeface="Times New Roman"/>
                <a:cs typeface="Times New Roman"/>
                <a:sym typeface="Times New Roman"/>
              </a:rPr>
              <a:t>Ease of Repair and Maintenance: </a:t>
            </a:r>
            <a:r>
              <a:rPr lang="en-US" sz="2400" dirty="0">
                <a:latin typeface="Times New Roman"/>
                <a:ea typeface="Times New Roman"/>
                <a:cs typeface="Times New Roman"/>
                <a:sym typeface="Times New Roman"/>
              </a:rPr>
              <a:t>The modular structure enables easy and rapid repair, reducing downtime and enhancing the user experience.</a:t>
            </a:r>
          </a:p>
          <a:p>
            <a:pPr marL="76200" lvl="0" indent="0" algn="just" rtl="0">
              <a:lnSpc>
                <a:spcPct val="80000"/>
              </a:lnSpc>
              <a:spcBef>
                <a:spcPts val="0"/>
              </a:spcBef>
              <a:spcAft>
                <a:spcPts val="0"/>
              </a:spcAft>
              <a:buSzPts val="2400"/>
              <a:buNone/>
            </a:pPr>
            <a:endParaRPr sz="2400" dirty="0">
              <a:latin typeface="Times New Roman"/>
              <a:ea typeface="Times New Roman"/>
              <a:cs typeface="Times New Roman"/>
              <a:sym typeface="Times New Roman"/>
            </a:endParaRPr>
          </a:p>
          <a:p>
            <a:pPr marL="457200" lvl="0" indent="-381000" algn="just" rtl="0">
              <a:lnSpc>
                <a:spcPct val="80000"/>
              </a:lnSpc>
              <a:spcBef>
                <a:spcPts val="0"/>
              </a:spcBef>
              <a:spcAft>
                <a:spcPts val="0"/>
              </a:spcAft>
              <a:buSzPts val="2400"/>
              <a:buChar char="•"/>
            </a:pPr>
            <a:r>
              <a:rPr lang="en-US" sz="2400" b="1" dirty="0">
                <a:latin typeface="Times New Roman"/>
                <a:ea typeface="Times New Roman"/>
                <a:cs typeface="Times New Roman"/>
                <a:sym typeface="Times New Roman"/>
              </a:rPr>
              <a:t>Disaster Relief and Emergency Assistance: </a:t>
            </a:r>
            <a:r>
              <a:rPr lang="en-US" sz="2400" dirty="0">
                <a:latin typeface="Times New Roman"/>
                <a:ea typeface="Times New Roman"/>
                <a:cs typeface="Times New Roman"/>
                <a:sym typeface="Times New Roman"/>
              </a:rPr>
              <a:t>Offering low-cost prosthetics to victims of accidents or natural disasters, enabling them to regain their independence.</a:t>
            </a:r>
            <a:endParaRPr sz="2400" dirty="0">
              <a:latin typeface="Times New Roman"/>
              <a:ea typeface="Times New Roman"/>
              <a:cs typeface="Times New Roman"/>
              <a:sym typeface="Times New Roman"/>
            </a:endParaRPr>
          </a:p>
          <a:p>
            <a:pPr marL="457200" lvl="0" indent="0" algn="just" rtl="0">
              <a:lnSpc>
                <a:spcPct val="80000"/>
              </a:lnSpc>
              <a:spcBef>
                <a:spcPts val="360"/>
              </a:spcBef>
              <a:spcAft>
                <a:spcPts val="0"/>
              </a:spcAft>
              <a:buSzPts val="852"/>
              <a:buNone/>
            </a:pPr>
            <a:endParaRPr sz="24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9370">
              <a:lnSpc>
                <a:spcPts val="1240"/>
              </a:lnSpc>
            </a:pPr>
            <a:fld id="{81D60167-4931-47E6-BA6A-407CBD079E47}" type="slidenum">
              <a:rPr spc="-25" dirty="0"/>
              <a:t>14</a:t>
            </a:fld>
            <a:endParaRPr spc="-25" dirty="0"/>
          </a:p>
        </p:txBody>
      </p:sp>
      <p:sp>
        <p:nvSpPr>
          <p:cNvPr id="2" name="object 2"/>
          <p:cNvSpPr txBox="1">
            <a:spLocks noGrp="1"/>
          </p:cNvSpPr>
          <p:nvPr>
            <p:ph type="title"/>
          </p:nvPr>
        </p:nvSpPr>
        <p:spPr>
          <a:xfrm>
            <a:off x="3508375" y="440181"/>
            <a:ext cx="2382520" cy="63500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695070" y="1295400"/>
            <a:ext cx="7747000" cy="4645245"/>
          </a:xfrm>
          <a:prstGeom prst="rect">
            <a:avLst/>
          </a:prstGeom>
        </p:spPr>
        <p:txBody>
          <a:bodyPr vert="horz" wrap="square" lIns="0" tIns="14604" rIns="0" bIns="0" rtlCol="0">
            <a:spAutoFit/>
          </a:bodyPr>
          <a:lstStyle/>
          <a:p>
            <a:pPr marL="467359" marR="8890" indent="-455295" algn="just">
              <a:lnSpc>
                <a:spcPct val="99500"/>
              </a:lnSpc>
              <a:spcBef>
                <a:spcPts val="114"/>
              </a:spcBef>
              <a:buAutoNum type="arabicPeriod"/>
              <a:tabLst>
                <a:tab pos="469900" algn="l"/>
              </a:tabLst>
            </a:pPr>
            <a:r>
              <a:rPr sz="2000" dirty="0">
                <a:latin typeface="Times New Roman"/>
                <a:cs typeface="Times New Roman"/>
              </a:rPr>
              <a:t>D.</a:t>
            </a:r>
            <a:r>
              <a:rPr sz="2000" spc="350" dirty="0">
                <a:latin typeface="Times New Roman"/>
                <a:cs typeface="Times New Roman"/>
              </a:rPr>
              <a:t> </a:t>
            </a:r>
            <a:r>
              <a:rPr sz="2000" dirty="0">
                <a:latin typeface="Times New Roman"/>
                <a:cs typeface="Times New Roman"/>
              </a:rPr>
              <a:t>Chappell,</a:t>
            </a:r>
            <a:r>
              <a:rPr sz="2000" spc="340" dirty="0">
                <a:latin typeface="Times New Roman"/>
                <a:cs typeface="Times New Roman"/>
              </a:rPr>
              <a:t> </a:t>
            </a:r>
            <a:r>
              <a:rPr sz="2000" dirty="0">
                <a:latin typeface="Times New Roman"/>
                <a:cs typeface="Times New Roman"/>
              </a:rPr>
              <a:t>B.</a:t>
            </a:r>
            <a:r>
              <a:rPr sz="2000" spc="340" dirty="0">
                <a:latin typeface="Times New Roman"/>
                <a:cs typeface="Times New Roman"/>
              </a:rPr>
              <a:t> </a:t>
            </a:r>
            <a:r>
              <a:rPr sz="2000" dirty="0">
                <a:latin typeface="Times New Roman"/>
                <a:cs typeface="Times New Roman"/>
              </a:rPr>
              <a:t>Mulvey,</a:t>
            </a:r>
            <a:r>
              <a:rPr sz="2000" spc="355" dirty="0">
                <a:latin typeface="Times New Roman"/>
                <a:cs typeface="Times New Roman"/>
              </a:rPr>
              <a:t> </a:t>
            </a:r>
            <a:r>
              <a:rPr sz="2000" dirty="0">
                <a:latin typeface="Times New Roman"/>
                <a:cs typeface="Times New Roman"/>
              </a:rPr>
              <a:t>S.</a:t>
            </a:r>
            <a:r>
              <a:rPr sz="2000" spc="340" dirty="0">
                <a:latin typeface="Times New Roman"/>
                <a:cs typeface="Times New Roman"/>
              </a:rPr>
              <a:t> </a:t>
            </a:r>
            <a:r>
              <a:rPr sz="2000" dirty="0">
                <a:latin typeface="Times New Roman"/>
                <a:cs typeface="Times New Roman"/>
              </a:rPr>
              <a:t>Perera,</a:t>
            </a:r>
            <a:r>
              <a:rPr sz="2000" spc="350" dirty="0">
                <a:latin typeface="Times New Roman"/>
                <a:cs typeface="Times New Roman"/>
              </a:rPr>
              <a:t> </a:t>
            </a:r>
            <a:r>
              <a:rPr sz="2000" dirty="0">
                <a:latin typeface="Times New Roman"/>
                <a:cs typeface="Times New Roman"/>
              </a:rPr>
              <a:t>F.</a:t>
            </a:r>
            <a:r>
              <a:rPr sz="2000" spc="340" dirty="0">
                <a:latin typeface="Times New Roman"/>
                <a:cs typeface="Times New Roman"/>
              </a:rPr>
              <a:t> </a:t>
            </a:r>
            <a:r>
              <a:rPr sz="2000" dirty="0">
                <a:latin typeface="Times New Roman"/>
                <a:cs typeface="Times New Roman"/>
              </a:rPr>
              <a:t>Bello,</a:t>
            </a:r>
            <a:r>
              <a:rPr sz="2000" spc="350" dirty="0">
                <a:latin typeface="Times New Roman"/>
                <a:cs typeface="Times New Roman"/>
              </a:rPr>
              <a:t> </a:t>
            </a:r>
            <a:r>
              <a:rPr sz="2000" dirty="0">
                <a:latin typeface="Times New Roman"/>
                <a:cs typeface="Times New Roman"/>
              </a:rPr>
              <a:t>P.</a:t>
            </a:r>
            <a:r>
              <a:rPr sz="2000" spc="370" dirty="0">
                <a:latin typeface="Times New Roman"/>
                <a:cs typeface="Times New Roman"/>
              </a:rPr>
              <a:t> </a:t>
            </a:r>
            <a:r>
              <a:rPr sz="2000" dirty="0">
                <a:latin typeface="Times New Roman"/>
                <a:cs typeface="Times New Roman"/>
              </a:rPr>
              <a:t>Kormushev</a:t>
            </a:r>
            <a:r>
              <a:rPr sz="2000" spc="345" dirty="0">
                <a:latin typeface="Times New Roman"/>
                <a:cs typeface="Times New Roman"/>
              </a:rPr>
              <a:t> </a:t>
            </a:r>
            <a:r>
              <a:rPr sz="2000" dirty="0">
                <a:latin typeface="Times New Roman"/>
                <a:cs typeface="Times New Roman"/>
              </a:rPr>
              <a:t>and</a:t>
            </a:r>
            <a:r>
              <a:rPr sz="2000" spc="340" dirty="0">
                <a:latin typeface="Times New Roman"/>
                <a:cs typeface="Times New Roman"/>
              </a:rPr>
              <a:t> </a:t>
            </a:r>
            <a:r>
              <a:rPr sz="2000" spc="-25" dirty="0">
                <a:latin typeface="Times New Roman"/>
                <a:cs typeface="Times New Roman"/>
              </a:rPr>
              <a:t>N. 	</a:t>
            </a:r>
            <a:r>
              <a:rPr sz="2000" dirty="0">
                <a:latin typeface="Times New Roman"/>
                <a:cs typeface="Times New Roman"/>
              </a:rPr>
              <a:t>Rojas,</a:t>
            </a:r>
            <a:r>
              <a:rPr sz="2000" spc="215" dirty="0">
                <a:latin typeface="Times New Roman"/>
                <a:cs typeface="Times New Roman"/>
              </a:rPr>
              <a:t>  </a:t>
            </a:r>
            <a:r>
              <a:rPr sz="2000" dirty="0">
                <a:latin typeface="Times New Roman"/>
                <a:cs typeface="Times New Roman"/>
              </a:rPr>
              <a:t>"Beyond</a:t>
            </a:r>
            <a:r>
              <a:rPr sz="2000" spc="210" dirty="0">
                <a:latin typeface="Times New Roman"/>
                <a:cs typeface="Times New Roman"/>
              </a:rPr>
              <a:t>  </a:t>
            </a:r>
            <a:r>
              <a:rPr sz="2000" dirty="0">
                <a:latin typeface="Times New Roman"/>
                <a:cs typeface="Times New Roman"/>
              </a:rPr>
              <a:t>Humanoid</a:t>
            </a:r>
            <a:r>
              <a:rPr sz="2000" spc="215" dirty="0">
                <a:latin typeface="Times New Roman"/>
                <a:cs typeface="Times New Roman"/>
              </a:rPr>
              <a:t>  </a:t>
            </a:r>
            <a:r>
              <a:rPr sz="2000" dirty="0">
                <a:latin typeface="Times New Roman"/>
                <a:cs typeface="Times New Roman"/>
              </a:rPr>
              <a:t>Prosthetic</a:t>
            </a:r>
            <a:r>
              <a:rPr sz="2000" spc="210" dirty="0">
                <a:latin typeface="Times New Roman"/>
                <a:cs typeface="Times New Roman"/>
              </a:rPr>
              <a:t>  </a:t>
            </a:r>
            <a:r>
              <a:rPr sz="2000" dirty="0">
                <a:latin typeface="Times New Roman"/>
                <a:cs typeface="Times New Roman"/>
              </a:rPr>
              <a:t>Hands:</a:t>
            </a:r>
            <a:r>
              <a:rPr sz="2000" spc="215" dirty="0">
                <a:latin typeface="Times New Roman"/>
                <a:cs typeface="Times New Roman"/>
              </a:rPr>
              <a:t>  </a:t>
            </a:r>
            <a:r>
              <a:rPr sz="2000" dirty="0">
                <a:latin typeface="Times New Roman"/>
                <a:cs typeface="Times New Roman"/>
              </a:rPr>
              <a:t>Modular</a:t>
            </a:r>
            <a:r>
              <a:rPr sz="2000" spc="220" dirty="0">
                <a:latin typeface="Times New Roman"/>
                <a:cs typeface="Times New Roman"/>
              </a:rPr>
              <a:t>  </a:t>
            </a:r>
            <a:r>
              <a:rPr sz="2000" spc="-10" dirty="0">
                <a:latin typeface="Times New Roman"/>
                <a:cs typeface="Times New Roman"/>
              </a:rPr>
              <a:t>Terminal 	</a:t>
            </a:r>
            <a:r>
              <a:rPr sz="2000" dirty="0">
                <a:latin typeface="Times New Roman"/>
                <a:cs typeface="Times New Roman"/>
              </a:rPr>
              <a:t>Devices</a:t>
            </a:r>
            <a:r>
              <a:rPr sz="2000" spc="325" dirty="0">
                <a:latin typeface="Times New Roman"/>
                <a:cs typeface="Times New Roman"/>
              </a:rPr>
              <a:t> </a:t>
            </a:r>
            <a:r>
              <a:rPr sz="2000" dirty="0">
                <a:latin typeface="Times New Roman"/>
                <a:cs typeface="Times New Roman"/>
              </a:rPr>
              <a:t>That</a:t>
            </a:r>
            <a:r>
              <a:rPr sz="2000" spc="330" dirty="0">
                <a:latin typeface="Times New Roman"/>
                <a:cs typeface="Times New Roman"/>
              </a:rPr>
              <a:t> </a:t>
            </a:r>
            <a:r>
              <a:rPr sz="2000" dirty="0">
                <a:latin typeface="Times New Roman"/>
                <a:cs typeface="Times New Roman"/>
              </a:rPr>
              <a:t>Improve</a:t>
            </a:r>
            <a:r>
              <a:rPr sz="2000" spc="320" dirty="0">
                <a:latin typeface="Times New Roman"/>
                <a:cs typeface="Times New Roman"/>
              </a:rPr>
              <a:t> </a:t>
            </a:r>
            <a:r>
              <a:rPr sz="2000" dirty="0">
                <a:latin typeface="Times New Roman"/>
                <a:cs typeface="Times New Roman"/>
              </a:rPr>
              <a:t>User</a:t>
            </a:r>
            <a:r>
              <a:rPr sz="2000" spc="330" dirty="0">
                <a:latin typeface="Times New Roman"/>
                <a:cs typeface="Times New Roman"/>
              </a:rPr>
              <a:t> </a:t>
            </a:r>
            <a:r>
              <a:rPr sz="2000" dirty="0">
                <a:latin typeface="Times New Roman"/>
                <a:cs typeface="Times New Roman"/>
              </a:rPr>
              <a:t>Performance,"</a:t>
            </a:r>
            <a:r>
              <a:rPr sz="2000" spc="335" dirty="0">
                <a:latin typeface="Times New Roman"/>
                <a:cs typeface="Times New Roman"/>
              </a:rPr>
              <a:t> </a:t>
            </a:r>
            <a:r>
              <a:rPr sz="2000" dirty="0">
                <a:latin typeface="Times New Roman"/>
                <a:cs typeface="Times New Roman"/>
              </a:rPr>
              <a:t>in</a:t>
            </a:r>
            <a:r>
              <a:rPr sz="2000" spc="330" dirty="0">
                <a:latin typeface="Times New Roman"/>
                <a:cs typeface="Times New Roman"/>
              </a:rPr>
              <a:t> </a:t>
            </a:r>
            <a:r>
              <a:rPr sz="2000" dirty="0">
                <a:latin typeface="Times New Roman"/>
                <a:cs typeface="Times New Roman"/>
              </a:rPr>
              <a:t>IEEE</a:t>
            </a:r>
            <a:r>
              <a:rPr sz="2000" spc="330" dirty="0">
                <a:latin typeface="Times New Roman"/>
                <a:cs typeface="Times New Roman"/>
              </a:rPr>
              <a:t> </a:t>
            </a:r>
            <a:r>
              <a:rPr sz="2000" dirty="0">
                <a:latin typeface="Times New Roman"/>
                <a:cs typeface="Times New Roman"/>
              </a:rPr>
              <a:t>Transactions</a:t>
            </a:r>
            <a:r>
              <a:rPr sz="2000" spc="330" dirty="0">
                <a:latin typeface="Times New Roman"/>
                <a:cs typeface="Times New Roman"/>
              </a:rPr>
              <a:t> </a:t>
            </a:r>
            <a:r>
              <a:rPr sz="2000" spc="-25" dirty="0">
                <a:latin typeface="Times New Roman"/>
                <a:cs typeface="Times New Roman"/>
              </a:rPr>
              <a:t>on 	</a:t>
            </a:r>
            <a:r>
              <a:rPr sz="2000" dirty="0">
                <a:latin typeface="Times New Roman"/>
                <a:cs typeface="Times New Roman"/>
              </a:rPr>
              <a:t>Neural</a:t>
            </a:r>
            <a:r>
              <a:rPr sz="2000" spc="150" dirty="0">
                <a:latin typeface="Times New Roman"/>
                <a:cs typeface="Times New Roman"/>
              </a:rPr>
              <a:t> </a:t>
            </a:r>
            <a:r>
              <a:rPr sz="2000" dirty="0">
                <a:latin typeface="Times New Roman"/>
                <a:cs typeface="Times New Roman"/>
              </a:rPr>
              <a:t>Systems</a:t>
            </a:r>
            <a:r>
              <a:rPr sz="2000" spc="155" dirty="0">
                <a:latin typeface="Times New Roman"/>
                <a:cs typeface="Times New Roman"/>
              </a:rPr>
              <a:t> </a:t>
            </a:r>
            <a:r>
              <a:rPr sz="2000" dirty="0">
                <a:latin typeface="Times New Roman"/>
                <a:cs typeface="Times New Roman"/>
              </a:rPr>
              <a:t>and</a:t>
            </a:r>
            <a:r>
              <a:rPr sz="2000" spc="145" dirty="0">
                <a:latin typeface="Times New Roman"/>
                <a:cs typeface="Times New Roman"/>
              </a:rPr>
              <a:t> </a:t>
            </a:r>
            <a:r>
              <a:rPr sz="2000" dirty="0">
                <a:latin typeface="Times New Roman"/>
                <a:cs typeface="Times New Roman"/>
              </a:rPr>
              <a:t>Rehabilitation</a:t>
            </a:r>
            <a:r>
              <a:rPr sz="2000" spc="160" dirty="0">
                <a:latin typeface="Times New Roman"/>
                <a:cs typeface="Times New Roman"/>
              </a:rPr>
              <a:t> </a:t>
            </a:r>
            <a:r>
              <a:rPr sz="2000" dirty="0">
                <a:latin typeface="Times New Roman"/>
                <a:cs typeface="Times New Roman"/>
              </a:rPr>
              <a:t>Engineering,</a:t>
            </a:r>
            <a:r>
              <a:rPr sz="2000" spc="150" dirty="0">
                <a:latin typeface="Times New Roman"/>
                <a:cs typeface="Times New Roman"/>
              </a:rPr>
              <a:t> </a:t>
            </a:r>
            <a:r>
              <a:rPr sz="2000" dirty="0">
                <a:latin typeface="Times New Roman"/>
                <a:cs typeface="Times New Roman"/>
              </a:rPr>
              <a:t>vol.</a:t>
            </a:r>
            <a:r>
              <a:rPr sz="2000" spc="140" dirty="0">
                <a:latin typeface="Times New Roman"/>
                <a:cs typeface="Times New Roman"/>
              </a:rPr>
              <a:t> </a:t>
            </a:r>
            <a:r>
              <a:rPr sz="2000" dirty="0">
                <a:latin typeface="Times New Roman"/>
                <a:cs typeface="Times New Roman"/>
              </a:rPr>
              <a:t>33,</a:t>
            </a:r>
            <a:r>
              <a:rPr sz="2000" spc="145" dirty="0">
                <a:latin typeface="Times New Roman"/>
                <a:cs typeface="Times New Roman"/>
              </a:rPr>
              <a:t> </a:t>
            </a:r>
            <a:r>
              <a:rPr sz="2000" dirty="0">
                <a:latin typeface="Times New Roman"/>
                <a:cs typeface="Times New Roman"/>
              </a:rPr>
              <a:t>pp.</a:t>
            </a:r>
            <a:r>
              <a:rPr sz="2000" spc="145" dirty="0">
                <a:latin typeface="Times New Roman"/>
                <a:cs typeface="Times New Roman"/>
              </a:rPr>
              <a:t> </a:t>
            </a:r>
            <a:r>
              <a:rPr sz="2000" dirty="0">
                <a:latin typeface="Times New Roman"/>
                <a:cs typeface="Times New Roman"/>
              </a:rPr>
              <a:t>466-</a:t>
            </a:r>
            <a:r>
              <a:rPr sz="2000" spc="-20" dirty="0">
                <a:latin typeface="Times New Roman"/>
                <a:cs typeface="Times New Roman"/>
              </a:rPr>
              <a:t>475, 	</a:t>
            </a:r>
            <a:r>
              <a:rPr sz="2000" dirty="0">
                <a:latin typeface="Times New Roman"/>
                <a:cs typeface="Times New Roman"/>
              </a:rPr>
              <a:t>2025,</a:t>
            </a:r>
            <a:r>
              <a:rPr sz="2000" spc="-10" dirty="0">
                <a:latin typeface="Times New Roman"/>
                <a:cs typeface="Times New Roman"/>
              </a:rPr>
              <a:t> </a:t>
            </a:r>
            <a:r>
              <a:rPr sz="2000" dirty="0">
                <a:latin typeface="Times New Roman"/>
                <a:cs typeface="Times New Roman"/>
              </a:rPr>
              <a:t>doi:</a:t>
            </a:r>
            <a:r>
              <a:rPr sz="2000" spc="-5" dirty="0">
                <a:latin typeface="Times New Roman"/>
                <a:cs typeface="Times New Roman"/>
              </a:rPr>
              <a:t> </a:t>
            </a:r>
            <a:r>
              <a:rPr sz="2000" spc="-10" dirty="0">
                <a:latin typeface="Times New Roman"/>
                <a:cs typeface="Times New Roman"/>
              </a:rPr>
              <a:t>10.1109/TNSRE.2025.3528725.</a:t>
            </a:r>
            <a:endParaRPr sz="2000" dirty="0">
              <a:latin typeface="Times New Roman"/>
              <a:cs typeface="Times New Roman"/>
            </a:endParaRPr>
          </a:p>
          <a:p>
            <a:pPr algn="just">
              <a:lnSpc>
                <a:spcPct val="100000"/>
              </a:lnSpc>
              <a:spcBef>
                <a:spcPts val="155"/>
              </a:spcBef>
              <a:buFont typeface="Times New Roman"/>
              <a:buAutoNum type="arabicPeriod"/>
            </a:pPr>
            <a:endParaRPr sz="2000" dirty="0">
              <a:latin typeface="Times New Roman"/>
              <a:cs typeface="Times New Roman"/>
            </a:endParaRPr>
          </a:p>
          <a:p>
            <a:pPr marL="467359" marR="5080" indent="-455295" algn="just">
              <a:lnSpc>
                <a:spcPct val="99300"/>
              </a:lnSpc>
              <a:buAutoNum type="arabicPeriod"/>
              <a:tabLst>
                <a:tab pos="469900" algn="l"/>
              </a:tabLst>
            </a:pPr>
            <a:r>
              <a:rPr sz="2000" dirty="0">
                <a:latin typeface="Times New Roman"/>
                <a:cs typeface="Times New Roman"/>
              </a:rPr>
              <a:t>W.</a:t>
            </a:r>
            <a:r>
              <a:rPr sz="2000" spc="175" dirty="0">
                <a:latin typeface="Times New Roman"/>
                <a:cs typeface="Times New Roman"/>
              </a:rPr>
              <a:t> </a:t>
            </a:r>
            <a:r>
              <a:rPr sz="2000" dirty="0">
                <a:latin typeface="Times New Roman"/>
                <a:cs typeface="Times New Roman"/>
              </a:rPr>
              <a:t>Flanagan</a:t>
            </a:r>
            <a:r>
              <a:rPr sz="2000" spc="180" dirty="0">
                <a:latin typeface="Times New Roman"/>
                <a:cs typeface="Times New Roman"/>
              </a:rPr>
              <a:t> </a:t>
            </a:r>
            <a:r>
              <a:rPr sz="2000" dirty="0">
                <a:latin typeface="Times New Roman"/>
                <a:cs typeface="Times New Roman"/>
              </a:rPr>
              <a:t>et</a:t>
            </a:r>
            <a:r>
              <a:rPr sz="2000" spc="170" dirty="0">
                <a:latin typeface="Times New Roman"/>
                <a:cs typeface="Times New Roman"/>
              </a:rPr>
              <a:t> </a:t>
            </a:r>
            <a:r>
              <a:rPr sz="2000" dirty="0">
                <a:latin typeface="Times New Roman"/>
                <a:cs typeface="Times New Roman"/>
              </a:rPr>
              <a:t>al.,</a:t>
            </a:r>
            <a:r>
              <a:rPr sz="2000" spc="180" dirty="0">
                <a:latin typeface="Times New Roman"/>
                <a:cs typeface="Times New Roman"/>
              </a:rPr>
              <a:t> </a:t>
            </a:r>
            <a:r>
              <a:rPr sz="2000" dirty="0">
                <a:latin typeface="Times New Roman"/>
                <a:cs typeface="Times New Roman"/>
              </a:rPr>
              <a:t>"Prosthetic</a:t>
            </a:r>
            <a:r>
              <a:rPr sz="2000" spc="170" dirty="0">
                <a:latin typeface="Times New Roman"/>
                <a:cs typeface="Times New Roman"/>
              </a:rPr>
              <a:t> </a:t>
            </a:r>
            <a:r>
              <a:rPr sz="2000" dirty="0">
                <a:latin typeface="Times New Roman"/>
                <a:cs typeface="Times New Roman"/>
              </a:rPr>
              <a:t>Limb</a:t>
            </a:r>
            <a:r>
              <a:rPr sz="2000" spc="180" dirty="0">
                <a:latin typeface="Times New Roman"/>
                <a:cs typeface="Times New Roman"/>
              </a:rPr>
              <a:t> </a:t>
            </a:r>
            <a:r>
              <a:rPr sz="2000" dirty="0">
                <a:latin typeface="Times New Roman"/>
                <a:cs typeface="Times New Roman"/>
              </a:rPr>
              <a:t>Attachment</a:t>
            </a:r>
            <a:r>
              <a:rPr sz="2000" spc="175" dirty="0">
                <a:latin typeface="Times New Roman"/>
                <a:cs typeface="Times New Roman"/>
              </a:rPr>
              <a:t> </a:t>
            </a:r>
            <a:r>
              <a:rPr sz="2000" dirty="0">
                <a:latin typeface="Times New Roman"/>
                <a:cs typeface="Times New Roman"/>
              </a:rPr>
              <a:t>via</a:t>
            </a:r>
            <a:r>
              <a:rPr sz="2000" spc="175" dirty="0">
                <a:latin typeface="Times New Roman"/>
                <a:cs typeface="Times New Roman"/>
              </a:rPr>
              <a:t> </a:t>
            </a:r>
            <a:r>
              <a:rPr sz="2000" spc="-10" dirty="0">
                <a:latin typeface="Times New Roman"/>
                <a:cs typeface="Times New Roman"/>
              </a:rPr>
              <a:t>Electromagnetic 	</a:t>
            </a:r>
            <a:r>
              <a:rPr sz="2000" dirty="0">
                <a:latin typeface="Times New Roman"/>
                <a:cs typeface="Times New Roman"/>
              </a:rPr>
              <a:t>Attraction</a:t>
            </a:r>
            <a:r>
              <a:rPr sz="2000" spc="45" dirty="0">
                <a:latin typeface="Times New Roman"/>
                <a:cs typeface="Times New Roman"/>
              </a:rPr>
              <a:t> </a:t>
            </a:r>
            <a:r>
              <a:rPr sz="2000" dirty="0">
                <a:latin typeface="Times New Roman"/>
                <a:cs typeface="Times New Roman"/>
              </a:rPr>
              <a:t>Through</a:t>
            </a:r>
            <a:r>
              <a:rPr sz="2000" spc="55" dirty="0">
                <a:latin typeface="Times New Roman"/>
                <a:cs typeface="Times New Roman"/>
              </a:rPr>
              <a:t> </a:t>
            </a:r>
            <a:r>
              <a:rPr sz="2000" dirty="0">
                <a:latin typeface="Times New Roman"/>
                <a:cs typeface="Times New Roman"/>
              </a:rPr>
              <a:t>a</a:t>
            </a:r>
            <a:r>
              <a:rPr sz="2000" spc="35" dirty="0">
                <a:latin typeface="Times New Roman"/>
                <a:cs typeface="Times New Roman"/>
              </a:rPr>
              <a:t> </a:t>
            </a:r>
            <a:r>
              <a:rPr sz="2000" dirty="0">
                <a:latin typeface="Times New Roman"/>
                <a:cs typeface="Times New Roman"/>
              </a:rPr>
              <a:t>Closed</a:t>
            </a:r>
            <a:r>
              <a:rPr sz="2000" spc="35" dirty="0">
                <a:latin typeface="Times New Roman"/>
                <a:cs typeface="Times New Roman"/>
              </a:rPr>
              <a:t> </a:t>
            </a:r>
            <a:r>
              <a:rPr sz="2000" dirty="0">
                <a:latin typeface="Times New Roman"/>
                <a:cs typeface="Times New Roman"/>
              </a:rPr>
              <a:t>Skin</a:t>
            </a:r>
            <a:r>
              <a:rPr sz="2000" spc="40" dirty="0">
                <a:latin typeface="Times New Roman"/>
                <a:cs typeface="Times New Roman"/>
              </a:rPr>
              <a:t> </a:t>
            </a:r>
            <a:r>
              <a:rPr sz="2000" dirty="0">
                <a:latin typeface="Times New Roman"/>
                <a:cs typeface="Times New Roman"/>
              </a:rPr>
              <a:t>Envelope,"</a:t>
            </a:r>
            <a:r>
              <a:rPr sz="2000" spc="55" dirty="0">
                <a:latin typeface="Times New Roman"/>
                <a:cs typeface="Times New Roman"/>
              </a:rPr>
              <a:t>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IEEE</a:t>
            </a:r>
            <a:r>
              <a:rPr sz="2000" spc="45" dirty="0">
                <a:latin typeface="Times New Roman"/>
                <a:cs typeface="Times New Roman"/>
              </a:rPr>
              <a:t> </a:t>
            </a:r>
            <a:r>
              <a:rPr sz="2000" dirty="0">
                <a:latin typeface="Times New Roman"/>
                <a:cs typeface="Times New Roman"/>
              </a:rPr>
              <a:t>Transactions</a:t>
            </a:r>
            <a:r>
              <a:rPr sz="2000" spc="45" dirty="0">
                <a:latin typeface="Times New Roman"/>
                <a:cs typeface="Times New Roman"/>
              </a:rPr>
              <a:t> </a:t>
            </a:r>
            <a:r>
              <a:rPr sz="2000" spc="-25" dirty="0">
                <a:latin typeface="Times New Roman"/>
                <a:cs typeface="Times New Roman"/>
              </a:rPr>
              <a:t>on 	</a:t>
            </a:r>
            <a:r>
              <a:rPr sz="2000" dirty="0">
                <a:latin typeface="Times New Roman"/>
                <a:cs typeface="Times New Roman"/>
              </a:rPr>
              <a:t>Biomedical Engineering,</a:t>
            </a:r>
            <a:r>
              <a:rPr sz="2000" spc="15" dirty="0">
                <a:latin typeface="Times New Roman"/>
                <a:cs typeface="Times New Roman"/>
              </a:rPr>
              <a:t> </a:t>
            </a:r>
            <a:r>
              <a:rPr sz="2000" dirty="0">
                <a:latin typeface="Times New Roman"/>
                <a:cs typeface="Times New Roman"/>
              </a:rPr>
              <a:t>vol.</a:t>
            </a:r>
            <a:r>
              <a:rPr sz="2000" spc="5" dirty="0">
                <a:latin typeface="Times New Roman"/>
                <a:cs typeface="Times New Roman"/>
              </a:rPr>
              <a:t> </a:t>
            </a:r>
            <a:r>
              <a:rPr sz="2000" dirty="0">
                <a:latin typeface="Times New Roman"/>
                <a:cs typeface="Times New Roman"/>
              </a:rPr>
              <a:t>71,</a:t>
            </a:r>
            <a:r>
              <a:rPr sz="2000" spc="15" dirty="0">
                <a:latin typeface="Times New Roman"/>
                <a:cs typeface="Times New Roman"/>
              </a:rPr>
              <a:t> </a:t>
            </a:r>
            <a:r>
              <a:rPr sz="2000" dirty="0">
                <a:latin typeface="Times New Roman"/>
                <a:cs typeface="Times New Roman"/>
              </a:rPr>
              <a:t>no.</a:t>
            </a:r>
            <a:r>
              <a:rPr sz="2000" spc="35" dirty="0">
                <a:latin typeface="Times New Roman"/>
                <a:cs typeface="Times New Roman"/>
              </a:rPr>
              <a:t> </a:t>
            </a:r>
            <a:r>
              <a:rPr sz="2000" dirty="0">
                <a:latin typeface="Times New Roman"/>
                <a:cs typeface="Times New Roman"/>
              </a:rPr>
              <a:t>5,</a:t>
            </a:r>
            <a:r>
              <a:rPr sz="2000" spc="10" dirty="0">
                <a:latin typeface="Times New Roman"/>
                <a:cs typeface="Times New Roman"/>
              </a:rPr>
              <a:t> </a:t>
            </a:r>
            <a:r>
              <a:rPr sz="2000" dirty="0">
                <a:latin typeface="Times New Roman"/>
                <a:cs typeface="Times New Roman"/>
              </a:rPr>
              <a:t>pp.</a:t>
            </a:r>
            <a:r>
              <a:rPr sz="2000" spc="5" dirty="0">
                <a:latin typeface="Times New Roman"/>
                <a:cs typeface="Times New Roman"/>
              </a:rPr>
              <a:t> </a:t>
            </a:r>
            <a:r>
              <a:rPr sz="2000" spc="-10" dirty="0">
                <a:latin typeface="Times New Roman"/>
                <a:cs typeface="Times New Roman"/>
              </a:rPr>
              <a:t>1552-</a:t>
            </a:r>
            <a:r>
              <a:rPr sz="2000" dirty="0">
                <a:latin typeface="Times New Roman"/>
                <a:cs typeface="Times New Roman"/>
              </a:rPr>
              <a:t>1564,</a:t>
            </a:r>
            <a:r>
              <a:rPr sz="2000" spc="10" dirty="0">
                <a:latin typeface="Times New Roman"/>
                <a:cs typeface="Times New Roman"/>
              </a:rPr>
              <a:t> </a:t>
            </a:r>
            <a:r>
              <a:rPr sz="2000" dirty="0">
                <a:latin typeface="Times New Roman"/>
                <a:cs typeface="Times New Roman"/>
              </a:rPr>
              <a:t>May 2024,</a:t>
            </a:r>
            <a:r>
              <a:rPr sz="2000" spc="5" dirty="0">
                <a:latin typeface="Times New Roman"/>
                <a:cs typeface="Times New Roman"/>
              </a:rPr>
              <a:t> </a:t>
            </a:r>
            <a:r>
              <a:rPr sz="2000" spc="-20" dirty="0">
                <a:latin typeface="Times New Roman"/>
                <a:cs typeface="Times New Roman"/>
              </a:rPr>
              <a:t>doi: 	</a:t>
            </a:r>
            <a:r>
              <a:rPr sz="2000" spc="-10" dirty="0">
                <a:latin typeface="Times New Roman"/>
                <a:cs typeface="Times New Roman"/>
              </a:rPr>
              <a:t>10.1109/TBME.2023.3342652.</a:t>
            </a:r>
            <a:endParaRPr sz="2000" dirty="0">
              <a:latin typeface="Times New Roman"/>
              <a:cs typeface="Times New Roman"/>
            </a:endParaRPr>
          </a:p>
          <a:p>
            <a:pPr algn="just">
              <a:lnSpc>
                <a:spcPct val="100000"/>
              </a:lnSpc>
              <a:spcBef>
                <a:spcPts val="140"/>
              </a:spcBef>
              <a:buFont typeface="Times New Roman"/>
              <a:buAutoNum type="arabicPeriod"/>
            </a:pPr>
            <a:endParaRPr sz="2000" dirty="0">
              <a:latin typeface="Times New Roman"/>
              <a:cs typeface="Times New Roman"/>
            </a:endParaRPr>
          </a:p>
          <a:p>
            <a:pPr marL="467359" marR="5080" indent="-455295" algn="just">
              <a:lnSpc>
                <a:spcPct val="99400"/>
              </a:lnSpc>
              <a:buAutoNum type="arabicPeriod"/>
              <a:tabLst>
                <a:tab pos="469900" algn="l"/>
              </a:tabLst>
            </a:pPr>
            <a:r>
              <a:rPr sz="2000" dirty="0">
                <a:latin typeface="Times New Roman"/>
                <a:cs typeface="Times New Roman"/>
              </a:rPr>
              <a:t>V.</a:t>
            </a:r>
            <a:r>
              <a:rPr sz="2000" spc="-30" dirty="0">
                <a:latin typeface="Times New Roman"/>
                <a:cs typeface="Times New Roman"/>
              </a:rPr>
              <a:t> </a:t>
            </a:r>
            <a:r>
              <a:rPr sz="2000" dirty="0">
                <a:latin typeface="Times New Roman"/>
                <a:cs typeface="Times New Roman"/>
              </a:rPr>
              <a:t>Ianniciello,</a:t>
            </a:r>
            <a:r>
              <a:rPr sz="2000" spc="-25" dirty="0">
                <a:latin typeface="Times New Roman"/>
                <a:cs typeface="Times New Roman"/>
              </a:rPr>
              <a:t> </a:t>
            </a:r>
            <a:r>
              <a:rPr sz="2000" dirty="0">
                <a:latin typeface="Times New Roman"/>
                <a:cs typeface="Times New Roman"/>
              </a:rPr>
              <a:t>M.</a:t>
            </a:r>
            <a:r>
              <a:rPr sz="2000" spc="-25" dirty="0">
                <a:latin typeface="Times New Roman"/>
                <a:cs typeface="Times New Roman"/>
              </a:rPr>
              <a:t> </a:t>
            </a:r>
            <a:r>
              <a:rPr sz="2000" dirty="0">
                <a:latin typeface="Times New Roman"/>
                <a:cs typeface="Times New Roman"/>
              </a:rPr>
              <a:t>Gherardini</a:t>
            </a:r>
            <a:r>
              <a:rPr sz="2000" spc="-2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C.</a:t>
            </a:r>
            <a:r>
              <a:rPr sz="2000" spc="-20" dirty="0">
                <a:latin typeface="Times New Roman"/>
                <a:cs typeface="Times New Roman"/>
              </a:rPr>
              <a:t> </a:t>
            </a:r>
            <a:r>
              <a:rPr sz="2000" dirty="0">
                <a:latin typeface="Times New Roman"/>
                <a:cs typeface="Times New Roman"/>
              </a:rPr>
              <a:t>Cipriani,</a:t>
            </a:r>
            <a:r>
              <a:rPr sz="2000" spc="-10" dirty="0">
                <a:latin typeface="Times New Roman"/>
                <a:cs typeface="Times New Roman"/>
              </a:rPr>
              <a:t> </a:t>
            </a:r>
            <a:r>
              <a:rPr sz="2000" dirty="0">
                <a:latin typeface="Times New Roman"/>
                <a:cs typeface="Times New Roman"/>
              </a:rPr>
              <a:t>"Transcutaneous</a:t>
            </a:r>
            <a:r>
              <a:rPr sz="2000" spc="-15" dirty="0">
                <a:latin typeface="Times New Roman"/>
                <a:cs typeface="Times New Roman"/>
              </a:rPr>
              <a:t> </a:t>
            </a:r>
            <a:r>
              <a:rPr sz="2000" spc="-10" dirty="0">
                <a:latin typeface="Times New Roman"/>
                <a:cs typeface="Times New Roman"/>
              </a:rPr>
              <a:t>Magnet 	</a:t>
            </a:r>
            <a:r>
              <a:rPr sz="2000" dirty="0">
                <a:latin typeface="Times New Roman"/>
                <a:cs typeface="Times New Roman"/>
              </a:rPr>
              <a:t>Localizer</a:t>
            </a:r>
            <a:r>
              <a:rPr sz="2000" spc="160" dirty="0">
                <a:latin typeface="Times New Roman"/>
                <a:cs typeface="Times New Roman"/>
              </a:rPr>
              <a:t> </a:t>
            </a:r>
            <a:r>
              <a:rPr sz="2000" dirty="0">
                <a:latin typeface="Times New Roman"/>
                <a:cs typeface="Times New Roman"/>
              </a:rPr>
              <a:t>for</a:t>
            </a:r>
            <a:r>
              <a:rPr sz="2000" spc="175" dirty="0">
                <a:latin typeface="Times New Roman"/>
                <a:cs typeface="Times New Roman"/>
              </a:rPr>
              <a:t> </a:t>
            </a:r>
            <a:r>
              <a:rPr sz="2000" dirty="0">
                <a:latin typeface="Times New Roman"/>
                <a:cs typeface="Times New Roman"/>
              </a:rPr>
              <a:t>a</a:t>
            </a:r>
            <a:r>
              <a:rPr sz="2000" spc="160" dirty="0">
                <a:latin typeface="Times New Roman"/>
                <a:cs typeface="Times New Roman"/>
              </a:rPr>
              <a:t> </a:t>
            </a:r>
            <a:r>
              <a:rPr sz="2000" dirty="0">
                <a:latin typeface="Times New Roman"/>
                <a:cs typeface="Times New Roman"/>
              </a:rPr>
              <a:t>Self-Contained</a:t>
            </a:r>
            <a:r>
              <a:rPr sz="2000" spc="175" dirty="0">
                <a:latin typeface="Times New Roman"/>
                <a:cs typeface="Times New Roman"/>
              </a:rPr>
              <a:t> </a:t>
            </a:r>
            <a:r>
              <a:rPr sz="2000" dirty="0">
                <a:latin typeface="Times New Roman"/>
                <a:cs typeface="Times New Roman"/>
              </a:rPr>
              <a:t>Myokinetic</a:t>
            </a:r>
            <a:r>
              <a:rPr sz="2000" spc="155" dirty="0">
                <a:latin typeface="Times New Roman"/>
                <a:cs typeface="Times New Roman"/>
              </a:rPr>
              <a:t> </a:t>
            </a:r>
            <a:r>
              <a:rPr sz="2000" dirty="0">
                <a:latin typeface="Times New Roman"/>
                <a:cs typeface="Times New Roman"/>
              </a:rPr>
              <a:t>Prosthetic</a:t>
            </a:r>
            <a:r>
              <a:rPr sz="2000" spc="170" dirty="0">
                <a:latin typeface="Times New Roman"/>
                <a:cs typeface="Times New Roman"/>
              </a:rPr>
              <a:t> </a:t>
            </a:r>
            <a:r>
              <a:rPr sz="2000" dirty="0">
                <a:latin typeface="Times New Roman"/>
                <a:cs typeface="Times New Roman"/>
              </a:rPr>
              <a:t>Hand,"</a:t>
            </a:r>
            <a:r>
              <a:rPr sz="2000" spc="175" dirty="0">
                <a:latin typeface="Times New Roman"/>
                <a:cs typeface="Times New Roman"/>
              </a:rPr>
              <a:t> </a:t>
            </a:r>
            <a:r>
              <a:rPr sz="2000" dirty="0">
                <a:latin typeface="Times New Roman"/>
                <a:cs typeface="Times New Roman"/>
              </a:rPr>
              <a:t>in</a:t>
            </a:r>
            <a:r>
              <a:rPr sz="2000" spc="175" dirty="0">
                <a:latin typeface="Times New Roman"/>
                <a:cs typeface="Times New Roman"/>
              </a:rPr>
              <a:t> </a:t>
            </a:r>
            <a:r>
              <a:rPr sz="2000" spc="-20" dirty="0">
                <a:latin typeface="Times New Roman"/>
                <a:cs typeface="Times New Roman"/>
              </a:rPr>
              <a:t>IEEE 	</a:t>
            </a:r>
            <a:r>
              <a:rPr sz="2000" dirty="0">
                <a:latin typeface="Times New Roman"/>
                <a:cs typeface="Times New Roman"/>
              </a:rPr>
              <a:t>Transactions</a:t>
            </a:r>
            <a:r>
              <a:rPr sz="2000" spc="445" dirty="0">
                <a:latin typeface="Times New Roman"/>
                <a:cs typeface="Times New Roman"/>
              </a:rPr>
              <a:t> </a:t>
            </a:r>
            <a:r>
              <a:rPr sz="2000" dirty="0">
                <a:latin typeface="Times New Roman"/>
                <a:cs typeface="Times New Roman"/>
              </a:rPr>
              <a:t>on</a:t>
            </a:r>
            <a:r>
              <a:rPr sz="2000" spc="455" dirty="0">
                <a:latin typeface="Times New Roman"/>
                <a:cs typeface="Times New Roman"/>
              </a:rPr>
              <a:t> </a:t>
            </a:r>
            <a:r>
              <a:rPr sz="2000" dirty="0">
                <a:latin typeface="Times New Roman"/>
                <a:cs typeface="Times New Roman"/>
              </a:rPr>
              <a:t>Biomedical</a:t>
            </a:r>
            <a:r>
              <a:rPr sz="2000" spc="445" dirty="0">
                <a:latin typeface="Times New Roman"/>
                <a:cs typeface="Times New Roman"/>
              </a:rPr>
              <a:t> </a:t>
            </a:r>
            <a:r>
              <a:rPr sz="2000" dirty="0">
                <a:latin typeface="Times New Roman"/>
                <a:cs typeface="Times New Roman"/>
              </a:rPr>
              <a:t>Engineering,</a:t>
            </a:r>
            <a:r>
              <a:rPr sz="2000" spc="450" dirty="0">
                <a:latin typeface="Times New Roman"/>
                <a:cs typeface="Times New Roman"/>
              </a:rPr>
              <a:t> </a:t>
            </a:r>
            <a:r>
              <a:rPr sz="2000" dirty="0">
                <a:latin typeface="Times New Roman"/>
                <a:cs typeface="Times New Roman"/>
              </a:rPr>
              <a:t>vol.</a:t>
            </a:r>
            <a:r>
              <a:rPr sz="2000" spc="459" dirty="0">
                <a:latin typeface="Times New Roman"/>
                <a:cs typeface="Times New Roman"/>
              </a:rPr>
              <a:t> </a:t>
            </a:r>
            <a:r>
              <a:rPr sz="2000" dirty="0">
                <a:latin typeface="Times New Roman"/>
                <a:cs typeface="Times New Roman"/>
              </a:rPr>
              <a:t>71,</a:t>
            </a:r>
            <a:r>
              <a:rPr sz="2000" spc="450" dirty="0">
                <a:latin typeface="Times New Roman"/>
                <a:cs typeface="Times New Roman"/>
              </a:rPr>
              <a:t> </a:t>
            </a:r>
            <a:r>
              <a:rPr sz="2000" dirty="0">
                <a:latin typeface="Times New Roman"/>
                <a:cs typeface="Times New Roman"/>
              </a:rPr>
              <a:t>no.</a:t>
            </a:r>
            <a:r>
              <a:rPr sz="2000" spc="450" dirty="0">
                <a:latin typeface="Times New Roman"/>
                <a:cs typeface="Times New Roman"/>
              </a:rPr>
              <a:t> </a:t>
            </a:r>
            <a:r>
              <a:rPr sz="2000" dirty="0">
                <a:latin typeface="Times New Roman"/>
                <a:cs typeface="Times New Roman"/>
              </a:rPr>
              <a:t>3,</a:t>
            </a:r>
            <a:r>
              <a:rPr sz="2000" spc="455" dirty="0">
                <a:latin typeface="Times New Roman"/>
                <a:cs typeface="Times New Roman"/>
              </a:rPr>
              <a:t> </a:t>
            </a:r>
            <a:r>
              <a:rPr sz="2000" dirty="0">
                <a:latin typeface="Times New Roman"/>
                <a:cs typeface="Times New Roman"/>
              </a:rPr>
              <a:t>pp.</a:t>
            </a:r>
            <a:r>
              <a:rPr sz="2000" spc="455" dirty="0">
                <a:latin typeface="Times New Roman"/>
                <a:cs typeface="Times New Roman"/>
              </a:rPr>
              <a:t> </a:t>
            </a:r>
            <a:r>
              <a:rPr sz="2000" spc="-10" dirty="0">
                <a:latin typeface="Times New Roman"/>
                <a:cs typeface="Times New Roman"/>
              </a:rPr>
              <a:t>1068- 	</a:t>
            </a:r>
            <a:r>
              <a:rPr sz="2000" dirty="0">
                <a:latin typeface="Times New Roman"/>
                <a:cs typeface="Times New Roman"/>
              </a:rPr>
              <a:t>1075,</a:t>
            </a:r>
            <a:r>
              <a:rPr sz="2000" spc="-20" dirty="0">
                <a:latin typeface="Times New Roman"/>
                <a:cs typeface="Times New Roman"/>
              </a:rPr>
              <a:t> </a:t>
            </a:r>
            <a:r>
              <a:rPr sz="2000" dirty="0">
                <a:latin typeface="Times New Roman"/>
                <a:cs typeface="Times New Roman"/>
              </a:rPr>
              <a:t>March</a:t>
            </a:r>
            <a:r>
              <a:rPr sz="2000" spc="-5" dirty="0">
                <a:latin typeface="Times New Roman"/>
                <a:cs typeface="Times New Roman"/>
              </a:rPr>
              <a:t> </a:t>
            </a:r>
            <a:r>
              <a:rPr sz="2000" dirty="0">
                <a:latin typeface="Times New Roman"/>
                <a:cs typeface="Times New Roman"/>
              </a:rPr>
              <a:t>2024,</a:t>
            </a:r>
            <a:r>
              <a:rPr sz="2000" spc="-5" dirty="0">
                <a:latin typeface="Times New Roman"/>
                <a:cs typeface="Times New Roman"/>
              </a:rPr>
              <a:t> </a:t>
            </a:r>
            <a:r>
              <a:rPr sz="2000" dirty="0">
                <a:latin typeface="Times New Roman"/>
                <a:cs typeface="Times New Roman"/>
              </a:rPr>
              <a:t>doi:</a:t>
            </a:r>
            <a:r>
              <a:rPr sz="2000" spc="-15" dirty="0">
                <a:latin typeface="Times New Roman"/>
                <a:cs typeface="Times New Roman"/>
              </a:rPr>
              <a:t> </a:t>
            </a:r>
            <a:r>
              <a:rPr sz="2000" spc="-10" dirty="0">
                <a:latin typeface="Times New Roman"/>
                <a:cs typeface="Times New Roman"/>
              </a:rPr>
              <a:t>10.1109/TBME.2023.3325910.</a:t>
            </a:r>
            <a:endParaRPr sz="2000" dirty="0">
              <a:latin typeface="Times New Roman"/>
              <a:cs typeface="Times New Roman"/>
            </a:endParaRPr>
          </a:p>
        </p:txBody>
      </p:sp>
      <p:sp>
        <p:nvSpPr>
          <p:cNvPr id="7" name="object 7">
            <a:extLst>
              <a:ext uri="{FF2B5EF4-FFF2-40B4-BE49-F238E27FC236}">
                <a16:creationId xmlns:a16="http://schemas.microsoft.com/office/drawing/2014/main" id="{CC7340BC-4A9C-B70A-D28E-5719435A4C8A}"/>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9370">
              <a:lnSpc>
                <a:spcPts val="1240"/>
              </a:lnSpc>
            </a:pPr>
            <a:fld id="{81D60167-4931-47E6-BA6A-407CBD079E47}" type="slidenum">
              <a:rPr spc="-25" dirty="0"/>
              <a:t>15</a:t>
            </a:fld>
            <a:endParaRPr spc="-25" dirty="0"/>
          </a:p>
        </p:txBody>
      </p:sp>
      <p:sp>
        <p:nvSpPr>
          <p:cNvPr id="2" name="object 2"/>
          <p:cNvSpPr txBox="1">
            <a:spLocks noGrp="1"/>
          </p:cNvSpPr>
          <p:nvPr>
            <p:ph type="title"/>
          </p:nvPr>
        </p:nvSpPr>
        <p:spPr>
          <a:xfrm>
            <a:off x="3508375" y="440181"/>
            <a:ext cx="2382520" cy="63500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p:nvPr/>
        </p:nvSpPr>
        <p:spPr>
          <a:xfrm>
            <a:off x="661415" y="1219200"/>
            <a:ext cx="7814309" cy="4642680"/>
          </a:xfrm>
          <a:prstGeom prst="rect">
            <a:avLst/>
          </a:prstGeom>
        </p:spPr>
        <p:txBody>
          <a:bodyPr vert="horz" wrap="square" lIns="0" tIns="14604" rIns="0" bIns="0" rtlCol="0">
            <a:spAutoFit/>
          </a:bodyPr>
          <a:lstStyle/>
          <a:p>
            <a:pPr marL="543560" marR="87630" indent="-455295" algn="just">
              <a:lnSpc>
                <a:spcPct val="99400"/>
              </a:lnSpc>
              <a:spcBef>
                <a:spcPts val="114"/>
              </a:spcBef>
              <a:buAutoNum type="arabicPeriod" startAt="4"/>
              <a:tabLst>
                <a:tab pos="546100" algn="l"/>
              </a:tabLst>
            </a:pPr>
            <a:r>
              <a:rPr lang="en-IN" sz="2000" dirty="0">
                <a:latin typeface="Times New Roman"/>
                <a:cs typeface="Times New Roman"/>
              </a:rPr>
              <a:t>A. T. Demora and C. M. Abdissa, "Neural Network-Based Lower Limb Prostheses Control Using Super Twisting Sliding Mode Control," in IEEE Access, vol. 13, pp. 24929-24953, 2025, doi: 10.1109/ACCESS.2025.3538689.</a:t>
            </a:r>
          </a:p>
          <a:p>
            <a:pPr algn="just">
              <a:lnSpc>
                <a:spcPct val="100000"/>
              </a:lnSpc>
              <a:spcBef>
                <a:spcPts val="155"/>
              </a:spcBef>
              <a:buFont typeface="Times New Roman"/>
              <a:buAutoNum type="arabicPeriod" startAt="4"/>
            </a:pPr>
            <a:endParaRPr sz="2000" dirty="0">
              <a:latin typeface="Times New Roman"/>
              <a:cs typeface="Times New Roman"/>
            </a:endParaRPr>
          </a:p>
          <a:p>
            <a:pPr marL="543560" marR="91440" indent="-455295" algn="just">
              <a:lnSpc>
                <a:spcPct val="99400"/>
              </a:lnSpc>
              <a:buAutoNum type="arabicPeriod" startAt="4"/>
              <a:tabLst>
                <a:tab pos="546100" algn="l"/>
              </a:tabLst>
            </a:pPr>
            <a:r>
              <a:rPr sz="2000" dirty="0">
                <a:latin typeface="Times New Roman"/>
                <a:cs typeface="Times New Roman"/>
              </a:rPr>
              <a:t>A.</a:t>
            </a:r>
            <a:r>
              <a:rPr sz="2000" spc="125" dirty="0">
                <a:latin typeface="Times New Roman"/>
                <a:cs typeface="Times New Roman"/>
              </a:rPr>
              <a:t> </a:t>
            </a:r>
            <a:r>
              <a:rPr sz="2000" dirty="0">
                <a:latin typeface="Times New Roman"/>
                <a:cs typeface="Times New Roman"/>
              </a:rPr>
              <a:t>Sahbel,</a:t>
            </a:r>
            <a:r>
              <a:rPr sz="2000" spc="120" dirty="0">
                <a:latin typeface="Times New Roman"/>
                <a:cs typeface="Times New Roman"/>
              </a:rPr>
              <a:t> </a:t>
            </a:r>
            <a:r>
              <a:rPr sz="2000" dirty="0">
                <a:latin typeface="Times New Roman"/>
                <a:cs typeface="Times New Roman"/>
              </a:rPr>
              <a:t>M.</a:t>
            </a:r>
            <a:r>
              <a:rPr sz="2000" spc="100" dirty="0">
                <a:latin typeface="Times New Roman"/>
                <a:cs typeface="Times New Roman"/>
              </a:rPr>
              <a:t> </a:t>
            </a:r>
            <a:r>
              <a:rPr sz="2000" dirty="0">
                <a:latin typeface="Times New Roman"/>
                <a:cs typeface="Times New Roman"/>
              </a:rPr>
              <a:t>Elaydi,</a:t>
            </a:r>
            <a:r>
              <a:rPr sz="2000" spc="114" dirty="0">
                <a:latin typeface="Times New Roman"/>
                <a:cs typeface="Times New Roman"/>
              </a:rPr>
              <a:t> </a:t>
            </a:r>
            <a:r>
              <a:rPr sz="2000" dirty="0">
                <a:latin typeface="Times New Roman"/>
                <a:cs typeface="Times New Roman"/>
              </a:rPr>
              <a:t>A.</a:t>
            </a:r>
            <a:r>
              <a:rPr sz="2000" spc="130" dirty="0">
                <a:latin typeface="Times New Roman"/>
                <a:cs typeface="Times New Roman"/>
              </a:rPr>
              <a:t> </a:t>
            </a:r>
            <a:r>
              <a:rPr sz="2000" dirty="0">
                <a:latin typeface="Times New Roman"/>
                <a:cs typeface="Times New Roman"/>
              </a:rPr>
              <a:t>Nasif,</a:t>
            </a:r>
            <a:r>
              <a:rPr sz="2000" spc="120" dirty="0">
                <a:latin typeface="Times New Roman"/>
                <a:cs typeface="Times New Roman"/>
              </a:rPr>
              <a:t> </a:t>
            </a:r>
            <a:r>
              <a:rPr sz="2000" dirty="0">
                <a:latin typeface="Times New Roman"/>
                <a:cs typeface="Times New Roman"/>
              </a:rPr>
              <a:t>N.</a:t>
            </a:r>
            <a:r>
              <a:rPr sz="2000" spc="125" dirty="0">
                <a:latin typeface="Times New Roman"/>
                <a:cs typeface="Times New Roman"/>
              </a:rPr>
              <a:t> </a:t>
            </a:r>
            <a:r>
              <a:rPr sz="2000" dirty="0">
                <a:latin typeface="Times New Roman"/>
                <a:cs typeface="Times New Roman"/>
              </a:rPr>
              <a:t>Sobhy,</a:t>
            </a:r>
            <a:r>
              <a:rPr sz="2000" spc="110" dirty="0">
                <a:latin typeface="Times New Roman"/>
                <a:cs typeface="Times New Roman"/>
              </a:rPr>
              <a:t> </a:t>
            </a:r>
            <a:r>
              <a:rPr sz="2000" dirty="0">
                <a:latin typeface="Times New Roman"/>
                <a:cs typeface="Times New Roman"/>
              </a:rPr>
              <a:t>A.</a:t>
            </a:r>
            <a:r>
              <a:rPr sz="2000" spc="125" dirty="0">
                <a:latin typeface="Times New Roman"/>
                <a:cs typeface="Times New Roman"/>
              </a:rPr>
              <a:t> </a:t>
            </a:r>
            <a:r>
              <a:rPr sz="2000" dirty="0">
                <a:latin typeface="Times New Roman"/>
                <a:cs typeface="Times New Roman"/>
              </a:rPr>
              <a:t>Magdy,</a:t>
            </a:r>
            <a:r>
              <a:rPr sz="2000" spc="120" dirty="0">
                <a:latin typeface="Times New Roman"/>
                <a:cs typeface="Times New Roman"/>
              </a:rPr>
              <a:t> </a:t>
            </a:r>
            <a:r>
              <a:rPr sz="2000" dirty="0">
                <a:latin typeface="Times New Roman"/>
                <a:cs typeface="Times New Roman"/>
              </a:rPr>
              <a:t>and</a:t>
            </a:r>
            <a:r>
              <a:rPr sz="2000" spc="120" dirty="0">
                <a:latin typeface="Times New Roman"/>
                <a:cs typeface="Times New Roman"/>
              </a:rPr>
              <a:t> </a:t>
            </a:r>
            <a:r>
              <a:rPr sz="2000" dirty="0">
                <a:latin typeface="Times New Roman"/>
                <a:cs typeface="Times New Roman"/>
              </a:rPr>
              <a:t>A.</a:t>
            </a:r>
            <a:r>
              <a:rPr sz="2000" spc="120" dirty="0">
                <a:latin typeface="Times New Roman"/>
                <a:cs typeface="Times New Roman"/>
              </a:rPr>
              <a:t> </a:t>
            </a:r>
            <a:r>
              <a:rPr sz="2000" spc="-10" dirty="0">
                <a:latin typeface="Times New Roman"/>
                <a:cs typeface="Times New Roman"/>
              </a:rPr>
              <a:t>Abbas, 	</a:t>
            </a:r>
            <a:r>
              <a:rPr sz="2000" dirty="0">
                <a:latin typeface="Times New Roman"/>
                <a:cs typeface="Times New Roman"/>
              </a:rPr>
              <a:t>“A</a:t>
            </a:r>
            <a:r>
              <a:rPr sz="2000" spc="60" dirty="0">
                <a:latin typeface="Times New Roman"/>
                <a:cs typeface="Times New Roman"/>
              </a:rPr>
              <a:t> </a:t>
            </a:r>
            <a:r>
              <a:rPr sz="2000" spc="-20" dirty="0">
                <a:latin typeface="Times New Roman"/>
                <a:cs typeface="Times New Roman"/>
              </a:rPr>
              <a:t>Low-</a:t>
            </a:r>
            <a:r>
              <a:rPr sz="2000" dirty="0">
                <a:latin typeface="Times New Roman"/>
                <a:cs typeface="Times New Roman"/>
              </a:rPr>
              <a:t>Cost</a:t>
            </a:r>
            <a:r>
              <a:rPr sz="2000" spc="45" dirty="0">
                <a:latin typeface="Times New Roman"/>
                <a:cs typeface="Times New Roman"/>
              </a:rPr>
              <a:t> </a:t>
            </a:r>
            <a:r>
              <a:rPr sz="2000" dirty="0">
                <a:latin typeface="Times New Roman"/>
                <a:cs typeface="Times New Roman"/>
              </a:rPr>
              <a:t>Lightweight</a:t>
            </a:r>
            <a:r>
              <a:rPr sz="2000" spc="60" dirty="0">
                <a:latin typeface="Times New Roman"/>
                <a:cs typeface="Times New Roman"/>
              </a:rPr>
              <a:t> </a:t>
            </a:r>
            <a:r>
              <a:rPr sz="2000" dirty="0">
                <a:latin typeface="Times New Roman"/>
                <a:cs typeface="Times New Roman"/>
              </a:rPr>
              <a:t>Prosthetic</a:t>
            </a:r>
            <a:r>
              <a:rPr sz="2000" spc="50" dirty="0">
                <a:latin typeface="Times New Roman"/>
                <a:cs typeface="Times New Roman"/>
              </a:rPr>
              <a:t> </a:t>
            </a:r>
            <a:r>
              <a:rPr sz="2000" dirty="0">
                <a:latin typeface="Times New Roman"/>
                <a:cs typeface="Times New Roman"/>
              </a:rPr>
              <a:t>Arm</a:t>
            </a:r>
            <a:r>
              <a:rPr sz="2000" spc="30" dirty="0">
                <a:latin typeface="Times New Roman"/>
                <a:cs typeface="Times New Roman"/>
              </a:rPr>
              <a:t> </a:t>
            </a:r>
            <a:r>
              <a:rPr sz="2000" dirty="0">
                <a:latin typeface="Times New Roman"/>
                <a:cs typeface="Times New Roman"/>
              </a:rPr>
              <a:t>with</a:t>
            </a:r>
            <a:r>
              <a:rPr sz="2000" spc="50" dirty="0">
                <a:latin typeface="Times New Roman"/>
                <a:cs typeface="Times New Roman"/>
              </a:rPr>
              <a:t> </a:t>
            </a:r>
            <a:r>
              <a:rPr sz="2000" dirty="0">
                <a:latin typeface="Times New Roman"/>
                <a:cs typeface="Times New Roman"/>
              </a:rPr>
              <a:t>Soft</a:t>
            </a:r>
            <a:r>
              <a:rPr sz="2000" spc="40" dirty="0">
                <a:latin typeface="Times New Roman"/>
                <a:cs typeface="Times New Roman"/>
              </a:rPr>
              <a:t> </a:t>
            </a:r>
            <a:r>
              <a:rPr sz="2000" dirty="0">
                <a:latin typeface="Times New Roman"/>
                <a:cs typeface="Times New Roman"/>
              </a:rPr>
              <a:t>Gripping</a:t>
            </a:r>
            <a:r>
              <a:rPr sz="2000" spc="50" dirty="0">
                <a:latin typeface="Times New Roman"/>
                <a:cs typeface="Times New Roman"/>
              </a:rPr>
              <a:t> </a:t>
            </a:r>
            <a:r>
              <a:rPr sz="2000" spc="-10" dirty="0">
                <a:latin typeface="Times New Roman"/>
                <a:cs typeface="Times New Roman"/>
              </a:rPr>
              <a:t>Fingers 	</a:t>
            </a:r>
            <a:r>
              <a:rPr sz="2000" dirty="0">
                <a:latin typeface="Times New Roman"/>
                <a:cs typeface="Times New Roman"/>
              </a:rPr>
              <a:t>Controlled</a:t>
            </a:r>
            <a:r>
              <a:rPr sz="2000" spc="415" dirty="0">
                <a:latin typeface="Times New Roman"/>
                <a:cs typeface="Times New Roman"/>
              </a:rPr>
              <a:t> </a:t>
            </a:r>
            <a:r>
              <a:rPr sz="2000" dirty="0">
                <a:latin typeface="Times New Roman"/>
                <a:cs typeface="Times New Roman"/>
              </a:rPr>
              <a:t>Using</a:t>
            </a:r>
            <a:r>
              <a:rPr sz="2000" spc="425" dirty="0">
                <a:latin typeface="Times New Roman"/>
                <a:cs typeface="Times New Roman"/>
              </a:rPr>
              <a:t> </a:t>
            </a:r>
            <a:r>
              <a:rPr sz="2000" dirty="0">
                <a:latin typeface="Times New Roman"/>
                <a:cs typeface="Times New Roman"/>
              </a:rPr>
              <a:t>CNN,”</a:t>
            </a:r>
            <a:r>
              <a:rPr sz="2000" spc="415" dirty="0">
                <a:latin typeface="Times New Roman"/>
                <a:cs typeface="Times New Roman"/>
              </a:rPr>
              <a:t> </a:t>
            </a:r>
            <a:r>
              <a:rPr sz="2000" dirty="0">
                <a:latin typeface="Times New Roman"/>
                <a:cs typeface="Times New Roman"/>
              </a:rPr>
              <a:t>in</a:t>
            </a:r>
            <a:r>
              <a:rPr sz="2000" spc="420" dirty="0">
                <a:latin typeface="Times New Roman"/>
                <a:cs typeface="Times New Roman"/>
              </a:rPr>
              <a:t> </a:t>
            </a:r>
            <a:r>
              <a:rPr sz="2000" dirty="0">
                <a:latin typeface="Times New Roman"/>
                <a:cs typeface="Times New Roman"/>
              </a:rPr>
              <a:t>2024</a:t>
            </a:r>
            <a:r>
              <a:rPr sz="2000" spc="420" dirty="0">
                <a:latin typeface="Times New Roman"/>
                <a:cs typeface="Times New Roman"/>
              </a:rPr>
              <a:t> </a:t>
            </a:r>
            <a:r>
              <a:rPr sz="2000" dirty="0">
                <a:latin typeface="Times New Roman"/>
                <a:cs typeface="Times New Roman"/>
              </a:rPr>
              <a:t>14</a:t>
            </a:r>
            <a:r>
              <a:rPr sz="2000" baseline="24691" dirty="0">
                <a:latin typeface="Times New Roman"/>
                <a:cs typeface="Times New Roman"/>
              </a:rPr>
              <a:t>th</a:t>
            </a:r>
            <a:r>
              <a:rPr sz="2000" spc="652" baseline="24691" dirty="0">
                <a:latin typeface="Times New Roman"/>
                <a:cs typeface="Times New Roman"/>
              </a:rPr>
              <a:t> </a:t>
            </a:r>
            <a:r>
              <a:rPr sz="2000" dirty="0">
                <a:latin typeface="Times New Roman"/>
                <a:cs typeface="Times New Roman"/>
              </a:rPr>
              <a:t>International</a:t>
            </a:r>
            <a:r>
              <a:rPr sz="2000" spc="425" dirty="0">
                <a:latin typeface="Times New Roman"/>
                <a:cs typeface="Times New Roman"/>
              </a:rPr>
              <a:t> </a:t>
            </a:r>
            <a:r>
              <a:rPr sz="2000" dirty="0">
                <a:latin typeface="Times New Roman"/>
                <a:cs typeface="Times New Roman"/>
              </a:rPr>
              <a:t>Conference</a:t>
            </a:r>
            <a:r>
              <a:rPr sz="2000" spc="400" dirty="0">
                <a:latin typeface="Times New Roman"/>
                <a:cs typeface="Times New Roman"/>
              </a:rPr>
              <a:t> </a:t>
            </a:r>
            <a:r>
              <a:rPr sz="2000" spc="-25" dirty="0">
                <a:latin typeface="Times New Roman"/>
                <a:cs typeface="Times New Roman"/>
              </a:rPr>
              <a:t>on 	</a:t>
            </a:r>
            <a:r>
              <a:rPr sz="2000" dirty="0">
                <a:latin typeface="Times New Roman"/>
                <a:cs typeface="Times New Roman"/>
              </a:rPr>
              <a:t>Electrical</a:t>
            </a:r>
            <a:r>
              <a:rPr sz="2000" spc="490" dirty="0">
                <a:latin typeface="Times New Roman"/>
                <a:cs typeface="Times New Roman"/>
              </a:rPr>
              <a:t>   </a:t>
            </a:r>
            <a:r>
              <a:rPr sz="2000" dirty="0">
                <a:latin typeface="Times New Roman"/>
                <a:cs typeface="Times New Roman"/>
              </a:rPr>
              <a:t>Engineering</a:t>
            </a:r>
            <a:r>
              <a:rPr sz="2000" spc="495" dirty="0">
                <a:latin typeface="Times New Roman"/>
                <a:cs typeface="Times New Roman"/>
              </a:rPr>
              <a:t>   </a:t>
            </a:r>
            <a:r>
              <a:rPr sz="2000" dirty="0">
                <a:latin typeface="Times New Roman"/>
                <a:cs typeface="Times New Roman"/>
              </a:rPr>
              <a:t>(ICEENG),</a:t>
            </a:r>
            <a:r>
              <a:rPr sz="2000" spc="490" dirty="0">
                <a:latin typeface="Times New Roman"/>
                <a:cs typeface="Times New Roman"/>
              </a:rPr>
              <a:t>   </a:t>
            </a:r>
            <a:r>
              <a:rPr sz="2000" dirty="0">
                <a:latin typeface="Times New Roman"/>
                <a:cs typeface="Times New Roman"/>
              </a:rPr>
              <a:t>145-147,</a:t>
            </a:r>
            <a:r>
              <a:rPr sz="2000" spc="495" dirty="0">
                <a:latin typeface="Times New Roman"/>
                <a:cs typeface="Times New Roman"/>
              </a:rPr>
              <a:t>   </a:t>
            </a:r>
            <a:r>
              <a:rPr sz="2000" dirty="0">
                <a:latin typeface="Times New Roman"/>
                <a:cs typeface="Times New Roman"/>
              </a:rPr>
              <a:t>2024,</a:t>
            </a:r>
            <a:r>
              <a:rPr sz="2000" spc="495" dirty="0">
                <a:latin typeface="Times New Roman"/>
                <a:cs typeface="Times New Roman"/>
              </a:rPr>
              <a:t>   </a:t>
            </a:r>
            <a:r>
              <a:rPr sz="2000" spc="-20" dirty="0">
                <a:latin typeface="Times New Roman"/>
                <a:cs typeface="Times New Roman"/>
              </a:rPr>
              <a:t>doi: 	</a:t>
            </a:r>
            <a:r>
              <a:rPr sz="2000" spc="-10" dirty="0">
                <a:latin typeface="Times New Roman"/>
                <a:cs typeface="Times New Roman"/>
              </a:rPr>
              <a:t>10.1109/ICEENG58856.2024.105664.</a:t>
            </a:r>
            <a:endParaRPr sz="2000" dirty="0">
              <a:latin typeface="Times New Roman"/>
              <a:cs typeface="Times New Roman"/>
            </a:endParaRPr>
          </a:p>
          <a:p>
            <a:pPr algn="just">
              <a:lnSpc>
                <a:spcPct val="100000"/>
              </a:lnSpc>
              <a:spcBef>
                <a:spcPts val="150"/>
              </a:spcBef>
              <a:buFont typeface="Times New Roman"/>
              <a:buAutoNum type="arabicPeriod" startAt="4"/>
            </a:pPr>
            <a:endParaRPr sz="2000" dirty="0">
              <a:latin typeface="Times New Roman"/>
              <a:cs typeface="Times New Roman"/>
            </a:endParaRPr>
          </a:p>
          <a:p>
            <a:pPr marL="544830" marR="90170" indent="-456565" algn="just">
              <a:lnSpc>
                <a:spcPct val="99400"/>
              </a:lnSpc>
              <a:buAutoNum type="arabicPeriod" startAt="4"/>
              <a:tabLst>
                <a:tab pos="546100" algn="l"/>
              </a:tabLst>
            </a:pPr>
            <a:r>
              <a:rPr sz="2000" dirty="0">
                <a:latin typeface="Times New Roman"/>
                <a:cs typeface="Times New Roman"/>
              </a:rPr>
              <a:t>M.</a:t>
            </a:r>
            <a:r>
              <a:rPr sz="2000" spc="40" dirty="0">
                <a:latin typeface="Times New Roman"/>
                <a:cs typeface="Times New Roman"/>
              </a:rPr>
              <a:t> </a:t>
            </a:r>
            <a:r>
              <a:rPr sz="2000" dirty="0">
                <a:latin typeface="Times New Roman"/>
                <a:cs typeface="Times New Roman"/>
              </a:rPr>
              <a:t>Yoshikawa,</a:t>
            </a:r>
            <a:r>
              <a:rPr sz="2000" spc="45" dirty="0">
                <a:latin typeface="Times New Roman"/>
                <a:cs typeface="Times New Roman"/>
              </a:rPr>
              <a:t> </a:t>
            </a:r>
            <a:r>
              <a:rPr sz="2000" dirty="0">
                <a:latin typeface="Times New Roman"/>
                <a:cs typeface="Times New Roman"/>
              </a:rPr>
              <a:t>K.</a:t>
            </a:r>
            <a:r>
              <a:rPr sz="2000" spc="35" dirty="0">
                <a:latin typeface="Times New Roman"/>
                <a:cs typeface="Times New Roman"/>
              </a:rPr>
              <a:t> </a:t>
            </a:r>
            <a:r>
              <a:rPr sz="2000" dirty="0">
                <a:latin typeface="Times New Roman"/>
                <a:cs typeface="Times New Roman"/>
              </a:rPr>
              <a:t>Ogawa,</a:t>
            </a:r>
            <a:r>
              <a:rPr sz="2000" spc="45" dirty="0">
                <a:latin typeface="Times New Roman"/>
                <a:cs typeface="Times New Roman"/>
              </a:rPr>
              <a:t> </a:t>
            </a:r>
            <a:r>
              <a:rPr sz="2000" dirty="0">
                <a:latin typeface="Times New Roman"/>
                <a:cs typeface="Times New Roman"/>
              </a:rPr>
              <a:t>S.</a:t>
            </a:r>
            <a:r>
              <a:rPr sz="2000" spc="35" dirty="0">
                <a:latin typeface="Times New Roman"/>
                <a:cs typeface="Times New Roman"/>
              </a:rPr>
              <a:t> </a:t>
            </a:r>
            <a:r>
              <a:rPr sz="2000" dirty="0">
                <a:latin typeface="Times New Roman"/>
                <a:cs typeface="Times New Roman"/>
              </a:rPr>
              <a:t>Yamanaka,</a:t>
            </a:r>
            <a:r>
              <a:rPr sz="2000" spc="30" dirty="0">
                <a:latin typeface="Times New Roman"/>
                <a:cs typeface="Times New Roman"/>
              </a:rPr>
              <a:t> </a:t>
            </a:r>
            <a:r>
              <a:rPr sz="2000" dirty="0">
                <a:latin typeface="Times New Roman"/>
                <a:cs typeface="Times New Roman"/>
              </a:rPr>
              <a:t>and</a:t>
            </a:r>
            <a:r>
              <a:rPr sz="2000" spc="35" dirty="0">
                <a:latin typeface="Times New Roman"/>
                <a:cs typeface="Times New Roman"/>
              </a:rPr>
              <a:t> </a:t>
            </a:r>
            <a:r>
              <a:rPr sz="2000" dirty="0">
                <a:latin typeface="Times New Roman"/>
                <a:cs typeface="Times New Roman"/>
              </a:rPr>
              <a:t>N.</a:t>
            </a:r>
            <a:r>
              <a:rPr sz="2000" spc="40" dirty="0">
                <a:latin typeface="Times New Roman"/>
                <a:cs typeface="Times New Roman"/>
              </a:rPr>
              <a:t> </a:t>
            </a:r>
            <a:r>
              <a:rPr sz="2000" dirty="0">
                <a:latin typeface="Times New Roman"/>
                <a:cs typeface="Times New Roman"/>
              </a:rPr>
              <a:t>Kawashima,</a:t>
            </a:r>
            <a:r>
              <a:rPr sz="2000" spc="45" dirty="0">
                <a:latin typeface="Times New Roman"/>
                <a:cs typeface="Times New Roman"/>
              </a:rPr>
              <a:t> </a:t>
            </a:r>
            <a:r>
              <a:rPr sz="2000" spc="-10" dirty="0">
                <a:latin typeface="Times New Roman"/>
                <a:cs typeface="Times New Roman"/>
              </a:rPr>
              <a:t>“Finch: 	</a:t>
            </a:r>
            <a:r>
              <a:rPr sz="2000" dirty="0">
                <a:latin typeface="Times New Roman"/>
                <a:cs typeface="Times New Roman"/>
              </a:rPr>
              <a:t>Prosthetic</a:t>
            </a:r>
            <a:r>
              <a:rPr sz="2000" spc="25" dirty="0">
                <a:latin typeface="Times New Roman"/>
                <a:cs typeface="Times New Roman"/>
              </a:rPr>
              <a:t> </a:t>
            </a:r>
            <a:r>
              <a:rPr sz="2000" dirty="0">
                <a:latin typeface="Times New Roman"/>
                <a:cs typeface="Times New Roman"/>
              </a:rPr>
              <a:t>Arm</a:t>
            </a:r>
            <a:r>
              <a:rPr sz="2000" spc="25" dirty="0">
                <a:latin typeface="Times New Roman"/>
                <a:cs typeface="Times New Roman"/>
              </a:rPr>
              <a:t> </a:t>
            </a:r>
            <a:r>
              <a:rPr sz="2000" dirty="0">
                <a:latin typeface="Times New Roman"/>
                <a:cs typeface="Times New Roman"/>
              </a:rPr>
              <a:t>With</a:t>
            </a:r>
            <a:r>
              <a:rPr sz="2000" spc="45" dirty="0">
                <a:latin typeface="Times New Roman"/>
                <a:cs typeface="Times New Roman"/>
              </a:rPr>
              <a:t> </a:t>
            </a:r>
            <a:r>
              <a:rPr sz="2000" dirty="0">
                <a:latin typeface="Times New Roman"/>
                <a:cs typeface="Times New Roman"/>
              </a:rPr>
              <a:t>Three</a:t>
            </a:r>
            <a:r>
              <a:rPr sz="2000" spc="30" dirty="0">
                <a:latin typeface="Times New Roman"/>
                <a:cs typeface="Times New Roman"/>
              </a:rPr>
              <a:t> </a:t>
            </a:r>
            <a:r>
              <a:rPr sz="2000" dirty="0">
                <a:latin typeface="Times New Roman"/>
                <a:cs typeface="Times New Roman"/>
              </a:rPr>
              <a:t>Opposing</a:t>
            </a:r>
            <a:r>
              <a:rPr sz="2000" spc="45" dirty="0">
                <a:latin typeface="Times New Roman"/>
                <a:cs typeface="Times New Roman"/>
              </a:rPr>
              <a:t> </a:t>
            </a:r>
            <a:r>
              <a:rPr sz="2000" dirty="0">
                <a:latin typeface="Times New Roman"/>
                <a:cs typeface="Times New Roman"/>
              </a:rPr>
              <a:t>Fingers</a:t>
            </a:r>
            <a:r>
              <a:rPr sz="2000" spc="45" dirty="0">
                <a:latin typeface="Times New Roman"/>
                <a:cs typeface="Times New Roman"/>
              </a:rPr>
              <a:t> </a:t>
            </a:r>
            <a:r>
              <a:rPr sz="2000" dirty="0">
                <a:latin typeface="Times New Roman"/>
                <a:cs typeface="Times New Roman"/>
              </a:rPr>
              <a:t>Controlled</a:t>
            </a:r>
            <a:r>
              <a:rPr sz="2000" spc="35" dirty="0">
                <a:latin typeface="Times New Roman"/>
                <a:cs typeface="Times New Roman"/>
              </a:rPr>
              <a:t> </a:t>
            </a:r>
            <a:r>
              <a:rPr sz="2000" dirty="0">
                <a:latin typeface="Times New Roman"/>
                <a:cs typeface="Times New Roman"/>
              </a:rPr>
              <a:t>by</a:t>
            </a:r>
            <a:r>
              <a:rPr sz="2000" spc="35" dirty="0">
                <a:latin typeface="Times New Roman"/>
                <a:cs typeface="Times New Roman"/>
              </a:rPr>
              <a:t> </a:t>
            </a:r>
            <a:r>
              <a:rPr sz="2000" dirty="0">
                <a:latin typeface="Times New Roman"/>
                <a:cs typeface="Times New Roman"/>
              </a:rPr>
              <a:t>a</a:t>
            </a:r>
            <a:r>
              <a:rPr sz="2000" spc="45" dirty="0">
                <a:latin typeface="Times New Roman"/>
                <a:cs typeface="Times New Roman"/>
              </a:rPr>
              <a:t> </a:t>
            </a:r>
            <a:r>
              <a:rPr sz="2000" spc="-10" dirty="0">
                <a:latin typeface="Times New Roman"/>
                <a:cs typeface="Times New Roman"/>
              </a:rPr>
              <a:t>Muscle 	</a:t>
            </a:r>
            <a:r>
              <a:rPr sz="2000" dirty="0">
                <a:latin typeface="Times New Roman"/>
                <a:cs typeface="Times New Roman"/>
              </a:rPr>
              <a:t>Bulge,”</a:t>
            </a:r>
            <a:r>
              <a:rPr sz="2000" spc="210" dirty="0">
                <a:latin typeface="Times New Roman"/>
                <a:cs typeface="Times New Roman"/>
              </a:rPr>
              <a:t> </a:t>
            </a:r>
            <a:r>
              <a:rPr sz="2000" dirty="0">
                <a:latin typeface="Times New Roman"/>
                <a:cs typeface="Times New Roman"/>
              </a:rPr>
              <a:t>in</a:t>
            </a:r>
            <a:r>
              <a:rPr sz="2000" spc="215" dirty="0">
                <a:latin typeface="Times New Roman"/>
                <a:cs typeface="Times New Roman"/>
              </a:rPr>
              <a:t> </a:t>
            </a:r>
            <a:r>
              <a:rPr sz="2000" dirty="0">
                <a:latin typeface="Times New Roman"/>
                <a:cs typeface="Times New Roman"/>
              </a:rPr>
              <a:t>IEEE</a:t>
            </a:r>
            <a:r>
              <a:rPr sz="2000" spc="204" dirty="0">
                <a:latin typeface="Times New Roman"/>
                <a:cs typeface="Times New Roman"/>
              </a:rPr>
              <a:t> </a:t>
            </a:r>
            <a:r>
              <a:rPr sz="2000" dirty="0">
                <a:latin typeface="Times New Roman"/>
                <a:cs typeface="Times New Roman"/>
              </a:rPr>
              <a:t>Transactions</a:t>
            </a:r>
            <a:r>
              <a:rPr sz="2000" spc="210" dirty="0">
                <a:latin typeface="Times New Roman"/>
                <a:cs typeface="Times New Roman"/>
              </a:rPr>
              <a:t> </a:t>
            </a:r>
            <a:r>
              <a:rPr sz="2000" dirty="0">
                <a:latin typeface="Times New Roman"/>
                <a:cs typeface="Times New Roman"/>
              </a:rPr>
              <a:t>on</a:t>
            </a:r>
            <a:r>
              <a:rPr sz="2000" spc="195" dirty="0">
                <a:latin typeface="Times New Roman"/>
                <a:cs typeface="Times New Roman"/>
              </a:rPr>
              <a:t> </a:t>
            </a:r>
            <a:r>
              <a:rPr sz="2000" dirty="0">
                <a:latin typeface="Times New Roman"/>
                <a:cs typeface="Times New Roman"/>
              </a:rPr>
              <a:t>Neural</a:t>
            </a:r>
            <a:r>
              <a:rPr sz="2000" spc="195" dirty="0">
                <a:latin typeface="Times New Roman"/>
                <a:cs typeface="Times New Roman"/>
              </a:rPr>
              <a:t> </a:t>
            </a:r>
            <a:r>
              <a:rPr sz="2000" dirty="0">
                <a:latin typeface="Times New Roman"/>
                <a:cs typeface="Times New Roman"/>
              </a:rPr>
              <a:t>Systems</a:t>
            </a:r>
            <a:r>
              <a:rPr sz="2000" spc="204" dirty="0">
                <a:latin typeface="Times New Roman"/>
                <a:cs typeface="Times New Roman"/>
              </a:rPr>
              <a:t> </a:t>
            </a:r>
            <a:r>
              <a:rPr sz="2000" dirty="0">
                <a:latin typeface="Times New Roman"/>
                <a:cs typeface="Times New Roman"/>
              </a:rPr>
              <a:t>and</a:t>
            </a:r>
            <a:r>
              <a:rPr sz="2000" spc="204" dirty="0">
                <a:latin typeface="Times New Roman"/>
                <a:cs typeface="Times New Roman"/>
              </a:rPr>
              <a:t> </a:t>
            </a:r>
            <a:r>
              <a:rPr sz="2000" spc="-10" dirty="0">
                <a:latin typeface="Times New Roman"/>
                <a:cs typeface="Times New Roman"/>
              </a:rPr>
              <a:t>Rehabilitation 	Engineering,vol.31,377/386,2023,doi:10.1109/TNSRE.2022.3223531.</a:t>
            </a:r>
            <a:endParaRPr sz="2000" dirty="0">
              <a:latin typeface="Times New Roman"/>
              <a:cs typeface="Times New Roman"/>
            </a:endParaRPr>
          </a:p>
        </p:txBody>
      </p:sp>
      <p:sp>
        <p:nvSpPr>
          <p:cNvPr id="7" name="object 7">
            <a:extLst>
              <a:ext uri="{FF2B5EF4-FFF2-40B4-BE49-F238E27FC236}">
                <a16:creationId xmlns:a16="http://schemas.microsoft.com/office/drawing/2014/main" id="{EA4FD49B-D6FF-ED11-5DE4-E487890E57DD}"/>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9370">
              <a:lnSpc>
                <a:spcPts val="1240"/>
              </a:lnSpc>
            </a:pPr>
            <a:fld id="{81D60167-4931-47E6-BA6A-407CBD079E47}" type="slidenum">
              <a:rPr spc="-25" dirty="0"/>
              <a:t>16</a:t>
            </a:fld>
            <a:endParaRPr spc="-25" dirty="0"/>
          </a:p>
        </p:txBody>
      </p:sp>
      <p:sp>
        <p:nvSpPr>
          <p:cNvPr id="2" name="object 2"/>
          <p:cNvSpPr txBox="1">
            <a:spLocks noGrp="1"/>
          </p:cNvSpPr>
          <p:nvPr>
            <p:ph type="title"/>
          </p:nvPr>
        </p:nvSpPr>
        <p:spPr>
          <a:xfrm>
            <a:off x="3508375" y="440181"/>
            <a:ext cx="2382520" cy="635000"/>
          </a:xfrm>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sp>
        <p:nvSpPr>
          <p:cNvPr id="3" name="object 3"/>
          <p:cNvSpPr txBox="1">
            <a:spLocks noGrp="1"/>
          </p:cNvSpPr>
          <p:nvPr>
            <p:ph type="body" idx="1"/>
          </p:nvPr>
        </p:nvSpPr>
        <p:spPr>
          <a:xfrm>
            <a:off x="749300" y="1273809"/>
            <a:ext cx="7757795" cy="4540088"/>
          </a:xfrm>
          <a:prstGeom prst="rect">
            <a:avLst/>
          </a:prstGeom>
        </p:spPr>
        <p:txBody>
          <a:bodyPr vert="horz" wrap="square" lIns="0" tIns="14604" rIns="0" bIns="0" rtlCol="0">
            <a:spAutoFit/>
          </a:bodyPr>
          <a:lstStyle/>
          <a:p>
            <a:pPr marL="467359" marR="5080" indent="-455295" algn="just">
              <a:lnSpc>
                <a:spcPct val="99400"/>
              </a:lnSpc>
              <a:spcBef>
                <a:spcPts val="114"/>
              </a:spcBef>
              <a:buAutoNum type="arabicPeriod" startAt="7"/>
              <a:tabLst>
                <a:tab pos="469900" algn="l"/>
              </a:tabLst>
            </a:pPr>
            <a:r>
              <a:rPr lang="en-IN" dirty="0"/>
              <a:t>R. Yunus et al., "Development and Testing of a Wearable Vibrotactile Haptic Feedback System for Proprioceptive Rehabilitation," in IEEE Access, vol. 8, pp. 35172-35184, 2020, doi: 10.1109/ACCESS.2020.2975149.</a:t>
            </a:r>
          </a:p>
          <a:p>
            <a:pPr marL="467359" marR="8890" indent="-455295" algn="just">
              <a:lnSpc>
                <a:spcPct val="99400"/>
              </a:lnSpc>
              <a:spcBef>
                <a:spcPts val="2210"/>
              </a:spcBef>
              <a:buAutoNum type="arabicPeriod" startAt="7"/>
              <a:tabLst>
                <a:tab pos="469900" algn="l"/>
              </a:tabLst>
            </a:pPr>
            <a:r>
              <a:rPr dirty="0"/>
              <a:t>S.</a:t>
            </a:r>
            <a:r>
              <a:rPr spc="75" dirty="0"/>
              <a:t> </a:t>
            </a:r>
            <a:r>
              <a:rPr dirty="0"/>
              <a:t>Guptasarma</a:t>
            </a:r>
            <a:r>
              <a:rPr spc="90" dirty="0"/>
              <a:t> </a:t>
            </a:r>
            <a:r>
              <a:rPr dirty="0"/>
              <a:t>and</a:t>
            </a:r>
            <a:r>
              <a:rPr spc="75" dirty="0"/>
              <a:t> </a:t>
            </a:r>
            <a:r>
              <a:rPr dirty="0"/>
              <a:t>M.</a:t>
            </a:r>
            <a:r>
              <a:rPr spc="75" dirty="0"/>
              <a:t> </a:t>
            </a:r>
            <a:r>
              <a:rPr dirty="0"/>
              <a:t>D.</a:t>
            </a:r>
            <a:r>
              <a:rPr spc="80" dirty="0"/>
              <a:t> </a:t>
            </a:r>
            <a:r>
              <a:rPr dirty="0"/>
              <a:t>Kennedy,</a:t>
            </a:r>
            <a:r>
              <a:rPr spc="75" dirty="0"/>
              <a:t> </a:t>
            </a:r>
            <a:r>
              <a:rPr dirty="0"/>
              <a:t>"ProACT:</a:t>
            </a:r>
            <a:r>
              <a:rPr spc="75" dirty="0"/>
              <a:t> </a:t>
            </a:r>
            <a:r>
              <a:rPr dirty="0"/>
              <a:t>An</a:t>
            </a:r>
            <a:r>
              <a:rPr spc="75" dirty="0"/>
              <a:t> </a:t>
            </a:r>
            <a:r>
              <a:rPr dirty="0"/>
              <a:t>Augmented</a:t>
            </a:r>
            <a:r>
              <a:rPr spc="75" dirty="0"/>
              <a:t> </a:t>
            </a:r>
            <a:r>
              <a:rPr spc="-10" dirty="0"/>
              <a:t>Reality 	</a:t>
            </a:r>
            <a:r>
              <a:rPr dirty="0"/>
              <a:t>Testbed</a:t>
            </a:r>
            <a:r>
              <a:rPr spc="20" dirty="0"/>
              <a:t>  </a:t>
            </a:r>
            <a:r>
              <a:rPr dirty="0"/>
              <a:t>for</a:t>
            </a:r>
            <a:r>
              <a:rPr spc="15" dirty="0"/>
              <a:t>  </a:t>
            </a:r>
            <a:r>
              <a:rPr dirty="0"/>
              <a:t>Intelligent</a:t>
            </a:r>
            <a:r>
              <a:rPr spc="25" dirty="0"/>
              <a:t>  </a:t>
            </a:r>
            <a:r>
              <a:rPr dirty="0"/>
              <a:t>Prosthetic</a:t>
            </a:r>
            <a:r>
              <a:rPr spc="20" dirty="0"/>
              <a:t>  </a:t>
            </a:r>
            <a:r>
              <a:rPr dirty="0"/>
              <a:t>Arms,"</a:t>
            </a:r>
            <a:r>
              <a:rPr spc="25" dirty="0"/>
              <a:t>  </a:t>
            </a:r>
            <a:r>
              <a:rPr dirty="0"/>
              <a:t>in</a:t>
            </a:r>
            <a:r>
              <a:rPr spc="20" dirty="0"/>
              <a:t>  </a:t>
            </a:r>
            <a:r>
              <a:rPr dirty="0"/>
              <a:t>IEEE</a:t>
            </a:r>
            <a:r>
              <a:rPr spc="15" dirty="0"/>
              <a:t>  </a:t>
            </a:r>
            <a:r>
              <a:rPr dirty="0"/>
              <a:t>Transactions</a:t>
            </a:r>
            <a:r>
              <a:rPr spc="20" dirty="0"/>
              <a:t>  </a:t>
            </a:r>
            <a:r>
              <a:rPr spc="-25" dirty="0"/>
              <a:t>on 	</a:t>
            </a:r>
            <a:r>
              <a:rPr dirty="0"/>
              <a:t>Neural</a:t>
            </a:r>
            <a:r>
              <a:rPr spc="160" dirty="0"/>
              <a:t> </a:t>
            </a:r>
            <a:r>
              <a:rPr dirty="0"/>
              <a:t>Systems</a:t>
            </a:r>
            <a:r>
              <a:rPr spc="165" dirty="0"/>
              <a:t> </a:t>
            </a:r>
            <a:r>
              <a:rPr dirty="0"/>
              <a:t>and</a:t>
            </a:r>
            <a:r>
              <a:rPr spc="165" dirty="0"/>
              <a:t> </a:t>
            </a:r>
            <a:r>
              <a:rPr dirty="0"/>
              <a:t>Rehabilitation</a:t>
            </a:r>
            <a:r>
              <a:rPr spc="175" dirty="0"/>
              <a:t> </a:t>
            </a:r>
            <a:r>
              <a:rPr dirty="0"/>
              <a:t>Engineering,</a:t>
            </a:r>
            <a:r>
              <a:rPr spc="165" dirty="0"/>
              <a:t> </a:t>
            </a:r>
            <a:r>
              <a:rPr dirty="0"/>
              <a:t>vol.</a:t>
            </a:r>
            <a:r>
              <a:rPr spc="150" dirty="0"/>
              <a:t> </a:t>
            </a:r>
            <a:r>
              <a:rPr dirty="0"/>
              <a:t>33,</a:t>
            </a:r>
            <a:r>
              <a:rPr spc="150" dirty="0"/>
              <a:t> </a:t>
            </a:r>
            <a:r>
              <a:rPr dirty="0"/>
              <a:t>pp.</a:t>
            </a:r>
            <a:r>
              <a:rPr spc="155" dirty="0"/>
              <a:t> </a:t>
            </a:r>
            <a:r>
              <a:rPr dirty="0"/>
              <a:t>354-</a:t>
            </a:r>
            <a:r>
              <a:rPr spc="-20" dirty="0"/>
              <a:t>365, 	</a:t>
            </a:r>
            <a:r>
              <a:rPr dirty="0"/>
              <a:t>2025,</a:t>
            </a:r>
            <a:r>
              <a:rPr spc="-10" dirty="0"/>
              <a:t> </a:t>
            </a:r>
            <a:r>
              <a:rPr dirty="0"/>
              <a:t>doi:</a:t>
            </a:r>
            <a:r>
              <a:rPr spc="-5" dirty="0"/>
              <a:t> </a:t>
            </a:r>
            <a:r>
              <a:rPr spc="-10" dirty="0"/>
              <a:t>10.1109/TNSRE.2024.3521923.</a:t>
            </a:r>
          </a:p>
          <a:p>
            <a:pPr marL="467995" marR="10795" indent="-455930">
              <a:lnSpc>
                <a:spcPct val="99400"/>
              </a:lnSpc>
              <a:spcBef>
                <a:spcPts val="2205"/>
              </a:spcBef>
              <a:buAutoNum type="arabicPeriod" startAt="7"/>
              <a:tabLst>
                <a:tab pos="469900" algn="l"/>
                <a:tab pos="1609725" algn="l"/>
                <a:tab pos="1903730" algn="l"/>
                <a:tab pos="2014220" algn="l"/>
                <a:tab pos="2284095" algn="l"/>
                <a:tab pos="2432050" algn="l"/>
                <a:tab pos="2710815" algn="l"/>
                <a:tab pos="2734945" algn="l"/>
                <a:tab pos="3041015" algn="l"/>
                <a:tab pos="3433445" algn="l"/>
                <a:tab pos="3602990" algn="l"/>
                <a:tab pos="3936365" algn="l"/>
                <a:tab pos="4123690" algn="l"/>
                <a:tab pos="4258310" algn="l"/>
                <a:tab pos="4544060" algn="l"/>
                <a:tab pos="4878705" algn="l"/>
                <a:tab pos="5056505" algn="l"/>
                <a:tab pos="5244465" algn="l"/>
                <a:tab pos="5389245" algn="l"/>
                <a:tab pos="5487035" algn="l"/>
                <a:tab pos="6170930" algn="l"/>
                <a:tab pos="6635115" algn="l"/>
                <a:tab pos="7228205" algn="l"/>
                <a:tab pos="7372984" algn="l"/>
              </a:tabLst>
            </a:pPr>
            <a:r>
              <a:rPr spc="-10" dirty="0"/>
              <a:t>Alvarado,</a:t>
            </a:r>
            <a:r>
              <a:rPr dirty="0"/>
              <a:t>	</a:t>
            </a:r>
            <a:r>
              <a:rPr spc="-25" dirty="0"/>
              <a:t>J.</a:t>
            </a:r>
            <a:r>
              <a:rPr dirty="0"/>
              <a:t>	</a:t>
            </a:r>
            <a:r>
              <a:rPr spc="-25" dirty="0"/>
              <a:t>A.</a:t>
            </a:r>
            <a:r>
              <a:rPr dirty="0"/>
              <a:t>	</a:t>
            </a:r>
            <a:r>
              <a:rPr spc="-25" dirty="0"/>
              <a:t>C.,</a:t>
            </a:r>
            <a:r>
              <a:rPr dirty="0"/>
              <a:t>	</a:t>
            </a:r>
            <a:r>
              <a:rPr spc="-50" dirty="0"/>
              <a:t>&amp;</a:t>
            </a:r>
            <a:r>
              <a:rPr dirty="0"/>
              <a:t>	</a:t>
            </a:r>
            <a:r>
              <a:rPr spc="-10" dirty="0"/>
              <a:t>Balderas,</a:t>
            </a:r>
            <a:r>
              <a:rPr dirty="0"/>
              <a:t>	</a:t>
            </a:r>
            <a:r>
              <a:rPr spc="-25" dirty="0"/>
              <a:t>M.</a:t>
            </a:r>
            <a:r>
              <a:rPr dirty="0"/>
              <a:t>	</a:t>
            </a:r>
            <a:r>
              <a:rPr spc="-25" dirty="0"/>
              <a:t>F.</a:t>
            </a:r>
            <a:r>
              <a:rPr dirty="0"/>
              <a:t>	</a:t>
            </a:r>
            <a:r>
              <a:rPr spc="-25" dirty="0"/>
              <a:t>B.</a:t>
            </a:r>
            <a:r>
              <a:rPr dirty="0"/>
              <a:t>	</a:t>
            </a:r>
            <a:r>
              <a:rPr spc="-10" dirty="0"/>
              <a:t>"Transradial</a:t>
            </a:r>
            <a:r>
              <a:rPr dirty="0"/>
              <a:t>	</a:t>
            </a:r>
            <a:r>
              <a:rPr spc="-10" dirty="0"/>
              <a:t>Prosthesis: 	Development</a:t>
            </a:r>
            <a:r>
              <a:rPr dirty="0"/>
              <a:t>		</a:t>
            </a:r>
            <a:r>
              <a:rPr spc="-395" dirty="0"/>
              <a:t> </a:t>
            </a:r>
            <a:r>
              <a:rPr dirty="0"/>
              <a:t>of		</a:t>
            </a:r>
            <a:r>
              <a:rPr spc="-50" dirty="0"/>
              <a:t>a</a:t>
            </a:r>
            <a:r>
              <a:rPr dirty="0"/>
              <a:t>		</a:t>
            </a:r>
            <a:r>
              <a:rPr spc="-10" dirty="0"/>
              <a:t>Bionic</a:t>
            </a:r>
            <a:r>
              <a:rPr dirty="0"/>
              <a:t>		</a:t>
            </a:r>
            <a:r>
              <a:rPr spc="-25" dirty="0"/>
              <a:t>Arm</a:t>
            </a:r>
            <a:r>
              <a:rPr dirty="0"/>
              <a:t>		</a:t>
            </a:r>
            <a:r>
              <a:rPr spc="-10" dirty="0"/>
              <a:t>Using</a:t>
            </a:r>
            <a:r>
              <a:rPr dirty="0"/>
              <a:t>		</a:t>
            </a:r>
            <a:r>
              <a:rPr spc="-25" dirty="0"/>
              <a:t>an</a:t>
            </a:r>
            <a:r>
              <a:rPr dirty="0"/>
              <a:t>		</a:t>
            </a:r>
            <a:r>
              <a:rPr spc="-25" dirty="0"/>
              <a:t>EEG</a:t>
            </a:r>
            <a:r>
              <a:rPr dirty="0"/>
              <a:t>	</a:t>
            </a:r>
            <a:r>
              <a:rPr spc="-10" dirty="0"/>
              <a:t>Sensor.“</a:t>
            </a:r>
            <a:r>
              <a:rPr dirty="0"/>
              <a:t>	</a:t>
            </a:r>
            <a:r>
              <a:rPr spc="-20" dirty="0"/>
              <a:t>2023 	</a:t>
            </a:r>
            <a:r>
              <a:rPr spc="-10" dirty="0"/>
              <a:t>International</a:t>
            </a:r>
            <a:r>
              <a:rPr dirty="0"/>
              <a:t>		</a:t>
            </a:r>
            <a:r>
              <a:rPr spc="-10" dirty="0"/>
              <a:t>Conference</a:t>
            </a:r>
            <a:r>
              <a:rPr dirty="0"/>
              <a:t>	</a:t>
            </a:r>
            <a:r>
              <a:rPr spc="-25" dirty="0"/>
              <a:t>on</a:t>
            </a:r>
            <a:r>
              <a:rPr dirty="0"/>
              <a:t>	</a:t>
            </a:r>
            <a:r>
              <a:rPr spc="-10" dirty="0"/>
              <a:t>Electronics,</a:t>
            </a:r>
            <a:r>
              <a:rPr dirty="0"/>
              <a:t>		</a:t>
            </a:r>
            <a:r>
              <a:rPr spc="-10" dirty="0"/>
              <a:t>Communications</a:t>
            </a:r>
            <a:r>
              <a:rPr dirty="0"/>
              <a:t>		</a:t>
            </a:r>
            <a:r>
              <a:rPr spc="-25" dirty="0"/>
              <a:t>and 	</a:t>
            </a:r>
            <a:r>
              <a:rPr spc="-10" dirty="0"/>
              <a:t>Computers(CONIELECOMP),1.6,2023.doi:10.1109/CONIELECOMP 	57887.2023.10582117.</a:t>
            </a:r>
          </a:p>
        </p:txBody>
      </p:sp>
      <p:sp>
        <p:nvSpPr>
          <p:cNvPr id="7" name="object 7">
            <a:extLst>
              <a:ext uri="{FF2B5EF4-FFF2-40B4-BE49-F238E27FC236}">
                <a16:creationId xmlns:a16="http://schemas.microsoft.com/office/drawing/2014/main" id="{1D3BC26A-BF0A-1E48-2722-DC15A6802B40}"/>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2</a:t>
            </a:fld>
            <a:endParaRPr spc="-50" dirty="0"/>
          </a:p>
        </p:txBody>
      </p:sp>
      <p:sp>
        <p:nvSpPr>
          <p:cNvPr id="2" name="object 2"/>
          <p:cNvSpPr txBox="1">
            <a:spLocks noGrp="1"/>
          </p:cNvSpPr>
          <p:nvPr>
            <p:ph type="title"/>
          </p:nvPr>
        </p:nvSpPr>
        <p:spPr>
          <a:xfrm>
            <a:off x="2557017" y="988822"/>
            <a:ext cx="4076700" cy="635000"/>
          </a:xfrm>
          <a:prstGeom prst="rect">
            <a:avLst/>
          </a:prstGeom>
        </p:spPr>
        <p:txBody>
          <a:bodyPr vert="horz" wrap="square" lIns="0" tIns="12065" rIns="0" bIns="0" rtlCol="0">
            <a:spAutoFit/>
          </a:bodyPr>
          <a:lstStyle/>
          <a:p>
            <a:pPr marL="12700">
              <a:lnSpc>
                <a:spcPct val="100000"/>
              </a:lnSpc>
              <a:spcBef>
                <a:spcPts val="95"/>
              </a:spcBef>
            </a:pPr>
            <a:r>
              <a:rPr spc="-10" dirty="0"/>
              <a:t>INTRODUCTION</a:t>
            </a:r>
          </a:p>
        </p:txBody>
      </p:sp>
      <p:sp>
        <p:nvSpPr>
          <p:cNvPr id="3" name="object 3"/>
          <p:cNvSpPr txBox="1"/>
          <p:nvPr/>
        </p:nvSpPr>
        <p:spPr>
          <a:xfrm>
            <a:off x="933703" y="2097151"/>
            <a:ext cx="7192009" cy="3369945"/>
          </a:xfrm>
          <a:prstGeom prst="rect">
            <a:avLst/>
          </a:prstGeom>
        </p:spPr>
        <p:txBody>
          <a:bodyPr vert="horz" wrap="square" lIns="0" tIns="15240" rIns="0" bIns="0" rtlCol="0">
            <a:spAutoFit/>
          </a:bodyPr>
          <a:lstStyle/>
          <a:p>
            <a:pPr marL="354330" marR="5080" indent="-342265" algn="just">
              <a:lnSpc>
                <a:spcPct val="99300"/>
              </a:lnSpc>
              <a:spcBef>
                <a:spcPts val="120"/>
              </a:spcBef>
              <a:buFont typeface="Arial MT"/>
              <a:buChar char="•"/>
              <a:tabLst>
                <a:tab pos="356870" algn="l"/>
              </a:tabLst>
            </a:pPr>
            <a:r>
              <a:rPr sz="2400" dirty="0">
                <a:latin typeface="Times New Roman"/>
                <a:cs typeface="Times New Roman"/>
              </a:rPr>
              <a:t>This</a:t>
            </a:r>
            <a:r>
              <a:rPr sz="2400" spc="100" dirty="0">
                <a:latin typeface="Times New Roman"/>
                <a:cs typeface="Times New Roman"/>
              </a:rPr>
              <a:t>  </a:t>
            </a:r>
            <a:r>
              <a:rPr sz="2400" dirty="0">
                <a:latin typeface="Times New Roman"/>
                <a:cs typeface="Times New Roman"/>
              </a:rPr>
              <a:t>project</a:t>
            </a:r>
            <a:r>
              <a:rPr sz="2400" spc="105" dirty="0">
                <a:latin typeface="Times New Roman"/>
                <a:cs typeface="Times New Roman"/>
              </a:rPr>
              <a:t>  </a:t>
            </a:r>
            <a:r>
              <a:rPr sz="2400" dirty="0">
                <a:latin typeface="Times New Roman"/>
                <a:cs typeface="Times New Roman"/>
              </a:rPr>
              <a:t>aims</a:t>
            </a:r>
            <a:r>
              <a:rPr sz="2400" spc="105" dirty="0">
                <a:latin typeface="Times New Roman"/>
                <a:cs typeface="Times New Roman"/>
              </a:rPr>
              <a:t>  </a:t>
            </a:r>
            <a:r>
              <a:rPr sz="2400" dirty="0">
                <a:latin typeface="Times New Roman"/>
                <a:cs typeface="Times New Roman"/>
              </a:rPr>
              <a:t>to</a:t>
            </a:r>
            <a:r>
              <a:rPr sz="2400" spc="110" dirty="0">
                <a:latin typeface="Times New Roman"/>
                <a:cs typeface="Times New Roman"/>
              </a:rPr>
              <a:t>  </a:t>
            </a:r>
            <a:r>
              <a:rPr sz="2400" dirty="0">
                <a:latin typeface="Times New Roman"/>
                <a:cs typeface="Times New Roman"/>
              </a:rPr>
              <a:t>create</a:t>
            </a:r>
            <a:r>
              <a:rPr sz="2400" spc="105" dirty="0">
                <a:latin typeface="Times New Roman"/>
                <a:cs typeface="Times New Roman"/>
              </a:rPr>
              <a:t>  </a:t>
            </a:r>
            <a:r>
              <a:rPr sz="2400" dirty="0">
                <a:latin typeface="Times New Roman"/>
                <a:cs typeface="Times New Roman"/>
              </a:rPr>
              <a:t>an</a:t>
            </a:r>
            <a:r>
              <a:rPr sz="2400" spc="105" dirty="0">
                <a:latin typeface="Times New Roman"/>
                <a:cs typeface="Times New Roman"/>
              </a:rPr>
              <a:t>  </a:t>
            </a:r>
            <a:r>
              <a:rPr sz="2400" dirty="0">
                <a:latin typeface="Times New Roman"/>
                <a:cs typeface="Times New Roman"/>
              </a:rPr>
              <a:t>affordable,</a:t>
            </a:r>
            <a:r>
              <a:rPr sz="2400" spc="100" dirty="0">
                <a:latin typeface="Times New Roman"/>
                <a:cs typeface="Times New Roman"/>
              </a:rPr>
              <a:t>  </a:t>
            </a:r>
            <a:r>
              <a:rPr sz="2400" spc="-10" dirty="0">
                <a:latin typeface="Times New Roman"/>
                <a:cs typeface="Times New Roman"/>
              </a:rPr>
              <a:t>modular 	</a:t>
            </a:r>
            <a:r>
              <a:rPr sz="2400" dirty="0">
                <a:latin typeface="Times New Roman"/>
                <a:cs typeface="Times New Roman"/>
              </a:rPr>
              <a:t>prosthetic</a:t>
            </a:r>
            <a:r>
              <a:rPr sz="2400" spc="130" dirty="0">
                <a:latin typeface="Times New Roman"/>
                <a:cs typeface="Times New Roman"/>
              </a:rPr>
              <a:t> </a:t>
            </a:r>
            <a:r>
              <a:rPr sz="2400" dirty="0">
                <a:latin typeface="Times New Roman"/>
                <a:cs typeface="Times New Roman"/>
              </a:rPr>
              <a:t>arm</a:t>
            </a:r>
            <a:r>
              <a:rPr sz="2400" spc="114" dirty="0">
                <a:latin typeface="Times New Roman"/>
                <a:cs typeface="Times New Roman"/>
              </a:rPr>
              <a:t> </a:t>
            </a:r>
            <a:r>
              <a:rPr sz="2400" dirty="0">
                <a:latin typeface="Times New Roman"/>
                <a:cs typeface="Times New Roman"/>
              </a:rPr>
              <a:t>that</a:t>
            </a:r>
            <a:r>
              <a:rPr sz="2400" spc="140" dirty="0">
                <a:latin typeface="Times New Roman"/>
                <a:cs typeface="Times New Roman"/>
              </a:rPr>
              <a:t> </a:t>
            </a:r>
            <a:r>
              <a:rPr sz="2400" dirty="0">
                <a:latin typeface="Times New Roman"/>
                <a:cs typeface="Times New Roman"/>
              </a:rPr>
              <a:t>is</a:t>
            </a:r>
            <a:r>
              <a:rPr sz="2400" spc="150" dirty="0">
                <a:latin typeface="Times New Roman"/>
                <a:cs typeface="Times New Roman"/>
              </a:rPr>
              <a:t> </a:t>
            </a:r>
            <a:r>
              <a:rPr sz="2400" dirty="0">
                <a:latin typeface="Times New Roman"/>
                <a:cs typeface="Times New Roman"/>
              </a:rPr>
              <a:t>specifically</a:t>
            </a:r>
            <a:r>
              <a:rPr sz="2400" spc="125" dirty="0">
                <a:latin typeface="Times New Roman"/>
                <a:cs typeface="Times New Roman"/>
              </a:rPr>
              <a:t> </a:t>
            </a:r>
            <a:r>
              <a:rPr sz="2400" dirty="0">
                <a:latin typeface="Times New Roman"/>
                <a:cs typeface="Times New Roman"/>
              </a:rPr>
              <a:t>tailored</a:t>
            </a:r>
            <a:r>
              <a:rPr sz="2400" spc="135" dirty="0">
                <a:latin typeface="Times New Roman"/>
                <a:cs typeface="Times New Roman"/>
              </a:rPr>
              <a:t> </a:t>
            </a:r>
            <a:r>
              <a:rPr sz="2400" dirty="0">
                <a:latin typeface="Times New Roman"/>
                <a:cs typeface="Times New Roman"/>
              </a:rPr>
              <a:t>to</a:t>
            </a:r>
            <a:r>
              <a:rPr sz="2400" spc="140" dirty="0">
                <a:latin typeface="Times New Roman"/>
                <a:cs typeface="Times New Roman"/>
              </a:rPr>
              <a:t> </a:t>
            </a:r>
            <a:r>
              <a:rPr sz="2400" dirty="0">
                <a:latin typeface="Times New Roman"/>
                <a:cs typeface="Times New Roman"/>
              </a:rPr>
              <a:t>bridge</a:t>
            </a:r>
            <a:r>
              <a:rPr sz="2400" spc="145" dirty="0">
                <a:latin typeface="Times New Roman"/>
                <a:cs typeface="Times New Roman"/>
              </a:rPr>
              <a:t> </a:t>
            </a:r>
            <a:r>
              <a:rPr sz="2400" spc="-25" dirty="0">
                <a:latin typeface="Times New Roman"/>
                <a:cs typeface="Times New Roman"/>
              </a:rPr>
              <a:t>the 	</a:t>
            </a:r>
            <a:r>
              <a:rPr sz="2400" dirty="0">
                <a:latin typeface="Times New Roman"/>
                <a:cs typeface="Times New Roman"/>
              </a:rPr>
              <a:t>gaps</a:t>
            </a:r>
            <a:r>
              <a:rPr sz="2400" spc="365" dirty="0">
                <a:latin typeface="Times New Roman"/>
                <a:cs typeface="Times New Roman"/>
              </a:rPr>
              <a:t> </a:t>
            </a:r>
            <a:r>
              <a:rPr sz="2400" dirty="0">
                <a:latin typeface="Times New Roman"/>
                <a:cs typeface="Times New Roman"/>
              </a:rPr>
              <a:t>of</a:t>
            </a:r>
            <a:r>
              <a:rPr sz="2400" spc="350" dirty="0">
                <a:latin typeface="Times New Roman"/>
                <a:cs typeface="Times New Roman"/>
              </a:rPr>
              <a:t> </a:t>
            </a:r>
            <a:r>
              <a:rPr sz="2400" dirty="0">
                <a:latin typeface="Times New Roman"/>
                <a:cs typeface="Times New Roman"/>
              </a:rPr>
              <a:t>availability,</a:t>
            </a:r>
            <a:r>
              <a:rPr sz="2400" spc="365" dirty="0">
                <a:latin typeface="Times New Roman"/>
                <a:cs typeface="Times New Roman"/>
              </a:rPr>
              <a:t> </a:t>
            </a:r>
            <a:r>
              <a:rPr sz="2400" dirty="0">
                <a:latin typeface="Times New Roman"/>
                <a:cs typeface="Times New Roman"/>
              </a:rPr>
              <a:t>affordability,</a:t>
            </a:r>
            <a:r>
              <a:rPr sz="2400" spc="355" dirty="0">
                <a:latin typeface="Times New Roman"/>
                <a:cs typeface="Times New Roman"/>
              </a:rPr>
              <a:t> </a:t>
            </a:r>
            <a:r>
              <a:rPr sz="2400" dirty="0">
                <a:latin typeface="Times New Roman"/>
                <a:cs typeface="Times New Roman"/>
              </a:rPr>
              <a:t>and</a:t>
            </a:r>
            <a:r>
              <a:rPr sz="2400" spc="360" dirty="0">
                <a:latin typeface="Times New Roman"/>
                <a:cs typeface="Times New Roman"/>
              </a:rPr>
              <a:t> </a:t>
            </a:r>
            <a:r>
              <a:rPr sz="2400" dirty="0">
                <a:latin typeface="Times New Roman"/>
                <a:cs typeface="Times New Roman"/>
              </a:rPr>
              <a:t>maintenance</a:t>
            </a:r>
            <a:r>
              <a:rPr sz="2400" spc="370" dirty="0">
                <a:latin typeface="Times New Roman"/>
                <a:cs typeface="Times New Roman"/>
              </a:rPr>
              <a:t> </a:t>
            </a:r>
            <a:r>
              <a:rPr sz="2400" spc="-35" dirty="0">
                <a:latin typeface="Times New Roman"/>
                <a:cs typeface="Times New Roman"/>
              </a:rPr>
              <a:t>in 	</a:t>
            </a:r>
            <a:r>
              <a:rPr sz="2400" spc="-10" dirty="0">
                <a:latin typeface="Times New Roman"/>
                <a:cs typeface="Times New Roman"/>
              </a:rPr>
              <a:t>India.</a:t>
            </a:r>
            <a:endParaRPr sz="2400" dirty="0">
              <a:latin typeface="Times New Roman"/>
              <a:cs typeface="Times New Roman"/>
            </a:endParaRPr>
          </a:p>
          <a:p>
            <a:pPr>
              <a:lnSpc>
                <a:spcPct val="100000"/>
              </a:lnSpc>
              <a:spcBef>
                <a:spcPts val="650"/>
              </a:spcBef>
              <a:buFont typeface="Arial MT"/>
              <a:buChar char="•"/>
            </a:pPr>
            <a:endParaRPr sz="2400" dirty="0">
              <a:latin typeface="Times New Roman"/>
              <a:cs typeface="Times New Roman"/>
            </a:endParaRPr>
          </a:p>
          <a:p>
            <a:pPr marL="354330" marR="5080" indent="-342265" algn="just">
              <a:lnSpc>
                <a:spcPct val="99500"/>
              </a:lnSpc>
              <a:buFont typeface="Arial MT"/>
              <a:buChar char="•"/>
              <a:tabLst>
                <a:tab pos="356870" algn="l"/>
              </a:tabLst>
            </a:pPr>
            <a:r>
              <a:rPr sz="2400" dirty="0">
                <a:latin typeface="Times New Roman"/>
                <a:cs typeface="Times New Roman"/>
              </a:rPr>
              <a:t>Using</a:t>
            </a:r>
            <a:r>
              <a:rPr sz="2400" spc="195" dirty="0">
                <a:latin typeface="Times New Roman"/>
                <a:cs typeface="Times New Roman"/>
              </a:rPr>
              <a:t>  </a:t>
            </a:r>
            <a:r>
              <a:rPr sz="2400" dirty="0">
                <a:latin typeface="Times New Roman"/>
                <a:cs typeface="Times New Roman"/>
              </a:rPr>
              <a:t>affordable</a:t>
            </a:r>
            <a:r>
              <a:rPr sz="2400" spc="195" dirty="0">
                <a:latin typeface="Times New Roman"/>
                <a:cs typeface="Times New Roman"/>
              </a:rPr>
              <a:t>  </a:t>
            </a:r>
            <a:r>
              <a:rPr sz="2400" dirty="0">
                <a:latin typeface="Times New Roman"/>
                <a:cs typeface="Times New Roman"/>
              </a:rPr>
              <a:t>materials</a:t>
            </a:r>
            <a:r>
              <a:rPr sz="2400" spc="190" dirty="0">
                <a:latin typeface="Times New Roman"/>
                <a:cs typeface="Times New Roman"/>
              </a:rPr>
              <a:t>  </a:t>
            </a:r>
            <a:r>
              <a:rPr sz="2400" dirty="0">
                <a:latin typeface="Times New Roman"/>
                <a:cs typeface="Times New Roman"/>
              </a:rPr>
              <a:t>and</a:t>
            </a:r>
            <a:r>
              <a:rPr sz="2400" spc="200" dirty="0">
                <a:latin typeface="Times New Roman"/>
                <a:cs typeface="Times New Roman"/>
              </a:rPr>
              <a:t>  </a:t>
            </a:r>
            <a:r>
              <a:rPr sz="2400" dirty="0">
                <a:latin typeface="Times New Roman"/>
                <a:cs typeface="Times New Roman"/>
              </a:rPr>
              <a:t>modular</a:t>
            </a:r>
            <a:r>
              <a:rPr sz="2400" spc="195" dirty="0">
                <a:latin typeface="Times New Roman"/>
                <a:cs typeface="Times New Roman"/>
              </a:rPr>
              <a:t>  </a:t>
            </a:r>
            <a:r>
              <a:rPr sz="2400" dirty="0">
                <a:latin typeface="Times New Roman"/>
                <a:cs typeface="Times New Roman"/>
              </a:rPr>
              <a:t>parts,</a:t>
            </a:r>
            <a:r>
              <a:rPr sz="2400" spc="195" dirty="0">
                <a:latin typeface="Times New Roman"/>
                <a:cs typeface="Times New Roman"/>
              </a:rPr>
              <a:t>  </a:t>
            </a:r>
            <a:r>
              <a:rPr sz="2400" spc="-25" dirty="0">
                <a:latin typeface="Times New Roman"/>
                <a:cs typeface="Times New Roman"/>
              </a:rPr>
              <a:t>the 	</a:t>
            </a:r>
            <a:r>
              <a:rPr sz="2400" dirty="0">
                <a:latin typeface="Times New Roman"/>
                <a:cs typeface="Times New Roman"/>
              </a:rPr>
              <a:t>design</a:t>
            </a:r>
            <a:r>
              <a:rPr sz="2400" spc="185" dirty="0">
                <a:latin typeface="Times New Roman"/>
                <a:cs typeface="Times New Roman"/>
              </a:rPr>
              <a:t> </a:t>
            </a:r>
            <a:r>
              <a:rPr sz="2400" dirty="0">
                <a:latin typeface="Times New Roman"/>
                <a:cs typeface="Times New Roman"/>
              </a:rPr>
              <a:t>will</a:t>
            </a:r>
            <a:r>
              <a:rPr sz="2400" spc="180" dirty="0">
                <a:latin typeface="Times New Roman"/>
                <a:cs typeface="Times New Roman"/>
              </a:rPr>
              <a:t> </a:t>
            </a:r>
            <a:r>
              <a:rPr sz="2400" dirty="0">
                <a:latin typeface="Times New Roman"/>
                <a:cs typeface="Times New Roman"/>
              </a:rPr>
              <a:t>also</a:t>
            </a:r>
            <a:r>
              <a:rPr sz="2400" spc="190" dirty="0">
                <a:latin typeface="Times New Roman"/>
                <a:cs typeface="Times New Roman"/>
              </a:rPr>
              <a:t> </a:t>
            </a:r>
            <a:r>
              <a:rPr sz="2400" dirty="0">
                <a:latin typeface="Times New Roman"/>
                <a:cs typeface="Times New Roman"/>
              </a:rPr>
              <a:t>enable</a:t>
            </a:r>
            <a:r>
              <a:rPr sz="2400" spc="170" dirty="0">
                <a:latin typeface="Times New Roman"/>
                <a:cs typeface="Times New Roman"/>
              </a:rPr>
              <a:t> </a:t>
            </a:r>
            <a:r>
              <a:rPr sz="2400" dirty="0">
                <a:latin typeface="Times New Roman"/>
                <a:cs typeface="Times New Roman"/>
              </a:rPr>
              <a:t>simpler</a:t>
            </a:r>
            <a:r>
              <a:rPr sz="2400" spc="195" dirty="0">
                <a:latin typeface="Times New Roman"/>
                <a:cs typeface="Times New Roman"/>
              </a:rPr>
              <a:t> </a:t>
            </a:r>
            <a:r>
              <a:rPr sz="2400" dirty="0">
                <a:latin typeface="Times New Roman"/>
                <a:cs typeface="Times New Roman"/>
              </a:rPr>
              <a:t>replacement</a:t>
            </a:r>
            <a:r>
              <a:rPr sz="2400" spc="195" dirty="0">
                <a:latin typeface="Times New Roman"/>
                <a:cs typeface="Times New Roman"/>
              </a:rPr>
              <a:t> </a:t>
            </a:r>
            <a:r>
              <a:rPr sz="2400" dirty="0">
                <a:latin typeface="Times New Roman"/>
                <a:cs typeface="Times New Roman"/>
              </a:rPr>
              <a:t>and</a:t>
            </a:r>
            <a:r>
              <a:rPr sz="2400" spc="190" dirty="0">
                <a:latin typeface="Times New Roman"/>
                <a:cs typeface="Times New Roman"/>
              </a:rPr>
              <a:t> </a:t>
            </a:r>
            <a:r>
              <a:rPr sz="2400" spc="-10" dirty="0">
                <a:latin typeface="Times New Roman"/>
                <a:cs typeface="Times New Roman"/>
              </a:rPr>
              <a:t>repair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parts</a:t>
            </a:r>
            <a:r>
              <a:rPr sz="2400" spc="40" dirty="0">
                <a:latin typeface="Times New Roman"/>
                <a:cs typeface="Times New Roman"/>
              </a:rPr>
              <a:t> </a:t>
            </a:r>
            <a:r>
              <a:rPr sz="2400" dirty="0">
                <a:latin typeface="Times New Roman"/>
                <a:cs typeface="Times New Roman"/>
              </a:rPr>
              <a:t>without</a:t>
            </a:r>
            <a:r>
              <a:rPr sz="2400" spc="40" dirty="0">
                <a:latin typeface="Times New Roman"/>
                <a:cs typeface="Times New Roman"/>
              </a:rPr>
              <a:t> </a:t>
            </a:r>
            <a:r>
              <a:rPr sz="2400" dirty="0">
                <a:latin typeface="Times New Roman"/>
                <a:cs typeface="Times New Roman"/>
              </a:rPr>
              <a:t>causing</a:t>
            </a:r>
            <a:r>
              <a:rPr sz="2400" spc="25" dirty="0">
                <a:latin typeface="Times New Roman"/>
                <a:cs typeface="Times New Roman"/>
              </a:rPr>
              <a:t> </a:t>
            </a:r>
            <a:r>
              <a:rPr sz="2400" dirty="0">
                <a:latin typeface="Times New Roman"/>
                <a:cs typeface="Times New Roman"/>
              </a:rPr>
              <a:t>undue</a:t>
            </a:r>
            <a:r>
              <a:rPr sz="2400" spc="35" dirty="0">
                <a:latin typeface="Times New Roman"/>
                <a:cs typeface="Times New Roman"/>
              </a:rPr>
              <a:t> </a:t>
            </a:r>
            <a:r>
              <a:rPr sz="2400" dirty="0">
                <a:latin typeface="Times New Roman"/>
                <a:cs typeface="Times New Roman"/>
              </a:rPr>
              <a:t>costs</a:t>
            </a:r>
            <a:r>
              <a:rPr sz="2400" spc="35" dirty="0">
                <a:latin typeface="Times New Roman"/>
                <a:cs typeface="Times New Roman"/>
              </a:rPr>
              <a:t> </a:t>
            </a:r>
            <a:r>
              <a:rPr sz="2400" dirty="0">
                <a:latin typeface="Times New Roman"/>
                <a:cs typeface="Times New Roman"/>
              </a:rPr>
              <a:t>to</a:t>
            </a:r>
            <a:r>
              <a:rPr sz="2400" spc="40" dirty="0">
                <a:latin typeface="Times New Roman"/>
                <a:cs typeface="Times New Roman"/>
              </a:rPr>
              <a:t> </a:t>
            </a:r>
            <a:r>
              <a:rPr sz="2400" dirty="0">
                <a:latin typeface="Times New Roman"/>
                <a:cs typeface="Times New Roman"/>
              </a:rPr>
              <a:t>users</a:t>
            </a:r>
            <a:r>
              <a:rPr sz="2400" spc="35" dirty="0">
                <a:latin typeface="Times New Roman"/>
                <a:cs typeface="Times New Roman"/>
              </a:rPr>
              <a:t> </a:t>
            </a:r>
            <a:r>
              <a:rPr sz="2400" dirty="0">
                <a:latin typeface="Times New Roman"/>
                <a:cs typeface="Times New Roman"/>
              </a:rPr>
              <a:t>or</a:t>
            </a:r>
            <a:r>
              <a:rPr sz="2400" spc="40" dirty="0">
                <a:latin typeface="Times New Roman"/>
                <a:cs typeface="Times New Roman"/>
              </a:rPr>
              <a:t> </a:t>
            </a:r>
            <a:r>
              <a:rPr sz="2400" spc="-10" dirty="0">
                <a:latin typeface="Times New Roman"/>
                <a:cs typeface="Times New Roman"/>
              </a:rPr>
              <a:t>leading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idle</a:t>
            </a:r>
            <a:r>
              <a:rPr sz="2400" spc="-20" dirty="0">
                <a:latin typeface="Times New Roman"/>
                <a:cs typeface="Times New Roman"/>
              </a:rPr>
              <a:t> </a:t>
            </a:r>
            <a:r>
              <a:rPr sz="2400" dirty="0">
                <a:latin typeface="Times New Roman"/>
                <a:cs typeface="Times New Roman"/>
              </a:rPr>
              <a:t>periods</a:t>
            </a:r>
            <a:r>
              <a:rPr sz="2400" spc="-20"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spc="-10" dirty="0">
                <a:latin typeface="Times New Roman"/>
                <a:cs typeface="Times New Roman"/>
              </a:rPr>
              <a:t>them.</a:t>
            </a:r>
            <a:endParaRPr sz="2400" dirty="0">
              <a:latin typeface="Times New Roman"/>
              <a:cs typeface="Times New Roman"/>
            </a:endParaRPr>
          </a:p>
        </p:txBody>
      </p:sp>
      <p:sp>
        <p:nvSpPr>
          <p:cNvPr id="7" name="object 7">
            <a:extLst>
              <a:ext uri="{FF2B5EF4-FFF2-40B4-BE49-F238E27FC236}">
                <a16:creationId xmlns:a16="http://schemas.microsoft.com/office/drawing/2014/main" id="{EDB349E2-2487-33F0-984F-0E15A28FFC48}"/>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3</a:t>
            </a:fld>
            <a:endParaRPr spc="-50" dirty="0"/>
          </a:p>
        </p:txBody>
      </p:sp>
      <p:sp>
        <p:nvSpPr>
          <p:cNvPr id="2" name="object 2"/>
          <p:cNvSpPr txBox="1">
            <a:spLocks noGrp="1"/>
          </p:cNvSpPr>
          <p:nvPr>
            <p:ph type="title"/>
          </p:nvPr>
        </p:nvSpPr>
        <p:spPr>
          <a:xfrm>
            <a:off x="2537205" y="1020825"/>
            <a:ext cx="4197350" cy="635000"/>
          </a:xfrm>
          <a:prstGeom prst="rect">
            <a:avLst/>
          </a:prstGeom>
        </p:spPr>
        <p:txBody>
          <a:bodyPr vert="horz" wrap="square" lIns="0" tIns="12065" rIns="0" bIns="0" rtlCol="0">
            <a:spAutoFit/>
          </a:bodyPr>
          <a:lstStyle/>
          <a:p>
            <a:pPr marL="12700">
              <a:lnSpc>
                <a:spcPct val="100000"/>
              </a:lnSpc>
              <a:spcBef>
                <a:spcPts val="95"/>
              </a:spcBef>
            </a:pPr>
            <a:r>
              <a:rPr dirty="0"/>
              <a:t>Problem</a:t>
            </a:r>
            <a:r>
              <a:rPr spc="-195" dirty="0"/>
              <a:t> </a:t>
            </a:r>
            <a:r>
              <a:rPr spc="-10" dirty="0"/>
              <a:t>Statement</a:t>
            </a:r>
          </a:p>
        </p:txBody>
      </p:sp>
      <p:sp>
        <p:nvSpPr>
          <p:cNvPr id="11" name="object 7">
            <a:extLst>
              <a:ext uri="{FF2B5EF4-FFF2-40B4-BE49-F238E27FC236}">
                <a16:creationId xmlns:a16="http://schemas.microsoft.com/office/drawing/2014/main" id="{376E3DE8-F869-F790-C7A8-417174293C1C}"/>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
        <p:nvSpPr>
          <p:cNvPr id="7" name="Google Shape;127;p4">
            <a:extLst>
              <a:ext uri="{FF2B5EF4-FFF2-40B4-BE49-F238E27FC236}">
                <a16:creationId xmlns:a16="http://schemas.microsoft.com/office/drawing/2014/main" id="{9512D437-27B4-8D49-6356-26CCBA89D373}"/>
              </a:ext>
            </a:extLst>
          </p:cNvPr>
          <p:cNvSpPr txBox="1">
            <a:spLocks noGrp="1"/>
          </p:cNvSpPr>
          <p:nvPr/>
        </p:nvSpPr>
        <p:spPr>
          <a:xfrm>
            <a:off x="895167" y="1360339"/>
            <a:ext cx="7353666" cy="413732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lvl="0" indent="-342900" algn="just" rtl="0">
              <a:spcBef>
                <a:spcPts val="480"/>
              </a:spcBef>
              <a:spcAft>
                <a:spcPts val="0"/>
              </a:spcAft>
              <a:buClr>
                <a:schemeClr val="dk1"/>
              </a:buClr>
              <a:buSzPts val="2400"/>
              <a:buChar char="•"/>
            </a:pPr>
            <a:r>
              <a:rPr lang="en-US" sz="2400" dirty="0">
                <a:highlight>
                  <a:srgbClr val="FFFFFF"/>
                </a:highlight>
                <a:latin typeface="Times New Roman"/>
                <a:ea typeface="Times New Roman"/>
                <a:cs typeface="Times New Roman"/>
                <a:sym typeface="Times New Roman"/>
              </a:rPr>
              <a:t>Current prosthetic arms are expensive, non-modular, hard to repair, and lack advanced mobility and sensor integration, limiting user comfort and functionality.</a:t>
            </a:r>
          </a:p>
          <a:p>
            <a:pPr marL="342900" lvl="0" indent="-342900" algn="just" rtl="0">
              <a:spcBef>
                <a:spcPts val="480"/>
              </a:spcBef>
              <a:spcAft>
                <a:spcPts val="0"/>
              </a:spcAft>
              <a:buClr>
                <a:schemeClr val="dk1"/>
              </a:buClr>
              <a:buSzPts val="2400"/>
              <a:buChar char="•"/>
            </a:pPr>
            <a:r>
              <a:rPr lang="en-US" sz="2400" dirty="0">
                <a:highlight>
                  <a:srgbClr val="FFFFFF"/>
                </a:highlight>
                <a:latin typeface="Times New Roman"/>
                <a:ea typeface="Times New Roman"/>
                <a:cs typeface="Times New Roman"/>
                <a:sym typeface="Times New Roman"/>
              </a:rPr>
              <a:t>The project aims to develop affordable, modular prosthetic arm with cost-effective materials and integrated sensors for easy repairs, enhanced user experience, and improved mobility.</a:t>
            </a:r>
            <a:endParaRPr sz="2400" dirty="0">
              <a:highlight>
                <a:srgbClr val="FFFFFF"/>
              </a:highlight>
              <a:latin typeface="Times New Roman"/>
              <a:ea typeface="Times New Roman"/>
              <a:cs typeface="Times New Roman"/>
              <a:sym typeface="Times New Roman"/>
            </a:endParaRPr>
          </a:p>
          <a:p>
            <a:pPr marL="342900" lvl="0" indent="0" algn="just" rtl="0">
              <a:spcBef>
                <a:spcPts val="48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a:t>
            </a:r>
            <a:r>
              <a:rPr spc="5" dirty="0"/>
              <a:t> </a:t>
            </a:r>
            <a:r>
              <a:rPr dirty="0"/>
              <a:t>ECE,</a:t>
            </a:r>
            <a:r>
              <a:rPr spc="-30" dirty="0"/>
              <a:t> </a:t>
            </a:r>
            <a:r>
              <a:rPr dirty="0"/>
              <a:t>Vemana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4</a:t>
            </a:fld>
            <a:endParaRPr spc="-50" dirty="0"/>
          </a:p>
        </p:txBody>
      </p:sp>
      <p:sp>
        <p:nvSpPr>
          <p:cNvPr id="2" name="object 2"/>
          <p:cNvSpPr txBox="1">
            <a:spLocks noGrp="1"/>
          </p:cNvSpPr>
          <p:nvPr>
            <p:ph type="title"/>
          </p:nvPr>
        </p:nvSpPr>
        <p:spPr>
          <a:prstGeom prst="rect">
            <a:avLst/>
          </a:prstGeom>
        </p:spPr>
        <p:txBody>
          <a:bodyPr vert="horz" wrap="square" lIns="0" tIns="588137" rIns="0" bIns="0" rtlCol="0">
            <a:spAutoFit/>
          </a:bodyPr>
          <a:lstStyle/>
          <a:p>
            <a:pPr marL="2850515">
              <a:lnSpc>
                <a:spcPct val="100000"/>
              </a:lnSpc>
              <a:spcBef>
                <a:spcPts val="95"/>
              </a:spcBef>
            </a:pPr>
            <a:r>
              <a:rPr spc="-10" dirty="0"/>
              <a:t>Objectives</a:t>
            </a:r>
          </a:p>
        </p:txBody>
      </p:sp>
      <p:sp>
        <p:nvSpPr>
          <p:cNvPr id="3" name="object 3"/>
          <p:cNvSpPr txBox="1"/>
          <p:nvPr/>
        </p:nvSpPr>
        <p:spPr>
          <a:xfrm>
            <a:off x="1126032" y="1953895"/>
            <a:ext cx="6971030" cy="2897505"/>
          </a:xfrm>
          <a:prstGeom prst="rect">
            <a:avLst/>
          </a:prstGeom>
        </p:spPr>
        <p:txBody>
          <a:bodyPr vert="horz" wrap="square" lIns="0" tIns="53975" rIns="0" bIns="0" rtlCol="0">
            <a:spAutoFit/>
          </a:bodyPr>
          <a:lstStyle/>
          <a:p>
            <a:pPr marL="393065" marR="5080" indent="-381000" algn="just">
              <a:lnSpc>
                <a:spcPts val="2590"/>
              </a:lnSpc>
              <a:spcBef>
                <a:spcPts val="425"/>
              </a:spcBef>
              <a:buAutoNum type="arabicPeriod"/>
              <a:tabLst>
                <a:tab pos="393065" algn="l"/>
              </a:tabLst>
            </a:pPr>
            <a:r>
              <a:rPr sz="2400" dirty="0">
                <a:latin typeface="Times New Roman"/>
                <a:cs typeface="Times New Roman"/>
              </a:rPr>
              <a:t>To</a:t>
            </a:r>
            <a:r>
              <a:rPr sz="2400" spc="295" dirty="0">
                <a:latin typeface="Times New Roman"/>
                <a:cs typeface="Times New Roman"/>
              </a:rPr>
              <a:t> </a:t>
            </a:r>
            <a:r>
              <a:rPr sz="2400" dirty="0">
                <a:latin typeface="Times New Roman"/>
                <a:cs typeface="Times New Roman"/>
              </a:rPr>
              <a:t>develop</a:t>
            </a:r>
            <a:r>
              <a:rPr sz="2400" spc="300" dirty="0">
                <a:latin typeface="Times New Roman"/>
                <a:cs typeface="Times New Roman"/>
              </a:rPr>
              <a:t> </a:t>
            </a:r>
            <a:r>
              <a:rPr sz="2400" dirty="0">
                <a:latin typeface="Times New Roman"/>
                <a:cs typeface="Times New Roman"/>
              </a:rPr>
              <a:t>a</a:t>
            </a:r>
            <a:r>
              <a:rPr sz="2400" spc="305" dirty="0">
                <a:latin typeface="Times New Roman"/>
                <a:cs typeface="Times New Roman"/>
              </a:rPr>
              <a:t> </a:t>
            </a:r>
            <a:r>
              <a:rPr sz="2400" dirty="0">
                <a:latin typeface="Times New Roman"/>
                <a:cs typeface="Times New Roman"/>
              </a:rPr>
              <a:t>cost-effective,</a:t>
            </a:r>
            <a:r>
              <a:rPr sz="2400" spc="305" dirty="0">
                <a:latin typeface="Times New Roman"/>
                <a:cs typeface="Times New Roman"/>
              </a:rPr>
              <a:t> </a:t>
            </a:r>
            <a:r>
              <a:rPr sz="2400" dirty="0">
                <a:latin typeface="Times New Roman"/>
                <a:cs typeface="Times New Roman"/>
              </a:rPr>
              <a:t>modular</a:t>
            </a:r>
            <a:r>
              <a:rPr sz="2400" spc="300" dirty="0">
                <a:latin typeface="Times New Roman"/>
                <a:cs typeface="Times New Roman"/>
              </a:rPr>
              <a:t> </a:t>
            </a:r>
            <a:r>
              <a:rPr sz="2400" dirty="0">
                <a:latin typeface="Times New Roman"/>
                <a:cs typeface="Times New Roman"/>
              </a:rPr>
              <a:t>prosthetic</a:t>
            </a:r>
            <a:r>
              <a:rPr sz="2400" spc="295" dirty="0">
                <a:latin typeface="Times New Roman"/>
                <a:cs typeface="Times New Roman"/>
              </a:rPr>
              <a:t> </a:t>
            </a:r>
            <a:r>
              <a:rPr sz="2400" spc="-25" dirty="0">
                <a:latin typeface="Times New Roman"/>
                <a:cs typeface="Times New Roman"/>
              </a:rPr>
              <a:t>arm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easy</a:t>
            </a:r>
            <a:r>
              <a:rPr sz="2400" spc="-15" dirty="0">
                <a:latin typeface="Times New Roman"/>
                <a:cs typeface="Times New Roman"/>
              </a:rPr>
              <a:t> </a:t>
            </a:r>
            <a:r>
              <a:rPr sz="2400" dirty="0">
                <a:latin typeface="Times New Roman"/>
                <a:cs typeface="Times New Roman"/>
              </a:rPr>
              <a:t>repairs</a:t>
            </a:r>
            <a:r>
              <a:rPr sz="2400" spc="-1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10" dirty="0">
                <a:latin typeface="Times New Roman"/>
                <a:cs typeface="Times New Roman"/>
              </a:rPr>
              <a:t>maintenance.</a:t>
            </a:r>
            <a:endParaRPr sz="2400" dirty="0">
              <a:latin typeface="Times New Roman"/>
              <a:cs typeface="Times New Roman"/>
            </a:endParaRPr>
          </a:p>
          <a:p>
            <a:pPr>
              <a:lnSpc>
                <a:spcPct val="100000"/>
              </a:lnSpc>
              <a:spcBef>
                <a:spcPts val="620"/>
              </a:spcBef>
              <a:buFont typeface="Times New Roman"/>
              <a:buAutoNum type="arabicPeriod"/>
            </a:pPr>
            <a:endParaRPr sz="2400" dirty="0">
              <a:latin typeface="Times New Roman"/>
              <a:cs typeface="Times New Roman"/>
            </a:endParaRPr>
          </a:p>
          <a:p>
            <a:pPr marL="391160" marR="10160" indent="-379095" algn="just">
              <a:lnSpc>
                <a:spcPct val="89800"/>
              </a:lnSpc>
              <a:buAutoNum type="arabicPeriod"/>
              <a:tabLst>
                <a:tab pos="393065" algn="l"/>
              </a:tabLst>
            </a:pPr>
            <a:r>
              <a:rPr sz="2400" dirty="0">
                <a:latin typeface="Times New Roman"/>
                <a:cs typeface="Times New Roman"/>
              </a:rPr>
              <a:t>To</a:t>
            </a:r>
            <a:r>
              <a:rPr sz="2400" spc="395" dirty="0">
                <a:latin typeface="Times New Roman"/>
                <a:cs typeface="Times New Roman"/>
              </a:rPr>
              <a:t>  </a:t>
            </a:r>
            <a:r>
              <a:rPr sz="2400" dirty="0">
                <a:latin typeface="Times New Roman"/>
                <a:cs typeface="Times New Roman"/>
              </a:rPr>
              <a:t>integrate</a:t>
            </a:r>
            <a:r>
              <a:rPr sz="2400" spc="395" dirty="0">
                <a:latin typeface="Times New Roman"/>
                <a:cs typeface="Times New Roman"/>
              </a:rPr>
              <a:t>  </a:t>
            </a:r>
            <a:r>
              <a:rPr sz="2400" dirty="0">
                <a:latin typeface="Times New Roman"/>
                <a:cs typeface="Times New Roman"/>
              </a:rPr>
              <a:t>sensors</a:t>
            </a:r>
            <a:r>
              <a:rPr sz="2400" spc="395" dirty="0">
                <a:latin typeface="Times New Roman"/>
                <a:cs typeface="Times New Roman"/>
              </a:rPr>
              <a:t>  </a:t>
            </a:r>
            <a:r>
              <a:rPr sz="2400" dirty="0">
                <a:latin typeface="Times New Roman"/>
                <a:cs typeface="Times New Roman"/>
              </a:rPr>
              <a:t>to</a:t>
            </a:r>
            <a:r>
              <a:rPr sz="2400" spc="400" dirty="0">
                <a:latin typeface="Times New Roman"/>
                <a:cs typeface="Times New Roman"/>
              </a:rPr>
              <a:t>  </a:t>
            </a:r>
            <a:r>
              <a:rPr sz="2400" dirty="0">
                <a:latin typeface="Times New Roman"/>
                <a:cs typeface="Times New Roman"/>
              </a:rPr>
              <a:t>improve</a:t>
            </a:r>
            <a:r>
              <a:rPr sz="2400" spc="400" dirty="0">
                <a:latin typeface="Times New Roman"/>
                <a:cs typeface="Times New Roman"/>
              </a:rPr>
              <a:t>  </a:t>
            </a:r>
            <a:r>
              <a:rPr sz="2400" dirty="0">
                <a:latin typeface="Times New Roman"/>
                <a:cs typeface="Times New Roman"/>
              </a:rPr>
              <a:t>grip</a:t>
            </a:r>
            <a:r>
              <a:rPr sz="2400" spc="400" dirty="0">
                <a:latin typeface="Times New Roman"/>
                <a:cs typeface="Times New Roman"/>
              </a:rPr>
              <a:t>  </a:t>
            </a:r>
            <a:r>
              <a:rPr sz="2400" spc="-10" dirty="0">
                <a:latin typeface="Times New Roman"/>
                <a:cs typeface="Times New Roman"/>
              </a:rPr>
              <a:t>strength 	</a:t>
            </a:r>
            <a:r>
              <a:rPr sz="2400" dirty="0">
                <a:latin typeface="Times New Roman"/>
                <a:cs typeface="Times New Roman"/>
              </a:rPr>
              <a:t>detection</a:t>
            </a:r>
            <a:r>
              <a:rPr sz="2400" spc="204" dirty="0">
                <a:latin typeface="Times New Roman"/>
                <a:cs typeface="Times New Roman"/>
              </a:rPr>
              <a:t>  </a:t>
            </a:r>
            <a:r>
              <a:rPr sz="2400" dirty="0">
                <a:latin typeface="Times New Roman"/>
                <a:cs typeface="Times New Roman"/>
              </a:rPr>
              <a:t>and</a:t>
            </a:r>
            <a:r>
              <a:rPr sz="2400" spc="215" dirty="0">
                <a:latin typeface="Times New Roman"/>
                <a:cs typeface="Times New Roman"/>
              </a:rPr>
              <a:t>  </a:t>
            </a:r>
            <a:r>
              <a:rPr sz="2400" dirty="0">
                <a:latin typeface="Times New Roman"/>
                <a:cs typeface="Times New Roman"/>
              </a:rPr>
              <a:t>joint</a:t>
            </a:r>
            <a:r>
              <a:rPr sz="2400" spc="215" dirty="0">
                <a:latin typeface="Times New Roman"/>
                <a:cs typeface="Times New Roman"/>
              </a:rPr>
              <a:t>  </a:t>
            </a:r>
            <a:r>
              <a:rPr sz="2400" dirty="0">
                <a:latin typeface="Times New Roman"/>
                <a:cs typeface="Times New Roman"/>
              </a:rPr>
              <a:t>movement</a:t>
            </a:r>
            <a:r>
              <a:rPr sz="2400" spc="215" dirty="0">
                <a:latin typeface="Times New Roman"/>
                <a:cs typeface="Times New Roman"/>
              </a:rPr>
              <a:t>  </a:t>
            </a:r>
            <a:r>
              <a:rPr sz="2400" dirty="0">
                <a:latin typeface="Times New Roman"/>
                <a:cs typeface="Times New Roman"/>
              </a:rPr>
              <a:t>control</a:t>
            </a:r>
            <a:r>
              <a:rPr sz="2400" spc="210" dirty="0">
                <a:latin typeface="Times New Roman"/>
                <a:cs typeface="Times New Roman"/>
              </a:rPr>
              <a:t>  </a:t>
            </a:r>
            <a:r>
              <a:rPr sz="2400" dirty="0">
                <a:latin typeface="Times New Roman"/>
                <a:cs typeface="Times New Roman"/>
              </a:rPr>
              <a:t>for</a:t>
            </a:r>
            <a:r>
              <a:rPr sz="2400" spc="210" dirty="0">
                <a:latin typeface="Times New Roman"/>
                <a:cs typeface="Times New Roman"/>
              </a:rPr>
              <a:t>  </a:t>
            </a:r>
            <a:r>
              <a:rPr sz="2400" spc="-10" dirty="0">
                <a:latin typeface="Times New Roman"/>
                <a:cs typeface="Times New Roman"/>
              </a:rPr>
              <a:t>better 	functionality.</a:t>
            </a:r>
            <a:endParaRPr sz="2400" dirty="0">
              <a:latin typeface="Times New Roman"/>
              <a:cs typeface="Times New Roman"/>
            </a:endParaRPr>
          </a:p>
          <a:p>
            <a:pPr>
              <a:lnSpc>
                <a:spcPct val="100000"/>
              </a:lnSpc>
              <a:spcBef>
                <a:spcPts val="330"/>
              </a:spcBef>
              <a:buFont typeface="Times New Roman"/>
              <a:buAutoNum type="arabicPeriod"/>
            </a:pPr>
            <a:endParaRPr sz="2400" dirty="0">
              <a:latin typeface="Times New Roman"/>
              <a:cs typeface="Times New Roman"/>
            </a:endParaRPr>
          </a:p>
          <a:p>
            <a:pPr marL="391795" indent="-379095">
              <a:lnSpc>
                <a:spcPct val="100000"/>
              </a:lnSpc>
              <a:buAutoNum type="arabicPeriod"/>
              <a:tabLst>
                <a:tab pos="391795" algn="l"/>
              </a:tabLst>
            </a:pP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design</a:t>
            </a:r>
            <a:r>
              <a:rPr sz="2400" spc="-10" dirty="0">
                <a:latin typeface="Times New Roman"/>
                <a:cs typeface="Times New Roman"/>
              </a:rPr>
              <a:t> </a:t>
            </a:r>
            <a:r>
              <a:rPr sz="2400" dirty="0">
                <a:latin typeface="Times New Roman"/>
                <a:cs typeface="Times New Roman"/>
              </a:rPr>
              <a:t>a</a:t>
            </a:r>
            <a:r>
              <a:rPr sz="2400" spc="-40" dirty="0">
                <a:latin typeface="Times New Roman"/>
                <a:cs typeface="Times New Roman"/>
              </a:rPr>
              <a:t> </a:t>
            </a:r>
            <a:r>
              <a:rPr sz="2400" dirty="0">
                <a:latin typeface="Times New Roman"/>
                <a:cs typeface="Times New Roman"/>
              </a:rPr>
              <a:t>prototype</a:t>
            </a:r>
            <a:r>
              <a:rPr sz="2400" spc="35" dirty="0">
                <a:latin typeface="Times New Roman"/>
                <a:cs typeface="Times New Roman"/>
              </a:rPr>
              <a:t> </a:t>
            </a:r>
            <a:r>
              <a:rPr sz="2400" dirty="0">
                <a:latin typeface="Times New Roman"/>
                <a:cs typeface="Times New Roman"/>
              </a:rPr>
              <a:t>of</a:t>
            </a:r>
            <a:r>
              <a:rPr sz="2400" spc="-55"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prosthetic</a:t>
            </a:r>
            <a:r>
              <a:rPr sz="2400" spc="-60" dirty="0">
                <a:latin typeface="Times New Roman"/>
                <a:cs typeface="Times New Roman"/>
              </a:rPr>
              <a:t> </a:t>
            </a:r>
            <a:r>
              <a:rPr sz="2400" spc="-20" dirty="0">
                <a:latin typeface="Times New Roman"/>
                <a:cs typeface="Times New Roman"/>
              </a:rPr>
              <a:t>arm.</a:t>
            </a:r>
            <a:endParaRPr sz="2400" dirty="0">
              <a:latin typeface="Times New Roman"/>
              <a:cs typeface="Times New Roman"/>
            </a:endParaRPr>
          </a:p>
        </p:txBody>
      </p:sp>
      <p:sp>
        <p:nvSpPr>
          <p:cNvPr id="7" name="object 7">
            <a:extLst>
              <a:ext uri="{FF2B5EF4-FFF2-40B4-BE49-F238E27FC236}">
                <a16:creationId xmlns:a16="http://schemas.microsoft.com/office/drawing/2014/main" id="{9F0C86B0-4845-F43C-A175-599ED9111286}"/>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2" name="object 2"/>
          <p:cNvSpPr txBox="1">
            <a:spLocks noGrp="1"/>
          </p:cNvSpPr>
          <p:nvPr>
            <p:ph type="title"/>
          </p:nvPr>
        </p:nvSpPr>
        <p:spPr>
          <a:xfrm>
            <a:off x="2573782" y="277113"/>
            <a:ext cx="4000500" cy="635000"/>
          </a:xfrm>
          <a:prstGeom prst="rect">
            <a:avLst/>
          </a:prstGeom>
        </p:spPr>
        <p:txBody>
          <a:bodyPr vert="horz" wrap="square" lIns="0" tIns="12065" rIns="0" bIns="0" rtlCol="0">
            <a:spAutoFit/>
          </a:bodyPr>
          <a:lstStyle/>
          <a:p>
            <a:pPr marL="12700">
              <a:lnSpc>
                <a:spcPct val="100000"/>
              </a:lnSpc>
              <a:spcBef>
                <a:spcPts val="95"/>
              </a:spcBef>
            </a:pPr>
            <a:r>
              <a:rPr dirty="0"/>
              <a:t>Literature</a:t>
            </a:r>
            <a:r>
              <a:rPr spc="-235" dirty="0"/>
              <a:t> </a:t>
            </a:r>
            <a:r>
              <a:rPr spc="-10" dirty="0"/>
              <a:t>review:</a:t>
            </a:r>
          </a:p>
        </p:txBody>
      </p:sp>
      <p:sp>
        <p:nvSpPr>
          <p:cNvPr id="3" name="object 3"/>
          <p:cNvSpPr txBox="1"/>
          <p:nvPr/>
        </p:nvSpPr>
        <p:spPr>
          <a:xfrm>
            <a:off x="401827" y="990346"/>
            <a:ext cx="8194675" cy="560153"/>
          </a:xfrm>
          <a:prstGeom prst="rect">
            <a:avLst/>
          </a:prstGeom>
        </p:spPr>
        <p:txBody>
          <a:bodyPr vert="horz" wrap="square" lIns="0" tIns="9525" rIns="0" bIns="0" rtlCol="0">
            <a:spAutoFit/>
          </a:bodyPr>
          <a:lstStyle/>
          <a:p>
            <a:pPr marL="3564254" marR="5080" indent="-3406775" algn="just">
              <a:lnSpc>
                <a:spcPct val="101099"/>
              </a:lnSpc>
              <a:spcBef>
                <a:spcPts val="75"/>
              </a:spcBef>
            </a:pPr>
            <a:r>
              <a:rPr sz="1800" b="1" dirty="0">
                <a:latin typeface="Calibri"/>
                <a:cs typeface="Calibri"/>
              </a:rPr>
              <a:t>1.</a:t>
            </a:r>
            <a:r>
              <a:rPr sz="1800" b="1" spc="-20" dirty="0">
                <a:latin typeface="Calibri"/>
                <a:cs typeface="Calibri"/>
              </a:rPr>
              <a:t> </a:t>
            </a:r>
            <a:r>
              <a:rPr sz="1800" b="1" dirty="0">
                <a:latin typeface="Calibri"/>
                <a:cs typeface="Calibri"/>
              </a:rPr>
              <a:t>Beyond</a:t>
            </a:r>
            <a:r>
              <a:rPr sz="1800" b="1" spc="-65" dirty="0">
                <a:latin typeface="Calibri"/>
                <a:cs typeface="Calibri"/>
              </a:rPr>
              <a:t> </a:t>
            </a:r>
            <a:r>
              <a:rPr sz="1800" b="1" dirty="0">
                <a:latin typeface="Calibri"/>
                <a:cs typeface="Calibri"/>
              </a:rPr>
              <a:t>Humanoid</a:t>
            </a:r>
            <a:r>
              <a:rPr sz="1800" b="1" spc="-30" dirty="0">
                <a:latin typeface="Calibri"/>
                <a:cs typeface="Calibri"/>
              </a:rPr>
              <a:t> </a:t>
            </a:r>
            <a:r>
              <a:rPr sz="1800" b="1" dirty="0">
                <a:latin typeface="Calibri"/>
                <a:cs typeface="Calibri"/>
              </a:rPr>
              <a:t>Prosthetic</a:t>
            </a:r>
            <a:r>
              <a:rPr sz="1800" b="1" spc="-65" dirty="0">
                <a:latin typeface="Calibri"/>
                <a:cs typeface="Calibri"/>
              </a:rPr>
              <a:t> </a:t>
            </a:r>
            <a:r>
              <a:rPr sz="1800" b="1" dirty="0">
                <a:latin typeface="Calibri"/>
                <a:cs typeface="Calibri"/>
              </a:rPr>
              <a:t>Hands:</a:t>
            </a:r>
            <a:r>
              <a:rPr sz="1800" b="1" spc="-55" dirty="0">
                <a:latin typeface="Calibri"/>
                <a:cs typeface="Calibri"/>
              </a:rPr>
              <a:t> </a:t>
            </a:r>
            <a:r>
              <a:rPr sz="1800" b="1" dirty="0">
                <a:latin typeface="Calibri"/>
                <a:cs typeface="Calibri"/>
              </a:rPr>
              <a:t>Modular</a:t>
            </a:r>
            <a:r>
              <a:rPr sz="1800" b="1" spc="-45" dirty="0">
                <a:latin typeface="Calibri"/>
                <a:cs typeface="Calibri"/>
              </a:rPr>
              <a:t> </a:t>
            </a:r>
            <a:r>
              <a:rPr sz="1800" b="1" dirty="0">
                <a:latin typeface="Calibri"/>
                <a:cs typeface="Calibri"/>
              </a:rPr>
              <a:t>Terminal</a:t>
            </a:r>
            <a:r>
              <a:rPr sz="1800" b="1" spc="-85" dirty="0">
                <a:latin typeface="Calibri"/>
                <a:cs typeface="Calibri"/>
              </a:rPr>
              <a:t> </a:t>
            </a:r>
            <a:r>
              <a:rPr sz="1800" b="1" dirty="0">
                <a:latin typeface="Calibri"/>
                <a:cs typeface="Calibri"/>
              </a:rPr>
              <a:t>Devices</a:t>
            </a:r>
            <a:r>
              <a:rPr sz="1800" b="1" spc="-30" dirty="0">
                <a:latin typeface="Calibri"/>
                <a:cs typeface="Calibri"/>
              </a:rPr>
              <a:t> </a:t>
            </a:r>
            <a:r>
              <a:rPr sz="1800" b="1" dirty="0">
                <a:latin typeface="Calibri"/>
                <a:cs typeface="Calibri"/>
              </a:rPr>
              <a:t>That</a:t>
            </a:r>
            <a:r>
              <a:rPr sz="1800" b="1" spc="-50" dirty="0">
                <a:latin typeface="Calibri"/>
                <a:cs typeface="Calibri"/>
              </a:rPr>
              <a:t> </a:t>
            </a:r>
            <a:r>
              <a:rPr sz="1800" b="1" dirty="0">
                <a:latin typeface="Calibri"/>
                <a:cs typeface="Calibri"/>
              </a:rPr>
              <a:t>Improve</a:t>
            </a:r>
            <a:r>
              <a:rPr sz="1800" b="1" spc="-45" dirty="0">
                <a:latin typeface="Calibri"/>
                <a:cs typeface="Calibri"/>
              </a:rPr>
              <a:t> </a:t>
            </a:r>
            <a:r>
              <a:rPr sz="1800" b="1" spc="-20" dirty="0">
                <a:latin typeface="Calibri"/>
                <a:cs typeface="Calibri"/>
              </a:rPr>
              <a:t>User </a:t>
            </a:r>
            <a:r>
              <a:rPr sz="1800" b="1" spc="-10" dirty="0">
                <a:latin typeface="Calibri"/>
                <a:cs typeface="Calibri"/>
              </a:rPr>
              <a:t>Performance</a:t>
            </a:r>
            <a:endParaRPr sz="1800" dirty="0">
              <a:latin typeface="Calibri"/>
              <a:cs typeface="Calibri"/>
            </a:endParaRPr>
          </a:p>
        </p:txBody>
      </p:sp>
      <p:sp>
        <p:nvSpPr>
          <p:cNvPr id="9" name="object 3">
            <a:extLst>
              <a:ext uri="{FF2B5EF4-FFF2-40B4-BE49-F238E27FC236}">
                <a16:creationId xmlns:a16="http://schemas.microsoft.com/office/drawing/2014/main" id="{8D00B4E8-08FF-AC48-F7A3-78B64E677106}"/>
              </a:ext>
            </a:extLst>
          </p:cNvPr>
          <p:cNvSpPr txBox="1"/>
          <p:nvPr/>
        </p:nvSpPr>
        <p:spPr>
          <a:xfrm>
            <a:off x="401827" y="1905000"/>
            <a:ext cx="8342630" cy="2675091"/>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Focus should shift from human-like appearance to functionality</a:t>
            </a:r>
          </a:p>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Task-specific, modular designs improve user performance</a:t>
            </a:r>
          </a:p>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Users prioritize function, comfort, and ease of use over form</a:t>
            </a:r>
          </a:p>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Simpler mechanisms often outperform complex hands</a:t>
            </a:r>
          </a:p>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User-centered design leads to better acceptance and outcomes</a:t>
            </a:r>
          </a:p>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Open-source, customizable prosthetics foster innovation</a:t>
            </a:r>
          </a:p>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lang="en-US" sz="2400" spc="-10" dirty="0">
                <a:latin typeface="Times New Roman"/>
                <a:cs typeface="Times New Roman"/>
              </a:rPr>
              <a:t>Performance should be measured by task success, not mimicry</a:t>
            </a:r>
          </a:p>
        </p:txBody>
      </p:sp>
      <p:sp>
        <p:nvSpPr>
          <p:cNvPr id="10" name="object 7">
            <a:extLst>
              <a:ext uri="{FF2B5EF4-FFF2-40B4-BE49-F238E27FC236}">
                <a16:creationId xmlns:a16="http://schemas.microsoft.com/office/drawing/2014/main" id="{732A7365-7838-D72D-EC91-341CE247F784}"/>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
        <p:nvSpPr>
          <p:cNvPr id="2" name="object 2"/>
          <p:cNvSpPr txBox="1">
            <a:spLocks noGrp="1"/>
          </p:cNvSpPr>
          <p:nvPr>
            <p:ph type="title"/>
          </p:nvPr>
        </p:nvSpPr>
        <p:spPr>
          <a:xfrm>
            <a:off x="401827" y="511683"/>
            <a:ext cx="8342630" cy="628377"/>
          </a:xfrm>
          <a:prstGeom prst="rect">
            <a:avLst/>
          </a:prstGeom>
        </p:spPr>
        <p:txBody>
          <a:bodyPr vert="horz" wrap="square" lIns="0" tIns="12700" rIns="0" bIns="0" rtlCol="0">
            <a:spAutoFit/>
          </a:bodyPr>
          <a:lstStyle/>
          <a:p>
            <a:pPr marL="3551554" marR="5080" indent="-3539490" algn="just">
              <a:lnSpc>
                <a:spcPct val="100000"/>
              </a:lnSpc>
              <a:spcBef>
                <a:spcPts val="100"/>
              </a:spcBef>
            </a:pPr>
            <a:r>
              <a:rPr sz="2000" dirty="0">
                <a:latin typeface="Calibri"/>
                <a:cs typeface="Calibri"/>
              </a:rPr>
              <a:t>2.</a:t>
            </a:r>
            <a:r>
              <a:rPr sz="2000" spc="-10" dirty="0">
                <a:latin typeface="Calibri"/>
                <a:cs typeface="Calibri"/>
              </a:rPr>
              <a:t> </a:t>
            </a:r>
            <a:r>
              <a:rPr sz="2000" dirty="0">
                <a:latin typeface="Calibri"/>
                <a:cs typeface="Calibri"/>
              </a:rPr>
              <a:t>Prosthetic</a:t>
            </a:r>
            <a:r>
              <a:rPr sz="2000" spc="-35" dirty="0">
                <a:latin typeface="Calibri"/>
                <a:cs typeface="Calibri"/>
              </a:rPr>
              <a:t> </a:t>
            </a:r>
            <a:r>
              <a:rPr sz="2000" dirty="0">
                <a:latin typeface="Calibri"/>
                <a:cs typeface="Calibri"/>
              </a:rPr>
              <a:t>Limb</a:t>
            </a:r>
            <a:r>
              <a:rPr sz="2000" spc="-40" dirty="0">
                <a:latin typeface="Calibri"/>
                <a:cs typeface="Calibri"/>
              </a:rPr>
              <a:t> </a:t>
            </a:r>
            <a:r>
              <a:rPr sz="2000" dirty="0">
                <a:latin typeface="Calibri"/>
                <a:cs typeface="Calibri"/>
              </a:rPr>
              <a:t>Attachment</a:t>
            </a:r>
            <a:r>
              <a:rPr sz="2000" spc="-15" dirty="0">
                <a:latin typeface="Calibri"/>
                <a:cs typeface="Calibri"/>
              </a:rPr>
              <a:t> </a:t>
            </a:r>
            <a:r>
              <a:rPr sz="2000" dirty="0">
                <a:latin typeface="Calibri"/>
                <a:cs typeface="Calibri"/>
              </a:rPr>
              <a:t>via</a:t>
            </a:r>
            <a:r>
              <a:rPr sz="2000" spc="-40" dirty="0">
                <a:latin typeface="Calibri"/>
                <a:cs typeface="Calibri"/>
              </a:rPr>
              <a:t> </a:t>
            </a:r>
            <a:r>
              <a:rPr sz="2000" spc="-10" dirty="0">
                <a:latin typeface="Calibri"/>
                <a:cs typeface="Calibri"/>
              </a:rPr>
              <a:t>Electromagnetic</a:t>
            </a:r>
            <a:r>
              <a:rPr sz="2000" spc="-70" dirty="0">
                <a:latin typeface="Calibri"/>
                <a:cs typeface="Calibri"/>
              </a:rPr>
              <a:t> </a:t>
            </a:r>
            <a:r>
              <a:rPr sz="2000" dirty="0">
                <a:latin typeface="Calibri"/>
                <a:cs typeface="Calibri"/>
              </a:rPr>
              <a:t>Attraction</a:t>
            </a:r>
            <a:r>
              <a:rPr sz="2000" spc="-10" dirty="0">
                <a:latin typeface="Calibri"/>
                <a:cs typeface="Calibri"/>
              </a:rPr>
              <a:t> </a:t>
            </a:r>
            <a:r>
              <a:rPr sz="2000" dirty="0">
                <a:latin typeface="Calibri"/>
                <a:cs typeface="Calibri"/>
              </a:rPr>
              <a:t>Through</a:t>
            </a:r>
            <a:r>
              <a:rPr sz="2000" spc="-35" dirty="0">
                <a:latin typeface="Calibri"/>
                <a:cs typeface="Calibri"/>
              </a:rPr>
              <a:t> </a:t>
            </a:r>
            <a:r>
              <a:rPr sz="2000" dirty="0">
                <a:latin typeface="Calibri"/>
                <a:cs typeface="Calibri"/>
              </a:rPr>
              <a:t>a</a:t>
            </a:r>
            <a:r>
              <a:rPr sz="2000" spc="-35" dirty="0">
                <a:latin typeface="Calibri"/>
                <a:cs typeface="Calibri"/>
              </a:rPr>
              <a:t> </a:t>
            </a:r>
            <a:r>
              <a:rPr sz="2000" dirty="0">
                <a:latin typeface="Calibri"/>
                <a:cs typeface="Calibri"/>
              </a:rPr>
              <a:t>Closed</a:t>
            </a:r>
            <a:r>
              <a:rPr sz="2000" spc="-65" dirty="0">
                <a:latin typeface="Calibri"/>
                <a:cs typeface="Calibri"/>
              </a:rPr>
              <a:t> </a:t>
            </a:r>
            <a:r>
              <a:rPr sz="2000" spc="-20" dirty="0">
                <a:latin typeface="Calibri"/>
                <a:cs typeface="Calibri"/>
              </a:rPr>
              <a:t>Skin </a:t>
            </a:r>
            <a:r>
              <a:rPr sz="2000" spc="-10" dirty="0">
                <a:latin typeface="Calibri"/>
                <a:cs typeface="Calibri"/>
              </a:rPr>
              <a:t>Envelope</a:t>
            </a:r>
            <a:endParaRPr sz="2000" dirty="0">
              <a:latin typeface="Calibri"/>
              <a:cs typeface="Calibri"/>
            </a:endParaRPr>
          </a:p>
        </p:txBody>
      </p:sp>
      <p:sp>
        <p:nvSpPr>
          <p:cNvPr id="3" name="object 3"/>
          <p:cNvSpPr txBox="1"/>
          <p:nvPr/>
        </p:nvSpPr>
        <p:spPr>
          <a:xfrm>
            <a:off x="401827" y="1086358"/>
            <a:ext cx="8342630" cy="5193409"/>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6870" algn="l"/>
                <a:tab pos="2611120" algn="l"/>
                <a:tab pos="4211320" algn="l"/>
                <a:tab pos="4894580" algn="l"/>
                <a:tab pos="6036310" algn="l"/>
                <a:tab pos="7557134" algn="l"/>
              </a:tabLst>
            </a:pPr>
            <a:r>
              <a:rPr sz="2400" spc="-10" dirty="0">
                <a:latin typeface="Times New Roman"/>
                <a:cs typeface="Times New Roman"/>
              </a:rPr>
              <a:t>Electromagnetic</a:t>
            </a:r>
            <a:r>
              <a:rPr sz="2400" dirty="0">
                <a:latin typeface="Times New Roman"/>
                <a:cs typeface="Times New Roman"/>
              </a:rPr>
              <a:t>	</a:t>
            </a:r>
            <a:r>
              <a:rPr sz="2400" spc="-10" dirty="0">
                <a:latin typeface="Times New Roman"/>
                <a:cs typeface="Times New Roman"/>
              </a:rPr>
              <a:t>attachment</a:t>
            </a:r>
            <a:r>
              <a:rPr sz="2400" dirty="0">
                <a:latin typeface="Times New Roman"/>
                <a:cs typeface="Times New Roman"/>
              </a:rPr>
              <a:t>	</a:t>
            </a:r>
            <a:r>
              <a:rPr sz="2400" spc="-25" dirty="0">
                <a:latin typeface="Times New Roman"/>
                <a:cs typeface="Times New Roman"/>
              </a:rPr>
              <a:t>can</a:t>
            </a:r>
            <a:r>
              <a:rPr sz="2400" dirty="0">
                <a:latin typeface="Times New Roman"/>
                <a:cs typeface="Times New Roman"/>
              </a:rPr>
              <a:t>	</a:t>
            </a:r>
            <a:r>
              <a:rPr sz="2400" spc="-10" dirty="0">
                <a:latin typeface="Times New Roman"/>
                <a:cs typeface="Times New Roman"/>
              </a:rPr>
              <a:t>replace</a:t>
            </a:r>
            <a:r>
              <a:rPr sz="2400" dirty="0">
                <a:latin typeface="Times New Roman"/>
                <a:cs typeface="Times New Roman"/>
              </a:rPr>
              <a:t>	</a:t>
            </a:r>
            <a:r>
              <a:rPr sz="2400" spc="-10" dirty="0">
                <a:latin typeface="Times New Roman"/>
                <a:cs typeface="Times New Roman"/>
              </a:rPr>
              <a:t>traditional</a:t>
            </a:r>
            <a:r>
              <a:rPr sz="2400" dirty="0">
                <a:latin typeface="Times New Roman"/>
                <a:cs typeface="Times New Roman"/>
              </a:rPr>
              <a:t>	</a:t>
            </a:r>
            <a:r>
              <a:rPr sz="2400" spc="-20" dirty="0">
                <a:latin typeface="Times New Roman"/>
                <a:cs typeface="Times New Roman"/>
              </a:rPr>
              <a:t>socket </a:t>
            </a:r>
            <a:r>
              <a:rPr sz="2400" dirty="0">
                <a:latin typeface="Times New Roman"/>
                <a:cs typeface="Times New Roman"/>
              </a:rPr>
              <a:t>systems</a:t>
            </a:r>
            <a:r>
              <a:rPr sz="2400" spc="20" dirty="0">
                <a:latin typeface="Times New Roman"/>
                <a:cs typeface="Times New Roman"/>
              </a:rPr>
              <a:t> </a:t>
            </a:r>
            <a:r>
              <a:rPr sz="2400" dirty="0">
                <a:latin typeface="Times New Roman"/>
                <a:cs typeface="Times New Roman"/>
              </a:rPr>
              <a:t>for</a:t>
            </a:r>
            <a:r>
              <a:rPr sz="2400" spc="-40" dirty="0">
                <a:latin typeface="Times New Roman"/>
                <a:cs typeface="Times New Roman"/>
              </a:rPr>
              <a:t> </a:t>
            </a:r>
            <a:r>
              <a:rPr sz="2400" dirty="0">
                <a:latin typeface="Times New Roman"/>
                <a:cs typeface="Times New Roman"/>
              </a:rPr>
              <a:t>improved</a:t>
            </a:r>
            <a:r>
              <a:rPr sz="2400" spc="-20" dirty="0">
                <a:latin typeface="Times New Roman"/>
                <a:cs typeface="Times New Roman"/>
              </a:rPr>
              <a:t> </a:t>
            </a:r>
            <a:r>
              <a:rPr sz="2400" dirty="0">
                <a:latin typeface="Times New Roman"/>
                <a:cs typeface="Times New Roman"/>
              </a:rPr>
              <a:t>comfort</a:t>
            </a:r>
            <a:r>
              <a:rPr sz="2400" spc="-2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function</a:t>
            </a:r>
            <a:r>
              <a:rPr sz="2400" spc="-6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spc="-10" dirty="0">
                <a:latin typeface="Times New Roman"/>
                <a:cs typeface="Times New Roman"/>
              </a:rPr>
              <a:t>prosthetics.</a:t>
            </a:r>
            <a:endParaRPr sz="2400" dirty="0">
              <a:latin typeface="Times New Roman"/>
              <a:cs typeface="Times New Roman"/>
            </a:endParaRPr>
          </a:p>
          <a:p>
            <a:pPr marL="356870" marR="37465" indent="-344805" algn="just">
              <a:lnSpc>
                <a:spcPts val="2860"/>
              </a:lnSpc>
              <a:spcBef>
                <a:spcPts val="125"/>
              </a:spcBef>
              <a:buFont typeface="Arial MT"/>
              <a:buChar char="•"/>
              <a:tabLst>
                <a:tab pos="356870" algn="l"/>
              </a:tabLst>
            </a:pPr>
            <a:r>
              <a:rPr sz="2400" dirty="0">
                <a:latin typeface="Times New Roman"/>
                <a:cs typeface="Times New Roman"/>
              </a:rPr>
              <a:t>Biomechanical</a:t>
            </a:r>
            <a:r>
              <a:rPr sz="2400" spc="-25" dirty="0">
                <a:latin typeface="Times New Roman"/>
                <a:cs typeface="Times New Roman"/>
              </a:rPr>
              <a:t> </a:t>
            </a:r>
            <a:r>
              <a:rPr sz="2400" dirty="0">
                <a:latin typeface="Times New Roman"/>
                <a:cs typeface="Times New Roman"/>
              </a:rPr>
              <a:t>analysis</a:t>
            </a:r>
            <a:r>
              <a:rPr sz="2400" spc="-3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cadaveric</a:t>
            </a:r>
            <a:r>
              <a:rPr sz="2400" spc="-25" dirty="0">
                <a:latin typeface="Times New Roman"/>
                <a:cs typeface="Times New Roman"/>
              </a:rPr>
              <a:t> </a:t>
            </a:r>
            <a:r>
              <a:rPr sz="2400" dirty="0">
                <a:latin typeface="Times New Roman"/>
                <a:cs typeface="Times New Roman"/>
              </a:rPr>
              <a:t>dissections</a:t>
            </a:r>
            <a:r>
              <a:rPr sz="2400" spc="-40" dirty="0">
                <a:latin typeface="Times New Roman"/>
                <a:cs typeface="Times New Roman"/>
              </a:rPr>
              <a:t> </a:t>
            </a:r>
            <a:r>
              <a:rPr sz="2400" dirty="0">
                <a:latin typeface="Times New Roman"/>
                <a:cs typeface="Times New Roman"/>
              </a:rPr>
              <a:t>ensure </a:t>
            </a:r>
            <a:r>
              <a:rPr sz="2400" spc="-10" dirty="0">
                <a:latin typeface="Times New Roman"/>
                <a:cs typeface="Times New Roman"/>
              </a:rPr>
              <a:t>implant </a:t>
            </a:r>
            <a:r>
              <a:rPr sz="2400" dirty="0">
                <a:latin typeface="Times New Roman"/>
                <a:cs typeface="Times New Roman"/>
              </a:rPr>
              <a:t>size,</a:t>
            </a:r>
            <a:r>
              <a:rPr sz="2400" spc="-20" dirty="0">
                <a:latin typeface="Times New Roman"/>
                <a:cs typeface="Times New Roman"/>
              </a:rPr>
              <a:t> </a:t>
            </a:r>
            <a:r>
              <a:rPr sz="2400" dirty="0">
                <a:latin typeface="Times New Roman"/>
                <a:cs typeface="Times New Roman"/>
              </a:rPr>
              <a:t>shape,</a:t>
            </a:r>
            <a:r>
              <a:rPr sz="2400" spc="-2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surgical</a:t>
            </a:r>
            <a:r>
              <a:rPr sz="2400" spc="-30" dirty="0">
                <a:latin typeface="Times New Roman"/>
                <a:cs typeface="Times New Roman"/>
              </a:rPr>
              <a:t> </a:t>
            </a:r>
            <a:r>
              <a:rPr sz="2400" spc="-10" dirty="0">
                <a:latin typeface="Times New Roman"/>
                <a:cs typeface="Times New Roman"/>
              </a:rPr>
              <a:t>feasibility.</a:t>
            </a:r>
            <a:endParaRPr sz="2400" dirty="0">
              <a:latin typeface="Times New Roman"/>
              <a:cs typeface="Times New Roman"/>
            </a:endParaRPr>
          </a:p>
          <a:p>
            <a:pPr marL="356870" marR="207010" indent="-344805" algn="just">
              <a:lnSpc>
                <a:spcPts val="2870"/>
              </a:lnSpc>
              <a:spcBef>
                <a:spcPts val="10"/>
              </a:spcBef>
              <a:buFont typeface="Arial MT"/>
              <a:buChar char="•"/>
              <a:tabLst>
                <a:tab pos="356870" algn="l"/>
              </a:tabLst>
            </a:pPr>
            <a:r>
              <a:rPr sz="2400" dirty="0">
                <a:latin typeface="Times New Roman"/>
                <a:cs typeface="Times New Roman"/>
              </a:rPr>
              <a:t>Power</a:t>
            </a:r>
            <a:r>
              <a:rPr sz="2400" spc="-25" dirty="0">
                <a:latin typeface="Times New Roman"/>
                <a:cs typeface="Times New Roman"/>
              </a:rPr>
              <a:t> </a:t>
            </a:r>
            <a:r>
              <a:rPr sz="2400" dirty="0">
                <a:latin typeface="Times New Roman"/>
                <a:cs typeface="Times New Roman"/>
              </a:rPr>
              <a:t>consumption</a:t>
            </a:r>
            <a:r>
              <a:rPr sz="2400" spc="-25"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33</a:t>
            </a:r>
            <a:r>
              <a:rPr sz="2400" spc="-15" dirty="0">
                <a:latin typeface="Times New Roman"/>
                <a:cs typeface="Times New Roman"/>
              </a:rPr>
              <a:t> </a:t>
            </a:r>
            <a:r>
              <a:rPr sz="2400" dirty="0">
                <a:latin typeface="Times New Roman"/>
                <a:cs typeface="Times New Roman"/>
              </a:rPr>
              <a:t>W</a:t>
            </a:r>
            <a:r>
              <a:rPr sz="2400" spc="-50"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suspension</a:t>
            </a:r>
            <a:r>
              <a:rPr sz="2400" spc="-25" dirty="0">
                <a:latin typeface="Times New Roman"/>
                <a:cs typeface="Times New Roman"/>
              </a:rPr>
              <a:t> </a:t>
            </a:r>
            <a:r>
              <a:rPr sz="2400" dirty="0">
                <a:latin typeface="Times New Roman"/>
                <a:cs typeface="Times New Roman"/>
              </a:rPr>
              <a:t>during</a:t>
            </a:r>
            <a:r>
              <a:rPr sz="2400" spc="-25" dirty="0">
                <a:latin typeface="Times New Roman"/>
                <a:cs typeface="Times New Roman"/>
              </a:rPr>
              <a:t> </a:t>
            </a:r>
            <a:r>
              <a:rPr sz="2400" dirty="0">
                <a:latin typeface="Times New Roman"/>
                <a:cs typeface="Times New Roman"/>
              </a:rPr>
              <a:t>walking</a:t>
            </a:r>
            <a:r>
              <a:rPr sz="2400" spc="-35"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spc="-50" dirty="0">
                <a:latin typeface="Times New Roman"/>
                <a:cs typeface="Times New Roman"/>
              </a:rPr>
              <a:t>a </a:t>
            </a:r>
            <a:r>
              <a:rPr sz="2400" dirty="0">
                <a:latin typeface="Times New Roman"/>
                <a:cs typeface="Times New Roman"/>
              </a:rPr>
              <a:t>key design</a:t>
            </a:r>
            <a:r>
              <a:rPr sz="2400" spc="5" dirty="0">
                <a:latin typeface="Times New Roman"/>
                <a:cs typeface="Times New Roman"/>
              </a:rPr>
              <a:t> </a:t>
            </a:r>
            <a:r>
              <a:rPr sz="2400" spc="-10" dirty="0">
                <a:latin typeface="Times New Roman"/>
                <a:cs typeface="Times New Roman"/>
              </a:rPr>
              <a:t>consideration.</a:t>
            </a:r>
            <a:endParaRPr sz="2400" dirty="0">
              <a:latin typeface="Times New Roman"/>
              <a:cs typeface="Times New Roman"/>
            </a:endParaRPr>
          </a:p>
          <a:p>
            <a:pPr marL="356870" marR="10160" indent="-344805" algn="just">
              <a:lnSpc>
                <a:spcPts val="2830"/>
              </a:lnSpc>
              <a:spcBef>
                <a:spcPts val="40"/>
              </a:spcBef>
              <a:buFont typeface="Arial MT"/>
              <a:buChar char="•"/>
              <a:tabLst>
                <a:tab pos="356870" algn="l"/>
                <a:tab pos="1684655" algn="l"/>
                <a:tab pos="3535045" algn="l"/>
                <a:tab pos="4034790" algn="l"/>
                <a:tab pos="5233035" algn="l"/>
                <a:tab pos="6071235" algn="l"/>
                <a:tab pos="6880859" algn="l"/>
              </a:tabLst>
            </a:pPr>
            <a:r>
              <a:rPr sz="2400" spc="-10" dirty="0">
                <a:latin typeface="Times New Roman"/>
                <a:cs typeface="Times New Roman"/>
              </a:rPr>
              <a:t>Thermal</a:t>
            </a:r>
            <a:r>
              <a:rPr sz="2400" dirty="0">
                <a:latin typeface="Times New Roman"/>
                <a:cs typeface="Times New Roman"/>
              </a:rPr>
              <a:t>	</a:t>
            </a:r>
            <a:r>
              <a:rPr sz="2400" spc="-10" dirty="0">
                <a:latin typeface="Times New Roman"/>
                <a:cs typeface="Times New Roman"/>
              </a:rPr>
              <a:t>management</a:t>
            </a:r>
            <a:r>
              <a:rPr sz="2400" dirty="0">
                <a:latin typeface="Times New Roman"/>
                <a:cs typeface="Times New Roman"/>
              </a:rPr>
              <a:t>	</a:t>
            </a:r>
            <a:r>
              <a:rPr sz="2400" spc="-25" dirty="0">
                <a:latin typeface="Times New Roman"/>
                <a:cs typeface="Times New Roman"/>
              </a:rPr>
              <a:t>is</a:t>
            </a:r>
            <a:r>
              <a:rPr sz="2400" dirty="0">
                <a:latin typeface="Times New Roman"/>
                <a:cs typeface="Times New Roman"/>
              </a:rPr>
              <a:t>	</a:t>
            </a:r>
            <a:r>
              <a:rPr sz="2400" spc="-10" dirty="0">
                <a:latin typeface="Times New Roman"/>
                <a:cs typeface="Times New Roman"/>
              </a:rPr>
              <a:t>crucial,</a:t>
            </a:r>
            <a:r>
              <a:rPr sz="2400" dirty="0">
                <a:latin typeface="Times New Roman"/>
                <a:cs typeface="Times New Roman"/>
              </a:rPr>
              <a:t>	</a:t>
            </a:r>
            <a:r>
              <a:rPr sz="2400" spc="-20" dirty="0">
                <a:latin typeface="Times New Roman"/>
                <a:cs typeface="Times New Roman"/>
              </a:rPr>
              <a:t>with</a:t>
            </a:r>
            <a:r>
              <a:rPr sz="2400" dirty="0">
                <a:latin typeface="Times New Roman"/>
                <a:cs typeface="Times New Roman"/>
              </a:rPr>
              <a:t>	</a:t>
            </a:r>
            <a:r>
              <a:rPr sz="2400" spc="-20" dirty="0">
                <a:latin typeface="Times New Roman"/>
                <a:cs typeface="Times New Roman"/>
              </a:rPr>
              <a:t>skin</a:t>
            </a:r>
            <a:r>
              <a:rPr sz="2400" dirty="0">
                <a:latin typeface="Times New Roman"/>
                <a:cs typeface="Times New Roman"/>
              </a:rPr>
              <a:t>	</a:t>
            </a:r>
            <a:r>
              <a:rPr sz="2400" spc="-10" dirty="0">
                <a:latin typeface="Times New Roman"/>
                <a:cs typeface="Times New Roman"/>
              </a:rPr>
              <a:t>temperature </a:t>
            </a:r>
            <a:r>
              <a:rPr sz="2400" dirty="0">
                <a:latin typeface="Times New Roman"/>
                <a:cs typeface="Times New Roman"/>
              </a:rPr>
              <a:t>increasing</a:t>
            </a:r>
            <a:r>
              <a:rPr sz="2400" spc="-10"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dirty="0">
                <a:latin typeface="Times New Roman"/>
                <a:cs typeface="Times New Roman"/>
              </a:rPr>
              <a:t>15.4</a:t>
            </a:r>
            <a:r>
              <a:rPr sz="2400" dirty="0">
                <a:latin typeface="Calibri"/>
                <a:cs typeface="Calibri"/>
              </a:rPr>
              <a:t>°</a:t>
            </a:r>
            <a:r>
              <a:rPr sz="2400" dirty="0">
                <a:latin typeface="Times New Roman"/>
                <a:cs typeface="Times New Roman"/>
              </a:rPr>
              <a:t>C</a:t>
            </a:r>
            <a:r>
              <a:rPr sz="2400" spc="-5" dirty="0">
                <a:latin typeface="Times New Roman"/>
                <a:cs typeface="Times New Roman"/>
              </a:rPr>
              <a:t> </a:t>
            </a:r>
            <a:r>
              <a:rPr sz="2400" dirty="0">
                <a:latin typeface="Times New Roman"/>
                <a:cs typeface="Times New Roman"/>
              </a:rPr>
              <a:t>after</a:t>
            </a:r>
            <a:r>
              <a:rPr sz="2400" spc="-5" dirty="0">
                <a:latin typeface="Times New Roman"/>
                <a:cs typeface="Times New Roman"/>
              </a:rPr>
              <a:t> </a:t>
            </a:r>
            <a:r>
              <a:rPr sz="2400" dirty="0">
                <a:latin typeface="Times New Roman"/>
                <a:cs typeface="Times New Roman"/>
              </a:rPr>
              <a:t>1000</a:t>
            </a:r>
            <a:r>
              <a:rPr sz="2400" spc="-5" dirty="0">
                <a:latin typeface="Times New Roman"/>
                <a:cs typeface="Times New Roman"/>
              </a:rPr>
              <a:t> </a:t>
            </a:r>
            <a:r>
              <a:rPr sz="2400" spc="-10" dirty="0">
                <a:latin typeface="Times New Roman"/>
                <a:cs typeface="Times New Roman"/>
              </a:rPr>
              <a:t>steps.</a:t>
            </a:r>
            <a:endParaRPr sz="2400" dirty="0">
              <a:latin typeface="Times New Roman"/>
              <a:cs typeface="Times New Roman"/>
            </a:endParaRPr>
          </a:p>
          <a:p>
            <a:pPr marL="356870" marR="8890" indent="-344805" algn="just">
              <a:lnSpc>
                <a:spcPts val="2870"/>
              </a:lnSpc>
              <a:spcBef>
                <a:spcPts val="70"/>
              </a:spcBef>
              <a:buFont typeface="Arial MT"/>
              <a:buChar char="•"/>
              <a:tabLst>
                <a:tab pos="356870" algn="l"/>
                <a:tab pos="2400935" algn="l"/>
                <a:tab pos="3580765" algn="l"/>
                <a:tab pos="4946650" algn="l"/>
                <a:tab pos="6335395" algn="l"/>
                <a:tab pos="7219315" algn="l"/>
              </a:tabLst>
            </a:pPr>
            <a:r>
              <a:rPr sz="2400" spc="-10" dirty="0">
                <a:latin typeface="Times New Roman"/>
                <a:cs typeface="Times New Roman"/>
              </a:rPr>
              <a:t>Biocompatible</a:t>
            </a:r>
            <a:r>
              <a:rPr sz="2400" dirty="0">
                <a:latin typeface="Times New Roman"/>
                <a:cs typeface="Times New Roman"/>
              </a:rPr>
              <a:t>	</a:t>
            </a:r>
            <a:r>
              <a:rPr sz="2400" spc="-10" dirty="0">
                <a:latin typeface="Times New Roman"/>
                <a:cs typeface="Times New Roman"/>
              </a:rPr>
              <a:t>implant</a:t>
            </a:r>
            <a:r>
              <a:rPr sz="2400" dirty="0">
                <a:latin typeface="Times New Roman"/>
                <a:cs typeface="Times New Roman"/>
              </a:rPr>
              <a:t>	</a:t>
            </a:r>
            <a:r>
              <a:rPr sz="2400" spc="-10" dirty="0">
                <a:latin typeface="Times New Roman"/>
                <a:cs typeface="Times New Roman"/>
              </a:rPr>
              <a:t>materials</a:t>
            </a:r>
            <a:r>
              <a:rPr sz="2400" dirty="0">
                <a:latin typeface="Times New Roman"/>
                <a:cs typeface="Times New Roman"/>
              </a:rPr>
              <a:t>	</a:t>
            </a:r>
            <a:r>
              <a:rPr sz="2400" spc="-10" dirty="0">
                <a:latin typeface="Times New Roman"/>
                <a:cs typeface="Times New Roman"/>
              </a:rPr>
              <a:t>(stainless</a:t>
            </a:r>
            <a:r>
              <a:rPr sz="2400" dirty="0">
                <a:latin typeface="Times New Roman"/>
                <a:cs typeface="Times New Roman"/>
              </a:rPr>
              <a:t>	</a:t>
            </a:r>
            <a:r>
              <a:rPr sz="2400" spc="-10" dirty="0">
                <a:latin typeface="Times New Roman"/>
                <a:cs typeface="Times New Roman"/>
              </a:rPr>
              <a:t>steel,</a:t>
            </a:r>
            <a:r>
              <a:rPr sz="2400" dirty="0">
                <a:latin typeface="Times New Roman"/>
                <a:cs typeface="Times New Roman"/>
              </a:rPr>
              <a:t>	</a:t>
            </a:r>
            <a:r>
              <a:rPr sz="2400" spc="-20" dirty="0">
                <a:latin typeface="Times New Roman"/>
                <a:cs typeface="Times New Roman"/>
              </a:rPr>
              <a:t>titanium- </a:t>
            </a:r>
            <a:r>
              <a:rPr sz="2400" dirty="0">
                <a:latin typeface="Times New Roman"/>
                <a:cs typeface="Times New Roman"/>
              </a:rPr>
              <a:t>nitride)</a:t>
            </a:r>
            <a:r>
              <a:rPr sz="2400" spc="-5" dirty="0">
                <a:latin typeface="Times New Roman"/>
                <a:cs typeface="Times New Roman"/>
              </a:rPr>
              <a:t> </a:t>
            </a:r>
            <a:r>
              <a:rPr sz="2400" dirty="0">
                <a:latin typeface="Times New Roman"/>
                <a:cs typeface="Times New Roman"/>
              </a:rPr>
              <a:t>enhance</a:t>
            </a:r>
            <a:r>
              <a:rPr sz="2400" spc="-5" dirty="0">
                <a:latin typeface="Times New Roman"/>
                <a:cs typeface="Times New Roman"/>
              </a:rPr>
              <a:t> </a:t>
            </a:r>
            <a:r>
              <a:rPr sz="2400" dirty="0">
                <a:latin typeface="Times New Roman"/>
                <a:cs typeface="Times New Roman"/>
              </a:rPr>
              <a:t>comfort</a:t>
            </a:r>
            <a:r>
              <a:rPr sz="2400" spc="-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reduce</a:t>
            </a:r>
            <a:r>
              <a:rPr sz="2400" spc="-10" dirty="0">
                <a:latin typeface="Times New Roman"/>
                <a:cs typeface="Times New Roman"/>
              </a:rPr>
              <a:t> </a:t>
            </a:r>
            <a:r>
              <a:rPr sz="2400" dirty="0">
                <a:latin typeface="Times New Roman"/>
                <a:cs typeface="Times New Roman"/>
              </a:rPr>
              <a:t>tissue</a:t>
            </a:r>
            <a:r>
              <a:rPr sz="2400" spc="-5" dirty="0">
                <a:latin typeface="Times New Roman"/>
                <a:cs typeface="Times New Roman"/>
              </a:rPr>
              <a:t> </a:t>
            </a:r>
            <a:r>
              <a:rPr sz="2400" spc="-10" dirty="0">
                <a:latin typeface="Times New Roman"/>
                <a:cs typeface="Times New Roman"/>
              </a:rPr>
              <a:t>damage.</a:t>
            </a:r>
            <a:endParaRPr sz="2400" dirty="0">
              <a:latin typeface="Times New Roman"/>
              <a:cs typeface="Times New Roman"/>
            </a:endParaRPr>
          </a:p>
          <a:p>
            <a:pPr marL="356870" marR="97155" indent="-344805" algn="just">
              <a:lnSpc>
                <a:spcPts val="2860"/>
              </a:lnSpc>
              <a:spcBef>
                <a:spcPts val="30"/>
              </a:spcBef>
              <a:buFont typeface="Arial MT"/>
              <a:buChar char="•"/>
              <a:tabLst>
                <a:tab pos="356870" algn="l"/>
                <a:tab pos="2091055" algn="l"/>
                <a:tab pos="2472690" algn="l"/>
                <a:tab pos="5647690" algn="l"/>
                <a:tab pos="6383655" algn="l"/>
                <a:tab pos="7671434" algn="l"/>
              </a:tabLst>
            </a:pPr>
            <a:r>
              <a:rPr sz="2400" spc="-10" dirty="0">
                <a:latin typeface="Times New Roman"/>
                <a:cs typeface="Times New Roman"/>
              </a:rPr>
              <a:t>Optimization</a:t>
            </a:r>
            <a:r>
              <a:rPr sz="2400" dirty="0">
                <a:latin typeface="Times New Roman"/>
                <a:cs typeface="Times New Roman"/>
              </a:rPr>
              <a:t>	</a:t>
            </a:r>
            <a:r>
              <a:rPr sz="2400" spc="-25" dirty="0">
                <a:latin typeface="Times New Roman"/>
                <a:cs typeface="Times New Roman"/>
              </a:rPr>
              <a:t>of</a:t>
            </a:r>
            <a:r>
              <a:rPr sz="2400" dirty="0">
                <a:latin typeface="Times New Roman"/>
                <a:cs typeface="Times New Roman"/>
              </a:rPr>
              <a:t>	force</a:t>
            </a:r>
            <a:r>
              <a:rPr sz="2400" spc="385" dirty="0">
                <a:latin typeface="Times New Roman"/>
                <a:cs typeface="Times New Roman"/>
              </a:rPr>
              <a:t> </a:t>
            </a:r>
            <a:r>
              <a:rPr sz="2400" dirty="0">
                <a:latin typeface="Times New Roman"/>
                <a:cs typeface="Times New Roman"/>
              </a:rPr>
              <a:t>and</a:t>
            </a:r>
            <a:r>
              <a:rPr sz="2400" spc="395" dirty="0">
                <a:latin typeface="Times New Roman"/>
                <a:cs typeface="Times New Roman"/>
              </a:rPr>
              <a:t> </a:t>
            </a:r>
            <a:r>
              <a:rPr sz="2400" spc="-10" dirty="0">
                <a:latin typeface="Times New Roman"/>
                <a:cs typeface="Times New Roman"/>
              </a:rPr>
              <a:t>electromagnet</a:t>
            </a:r>
            <a:r>
              <a:rPr sz="2400" dirty="0">
                <a:latin typeface="Times New Roman"/>
                <a:cs typeface="Times New Roman"/>
              </a:rPr>
              <a:t>	</a:t>
            </a:r>
            <a:r>
              <a:rPr sz="2400" spc="-20" dirty="0">
                <a:latin typeface="Times New Roman"/>
                <a:cs typeface="Times New Roman"/>
              </a:rPr>
              <a:t>mass</a:t>
            </a:r>
            <a:r>
              <a:rPr sz="2400" dirty="0">
                <a:latin typeface="Times New Roman"/>
                <a:cs typeface="Times New Roman"/>
              </a:rPr>
              <a:t>	is</a:t>
            </a:r>
            <a:r>
              <a:rPr sz="2400" spc="385" dirty="0">
                <a:latin typeface="Times New Roman"/>
                <a:cs typeface="Times New Roman"/>
              </a:rPr>
              <a:t> </a:t>
            </a:r>
            <a:r>
              <a:rPr sz="2400" spc="-10" dirty="0">
                <a:latin typeface="Times New Roman"/>
                <a:cs typeface="Times New Roman"/>
              </a:rPr>
              <a:t>guided</a:t>
            </a:r>
            <a:r>
              <a:rPr sz="2400" dirty="0">
                <a:latin typeface="Times New Roman"/>
                <a:cs typeface="Times New Roman"/>
              </a:rPr>
              <a:t>	by</a:t>
            </a:r>
            <a:r>
              <a:rPr sz="2400" spc="380" dirty="0">
                <a:latin typeface="Times New Roman"/>
                <a:cs typeface="Times New Roman"/>
              </a:rPr>
              <a:t> </a:t>
            </a:r>
            <a:r>
              <a:rPr sz="2400" spc="-50" dirty="0">
                <a:latin typeface="Times New Roman"/>
                <a:cs typeface="Times New Roman"/>
              </a:rPr>
              <a:t>a </a:t>
            </a:r>
            <a:r>
              <a:rPr sz="2400" dirty="0">
                <a:latin typeface="Times New Roman"/>
                <a:cs typeface="Times New Roman"/>
              </a:rPr>
              <a:t>proposed</a:t>
            </a:r>
            <a:r>
              <a:rPr sz="2400" spc="-35" dirty="0">
                <a:latin typeface="Times New Roman"/>
                <a:cs typeface="Times New Roman"/>
              </a:rPr>
              <a:t> </a:t>
            </a:r>
            <a:r>
              <a:rPr sz="2400" dirty="0">
                <a:latin typeface="Times New Roman"/>
                <a:cs typeface="Times New Roman"/>
              </a:rPr>
              <a:t>cost</a:t>
            </a:r>
            <a:r>
              <a:rPr sz="2400" spc="-35" dirty="0">
                <a:latin typeface="Times New Roman"/>
                <a:cs typeface="Times New Roman"/>
              </a:rPr>
              <a:t> </a:t>
            </a:r>
            <a:r>
              <a:rPr sz="2400" spc="-10" dirty="0">
                <a:latin typeface="Times New Roman"/>
                <a:cs typeface="Times New Roman"/>
              </a:rPr>
              <a:t>function.</a:t>
            </a:r>
            <a:endParaRPr sz="2400" dirty="0">
              <a:latin typeface="Times New Roman"/>
              <a:cs typeface="Times New Roman"/>
            </a:endParaRPr>
          </a:p>
          <a:p>
            <a:pPr marL="356870" marR="146685" indent="-344805" algn="just">
              <a:lnSpc>
                <a:spcPts val="2870"/>
              </a:lnSpc>
              <a:spcBef>
                <a:spcPts val="10"/>
              </a:spcBef>
              <a:buFont typeface="Arial MT"/>
              <a:buChar char="•"/>
              <a:tabLst>
                <a:tab pos="356870" algn="l"/>
              </a:tabLst>
            </a:pPr>
            <a:r>
              <a:rPr sz="2400" dirty="0">
                <a:latin typeface="Times New Roman"/>
                <a:cs typeface="Times New Roman"/>
              </a:rPr>
              <a:t>Future</a:t>
            </a:r>
            <a:r>
              <a:rPr sz="2400" spc="-25" dirty="0">
                <a:latin typeface="Times New Roman"/>
                <a:cs typeface="Times New Roman"/>
              </a:rPr>
              <a:t> </a:t>
            </a:r>
            <a:r>
              <a:rPr sz="2400" dirty="0">
                <a:latin typeface="Times New Roman"/>
                <a:cs typeface="Times New Roman"/>
              </a:rPr>
              <a:t>work</a:t>
            </a:r>
            <a:r>
              <a:rPr sz="2400" spc="-30" dirty="0">
                <a:latin typeface="Times New Roman"/>
                <a:cs typeface="Times New Roman"/>
              </a:rPr>
              <a:t> </a:t>
            </a:r>
            <a:r>
              <a:rPr sz="2400" dirty="0">
                <a:latin typeface="Times New Roman"/>
                <a:cs typeface="Times New Roman"/>
              </a:rPr>
              <a:t>will</a:t>
            </a:r>
            <a:r>
              <a:rPr sz="2400" spc="-15" dirty="0">
                <a:latin typeface="Times New Roman"/>
                <a:cs typeface="Times New Roman"/>
              </a:rPr>
              <a:t> </a:t>
            </a:r>
            <a:r>
              <a:rPr sz="2400" dirty="0">
                <a:latin typeface="Times New Roman"/>
                <a:cs typeface="Times New Roman"/>
              </a:rPr>
              <a:t>focus</a:t>
            </a:r>
            <a:r>
              <a:rPr sz="2400" spc="-25" dirty="0">
                <a:latin typeface="Times New Roman"/>
                <a:cs typeface="Times New Roman"/>
              </a:rPr>
              <a:t> </a:t>
            </a:r>
            <a:r>
              <a:rPr sz="2400" dirty="0">
                <a:latin typeface="Times New Roman"/>
                <a:cs typeface="Times New Roman"/>
              </a:rPr>
              <a:t>on</a:t>
            </a:r>
            <a:r>
              <a:rPr sz="2400" spc="-20" dirty="0">
                <a:latin typeface="Times New Roman"/>
                <a:cs typeface="Times New Roman"/>
              </a:rPr>
              <a:t> </a:t>
            </a:r>
            <a:r>
              <a:rPr sz="2400" dirty="0">
                <a:latin typeface="Times New Roman"/>
                <a:cs typeface="Times New Roman"/>
              </a:rPr>
              <a:t>reducing</a:t>
            </a:r>
            <a:r>
              <a:rPr sz="2400" spc="-35" dirty="0">
                <a:latin typeface="Times New Roman"/>
                <a:cs typeface="Times New Roman"/>
              </a:rPr>
              <a:t> </a:t>
            </a:r>
            <a:r>
              <a:rPr sz="2400" dirty="0">
                <a:latin typeface="Times New Roman"/>
                <a:cs typeface="Times New Roman"/>
              </a:rPr>
              <a:t>thermal</a:t>
            </a:r>
            <a:r>
              <a:rPr sz="2400" spc="-20" dirty="0">
                <a:latin typeface="Times New Roman"/>
                <a:cs typeface="Times New Roman"/>
              </a:rPr>
              <a:t> </a:t>
            </a:r>
            <a:r>
              <a:rPr sz="2400" dirty="0">
                <a:latin typeface="Times New Roman"/>
                <a:cs typeface="Times New Roman"/>
              </a:rPr>
              <a:t>issues</a:t>
            </a:r>
            <a:r>
              <a:rPr sz="2400" spc="-2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long-</a:t>
            </a:r>
            <a:r>
              <a:rPr sz="2400" spc="-20" dirty="0">
                <a:latin typeface="Times New Roman"/>
                <a:cs typeface="Times New Roman"/>
              </a:rPr>
              <a:t>term use.</a:t>
            </a:r>
            <a:endParaRPr sz="2400" dirty="0">
              <a:latin typeface="Times New Roman"/>
              <a:cs typeface="Times New Roman"/>
            </a:endParaRPr>
          </a:p>
        </p:txBody>
      </p:sp>
      <p:sp>
        <p:nvSpPr>
          <p:cNvPr id="7" name="object 7">
            <a:extLst>
              <a:ext uri="{FF2B5EF4-FFF2-40B4-BE49-F238E27FC236}">
                <a16:creationId xmlns:a16="http://schemas.microsoft.com/office/drawing/2014/main" id="{F7F60962-C811-C087-1017-256F7FFF07F1}"/>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sp>
        <p:nvSpPr>
          <p:cNvPr id="2" name="object 2"/>
          <p:cNvSpPr txBox="1">
            <a:spLocks noGrp="1"/>
          </p:cNvSpPr>
          <p:nvPr>
            <p:ph type="title"/>
          </p:nvPr>
        </p:nvSpPr>
        <p:spPr>
          <a:xfrm>
            <a:off x="562835" y="511683"/>
            <a:ext cx="8051942" cy="628377"/>
          </a:xfrm>
          <a:prstGeom prst="rect">
            <a:avLst/>
          </a:prstGeom>
        </p:spPr>
        <p:txBody>
          <a:bodyPr vert="horz" wrap="square" lIns="0" tIns="12700" rIns="0" bIns="0" rtlCol="0">
            <a:spAutoFit/>
          </a:bodyPr>
          <a:lstStyle/>
          <a:p>
            <a:pPr marL="3551554" marR="5080" indent="-3539490" algn="just">
              <a:lnSpc>
                <a:spcPct val="100000"/>
              </a:lnSpc>
              <a:spcBef>
                <a:spcPts val="100"/>
              </a:spcBef>
            </a:pPr>
            <a:r>
              <a:rPr lang="en-US" sz="2000" dirty="0"/>
              <a:t>3.</a:t>
            </a:r>
            <a:r>
              <a:rPr lang="en-US" sz="2000" spc="5" dirty="0"/>
              <a:t> </a:t>
            </a:r>
            <a:r>
              <a:rPr lang="en-US" sz="2000" dirty="0"/>
              <a:t>Transcutaneous</a:t>
            </a:r>
            <a:r>
              <a:rPr lang="en-US" sz="2000" spc="-35" dirty="0"/>
              <a:t> </a:t>
            </a:r>
            <a:r>
              <a:rPr lang="en-US" sz="2000" spc="-10" dirty="0"/>
              <a:t>Magnet</a:t>
            </a:r>
            <a:r>
              <a:rPr lang="en-US" sz="2000" spc="-90" dirty="0"/>
              <a:t> </a:t>
            </a:r>
            <a:r>
              <a:rPr lang="en-US" sz="2000" spc="-10" dirty="0"/>
              <a:t>Localizer</a:t>
            </a:r>
            <a:r>
              <a:rPr lang="en-US" sz="2000" spc="-45" dirty="0"/>
              <a:t> </a:t>
            </a:r>
            <a:r>
              <a:rPr lang="en-US" sz="2000" spc="-10" dirty="0"/>
              <a:t>for</a:t>
            </a:r>
            <a:r>
              <a:rPr lang="en-US" sz="2000" spc="-70" dirty="0"/>
              <a:t> </a:t>
            </a:r>
            <a:r>
              <a:rPr lang="en-US" sz="2000" dirty="0"/>
              <a:t>a</a:t>
            </a:r>
            <a:r>
              <a:rPr lang="en-US" sz="2000" spc="-80" dirty="0"/>
              <a:t> </a:t>
            </a:r>
            <a:r>
              <a:rPr lang="en-US" sz="2000" spc="-10" dirty="0"/>
              <a:t>Self-Contained</a:t>
            </a:r>
            <a:r>
              <a:rPr lang="en-US" sz="2000" spc="-90" dirty="0"/>
              <a:t> </a:t>
            </a:r>
            <a:r>
              <a:rPr lang="en-US" sz="2000" spc="-10" dirty="0"/>
              <a:t>Myokinetic</a:t>
            </a:r>
            <a:r>
              <a:rPr lang="en-US" sz="2000" spc="-85" dirty="0"/>
              <a:t> </a:t>
            </a:r>
            <a:r>
              <a:rPr lang="en-US" sz="2000" spc="-10" dirty="0"/>
              <a:t>Prosthetic </a:t>
            </a:r>
            <a:r>
              <a:rPr lang="en-US" sz="2000" spc="-20" dirty="0"/>
              <a:t>Hand</a:t>
            </a:r>
            <a:endParaRPr sz="2000" dirty="0">
              <a:latin typeface="Calibri"/>
              <a:cs typeface="Calibri"/>
            </a:endParaRPr>
          </a:p>
        </p:txBody>
      </p:sp>
      <p:sp>
        <p:nvSpPr>
          <p:cNvPr id="3" name="object 3"/>
          <p:cNvSpPr txBox="1"/>
          <p:nvPr/>
        </p:nvSpPr>
        <p:spPr>
          <a:xfrm>
            <a:off x="562834" y="1391262"/>
            <a:ext cx="8051942" cy="4075475"/>
          </a:xfrm>
          <a:prstGeom prst="rect">
            <a:avLst/>
          </a:prstGeom>
        </p:spPr>
        <p:txBody>
          <a:bodyPr vert="horz" wrap="square" lIns="0" tIns="12700" rIns="0" bIns="0" rtlCol="0">
            <a:spAutoFit/>
          </a:bodyPr>
          <a:lstStyle/>
          <a:p>
            <a:pPr marL="12065" marR="5080" algn="just">
              <a:lnSpc>
                <a:spcPct val="100000"/>
              </a:lnSpc>
              <a:spcBef>
                <a:spcPts val="100"/>
              </a:spcBef>
              <a:tabLst>
                <a:tab pos="356870" algn="l"/>
                <a:tab pos="2611120" algn="l"/>
                <a:tab pos="4211320" algn="l"/>
                <a:tab pos="4894580" algn="l"/>
                <a:tab pos="6036310" algn="l"/>
                <a:tab pos="7557134" algn="l"/>
              </a:tabLst>
            </a:pPr>
            <a:r>
              <a:rPr lang="en-US" sz="2400" spc="-10" dirty="0">
                <a:latin typeface="Times New Roman"/>
                <a:cs typeface="Times New Roman"/>
              </a:rPr>
              <a:t>Traditional myoelectric prosthetic hands often rely on external sensors and surface electromyography (sEMG), which can be unreliable  due  to  noise,  inconsistent  placement,  and  limited control fidelity. The challenge lies in developing an implantable, reliable, fully integrated system to accurately track muscle movements and convert them into intuitive prosthetic control without relying on external sensors or wires. The system is fully wearable, compact, and self-contained, with the magnetic sensors embedded in a cuff that comfortably fits around the forearm. It accurately detects magnet positions with about 3 mm precision, enabling fine control of the prosthetic hand.</a:t>
            </a:r>
            <a:endParaRPr lang="en-US" sz="2400" dirty="0">
              <a:latin typeface="Times New Roman"/>
              <a:cs typeface="Times New Roman"/>
            </a:endParaRPr>
          </a:p>
        </p:txBody>
      </p:sp>
      <p:sp>
        <p:nvSpPr>
          <p:cNvPr id="7" name="object 7">
            <a:extLst>
              <a:ext uri="{FF2B5EF4-FFF2-40B4-BE49-F238E27FC236}">
                <a16:creationId xmlns:a16="http://schemas.microsoft.com/office/drawing/2014/main" id="{EC2A6621-11FF-378D-2650-BC369BC7F251}"/>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extLst>
      <p:ext uri="{BB962C8B-B14F-4D97-AF65-F5344CB8AC3E}">
        <p14:creationId xmlns:p14="http://schemas.microsoft.com/office/powerpoint/2010/main" val="157905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sp>
        <p:nvSpPr>
          <p:cNvPr id="2" name="object 2"/>
          <p:cNvSpPr txBox="1">
            <a:spLocks noGrp="1"/>
          </p:cNvSpPr>
          <p:nvPr>
            <p:ph type="title"/>
          </p:nvPr>
        </p:nvSpPr>
        <p:spPr>
          <a:xfrm>
            <a:off x="679195" y="499619"/>
            <a:ext cx="7771447" cy="631327"/>
          </a:xfrm>
          <a:prstGeom prst="rect">
            <a:avLst/>
          </a:prstGeom>
        </p:spPr>
        <p:txBody>
          <a:bodyPr vert="horz" wrap="square" lIns="0" tIns="9525" rIns="0" bIns="0" rtlCol="0">
            <a:spAutoFit/>
          </a:bodyPr>
          <a:lstStyle/>
          <a:p>
            <a:pPr marL="2842895" marR="5080" indent="-2830830" algn="just">
              <a:lnSpc>
                <a:spcPct val="101099"/>
              </a:lnSpc>
              <a:spcBef>
                <a:spcPts val="75"/>
              </a:spcBef>
            </a:pPr>
            <a:r>
              <a:rPr sz="2000" dirty="0"/>
              <a:t>4.</a:t>
            </a:r>
            <a:r>
              <a:rPr sz="2000" spc="-5" dirty="0"/>
              <a:t> </a:t>
            </a:r>
            <a:r>
              <a:rPr sz="2000" spc="-10" dirty="0"/>
              <a:t>Neural</a:t>
            </a:r>
            <a:r>
              <a:rPr sz="2000" spc="-85" dirty="0"/>
              <a:t> </a:t>
            </a:r>
            <a:r>
              <a:rPr sz="2000" spc="-20" dirty="0"/>
              <a:t>Network-</a:t>
            </a:r>
            <a:r>
              <a:rPr sz="2000" dirty="0"/>
              <a:t>Based</a:t>
            </a:r>
            <a:r>
              <a:rPr sz="2000" spc="-110" dirty="0"/>
              <a:t> </a:t>
            </a:r>
            <a:r>
              <a:rPr sz="2000" spc="-10" dirty="0"/>
              <a:t>Lower</a:t>
            </a:r>
            <a:r>
              <a:rPr sz="2000" spc="-114" dirty="0"/>
              <a:t> </a:t>
            </a:r>
            <a:r>
              <a:rPr sz="2000" dirty="0"/>
              <a:t>Limb</a:t>
            </a:r>
            <a:r>
              <a:rPr sz="2000" spc="-70" dirty="0"/>
              <a:t> </a:t>
            </a:r>
            <a:r>
              <a:rPr sz="2000" dirty="0"/>
              <a:t>Prostheses</a:t>
            </a:r>
            <a:r>
              <a:rPr sz="2000" spc="-55" dirty="0"/>
              <a:t> </a:t>
            </a:r>
            <a:r>
              <a:rPr sz="2000" dirty="0"/>
              <a:t>Control</a:t>
            </a:r>
            <a:r>
              <a:rPr sz="2000" spc="-55" dirty="0"/>
              <a:t> </a:t>
            </a:r>
            <a:r>
              <a:rPr sz="2000" dirty="0"/>
              <a:t>Using</a:t>
            </a:r>
            <a:r>
              <a:rPr sz="2000" spc="-90" dirty="0"/>
              <a:t> </a:t>
            </a:r>
            <a:r>
              <a:rPr sz="2000" dirty="0"/>
              <a:t>Super</a:t>
            </a:r>
            <a:r>
              <a:rPr sz="2000" spc="-75" dirty="0"/>
              <a:t> </a:t>
            </a:r>
            <a:r>
              <a:rPr sz="2000" spc="-10" dirty="0"/>
              <a:t>Twisting </a:t>
            </a:r>
            <a:r>
              <a:rPr sz="2000" dirty="0"/>
              <a:t>Sliding</a:t>
            </a:r>
            <a:r>
              <a:rPr sz="2000" spc="-10" dirty="0"/>
              <a:t> </a:t>
            </a:r>
            <a:r>
              <a:rPr sz="2000" dirty="0"/>
              <a:t>Mode</a:t>
            </a:r>
            <a:r>
              <a:rPr sz="2000" spc="-5" dirty="0"/>
              <a:t> </a:t>
            </a:r>
            <a:r>
              <a:rPr sz="2000" spc="-10" dirty="0"/>
              <a:t>Control</a:t>
            </a:r>
            <a:endParaRPr sz="2000" dirty="0"/>
          </a:p>
        </p:txBody>
      </p:sp>
      <p:sp>
        <p:nvSpPr>
          <p:cNvPr id="3" name="object 3"/>
          <p:cNvSpPr txBox="1"/>
          <p:nvPr/>
        </p:nvSpPr>
        <p:spPr>
          <a:xfrm>
            <a:off x="679195" y="1353058"/>
            <a:ext cx="7764145" cy="4845685"/>
          </a:xfrm>
          <a:prstGeom prst="rect">
            <a:avLst/>
          </a:prstGeom>
        </p:spPr>
        <p:txBody>
          <a:bodyPr vert="horz" wrap="square" lIns="0" tIns="6985" rIns="0" bIns="0" rtlCol="0">
            <a:spAutoFit/>
          </a:bodyPr>
          <a:lstStyle/>
          <a:p>
            <a:pPr marL="12700" marR="5080" algn="just">
              <a:lnSpc>
                <a:spcPct val="101499"/>
              </a:lnSpc>
              <a:spcBef>
                <a:spcPts val="55"/>
              </a:spcBef>
            </a:pPr>
            <a:r>
              <a:rPr sz="2400" dirty="0">
                <a:latin typeface="Times New Roman"/>
                <a:cs typeface="Times New Roman"/>
              </a:rPr>
              <a:t>Traditional</a:t>
            </a:r>
            <a:r>
              <a:rPr sz="2400" spc="315" dirty="0">
                <a:latin typeface="Times New Roman"/>
                <a:cs typeface="Times New Roman"/>
              </a:rPr>
              <a:t> </a:t>
            </a:r>
            <a:r>
              <a:rPr sz="2400" dirty="0">
                <a:latin typeface="Times New Roman"/>
                <a:cs typeface="Times New Roman"/>
              </a:rPr>
              <a:t>robotic</a:t>
            </a:r>
            <a:r>
              <a:rPr sz="2400" spc="330" dirty="0">
                <a:latin typeface="Times New Roman"/>
                <a:cs typeface="Times New Roman"/>
              </a:rPr>
              <a:t> </a:t>
            </a:r>
            <a:r>
              <a:rPr sz="2400" dirty="0">
                <a:latin typeface="Times New Roman"/>
                <a:cs typeface="Times New Roman"/>
              </a:rPr>
              <a:t>leg</a:t>
            </a:r>
            <a:r>
              <a:rPr sz="2400" spc="315" dirty="0">
                <a:latin typeface="Times New Roman"/>
                <a:cs typeface="Times New Roman"/>
              </a:rPr>
              <a:t> </a:t>
            </a:r>
            <a:r>
              <a:rPr sz="2400" dirty="0">
                <a:latin typeface="Times New Roman"/>
                <a:cs typeface="Times New Roman"/>
              </a:rPr>
              <a:t>controllers,</a:t>
            </a:r>
            <a:r>
              <a:rPr sz="2400" spc="320" dirty="0">
                <a:latin typeface="Times New Roman"/>
                <a:cs typeface="Times New Roman"/>
              </a:rPr>
              <a:t> </a:t>
            </a:r>
            <a:r>
              <a:rPr sz="2400" dirty="0">
                <a:latin typeface="Times New Roman"/>
                <a:cs typeface="Times New Roman"/>
              </a:rPr>
              <a:t>like</a:t>
            </a:r>
            <a:r>
              <a:rPr sz="2400" spc="335" dirty="0">
                <a:latin typeface="Times New Roman"/>
                <a:cs typeface="Times New Roman"/>
              </a:rPr>
              <a:t> </a:t>
            </a:r>
            <a:r>
              <a:rPr sz="2400" dirty="0">
                <a:latin typeface="Times New Roman"/>
                <a:cs typeface="Times New Roman"/>
              </a:rPr>
              <a:t>PID</a:t>
            </a:r>
            <a:r>
              <a:rPr sz="2400" spc="325" dirty="0">
                <a:latin typeface="Times New Roman"/>
                <a:cs typeface="Times New Roman"/>
              </a:rPr>
              <a:t> </a:t>
            </a:r>
            <a:r>
              <a:rPr sz="2400" dirty="0">
                <a:latin typeface="Times New Roman"/>
                <a:cs typeface="Times New Roman"/>
              </a:rPr>
              <a:t>controllers,</a:t>
            </a:r>
            <a:r>
              <a:rPr sz="2400" spc="320" dirty="0">
                <a:latin typeface="Times New Roman"/>
                <a:cs typeface="Times New Roman"/>
              </a:rPr>
              <a:t> </a:t>
            </a:r>
            <a:r>
              <a:rPr sz="2400" spc="-10" dirty="0">
                <a:latin typeface="Times New Roman"/>
                <a:cs typeface="Times New Roman"/>
              </a:rPr>
              <a:t>often </a:t>
            </a:r>
            <a:r>
              <a:rPr sz="2400" dirty="0">
                <a:latin typeface="Times New Roman"/>
                <a:cs typeface="Times New Roman"/>
              </a:rPr>
              <a:t>can't</a:t>
            </a:r>
            <a:r>
              <a:rPr sz="2400" spc="215" dirty="0">
                <a:latin typeface="Times New Roman"/>
                <a:cs typeface="Times New Roman"/>
              </a:rPr>
              <a:t>  </a:t>
            </a:r>
            <a:r>
              <a:rPr sz="2400" dirty="0">
                <a:latin typeface="Times New Roman"/>
                <a:cs typeface="Times New Roman"/>
              </a:rPr>
              <a:t>handle</a:t>
            </a:r>
            <a:r>
              <a:rPr sz="2400" spc="210" dirty="0">
                <a:latin typeface="Times New Roman"/>
                <a:cs typeface="Times New Roman"/>
              </a:rPr>
              <a:t>  </a:t>
            </a:r>
            <a:r>
              <a:rPr sz="2400" dirty="0">
                <a:latin typeface="Times New Roman"/>
                <a:cs typeface="Times New Roman"/>
              </a:rPr>
              <a:t>unexpected</a:t>
            </a:r>
            <a:r>
              <a:rPr sz="2400" spc="215" dirty="0">
                <a:latin typeface="Times New Roman"/>
                <a:cs typeface="Times New Roman"/>
              </a:rPr>
              <a:t>  </a:t>
            </a:r>
            <a:r>
              <a:rPr sz="2400" dirty="0">
                <a:latin typeface="Times New Roman"/>
                <a:cs typeface="Times New Roman"/>
              </a:rPr>
              <a:t>changes</a:t>
            </a:r>
            <a:r>
              <a:rPr sz="2400" spc="210" dirty="0">
                <a:latin typeface="Times New Roman"/>
                <a:cs typeface="Times New Roman"/>
              </a:rPr>
              <a:t>  </a:t>
            </a:r>
            <a:r>
              <a:rPr sz="2400" dirty="0">
                <a:latin typeface="Times New Roman"/>
                <a:cs typeface="Times New Roman"/>
              </a:rPr>
              <a:t>or</a:t>
            </a:r>
            <a:r>
              <a:rPr sz="2400" spc="215" dirty="0">
                <a:latin typeface="Times New Roman"/>
                <a:cs typeface="Times New Roman"/>
              </a:rPr>
              <a:t>  </a:t>
            </a:r>
            <a:r>
              <a:rPr sz="2400" dirty="0">
                <a:latin typeface="Times New Roman"/>
                <a:cs typeface="Times New Roman"/>
              </a:rPr>
              <a:t>disturbances,</a:t>
            </a:r>
            <a:r>
              <a:rPr sz="2400" spc="215" dirty="0">
                <a:latin typeface="Times New Roman"/>
                <a:cs typeface="Times New Roman"/>
              </a:rPr>
              <a:t>  </a:t>
            </a:r>
            <a:r>
              <a:rPr sz="2400" spc="-10" dirty="0">
                <a:latin typeface="Times New Roman"/>
                <a:cs typeface="Times New Roman"/>
              </a:rPr>
              <a:t>making </a:t>
            </a:r>
            <a:r>
              <a:rPr sz="2400" dirty="0">
                <a:latin typeface="Times New Roman"/>
                <a:cs typeface="Times New Roman"/>
              </a:rPr>
              <a:t>walking</a:t>
            </a:r>
            <a:r>
              <a:rPr sz="2400" spc="135" dirty="0">
                <a:latin typeface="Times New Roman"/>
                <a:cs typeface="Times New Roman"/>
              </a:rPr>
              <a:t> </a:t>
            </a:r>
            <a:r>
              <a:rPr sz="2400" dirty="0">
                <a:latin typeface="Times New Roman"/>
                <a:cs typeface="Times New Roman"/>
              </a:rPr>
              <a:t>less</a:t>
            </a:r>
            <a:r>
              <a:rPr sz="2400" spc="125" dirty="0">
                <a:latin typeface="Times New Roman"/>
                <a:cs typeface="Times New Roman"/>
              </a:rPr>
              <a:t> </a:t>
            </a:r>
            <a:r>
              <a:rPr sz="2400" dirty="0">
                <a:latin typeface="Times New Roman"/>
                <a:cs typeface="Times New Roman"/>
              </a:rPr>
              <a:t>smooth</a:t>
            </a:r>
            <a:r>
              <a:rPr sz="2400" spc="140" dirty="0">
                <a:latin typeface="Times New Roman"/>
                <a:cs typeface="Times New Roman"/>
              </a:rPr>
              <a:t> </a:t>
            </a:r>
            <a:r>
              <a:rPr sz="2400" dirty="0">
                <a:latin typeface="Times New Roman"/>
                <a:cs typeface="Times New Roman"/>
              </a:rPr>
              <a:t>and</a:t>
            </a:r>
            <a:r>
              <a:rPr sz="2400" spc="155" dirty="0">
                <a:latin typeface="Times New Roman"/>
                <a:cs typeface="Times New Roman"/>
              </a:rPr>
              <a:t> </a:t>
            </a:r>
            <a:r>
              <a:rPr sz="2400" dirty="0">
                <a:latin typeface="Times New Roman"/>
                <a:cs typeface="Times New Roman"/>
              </a:rPr>
              <a:t>more</a:t>
            </a:r>
            <a:r>
              <a:rPr sz="2400" spc="140" dirty="0">
                <a:latin typeface="Times New Roman"/>
                <a:cs typeface="Times New Roman"/>
              </a:rPr>
              <a:t> </a:t>
            </a:r>
            <a:r>
              <a:rPr sz="2400" dirty="0">
                <a:latin typeface="Times New Roman"/>
                <a:cs typeface="Times New Roman"/>
              </a:rPr>
              <a:t>difficult</a:t>
            </a:r>
            <a:r>
              <a:rPr sz="2400" spc="145" dirty="0">
                <a:latin typeface="Times New Roman"/>
                <a:cs typeface="Times New Roman"/>
              </a:rPr>
              <a:t> </a:t>
            </a:r>
            <a:r>
              <a:rPr sz="2400" dirty="0">
                <a:latin typeface="Times New Roman"/>
                <a:cs typeface="Times New Roman"/>
              </a:rPr>
              <a:t>for</a:t>
            </a:r>
            <a:r>
              <a:rPr sz="2400" spc="135" dirty="0">
                <a:latin typeface="Times New Roman"/>
                <a:cs typeface="Times New Roman"/>
              </a:rPr>
              <a:t> </a:t>
            </a:r>
            <a:r>
              <a:rPr sz="2400" dirty="0">
                <a:latin typeface="Times New Roman"/>
                <a:cs typeface="Times New Roman"/>
              </a:rPr>
              <a:t>users.</a:t>
            </a:r>
            <a:r>
              <a:rPr sz="2400" spc="140" dirty="0">
                <a:latin typeface="Times New Roman"/>
                <a:cs typeface="Times New Roman"/>
              </a:rPr>
              <a:t> </a:t>
            </a:r>
            <a:r>
              <a:rPr sz="2400" dirty="0">
                <a:latin typeface="Times New Roman"/>
                <a:cs typeface="Times New Roman"/>
              </a:rPr>
              <a:t>This</a:t>
            </a:r>
            <a:r>
              <a:rPr sz="2400" spc="145" dirty="0">
                <a:latin typeface="Times New Roman"/>
                <a:cs typeface="Times New Roman"/>
              </a:rPr>
              <a:t> </a:t>
            </a:r>
            <a:r>
              <a:rPr sz="2400" spc="-10" dirty="0">
                <a:latin typeface="Times New Roman"/>
                <a:cs typeface="Times New Roman"/>
              </a:rPr>
              <a:t>method </a:t>
            </a:r>
            <a:r>
              <a:rPr sz="2400" dirty="0">
                <a:latin typeface="Times New Roman"/>
                <a:cs typeface="Times New Roman"/>
              </a:rPr>
              <a:t>that</a:t>
            </a:r>
            <a:r>
              <a:rPr sz="2400" spc="275" dirty="0">
                <a:latin typeface="Times New Roman"/>
                <a:cs typeface="Times New Roman"/>
              </a:rPr>
              <a:t> </a:t>
            </a:r>
            <a:r>
              <a:rPr sz="2400" dirty="0">
                <a:latin typeface="Times New Roman"/>
                <a:cs typeface="Times New Roman"/>
              </a:rPr>
              <a:t>combines</a:t>
            </a:r>
            <a:r>
              <a:rPr sz="2400" spc="270" dirty="0">
                <a:latin typeface="Times New Roman"/>
                <a:cs typeface="Times New Roman"/>
              </a:rPr>
              <a:t> </a:t>
            </a:r>
            <a:r>
              <a:rPr sz="2400" dirty="0">
                <a:latin typeface="Times New Roman"/>
                <a:cs typeface="Times New Roman"/>
              </a:rPr>
              <a:t>neural</a:t>
            </a:r>
            <a:r>
              <a:rPr sz="2400" spc="280" dirty="0">
                <a:latin typeface="Times New Roman"/>
                <a:cs typeface="Times New Roman"/>
              </a:rPr>
              <a:t> </a:t>
            </a:r>
            <a:r>
              <a:rPr sz="2400" dirty="0">
                <a:latin typeface="Times New Roman"/>
                <a:cs typeface="Times New Roman"/>
              </a:rPr>
              <a:t>networks</a:t>
            </a:r>
            <a:r>
              <a:rPr sz="2400" spc="275" dirty="0">
                <a:latin typeface="Times New Roman"/>
                <a:cs typeface="Times New Roman"/>
              </a:rPr>
              <a:t> </a:t>
            </a:r>
            <a:r>
              <a:rPr sz="2400" dirty="0">
                <a:latin typeface="Times New Roman"/>
                <a:cs typeface="Times New Roman"/>
              </a:rPr>
              <a:t>and</a:t>
            </a:r>
            <a:r>
              <a:rPr sz="2400" spc="270" dirty="0">
                <a:latin typeface="Times New Roman"/>
                <a:cs typeface="Times New Roman"/>
              </a:rPr>
              <a:t> </a:t>
            </a:r>
            <a:r>
              <a:rPr sz="2400" dirty="0">
                <a:latin typeface="Times New Roman"/>
                <a:cs typeface="Times New Roman"/>
              </a:rPr>
              <a:t>a</a:t>
            </a:r>
            <a:r>
              <a:rPr sz="2400" spc="275" dirty="0">
                <a:latin typeface="Times New Roman"/>
                <a:cs typeface="Times New Roman"/>
              </a:rPr>
              <a:t> </a:t>
            </a:r>
            <a:r>
              <a:rPr sz="2400" dirty="0">
                <a:latin typeface="Times New Roman"/>
                <a:cs typeface="Times New Roman"/>
              </a:rPr>
              <a:t>control</a:t>
            </a:r>
            <a:r>
              <a:rPr sz="2400" spc="275" dirty="0">
                <a:latin typeface="Times New Roman"/>
                <a:cs typeface="Times New Roman"/>
              </a:rPr>
              <a:t> </a:t>
            </a:r>
            <a:r>
              <a:rPr sz="2400" dirty="0">
                <a:latin typeface="Times New Roman"/>
                <a:cs typeface="Times New Roman"/>
              </a:rPr>
              <a:t>technique</a:t>
            </a:r>
            <a:r>
              <a:rPr sz="2400" spc="280" dirty="0">
                <a:latin typeface="Times New Roman"/>
                <a:cs typeface="Times New Roman"/>
              </a:rPr>
              <a:t> </a:t>
            </a:r>
            <a:r>
              <a:rPr sz="2400" spc="-10" dirty="0">
                <a:latin typeface="Times New Roman"/>
                <a:cs typeface="Times New Roman"/>
              </a:rPr>
              <a:t>called </a:t>
            </a:r>
            <a:r>
              <a:rPr sz="2400" dirty="0">
                <a:latin typeface="Times New Roman"/>
                <a:cs typeface="Times New Roman"/>
              </a:rPr>
              <a:t>Super</a:t>
            </a:r>
            <a:r>
              <a:rPr sz="2400" spc="405" dirty="0">
                <a:latin typeface="Times New Roman"/>
                <a:cs typeface="Times New Roman"/>
              </a:rPr>
              <a:t> </a:t>
            </a:r>
            <a:r>
              <a:rPr sz="2400" dirty="0">
                <a:latin typeface="Times New Roman"/>
                <a:cs typeface="Times New Roman"/>
              </a:rPr>
              <a:t>Twisting</a:t>
            </a:r>
            <a:r>
              <a:rPr sz="2400" spc="405" dirty="0">
                <a:latin typeface="Times New Roman"/>
                <a:cs typeface="Times New Roman"/>
              </a:rPr>
              <a:t> </a:t>
            </a:r>
            <a:r>
              <a:rPr sz="2400" dirty="0">
                <a:latin typeface="Times New Roman"/>
                <a:cs typeface="Times New Roman"/>
              </a:rPr>
              <a:t>Sliding</a:t>
            </a:r>
            <a:r>
              <a:rPr sz="2400" spc="400" dirty="0">
                <a:latin typeface="Times New Roman"/>
                <a:cs typeface="Times New Roman"/>
              </a:rPr>
              <a:t> </a:t>
            </a:r>
            <a:r>
              <a:rPr sz="2400" dirty="0">
                <a:latin typeface="Times New Roman"/>
                <a:cs typeface="Times New Roman"/>
              </a:rPr>
              <a:t>Mode</a:t>
            </a:r>
            <a:r>
              <a:rPr sz="2400" spc="409" dirty="0">
                <a:latin typeface="Times New Roman"/>
                <a:cs typeface="Times New Roman"/>
              </a:rPr>
              <a:t> </a:t>
            </a:r>
            <a:r>
              <a:rPr sz="2400" dirty="0">
                <a:latin typeface="Times New Roman"/>
                <a:cs typeface="Times New Roman"/>
              </a:rPr>
              <a:t>Control.</a:t>
            </a:r>
            <a:r>
              <a:rPr sz="2400" spc="405" dirty="0">
                <a:latin typeface="Times New Roman"/>
                <a:cs typeface="Times New Roman"/>
              </a:rPr>
              <a:t> </a:t>
            </a:r>
            <a:r>
              <a:rPr sz="2400" dirty="0">
                <a:latin typeface="Times New Roman"/>
                <a:cs typeface="Times New Roman"/>
              </a:rPr>
              <a:t>This</a:t>
            </a:r>
            <a:r>
              <a:rPr sz="2400" spc="400" dirty="0">
                <a:latin typeface="Times New Roman"/>
                <a:cs typeface="Times New Roman"/>
              </a:rPr>
              <a:t> </a:t>
            </a:r>
            <a:r>
              <a:rPr sz="2400" dirty="0">
                <a:latin typeface="Times New Roman"/>
                <a:cs typeface="Times New Roman"/>
              </a:rPr>
              <a:t>approach</a:t>
            </a:r>
            <a:r>
              <a:rPr sz="2400" spc="409" dirty="0">
                <a:latin typeface="Times New Roman"/>
                <a:cs typeface="Times New Roman"/>
              </a:rPr>
              <a:t> </a:t>
            </a:r>
            <a:r>
              <a:rPr sz="2400" spc="-10" dirty="0">
                <a:latin typeface="Times New Roman"/>
                <a:cs typeface="Times New Roman"/>
              </a:rPr>
              <a:t>allows </a:t>
            </a:r>
            <a:r>
              <a:rPr sz="2400" dirty="0">
                <a:latin typeface="Times New Roman"/>
                <a:cs typeface="Times New Roman"/>
              </a:rPr>
              <a:t>the</a:t>
            </a:r>
            <a:r>
              <a:rPr sz="2400" spc="90" dirty="0">
                <a:latin typeface="Times New Roman"/>
                <a:cs typeface="Times New Roman"/>
              </a:rPr>
              <a:t>  </a:t>
            </a:r>
            <a:r>
              <a:rPr sz="2400" dirty="0">
                <a:latin typeface="Times New Roman"/>
                <a:cs typeface="Times New Roman"/>
              </a:rPr>
              <a:t>prosthetic</a:t>
            </a:r>
            <a:r>
              <a:rPr sz="2400" spc="100" dirty="0">
                <a:latin typeface="Times New Roman"/>
                <a:cs typeface="Times New Roman"/>
              </a:rPr>
              <a:t>  </a:t>
            </a:r>
            <a:r>
              <a:rPr sz="2400" dirty="0">
                <a:latin typeface="Times New Roman"/>
                <a:cs typeface="Times New Roman"/>
              </a:rPr>
              <a:t>leg</a:t>
            </a:r>
            <a:r>
              <a:rPr sz="2400" spc="90" dirty="0">
                <a:latin typeface="Times New Roman"/>
                <a:cs typeface="Times New Roman"/>
              </a:rPr>
              <a:t>  </a:t>
            </a:r>
            <a:r>
              <a:rPr sz="2400" dirty="0">
                <a:latin typeface="Times New Roman"/>
                <a:cs typeface="Times New Roman"/>
              </a:rPr>
              <a:t>to</a:t>
            </a:r>
            <a:r>
              <a:rPr sz="2400" spc="95" dirty="0">
                <a:latin typeface="Times New Roman"/>
                <a:cs typeface="Times New Roman"/>
              </a:rPr>
              <a:t>  </a:t>
            </a:r>
            <a:r>
              <a:rPr sz="2400" dirty="0">
                <a:latin typeface="Times New Roman"/>
                <a:cs typeface="Times New Roman"/>
              </a:rPr>
              <a:t>learn</a:t>
            </a:r>
            <a:r>
              <a:rPr sz="2400" spc="100" dirty="0">
                <a:latin typeface="Times New Roman"/>
                <a:cs typeface="Times New Roman"/>
              </a:rPr>
              <a:t>  </a:t>
            </a:r>
            <a:r>
              <a:rPr sz="2400" dirty="0">
                <a:latin typeface="Times New Roman"/>
                <a:cs typeface="Times New Roman"/>
              </a:rPr>
              <a:t>and</a:t>
            </a:r>
            <a:r>
              <a:rPr sz="2400" spc="90" dirty="0">
                <a:latin typeface="Times New Roman"/>
                <a:cs typeface="Times New Roman"/>
              </a:rPr>
              <a:t>  </a:t>
            </a:r>
            <a:r>
              <a:rPr sz="2400" dirty="0">
                <a:latin typeface="Times New Roman"/>
                <a:cs typeface="Times New Roman"/>
              </a:rPr>
              <a:t>adapt</a:t>
            </a:r>
            <a:r>
              <a:rPr sz="2400" spc="105" dirty="0">
                <a:latin typeface="Times New Roman"/>
                <a:cs typeface="Times New Roman"/>
              </a:rPr>
              <a:t>  </a:t>
            </a:r>
            <a:r>
              <a:rPr sz="2400" dirty="0">
                <a:latin typeface="Times New Roman"/>
                <a:cs typeface="Times New Roman"/>
              </a:rPr>
              <a:t>to</a:t>
            </a:r>
            <a:r>
              <a:rPr sz="2400" spc="100" dirty="0">
                <a:latin typeface="Times New Roman"/>
                <a:cs typeface="Times New Roman"/>
              </a:rPr>
              <a:t>  </a:t>
            </a:r>
            <a:r>
              <a:rPr sz="2400" dirty="0">
                <a:latin typeface="Times New Roman"/>
                <a:cs typeface="Times New Roman"/>
              </a:rPr>
              <a:t>different</a:t>
            </a:r>
            <a:r>
              <a:rPr sz="2400" spc="105" dirty="0">
                <a:latin typeface="Times New Roman"/>
                <a:cs typeface="Times New Roman"/>
              </a:rPr>
              <a:t>  </a:t>
            </a:r>
            <a:r>
              <a:rPr sz="2400" spc="-10" dirty="0">
                <a:latin typeface="Times New Roman"/>
                <a:cs typeface="Times New Roman"/>
              </a:rPr>
              <a:t>walking </a:t>
            </a:r>
            <a:r>
              <a:rPr sz="2400" dirty="0">
                <a:latin typeface="Times New Roman"/>
                <a:cs typeface="Times New Roman"/>
              </a:rPr>
              <a:t>conditions</a:t>
            </a:r>
            <a:r>
              <a:rPr sz="2400" spc="350" dirty="0">
                <a:latin typeface="Times New Roman"/>
                <a:cs typeface="Times New Roman"/>
              </a:rPr>
              <a:t> </a:t>
            </a:r>
            <a:r>
              <a:rPr sz="2400" dirty="0">
                <a:latin typeface="Times New Roman"/>
                <a:cs typeface="Times New Roman"/>
              </a:rPr>
              <a:t>in</a:t>
            </a:r>
            <a:r>
              <a:rPr sz="2400" spc="340" dirty="0">
                <a:latin typeface="Times New Roman"/>
                <a:cs typeface="Times New Roman"/>
              </a:rPr>
              <a:t> </a:t>
            </a:r>
            <a:r>
              <a:rPr sz="2400" dirty="0">
                <a:latin typeface="Times New Roman"/>
                <a:cs typeface="Times New Roman"/>
              </a:rPr>
              <a:t>real</a:t>
            </a:r>
            <a:r>
              <a:rPr sz="2400" spc="355" dirty="0">
                <a:latin typeface="Times New Roman"/>
                <a:cs typeface="Times New Roman"/>
              </a:rPr>
              <a:t> </a:t>
            </a:r>
            <a:r>
              <a:rPr sz="2400" dirty="0">
                <a:latin typeface="Times New Roman"/>
                <a:cs typeface="Times New Roman"/>
              </a:rPr>
              <a:t>time</a:t>
            </a:r>
            <a:r>
              <a:rPr sz="2400" spc="350" dirty="0">
                <a:latin typeface="Times New Roman"/>
                <a:cs typeface="Times New Roman"/>
              </a:rPr>
              <a:t> </a:t>
            </a:r>
            <a:r>
              <a:rPr sz="2400" dirty="0">
                <a:latin typeface="Times New Roman"/>
                <a:cs typeface="Times New Roman"/>
              </a:rPr>
              <a:t>while</a:t>
            </a:r>
            <a:r>
              <a:rPr sz="2400" spc="355" dirty="0">
                <a:latin typeface="Times New Roman"/>
                <a:cs typeface="Times New Roman"/>
              </a:rPr>
              <a:t> </a:t>
            </a:r>
            <a:r>
              <a:rPr sz="2400" dirty="0">
                <a:latin typeface="Times New Roman"/>
                <a:cs typeface="Times New Roman"/>
              </a:rPr>
              <a:t>staying</a:t>
            </a:r>
            <a:r>
              <a:rPr sz="2400" spc="345" dirty="0">
                <a:latin typeface="Times New Roman"/>
                <a:cs typeface="Times New Roman"/>
              </a:rPr>
              <a:t> </a:t>
            </a:r>
            <a:r>
              <a:rPr sz="2400" dirty="0">
                <a:latin typeface="Times New Roman"/>
                <a:cs typeface="Times New Roman"/>
              </a:rPr>
              <a:t>stable</a:t>
            </a:r>
            <a:r>
              <a:rPr sz="2400" spc="355" dirty="0">
                <a:latin typeface="Times New Roman"/>
                <a:cs typeface="Times New Roman"/>
              </a:rPr>
              <a:t> </a:t>
            </a:r>
            <a:r>
              <a:rPr sz="2400" dirty="0">
                <a:latin typeface="Times New Roman"/>
                <a:cs typeface="Times New Roman"/>
              </a:rPr>
              <a:t>and</a:t>
            </a:r>
            <a:r>
              <a:rPr sz="2400" spc="335" dirty="0">
                <a:latin typeface="Times New Roman"/>
                <a:cs typeface="Times New Roman"/>
              </a:rPr>
              <a:t> </a:t>
            </a:r>
            <a:r>
              <a:rPr sz="2400" dirty="0">
                <a:latin typeface="Times New Roman"/>
                <a:cs typeface="Times New Roman"/>
              </a:rPr>
              <a:t>smooth.</a:t>
            </a:r>
            <a:r>
              <a:rPr sz="2400" spc="355" dirty="0">
                <a:latin typeface="Times New Roman"/>
                <a:cs typeface="Times New Roman"/>
              </a:rPr>
              <a:t> </a:t>
            </a:r>
            <a:r>
              <a:rPr sz="2400" spc="-25" dirty="0">
                <a:latin typeface="Times New Roman"/>
                <a:cs typeface="Times New Roman"/>
              </a:rPr>
              <a:t>The </a:t>
            </a:r>
            <a:r>
              <a:rPr sz="2400" dirty="0">
                <a:latin typeface="Times New Roman"/>
                <a:cs typeface="Times New Roman"/>
              </a:rPr>
              <a:t>goal</a:t>
            </a:r>
            <a:r>
              <a:rPr sz="2400" spc="60" dirty="0">
                <a:latin typeface="Times New Roman"/>
                <a:cs typeface="Times New Roman"/>
              </a:rPr>
              <a:t>  </a:t>
            </a:r>
            <a:r>
              <a:rPr sz="2400" dirty="0">
                <a:latin typeface="Times New Roman"/>
                <a:cs typeface="Times New Roman"/>
              </a:rPr>
              <a:t>is</a:t>
            </a:r>
            <a:r>
              <a:rPr sz="2400" spc="60" dirty="0">
                <a:latin typeface="Times New Roman"/>
                <a:cs typeface="Times New Roman"/>
              </a:rPr>
              <a:t>  </a:t>
            </a:r>
            <a:r>
              <a:rPr sz="2400" dirty="0">
                <a:latin typeface="Times New Roman"/>
                <a:cs typeface="Times New Roman"/>
              </a:rPr>
              <a:t>to</a:t>
            </a:r>
            <a:r>
              <a:rPr sz="2400" spc="50" dirty="0">
                <a:latin typeface="Times New Roman"/>
                <a:cs typeface="Times New Roman"/>
              </a:rPr>
              <a:t>  </a:t>
            </a:r>
            <a:r>
              <a:rPr sz="2400" dirty="0">
                <a:latin typeface="Times New Roman"/>
                <a:cs typeface="Times New Roman"/>
              </a:rPr>
              <a:t>make</a:t>
            </a:r>
            <a:r>
              <a:rPr sz="2400" spc="65" dirty="0">
                <a:latin typeface="Times New Roman"/>
                <a:cs typeface="Times New Roman"/>
              </a:rPr>
              <a:t>  </a:t>
            </a:r>
            <a:r>
              <a:rPr sz="2400" dirty="0">
                <a:latin typeface="Times New Roman"/>
                <a:cs typeface="Times New Roman"/>
              </a:rPr>
              <a:t>robotic</a:t>
            </a:r>
            <a:r>
              <a:rPr sz="2400" spc="60" dirty="0">
                <a:latin typeface="Times New Roman"/>
                <a:cs typeface="Times New Roman"/>
              </a:rPr>
              <a:t>  </a:t>
            </a:r>
            <a:r>
              <a:rPr sz="2400" dirty="0">
                <a:latin typeface="Times New Roman"/>
                <a:cs typeface="Times New Roman"/>
              </a:rPr>
              <a:t>legs</a:t>
            </a:r>
            <a:r>
              <a:rPr sz="2400" spc="60" dirty="0">
                <a:latin typeface="Times New Roman"/>
                <a:cs typeface="Times New Roman"/>
              </a:rPr>
              <a:t>  </a:t>
            </a:r>
            <a:r>
              <a:rPr sz="2400" dirty="0">
                <a:latin typeface="Times New Roman"/>
                <a:cs typeface="Times New Roman"/>
              </a:rPr>
              <a:t>move</a:t>
            </a:r>
            <a:r>
              <a:rPr sz="2400" spc="75" dirty="0">
                <a:latin typeface="Times New Roman"/>
                <a:cs typeface="Times New Roman"/>
              </a:rPr>
              <a:t>  </a:t>
            </a:r>
            <a:r>
              <a:rPr sz="2400" dirty="0">
                <a:latin typeface="Times New Roman"/>
                <a:cs typeface="Times New Roman"/>
              </a:rPr>
              <a:t>more</a:t>
            </a:r>
            <a:r>
              <a:rPr sz="2400" spc="60" dirty="0">
                <a:latin typeface="Times New Roman"/>
                <a:cs typeface="Times New Roman"/>
              </a:rPr>
              <a:t>  </a:t>
            </a:r>
            <a:r>
              <a:rPr sz="2400" dirty="0">
                <a:latin typeface="Times New Roman"/>
                <a:cs typeface="Times New Roman"/>
              </a:rPr>
              <a:t>naturally,</a:t>
            </a:r>
            <a:r>
              <a:rPr sz="2400" spc="60" dirty="0">
                <a:latin typeface="Times New Roman"/>
                <a:cs typeface="Times New Roman"/>
              </a:rPr>
              <a:t>  </a:t>
            </a:r>
            <a:r>
              <a:rPr sz="2400" spc="-10" dirty="0">
                <a:latin typeface="Times New Roman"/>
                <a:cs typeface="Times New Roman"/>
              </a:rPr>
              <a:t>safely, </a:t>
            </a:r>
            <a:r>
              <a:rPr sz="2400" dirty="0">
                <a:latin typeface="Times New Roman"/>
                <a:cs typeface="Times New Roman"/>
              </a:rPr>
              <a:t>giving</a:t>
            </a:r>
            <a:r>
              <a:rPr sz="2400" spc="110" dirty="0">
                <a:latin typeface="Times New Roman"/>
                <a:cs typeface="Times New Roman"/>
              </a:rPr>
              <a:t> </a:t>
            </a:r>
            <a:r>
              <a:rPr sz="2400" dirty="0">
                <a:latin typeface="Times New Roman"/>
                <a:cs typeface="Times New Roman"/>
              </a:rPr>
              <a:t>users</a:t>
            </a:r>
            <a:r>
              <a:rPr sz="2400" spc="105" dirty="0">
                <a:latin typeface="Times New Roman"/>
                <a:cs typeface="Times New Roman"/>
              </a:rPr>
              <a:t> </a:t>
            </a:r>
            <a:r>
              <a:rPr sz="2400" dirty="0">
                <a:latin typeface="Times New Roman"/>
                <a:cs typeface="Times New Roman"/>
              </a:rPr>
              <a:t>better</a:t>
            </a:r>
            <a:r>
              <a:rPr sz="2400" spc="105" dirty="0">
                <a:latin typeface="Times New Roman"/>
                <a:cs typeface="Times New Roman"/>
              </a:rPr>
              <a:t> </a:t>
            </a:r>
            <a:r>
              <a:rPr sz="2400" dirty="0">
                <a:latin typeface="Times New Roman"/>
                <a:cs typeface="Times New Roman"/>
              </a:rPr>
              <a:t>comfort</a:t>
            </a:r>
            <a:r>
              <a:rPr sz="2400" spc="105" dirty="0">
                <a:latin typeface="Times New Roman"/>
                <a:cs typeface="Times New Roman"/>
              </a:rPr>
              <a:t> </a:t>
            </a:r>
            <a:r>
              <a:rPr sz="2400" dirty="0">
                <a:latin typeface="Times New Roman"/>
                <a:cs typeface="Times New Roman"/>
              </a:rPr>
              <a:t>and</a:t>
            </a:r>
            <a:r>
              <a:rPr sz="2400" spc="120" dirty="0">
                <a:latin typeface="Times New Roman"/>
                <a:cs typeface="Times New Roman"/>
              </a:rPr>
              <a:t> </a:t>
            </a:r>
            <a:r>
              <a:rPr sz="2400" dirty="0">
                <a:latin typeface="Times New Roman"/>
                <a:cs typeface="Times New Roman"/>
              </a:rPr>
              <a:t>confidence</a:t>
            </a:r>
            <a:r>
              <a:rPr sz="2400" spc="105" dirty="0">
                <a:latin typeface="Times New Roman"/>
                <a:cs typeface="Times New Roman"/>
              </a:rPr>
              <a:t> </a:t>
            </a:r>
            <a:r>
              <a:rPr sz="2400" dirty="0">
                <a:latin typeface="Times New Roman"/>
                <a:cs typeface="Times New Roman"/>
              </a:rPr>
              <a:t>while</a:t>
            </a:r>
            <a:r>
              <a:rPr sz="2400" spc="114" dirty="0">
                <a:latin typeface="Times New Roman"/>
                <a:cs typeface="Times New Roman"/>
              </a:rPr>
              <a:t> </a:t>
            </a:r>
            <a:r>
              <a:rPr sz="2400" dirty="0">
                <a:latin typeface="Times New Roman"/>
                <a:cs typeface="Times New Roman"/>
              </a:rPr>
              <a:t>walking.</a:t>
            </a:r>
            <a:r>
              <a:rPr sz="2400" spc="-40" dirty="0">
                <a:latin typeface="Times New Roman"/>
                <a:cs typeface="Times New Roman"/>
              </a:rPr>
              <a:t> </a:t>
            </a:r>
            <a:r>
              <a:rPr sz="2400" spc="-25" dirty="0">
                <a:latin typeface="Times New Roman"/>
                <a:cs typeface="Times New Roman"/>
              </a:rPr>
              <a:t>The </a:t>
            </a:r>
            <a:r>
              <a:rPr sz="2400" dirty="0">
                <a:latin typeface="Times New Roman"/>
                <a:cs typeface="Times New Roman"/>
              </a:rPr>
              <a:t>super</a:t>
            </a:r>
            <a:r>
              <a:rPr sz="2400" spc="450" dirty="0">
                <a:latin typeface="Times New Roman"/>
                <a:cs typeface="Times New Roman"/>
              </a:rPr>
              <a:t> </a:t>
            </a:r>
            <a:r>
              <a:rPr sz="2400" dirty="0">
                <a:latin typeface="Times New Roman"/>
                <a:cs typeface="Times New Roman"/>
              </a:rPr>
              <a:t>twisting</a:t>
            </a:r>
            <a:r>
              <a:rPr sz="2400" spc="440" dirty="0">
                <a:latin typeface="Times New Roman"/>
                <a:cs typeface="Times New Roman"/>
              </a:rPr>
              <a:t> </a:t>
            </a:r>
            <a:r>
              <a:rPr sz="2400" dirty="0">
                <a:latin typeface="Times New Roman"/>
                <a:cs typeface="Times New Roman"/>
              </a:rPr>
              <a:t>version</a:t>
            </a:r>
            <a:r>
              <a:rPr sz="2400" spc="445" dirty="0">
                <a:latin typeface="Times New Roman"/>
                <a:cs typeface="Times New Roman"/>
              </a:rPr>
              <a:t> </a:t>
            </a:r>
            <a:r>
              <a:rPr sz="2400" dirty="0">
                <a:latin typeface="Times New Roman"/>
                <a:cs typeface="Times New Roman"/>
              </a:rPr>
              <a:t>control</a:t>
            </a:r>
            <a:r>
              <a:rPr sz="2400" spc="430" dirty="0">
                <a:latin typeface="Times New Roman"/>
                <a:cs typeface="Times New Roman"/>
              </a:rPr>
              <a:t> </a:t>
            </a:r>
            <a:r>
              <a:rPr sz="2400" dirty="0">
                <a:latin typeface="Times New Roman"/>
                <a:cs typeface="Times New Roman"/>
              </a:rPr>
              <a:t>reduces</a:t>
            </a:r>
            <a:r>
              <a:rPr sz="2400" spc="440" dirty="0">
                <a:latin typeface="Times New Roman"/>
                <a:cs typeface="Times New Roman"/>
              </a:rPr>
              <a:t> </a:t>
            </a:r>
            <a:r>
              <a:rPr sz="2400" dirty="0">
                <a:latin typeface="Times New Roman"/>
                <a:cs typeface="Times New Roman"/>
              </a:rPr>
              <a:t>the</a:t>
            </a:r>
            <a:r>
              <a:rPr sz="2400" spc="445" dirty="0">
                <a:latin typeface="Times New Roman"/>
                <a:cs typeface="Times New Roman"/>
              </a:rPr>
              <a:t> </a:t>
            </a:r>
            <a:r>
              <a:rPr sz="2400" dirty="0">
                <a:latin typeface="Times New Roman"/>
                <a:cs typeface="Times New Roman"/>
              </a:rPr>
              <a:t>jerky</a:t>
            </a:r>
            <a:r>
              <a:rPr sz="2400" spc="434" dirty="0">
                <a:latin typeface="Times New Roman"/>
                <a:cs typeface="Times New Roman"/>
              </a:rPr>
              <a:t> </a:t>
            </a:r>
            <a:r>
              <a:rPr sz="2400" spc="-10" dirty="0">
                <a:latin typeface="Times New Roman"/>
                <a:cs typeface="Times New Roman"/>
              </a:rPr>
              <a:t>“chattering” </a:t>
            </a:r>
            <a:r>
              <a:rPr sz="2400" dirty="0">
                <a:latin typeface="Times New Roman"/>
                <a:cs typeface="Times New Roman"/>
              </a:rPr>
              <a:t>often</a:t>
            </a:r>
            <a:r>
              <a:rPr sz="2400" spc="560" dirty="0">
                <a:latin typeface="Times New Roman"/>
                <a:cs typeface="Times New Roman"/>
              </a:rPr>
              <a:t> </a:t>
            </a:r>
            <a:r>
              <a:rPr sz="2400" dirty="0">
                <a:latin typeface="Times New Roman"/>
                <a:cs typeface="Times New Roman"/>
              </a:rPr>
              <a:t>found</a:t>
            </a:r>
            <a:r>
              <a:rPr sz="2400" spc="565" dirty="0">
                <a:latin typeface="Times New Roman"/>
                <a:cs typeface="Times New Roman"/>
              </a:rPr>
              <a:t> </a:t>
            </a:r>
            <a:r>
              <a:rPr sz="2400" dirty="0">
                <a:latin typeface="Times New Roman"/>
                <a:cs typeface="Times New Roman"/>
              </a:rPr>
              <a:t>in</a:t>
            </a:r>
            <a:r>
              <a:rPr sz="2400" spc="570" dirty="0">
                <a:latin typeface="Times New Roman"/>
                <a:cs typeface="Times New Roman"/>
              </a:rPr>
              <a:t> </a:t>
            </a:r>
            <a:r>
              <a:rPr sz="2400" dirty="0">
                <a:latin typeface="Times New Roman"/>
                <a:cs typeface="Times New Roman"/>
              </a:rPr>
              <a:t>such</a:t>
            </a:r>
            <a:r>
              <a:rPr sz="2400" spc="565" dirty="0">
                <a:latin typeface="Times New Roman"/>
                <a:cs typeface="Times New Roman"/>
              </a:rPr>
              <a:t> </a:t>
            </a:r>
            <a:r>
              <a:rPr sz="2400" dirty="0">
                <a:latin typeface="Times New Roman"/>
                <a:cs typeface="Times New Roman"/>
              </a:rPr>
              <a:t>systems,</a:t>
            </a:r>
            <a:r>
              <a:rPr sz="2400" spc="565" dirty="0">
                <a:latin typeface="Times New Roman"/>
                <a:cs typeface="Times New Roman"/>
              </a:rPr>
              <a:t> </a:t>
            </a:r>
            <a:r>
              <a:rPr sz="2400" dirty="0">
                <a:latin typeface="Times New Roman"/>
                <a:cs typeface="Times New Roman"/>
              </a:rPr>
              <a:t>resulting</a:t>
            </a:r>
            <a:r>
              <a:rPr sz="2400" spc="565" dirty="0">
                <a:latin typeface="Times New Roman"/>
                <a:cs typeface="Times New Roman"/>
              </a:rPr>
              <a:t> </a:t>
            </a:r>
            <a:r>
              <a:rPr sz="2400" dirty="0">
                <a:latin typeface="Times New Roman"/>
                <a:cs typeface="Times New Roman"/>
              </a:rPr>
              <a:t>in</a:t>
            </a:r>
            <a:r>
              <a:rPr sz="2400" spc="570" dirty="0">
                <a:latin typeface="Times New Roman"/>
                <a:cs typeface="Times New Roman"/>
              </a:rPr>
              <a:t> </a:t>
            </a:r>
            <a:r>
              <a:rPr sz="2400" dirty="0">
                <a:latin typeface="Times New Roman"/>
                <a:cs typeface="Times New Roman"/>
              </a:rPr>
              <a:t>smoother</a:t>
            </a:r>
            <a:r>
              <a:rPr sz="2400" spc="565" dirty="0">
                <a:latin typeface="Times New Roman"/>
                <a:cs typeface="Times New Roman"/>
              </a:rPr>
              <a:t> </a:t>
            </a:r>
            <a:r>
              <a:rPr sz="2400" spc="-10" dirty="0">
                <a:latin typeface="Times New Roman"/>
                <a:cs typeface="Times New Roman"/>
              </a:rPr>
              <a:t>motion. </a:t>
            </a:r>
            <a:r>
              <a:rPr sz="2400" dirty="0">
                <a:latin typeface="Times New Roman"/>
                <a:cs typeface="Times New Roman"/>
              </a:rPr>
              <a:t>This</a:t>
            </a:r>
            <a:r>
              <a:rPr sz="2400" spc="200" dirty="0">
                <a:latin typeface="Times New Roman"/>
                <a:cs typeface="Times New Roman"/>
              </a:rPr>
              <a:t> </a:t>
            </a:r>
            <a:r>
              <a:rPr sz="2400" dirty="0">
                <a:latin typeface="Times New Roman"/>
                <a:cs typeface="Times New Roman"/>
              </a:rPr>
              <a:t>method</a:t>
            </a:r>
            <a:r>
              <a:rPr sz="2400" spc="200" dirty="0">
                <a:latin typeface="Times New Roman"/>
                <a:cs typeface="Times New Roman"/>
              </a:rPr>
              <a:t> </a:t>
            </a:r>
            <a:r>
              <a:rPr sz="2400" dirty="0">
                <a:latin typeface="Times New Roman"/>
                <a:cs typeface="Times New Roman"/>
              </a:rPr>
              <a:t>enhances</a:t>
            </a:r>
            <a:r>
              <a:rPr sz="2400" spc="200" dirty="0">
                <a:latin typeface="Times New Roman"/>
                <a:cs typeface="Times New Roman"/>
              </a:rPr>
              <a:t> </a:t>
            </a:r>
            <a:r>
              <a:rPr sz="2400" dirty="0">
                <a:latin typeface="Times New Roman"/>
                <a:cs typeface="Times New Roman"/>
              </a:rPr>
              <a:t>the</a:t>
            </a:r>
            <a:r>
              <a:rPr sz="2400" spc="204" dirty="0">
                <a:latin typeface="Times New Roman"/>
                <a:cs typeface="Times New Roman"/>
              </a:rPr>
              <a:t> </a:t>
            </a:r>
            <a:r>
              <a:rPr sz="2400" dirty="0">
                <a:latin typeface="Times New Roman"/>
                <a:cs typeface="Times New Roman"/>
              </a:rPr>
              <a:t>comfort,</a:t>
            </a:r>
            <a:r>
              <a:rPr sz="2400" spc="210" dirty="0">
                <a:latin typeface="Times New Roman"/>
                <a:cs typeface="Times New Roman"/>
              </a:rPr>
              <a:t> </a:t>
            </a:r>
            <a:r>
              <a:rPr sz="2400" dirty="0">
                <a:latin typeface="Times New Roman"/>
                <a:cs typeface="Times New Roman"/>
              </a:rPr>
              <a:t>stability,</a:t>
            </a:r>
            <a:r>
              <a:rPr sz="2400" spc="204" dirty="0">
                <a:latin typeface="Times New Roman"/>
                <a:cs typeface="Times New Roman"/>
              </a:rPr>
              <a:t> </a:t>
            </a:r>
            <a:r>
              <a:rPr sz="2400" dirty="0">
                <a:latin typeface="Times New Roman"/>
                <a:cs typeface="Times New Roman"/>
              </a:rPr>
              <a:t>and</a:t>
            </a:r>
            <a:r>
              <a:rPr sz="2400" spc="204" dirty="0">
                <a:latin typeface="Times New Roman"/>
                <a:cs typeface="Times New Roman"/>
              </a:rPr>
              <a:t> </a:t>
            </a:r>
            <a:r>
              <a:rPr sz="2400" spc="-10" dirty="0">
                <a:latin typeface="Times New Roman"/>
                <a:cs typeface="Times New Roman"/>
              </a:rPr>
              <a:t>functionality </a:t>
            </a:r>
            <a:r>
              <a:rPr sz="2400" dirty="0">
                <a:latin typeface="Times New Roman"/>
                <a:cs typeface="Times New Roman"/>
              </a:rPr>
              <a:t>of</a:t>
            </a:r>
            <a:r>
              <a:rPr sz="2400" spc="580" dirty="0">
                <a:latin typeface="Times New Roman"/>
                <a:cs typeface="Times New Roman"/>
              </a:rPr>
              <a:t> </a:t>
            </a:r>
            <a:r>
              <a:rPr sz="2400" dirty="0">
                <a:latin typeface="Times New Roman"/>
                <a:cs typeface="Times New Roman"/>
              </a:rPr>
              <a:t>making</a:t>
            </a:r>
            <a:r>
              <a:rPr sz="2400" spc="-10" dirty="0">
                <a:latin typeface="Times New Roman"/>
                <a:cs typeface="Times New Roman"/>
              </a:rPr>
              <a:t> </a:t>
            </a:r>
            <a:r>
              <a:rPr sz="2400" dirty="0">
                <a:latin typeface="Times New Roman"/>
                <a:cs typeface="Times New Roman"/>
              </a:rPr>
              <a:t>walking</a:t>
            </a:r>
            <a:r>
              <a:rPr sz="2400" spc="-10" dirty="0">
                <a:latin typeface="Times New Roman"/>
                <a:cs typeface="Times New Roman"/>
              </a:rPr>
              <a:t> </a:t>
            </a:r>
            <a:r>
              <a:rPr sz="2400" dirty="0">
                <a:latin typeface="Times New Roman"/>
                <a:cs typeface="Times New Roman"/>
              </a:rPr>
              <a:t>safer</a:t>
            </a:r>
            <a:r>
              <a:rPr sz="2400" spc="-1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more</a:t>
            </a:r>
            <a:r>
              <a:rPr sz="2400" spc="-10" dirty="0">
                <a:latin typeface="Times New Roman"/>
                <a:cs typeface="Times New Roman"/>
              </a:rPr>
              <a:t> </a:t>
            </a:r>
            <a:r>
              <a:rPr sz="2400" dirty="0">
                <a:latin typeface="Times New Roman"/>
                <a:cs typeface="Times New Roman"/>
              </a:rPr>
              <a:t>intuitive</a:t>
            </a:r>
            <a:r>
              <a:rPr sz="2400" spc="-10" dirty="0">
                <a:latin typeface="Times New Roman"/>
                <a:cs typeface="Times New Roman"/>
              </a:rPr>
              <a:t> </a:t>
            </a:r>
            <a:r>
              <a:rPr sz="2400" dirty="0">
                <a:latin typeface="Times New Roman"/>
                <a:cs typeface="Times New Roman"/>
              </a:rPr>
              <a:t>for</a:t>
            </a:r>
            <a:r>
              <a:rPr sz="2400" spc="-25" dirty="0">
                <a:latin typeface="Times New Roman"/>
                <a:cs typeface="Times New Roman"/>
              </a:rPr>
              <a:t> </a:t>
            </a:r>
            <a:r>
              <a:rPr sz="2400" spc="-10" dirty="0">
                <a:latin typeface="Times New Roman"/>
                <a:cs typeface="Times New Roman"/>
              </a:rPr>
              <a:t>amputees.</a:t>
            </a:r>
            <a:endParaRPr sz="2400" dirty="0">
              <a:latin typeface="Times New Roman"/>
              <a:cs typeface="Times New Roman"/>
            </a:endParaRPr>
          </a:p>
        </p:txBody>
      </p:sp>
      <p:sp>
        <p:nvSpPr>
          <p:cNvPr id="7" name="object 7">
            <a:extLst>
              <a:ext uri="{FF2B5EF4-FFF2-40B4-BE49-F238E27FC236}">
                <a16:creationId xmlns:a16="http://schemas.microsoft.com/office/drawing/2014/main" id="{897EB346-069A-69EE-2741-35311A845EE9}"/>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Dept.</a:t>
            </a:r>
            <a:r>
              <a:rPr spc="-55" dirty="0"/>
              <a:t> </a:t>
            </a:r>
            <a:r>
              <a:rPr dirty="0"/>
              <a:t>of ECE,</a:t>
            </a:r>
            <a:r>
              <a:rPr spc="-45" dirty="0"/>
              <a:t> </a:t>
            </a:r>
            <a:r>
              <a:rPr dirty="0"/>
              <a:t>Vemana</a:t>
            </a:r>
            <a:r>
              <a:rPr spc="-15" dirty="0"/>
              <a:t> </a:t>
            </a:r>
            <a:r>
              <a:rPr spc="-25" dirty="0"/>
              <a:t>IT</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9</a:t>
            </a:fld>
            <a:endParaRPr spc="-25" dirty="0"/>
          </a:p>
        </p:txBody>
      </p:sp>
      <p:sp>
        <p:nvSpPr>
          <p:cNvPr id="2" name="object 2"/>
          <p:cNvSpPr txBox="1">
            <a:spLocks noGrp="1"/>
          </p:cNvSpPr>
          <p:nvPr>
            <p:ph type="title"/>
          </p:nvPr>
        </p:nvSpPr>
        <p:spPr>
          <a:xfrm>
            <a:off x="535940" y="476632"/>
            <a:ext cx="7842945" cy="637540"/>
          </a:xfrm>
          <a:prstGeom prst="rect">
            <a:avLst/>
          </a:prstGeom>
        </p:spPr>
        <p:txBody>
          <a:bodyPr vert="horz" wrap="square" lIns="0" tIns="11430" rIns="0" bIns="0" rtlCol="0">
            <a:spAutoFit/>
          </a:bodyPr>
          <a:lstStyle/>
          <a:p>
            <a:pPr marL="2558415" marR="5080" indent="-2545715" algn="just">
              <a:lnSpc>
                <a:spcPct val="100499"/>
              </a:lnSpc>
              <a:spcBef>
                <a:spcPts val="90"/>
              </a:spcBef>
            </a:pPr>
            <a:r>
              <a:rPr sz="2000" dirty="0"/>
              <a:t>5.</a:t>
            </a:r>
            <a:r>
              <a:rPr sz="2000" spc="-80" dirty="0"/>
              <a:t> </a:t>
            </a:r>
            <a:r>
              <a:rPr sz="2000" dirty="0"/>
              <a:t>A</a:t>
            </a:r>
            <a:r>
              <a:rPr sz="2000" spc="-65" dirty="0"/>
              <a:t> </a:t>
            </a:r>
            <a:r>
              <a:rPr sz="2000" spc="-25" dirty="0"/>
              <a:t>Low-</a:t>
            </a:r>
            <a:r>
              <a:rPr sz="2000" dirty="0"/>
              <a:t>Cost</a:t>
            </a:r>
            <a:r>
              <a:rPr sz="2000" spc="-70" dirty="0"/>
              <a:t> </a:t>
            </a:r>
            <a:r>
              <a:rPr sz="2000" dirty="0"/>
              <a:t>Lightweight</a:t>
            </a:r>
            <a:r>
              <a:rPr sz="2000" spc="-85" dirty="0"/>
              <a:t> </a:t>
            </a:r>
            <a:r>
              <a:rPr sz="2000" dirty="0"/>
              <a:t>Prosthetic</a:t>
            </a:r>
            <a:r>
              <a:rPr sz="2000" spc="-85" dirty="0"/>
              <a:t> </a:t>
            </a:r>
            <a:r>
              <a:rPr sz="2000" dirty="0"/>
              <a:t>Arm</a:t>
            </a:r>
            <a:r>
              <a:rPr sz="2000" spc="-65" dirty="0"/>
              <a:t> </a:t>
            </a:r>
            <a:r>
              <a:rPr sz="2000" dirty="0"/>
              <a:t>with</a:t>
            </a:r>
            <a:r>
              <a:rPr sz="2000" spc="-70" dirty="0"/>
              <a:t> </a:t>
            </a:r>
            <a:r>
              <a:rPr sz="2000" dirty="0"/>
              <a:t>Soft</a:t>
            </a:r>
            <a:r>
              <a:rPr sz="2000" spc="-80" dirty="0"/>
              <a:t> </a:t>
            </a:r>
            <a:r>
              <a:rPr sz="2000" dirty="0"/>
              <a:t>Gripping</a:t>
            </a:r>
            <a:r>
              <a:rPr sz="2000" spc="-25" dirty="0"/>
              <a:t> </a:t>
            </a:r>
            <a:r>
              <a:rPr sz="2000" spc="-10" dirty="0"/>
              <a:t>Fingers </a:t>
            </a:r>
            <a:r>
              <a:rPr sz="2000" dirty="0"/>
              <a:t>Controlled</a:t>
            </a:r>
            <a:r>
              <a:rPr sz="2000" spc="-85" dirty="0"/>
              <a:t> </a:t>
            </a:r>
            <a:r>
              <a:rPr sz="2000" dirty="0"/>
              <a:t>Using</a:t>
            </a:r>
            <a:r>
              <a:rPr sz="2000" spc="-65" dirty="0"/>
              <a:t> </a:t>
            </a:r>
            <a:r>
              <a:rPr sz="2000" spc="-25" dirty="0"/>
              <a:t>CNN</a:t>
            </a:r>
            <a:endParaRPr sz="2000" dirty="0"/>
          </a:p>
        </p:txBody>
      </p:sp>
      <p:sp>
        <p:nvSpPr>
          <p:cNvPr id="8" name="TextBox 7">
            <a:extLst>
              <a:ext uri="{FF2B5EF4-FFF2-40B4-BE49-F238E27FC236}">
                <a16:creationId xmlns:a16="http://schemas.microsoft.com/office/drawing/2014/main" id="{A200E561-0FD1-45D2-BEB5-08B5ABE82D87}"/>
              </a:ext>
            </a:extLst>
          </p:cNvPr>
          <p:cNvSpPr txBox="1"/>
          <p:nvPr/>
        </p:nvSpPr>
        <p:spPr>
          <a:xfrm>
            <a:off x="433068" y="1286003"/>
            <a:ext cx="8271001" cy="4845301"/>
          </a:xfrm>
          <a:prstGeom prst="rect">
            <a:avLst/>
          </a:prstGeom>
          <a:noFill/>
        </p:spPr>
        <p:txBody>
          <a:bodyPr wrap="square">
            <a:spAutoFit/>
          </a:bodyPr>
          <a:lstStyle/>
          <a:p>
            <a:pPr marL="12700" marR="5080" indent="990600" algn="l">
              <a:lnSpc>
                <a:spcPct val="99400"/>
              </a:lnSpc>
              <a:spcBef>
                <a:spcPts val="114"/>
              </a:spcBef>
            </a:pPr>
            <a:r>
              <a:rPr lang="en-US" sz="2400" dirty="0">
                <a:latin typeface="Times New Roman"/>
                <a:cs typeface="Times New Roman"/>
              </a:rPr>
              <a:t>This</a:t>
            </a:r>
            <a:r>
              <a:rPr lang="en-US" sz="2400" spc="500" dirty="0">
                <a:latin typeface="Times New Roman"/>
                <a:cs typeface="Times New Roman"/>
              </a:rPr>
              <a:t>  </a:t>
            </a:r>
            <a:r>
              <a:rPr lang="en-US" sz="2400" dirty="0">
                <a:latin typeface="Times New Roman"/>
                <a:cs typeface="Times New Roman"/>
              </a:rPr>
              <a:t>project</a:t>
            </a:r>
            <a:r>
              <a:rPr lang="en-US" sz="2400" spc="500" dirty="0">
                <a:latin typeface="Times New Roman"/>
                <a:cs typeface="Times New Roman"/>
              </a:rPr>
              <a:t>  </a:t>
            </a:r>
            <a:r>
              <a:rPr lang="en-US" sz="2400" dirty="0">
                <a:latin typeface="Times New Roman"/>
                <a:cs typeface="Times New Roman"/>
              </a:rPr>
              <a:t>offers</a:t>
            </a:r>
            <a:r>
              <a:rPr lang="en-US" sz="2400" spc="500" dirty="0">
                <a:latin typeface="Times New Roman"/>
                <a:cs typeface="Times New Roman"/>
              </a:rPr>
              <a:t>  </a:t>
            </a:r>
            <a:r>
              <a:rPr lang="en-US" sz="2400" dirty="0">
                <a:latin typeface="Times New Roman"/>
                <a:cs typeface="Times New Roman"/>
              </a:rPr>
              <a:t>a</a:t>
            </a:r>
            <a:r>
              <a:rPr lang="en-US" sz="2400" spc="500" dirty="0">
                <a:latin typeface="Times New Roman"/>
                <a:cs typeface="Times New Roman"/>
              </a:rPr>
              <a:t>  </a:t>
            </a:r>
            <a:r>
              <a:rPr lang="en-US" sz="2400" dirty="0">
                <a:latin typeface="Times New Roman"/>
                <a:cs typeface="Times New Roman"/>
              </a:rPr>
              <a:t>low-weight,</a:t>
            </a:r>
            <a:r>
              <a:rPr lang="en-US" sz="2400" spc="500" dirty="0">
                <a:latin typeface="Times New Roman"/>
                <a:cs typeface="Times New Roman"/>
              </a:rPr>
              <a:t>  </a:t>
            </a:r>
            <a:r>
              <a:rPr lang="en-US" sz="2400" spc="-10" dirty="0">
                <a:latin typeface="Times New Roman"/>
                <a:cs typeface="Times New Roman"/>
              </a:rPr>
              <a:t>low-</a:t>
            </a:r>
            <a:r>
              <a:rPr lang="en-US" sz="2400" dirty="0">
                <a:latin typeface="Times New Roman"/>
                <a:cs typeface="Times New Roman"/>
              </a:rPr>
              <a:t>cost,</a:t>
            </a:r>
            <a:r>
              <a:rPr lang="en-US" sz="2400" spc="500" dirty="0">
                <a:latin typeface="Times New Roman"/>
                <a:cs typeface="Times New Roman"/>
              </a:rPr>
              <a:t>  </a:t>
            </a:r>
            <a:r>
              <a:rPr lang="en-US" sz="2400" spc="-25" dirty="0">
                <a:latin typeface="Times New Roman"/>
                <a:cs typeface="Times New Roman"/>
              </a:rPr>
              <a:t>and </a:t>
            </a:r>
            <a:r>
              <a:rPr lang="en-US" sz="2400" dirty="0">
                <a:latin typeface="Times New Roman"/>
                <a:cs typeface="Times New Roman"/>
              </a:rPr>
              <a:t>responsive</a:t>
            </a:r>
            <a:r>
              <a:rPr lang="en-US" sz="2400" spc="75" dirty="0">
                <a:latin typeface="Times New Roman"/>
                <a:cs typeface="Times New Roman"/>
              </a:rPr>
              <a:t>  </a:t>
            </a:r>
            <a:r>
              <a:rPr lang="en-US" sz="2400" dirty="0">
                <a:latin typeface="Times New Roman"/>
                <a:cs typeface="Times New Roman"/>
              </a:rPr>
              <a:t>prosthetic</a:t>
            </a:r>
            <a:r>
              <a:rPr lang="en-US" sz="2400" spc="80" dirty="0">
                <a:latin typeface="Times New Roman"/>
                <a:cs typeface="Times New Roman"/>
              </a:rPr>
              <a:t>  </a:t>
            </a:r>
            <a:r>
              <a:rPr lang="en-US" sz="2400" dirty="0">
                <a:latin typeface="Times New Roman"/>
                <a:cs typeface="Times New Roman"/>
              </a:rPr>
              <a:t>arm</a:t>
            </a:r>
            <a:r>
              <a:rPr lang="en-US" sz="2400" spc="75" dirty="0">
                <a:latin typeface="Times New Roman"/>
                <a:cs typeface="Times New Roman"/>
              </a:rPr>
              <a:t>  </a:t>
            </a:r>
            <a:r>
              <a:rPr lang="en-US" sz="2400" dirty="0">
                <a:latin typeface="Times New Roman"/>
                <a:cs typeface="Times New Roman"/>
              </a:rPr>
              <a:t>with</a:t>
            </a:r>
            <a:r>
              <a:rPr lang="en-US" sz="2400" spc="85" dirty="0">
                <a:latin typeface="Times New Roman"/>
                <a:cs typeface="Times New Roman"/>
              </a:rPr>
              <a:t>  </a:t>
            </a:r>
            <a:r>
              <a:rPr lang="en-US" sz="2400" dirty="0">
                <a:latin typeface="Times New Roman"/>
                <a:cs typeface="Times New Roman"/>
              </a:rPr>
              <a:t>EEG-based</a:t>
            </a:r>
            <a:r>
              <a:rPr lang="en-US" sz="2400" spc="85" dirty="0">
                <a:latin typeface="Times New Roman"/>
                <a:cs typeface="Times New Roman"/>
              </a:rPr>
              <a:t>  </a:t>
            </a:r>
            <a:r>
              <a:rPr lang="en-US" sz="2400" dirty="0">
                <a:latin typeface="Times New Roman"/>
                <a:cs typeface="Times New Roman"/>
              </a:rPr>
              <a:t>and</a:t>
            </a:r>
            <a:r>
              <a:rPr lang="en-US" sz="2400" spc="80" dirty="0">
                <a:latin typeface="Times New Roman"/>
                <a:cs typeface="Times New Roman"/>
              </a:rPr>
              <a:t>  </a:t>
            </a:r>
            <a:r>
              <a:rPr lang="en-US" sz="2400" spc="-10" dirty="0">
                <a:latin typeface="Times New Roman"/>
                <a:cs typeface="Times New Roman"/>
              </a:rPr>
              <a:t>vision-based </a:t>
            </a:r>
            <a:r>
              <a:rPr lang="en-US" sz="2400" dirty="0">
                <a:latin typeface="Times New Roman"/>
                <a:cs typeface="Times New Roman"/>
              </a:rPr>
              <a:t>control</a:t>
            </a:r>
            <a:r>
              <a:rPr lang="en-US" sz="2400" spc="495" dirty="0">
                <a:latin typeface="Times New Roman"/>
                <a:cs typeface="Times New Roman"/>
              </a:rPr>
              <a:t> </a:t>
            </a:r>
            <a:r>
              <a:rPr lang="en-US" sz="2400" dirty="0">
                <a:latin typeface="Times New Roman"/>
                <a:cs typeface="Times New Roman"/>
              </a:rPr>
              <a:t>systems.</a:t>
            </a:r>
            <a:r>
              <a:rPr lang="en-US" sz="2400" spc="500" dirty="0">
                <a:latin typeface="Times New Roman"/>
                <a:cs typeface="Times New Roman"/>
              </a:rPr>
              <a:t> </a:t>
            </a:r>
            <a:r>
              <a:rPr lang="en-US" sz="2400" dirty="0">
                <a:latin typeface="Times New Roman"/>
                <a:cs typeface="Times New Roman"/>
              </a:rPr>
              <a:t>The</a:t>
            </a:r>
            <a:r>
              <a:rPr lang="en-US" sz="2400" spc="495" dirty="0">
                <a:latin typeface="Times New Roman"/>
                <a:cs typeface="Times New Roman"/>
              </a:rPr>
              <a:t> </a:t>
            </a:r>
            <a:r>
              <a:rPr lang="en-US" sz="2400" dirty="0">
                <a:latin typeface="Times New Roman"/>
                <a:cs typeface="Times New Roman"/>
              </a:rPr>
              <a:t>structure</a:t>
            </a:r>
            <a:r>
              <a:rPr lang="en-US" sz="2400" spc="500" dirty="0">
                <a:latin typeface="Times New Roman"/>
                <a:cs typeface="Times New Roman"/>
              </a:rPr>
              <a:t> </a:t>
            </a:r>
            <a:r>
              <a:rPr lang="en-US" sz="2400" dirty="0">
                <a:latin typeface="Times New Roman"/>
                <a:cs typeface="Times New Roman"/>
              </a:rPr>
              <a:t>includes</a:t>
            </a:r>
            <a:r>
              <a:rPr lang="en-US" sz="2400" spc="495" dirty="0">
                <a:latin typeface="Times New Roman"/>
                <a:cs typeface="Times New Roman"/>
              </a:rPr>
              <a:t> </a:t>
            </a:r>
            <a:r>
              <a:rPr lang="en-US" sz="2400" dirty="0">
                <a:latin typeface="Times New Roman"/>
                <a:cs typeface="Times New Roman"/>
              </a:rPr>
              <a:t>soft</a:t>
            </a:r>
            <a:r>
              <a:rPr lang="en-US" sz="2400" spc="495" dirty="0">
                <a:latin typeface="Times New Roman"/>
                <a:cs typeface="Times New Roman"/>
              </a:rPr>
              <a:t> </a:t>
            </a:r>
            <a:r>
              <a:rPr lang="en-US" sz="2400" dirty="0">
                <a:latin typeface="Times New Roman"/>
                <a:cs typeface="Times New Roman"/>
              </a:rPr>
              <a:t>elastomer</a:t>
            </a:r>
            <a:r>
              <a:rPr lang="en-US" sz="2400" spc="500" dirty="0">
                <a:latin typeface="Times New Roman"/>
                <a:cs typeface="Times New Roman"/>
              </a:rPr>
              <a:t> </a:t>
            </a:r>
            <a:r>
              <a:rPr lang="en-US" sz="2400" spc="-10" dirty="0">
                <a:latin typeface="Times New Roman"/>
                <a:cs typeface="Times New Roman"/>
              </a:rPr>
              <a:t>fingers </a:t>
            </a:r>
            <a:r>
              <a:rPr lang="en-US" sz="2400" dirty="0">
                <a:latin typeface="Times New Roman"/>
                <a:cs typeface="Times New Roman"/>
              </a:rPr>
              <a:t>pneumatically</a:t>
            </a:r>
            <a:r>
              <a:rPr lang="en-US" sz="2400" spc="185" dirty="0">
                <a:latin typeface="Times New Roman"/>
                <a:cs typeface="Times New Roman"/>
              </a:rPr>
              <a:t>  </a:t>
            </a:r>
            <a:r>
              <a:rPr lang="en-US" sz="2400" dirty="0">
                <a:latin typeface="Times New Roman"/>
                <a:cs typeface="Times New Roman"/>
              </a:rPr>
              <a:t>actuated</a:t>
            </a:r>
            <a:r>
              <a:rPr lang="en-US" sz="2400" spc="185" dirty="0">
                <a:latin typeface="Times New Roman"/>
                <a:cs typeface="Times New Roman"/>
              </a:rPr>
              <a:t>  </a:t>
            </a:r>
            <a:r>
              <a:rPr lang="en-US" sz="2400" dirty="0">
                <a:latin typeface="Times New Roman"/>
                <a:cs typeface="Times New Roman"/>
              </a:rPr>
              <a:t>and</a:t>
            </a:r>
            <a:r>
              <a:rPr lang="en-US" sz="2400" spc="190" dirty="0">
                <a:latin typeface="Times New Roman"/>
                <a:cs typeface="Times New Roman"/>
              </a:rPr>
              <a:t>  </a:t>
            </a:r>
            <a:r>
              <a:rPr lang="en-US" sz="2400" dirty="0">
                <a:latin typeface="Times New Roman"/>
                <a:cs typeface="Times New Roman"/>
              </a:rPr>
              <a:t>operated</a:t>
            </a:r>
            <a:r>
              <a:rPr lang="en-US" sz="2400" spc="190" dirty="0">
                <a:latin typeface="Times New Roman"/>
                <a:cs typeface="Times New Roman"/>
              </a:rPr>
              <a:t>  </a:t>
            </a:r>
            <a:r>
              <a:rPr lang="en-US" sz="2400" dirty="0">
                <a:latin typeface="Times New Roman"/>
                <a:cs typeface="Times New Roman"/>
              </a:rPr>
              <a:t>with</a:t>
            </a:r>
            <a:r>
              <a:rPr lang="en-US" sz="2400" spc="190" dirty="0">
                <a:latin typeface="Times New Roman"/>
                <a:cs typeface="Times New Roman"/>
              </a:rPr>
              <a:t>  </a:t>
            </a:r>
            <a:r>
              <a:rPr lang="en-US" sz="2400" dirty="0">
                <a:latin typeface="Times New Roman"/>
                <a:cs typeface="Times New Roman"/>
              </a:rPr>
              <a:t>CNN</a:t>
            </a:r>
            <a:r>
              <a:rPr lang="en-US" sz="2400" spc="185" dirty="0">
                <a:latin typeface="Times New Roman"/>
                <a:cs typeface="Times New Roman"/>
              </a:rPr>
              <a:t>  </a:t>
            </a:r>
            <a:r>
              <a:rPr lang="en-US" sz="2400" dirty="0">
                <a:latin typeface="Times New Roman"/>
                <a:cs typeface="Times New Roman"/>
              </a:rPr>
              <a:t>and</a:t>
            </a:r>
            <a:r>
              <a:rPr lang="en-US" sz="2400" spc="190" dirty="0">
                <a:latin typeface="Times New Roman"/>
                <a:cs typeface="Times New Roman"/>
              </a:rPr>
              <a:t>  </a:t>
            </a:r>
            <a:r>
              <a:rPr lang="en-US" sz="2400" spc="-25" dirty="0">
                <a:latin typeface="Times New Roman"/>
                <a:cs typeface="Times New Roman"/>
              </a:rPr>
              <a:t>SVM </a:t>
            </a:r>
            <a:r>
              <a:rPr lang="en-US" sz="2400" dirty="0">
                <a:latin typeface="Times New Roman"/>
                <a:cs typeface="Times New Roman"/>
              </a:rPr>
              <a:t>algorithms</a:t>
            </a:r>
            <a:r>
              <a:rPr lang="en-US" sz="2400" spc="275" dirty="0">
                <a:latin typeface="Times New Roman"/>
                <a:cs typeface="Times New Roman"/>
              </a:rPr>
              <a:t> </a:t>
            </a:r>
            <a:r>
              <a:rPr lang="en-US" sz="2400" dirty="0">
                <a:latin typeface="Times New Roman"/>
                <a:cs typeface="Times New Roman"/>
              </a:rPr>
              <a:t>on</a:t>
            </a:r>
            <a:r>
              <a:rPr lang="en-US" sz="2400" spc="265" dirty="0">
                <a:latin typeface="Times New Roman"/>
                <a:cs typeface="Times New Roman"/>
              </a:rPr>
              <a:t> </a:t>
            </a:r>
            <a:r>
              <a:rPr lang="en-US" sz="2400" dirty="0">
                <a:latin typeface="Times New Roman"/>
                <a:cs typeface="Times New Roman"/>
              </a:rPr>
              <a:t>EEG</a:t>
            </a:r>
            <a:r>
              <a:rPr lang="en-US" sz="2400" spc="270" dirty="0">
                <a:latin typeface="Times New Roman"/>
                <a:cs typeface="Times New Roman"/>
              </a:rPr>
              <a:t> </a:t>
            </a:r>
            <a:r>
              <a:rPr lang="en-US" sz="2400" dirty="0">
                <a:latin typeface="Times New Roman"/>
                <a:cs typeface="Times New Roman"/>
              </a:rPr>
              <a:t>signals,</a:t>
            </a:r>
            <a:r>
              <a:rPr lang="en-US" sz="2400" spc="275" dirty="0">
                <a:latin typeface="Times New Roman"/>
                <a:cs typeface="Times New Roman"/>
              </a:rPr>
              <a:t> </a:t>
            </a:r>
            <a:r>
              <a:rPr lang="en-US" sz="2400" dirty="0">
                <a:latin typeface="Times New Roman"/>
                <a:cs typeface="Times New Roman"/>
              </a:rPr>
              <a:t>with</a:t>
            </a:r>
            <a:r>
              <a:rPr lang="en-US" sz="2400" spc="270" dirty="0">
                <a:latin typeface="Times New Roman"/>
                <a:cs typeface="Times New Roman"/>
              </a:rPr>
              <a:t> </a:t>
            </a:r>
            <a:r>
              <a:rPr lang="en-US" sz="2400" dirty="0">
                <a:latin typeface="Times New Roman"/>
                <a:cs typeface="Times New Roman"/>
              </a:rPr>
              <a:t>an</a:t>
            </a:r>
            <a:r>
              <a:rPr lang="en-US" sz="2400" spc="295" dirty="0">
                <a:latin typeface="Times New Roman"/>
                <a:cs typeface="Times New Roman"/>
              </a:rPr>
              <a:t> </a:t>
            </a:r>
            <a:r>
              <a:rPr lang="en-US" sz="2400" dirty="0">
                <a:latin typeface="Times New Roman"/>
                <a:cs typeface="Times New Roman"/>
              </a:rPr>
              <a:t>achieved</a:t>
            </a:r>
            <a:r>
              <a:rPr lang="en-US" sz="2400" spc="260" dirty="0">
                <a:latin typeface="Times New Roman"/>
                <a:cs typeface="Times New Roman"/>
              </a:rPr>
              <a:t> </a:t>
            </a:r>
            <a:r>
              <a:rPr lang="en-US" sz="2400" dirty="0">
                <a:latin typeface="Times New Roman"/>
                <a:cs typeface="Times New Roman"/>
              </a:rPr>
              <a:t>accuracy</a:t>
            </a:r>
            <a:r>
              <a:rPr lang="en-US" sz="2400" spc="265" dirty="0">
                <a:latin typeface="Times New Roman"/>
                <a:cs typeface="Times New Roman"/>
              </a:rPr>
              <a:t> </a:t>
            </a:r>
            <a:r>
              <a:rPr lang="en-US" sz="2400" dirty="0">
                <a:latin typeface="Times New Roman"/>
                <a:cs typeface="Times New Roman"/>
              </a:rPr>
              <a:t>of</a:t>
            </a:r>
            <a:r>
              <a:rPr lang="en-US" sz="2400" spc="260" dirty="0">
                <a:latin typeface="Times New Roman"/>
                <a:cs typeface="Times New Roman"/>
              </a:rPr>
              <a:t> </a:t>
            </a:r>
            <a:r>
              <a:rPr lang="en-US" sz="2400" spc="-25" dirty="0">
                <a:latin typeface="Times New Roman"/>
                <a:cs typeface="Times New Roman"/>
              </a:rPr>
              <a:t>48% </a:t>
            </a:r>
            <a:r>
              <a:rPr lang="en-US" sz="2400" dirty="0">
                <a:latin typeface="Times New Roman"/>
                <a:cs typeface="Times New Roman"/>
              </a:rPr>
              <a:t>and</a:t>
            </a:r>
            <a:r>
              <a:rPr lang="en-US" sz="2400" spc="150" dirty="0">
                <a:latin typeface="Times New Roman"/>
                <a:cs typeface="Times New Roman"/>
              </a:rPr>
              <a:t> </a:t>
            </a:r>
            <a:r>
              <a:rPr lang="en-US" sz="2400" dirty="0">
                <a:latin typeface="Times New Roman"/>
                <a:cs typeface="Times New Roman"/>
              </a:rPr>
              <a:t>a</a:t>
            </a:r>
            <a:r>
              <a:rPr lang="en-US" sz="2400" spc="155" dirty="0">
                <a:latin typeface="Times New Roman"/>
                <a:cs typeface="Times New Roman"/>
              </a:rPr>
              <a:t> </a:t>
            </a:r>
            <a:r>
              <a:rPr lang="en-US" sz="2400" dirty="0">
                <a:latin typeface="Times New Roman"/>
                <a:cs typeface="Times New Roman"/>
              </a:rPr>
              <a:t>17</a:t>
            </a:r>
            <a:r>
              <a:rPr lang="en-US" sz="2400" spc="135" dirty="0">
                <a:latin typeface="Times New Roman"/>
                <a:cs typeface="Times New Roman"/>
              </a:rPr>
              <a:t> </a:t>
            </a:r>
            <a:r>
              <a:rPr lang="en-US" sz="2400" dirty="0" err="1">
                <a:latin typeface="Times New Roman"/>
                <a:cs typeface="Times New Roman"/>
              </a:rPr>
              <a:t>ms</a:t>
            </a:r>
            <a:r>
              <a:rPr lang="en-US" sz="2400" spc="165" dirty="0">
                <a:latin typeface="Times New Roman"/>
                <a:cs typeface="Times New Roman"/>
              </a:rPr>
              <a:t> </a:t>
            </a:r>
            <a:r>
              <a:rPr lang="en-US" sz="2400" dirty="0">
                <a:latin typeface="Times New Roman"/>
                <a:cs typeface="Times New Roman"/>
              </a:rPr>
              <a:t>inference</a:t>
            </a:r>
            <a:r>
              <a:rPr lang="en-US" sz="2400" spc="150" dirty="0">
                <a:latin typeface="Times New Roman"/>
                <a:cs typeface="Times New Roman"/>
              </a:rPr>
              <a:t> </a:t>
            </a:r>
            <a:r>
              <a:rPr lang="en-US" sz="2400" dirty="0">
                <a:latin typeface="Times New Roman"/>
                <a:cs typeface="Times New Roman"/>
              </a:rPr>
              <a:t>time.</a:t>
            </a:r>
            <a:r>
              <a:rPr lang="en-US" sz="2400" spc="155" dirty="0">
                <a:latin typeface="Times New Roman"/>
                <a:cs typeface="Times New Roman"/>
              </a:rPr>
              <a:t> </a:t>
            </a:r>
            <a:r>
              <a:rPr lang="en-US" sz="2400" dirty="0">
                <a:latin typeface="Times New Roman"/>
                <a:cs typeface="Times New Roman"/>
              </a:rPr>
              <a:t>Another</a:t>
            </a:r>
            <a:r>
              <a:rPr lang="en-US" sz="2400" spc="155" dirty="0">
                <a:latin typeface="Times New Roman"/>
                <a:cs typeface="Times New Roman"/>
              </a:rPr>
              <a:t> </a:t>
            </a:r>
            <a:r>
              <a:rPr lang="en-US" sz="2400" dirty="0">
                <a:latin typeface="Times New Roman"/>
                <a:cs typeface="Times New Roman"/>
              </a:rPr>
              <a:t>model</a:t>
            </a:r>
            <a:r>
              <a:rPr lang="en-US" sz="2400" spc="160" dirty="0">
                <a:latin typeface="Times New Roman"/>
                <a:cs typeface="Times New Roman"/>
              </a:rPr>
              <a:t> </a:t>
            </a:r>
            <a:r>
              <a:rPr lang="en-US" sz="2400" dirty="0">
                <a:latin typeface="Times New Roman"/>
                <a:cs typeface="Times New Roman"/>
              </a:rPr>
              <a:t>used</a:t>
            </a:r>
            <a:r>
              <a:rPr lang="en-US" sz="2400" spc="155" dirty="0">
                <a:latin typeface="Times New Roman"/>
                <a:cs typeface="Times New Roman"/>
              </a:rPr>
              <a:t> </a:t>
            </a:r>
            <a:r>
              <a:rPr lang="en-US" sz="2400" dirty="0">
                <a:latin typeface="Times New Roman"/>
                <a:cs typeface="Times New Roman"/>
              </a:rPr>
              <a:t>camera-</a:t>
            </a:r>
            <a:r>
              <a:rPr lang="en-US" sz="2400" spc="-10" dirty="0">
                <a:latin typeface="Times New Roman"/>
                <a:cs typeface="Times New Roman"/>
              </a:rPr>
              <a:t>driven </a:t>
            </a:r>
            <a:r>
              <a:rPr lang="en-US" sz="2400" dirty="0">
                <a:latin typeface="Times New Roman"/>
                <a:cs typeface="Times New Roman"/>
              </a:rPr>
              <a:t>CNNs</a:t>
            </a:r>
            <a:r>
              <a:rPr lang="en-US" sz="2400" spc="120" dirty="0">
                <a:latin typeface="Times New Roman"/>
                <a:cs typeface="Times New Roman"/>
              </a:rPr>
              <a:t> </a:t>
            </a:r>
            <a:r>
              <a:rPr lang="en-US" sz="2400" dirty="0">
                <a:latin typeface="Times New Roman"/>
                <a:cs typeface="Times New Roman"/>
              </a:rPr>
              <a:t>to</a:t>
            </a:r>
            <a:r>
              <a:rPr lang="en-US" sz="2400" spc="135" dirty="0">
                <a:latin typeface="Times New Roman"/>
                <a:cs typeface="Times New Roman"/>
              </a:rPr>
              <a:t> </a:t>
            </a:r>
            <a:r>
              <a:rPr lang="en-US" sz="2400" dirty="0">
                <a:latin typeface="Times New Roman"/>
                <a:cs typeface="Times New Roman"/>
              </a:rPr>
              <a:t>perform</a:t>
            </a:r>
            <a:r>
              <a:rPr lang="en-US" sz="2400" spc="125" dirty="0">
                <a:latin typeface="Times New Roman"/>
                <a:cs typeface="Times New Roman"/>
              </a:rPr>
              <a:t> </a:t>
            </a:r>
            <a:r>
              <a:rPr lang="en-US" sz="2400" dirty="0">
                <a:latin typeface="Times New Roman"/>
                <a:cs typeface="Times New Roman"/>
              </a:rPr>
              <a:t>gesture</a:t>
            </a:r>
            <a:r>
              <a:rPr lang="en-US" sz="2400" spc="125" dirty="0">
                <a:latin typeface="Times New Roman"/>
                <a:cs typeface="Times New Roman"/>
              </a:rPr>
              <a:t> </a:t>
            </a:r>
            <a:r>
              <a:rPr lang="en-US" sz="2400" dirty="0">
                <a:latin typeface="Times New Roman"/>
                <a:cs typeface="Times New Roman"/>
              </a:rPr>
              <a:t>detection</a:t>
            </a:r>
            <a:r>
              <a:rPr lang="en-US" sz="2400" spc="120" dirty="0">
                <a:latin typeface="Times New Roman"/>
                <a:cs typeface="Times New Roman"/>
              </a:rPr>
              <a:t> </a:t>
            </a:r>
            <a:r>
              <a:rPr lang="en-US" sz="2400" dirty="0">
                <a:latin typeface="Times New Roman"/>
                <a:cs typeface="Times New Roman"/>
              </a:rPr>
              <a:t>with</a:t>
            </a:r>
            <a:r>
              <a:rPr lang="en-US" sz="2400" spc="130" dirty="0">
                <a:latin typeface="Times New Roman"/>
                <a:cs typeface="Times New Roman"/>
              </a:rPr>
              <a:t> </a:t>
            </a:r>
            <a:r>
              <a:rPr lang="en-US" sz="2400" dirty="0">
                <a:latin typeface="Times New Roman"/>
                <a:cs typeface="Times New Roman"/>
              </a:rPr>
              <a:t>an</a:t>
            </a:r>
            <a:r>
              <a:rPr lang="en-US" sz="2400" spc="130" dirty="0">
                <a:latin typeface="Times New Roman"/>
                <a:cs typeface="Times New Roman"/>
              </a:rPr>
              <a:t> </a:t>
            </a:r>
            <a:r>
              <a:rPr lang="en-US" sz="2400" dirty="0">
                <a:latin typeface="Times New Roman"/>
                <a:cs typeface="Times New Roman"/>
              </a:rPr>
              <a:t>accuracy</a:t>
            </a:r>
            <a:r>
              <a:rPr lang="en-US" sz="2400" spc="135" dirty="0">
                <a:latin typeface="Times New Roman"/>
                <a:cs typeface="Times New Roman"/>
              </a:rPr>
              <a:t> </a:t>
            </a:r>
            <a:r>
              <a:rPr lang="en-US" sz="2400" dirty="0">
                <a:latin typeface="Times New Roman"/>
                <a:cs typeface="Times New Roman"/>
              </a:rPr>
              <a:t>of</a:t>
            </a:r>
            <a:r>
              <a:rPr lang="en-US" sz="2400" spc="114" dirty="0">
                <a:latin typeface="Times New Roman"/>
                <a:cs typeface="Times New Roman"/>
              </a:rPr>
              <a:t> </a:t>
            </a:r>
            <a:r>
              <a:rPr lang="en-US" sz="2400" spc="-10" dirty="0">
                <a:latin typeface="Times New Roman"/>
                <a:cs typeface="Times New Roman"/>
              </a:rPr>
              <a:t>98.67% </a:t>
            </a:r>
            <a:r>
              <a:rPr lang="en-US" sz="2400" dirty="0">
                <a:latin typeface="Times New Roman"/>
                <a:cs typeface="Times New Roman"/>
              </a:rPr>
              <a:t>and</a:t>
            </a:r>
            <a:r>
              <a:rPr lang="en-US" sz="2400" spc="425" dirty="0">
                <a:latin typeface="Times New Roman"/>
                <a:cs typeface="Times New Roman"/>
              </a:rPr>
              <a:t> </a:t>
            </a:r>
            <a:r>
              <a:rPr lang="en-US" sz="2400" dirty="0">
                <a:latin typeface="Times New Roman"/>
                <a:cs typeface="Times New Roman"/>
              </a:rPr>
              <a:t>effective</a:t>
            </a:r>
            <a:r>
              <a:rPr lang="en-US" sz="2400" spc="425" dirty="0">
                <a:latin typeface="Times New Roman"/>
                <a:cs typeface="Times New Roman"/>
              </a:rPr>
              <a:t> </a:t>
            </a:r>
            <a:r>
              <a:rPr lang="en-US" sz="2400" dirty="0">
                <a:latin typeface="Times New Roman"/>
                <a:cs typeface="Times New Roman"/>
              </a:rPr>
              <a:t>soft</a:t>
            </a:r>
            <a:r>
              <a:rPr lang="en-US" sz="2400" spc="425" dirty="0">
                <a:latin typeface="Times New Roman"/>
                <a:cs typeface="Times New Roman"/>
              </a:rPr>
              <a:t> </a:t>
            </a:r>
            <a:r>
              <a:rPr lang="en-US" sz="2400" dirty="0">
                <a:latin typeface="Times New Roman"/>
                <a:cs typeface="Times New Roman"/>
              </a:rPr>
              <a:t>gripping</a:t>
            </a:r>
            <a:r>
              <a:rPr lang="en-US" sz="2400" spc="425" dirty="0">
                <a:latin typeface="Times New Roman"/>
                <a:cs typeface="Times New Roman"/>
              </a:rPr>
              <a:t> </a:t>
            </a:r>
            <a:r>
              <a:rPr lang="en-US" sz="2400" dirty="0">
                <a:latin typeface="Times New Roman"/>
                <a:cs typeface="Times New Roman"/>
              </a:rPr>
              <a:t>through</a:t>
            </a:r>
            <a:r>
              <a:rPr lang="en-US" sz="2400" spc="415" dirty="0">
                <a:latin typeface="Times New Roman"/>
                <a:cs typeface="Times New Roman"/>
              </a:rPr>
              <a:t> </a:t>
            </a:r>
            <a:r>
              <a:rPr lang="en-US" sz="2400" dirty="0">
                <a:latin typeface="Times New Roman"/>
                <a:cs typeface="Times New Roman"/>
              </a:rPr>
              <a:t>Arduino-controlled</a:t>
            </a:r>
            <a:r>
              <a:rPr lang="en-US" sz="2400" spc="420" dirty="0">
                <a:latin typeface="Times New Roman"/>
                <a:cs typeface="Times New Roman"/>
              </a:rPr>
              <a:t> </a:t>
            </a:r>
            <a:r>
              <a:rPr lang="en-US" sz="2400" spc="-10" dirty="0">
                <a:latin typeface="Times New Roman"/>
                <a:cs typeface="Times New Roman"/>
              </a:rPr>
              <a:t>servos. </a:t>
            </a:r>
            <a:r>
              <a:rPr lang="en-US" sz="2400" dirty="0">
                <a:latin typeface="Times New Roman"/>
                <a:cs typeface="Times New Roman"/>
              </a:rPr>
              <a:t>Although</a:t>
            </a:r>
            <a:r>
              <a:rPr lang="en-US" sz="2400" spc="80" dirty="0">
                <a:latin typeface="Times New Roman"/>
                <a:cs typeface="Times New Roman"/>
              </a:rPr>
              <a:t>  </a:t>
            </a:r>
            <a:r>
              <a:rPr lang="en-US" sz="2400" dirty="0">
                <a:latin typeface="Times New Roman"/>
                <a:cs typeface="Times New Roman"/>
              </a:rPr>
              <a:t>the</a:t>
            </a:r>
            <a:r>
              <a:rPr lang="en-US" sz="2400" spc="80" dirty="0">
                <a:latin typeface="Times New Roman"/>
                <a:cs typeface="Times New Roman"/>
              </a:rPr>
              <a:t>  </a:t>
            </a:r>
            <a:r>
              <a:rPr lang="en-US" sz="2400" dirty="0">
                <a:latin typeface="Times New Roman"/>
                <a:cs typeface="Times New Roman"/>
              </a:rPr>
              <a:t>prototype</a:t>
            </a:r>
            <a:r>
              <a:rPr lang="en-US" sz="2400" spc="85" dirty="0">
                <a:latin typeface="Times New Roman"/>
                <a:cs typeface="Times New Roman"/>
              </a:rPr>
              <a:t>  </a:t>
            </a:r>
            <a:r>
              <a:rPr lang="en-US" sz="2400" dirty="0">
                <a:latin typeface="Times New Roman"/>
                <a:cs typeface="Times New Roman"/>
              </a:rPr>
              <a:t>is</a:t>
            </a:r>
            <a:r>
              <a:rPr lang="en-US" sz="2400" spc="75" dirty="0">
                <a:latin typeface="Times New Roman"/>
                <a:cs typeface="Times New Roman"/>
              </a:rPr>
              <a:t>  </a:t>
            </a:r>
            <a:r>
              <a:rPr lang="en-US" sz="2400" dirty="0">
                <a:latin typeface="Times New Roman"/>
                <a:cs typeface="Times New Roman"/>
              </a:rPr>
              <a:t>superior</a:t>
            </a:r>
            <a:r>
              <a:rPr lang="en-US" sz="2400" spc="85" dirty="0">
                <a:latin typeface="Times New Roman"/>
                <a:cs typeface="Times New Roman"/>
              </a:rPr>
              <a:t>  </a:t>
            </a:r>
            <a:r>
              <a:rPr lang="en-US" sz="2400" dirty="0">
                <a:latin typeface="Times New Roman"/>
                <a:cs typeface="Times New Roman"/>
              </a:rPr>
              <a:t>in</a:t>
            </a:r>
            <a:r>
              <a:rPr lang="en-US" sz="2400" spc="75" dirty="0">
                <a:latin typeface="Times New Roman"/>
                <a:cs typeface="Times New Roman"/>
              </a:rPr>
              <a:t>  </a:t>
            </a:r>
            <a:r>
              <a:rPr lang="en-US" sz="2400" dirty="0">
                <a:latin typeface="Times New Roman"/>
                <a:cs typeface="Times New Roman"/>
              </a:rPr>
              <a:t>cost</a:t>
            </a:r>
            <a:r>
              <a:rPr lang="en-US" sz="2400" spc="80" dirty="0">
                <a:latin typeface="Times New Roman"/>
                <a:cs typeface="Times New Roman"/>
              </a:rPr>
              <a:t>  </a:t>
            </a:r>
            <a:r>
              <a:rPr lang="en-US" sz="2400" dirty="0">
                <a:latin typeface="Times New Roman"/>
                <a:cs typeface="Times New Roman"/>
              </a:rPr>
              <a:t>and</a:t>
            </a:r>
            <a:r>
              <a:rPr lang="en-US" sz="2400" spc="80" dirty="0">
                <a:latin typeface="Times New Roman"/>
                <a:cs typeface="Times New Roman"/>
              </a:rPr>
              <a:t>  </a:t>
            </a:r>
            <a:r>
              <a:rPr lang="en-US" sz="2400" spc="-10" dirty="0">
                <a:latin typeface="Times New Roman"/>
                <a:cs typeface="Times New Roman"/>
              </a:rPr>
              <a:t>rudimentary </a:t>
            </a:r>
            <a:r>
              <a:rPr lang="en-US" sz="2400" dirty="0">
                <a:latin typeface="Times New Roman"/>
                <a:cs typeface="Times New Roman"/>
              </a:rPr>
              <a:t>function,</a:t>
            </a:r>
            <a:r>
              <a:rPr lang="en-US" sz="2400" spc="120" dirty="0">
                <a:latin typeface="Times New Roman"/>
                <a:cs typeface="Times New Roman"/>
              </a:rPr>
              <a:t>  </a:t>
            </a:r>
            <a:r>
              <a:rPr lang="en-US" sz="2400" dirty="0">
                <a:latin typeface="Times New Roman"/>
                <a:cs typeface="Times New Roman"/>
              </a:rPr>
              <a:t>it</a:t>
            </a:r>
            <a:r>
              <a:rPr lang="en-US" sz="2400" spc="120" dirty="0">
                <a:latin typeface="Times New Roman"/>
                <a:cs typeface="Times New Roman"/>
              </a:rPr>
              <a:t>  </a:t>
            </a:r>
            <a:r>
              <a:rPr lang="en-US" sz="2400" dirty="0">
                <a:latin typeface="Times New Roman"/>
                <a:cs typeface="Times New Roman"/>
              </a:rPr>
              <a:t>does</a:t>
            </a:r>
            <a:r>
              <a:rPr lang="en-US" sz="2400" spc="125" dirty="0">
                <a:latin typeface="Times New Roman"/>
                <a:cs typeface="Times New Roman"/>
              </a:rPr>
              <a:t>  </a:t>
            </a:r>
            <a:r>
              <a:rPr lang="en-US" sz="2400" dirty="0">
                <a:latin typeface="Times New Roman"/>
                <a:cs typeface="Times New Roman"/>
              </a:rPr>
              <a:t>not</a:t>
            </a:r>
            <a:r>
              <a:rPr lang="en-US" sz="2400" spc="114" dirty="0">
                <a:latin typeface="Times New Roman"/>
                <a:cs typeface="Times New Roman"/>
              </a:rPr>
              <a:t>  </a:t>
            </a:r>
            <a:r>
              <a:rPr lang="en-US" sz="2400" dirty="0">
                <a:latin typeface="Times New Roman"/>
                <a:cs typeface="Times New Roman"/>
              </a:rPr>
              <a:t>possess</a:t>
            </a:r>
            <a:r>
              <a:rPr lang="en-US" sz="2400" spc="125" dirty="0">
                <a:latin typeface="Times New Roman"/>
                <a:cs typeface="Times New Roman"/>
              </a:rPr>
              <a:t>  </a:t>
            </a:r>
            <a:r>
              <a:rPr lang="en-US" sz="2400" dirty="0">
                <a:latin typeface="Times New Roman"/>
                <a:cs typeface="Times New Roman"/>
              </a:rPr>
              <a:t>complete</a:t>
            </a:r>
            <a:r>
              <a:rPr lang="en-US" sz="2400" spc="120" dirty="0">
                <a:latin typeface="Times New Roman"/>
                <a:cs typeface="Times New Roman"/>
              </a:rPr>
              <a:t>  </a:t>
            </a:r>
            <a:r>
              <a:rPr lang="en-US" sz="2400" dirty="0">
                <a:latin typeface="Times New Roman"/>
                <a:cs typeface="Times New Roman"/>
              </a:rPr>
              <a:t>articulation,</a:t>
            </a:r>
            <a:r>
              <a:rPr lang="en-US" sz="2400" spc="120" dirty="0">
                <a:latin typeface="Times New Roman"/>
                <a:cs typeface="Times New Roman"/>
              </a:rPr>
              <a:t>  </a:t>
            </a:r>
            <a:r>
              <a:rPr lang="en-US" sz="2400" spc="-10" dirty="0">
                <a:latin typeface="Times New Roman"/>
                <a:cs typeface="Times New Roman"/>
              </a:rPr>
              <a:t>sensory </a:t>
            </a:r>
            <a:r>
              <a:rPr lang="en-US" sz="2400" dirty="0">
                <a:latin typeface="Times New Roman"/>
                <a:cs typeface="Times New Roman"/>
              </a:rPr>
              <a:t>feedback,</a:t>
            </a:r>
            <a:r>
              <a:rPr lang="en-US" sz="2400" spc="20" dirty="0">
                <a:latin typeface="Times New Roman"/>
                <a:cs typeface="Times New Roman"/>
              </a:rPr>
              <a:t> </a:t>
            </a:r>
            <a:r>
              <a:rPr lang="en-US" sz="2400" dirty="0">
                <a:latin typeface="Times New Roman"/>
                <a:cs typeface="Times New Roman"/>
              </a:rPr>
              <a:t>and</a:t>
            </a:r>
            <a:r>
              <a:rPr lang="en-US" sz="2400" spc="35" dirty="0">
                <a:latin typeface="Times New Roman"/>
                <a:cs typeface="Times New Roman"/>
              </a:rPr>
              <a:t> </a:t>
            </a:r>
            <a:r>
              <a:rPr lang="en-US" sz="2400" dirty="0">
                <a:latin typeface="Times New Roman"/>
                <a:cs typeface="Times New Roman"/>
              </a:rPr>
              <a:t>dynamic</a:t>
            </a:r>
            <a:r>
              <a:rPr lang="en-US" sz="2400" spc="30" dirty="0">
                <a:latin typeface="Times New Roman"/>
                <a:cs typeface="Times New Roman"/>
              </a:rPr>
              <a:t> </a:t>
            </a:r>
            <a:r>
              <a:rPr lang="en-US" sz="2400" dirty="0">
                <a:latin typeface="Times New Roman"/>
                <a:cs typeface="Times New Roman"/>
              </a:rPr>
              <a:t>testing</a:t>
            </a:r>
            <a:r>
              <a:rPr lang="en-US" sz="2400" spc="20" dirty="0">
                <a:latin typeface="Times New Roman"/>
                <a:cs typeface="Times New Roman"/>
              </a:rPr>
              <a:t> </a:t>
            </a:r>
            <a:r>
              <a:rPr lang="en-US" sz="2400" dirty="0">
                <a:latin typeface="Times New Roman"/>
                <a:cs typeface="Times New Roman"/>
              </a:rPr>
              <a:t>in</a:t>
            </a:r>
            <a:r>
              <a:rPr lang="en-US" sz="2400" spc="30" dirty="0">
                <a:latin typeface="Times New Roman"/>
                <a:cs typeface="Times New Roman"/>
              </a:rPr>
              <a:t> </a:t>
            </a:r>
            <a:r>
              <a:rPr lang="en-US" sz="2400" spc="-10" dirty="0">
                <a:latin typeface="Times New Roman"/>
                <a:cs typeface="Times New Roman"/>
              </a:rPr>
              <a:t>real-</a:t>
            </a:r>
            <a:r>
              <a:rPr lang="en-US" sz="2400" dirty="0">
                <a:latin typeface="Times New Roman"/>
                <a:cs typeface="Times New Roman"/>
              </a:rPr>
              <a:t>time.</a:t>
            </a:r>
            <a:r>
              <a:rPr lang="en-US" sz="2400" spc="30" dirty="0">
                <a:latin typeface="Times New Roman"/>
                <a:cs typeface="Times New Roman"/>
              </a:rPr>
              <a:t> </a:t>
            </a:r>
            <a:r>
              <a:rPr lang="en-US" sz="2400" dirty="0">
                <a:latin typeface="Times New Roman"/>
                <a:cs typeface="Times New Roman"/>
              </a:rPr>
              <a:t>The</a:t>
            </a:r>
            <a:r>
              <a:rPr lang="en-US" sz="2400" spc="15" dirty="0">
                <a:latin typeface="Times New Roman"/>
                <a:cs typeface="Times New Roman"/>
              </a:rPr>
              <a:t> </a:t>
            </a:r>
            <a:r>
              <a:rPr lang="en-US" sz="2400" spc="-10" dirty="0">
                <a:latin typeface="Times New Roman"/>
                <a:cs typeface="Times New Roman"/>
              </a:rPr>
              <a:t>long-</a:t>
            </a:r>
            <a:r>
              <a:rPr lang="en-US" sz="2400" dirty="0">
                <a:latin typeface="Times New Roman"/>
                <a:cs typeface="Times New Roman"/>
              </a:rPr>
              <a:t>term</a:t>
            </a:r>
            <a:r>
              <a:rPr lang="en-US" sz="2400" spc="5" dirty="0">
                <a:latin typeface="Times New Roman"/>
                <a:cs typeface="Times New Roman"/>
              </a:rPr>
              <a:t> </a:t>
            </a:r>
            <a:r>
              <a:rPr lang="en-US" sz="2400" dirty="0">
                <a:latin typeface="Times New Roman"/>
                <a:cs typeface="Times New Roman"/>
              </a:rPr>
              <a:t>aim</a:t>
            </a:r>
            <a:r>
              <a:rPr lang="en-US" sz="2400" spc="15" dirty="0">
                <a:latin typeface="Times New Roman"/>
                <a:cs typeface="Times New Roman"/>
              </a:rPr>
              <a:t> </a:t>
            </a:r>
            <a:r>
              <a:rPr lang="en-US" sz="2400" spc="-25" dirty="0">
                <a:latin typeface="Times New Roman"/>
                <a:cs typeface="Times New Roman"/>
              </a:rPr>
              <a:t>is </a:t>
            </a:r>
            <a:r>
              <a:rPr lang="en-US" sz="2400" dirty="0">
                <a:latin typeface="Times New Roman"/>
                <a:cs typeface="Times New Roman"/>
              </a:rPr>
              <a:t>to</a:t>
            </a:r>
            <a:r>
              <a:rPr lang="en-US" sz="2400" spc="160" dirty="0">
                <a:latin typeface="Times New Roman"/>
                <a:cs typeface="Times New Roman"/>
              </a:rPr>
              <a:t> </a:t>
            </a:r>
            <a:r>
              <a:rPr lang="en-US" sz="2400" dirty="0">
                <a:latin typeface="Times New Roman"/>
                <a:cs typeface="Times New Roman"/>
              </a:rPr>
              <a:t>develop</a:t>
            </a:r>
            <a:r>
              <a:rPr lang="en-US" sz="2400" spc="165" dirty="0">
                <a:latin typeface="Times New Roman"/>
                <a:cs typeface="Times New Roman"/>
              </a:rPr>
              <a:t> </a:t>
            </a:r>
            <a:r>
              <a:rPr lang="en-US" sz="2400" dirty="0">
                <a:latin typeface="Times New Roman"/>
                <a:cs typeface="Times New Roman"/>
              </a:rPr>
              <a:t>a</a:t>
            </a:r>
            <a:r>
              <a:rPr lang="en-US" sz="2400" spc="145" dirty="0">
                <a:latin typeface="Times New Roman"/>
                <a:cs typeface="Times New Roman"/>
              </a:rPr>
              <a:t> </a:t>
            </a:r>
            <a:r>
              <a:rPr lang="en-US" sz="2400" dirty="0">
                <a:latin typeface="Times New Roman"/>
                <a:cs typeface="Times New Roman"/>
              </a:rPr>
              <a:t>safe,</a:t>
            </a:r>
            <a:r>
              <a:rPr lang="en-US" sz="2400" spc="160" dirty="0">
                <a:latin typeface="Times New Roman"/>
                <a:cs typeface="Times New Roman"/>
              </a:rPr>
              <a:t> </a:t>
            </a:r>
            <a:r>
              <a:rPr lang="en-US" sz="2400" spc="-10" dirty="0">
                <a:latin typeface="Times New Roman"/>
                <a:cs typeface="Times New Roman"/>
              </a:rPr>
              <a:t>user-</a:t>
            </a:r>
            <a:r>
              <a:rPr lang="en-US" sz="2400" dirty="0">
                <a:latin typeface="Times New Roman"/>
                <a:cs typeface="Times New Roman"/>
              </a:rPr>
              <a:t>friendly</a:t>
            </a:r>
            <a:r>
              <a:rPr lang="en-US" sz="2400" spc="145" dirty="0">
                <a:latin typeface="Times New Roman"/>
                <a:cs typeface="Times New Roman"/>
              </a:rPr>
              <a:t> </a:t>
            </a:r>
            <a:r>
              <a:rPr lang="en-US" sz="2400" dirty="0">
                <a:latin typeface="Times New Roman"/>
                <a:cs typeface="Times New Roman"/>
              </a:rPr>
              <a:t>prosthetic</a:t>
            </a:r>
            <a:r>
              <a:rPr lang="en-US" sz="2400" spc="155" dirty="0">
                <a:latin typeface="Times New Roman"/>
                <a:cs typeface="Times New Roman"/>
              </a:rPr>
              <a:t> </a:t>
            </a:r>
            <a:r>
              <a:rPr lang="en-US" sz="2400" dirty="0">
                <a:latin typeface="Times New Roman"/>
                <a:cs typeface="Times New Roman"/>
              </a:rPr>
              <a:t>for</a:t>
            </a:r>
            <a:r>
              <a:rPr lang="en-US" sz="2400" spc="155" dirty="0">
                <a:latin typeface="Times New Roman"/>
                <a:cs typeface="Times New Roman"/>
              </a:rPr>
              <a:t> </a:t>
            </a:r>
            <a:r>
              <a:rPr lang="en-US" sz="2400" dirty="0">
                <a:latin typeface="Times New Roman"/>
                <a:cs typeface="Times New Roman"/>
              </a:rPr>
              <a:t>people</a:t>
            </a:r>
            <a:r>
              <a:rPr lang="en-US" sz="2400" spc="165" dirty="0">
                <a:latin typeface="Times New Roman"/>
                <a:cs typeface="Times New Roman"/>
              </a:rPr>
              <a:t> </a:t>
            </a:r>
            <a:r>
              <a:rPr lang="en-US" sz="2400" dirty="0">
                <a:latin typeface="Times New Roman"/>
                <a:cs typeface="Times New Roman"/>
              </a:rPr>
              <a:t>with</a:t>
            </a:r>
            <a:r>
              <a:rPr lang="en-US" sz="2400" spc="160" dirty="0">
                <a:latin typeface="Times New Roman"/>
                <a:cs typeface="Times New Roman"/>
              </a:rPr>
              <a:t> </a:t>
            </a:r>
            <a:r>
              <a:rPr lang="en-US" sz="2400" spc="-10" dirty="0">
                <a:latin typeface="Times New Roman"/>
                <a:cs typeface="Times New Roman"/>
              </a:rPr>
              <a:t>nerve </a:t>
            </a:r>
            <a:r>
              <a:rPr lang="en-US" sz="2400" dirty="0">
                <a:latin typeface="Times New Roman"/>
                <a:cs typeface="Times New Roman"/>
              </a:rPr>
              <a:t>damage,</a:t>
            </a:r>
            <a:r>
              <a:rPr lang="en-US" sz="2400" spc="-15" dirty="0">
                <a:latin typeface="Times New Roman"/>
                <a:cs typeface="Times New Roman"/>
              </a:rPr>
              <a:t> </a:t>
            </a:r>
            <a:r>
              <a:rPr lang="en-US" sz="2400" dirty="0">
                <a:latin typeface="Times New Roman"/>
                <a:cs typeface="Times New Roman"/>
              </a:rPr>
              <a:t>particularly</a:t>
            </a:r>
            <a:r>
              <a:rPr lang="en-US" sz="2400" spc="-15" dirty="0">
                <a:latin typeface="Times New Roman"/>
                <a:cs typeface="Times New Roman"/>
              </a:rPr>
              <a:t> </a:t>
            </a:r>
            <a:r>
              <a:rPr lang="en-US" sz="2400" spc="-10" dirty="0">
                <a:latin typeface="Times New Roman"/>
                <a:cs typeface="Times New Roman"/>
              </a:rPr>
              <a:t>children.</a:t>
            </a:r>
            <a:endParaRPr lang="en-US" sz="2400" dirty="0">
              <a:latin typeface="Times New Roman"/>
              <a:cs typeface="Times New Roman"/>
            </a:endParaRPr>
          </a:p>
        </p:txBody>
      </p:sp>
      <p:sp>
        <p:nvSpPr>
          <p:cNvPr id="9" name="object 7">
            <a:extLst>
              <a:ext uri="{FF2B5EF4-FFF2-40B4-BE49-F238E27FC236}">
                <a16:creationId xmlns:a16="http://schemas.microsoft.com/office/drawing/2014/main" id="{E55F39D5-C7E7-8DFE-EEA7-460126F01396}"/>
              </a:ext>
            </a:extLst>
          </p:cNvPr>
          <p:cNvSpPr txBox="1"/>
          <p:nvPr/>
        </p:nvSpPr>
        <p:spPr>
          <a:xfrm>
            <a:off x="535940" y="6474967"/>
            <a:ext cx="1140460" cy="156068"/>
          </a:xfrm>
          <a:prstGeom prst="rect">
            <a:avLst/>
          </a:prstGeom>
        </p:spPr>
        <p:txBody>
          <a:bodyPr vert="horz" wrap="square" lIns="0" tIns="0" rIns="0" bIns="0" rtlCol="0">
            <a:spAutoFit/>
          </a:bodyPr>
          <a:lstStyle/>
          <a:p>
            <a:pPr marL="12700">
              <a:lnSpc>
                <a:spcPts val="1240"/>
              </a:lnSpc>
            </a:pPr>
            <a:r>
              <a:rPr sz="1200" spc="-20" dirty="0">
                <a:solidFill>
                  <a:srgbClr val="858585"/>
                </a:solidFill>
                <a:latin typeface="Calibri"/>
                <a:cs typeface="Calibri"/>
              </a:rPr>
              <a:t>1</a:t>
            </a:r>
            <a:r>
              <a:rPr lang="en-US" sz="1200" spc="-20" dirty="0">
                <a:solidFill>
                  <a:srgbClr val="858585"/>
                </a:solidFill>
                <a:latin typeface="Calibri"/>
                <a:cs typeface="Calibri"/>
              </a:rPr>
              <a:t>1 May 20</a:t>
            </a:r>
            <a:r>
              <a:rPr sz="1200" spc="-25" dirty="0">
                <a:solidFill>
                  <a:srgbClr val="858585"/>
                </a:solidFill>
                <a:latin typeface="Calibri"/>
                <a:cs typeface="Calibri"/>
              </a:rPr>
              <a:t>25</a:t>
            </a:r>
            <a:endParaRPr sz="1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3500</Words>
  <Application>Microsoft Office PowerPoint</Application>
  <PresentationFormat>On-screen Show (4:3)</PresentationFormat>
  <Paragraphs>211</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Symbol</vt:lpstr>
      <vt:lpstr>Times New Roman</vt:lpstr>
      <vt:lpstr>Office Theme</vt:lpstr>
      <vt:lpstr>Outline</vt:lpstr>
      <vt:lpstr>INTRODUCTION</vt:lpstr>
      <vt:lpstr>Problem Statement</vt:lpstr>
      <vt:lpstr>Objectives</vt:lpstr>
      <vt:lpstr>Literature review:</vt:lpstr>
      <vt:lpstr>2. Prosthetic Limb Attachment via Electromagnetic Attraction Through a Closed Skin Envelope</vt:lpstr>
      <vt:lpstr>3. Transcutaneous Magnet Localizer for a Self-Contained Myokinetic Prosthetic Hand</vt:lpstr>
      <vt:lpstr>4. Neural Network-Based Lower Limb Prostheses Control Using Super Twisting Sliding Mode Control</vt:lpstr>
      <vt:lpstr>5. A Low-Cost Lightweight Prosthetic Arm with Soft Gripping Fingers Controlled Using CNN</vt:lpstr>
      <vt:lpstr>6. Finch: Prosthetic Arm With Three Opposing Fingers Controlled by a Muscle Bulge</vt:lpstr>
      <vt:lpstr>PowerPoint Presentation</vt:lpstr>
      <vt:lpstr>PowerPoint Presentation</vt:lpstr>
      <vt:lpstr>APPLICATIONS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Major-Project Phase-1(BEC685)</dc:title>
  <dc:creator>Sandya BS</dc:creator>
  <cp:lastModifiedBy>Shreekanth Reddy</cp:lastModifiedBy>
  <cp:revision>13</cp:revision>
  <dcterms:created xsi:type="dcterms:W3CDTF">2025-05-03T17:48:41Z</dcterms:created>
  <dcterms:modified xsi:type="dcterms:W3CDTF">2025-08-11T11:20:15Z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2025-05-03T00:00:00Z</vt:filetime>
  </property>
  <property fmtid="{D5CDD505-2E9C-101B-9397-08002B2CF9AE}" pid="3" name="Creator">
    <vt:lpwstr>Microsoft® Word 2010</vt:lpwstr>
  </property>
  <property fmtid="{D5CDD505-2E9C-101B-9397-08002B2CF9AE}" pid="4" name="LastSaved">
    <vt:filetime>2025-05-03T00:00:00Z</vt:filetime>
  </property>
  <property fmtid="{D5CDD505-2E9C-101B-9397-08002B2CF9AE}" pid="5" name="Producer">
    <vt:lpwstr>Microsoft® Word 2010</vt:lpwstr>
  </property>
</Properties>
</file>