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embeddedFontLst>
    <p:embeddedFont>
      <p:font typeface="Wingdings 2" panose="05020102010507070707"/>
      <p:regular r:id="rId13"/>
    </p:embeddedFont>
    <p:embeddedFont>
      <p:font typeface="Tw Cen MT" panose="020B0602020104020603"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36" d="100"/>
          <a:sy n="36" d="100"/>
        </p:scale>
        <p:origin x="1128" y="54"/>
      </p:cViewPr>
      <p:guideLst>
        <p:guide orient="horz" pos="2159"/>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8401050" y="1905000"/>
            <a:ext cx="2552700" cy="3028950"/>
          </a:xfrm>
          <a:prstGeom prst="rect">
            <a:avLst/>
          </a:prstGeom>
          <a:solidFill>
            <a:srgbClr val="D8D8D8"/>
          </a:solidFill>
          <a:ln>
            <a:noFill/>
          </a:ln>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marL="0" lvl="0" indent="0" algn="r" rtl="0">
              <a:spcBef>
                <a:spcPts val="0"/>
              </a:spcBef>
              <a:spcAft>
                <a:spcPts val="0"/>
              </a:spcAft>
              <a:buNone/>
            </a:pPr>
            <a:fld id="{00000000-1234-1234-1234-123412341234}" type="slidenum">
              <a:rPr lang="en-US" smtClean="0"/>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0" y="0"/>
            <a:ext cx="12192000" cy="6858000"/>
          </a:xfrm>
          <a:prstGeom prst="rect">
            <a:avLst/>
          </a:prstGeom>
          <a:noFill/>
          <a:ln>
            <a:noFill/>
          </a:ln>
        </p:spPr>
      </p:pic>
      <p:grpSp>
        <p:nvGrpSpPr>
          <p:cNvPr id="93" name="Google Shape;93;p15"/>
          <p:cNvGrpSpPr/>
          <p:nvPr/>
        </p:nvGrpSpPr>
        <p:grpSpPr>
          <a:xfrm>
            <a:off x="748574" y="758372"/>
            <a:ext cx="10616112" cy="5341257"/>
            <a:chOff x="748574" y="758372"/>
            <a:chExt cx="10616112" cy="5341257"/>
          </a:xfrm>
        </p:grpSpPr>
        <p:sp>
          <p:nvSpPr>
            <p:cNvPr id="94" name="Google Shape;94;p15"/>
            <p:cNvSpPr txBox="1"/>
            <p:nvPr/>
          </p:nvSpPr>
          <p:spPr>
            <a:xfrm>
              <a:off x="2552787" y="2693574"/>
              <a:ext cx="6323529" cy="891541"/>
            </a:xfrm>
            <a:prstGeom prst="rect">
              <a:avLst/>
            </a:prstGeom>
            <a:noFill/>
            <a:ln>
              <a:noFill/>
            </a:ln>
            <a:effectLst>
              <a:outerShdw blurRad="50800" dist="50800" dir="5400000" sx="1000" sy="1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rgbClr val="7EBDA8"/>
                  </a:solidFill>
                  <a:latin typeface="Arial" panose="020B0604020202020204"/>
                  <a:ea typeface="Arial" panose="020B0604020202020204"/>
                  <a:cs typeface="Arial" panose="020B0604020202020204"/>
                  <a:sym typeface="Arial" panose="020B0604020202020204"/>
                </a:rPr>
                <a:t> FASHION GENERAL</a:t>
              </a:r>
              <a:endParaRPr sz="5400" b="1" i="0" u="none" strike="noStrike" cap="none">
                <a:solidFill>
                  <a:srgbClr val="7EBDA8"/>
                </a:solidFill>
                <a:latin typeface="Arial" panose="020B0604020202020204"/>
                <a:ea typeface="Arial" panose="020B0604020202020204"/>
                <a:cs typeface="Arial" panose="020B0604020202020204"/>
                <a:sym typeface="Arial" panose="020B0604020202020204"/>
              </a:endParaRPr>
            </a:p>
          </p:txBody>
        </p:sp>
        <p:sp>
          <p:nvSpPr>
            <p:cNvPr id="95" name="Google Shape;95;p15"/>
            <p:cNvSpPr/>
            <p:nvPr/>
          </p:nvSpPr>
          <p:spPr>
            <a:xfrm>
              <a:off x="827314" y="758372"/>
              <a:ext cx="10537372" cy="5341257"/>
            </a:xfrm>
            <a:prstGeom prst="rect">
              <a:avLst/>
            </a:prstGeom>
            <a:solidFill>
              <a:schemeClr val="lt1"/>
            </a:solidFill>
            <a:ln>
              <a:noFill/>
            </a:ln>
            <a:effectLst>
              <a:outerShdw blurRad="50800" dist="101600" dir="12600000" algn="ctr" rotWithShape="0">
                <a:srgbClr val="000000">
                  <a:alpha val="1568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sz="1800" b="0" i="0" u="none" strike="noStrike" cap="none">
                  <a:solidFill>
                    <a:schemeClr val="lt1"/>
                  </a:solidFill>
                  <a:latin typeface="Arial" panose="020B0604020202020204"/>
                  <a:ea typeface="Arial" panose="020B0604020202020204"/>
                  <a:cs typeface="Arial" panose="020B0604020202020204"/>
                  <a:sym typeface="Arial" panose="020B0604020202020204"/>
                </a:rPr>
                <a:t>Analysis of Sales and Market Trends in the Toiletries Industry of Bangladesh"</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6" name="Google Shape;96;p15"/>
            <p:cNvPicPr preferRelativeResize="0"/>
            <p:nvPr/>
          </p:nvPicPr>
          <p:blipFill rotWithShape="1">
            <a:blip r:embed="rId2"/>
            <a:srcRect/>
            <a:stretch>
              <a:fillRect/>
            </a:stretch>
          </p:blipFill>
          <p:spPr>
            <a:xfrm>
              <a:off x="827314" y="3926896"/>
              <a:ext cx="3178629" cy="2172732"/>
            </a:xfrm>
            <a:prstGeom prst="rect">
              <a:avLst/>
            </a:prstGeom>
            <a:noFill/>
            <a:ln>
              <a:noFill/>
            </a:ln>
          </p:spPr>
        </p:pic>
        <p:pic>
          <p:nvPicPr>
            <p:cNvPr id="97" name="Google Shape;97;p15"/>
            <p:cNvPicPr preferRelativeResize="0"/>
            <p:nvPr/>
          </p:nvPicPr>
          <p:blipFill rotWithShape="1">
            <a:blip r:embed="rId3"/>
            <a:srcRect/>
            <a:stretch>
              <a:fillRect/>
            </a:stretch>
          </p:blipFill>
          <p:spPr>
            <a:xfrm>
              <a:off x="7460344" y="762783"/>
              <a:ext cx="3904342" cy="3164113"/>
            </a:xfrm>
            <a:prstGeom prst="rect">
              <a:avLst/>
            </a:prstGeom>
            <a:noFill/>
            <a:ln>
              <a:noFill/>
            </a:ln>
          </p:spPr>
        </p:pic>
        <p:sp>
          <p:nvSpPr>
            <p:cNvPr id="98" name="Google Shape;98;p15"/>
            <p:cNvSpPr txBox="1"/>
            <p:nvPr/>
          </p:nvSpPr>
          <p:spPr>
            <a:xfrm>
              <a:off x="2708910" y="2687935"/>
              <a:ext cx="182881" cy="891540"/>
            </a:xfrm>
            <a:prstGeom prst="rect">
              <a:avLst/>
            </a:prstGeom>
            <a:noFill/>
            <a:ln>
              <a:noFill/>
            </a:ln>
            <a:effectLst>
              <a:outerShdw blurRad="50800" dist="50800" dir="5400000" sx="1000" sy="1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b="1" i="0" u="none" strike="noStrike" cap="none">
                <a:solidFill>
                  <a:srgbClr val="F19881"/>
                </a:solidFill>
                <a:latin typeface="Arial" panose="020B0604020202020204"/>
                <a:ea typeface="Arial" panose="020B0604020202020204"/>
                <a:cs typeface="Arial" panose="020B0604020202020204"/>
                <a:sym typeface="Arial" panose="020B0604020202020204"/>
              </a:endParaRPr>
            </a:p>
          </p:txBody>
        </p:sp>
        <p:sp>
          <p:nvSpPr>
            <p:cNvPr id="99" name="Google Shape;99;p15"/>
            <p:cNvSpPr/>
            <p:nvPr/>
          </p:nvSpPr>
          <p:spPr>
            <a:xfrm>
              <a:off x="748574" y="838382"/>
              <a:ext cx="10591800" cy="3708400"/>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None/>
              </a:pPr>
              <a:r>
                <a:rPr lang="en-US" sz="4800" b="1" i="0" u="none" strike="noStrike" cap="none">
                  <a:solidFill>
                    <a:schemeClr val="tx1"/>
                  </a:solidFill>
                  <a:latin typeface="Arial" panose="020B0604020202020204" pitchFamily="34" charset="0"/>
                  <a:ea typeface="Arial" panose="020B0604020202020204"/>
                  <a:cs typeface="Arial" panose="020B0604020202020204" pitchFamily="34" charset="0"/>
                  <a:sym typeface="Arial" panose="020B0604020202020204"/>
                </a:rPr>
                <a:t>Project Title: </a:t>
              </a:r>
              <a:r>
                <a:rPr sz="4800" b="1" i="0" u="none" strike="noStrike" cap="none">
                  <a:solidFill>
                    <a:schemeClr val="tx1"/>
                  </a:solidFill>
                  <a:latin typeface="Arial" panose="020B0604020202020204" pitchFamily="34" charset="0"/>
                  <a:ea typeface="Arial" panose="020B0604020202020204"/>
                  <a:cs typeface="Arial" panose="020B0604020202020204" pitchFamily="34" charset="0"/>
                  <a:sym typeface="Arial" panose="020B0604020202020204"/>
                </a:rPr>
                <a:t>Analysis of Sales and</a:t>
              </a:r>
              <a:r>
                <a:rPr lang="en-US" sz="4800" b="1" i="0" u="none" strike="noStrike" cap="none">
                  <a:solidFill>
                    <a:schemeClr val="tx1"/>
                  </a:solidFill>
                  <a:latin typeface="Arial" panose="020B0604020202020204" pitchFamily="34" charset="0"/>
                  <a:ea typeface="Arial" panose="020B0604020202020204"/>
                  <a:cs typeface="Arial" panose="020B0604020202020204" pitchFamily="34" charset="0"/>
                  <a:sym typeface="Arial" panose="020B0604020202020204"/>
                </a:rPr>
                <a:t> </a:t>
              </a:r>
              <a:r>
                <a:rPr sz="4800" b="1" i="0" u="none" strike="noStrike" cap="none">
                  <a:solidFill>
                    <a:schemeClr val="tx1"/>
                  </a:solidFill>
                  <a:latin typeface="Arial" panose="020B0604020202020204" pitchFamily="34" charset="0"/>
                  <a:ea typeface="Arial" panose="020B0604020202020204"/>
                  <a:cs typeface="Arial" panose="020B0604020202020204" pitchFamily="34" charset="0"/>
                  <a:sym typeface="Arial" panose="020B0604020202020204"/>
                </a:rPr>
                <a:t>Market Trends in the Toiletries Industry of Banglades</a:t>
              </a:r>
              <a:endParaRPr sz="4800" b="1" i="0" u="none" strike="noStrike" cap="none">
                <a:solidFill>
                  <a:schemeClr val="tx1"/>
                </a:solidFill>
                <a:latin typeface="Arial" panose="020B0604020202020204" pitchFamily="34" charset="0"/>
                <a:ea typeface="Arial" panose="020B0604020202020204"/>
                <a:cs typeface="Arial" panose="020B0604020202020204" pitchFamily="34" charset="0"/>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6"/>
          <p:cNvPicPr preferRelativeResize="0"/>
          <p:nvPr/>
        </p:nvPicPr>
        <p:blipFill rotWithShape="1">
          <a:blip r:embed="rId1"/>
          <a:srcRect/>
          <a:stretch>
            <a:fillRect/>
          </a:stretch>
        </p:blipFill>
        <p:spPr>
          <a:xfrm>
            <a:off x="827315" y="4457700"/>
            <a:ext cx="2402082" cy="1641928"/>
          </a:xfrm>
          <a:prstGeom prst="rect">
            <a:avLst/>
          </a:prstGeom>
          <a:noFill/>
          <a:ln>
            <a:noFill/>
          </a:ln>
        </p:spPr>
      </p:pic>
      <p:sp>
        <p:nvSpPr>
          <p:cNvPr id="109" name="Google Shape;109;p16"/>
          <p:cNvSpPr txBox="1"/>
          <p:nvPr/>
        </p:nvSpPr>
        <p:spPr>
          <a:xfrm flipH="1">
            <a:off x="381000" y="1524678"/>
            <a:ext cx="11811000" cy="2431394"/>
          </a:xfrm>
          <a:prstGeom prst="rect">
            <a:avLst/>
          </a:prstGeom>
          <a:noFill/>
          <a:ln>
            <a:noFill/>
          </a:ln>
          <a:effectLst>
            <a:outerShdw blurRad="50800" dist="50800" dir="5400000" sx="1000" sy="1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rgbClr val="F19881"/>
                </a:solidFill>
              </a:rPr>
              <a:t>Introduction</a:t>
            </a:r>
            <a:endParaRPr lang="en-US" sz="4000" b="1" dirty="0">
              <a:solidFill>
                <a:srgbClr val="F19881"/>
              </a:solidFill>
            </a:endParaRPr>
          </a:p>
          <a:p>
            <a:pPr marL="0" marR="0" lvl="0" indent="0" algn="just" rtl="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The toiletries industry includes a range of products designed for personal hygiene and grooming, such as soaps, shampoos, conditioners, deodorants, toothpaste, and skincare items. In Bangladesh, this industry has seen rapid growth, attributed to several factors</a:t>
            </a:r>
            <a:endParaRPr sz="4400" b="1" i="0" u="none" strike="noStrike" cap="none" dirty="0">
              <a:solidFill>
                <a:srgbClr val="F1988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4" name="Google Shape;134;p17"/>
          <p:cNvPicPr preferRelativeResize="0"/>
          <p:nvPr/>
        </p:nvPicPr>
        <p:blipFill rotWithShape="1">
          <a:blip r:embed="rId1"/>
          <a:srcRect l="6220" b="6280"/>
          <a:stretch>
            <a:fillRect/>
          </a:stretch>
        </p:blipFill>
        <p:spPr>
          <a:xfrm>
            <a:off x="345901" y="4995350"/>
            <a:ext cx="2252683" cy="1538801"/>
          </a:xfrm>
          <a:prstGeom prst="rect">
            <a:avLst/>
          </a:prstGeom>
          <a:noFill/>
          <a:ln>
            <a:noFill/>
          </a:ln>
        </p:spPr>
      </p:pic>
      <p:pic>
        <p:nvPicPr>
          <p:cNvPr id="135" name="Google Shape;135;p17"/>
          <p:cNvPicPr preferRelativeResize="0"/>
          <p:nvPr/>
        </p:nvPicPr>
        <p:blipFill rotWithShape="1">
          <a:blip r:embed="rId2"/>
          <a:srcRect/>
          <a:stretch>
            <a:fillRect/>
          </a:stretch>
        </p:blipFill>
        <p:spPr>
          <a:xfrm>
            <a:off x="8850688" y="323849"/>
            <a:ext cx="2995411" cy="2427507"/>
          </a:xfrm>
          <a:prstGeom prst="rect">
            <a:avLst/>
          </a:prstGeom>
          <a:noFill/>
          <a:ln>
            <a:noFill/>
          </a:ln>
        </p:spPr>
      </p:pic>
      <p:sp>
        <p:nvSpPr>
          <p:cNvPr id="143" name="Google Shape;143;p17"/>
          <p:cNvSpPr/>
          <p:nvPr/>
        </p:nvSpPr>
        <p:spPr>
          <a:xfrm>
            <a:off x="685799" y="323850"/>
            <a:ext cx="11160299" cy="6534152"/>
          </a:xfrm>
          <a:custGeom>
            <a:avLst/>
            <a:gdLst/>
            <a:ahLst/>
            <a:cxnLst/>
            <a:rect l="l" t="t" r="r" b="b"/>
            <a:pathLst>
              <a:path w="3476625" h="2219325" extrusionOk="0">
                <a:moveTo>
                  <a:pt x="1047750" y="9525"/>
                </a:moveTo>
                <a:lnTo>
                  <a:pt x="0" y="9525"/>
                </a:lnTo>
                <a:lnTo>
                  <a:pt x="0" y="2219325"/>
                </a:lnTo>
                <a:lnTo>
                  <a:pt x="3476625" y="2219325"/>
                </a:lnTo>
                <a:lnTo>
                  <a:pt x="3476625" y="66675"/>
                </a:lnTo>
                <a:lnTo>
                  <a:pt x="3476625" y="0"/>
                </a:lnTo>
                <a:lnTo>
                  <a:pt x="2314575" y="0"/>
                </a:lnTo>
              </a:path>
            </a:pathLst>
          </a:custGeom>
          <a:noFill/>
          <a:ln w="12700" cap="flat" cmpd="sng">
            <a:solidFill>
              <a:srgbClr val="68B09E"/>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44" name="Google Shape;144;p17"/>
          <p:cNvSpPr/>
          <p:nvPr/>
        </p:nvSpPr>
        <p:spPr>
          <a:xfrm>
            <a:off x="1086269" y="1557227"/>
            <a:ext cx="4850561" cy="410910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000" dirty="0">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Clr>
                <a:schemeClr val="dk1"/>
              </a:buClr>
              <a:buSzPts val="1000"/>
              <a:buFont typeface="Arial" panose="020B0604020202020204"/>
              <a:buNone/>
            </a:pPr>
            <a:endParaRPr sz="1000" dirty="0">
              <a:solidFill>
                <a:srgbClr val="7F7F7F"/>
              </a:solidFill>
              <a:latin typeface="Arial" panose="020B0604020202020204"/>
              <a:ea typeface="Arial" panose="020B0604020202020204"/>
              <a:cs typeface="Arial" panose="020B0604020202020204"/>
              <a:sym typeface="Arial" panose="020B0604020202020204"/>
            </a:endParaRPr>
          </a:p>
        </p:txBody>
      </p:sp>
      <p:sp>
        <p:nvSpPr>
          <p:cNvPr id="3" name="TextBox 2"/>
          <p:cNvSpPr txBox="1"/>
          <p:nvPr/>
        </p:nvSpPr>
        <p:spPr>
          <a:xfrm>
            <a:off x="732503" y="1350463"/>
            <a:ext cx="10373228" cy="4954241"/>
          </a:xfrm>
          <a:prstGeom prst="rect">
            <a:avLst/>
          </a:prstGeom>
          <a:noFill/>
        </p:spPr>
        <p:txBody>
          <a:bodyPr wrap="square">
            <a:spAutoFit/>
          </a:bodyPr>
          <a:lstStyle/>
          <a:p>
            <a:pPr marL="0" marR="0"/>
            <a:r>
              <a:rPr lang="en-US" sz="4400" b="1" dirty="0">
                <a:solidFill>
                  <a:srgbClr val="8DB3E2"/>
                </a:solidFill>
                <a:effectLst/>
                <a:latin typeface="Times New Roman" panose="02020603050405020304" pitchFamily="18" charset="0"/>
                <a:ea typeface="Times New Roman" panose="02020603050405020304" pitchFamily="18" charset="0"/>
              </a:rPr>
              <a:t>Methodology</a:t>
            </a:r>
            <a:endParaRPr lang="en-US" sz="4400" b="1" dirty="0">
              <a:solidFill>
                <a:srgbClr val="8DB3E2"/>
              </a:solidFill>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10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This study utilizes a mixed-methods approach: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Quantitative Data</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Analysis of market reports, sales figures, and growth projections from industry databases such as Statista and Euromonitor.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Qualitative Insights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Conducting interviews with industry experts, retailers, and consumer surveys to gather firsthand information about market trends and preferences.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8"/>
          <p:cNvGrpSpPr/>
          <p:nvPr/>
        </p:nvGrpSpPr>
        <p:grpSpPr>
          <a:xfrm>
            <a:off x="0" y="0"/>
            <a:ext cx="12192000" cy="6858000"/>
            <a:chOff x="0" y="0"/>
            <a:chExt cx="12192000" cy="6858000"/>
          </a:xfrm>
        </p:grpSpPr>
        <p:pic>
          <p:nvPicPr>
            <p:cNvPr id="153" name="Google Shape;153;p18"/>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4" name="Google Shape;154;p18"/>
            <p:cNvSpPr/>
            <p:nvPr/>
          </p:nvSpPr>
          <p:spPr>
            <a:xfrm>
              <a:off x="345901" y="323849"/>
              <a:ext cx="11500198" cy="6210302"/>
            </a:xfrm>
            <a:prstGeom prst="rect">
              <a:avLst/>
            </a:prstGeom>
            <a:solidFill>
              <a:schemeClr val="lt1"/>
            </a:solidFill>
            <a:ln>
              <a:noFill/>
            </a:ln>
            <a:effectLst>
              <a:outerShdw blurRad="50800" dist="101600" dir="12600000" algn="ctr" rotWithShape="0">
                <a:srgbClr val="000000">
                  <a:alpha val="1568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55" name="Google Shape;155;p18"/>
            <p:cNvPicPr preferRelativeResize="0"/>
            <p:nvPr/>
          </p:nvPicPr>
          <p:blipFill rotWithShape="1">
            <a:blip r:embed="rId2"/>
            <a:srcRect l="6220" b="6280"/>
            <a:stretch>
              <a:fillRect/>
            </a:stretch>
          </p:blipFill>
          <p:spPr>
            <a:xfrm>
              <a:off x="345901" y="4995350"/>
              <a:ext cx="2252683" cy="1538801"/>
            </a:xfrm>
            <a:prstGeom prst="rect">
              <a:avLst/>
            </a:prstGeom>
            <a:noFill/>
            <a:ln>
              <a:noFill/>
            </a:ln>
          </p:spPr>
        </p:pic>
        <p:pic>
          <p:nvPicPr>
            <p:cNvPr id="156" name="Google Shape;156;p18"/>
            <p:cNvPicPr preferRelativeResize="0"/>
            <p:nvPr/>
          </p:nvPicPr>
          <p:blipFill rotWithShape="1">
            <a:blip r:embed="rId3"/>
            <a:srcRect/>
            <a:stretch>
              <a:fillRect/>
            </a:stretch>
          </p:blipFill>
          <p:spPr>
            <a:xfrm>
              <a:off x="8850688" y="323849"/>
              <a:ext cx="2995411" cy="2427507"/>
            </a:xfrm>
            <a:prstGeom prst="rect">
              <a:avLst/>
            </a:prstGeom>
            <a:noFill/>
            <a:ln>
              <a:noFill/>
            </a:ln>
          </p:spPr>
        </p:pic>
      </p:grpSp>
      <p:sp>
        <p:nvSpPr>
          <p:cNvPr id="181" name="Google Shape;181;p18"/>
          <p:cNvSpPr/>
          <p:nvPr/>
        </p:nvSpPr>
        <p:spPr>
          <a:xfrm>
            <a:off x="1752600" y="2391325"/>
            <a:ext cx="9278258" cy="2536190"/>
          </a:xfrm>
          <a:prstGeom prst="rect">
            <a:avLst/>
          </a:prstGeom>
          <a:noFill/>
          <a:ln>
            <a:noFill/>
          </a:ln>
        </p:spPr>
        <p:txBody>
          <a:bodyPr spcFirstLastPara="1" wrap="square" lIns="91425" tIns="45700" rIns="91425" bIns="45700" anchor="t" anchorCtr="0">
            <a:noAutofit/>
          </a:bodyPr>
          <a:lstStyle/>
          <a:p>
            <a:pPr marL="0" marR="0" lvl="0" indent="0" algn="l" rtl="0">
              <a:lnSpc>
                <a:spcPct val="250000"/>
              </a:lnSpc>
              <a:spcBef>
                <a:spcPts val="0"/>
              </a:spcBef>
              <a:spcAft>
                <a:spcPts val="0"/>
              </a:spcAft>
              <a:buClr>
                <a:schemeClr val="dk1"/>
              </a:buClr>
              <a:buSzPts val="1000"/>
              <a:buFont typeface="Arial" panose="020B0604020202020204"/>
              <a:buNone/>
            </a:pPr>
            <a:endParaRPr sz="1000" dirty="0">
              <a:solidFill>
                <a:srgbClr val="7F7F7F"/>
              </a:solidFill>
              <a:latin typeface="Arial" panose="020B0604020202020204"/>
              <a:ea typeface="Arial" panose="020B0604020202020204"/>
              <a:cs typeface="Arial" panose="020B0604020202020204"/>
              <a:sym typeface="Arial" panose="020B0604020202020204"/>
            </a:endParaRPr>
          </a:p>
        </p:txBody>
      </p:sp>
      <p:sp>
        <p:nvSpPr>
          <p:cNvPr id="3" name="TextBox 2"/>
          <p:cNvSpPr txBox="1"/>
          <p:nvPr/>
        </p:nvSpPr>
        <p:spPr>
          <a:xfrm>
            <a:off x="723160" y="370437"/>
            <a:ext cx="10745680" cy="7251793"/>
          </a:xfrm>
          <a:prstGeom prst="rect">
            <a:avLst/>
          </a:prstGeom>
          <a:noFill/>
        </p:spPr>
        <p:txBody>
          <a:bodyPr wrap="square">
            <a:spAutoFit/>
          </a:bodyPr>
          <a:lstStyle/>
          <a:p>
            <a:pPr marL="0" marR="0" algn="ctr"/>
            <a:r>
              <a:rPr lang="en-US" sz="2800" b="1" dirty="0">
                <a:solidFill>
                  <a:srgbClr val="4F81BD"/>
                </a:solidFill>
                <a:effectLst/>
                <a:latin typeface="Times New Roman" panose="02020603050405020304" pitchFamily="18" charset="0"/>
                <a:ea typeface="Times New Roman" panose="02020603050405020304" pitchFamily="18" charset="0"/>
              </a:rPr>
              <a:t>Industry Overview</a:t>
            </a:r>
            <a:endParaRPr lang="en-US" sz="2800" b="1" dirty="0">
              <a:solidFill>
                <a:srgbClr val="4F81BD"/>
              </a:solidFill>
              <a:effectLst/>
              <a:latin typeface="Times New Roman" panose="02020603050405020304" pitchFamily="18" charset="0"/>
              <a:ea typeface="Times New Roman" panose="02020603050405020304" pitchFamily="18" charset="0"/>
            </a:endParaRPr>
          </a:p>
          <a:p>
            <a:pPr marL="0" marR="0"/>
            <a:r>
              <a:rPr lang="en-US" sz="2800" b="1" dirty="0">
                <a:solidFill>
                  <a:srgbClr val="8DB3E2"/>
                </a:solidFill>
                <a:effectLst/>
                <a:latin typeface="Times New Roman" panose="02020603050405020304" pitchFamily="18" charset="0"/>
                <a:ea typeface="Times New Roman" panose="02020603050405020304" pitchFamily="18" charset="0"/>
              </a:rPr>
              <a:t>3.1 Market Size and Growth</a:t>
            </a:r>
            <a:endParaRPr lang="en-US" sz="2800" b="1" dirty="0">
              <a:solidFill>
                <a:srgbClr val="8DB3E2"/>
              </a:solidFill>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1000"/>
              </a:spcAft>
              <a:tabLst>
                <a:tab pos="1605915"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Current Market Size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toiletries market in Bangladesh was valued at approximately BDT 80 billion in 2023.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Growth Rate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Expected to grow at a CAGR of 10%, reaching BDT 120 billion by 2028.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Product Segmentation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Soaps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40% of the market.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Shampoos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30% of the market.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Other Personal Care Items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30% (including deodorants, toothpaste, etc.).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250000"/>
              </a:lnSpc>
              <a:spcBef>
                <a:spcPts val="0"/>
              </a:spcBef>
              <a:spcAft>
                <a:spcPts val="0"/>
              </a:spcAft>
              <a:buNone/>
            </a:pPr>
            <a:endParaRPr lang="en-US" sz="1400" dirty="0">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89" name="Google Shape;189;p19"/>
          <p:cNvSpPr/>
          <p:nvPr/>
        </p:nvSpPr>
        <p:spPr>
          <a:xfrm>
            <a:off x="827314" y="758372"/>
            <a:ext cx="10537372" cy="5341257"/>
          </a:xfrm>
          <a:prstGeom prst="rect">
            <a:avLst/>
          </a:prstGeom>
          <a:solidFill>
            <a:schemeClr val="lt1"/>
          </a:solidFill>
          <a:ln>
            <a:noFill/>
          </a:ln>
          <a:effectLst>
            <a:outerShdw blurRad="50800" dist="101600" dir="12600000" algn="ctr" rotWithShape="0">
              <a:srgbClr val="000000">
                <a:alpha val="15686"/>
              </a:srgbClr>
            </a:outerShdw>
          </a:effectLst>
        </p:spPr>
        <p:txBody>
          <a:bodyPr spcFirstLastPara="1" wrap="square" lIns="91425" tIns="45700" rIns="91425" bIns="45700" anchor="ctr" anchorCtr="0">
            <a:noAutofit/>
          </a:bodyPr>
          <a:lstStyle/>
          <a:p>
            <a:pPr marL="0" marR="0" algn="ctr"/>
            <a:r>
              <a:rPr lang="en-US" sz="2000" b="1" dirty="0">
                <a:solidFill>
                  <a:srgbClr val="4F81BD"/>
                </a:solidFill>
                <a:effectLst/>
                <a:latin typeface="Times New Roman" panose="02020603050405020304" pitchFamily="18" charset="0"/>
                <a:ea typeface="Times New Roman" panose="02020603050405020304" pitchFamily="18" charset="0"/>
              </a:rPr>
              <a:t>Findings</a:t>
            </a:r>
            <a:endParaRPr lang="en-US" sz="2000" b="1" dirty="0">
              <a:solidFill>
                <a:srgbClr val="4F81BD"/>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toiletries market in Bangladesh is valued at approximately BDT 80 billion in 2023 and is projected to grow at a CAGR of 10%, reaching BDT 120 billion by 2028.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Soaps account for 40% of the market, followed by shampoos at 30%, and other personal care items (including deodorants and toothpaste) making up the remaining 30%.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significant 70% of consumers are willing to pay more for eco-friendly products, indicating a shift towards sustainability.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Quality is prioritized over price by 60% of consumers.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E-commerce is gaining traction, with 55% of consumers preferring to buy toiletries online. Social media is a key platform for product discovery.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primary consumers are young adults (ages 18-35), who favor online shopping and organic products.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0" name="Google Shape;190;p19"/>
          <p:cNvPicPr preferRelativeResize="0"/>
          <p:nvPr/>
        </p:nvPicPr>
        <p:blipFill rotWithShape="1">
          <a:blip r:embed="rId2"/>
          <a:srcRect/>
          <a:stretch>
            <a:fillRect/>
          </a:stretch>
        </p:blipFill>
        <p:spPr>
          <a:xfrm>
            <a:off x="827315" y="4457700"/>
            <a:ext cx="2402082" cy="1641928"/>
          </a:xfrm>
          <a:prstGeom prst="rect">
            <a:avLst/>
          </a:prstGeom>
          <a:noFill/>
          <a:ln>
            <a:noFill/>
          </a:ln>
        </p:spPr>
      </p:pic>
      <p:pic>
        <p:nvPicPr>
          <p:cNvPr id="191" name="Google Shape;191;p19"/>
          <p:cNvPicPr preferRelativeResize="0"/>
          <p:nvPr/>
        </p:nvPicPr>
        <p:blipFill rotWithShape="1">
          <a:blip r:embed="rId3"/>
          <a:srcRect/>
          <a:stretch>
            <a:fillRect/>
          </a:stretch>
        </p:blipFill>
        <p:spPr>
          <a:xfrm>
            <a:off x="8369274" y="762783"/>
            <a:ext cx="2995411" cy="242750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20"/>
          <p:cNvGrpSpPr/>
          <p:nvPr/>
        </p:nvGrpSpPr>
        <p:grpSpPr>
          <a:xfrm>
            <a:off x="0" y="0"/>
            <a:ext cx="12192000" cy="6858000"/>
            <a:chOff x="0" y="0"/>
            <a:chExt cx="12192000" cy="6858000"/>
          </a:xfrm>
        </p:grpSpPr>
        <p:pic>
          <p:nvPicPr>
            <p:cNvPr id="215" name="Google Shape;215;p2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16" name="Google Shape;216;p20"/>
            <p:cNvSpPr/>
            <p:nvPr/>
          </p:nvSpPr>
          <p:spPr>
            <a:xfrm>
              <a:off x="345901" y="323849"/>
              <a:ext cx="11500198" cy="6210302"/>
            </a:xfrm>
            <a:prstGeom prst="rect">
              <a:avLst/>
            </a:prstGeom>
            <a:solidFill>
              <a:schemeClr val="lt1"/>
            </a:solidFill>
            <a:ln>
              <a:noFill/>
            </a:ln>
            <a:effectLst>
              <a:outerShdw blurRad="50800" dist="101600" dir="12600000" algn="ctr" rotWithShape="0">
                <a:srgbClr val="000000">
                  <a:alpha val="1568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217" name="Google Shape;217;p20"/>
            <p:cNvPicPr preferRelativeResize="0"/>
            <p:nvPr/>
          </p:nvPicPr>
          <p:blipFill rotWithShape="1">
            <a:blip r:embed="rId2"/>
            <a:srcRect l="6220" b="6280"/>
            <a:stretch>
              <a:fillRect/>
            </a:stretch>
          </p:blipFill>
          <p:spPr>
            <a:xfrm>
              <a:off x="345901" y="4995350"/>
              <a:ext cx="2252683" cy="1538801"/>
            </a:xfrm>
            <a:prstGeom prst="rect">
              <a:avLst/>
            </a:prstGeom>
            <a:noFill/>
            <a:ln>
              <a:noFill/>
            </a:ln>
          </p:spPr>
        </p:pic>
        <p:pic>
          <p:nvPicPr>
            <p:cNvPr id="218" name="Google Shape;218;p20"/>
            <p:cNvPicPr preferRelativeResize="0"/>
            <p:nvPr/>
          </p:nvPicPr>
          <p:blipFill rotWithShape="1">
            <a:blip r:embed="rId3"/>
            <a:srcRect/>
            <a:stretch>
              <a:fillRect/>
            </a:stretch>
          </p:blipFill>
          <p:spPr>
            <a:xfrm>
              <a:off x="8850688" y="323849"/>
              <a:ext cx="2995411" cy="2427507"/>
            </a:xfrm>
            <a:prstGeom prst="rect">
              <a:avLst/>
            </a:prstGeom>
            <a:noFill/>
            <a:ln>
              <a:noFill/>
            </a:ln>
          </p:spPr>
        </p:pic>
      </p:grpSp>
      <p:sp>
        <p:nvSpPr>
          <p:cNvPr id="3" name="TextBox 2"/>
          <p:cNvSpPr txBox="1"/>
          <p:nvPr/>
        </p:nvSpPr>
        <p:spPr>
          <a:xfrm>
            <a:off x="952500" y="677573"/>
            <a:ext cx="10287000" cy="5502853"/>
          </a:xfrm>
          <a:prstGeom prst="rect">
            <a:avLst/>
          </a:prstGeom>
          <a:noFill/>
        </p:spPr>
        <p:txBody>
          <a:bodyPr wrap="square">
            <a:spAutoFit/>
          </a:bodyPr>
          <a:lstStyle/>
          <a:p>
            <a:pPr marL="0" marR="0" algn="ctr"/>
            <a:r>
              <a:rPr lang="en-US" sz="4400" b="1" dirty="0">
                <a:solidFill>
                  <a:srgbClr val="4F81BD"/>
                </a:solidFill>
                <a:effectLst/>
                <a:latin typeface="Times New Roman" panose="02020603050405020304" pitchFamily="18" charset="0"/>
                <a:ea typeface="Times New Roman" panose="02020603050405020304" pitchFamily="18" charset="0"/>
              </a:rPr>
              <a:t>Recommendations</a:t>
            </a:r>
            <a:endParaRPr lang="en-US" sz="4400" b="1" dirty="0">
              <a:solidFill>
                <a:srgbClr val="4F81BD"/>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Invest in Product Innovation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Develop and market organic and eco-friendly products to meet rising consumer demand.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Enhance Digital Marketing Strategies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Focus on social media and influencer marketing to engage younger consumers and drive online sales.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Expand E-commerce Operations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Optimize online platforms to improve user experience and logistics for faster delivery.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Focus on Brand Loyalty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Implement customer loyalty programs to retain existing customers and attract new ones.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Monitor Market Trends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Stay attuned to changes in consumer preferences and adapt strategies accordingly.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2556</Words>
  <Application>WPS Presentation</Application>
  <PresentationFormat>Widescreen</PresentationFormat>
  <Paragraphs>43</Paragraphs>
  <Slides>6</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SimSun</vt:lpstr>
      <vt:lpstr>Wingdings</vt:lpstr>
      <vt:lpstr>Arial</vt:lpstr>
      <vt:lpstr>Wingdings</vt:lpstr>
      <vt:lpstr>Wingdings 2</vt:lpstr>
      <vt:lpstr>Times New Roman</vt:lpstr>
      <vt:lpstr>Calibri</vt:lpstr>
      <vt:lpstr>Symbol</vt:lpstr>
      <vt:lpstr>Courier New</vt:lpstr>
      <vt:lpstr>Tw Cen MT</vt:lpstr>
      <vt:lpstr>Microsoft YaHei</vt:lpstr>
      <vt:lpstr>Arial Unicode MS</vt:lpstr>
      <vt:lpstr>Median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hp</cp:lastModifiedBy>
  <cp:revision>8</cp:revision>
  <dcterms:created xsi:type="dcterms:W3CDTF">2024-10-05T07:12:00Z</dcterms:created>
  <dcterms:modified xsi:type="dcterms:W3CDTF">2024-10-28T01:00:36Z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E9A448C6B11148AEA40401CF129B3AA6_13</vt:lpwstr>
  </property>
  <property fmtid="{D5CDD505-2E9C-101B-9397-08002B2CF9AE}" pid="3" name="KSOProductBuildVer">
    <vt:lpwstr>1033-12.2.0.18607</vt:lpwstr>
  </property>
</Properties>
</file>