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62" r:id="rId4"/>
    <p:sldId id="261" r:id="rId5"/>
    <p:sldId id="275" r:id="rId6"/>
    <p:sldId id="276" r:id="rId7"/>
    <p:sldId id="259" r:id="rId8"/>
    <p:sldId id="264" r:id="rId9"/>
    <p:sldId id="267" r:id="rId10"/>
    <p:sldId id="277" r:id="rId11"/>
    <p:sldId id="278" r:id="rId12"/>
    <p:sldId id="269" r:id="rId13"/>
    <p:sldId id="280" r:id="rId14"/>
    <p:sldId id="281" r:id="rId15"/>
    <p:sldId id="282" r:id="rId16"/>
    <p:sldId id="283" r:id="rId17"/>
    <p:sldId id="284" r:id="rId18"/>
    <p:sldId id="285" r:id="rId19"/>
    <p:sldId id="286" r:id="rId20"/>
    <p:sldId id="287" r:id="rId21"/>
    <p:sldId id="288" r:id="rId22"/>
    <p:sldId id="279" r:id="rId23"/>
    <p:sldId id="289" r:id="rId24"/>
    <p:sldId id="290" r:id="rId25"/>
    <p:sldId id="292" r:id="rId26"/>
    <p:sldId id="293" r:id="rId27"/>
    <p:sldId id="295" r:id="rId28"/>
    <p:sldId id="296" r:id="rId29"/>
    <p:sldId id="291" r:id="rId30"/>
    <p:sldId id="297" r:id="rId31"/>
    <p:sldId id="298" r:id="rId32"/>
    <p:sldId id="299" r:id="rId33"/>
    <p:sldId id="300" r:id="rId34"/>
    <p:sldId id="301" r:id="rId35"/>
    <p:sldId id="304" r:id="rId36"/>
    <p:sldId id="305" r:id="rId37"/>
    <p:sldId id="306" r:id="rId38"/>
    <p:sldId id="307" r:id="rId39"/>
    <p:sldId id="302" r:id="rId40"/>
    <p:sldId id="266" r:id="rId41"/>
    <p:sldId id="303" r:id="rId42"/>
    <p:sldId id="309" r:id="rId43"/>
    <p:sldId id="308" r:id="rId44"/>
    <p:sldId id="273"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57" d="100"/>
          <a:sy n="157" d="100"/>
        </p:scale>
        <p:origin x="330" y="138"/>
      </p:cViewPr>
      <p:guideLst>
        <p:guide orient="horz" pos="55"/>
        <p:guide pos="1202"/>
        <p:guide pos="5602"/>
        <p:guide orient="horz" pos="31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t>2018/10/28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t>‹#›</a:t>
            </a:fld>
            <a:endParaRPr lang="zh-CN" altLang="en-US"/>
          </a:p>
        </p:txBody>
      </p:sp>
    </p:spTree>
    <p:extLst>
      <p:ext uri="{BB962C8B-B14F-4D97-AF65-F5344CB8AC3E}">
        <p14:creationId xmlns:p14="http://schemas.microsoft.com/office/powerpoint/2010/main" val="145218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3247244"/>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2018/10/28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02945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2018/10/28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304373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2018/10/28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427772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2018/10/28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694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A7808C2C-12D8-49E5-A767-E2D2FD52F0C8}"/>
              </a:ext>
            </a:extLst>
          </p:cNvPr>
          <p:cNvCxnSpPr>
            <a:cxnSpLocks/>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2A1F05D5-6AF2-485F-90D3-0D200AD3D2C8}"/>
              </a:ext>
            </a:extLst>
          </p:cNvPr>
          <p:cNvGrpSpPr/>
          <p:nvPr userDrawn="1"/>
        </p:nvGrpSpPr>
        <p:grpSpPr>
          <a:xfrm>
            <a:off x="7904665" y="61196"/>
            <a:ext cx="692443" cy="692443"/>
            <a:chOff x="3963053" y="796069"/>
            <a:chExt cx="1445741" cy="1445741"/>
          </a:xfrm>
        </p:grpSpPr>
        <p:sp>
          <p:nvSpPr>
            <p:cNvPr id="8" name="椭圆 7">
              <a:extLst>
                <a:ext uri="{FF2B5EF4-FFF2-40B4-BE49-F238E27FC236}">
                  <a16:creationId xmlns:a16="http://schemas.microsoft.com/office/drawing/2014/main" id="{667B22CB-8808-414D-A143-BD5ED12B2D12}"/>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9" name="组合 8">
              <a:extLst>
                <a:ext uri="{FF2B5EF4-FFF2-40B4-BE49-F238E27FC236}">
                  <a16:creationId xmlns:a16="http://schemas.microsoft.com/office/drawing/2014/main" id="{6A7779CB-C061-4F57-9C73-4B712E01C6D3}"/>
                </a:ext>
              </a:extLst>
            </p:cNvPr>
            <p:cNvGrpSpPr/>
            <p:nvPr/>
          </p:nvGrpSpPr>
          <p:grpSpPr>
            <a:xfrm>
              <a:off x="4188168" y="1149945"/>
              <a:ext cx="995510" cy="868332"/>
              <a:chOff x="4675188" y="2882900"/>
              <a:chExt cx="360362" cy="314325"/>
            </a:xfrm>
            <a:solidFill>
              <a:schemeClr val="bg1"/>
            </a:solidFill>
          </p:grpSpPr>
          <p:sp>
            <p:nvSpPr>
              <p:cNvPr id="10" name="AutoShape 43">
                <a:extLst>
                  <a:ext uri="{FF2B5EF4-FFF2-40B4-BE49-F238E27FC236}">
                    <a16:creationId xmlns:a16="http://schemas.microsoft.com/office/drawing/2014/main" id="{A4EBCCF3-1011-4C4E-AC09-1FD9508596E3}"/>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1" name="AutoShape 44">
                <a:extLst>
                  <a:ext uri="{FF2B5EF4-FFF2-40B4-BE49-F238E27FC236}">
                    <a16:creationId xmlns:a16="http://schemas.microsoft.com/office/drawing/2014/main" id="{5DEEC6ED-5F8A-497E-87B3-5EC42B6EF485}"/>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2" name="AutoShape 45">
                <a:extLst>
                  <a:ext uri="{FF2B5EF4-FFF2-40B4-BE49-F238E27FC236}">
                    <a16:creationId xmlns:a16="http://schemas.microsoft.com/office/drawing/2014/main" id="{EBCBDC78-519F-4DCF-9701-737C2E29980C}"/>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Tree>
    <p:extLst>
      <p:ext uri="{BB962C8B-B14F-4D97-AF65-F5344CB8AC3E}">
        <p14:creationId xmlns:p14="http://schemas.microsoft.com/office/powerpoint/2010/main" val="2652234666"/>
      </p:ext>
    </p:extLst>
  </p:cSld>
  <p:clrMapOvr>
    <a:masterClrMapping/>
  </p:clrMapOvr>
  <p:extLst mod="1">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567664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71449F7-5D90-411E-B63D-8723CE855B03}" type="datetimeFigureOut">
              <a:rPr lang="zh-CN" altLang="en-US" smtClean="0"/>
              <a:t>2018/10/28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14146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t>2018/10/28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654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t>2018/10/28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9722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t>2018/10/28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1332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t>2018/10/28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742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t>2018/10/28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723370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308687F-5083-4900-B884-1ED108CE6C82}"/>
              </a:ext>
            </a:extLst>
          </p:cNvPr>
          <p:cNvSpPr txBox="1"/>
          <p:nvPr/>
        </p:nvSpPr>
        <p:spPr>
          <a:xfrm>
            <a:off x="3533286" y="2357429"/>
            <a:ext cx="2077428" cy="707886"/>
          </a:xfrm>
          <a:prstGeom prst="rect">
            <a:avLst/>
          </a:prstGeom>
          <a:noFill/>
        </p:spPr>
        <p:txBody>
          <a:bodyPr wrap="none" rtlCol="0">
            <a:spAutoFit/>
          </a:bodyPr>
          <a:lstStyle/>
          <a:p>
            <a:r>
              <a:rPr lang="en-US" altLang="zh-CN" sz="4000" b="1" dirty="0" err="1">
                <a:solidFill>
                  <a:schemeClr val="accent1"/>
                </a:solidFill>
              </a:rPr>
              <a:t>GitGroup</a:t>
            </a:r>
            <a:endParaRPr lang="zh-CN" altLang="en-US" sz="4000" b="1" dirty="0">
              <a:solidFill>
                <a:schemeClr val="accent1"/>
              </a:solidFill>
            </a:endParaRP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81315CB3-1490-479A-880F-0D1C623254E2}"/>
              </a:ext>
            </a:extLst>
          </p:cNvPr>
          <p:cNvSpPr txBox="1"/>
          <p:nvPr/>
        </p:nvSpPr>
        <p:spPr>
          <a:xfrm>
            <a:off x="2180826" y="3999047"/>
            <a:ext cx="4928337" cy="307777"/>
          </a:xfrm>
          <a:prstGeom prst="rect">
            <a:avLst/>
          </a:prstGeom>
          <a:noFill/>
        </p:spPr>
        <p:txBody>
          <a:bodyPr wrap="none" rtlCol="0">
            <a:spAutoFit/>
          </a:bodyPr>
          <a:lstStyle/>
          <a:p>
            <a:r>
              <a:rPr lang="en-US" altLang="zh-CN" sz="1400" dirty="0">
                <a:solidFill>
                  <a:schemeClr val="accent1"/>
                </a:solidFill>
              </a:rPr>
              <a:t>Advisor: Edmund S. Yu          Course: CSE 682 Software Engineering</a:t>
            </a:r>
            <a:endParaRPr lang="zh-CN" altLang="en-US" sz="1400" dirty="0">
              <a:solidFill>
                <a:schemeClr val="accent1"/>
              </a:solidFill>
            </a:endParaRPr>
          </a:p>
        </p:txBody>
      </p:sp>
      <p:sp>
        <p:nvSpPr>
          <p:cNvPr id="22" name="文本框 21">
            <a:extLst>
              <a:ext uri="{FF2B5EF4-FFF2-40B4-BE49-F238E27FC236}">
                <a16:creationId xmlns:a16="http://schemas.microsoft.com/office/drawing/2014/main" id="{695E45D2-4F7B-4220-B1CA-9BBB51D684F4}"/>
              </a:ext>
            </a:extLst>
          </p:cNvPr>
          <p:cNvSpPr txBox="1"/>
          <p:nvPr/>
        </p:nvSpPr>
        <p:spPr>
          <a:xfrm>
            <a:off x="2652263" y="3676043"/>
            <a:ext cx="4080476" cy="307777"/>
          </a:xfrm>
          <a:prstGeom prst="rect">
            <a:avLst/>
          </a:prstGeom>
          <a:noFill/>
        </p:spPr>
        <p:txBody>
          <a:bodyPr wrap="none" rtlCol="0">
            <a:spAutoFit/>
          </a:bodyPr>
          <a:lstStyle/>
          <a:p>
            <a:r>
              <a:rPr lang="en-US" altLang="zh-CN" sz="1400" dirty="0">
                <a:solidFill>
                  <a:schemeClr val="accent1"/>
                </a:solidFill>
              </a:rPr>
              <a:t>Runbo ZHAO, </a:t>
            </a:r>
            <a:r>
              <a:rPr lang="en-US" altLang="zh-CN" sz="1400" dirty="0" err="1">
                <a:solidFill>
                  <a:schemeClr val="accent1"/>
                </a:solidFill>
              </a:rPr>
              <a:t>Jingyu</a:t>
            </a:r>
            <a:r>
              <a:rPr lang="en-US" altLang="zh-CN" sz="1400" dirty="0">
                <a:solidFill>
                  <a:schemeClr val="accent1"/>
                </a:solidFill>
              </a:rPr>
              <a:t> BAO, </a:t>
            </a:r>
            <a:r>
              <a:rPr lang="en-US" altLang="zh-CN" sz="1400" dirty="0" err="1">
                <a:solidFill>
                  <a:schemeClr val="accent1"/>
                </a:solidFill>
              </a:rPr>
              <a:t>Xuying</a:t>
            </a:r>
            <a:r>
              <a:rPr lang="en-US" altLang="zh-CN" sz="1400" dirty="0">
                <a:solidFill>
                  <a:schemeClr val="accent1"/>
                </a:solidFill>
              </a:rPr>
              <a:t> CAO, </a:t>
            </a:r>
            <a:r>
              <a:rPr lang="en-US" altLang="zh-CN" sz="1400" dirty="0" err="1">
                <a:solidFill>
                  <a:schemeClr val="accent1"/>
                </a:solidFill>
              </a:rPr>
              <a:t>Chengxiang</a:t>
            </a:r>
            <a:r>
              <a:rPr lang="en-US" altLang="zh-CN" sz="1400" dirty="0">
                <a:solidFill>
                  <a:schemeClr val="accent1"/>
                </a:solidFill>
              </a:rPr>
              <a:t> YIN</a:t>
            </a:r>
            <a:endParaRPr lang="zh-CN" altLang="en-US" sz="1400" dirty="0">
              <a:solidFill>
                <a:schemeClr val="accent1"/>
              </a:solidFill>
            </a:endParaRPr>
          </a:p>
        </p:txBody>
      </p:sp>
      <p:pic>
        <p:nvPicPr>
          <p:cNvPr id="3" name="Picture 2">
            <a:extLst>
              <a:ext uri="{FF2B5EF4-FFF2-40B4-BE49-F238E27FC236}">
                <a16:creationId xmlns:a16="http://schemas.microsoft.com/office/drawing/2014/main" id="{B0F5757A-5468-47BE-9980-9186881C4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5806" y="853638"/>
            <a:ext cx="1459249" cy="1458034"/>
          </a:xfrm>
          <a:prstGeom prst="rect">
            <a:avLst/>
          </a:prstGeom>
          <a:effectLst>
            <a:outerShdw blurRad="50800" dist="38100" dir="2700000" algn="tl" rotWithShape="0">
              <a:prstClr val="black">
                <a:alpha val="40000"/>
              </a:prstClr>
            </a:outerShdw>
          </a:effectLst>
        </p:spPr>
      </p:pic>
      <p:sp>
        <p:nvSpPr>
          <p:cNvPr id="26" name="文本框 25">
            <a:extLst>
              <a:ext uri="{FF2B5EF4-FFF2-40B4-BE49-F238E27FC236}">
                <a16:creationId xmlns:a16="http://schemas.microsoft.com/office/drawing/2014/main" id="{E44EA276-324F-46D1-84EF-132808518A55}"/>
              </a:ext>
            </a:extLst>
          </p:cNvPr>
          <p:cNvSpPr txBox="1"/>
          <p:nvPr/>
        </p:nvSpPr>
        <p:spPr>
          <a:xfrm>
            <a:off x="1901837" y="3028639"/>
            <a:ext cx="5552482" cy="338554"/>
          </a:xfrm>
          <a:prstGeom prst="rect">
            <a:avLst/>
          </a:prstGeom>
          <a:noFill/>
        </p:spPr>
        <p:txBody>
          <a:bodyPr wrap="none" rtlCol="0">
            <a:spAutoFit/>
          </a:bodyPr>
          <a:lstStyle/>
          <a:p>
            <a:pPr algn="ctr"/>
            <a:r>
              <a:rPr lang="en-US" altLang="zh-CN" sz="1600" dirty="0">
                <a:solidFill>
                  <a:schemeClr val="accent1"/>
                </a:solidFill>
                <a:latin typeface="+mj-lt"/>
              </a:rPr>
              <a:t>A Web Based Software Development Management System</a:t>
            </a:r>
            <a:endParaRPr lang="zh-CN" altLang="en-US" sz="1600" dirty="0">
              <a:solidFill>
                <a:schemeClr val="accent1"/>
              </a:solidFill>
              <a:latin typeface="+mj-lt"/>
            </a:endParaRPr>
          </a:p>
        </p:txBody>
      </p:sp>
    </p:spTree>
    <p:extLst>
      <p:ext uri="{BB962C8B-B14F-4D97-AF65-F5344CB8AC3E}">
        <p14:creationId xmlns:p14="http://schemas.microsoft.com/office/powerpoint/2010/main" val="170634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65784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Overall Description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165529"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Product Functions - Analytics</a:t>
            </a:r>
          </a:p>
        </p:txBody>
      </p:sp>
      <p:sp>
        <p:nvSpPr>
          <p:cNvPr id="2" name="Rectangle 1">
            <a:extLst>
              <a:ext uri="{FF2B5EF4-FFF2-40B4-BE49-F238E27FC236}">
                <a16:creationId xmlns:a16="http://schemas.microsoft.com/office/drawing/2014/main" id="{CD9FA909-1255-4887-9C62-4F520170E1C5}"/>
              </a:ext>
            </a:extLst>
          </p:cNvPr>
          <p:cNvSpPr/>
          <p:nvPr/>
        </p:nvSpPr>
        <p:spPr>
          <a:xfrm>
            <a:off x="908304" y="1450704"/>
            <a:ext cx="7479792" cy="646331"/>
          </a:xfrm>
          <a:prstGeom prst="rect">
            <a:avLst/>
          </a:prstGeom>
        </p:spPr>
        <p:txBody>
          <a:bodyPr wrap="square">
            <a:spAutoFit/>
          </a:bodyPr>
          <a:lstStyle/>
          <a:p>
            <a:r>
              <a:rPr lang="en-US" dirty="0" err="1"/>
              <a:t>GitGroup</a:t>
            </a:r>
            <a:r>
              <a:rPr lang="en-US" dirty="0"/>
              <a:t> offers a variety of Agile charts and analytics to help you keep track of how your team is doing. Both owner and collaborators can view these charts.</a:t>
            </a:r>
          </a:p>
        </p:txBody>
      </p:sp>
      <p:sp>
        <p:nvSpPr>
          <p:cNvPr id="12" name="Rectangle 11">
            <a:extLst>
              <a:ext uri="{FF2B5EF4-FFF2-40B4-BE49-F238E27FC236}">
                <a16:creationId xmlns:a16="http://schemas.microsoft.com/office/drawing/2014/main" id="{2308B5EF-C322-43C2-9E20-27F7218DFA80}"/>
              </a:ext>
            </a:extLst>
          </p:cNvPr>
          <p:cNvSpPr/>
          <p:nvPr/>
        </p:nvSpPr>
        <p:spPr>
          <a:xfrm>
            <a:off x="908304" y="2655308"/>
            <a:ext cx="4159091" cy="1200329"/>
          </a:xfrm>
          <a:prstGeom prst="rect">
            <a:avLst/>
          </a:prstGeom>
        </p:spPr>
        <p:txBody>
          <a:bodyPr wrap="square">
            <a:spAutoFit/>
          </a:bodyPr>
          <a:lstStyle/>
          <a:p>
            <a:pPr marL="285750" indent="-285750">
              <a:buFont typeface="Arial" panose="020B0604020202020204" pitchFamily="34" charset="0"/>
              <a:buChar char="•"/>
            </a:pPr>
            <a:r>
              <a:rPr lang="en-US" dirty="0">
                <a:latin typeface="CMR12"/>
              </a:rPr>
              <a:t>Burndown and Burnup Charts</a:t>
            </a:r>
          </a:p>
          <a:p>
            <a:pPr marL="285750" indent="-285750">
              <a:buFont typeface="Arial" panose="020B0604020202020204" pitchFamily="34" charset="0"/>
              <a:buChar char="•"/>
            </a:pPr>
            <a:r>
              <a:rPr lang="en-US" dirty="0">
                <a:latin typeface="CMR12"/>
              </a:rPr>
              <a:t>Throughput Chart</a:t>
            </a:r>
          </a:p>
          <a:p>
            <a:pPr marL="285750" indent="-285750">
              <a:buFont typeface="Arial" panose="020B0604020202020204" pitchFamily="34" charset="0"/>
              <a:buChar char="•"/>
            </a:pPr>
            <a:r>
              <a:rPr lang="en-US" dirty="0">
                <a:latin typeface="CMR12"/>
              </a:rPr>
              <a:t>Users Throughput Chart</a:t>
            </a:r>
          </a:p>
          <a:p>
            <a:pPr marL="285750" indent="-285750">
              <a:buFont typeface="Arial" panose="020B0604020202020204" pitchFamily="34" charset="0"/>
              <a:buChar char="•"/>
            </a:pPr>
            <a:r>
              <a:rPr lang="en-US" dirty="0">
                <a:latin typeface="CMR12"/>
              </a:rPr>
              <a:t>Velocity Chart</a:t>
            </a:r>
            <a:endParaRPr lang="en-US" dirty="0"/>
          </a:p>
        </p:txBody>
      </p:sp>
    </p:spTree>
    <p:extLst>
      <p:ext uri="{BB962C8B-B14F-4D97-AF65-F5344CB8AC3E}">
        <p14:creationId xmlns:p14="http://schemas.microsoft.com/office/powerpoint/2010/main" val="54576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65784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Overall Description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883849"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Product Functions - Chat</a:t>
            </a:r>
          </a:p>
        </p:txBody>
      </p:sp>
      <p:sp>
        <p:nvSpPr>
          <p:cNvPr id="2" name="Rectangle 1">
            <a:extLst>
              <a:ext uri="{FF2B5EF4-FFF2-40B4-BE49-F238E27FC236}">
                <a16:creationId xmlns:a16="http://schemas.microsoft.com/office/drawing/2014/main" id="{CD9FA909-1255-4887-9C62-4F520170E1C5}"/>
              </a:ext>
            </a:extLst>
          </p:cNvPr>
          <p:cNvSpPr/>
          <p:nvPr/>
        </p:nvSpPr>
        <p:spPr>
          <a:xfrm>
            <a:off x="832104" y="1863821"/>
            <a:ext cx="7479792" cy="1200329"/>
          </a:xfrm>
          <a:prstGeom prst="rect">
            <a:avLst/>
          </a:prstGeom>
        </p:spPr>
        <p:txBody>
          <a:bodyPr wrap="square">
            <a:spAutoFit/>
          </a:bodyPr>
          <a:lstStyle/>
          <a:p>
            <a:r>
              <a:rPr lang="en-US" dirty="0" err="1">
                <a:latin typeface="CMR12"/>
              </a:rPr>
              <a:t>GitGroup</a:t>
            </a:r>
            <a:r>
              <a:rPr lang="en-US" dirty="0">
                <a:latin typeface="CMR12"/>
              </a:rPr>
              <a:t> offers chat room for users to communication. There are two types of chat. One is global chat which is used to communicate friends directly. Another is in-team chat which is used to communicate among the team members.</a:t>
            </a:r>
            <a:endParaRPr lang="en-US" dirty="0"/>
          </a:p>
        </p:txBody>
      </p:sp>
    </p:spTree>
    <p:extLst>
      <p:ext uri="{BB962C8B-B14F-4D97-AF65-F5344CB8AC3E}">
        <p14:creationId xmlns:p14="http://schemas.microsoft.com/office/powerpoint/2010/main" val="139303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latin typeface="Arial Black" panose="020B0A04020102020204" pitchFamily="34" charset="0"/>
              </a:rPr>
              <a:t>CSS</a:t>
            </a:r>
          </a:p>
          <a:p>
            <a:pPr algn="ctr"/>
            <a:r>
              <a:rPr lang="en-US" altLang="zh-CN" sz="2800" dirty="0">
                <a:latin typeface="Arial Black" panose="020B0A04020102020204" pitchFamily="34" charset="0"/>
              </a:rPr>
              <a:t>{…}</a:t>
            </a:r>
            <a:endParaRPr lang="zh-CN" altLang="en-US" sz="2800" dirty="0">
              <a:latin typeface="Arial Black" panose="020B0A04020102020204" pitchFamily="34" charset="0"/>
            </a:endParaRPr>
          </a:p>
        </p:txBody>
      </p:sp>
      <p:sp>
        <p:nvSpPr>
          <p:cNvPr id="23" name="矩形 22">
            <a:extLst>
              <a:ext uri="{FF2B5EF4-FFF2-40B4-BE49-F238E27FC236}">
                <a16:creationId xmlns:a16="http://schemas.microsoft.com/office/drawing/2014/main" id="{256BF839-5984-4814-99D1-E3F91C6B186D}"/>
              </a:ext>
            </a:extLst>
          </p:cNvPr>
          <p:cNvSpPr/>
          <p:nvPr/>
        </p:nvSpPr>
        <p:spPr>
          <a:xfrm>
            <a:off x="3085528" y="2217265"/>
            <a:ext cx="5402505"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Interface Requirement</a:t>
            </a:r>
            <a:endParaRPr lang="zh-CN" altLang="en-US" sz="36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1301836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08180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Interface 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619080" cy="276999"/>
          </a:xfrm>
          <a:prstGeom prst="rect">
            <a:avLst/>
          </a:prstGeom>
        </p:spPr>
        <p:txBody>
          <a:bodyPr wrap="none">
            <a:spAutoFit/>
          </a:bodyPr>
          <a:lstStyle/>
          <a:p>
            <a:pPr>
              <a:spcAft>
                <a:spcPts val="0"/>
              </a:spcAft>
            </a:pPr>
            <a:r>
              <a:rPr lang="en-US" altLang="zh-CN" sz="1200" kern="100" dirty="0" err="1">
                <a:solidFill>
                  <a:schemeClr val="accent1"/>
                </a:solidFill>
                <a:latin typeface="+mj-lt"/>
                <a:cs typeface="Times New Roman" panose="02020603050405020304" pitchFamily="18" charset="0"/>
              </a:rPr>
              <a:t>Bulma</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CD9FA909-1255-4887-9C62-4F520170E1C5}"/>
              </a:ext>
            </a:extLst>
          </p:cNvPr>
          <p:cNvSpPr/>
          <p:nvPr/>
        </p:nvSpPr>
        <p:spPr>
          <a:xfrm>
            <a:off x="832104" y="1694587"/>
            <a:ext cx="7479792" cy="1754326"/>
          </a:xfrm>
          <a:prstGeom prst="rect">
            <a:avLst/>
          </a:prstGeom>
        </p:spPr>
        <p:txBody>
          <a:bodyPr wrap="square">
            <a:spAutoFit/>
          </a:bodyPr>
          <a:lstStyle/>
          <a:p>
            <a:r>
              <a:rPr lang="en-US" dirty="0">
                <a:latin typeface="CMR12"/>
              </a:rPr>
              <a:t>Thu style of </a:t>
            </a:r>
            <a:r>
              <a:rPr lang="en-US" dirty="0" err="1">
                <a:latin typeface="CMR12"/>
              </a:rPr>
              <a:t>GitGroup</a:t>
            </a:r>
            <a:r>
              <a:rPr lang="en-US" dirty="0">
                <a:latin typeface="CMR12"/>
              </a:rPr>
              <a:t> UI must be clean and easy to use. The CSS framework </a:t>
            </a:r>
            <a:r>
              <a:rPr lang="en-US" dirty="0" err="1">
                <a:latin typeface="CMR12"/>
              </a:rPr>
              <a:t>GitGroup</a:t>
            </a:r>
            <a:r>
              <a:rPr lang="en-US" dirty="0">
                <a:latin typeface="CMR12"/>
              </a:rPr>
              <a:t> choose is </a:t>
            </a:r>
            <a:r>
              <a:rPr lang="en-US" dirty="0" err="1">
                <a:latin typeface="CMR12"/>
              </a:rPr>
              <a:t>Bulma</a:t>
            </a:r>
            <a:r>
              <a:rPr lang="en-US" dirty="0">
                <a:latin typeface="CMR12"/>
              </a:rPr>
              <a:t>. It is a beautiful, lightweight and stylish CSS framework. and its grid is fully built with flexbox. Achieving flexible layout with same-size columns is as simple as adding </a:t>
            </a:r>
            <a:r>
              <a:rPr lang="en-US" dirty="0">
                <a:latin typeface="CMBX12"/>
              </a:rPr>
              <a:t>.column </a:t>
            </a:r>
            <a:r>
              <a:rPr lang="en-US" dirty="0">
                <a:latin typeface="CMR12"/>
              </a:rPr>
              <a:t>class to HTML element. Furthermore, </a:t>
            </a:r>
            <a:r>
              <a:rPr lang="en-US" dirty="0" err="1">
                <a:latin typeface="CMR12"/>
              </a:rPr>
              <a:t>Bulma</a:t>
            </a:r>
            <a:r>
              <a:rPr lang="en-US" dirty="0">
                <a:latin typeface="CMR12"/>
              </a:rPr>
              <a:t> has some GitHub design style component like panel. It</a:t>
            </a:r>
          </a:p>
          <a:p>
            <a:r>
              <a:rPr lang="en-US" dirty="0">
                <a:latin typeface="CMR12"/>
              </a:rPr>
              <a:t>can be easy reuse to build </a:t>
            </a:r>
            <a:r>
              <a:rPr lang="en-US" dirty="0" err="1">
                <a:latin typeface="CMR12"/>
              </a:rPr>
              <a:t>GitGroup</a:t>
            </a:r>
            <a:r>
              <a:rPr lang="en-US" dirty="0">
                <a:latin typeface="CMR12"/>
              </a:rPr>
              <a:t> project lists.</a:t>
            </a:r>
            <a:endParaRPr lang="en-US" dirty="0"/>
          </a:p>
        </p:txBody>
      </p:sp>
    </p:spTree>
    <p:extLst>
      <p:ext uri="{BB962C8B-B14F-4D97-AF65-F5344CB8AC3E}">
        <p14:creationId xmlns:p14="http://schemas.microsoft.com/office/powerpoint/2010/main" val="379666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08180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Interface 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619080" cy="276999"/>
          </a:xfrm>
          <a:prstGeom prst="rect">
            <a:avLst/>
          </a:prstGeom>
        </p:spPr>
        <p:txBody>
          <a:bodyPr wrap="none">
            <a:spAutoFit/>
          </a:bodyPr>
          <a:lstStyle/>
          <a:p>
            <a:pPr>
              <a:spcAft>
                <a:spcPts val="0"/>
              </a:spcAft>
            </a:pPr>
            <a:r>
              <a:rPr lang="en-US" altLang="zh-CN" sz="1200" kern="100" dirty="0" err="1">
                <a:solidFill>
                  <a:schemeClr val="accent1"/>
                </a:solidFill>
                <a:latin typeface="+mj-lt"/>
                <a:cs typeface="Times New Roman" panose="02020603050405020304" pitchFamily="18" charset="0"/>
              </a:rPr>
              <a:t>Bulma</a:t>
            </a:r>
            <a:endParaRPr lang="en-US" altLang="zh-CN" sz="1200" kern="100" dirty="0">
              <a:solidFill>
                <a:schemeClr val="accent1"/>
              </a:solidFill>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8F9B906F-1DFA-484B-A802-190C1C510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176" y="1129545"/>
            <a:ext cx="6187440" cy="33499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2534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08180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Interface 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85792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UI Design</a:t>
            </a:r>
          </a:p>
        </p:txBody>
      </p:sp>
      <p:pic>
        <p:nvPicPr>
          <p:cNvPr id="5" name="Picture 4">
            <a:extLst>
              <a:ext uri="{FF2B5EF4-FFF2-40B4-BE49-F238E27FC236}">
                <a16:creationId xmlns:a16="http://schemas.microsoft.com/office/drawing/2014/main" id="{2D218EC0-108E-4EB2-972A-BF2F70B9BF01}"/>
              </a:ext>
            </a:extLst>
          </p:cNvPr>
          <p:cNvPicPr>
            <a:picLocks noChangeAspect="1"/>
          </p:cNvPicPr>
          <p:nvPr/>
        </p:nvPicPr>
        <p:blipFill>
          <a:blip r:embed="rId2"/>
          <a:stretch>
            <a:fillRect/>
          </a:stretch>
        </p:blipFill>
        <p:spPr>
          <a:xfrm>
            <a:off x="737616" y="1233007"/>
            <a:ext cx="3499104" cy="3299278"/>
          </a:xfrm>
          <a:prstGeom prst="rect">
            <a:avLst/>
          </a:prstGeom>
        </p:spPr>
      </p:pic>
      <p:sp>
        <p:nvSpPr>
          <p:cNvPr id="6" name="Rectangle 5">
            <a:extLst>
              <a:ext uri="{FF2B5EF4-FFF2-40B4-BE49-F238E27FC236}">
                <a16:creationId xmlns:a16="http://schemas.microsoft.com/office/drawing/2014/main" id="{53055BDD-4959-4BDB-8C1E-BB5644A2AA9A}"/>
              </a:ext>
            </a:extLst>
          </p:cNvPr>
          <p:cNvSpPr/>
          <p:nvPr/>
        </p:nvSpPr>
        <p:spPr>
          <a:xfrm>
            <a:off x="4334256" y="1545604"/>
            <a:ext cx="4572000" cy="2308324"/>
          </a:xfrm>
          <a:prstGeom prst="rect">
            <a:avLst/>
          </a:prstGeom>
        </p:spPr>
        <p:txBody>
          <a:bodyPr>
            <a:spAutoFit/>
          </a:bodyPr>
          <a:lstStyle/>
          <a:p>
            <a:r>
              <a:rPr lang="en-US" dirty="0">
                <a:latin typeface="CMR12"/>
              </a:rPr>
              <a:t>The overview is the home page of </a:t>
            </a:r>
            <a:r>
              <a:rPr lang="en-US" dirty="0" err="1">
                <a:latin typeface="CMR12"/>
              </a:rPr>
              <a:t>GitGroup</a:t>
            </a:r>
            <a:r>
              <a:rPr lang="en-US" dirty="0">
                <a:latin typeface="CMR12"/>
              </a:rPr>
              <a:t>. Because our design aim is ease and simple, all</a:t>
            </a:r>
          </a:p>
          <a:p>
            <a:r>
              <a:rPr lang="en-US" dirty="0">
                <a:latin typeface="CMR12"/>
              </a:rPr>
              <a:t>the important information should display on this main page. The main navigation bar shows the personal information. and the second navigation bar is used for navigate among the Overview, Kanban, Chart and Documentation page.</a:t>
            </a:r>
            <a:endParaRPr lang="en-US" dirty="0"/>
          </a:p>
        </p:txBody>
      </p:sp>
    </p:spTree>
    <p:extLst>
      <p:ext uri="{BB962C8B-B14F-4D97-AF65-F5344CB8AC3E}">
        <p14:creationId xmlns:p14="http://schemas.microsoft.com/office/powerpoint/2010/main" val="355900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08180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Interface 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85792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UI Design</a:t>
            </a:r>
          </a:p>
        </p:txBody>
      </p:sp>
      <p:pic>
        <p:nvPicPr>
          <p:cNvPr id="5" name="Picture 4">
            <a:extLst>
              <a:ext uri="{FF2B5EF4-FFF2-40B4-BE49-F238E27FC236}">
                <a16:creationId xmlns:a16="http://schemas.microsoft.com/office/drawing/2014/main" id="{2D218EC0-108E-4EB2-972A-BF2F70B9BF01}"/>
              </a:ext>
            </a:extLst>
          </p:cNvPr>
          <p:cNvPicPr>
            <a:picLocks noChangeAspect="1"/>
          </p:cNvPicPr>
          <p:nvPr/>
        </p:nvPicPr>
        <p:blipFill>
          <a:blip r:embed="rId2"/>
          <a:stretch>
            <a:fillRect/>
          </a:stretch>
        </p:blipFill>
        <p:spPr>
          <a:xfrm>
            <a:off x="737616" y="1233007"/>
            <a:ext cx="3499104" cy="3299278"/>
          </a:xfrm>
          <a:prstGeom prst="rect">
            <a:avLst/>
          </a:prstGeom>
        </p:spPr>
      </p:pic>
      <p:sp>
        <p:nvSpPr>
          <p:cNvPr id="2" name="Rectangle 1">
            <a:extLst>
              <a:ext uri="{FF2B5EF4-FFF2-40B4-BE49-F238E27FC236}">
                <a16:creationId xmlns:a16="http://schemas.microsoft.com/office/drawing/2014/main" id="{2136D1F0-AB3C-4E01-BF2B-558BF31131E7}"/>
              </a:ext>
            </a:extLst>
          </p:cNvPr>
          <p:cNvSpPr/>
          <p:nvPr/>
        </p:nvSpPr>
        <p:spPr>
          <a:xfrm>
            <a:off x="4303776" y="1174486"/>
            <a:ext cx="4572000" cy="3416320"/>
          </a:xfrm>
          <a:prstGeom prst="rect">
            <a:avLst/>
          </a:prstGeom>
        </p:spPr>
        <p:txBody>
          <a:bodyPr>
            <a:spAutoFit/>
          </a:bodyPr>
          <a:lstStyle/>
          <a:p>
            <a:r>
              <a:rPr lang="en-US" dirty="0">
                <a:latin typeface="CMR12"/>
              </a:rPr>
              <a:t>The next line is the tool bar, all the tool button should be here. Specially, the left side in this line is the bread crumb which is used to improve the navigation experience. The most important part is the workspace which is divided into 3 parts.</a:t>
            </a:r>
          </a:p>
          <a:p>
            <a:r>
              <a:rPr lang="en-US" dirty="0">
                <a:latin typeface="CMR12"/>
              </a:rPr>
              <a:t>The left side bar is the Project list where users can search, choose, edit, add and remove project.</a:t>
            </a:r>
          </a:p>
          <a:p>
            <a:r>
              <a:rPr lang="en-US" dirty="0">
                <a:latin typeface="CMR12"/>
              </a:rPr>
              <a:t>The combination of the project list and second navigation bar, which is called two-dimension</a:t>
            </a:r>
          </a:p>
          <a:p>
            <a:r>
              <a:rPr lang="en-US" dirty="0">
                <a:latin typeface="CMR12"/>
              </a:rPr>
              <a:t>navigation, is stronger, more accurate.</a:t>
            </a:r>
            <a:endParaRPr lang="en-US" dirty="0"/>
          </a:p>
        </p:txBody>
      </p:sp>
    </p:spTree>
    <p:extLst>
      <p:ext uri="{BB962C8B-B14F-4D97-AF65-F5344CB8AC3E}">
        <p14:creationId xmlns:p14="http://schemas.microsoft.com/office/powerpoint/2010/main" val="1652165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08180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Interface 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85792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UI Design</a:t>
            </a:r>
          </a:p>
        </p:txBody>
      </p:sp>
      <p:pic>
        <p:nvPicPr>
          <p:cNvPr id="5" name="Picture 4">
            <a:extLst>
              <a:ext uri="{FF2B5EF4-FFF2-40B4-BE49-F238E27FC236}">
                <a16:creationId xmlns:a16="http://schemas.microsoft.com/office/drawing/2014/main" id="{2D218EC0-108E-4EB2-972A-BF2F70B9BF01}"/>
              </a:ext>
            </a:extLst>
          </p:cNvPr>
          <p:cNvPicPr>
            <a:picLocks noChangeAspect="1"/>
          </p:cNvPicPr>
          <p:nvPr/>
        </p:nvPicPr>
        <p:blipFill>
          <a:blip r:embed="rId2"/>
          <a:stretch>
            <a:fillRect/>
          </a:stretch>
        </p:blipFill>
        <p:spPr>
          <a:xfrm>
            <a:off x="737616" y="1233007"/>
            <a:ext cx="3499104" cy="3299278"/>
          </a:xfrm>
          <a:prstGeom prst="rect">
            <a:avLst/>
          </a:prstGeom>
        </p:spPr>
      </p:pic>
      <p:sp>
        <p:nvSpPr>
          <p:cNvPr id="6" name="Rectangle 5">
            <a:extLst>
              <a:ext uri="{FF2B5EF4-FFF2-40B4-BE49-F238E27FC236}">
                <a16:creationId xmlns:a16="http://schemas.microsoft.com/office/drawing/2014/main" id="{53055BDD-4959-4BDB-8C1E-BB5644A2AA9A}"/>
              </a:ext>
            </a:extLst>
          </p:cNvPr>
          <p:cNvSpPr/>
          <p:nvPr/>
        </p:nvSpPr>
        <p:spPr>
          <a:xfrm>
            <a:off x="4334256" y="1545604"/>
            <a:ext cx="4572000" cy="2031325"/>
          </a:xfrm>
          <a:prstGeom prst="rect">
            <a:avLst/>
          </a:prstGeom>
        </p:spPr>
        <p:txBody>
          <a:bodyPr>
            <a:spAutoFit/>
          </a:bodyPr>
          <a:lstStyle/>
          <a:p>
            <a:r>
              <a:rPr lang="en-US" dirty="0">
                <a:latin typeface="CMR12"/>
              </a:rPr>
              <a:t>The middle part of workspace is user's current status, and it is shown as some diagrams and</a:t>
            </a:r>
          </a:p>
          <a:p>
            <a:r>
              <a:rPr lang="en-US" dirty="0">
                <a:latin typeface="CMR12"/>
              </a:rPr>
              <a:t>charts.</a:t>
            </a:r>
          </a:p>
          <a:p>
            <a:r>
              <a:rPr lang="en-US" dirty="0">
                <a:latin typeface="CMR12"/>
              </a:rPr>
              <a:t>The right side bar is all the to-do things including cards which are close to deadline, message and</a:t>
            </a:r>
          </a:p>
          <a:p>
            <a:r>
              <a:rPr lang="en-US" dirty="0">
                <a:latin typeface="CMR12"/>
              </a:rPr>
              <a:t>meeting log.</a:t>
            </a:r>
            <a:endParaRPr lang="en-US" dirty="0"/>
          </a:p>
        </p:txBody>
      </p:sp>
    </p:spTree>
    <p:extLst>
      <p:ext uri="{BB962C8B-B14F-4D97-AF65-F5344CB8AC3E}">
        <p14:creationId xmlns:p14="http://schemas.microsoft.com/office/powerpoint/2010/main" val="337325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08180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Interface 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85792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UI Design</a:t>
            </a:r>
          </a:p>
        </p:txBody>
      </p:sp>
      <p:sp>
        <p:nvSpPr>
          <p:cNvPr id="6" name="Rectangle 5">
            <a:extLst>
              <a:ext uri="{FF2B5EF4-FFF2-40B4-BE49-F238E27FC236}">
                <a16:creationId xmlns:a16="http://schemas.microsoft.com/office/drawing/2014/main" id="{53055BDD-4959-4BDB-8C1E-BB5644A2AA9A}"/>
              </a:ext>
            </a:extLst>
          </p:cNvPr>
          <p:cNvSpPr/>
          <p:nvPr/>
        </p:nvSpPr>
        <p:spPr>
          <a:xfrm>
            <a:off x="4285488" y="1470808"/>
            <a:ext cx="4572000" cy="2308324"/>
          </a:xfrm>
          <a:prstGeom prst="rect">
            <a:avLst/>
          </a:prstGeom>
        </p:spPr>
        <p:txBody>
          <a:bodyPr>
            <a:spAutoFit/>
          </a:bodyPr>
          <a:lstStyle/>
          <a:p>
            <a:r>
              <a:rPr lang="en-US" dirty="0">
                <a:latin typeface="CMR12"/>
              </a:rPr>
              <a:t>The Kanban board is set of columns that allow you to track the progress of tasks as they move</a:t>
            </a:r>
          </a:p>
          <a:p>
            <a:r>
              <a:rPr lang="en-US" dirty="0">
                <a:latin typeface="CMR12"/>
              </a:rPr>
              <a:t>through your workflow. The </a:t>
            </a:r>
            <a:r>
              <a:rPr lang="en-US" dirty="0" err="1">
                <a:latin typeface="CMR12"/>
              </a:rPr>
              <a:t>GitGroup</a:t>
            </a:r>
            <a:r>
              <a:rPr lang="en-US" dirty="0">
                <a:latin typeface="CMR12"/>
              </a:rPr>
              <a:t> Kanban board default columns are Inbox, Backlog, Ready, In Progress, In Review and Done. Cards that are newly added to the Workspace (such as when an issue is made on GitHub) will go into the Inbox column by default. </a:t>
            </a:r>
          </a:p>
        </p:txBody>
      </p:sp>
      <p:pic>
        <p:nvPicPr>
          <p:cNvPr id="2" name="Picture 1">
            <a:extLst>
              <a:ext uri="{FF2B5EF4-FFF2-40B4-BE49-F238E27FC236}">
                <a16:creationId xmlns:a16="http://schemas.microsoft.com/office/drawing/2014/main" id="{4FA01328-172C-4D46-B141-4AE334D08870}"/>
              </a:ext>
            </a:extLst>
          </p:cNvPr>
          <p:cNvPicPr>
            <a:picLocks noChangeAspect="1"/>
          </p:cNvPicPr>
          <p:nvPr/>
        </p:nvPicPr>
        <p:blipFill>
          <a:blip r:embed="rId2"/>
          <a:stretch>
            <a:fillRect/>
          </a:stretch>
        </p:blipFill>
        <p:spPr>
          <a:xfrm>
            <a:off x="615696" y="1176720"/>
            <a:ext cx="3519308" cy="3318328"/>
          </a:xfrm>
          <a:prstGeom prst="rect">
            <a:avLst/>
          </a:prstGeom>
        </p:spPr>
      </p:pic>
    </p:spTree>
    <p:extLst>
      <p:ext uri="{BB962C8B-B14F-4D97-AF65-F5344CB8AC3E}">
        <p14:creationId xmlns:p14="http://schemas.microsoft.com/office/powerpoint/2010/main" val="2134330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08180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Interface 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85792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UI Design</a:t>
            </a:r>
          </a:p>
        </p:txBody>
      </p:sp>
      <p:sp>
        <p:nvSpPr>
          <p:cNvPr id="6" name="Rectangle 5">
            <a:extLst>
              <a:ext uri="{FF2B5EF4-FFF2-40B4-BE49-F238E27FC236}">
                <a16:creationId xmlns:a16="http://schemas.microsoft.com/office/drawing/2014/main" id="{53055BDD-4959-4BDB-8C1E-BB5644A2AA9A}"/>
              </a:ext>
            </a:extLst>
          </p:cNvPr>
          <p:cNvSpPr/>
          <p:nvPr/>
        </p:nvSpPr>
        <p:spPr>
          <a:xfrm>
            <a:off x="4285488" y="1470808"/>
            <a:ext cx="4572000" cy="2308324"/>
          </a:xfrm>
          <a:prstGeom prst="rect">
            <a:avLst/>
          </a:prstGeom>
        </p:spPr>
        <p:txBody>
          <a:bodyPr>
            <a:spAutoFit/>
          </a:bodyPr>
          <a:lstStyle/>
          <a:p>
            <a:r>
              <a:rPr lang="en-US" dirty="0">
                <a:latin typeface="CMR12"/>
              </a:rPr>
              <a:t>The Kanban board is set of columns that allow you to track the progress of tasks as they move</a:t>
            </a:r>
          </a:p>
          <a:p>
            <a:r>
              <a:rPr lang="en-US" dirty="0">
                <a:latin typeface="CMR12"/>
              </a:rPr>
              <a:t>through your workflow. The </a:t>
            </a:r>
            <a:r>
              <a:rPr lang="en-US" dirty="0" err="1">
                <a:latin typeface="CMR12"/>
              </a:rPr>
              <a:t>GitGroup</a:t>
            </a:r>
            <a:r>
              <a:rPr lang="en-US" dirty="0">
                <a:latin typeface="CMR12"/>
              </a:rPr>
              <a:t> Kanban board default columns are Inbox, Backlog, Ready, In Progress, In Review and Done. Cards that are newly added to the Workspace (such as when an issue is made on GitHub) will go into the Inbox column by default. </a:t>
            </a:r>
          </a:p>
        </p:txBody>
      </p:sp>
      <p:pic>
        <p:nvPicPr>
          <p:cNvPr id="2" name="Picture 1">
            <a:extLst>
              <a:ext uri="{FF2B5EF4-FFF2-40B4-BE49-F238E27FC236}">
                <a16:creationId xmlns:a16="http://schemas.microsoft.com/office/drawing/2014/main" id="{4FA01328-172C-4D46-B141-4AE334D08870}"/>
              </a:ext>
            </a:extLst>
          </p:cNvPr>
          <p:cNvPicPr>
            <a:picLocks noChangeAspect="1"/>
          </p:cNvPicPr>
          <p:nvPr/>
        </p:nvPicPr>
        <p:blipFill>
          <a:blip r:embed="rId2"/>
          <a:stretch>
            <a:fillRect/>
          </a:stretch>
        </p:blipFill>
        <p:spPr>
          <a:xfrm>
            <a:off x="615696" y="1176720"/>
            <a:ext cx="3519308" cy="3318328"/>
          </a:xfrm>
          <a:prstGeom prst="rect">
            <a:avLst/>
          </a:prstGeom>
        </p:spPr>
      </p:pic>
    </p:spTree>
    <p:extLst>
      <p:ext uri="{BB962C8B-B14F-4D97-AF65-F5344CB8AC3E}">
        <p14:creationId xmlns:p14="http://schemas.microsoft.com/office/powerpoint/2010/main" val="84737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A28BF9B-EF97-4747-AD9D-72C93554A059}"/>
              </a:ext>
            </a:extLst>
          </p:cNvPr>
          <p:cNvSpPr txBox="1"/>
          <p:nvPr/>
        </p:nvSpPr>
        <p:spPr>
          <a:xfrm>
            <a:off x="198205" y="368588"/>
            <a:ext cx="2723823" cy="646331"/>
          </a:xfrm>
          <a:prstGeom prst="rect">
            <a:avLst/>
          </a:prstGeom>
          <a:noFill/>
        </p:spPr>
        <p:txBody>
          <a:bodyPr wrap="none" rtlCol="0">
            <a:spAutoFit/>
          </a:bodyPr>
          <a:lstStyle/>
          <a:p>
            <a:r>
              <a:rPr lang="en-US" altLang="zh-CN" sz="3600" dirty="0">
                <a:solidFill>
                  <a:schemeClr val="accent1"/>
                </a:solidFill>
                <a:latin typeface="+mj-lt"/>
              </a:rPr>
              <a:t>CONTENTS</a:t>
            </a:r>
            <a:endParaRPr lang="zh-CN" altLang="en-US" sz="3600" dirty="0">
              <a:solidFill>
                <a:schemeClr val="accent1"/>
              </a:solidFill>
              <a:latin typeface="+mj-lt"/>
            </a:endParaRPr>
          </a:p>
        </p:txBody>
      </p:sp>
      <p:sp>
        <p:nvSpPr>
          <p:cNvPr id="6" name="椭圆 5">
            <a:extLst>
              <a:ext uri="{FF2B5EF4-FFF2-40B4-BE49-F238E27FC236}">
                <a16:creationId xmlns:a16="http://schemas.microsoft.com/office/drawing/2014/main" id="{4CB3FFBD-331E-42F6-83E7-4E7290D02507}"/>
              </a:ext>
            </a:extLst>
          </p:cNvPr>
          <p:cNvSpPr/>
          <p:nvPr/>
        </p:nvSpPr>
        <p:spPr>
          <a:xfrm>
            <a:off x="262619"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B697FF0D-B812-4518-824F-8AF2AC26DB85}"/>
              </a:ext>
            </a:extLst>
          </p:cNvPr>
          <p:cNvSpPr/>
          <p:nvPr/>
        </p:nvSpPr>
        <p:spPr>
          <a:xfrm>
            <a:off x="81297" y="3069531"/>
            <a:ext cx="1403269" cy="338554"/>
          </a:xfrm>
          <a:prstGeom prst="rect">
            <a:avLst/>
          </a:prstGeom>
        </p:spPr>
        <p:txBody>
          <a:bodyPr wrap="none">
            <a:spAutoFit/>
          </a:bodyPr>
          <a:lstStyle/>
          <a:p>
            <a:pPr algn="ctr">
              <a:spcAft>
                <a:spcPts val="0"/>
              </a:spcAft>
            </a:pPr>
            <a:r>
              <a:rPr lang="en-US" altLang="zh-CN" sz="1600" kern="100" dirty="0">
                <a:solidFill>
                  <a:schemeClr val="accent1"/>
                </a:solidFill>
                <a:latin typeface="+mn-ea"/>
                <a:cs typeface="Times New Roman" panose="02020603050405020304" pitchFamily="18" charset="0"/>
              </a:rPr>
              <a:t>Introduction</a:t>
            </a:r>
          </a:p>
        </p:txBody>
      </p:sp>
      <p:sp>
        <p:nvSpPr>
          <p:cNvPr id="8" name="椭圆 7">
            <a:extLst>
              <a:ext uri="{FF2B5EF4-FFF2-40B4-BE49-F238E27FC236}">
                <a16:creationId xmlns:a16="http://schemas.microsoft.com/office/drawing/2014/main" id="{61AD739D-6B1B-41EA-8079-419F27465730}"/>
              </a:ext>
            </a:extLst>
          </p:cNvPr>
          <p:cNvSpPr/>
          <p:nvPr/>
        </p:nvSpPr>
        <p:spPr>
          <a:xfrm>
            <a:off x="1747463"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id="{5E39C0C3-772E-4B36-B074-9A7345360EAE}"/>
              </a:ext>
            </a:extLst>
          </p:cNvPr>
          <p:cNvSpPr/>
          <p:nvPr/>
        </p:nvSpPr>
        <p:spPr>
          <a:xfrm>
            <a:off x="1613591" y="3069531"/>
            <a:ext cx="1308371" cy="338554"/>
          </a:xfrm>
          <a:prstGeom prst="rect">
            <a:avLst/>
          </a:prstGeom>
        </p:spPr>
        <p:txBody>
          <a:bodyPr wrap="none">
            <a:spAutoFit/>
          </a:bodyPr>
          <a:lstStyle/>
          <a:p>
            <a:pPr algn="ctr">
              <a:spcAft>
                <a:spcPts val="0"/>
              </a:spcAft>
            </a:pPr>
            <a:r>
              <a:rPr lang="en-US" altLang="zh-CN" sz="1600" kern="100" dirty="0">
                <a:solidFill>
                  <a:schemeClr val="accent1"/>
                </a:solidFill>
                <a:latin typeface="+mn-ea"/>
                <a:cs typeface="Times New Roman" panose="02020603050405020304" pitchFamily="18" charset="0"/>
              </a:rPr>
              <a:t>Description</a:t>
            </a:r>
            <a:endParaRPr lang="zh-CN" altLang="zh-CN" sz="1100" kern="100" dirty="0">
              <a:solidFill>
                <a:schemeClr val="accent1"/>
              </a:solidFill>
              <a:effectLst/>
              <a:latin typeface="+mn-ea"/>
              <a:cs typeface="Times New Roman" panose="02020603050405020304" pitchFamily="18" charset="0"/>
            </a:endParaRPr>
          </a:p>
        </p:txBody>
      </p:sp>
      <p:sp>
        <p:nvSpPr>
          <p:cNvPr id="10" name="椭圆 9">
            <a:extLst>
              <a:ext uri="{FF2B5EF4-FFF2-40B4-BE49-F238E27FC236}">
                <a16:creationId xmlns:a16="http://schemas.microsoft.com/office/drawing/2014/main" id="{F45FF37A-03C7-4681-8C7A-BB81B7A4E0AF}"/>
              </a:ext>
            </a:extLst>
          </p:cNvPr>
          <p:cNvSpPr/>
          <p:nvPr/>
        </p:nvSpPr>
        <p:spPr>
          <a:xfrm>
            <a:off x="3248807"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a16="http://schemas.microsoft.com/office/drawing/2014/main" id="{2F5E705C-613F-431D-9818-5CD0BE8539EB}"/>
              </a:ext>
            </a:extLst>
          </p:cNvPr>
          <p:cNvSpPr/>
          <p:nvPr/>
        </p:nvSpPr>
        <p:spPr>
          <a:xfrm>
            <a:off x="3067198" y="3069531"/>
            <a:ext cx="1403846" cy="338554"/>
          </a:xfrm>
          <a:prstGeom prst="rect">
            <a:avLst/>
          </a:prstGeom>
        </p:spPr>
        <p:txBody>
          <a:bodyPr wrap="none">
            <a:spAutoFit/>
          </a:bodyPr>
          <a:lstStyle/>
          <a:p>
            <a:pPr algn="ctr">
              <a:spcAft>
                <a:spcPts val="0"/>
              </a:spcAft>
            </a:pPr>
            <a:r>
              <a:rPr lang="en-US" altLang="zh-CN" sz="1600" kern="100" dirty="0">
                <a:solidFill>
                  <a:schemeClr val="accent1"/>
                </a:solidFill>
                <a:latin typeface="+mn-ea"/>
                <a:cs typeface="Times New Roman" panose="02020603050405020304" pitchFamily="18" charset="0"/>
              </a:rPr>
              <a:t>Interface(UI)</a:t>
            </a:r>
            <a:endParaRPr lang="zh-CN" altLang="zh-CN" sz="1100" kern="100" dirty="0">
              <a:solidFill>
                <a:schemeClr val="accent1"/>
              </a:solidFill>
              <a:effectLst/>
              <a:latin typeface="+mn-ea"/>
              <a:cs typeface="Times New Roman" panose="02020603050405020304" pitchFamily="18" charset="0"/>
            </a:endParaRPr>
          </a:p>
        </p:txBody>
      </p:sp>
      <p:sp>
        <p:nvSpPr>
          <p:cNvPr id="12" name="椭圆 11">
            <a:extLst>
              <a:ext uri="{FF2B5EF4-FFF2-40B4-BE49-F238E27FC236}">
                <a16:creationId xmlns:a16="http://schemas.microsoft.com/office/drawing/2014/main" id="{BA9CD052-A7F1-4058-8F7A-03A277ACB590}"/>
              </a:ext>
            </a:extLst>
          </p:cNvPr>
          <p:cNvSpPr/>
          <p:nvPr/>
        </p:nvSpPr>
        <p:spPr>
          <a:xfrm>
            <a:off x="478015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a:extLst>
              <a:ext uri="{FF2B5EF4-FFF2-40B4-BE49-F238E27FC236}">
                <a16:creationId xmlns:a16="http://schemas.microsoft.com/office/drawing/2014/main" id="{F09E2613-AA62-40E9-A789-F6A2C1BFA7CA}"/>
              </a:ext>
            </a:extLst>
          </p:cNvPr>
          <p:cNvSpPr/>
          <p:nvPr/>
        </p:nvSpPr>
        <p:spPr>
          <a:xfrm>
            <a:off x="4576298" y="3069531"/>
            <a:ext cx="1448345" cy="338554"/>
          </a:xfrm>
          <a:prstGeom prst="rect">
            <a:avLst/>
          </a:prstGeom>
        </p:spPr>
        <p:txBody>
          <a:bodyPr wrap="none">
            <a:spAutoFit/>
          </a:bodyPr>
          <a:lstStyle/>
          <a:p>
            <a:pPr algn="ctr">
              <a:spcAft>
                <a:spcPts val="0"/>
              </a:spcAft>
            </a:pPr>
            <a:r>
              <a:rPr lang="en-US" altLang="zh-CN" sz="1600" kern="100" dirty="0">
                <a:solidFill>
                  <a:schemeClr val="accent1"/>
                </a:solidFill>
                <a:latin typeface="+mn-ea"/>
                <a:cs typeface="Times New Roman" panose="02020603050405020304" pitchFamily="18" charset="0"/>
              </a:rPr>
              <a:t>Requirement</a:t>
            </a:r>
            <a:endParaRPr lang="zh-CN" altLang="zh-CN" sz="1100" kern="100" dirty="0">
              <a:solidFill>
                <a:schemeClr val="accent1"/>
              </a:solidFill>
              <a:effectLst/>
              <a:latin typeface="+mn-ea"/>
              <a:cs typeface="Times New Roman" panose="02020603050405020304" pitchFamily="18" charset="0"/>
            </a:endParaRPr>
          </a:p>
        </p:txBody>
      </p:sp>
      <p:sp>
        <p:nvSpPr>
          <p:cNvPr id="14" name="椭圆 13">
            <a:extLst>
              <a:ext uri="{FF2B5EF4-FFF2-40B4-BE49-F238E27FC236}">
                <a16:creationId xmlns:a16="http://schemas.microsoft.com/office/drawing/2014/main" id="{320AB2B9-C84D-4831-B7F4-B6979398F0C3}"/>
              </a:ext>
            </a:extLst>
          </p:cNvPr>
          <p:cNvSpPr/>
          <p:nvPr/>
        </p:nvSpPr>
        <p:spPr>
          <a:xfrm>
            <a:off x="6350105"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a:extLst>
              <a:ext uri="{FF2B5EF4-FFF2-40B4-BE49-F238E27FC236}">
                <a16:creationId xmlns:a16="http://schemas.microsoft.com/office/drawing/2014/main" id="{923BB013-6740-498D-8F30-E109BBBB1D3F}"/>
              </a:ext>
            </a:extLst>
          </p:cNvPr>
          <p:cNvSpPr/>
          <p:nvPr/>
        </p:nvSpPr>
        <p:spPr>
          <a:xfrm>
            <a:off x="6414203" y="3069531"/>
            <a:ext cx="912430" cy="584775"/>
          </a:xfrm>
          <a:prstGeom prst="rect">
            <a:avLst/>
          </a:prstGeom>
        </p:spPr>
        <p:txBody>
          <a:bodyPr wrap="none">
            <a:spAutoFit/>
          </a:bodyPr>
          <a:lstStyle/>
          <a:p>
            <a:pPr algn="ctr">
              <a:spcAft>
                <a:spcPts val="0"/>
              </a:spcAft>
            </a:pPr>
            <a:r>
              <a:rPr lang="en-US" altLang="zh-CN" sz="1600" kern="100" dirty="0">
                <a:solidFill>
                  <a:schemeClr val="accent1"/>
                </a:solidFill>
                <a:effectLst/>
                <a:latin typeface="+mn-ea"/>
                <a:cs typeface="Times New Roman" panose="02020603050405020304" pitchFamily="18" charset="0"/>
              </a:rPr>
              <a:t>System</a:t>
            </a:r>
          </a:p>
          <a:p>
            <a:pPr algn="ctr">
              <a:spcAft>
                <a:spcPts val="0"/>
              </a:spcAft>
            </a:pPr>
            <a:r>
              <a:rPr lang="en-US" altLang="zh-CN" sz="1600" kern="100" dirty="0">
                <a:solidFill>
                  <a:schemeClr val="accent1"/>
                </a:solidFill>
                <a:latin typeface="+mn-ea"/>
                <a:cs typeface="Times New Roman" panose="02020603050405020304" pitchFamily="18" charset="0"/>
              </a:rPr>
              <a:t>Models</a:t>
            </a:r>
            <a:endParaRPr lang="zh-CN" altLang="zh-CN" sz="1100" kern="100" dirty="0">
              <a:solidFill>
                <a:schemeClr val="accent1"/>
              </a:solidFill>
              <a:effectLst/>
              <a:latin typeface="+mn-ea"/>
              <a:cs typeface="Times New Roman" panose="02020603050405020304" pitchFamily="18" charset="0"/>
            </a:endParaRPr>
          </a:p>
        </p:txBody>
      </p:sp>
      <p:sp>
        <p:nvSpPr>
          <p:cNvPr id="16" name="文本框 15">
            <a:extLst>
              <a:ext uri="{FF2B5EF4-FFF2-40B4-BE49-F238E27FC236}">
                <a16:creationId xmlns:a16="http://schemas.microsoft.com/office/drawing/2014/main" id="{35B809C4-5FEA-410E-B945-C8E99E3168E7}"/>
              </a:ext>
            </a:extLst>
          </p:cNvPr>
          <p:cNvSpPr txBox="1"/>
          <p:nvPr/>
        </p:nvSpPr>
        <p:spPr>
          <a:xfrm>
            <a:off x="385872" y="2015248"/>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7" name="文本框 16">
            <a:extLst>
              <a:ext uri="{FF2B5EF4-FFF2-40B4-BE49-F238E27FC236}">
                <a16:creationId xmlns:a16="http://schemas.microsoft.com/office/drawing/2014/main" id="{F75C41DC-A784-4EED-9C7A-DDA83A9D9C79}"/>
              </a:ext>
            </a:extLst>
          </p:cNvPr>
          <p:cNvSpPr txBox="1"/>
          <p:nvPr/>
        </p:nvSpPr>
        <p:spPr>
          <a:xfrm>
            <a:off x="1889425" y="2015248"/>
            <a:ext cx="755335" cy="707886"/>
          </a:xfrm>
          <a:prstGeom prst="rect">
            <a:avLst/>
          </a:prstGeom>
          <a:noFill/>
        </p:spPr>
        <p:txBody>
          <a:bodyPr wrap="none" rtlCol="0">
            <a:spAutoFit/>
          </a:bodyPr>
          <a:lstStyle/>
          <a:p>
            <a:pPr algn="ctr"/>
            <a:r>
              <a:rPr lang="en-US" altLang="zh-CN" sz="4000" b="1" dirty="0">
                <a:solidFill>
                  <a:schemeClr val="bg1"/>
                </a:solidFill>
                <a:latin typeface="+mj-lt"/>
              </a:rPr>
              <a:t>02</a:t>
            </a:r>
            <a:endParaRPr lang="zh-CN" altLang="en-US" sz="4000" b="1" dirty="0">
              <a:solidFill>
                <a:schemeClr val="bg1"/>
              </a:solidFill>
              <a:latin typeface="+mj-lt"/>
            </a:endParaRPr>
          </a:p>
        </p:txBody>
      </p:sp>
      <p:sp>
        <p:nvSpPr>
          <p:cNvPr id="18" name="文本框 17">
            <a:extLst>
              <a:ext uri="{FF2B5EF4-FFF2-40B4-BE49-F238E27FC236}">
                <a16:creationId xmlns:a16="http://schemas.microsoft.com/office/drawing/2014/main" id="{24B8F62E-2895-474D-8436-CCA11BEA2F3F}"/>
              </a:ext>
            </a:extLst>
          </p:cNvPr>
          <p:cNvSpPr txBox="1"/>
          <p:nvPr/>
        </p:nvSpPr>
        <p:spPr>
          <a:xfrm>
            <a:off x="3391452" y="2016447"/>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9" name="文本框 18">
            <a:extLst>
              <a:ext uri="{FF2B5EF4-FFF2-40B4-BE49-F238E27FC236}">
                <a16:creationId xmlns:a16="http://schemas.microsoft.com/office/drawing/2014/main" id="{FE2226A0-E0FA-4B03-98BB-815BDC71D906}"/>
              </a:ext>
            </a:extLst>
          </p:cNvPr>
          <p:cNvSpPr txBox="1"/>
          <p:nvPr/>
        </p:nvSpPr>
        <p:spPr>
          <a:xfrm>
            <a:off x="4922800" y="2015248"/>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
        <p:nvSpPr>
          <p:cNvPr id="21" name="文本框 20">
            <a:extLst>
              <a:ext uri="{FF2B5EF4-FFF2-40B4-BE49-F238E27FC236}">
                <a16:creationId xmlns:a16="http://schemas.microsoft.com/office/drawing/2014/main" id="{4F12D664-4B09-4167-AF76-AAE290FDA9DB}"/>
              </a:ext>
            </a:extLst>
          </p:cNvPr>
          <p:cNvSpPr txBox="1"/>
          <p:nvPr/>
        </p:nvSpPr>
        <p:spPr>
          <a:xfrm>
            <a:off x="6492749" y="2015248"/>
            <a:ext cx="755335" cy="707886"/>
          </a:xfrm>
          <a:prstGeom prst="rect">
            <a:avLst/>
          </a:prstGeom>
          <a:noFill/>
        </p:spPr>
        <p:txBody>
          <a:bodyPr wrap="none" rtlCol="0">
            <a:spAutoFit/>
          </a:bodyPr>
          <a:lstStyle/>
          <a:p>
            <a:pPr algn="ctr"/>
            <a:r>
              <a:rPr lang="en-US" altLang="zh-CN" sz="4000" b="1">
                <a:solidFill>
                  <a:schemeClr val="bg1"/>
                </a:solidFill>
                <a:latin typeface="+mj-lt"/>
              </a:rPr>
              <a:t>05</a:t>
            </a:r>
            <a:endParaRPr lang="zh-CN" altLang="en-US" sz="4000" b="1">
              <a:solidFill>
                <a:schemeClr val="bg1"/>
              </a:solidFill>
              <a:latin typeface="+mj-lt"/>
            </a:endParaRPr>
          </a:p>
        </p:txBody>
      </p:sp>
      <p:sp>
        <p:nvSpPr>
          <p:cNvPr id="20" name="椭圆 5">
            <a:extLst>
              <a:ext uri="{FF2B5EF4-FFF2-40B4-BE49-F238E27FC236}">
                <a16:creationId xmlns:a16="http://schemas.microsoft.com/office/drawing/2014/main" id="{EC1D087A-602E-4ABD-ADB4-BF7F762B1957}"/>
              </a:ext>
            </a:extLst>
          </p:cNvPr>
          <p:cNvSpPr/>
          <p:nvPr/>
        </p:nvSpPr>
        <p:spPr>
          <a:xfrm>
            <a:off x="7828445"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矩形 6">
            <a:extLst>
              <a:ext uri="{FF2B5EF4-FFF2-40B4-BE49-F238E27FC236}">
                <a16:creationId xmlns:a16="http://schemas.microsoft.com/office/drawing/2014/main" id="{CA12D025-324F-41F7-87D0-C5B99DFA8593}"/>
              </a:ext>
            </a:extLst>
          </p:cNvPr>
          <p:cNvSpPr/>
          <p:nvPr/>
        </p:nvSpPr>
        <p:spPr>
          <a:xfrm>
            <a:off x="7659050" y="3069531"/>
            <a:ext cx="1379417" cy="584775"/>
          </a:xfrm>
          <a:prstGeom prst="rect">
            <a:avLst/>
          </a:prstGeom>
        </p:spPr>
        <p:txBody>
          <a:bodyPr wrap="none">
            <a:spAutoFit/>
          </a:bodyPr>
          <a:lstStyle/>
          <a:p>
            <a:pPr algn="ctr">
              <a:spcAft>
                <a:spcPts val="0"/>
              </a:spcAft>
            </a:pPr>
            <a:r>
              <a:rPr lang="en-US" altLang="zh-CN" sz="1600" kern="100" dirty="0">
                <a:solidFill>
                  <a:schemeClr val="accent1"/>
                </a:solidFill>
                <a:latin typeface="+mn-ea"/>
                <a:cs typeface="Times New Roman" panose="02020603050405020304" pitchFamily="18" charset="0"/>
              </a:rPr>
              <a:t>System</a:t>
            </a:r>
          </a:p>
          <a:p>
            <a:pPr algn="ctr">
              <a:spcAft>
                <a:spcPts val="0"/>
              </a:spcAft>
            </a:pPr>
            <a:r>
              <a:rPr lang="en-US" altLang="zh-CN" sz="1600" kern="100" dirty="0">
                <a:solidFill>
                  <a:schemeClr val="accent1"/>
                </a:solidFill>
                <a:latin typeface="+mn-ea"/>
                <a:cs typeface="Times New Roman" panose="02020603050405020304" pitchFamily="18" charset="0"/>
              </a:rPr>
              <a:t>Architecture</a:t>
            </a:r>
          </a:p>
        </p:txBody>
      </p:sp>
      <p:sp>
        <p:nvSpPr>
          <p:cNvPr id="23" name="文本框 15">
            <a:extLst>
              <a:ext uri="{FF2B5EF4-FFF2-40B4-BE49-F238E27FC236}">
                <a16:creationId xmlns:a16="http://schemas.microsoft.com/office/drawing/2014/main" id="{AAB2AD62-EB22-4E00-A5B2-BEBD22AFE2E2}"/>
              </a:ext>
            </a:extLst>
          </p:cNvPr>
          <p:cNvSpPr txBox="1"/>
          <p:nvPr/>
        </p:nvSpPr>
        <p:spPr>
          <a:xfrm>
            <a:off x="7951698" y="2015248"/>
            <a:ext cx="755335" cy="707886"/>
          </a:xfrm>
          <a:prstGeom prst="rect">
            <a:avLst/>
          </a:prstGeom>
          <a:noFill/>
        </p:spPr>
        <p:txBody>
          <a:bodyPr wrap="none" rtlCol="0">
            <a:spAutoFit/>
          </a:bodyPr>
          <a:lstStyle/>
          <a:p>
            <a:pPr algn="ctr"/>
            <a:r>
              <a:rPr lang="en-US" altLang="zh-CN" sz="4000" b="1" dirty="0">
                <a:solidFill>
                  <a:schemeClr val="bg1"/>
                </a:solidFill>
                <a:latin typeface="+mj-lt"/>
              </a:rPr>
              <a:t>06</a:t>
            </a:r>
            <a:endParaRPr lang="zh-CN" altLang="en-US" sz="4000" b="1" dirty="0">
              <a:solidFill>
                <a:schemeClr val="bg1"/>
              </a:solidFill>
              <a:latin typeface="+mj-lt"/>
            </a:endParaRPr>
          </a:p>
        </p:txBody>
      </p:sp>
    </p:spTree>
    <p:extLst>
      <p:ext uri="{BB962C8B-B14F-4D97-AF65-F5344CB8AC3E}">
        <p14:creationId xmlns:p14="http://schemas.microsoft.com/office/powerpoint/2010/main" val="139560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horizontal)">
                                      <p:cBhvr>
                                        <p:cTn id="31" dur="500"/>
                                        <p:tgtEl>
                                          <p:spTgt spid="14"/>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randombar(horizontal)">
                                      <p:cBhvr>
                                        <p:cTn id="34" dur="500"/>
                                        <p:tgtEl>
                                          <p:spTgt spid="15"/>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randombar(horizontal)">
                                      <p:cBhvr>
                                        <p:cTn id="40" dur="500"/>
                                        <p:tgtEl>
                                          <p:spTgt spid="17"/>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randombar(horizontal)">
                                      <p:cBhvr>
                                        <p:cTn id="43" dur="500"/>
                                        <p:tgtEl>
                                          <p:spTgt spid="18"/>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randombar(horizontal)">
                                      <p:cBhvr>
                                        <p:cTn id="46" dur="500"/>
                                        <p:tgtEl>
                                          <p:spTgt spid="19"/>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randombar(horizontal)">
                                      <p:cBhvr>
                                        <p:cTn id="49" dur="500"/>
                                        <p:tgtEl>
                                          <p:spTgt spid="21"/>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randombar(horizontal)">
                                      <p:cBhvr>
                                        <p:cTn id="52" dur="500"/>
                                        <p:tgtEl>
                                          <p:spTgt spid="20"/>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randombar(horizontal)">
                                      <p:cBhvr>
                                        <p:cTn id="55" dur="500"/>
                                        <p:tgtEl>
                                          <p:spTgt spid="22"/>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randombar(horizontal)">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P spid="14" grpId="0" animBg="1"/>
      <p:bldP spid="15" grpId="0"/>
      <p:bldP spid="16" grpId="0"/>
      <p:bldP spid="17" grpId="0"/>
      <p:bldP spid="18" grpId="0"/>
      <p:bldP spid="19" grpId="0"/>
      <p:bldP spid="21" grpId="0"/>
      <p:bldP spid="20" grpId="0" animBg="1"/>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08180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Interface 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85792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UI Design</a:t>
            </a:r>
          </a:p>
        </p:txBody>
      </p:sp>
      <p:sp>
        <p:nvSpPr>
          <p:cNvPr id="6" name="Rectangle 5">
            <a:extLst>
              <a:ext uri="{FF2B5EF4-FFF2-40B4-BE49-F238E27FC236}">
                <a16:creationId xmlns:a16="http://schemas.microsoft.com/office/drawing/2014/main" id="{53055BDD-4959-4BDB-8C1E-BB5644A2AA9A}"/>
              </a:ext>
            </a:extLst>
          </p:cNvPr>
          <p:cNvSpPr/>
          <p:nvPr/>
        </p:nvSpPr>
        <p:spPr>
          <a:xfrm>
            <a:off x="4273296" y="1745128"/>
            <a:ext cx="4572000" cy="1754326"/>
          </a:xfrm>
          <a:prstGeom prst="rect">
            <a:avLst/>
          </a:prstGeom>
        </p:spPr>
        <p:txBody>
          <a:bodyPr>
            <a:spAutoFit/>
          </a:bodyPr>
          <a:lstStyle/>
          <a:p>
            <a:r>
              <a:rPr lang="en-US" dirty="0">
                <a:latin typeface="CMR12"/>
              </a:rPr>
              <a:t>Cards that are moved into the Done column on </a:t>
            </a:r>
            <a:r>
              <a:rPr lang="en-US" dirty="0" err="1">
                <a:latin typeface="CMR12"/>
              </a:rPr>
              <a:t>GitGroup</a:t>
            </a:r>
            <a:r>
              <a:rPr lang="en-US" dirty="0">
                <a:latin typeface="CMR12"/>
              </a:rPr>
              <a:t> will be automatically closed and cards closed via GitHub will be automatically moved into the Done column. And the right top of Kanban board shows the due day of this </a:t>
            </a:r>
            <a:r>
              <a:rPr lang="en-US" dirty="0" err="1">
                <a:latin typeface="CMR12"/>
              </a:rPr>
              <a:t>KanBan</a:t>
            </a:r>
            <a:r>
              <a:rPr lang="en-US" dirty="0">
                <a:latin typeface="CMR12"/>
              </a:rPr>
              <a:t>.</a:t>
            </a:r>
          </a:p>
        </p:txBody>
      </p:sp>
      <p:pic>
        <p:nvPicPr>
          <p:cNvPr id="2" name="Picture 1">
            <a:extLst>
              <a:ext uri="{FF2B5EF4-FFF2-40B4-BE49-F238E27FC236}">
                <a16:creationId xmlns:a16="http://schemas.microsoft.com/office/drawing/2014/main" id="{4FA01328-172C-4D46-B141-4AE334D08870}"/>
              </a:ext>
            </a:extLst>
          </p:cNvPr>
          <p:cNvPicPr>
            <a:picLocks noChangeAspect="1"/>
          </p:cNvPicPr>
          <p:nvPr/>
        </p:nvPicPr>
        <p:blipFill>
          <a:blip r:embed="rId2"/>
          <a:stretch>
            <a:fillRect/>
          </a:stretch>
        </p:blipFill>
        <p:spPr>
          <a:xfrm>
            <a:off x="615696" y="1176720"/>
            <a:ext cx="3519308" cy="3318328"/>
          </a:xfrm>
          <a:prstGeom prst="rect">
            <a:avLst/>
          </a:prstGeom>
        </p:spPr>
      </p:pic>
    </p:spTree>
    <p:extLst>
      <p:ext uri="{BB962C8B-B14F-4D97-AF65-F5344CB8AC3E}">
        <p14:creationId xmlns:p14="http://schemas.microsoft.com/office/powerpoint/2010/main" val="388345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08180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Interface 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85792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UI Design</a:t>
            </a:r>
          </a:p>
        </p:txBody>
      </p:sp>
      <p:sp>
        <p:nvSpPr>
          <p:cNvPr id="6" name="Rectangle 5">
            <a:extLst>
              <a:ext uri="{FF2B5EF4-FFF2-40B4-BE49-F238E27FC236}">
                <a16:creationId xmlns:a16="http://schemas.microsoft.com/office/drawing/2014/main" id="{53055BDD-4959-4BDB-8C1E-BB5644A2AA9A}"/>
              </a:ext>
            </a:extLst>
          </p:cNvPr>
          <p:cNvSpPr/>
          <p:nvPr/>
        </p:nvSpPr>
        <p:spPr>
          <a:xfrm>
            <a:off x="4215573" y="1958488"/>
            <a:ext cx="4572000" cy="923330"/>
          </a:xfrm>
          <a:prstGeom prst="rect">
            <a:avLst/>
          </a:prstGeom>
        </p:spPr>
        <p:txBody>
          <a:bodyPr>
            <a:spAutoFit/>
          </a:bodyPr>
          <a:lstStyle/>
          <a:p>
            <a:r>
              <a:rPr lang="en-US" dirty="0">
                <a:latin typeface="CMR12"/>
              </a:rPr>
              <a:t>The Chart UI is easy and understandable. The main part shows different charts and you can</a:t>
            </a:r>
          </a:p>
          <a:p>
            <a:r>
              <a:rPr lang="en-US" dirty="0">
                <a:latin typeface="CMR12"/>
              </a:rPr>
              <a:t>change them via buttons on the tool bar.</a:t>
            </a:r>
          </a:p>
        </p:txBody>
      </p:sp>
      <p:pic>
        <p:nvPicPr>
          <p:cNvPr id="5" name="Picture 4">
            <a:extLst>
              <a:ext uri="{FF2B5EF4-FFF2-40B4-BE49-F238E27FC236}">
                <a16:creationId xmlns:a16="http://schemas.microsoft.com/office/drawing/2014/main" id="{8C51BC61-07A2-4834-B650-859F215B99E2}"/>
              </a:ext>
            </a:extLst>
          </p:cNvPr>
          <p:cNvPicPr>
            <a:picLocks noChangeAspect="1"/>
          </p:cNvPicPr>
          <p:nvPr/>
        </p:nvPicPr>
        <p:blipFill>
          <a:blip r:embed="rId2"/>
          <a:stretch>
            <a:fillRect/>
          </a:stretch>
        </p:blipFill>
        <p:spPr>
          <a:xfrm>
            <a:off x="542544" y="1083126"/>
            <a:ext cx="3519308" cy="3318329"/>
          </a:xfrm>
          <a:prstGeom prst="rect">
            <a:avLst/>
          </a:prstGeom>
        </p:spPr>
      </p:pic>
    </p:spTree>
    <p:extLst>
      <p:ext uri="{BB962C8B-B14F-4D97-AF65-F5344CB8AC3E}">
        <p14:creationId xmlns:p14="http://schemas.microsoft.com/office/powerpoint/2010/main" val="2138141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3" name="矩形 22">
            <a:extLst>
              <a:ext uri="{FF2B5EF4-FFF2-40B4-BE49-F238E27FC236}">
                <a16:creationId xmlns:a16="http://schemas.microsoft.com/office/drawing/2014/main" id="{256BF839-5984-4814-99D1-E3F91C6B186D}"/>
              </a:ext>
            </a:extLst>
          </p:cNvPr>
          <p:cNvSpPr/>
          <p:nvPr/>
        </p:nvSpPr>
        <p:spPr>
          <a:xfrm>
            <a:off x="3085528" y="2217265"/>
            <a:ext cx="3181833"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Requirement</a:t>
            </a:r>
            <a:endParaRPr lang="zh-CN" altLang="en-US" sz="3600" b="1" kern="100" dirty="0">
              <a:solidFill>
                <a:schemeClr val="accent1"/>
              </a:solidFill>
              <a:latin typeface="+mn-ea"/>
              <a:cs typeface="Times New Roman" panose="02020603050405020304" pitchFamily="18" charset="0"/>
            </a:endParaRPr>
          </a:p>
        </p:txBody>
      </p:sp>
      <p:grpSp>
        <p:nvGrpSpPr>
          <p:cNvPr id="14" name="组合 13">
            <a:extLst>
              <a:ext uri="{FF2B5EF4-FFF2-40B4-BE49-F238E27FC236}">
                <a16:creationId xmlns:a16="http://schemas.microsoft.com/office/drawing/2014/main" id="{4CB2E6AC-6FF4-4346-BF16-1B8A8397BE74}"/>
              </a:ext>
            </a:extLst>
          </p:cNvPr>
          <p:cNvGrpSpPr/>
          <p:nvPr/>
        </p:nvGrpSpPr>
        <p:grpSpPr>
          <a:xfrm>
            <a:off x="1548407" y="2075842"/>
            <a:ext cx="817965" cy="821648"/>
            <a:chOff x="5478463" y="2630488"/>
            <a:chExt cx="352425" cy="354012"/>
          </a:xfrm>
        </p:grpSpPr>
        <p:sp>
          <p:nvSpPr>
            <p:cNvPr id="16" name="AutoShape 37">
              <a:extLst>
                <a:ext uri="{FF2B5EF4-FFF2-40B4-BE49-F238E27FC236}">
                  <a16:creationId xmlns:a16="http://schemas.microsoft.com/office/drawing/2014/main" id="{BEF2943C-F723-43ED-953B-E9EA2D3D9CD5}"/>
                </a:ext>
              </a:extLst>
            </p:cNvPr>
            <p:cNvSpPr>
              <a:spLocks/>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38">
              <a:extLst>
                <a:ext uri="{FF2B5EF4-FFF2-40B4-BE49-F238E27FC236}">
                  <a16:creationId xmlns:a16="http://schemas.microsoft.com/office/drawing/2014/main" id="{B140BC38-64A4-40FE-ABDB-5A79EE08BADE}"/>
                </a:ext>
              </a:extLst>
            </p:cNvPr>
            <p:cNvSpPr>
              <a:spLocks/>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39">
              <a:extLst>
                <a:ext uri="{FF2B5EF4-FFF2-40B4-BE49-F238E27FC236}">
                  <a16:creationId xmlns:a16="http://schemas.microsoft.com/office/drawing/2014/main" id="{5FAA2FD2-DA69-4B62-87A3-7F4E881A3B32}"/>
                </a:ext>
              </a:extLst>
            </p:cNvPr>
            <p:cNvSpPr>
              <a:spLocks/>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40">
              <a:extLst>
                <a:ext uri="{FF2B5EF4-FFF2-40B4-BE49-F238E27FC236}">
                  <a16:creationId xmlns:a16="http://schemas.microsoft.com/office/drawing/2014/main" id="{2C527C80-D330-45B8-83F5-C20387E9514A}"/>
                </a:ext>
              </a:extLst>
            </p:cNvPr>
            <p:cNvSpPr>
              <a:spLocks/>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41">
              <a:extLst>
                <a:ext uri="{FF2B5EF4-FFF2-40B4-BE49-F238E27FC236}">
                  <a16:creationId xmlns:a16="http://schemas.microsoft.com/office/drawing/2014/main" id="{4BAD4E87-877A-445E-9151-0AE7681EF557}"/>
                </a:ext>
              </a:extLst>
            </p:cNvPr>
            <p:cNvSpPr>
              <a:spLocks/>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42">
              <a:extLst>
                <a:ext uri="{FF2B5EF4-FFF2-40B4-BE49-F238E27FC236}">
                  <a16:creationId xmlns:a16="http://schemas.microsoft.com/office/drawing/2014/main" id="{D69DBD67-18A2-4608-9A3E-E9F2B913A9F5}"/>
                </a:ext>
              </a:extLst>
            </p:cNvPr>
            <p:cNvSpPr>
              <a:spLocks/>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1242440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84832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178802"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Functional User Requirement</a:t>
            </a:r>
          </a:p>
        </p:txBody>
      </p:sp>
      <p:sp>
        <p:nvSpPr>
          <p:cNvPr id="2" name="Rectangle 1">
            <a:extLst>
              <a:ext uri="{FF2B5EF4-FFF2-40B4-BE49-F238E27FC236}">
                <a16:creationId xmlns:a16="http://schemas.microsoft.com/office/drawing/2014/main" id="{5C3BBC78-9FF2-444D-AA6A-6BDBF0B7EEB8}"/>
              </a:ext>
            </a:extLst>
          </p:cNvPr>
          <p:cNvSpPr/>
          <p:nvPr/>
        </p:nvSpPr>
        <p:spPr>
          <a:xfrm>
            <a:off x="388823" y="1261361"/>
            <a:ext cx="8089392" cy="3139321"/>
          </a:xfrm>
          <a:prstGeom prst="rect">
            <a:avLst/>
          </a:prstGeom>
        </p:spPr>
        <p:txBody>
          <a:bodyPr wrap="square">
            <a:spAutoFit/>
          </a:bodyPr>
          <a:lstStyle/>
          <a:p>
            <a:r>
              <a:rPr lang="en-US" dirty="0">
                <a:latin typeface="CMBX12"/>
              </a:rPr>
              <a:t>UR-1 </a:t>
            </a:r>
            <a:r>
              <a:rPr lang="en-US" dirty="0">
                <a:latin typeface="CMR12"/>
              </a:rPr>
              <a:t>User shall be able to create a new project and new team in </a:t>
            </a:r>
            <a:r>
              <a:rPr lang="en-US" dirty="0" err="1">
                <a:latin typeface="CMR12"/>
              </a:rPr>
              <a:t>GitGroup</a:t>
            </a:r>
            <a:r>
              <a:rPr lang="en-US" dirty="0">
                <a:latin typeface="CMR12"/>
              </a:rPr>
              <a:t>.</a:t>
            </a:r>
          </a:p>
          <a:p>
            <a:r>
              <a:rPr lang="en-US" dirty="0">
                <a:latin typeface="CMBX12"/>
              </a:rPr>
              <a:t>UR-2 </a:t>
            </a:r>
            <a:r>
              <a:rPr lang="en-US" dirty="0">
                <a:latin typeface="CMR12"/>
              </a:rPr>
              <a:t>User shall be able to manage GitHub repositories and team members like add or remove repositories and members.</a:t>
            </a:r>
          </a:p>
          <a:p>
            <a:r>
              <a:rPr lang="en-US" dirty="0">
                <a:latin typeface="CMBX12"/>
              </a:rPr>
              <a:t>UR-3 </a:t>
            </a:r>
            <a:r>
              <a:rPr lang="en-US" dirty="0">
                <a:latin typeface="CMR12"/>
              </a:rPr>
              <a:t>User shall be able to use Kanban board to organize issues by dragging issue cards among several columns representing different stage of the development processes.</a:t>
            </a:r>
          </a:p>
          <a:p>
            <a:r>
              <a:rPr lang="en-US" dirty="0">
                <a:latin typeface="CMBX12"/>
              </a:rPr>
              <a:t>UR-4 </a:t>
            </a:r>
            <a:r>
              <a:rPr lang="en-US" dirty="0">
                <a:latin typeface="CMR12"/>
              </a:rPr>
              <a:t>User shall be able to analysis the development duration, quality and the team work situation of the project by using a variety of agile charts and analytics. also manage tasks like suggesting a new idea or tracking a bug.</a:t>
            </a:r>
          </a:p>
          <a:p>
            <a:r>
              <a:rPr lang="en-US" dirty="0">
                <a:latin typeface="CMBX12"/>
              </a:rPr>
              <a:t>UR-5 </a:t>
            </a:r>
            <a:r>
              <a:rPr lang="en-US" dirty="0">
                <a:latin typeface="CMR12"/>
              </a:rPr>
              <a:t>User shall be able to organize an online meeting group chat, schedule and record the conference within the team or the global scope.</a:t>
            </a:r>
            <a:endParaRPr lang="en-US" dirty="0"/>
          </a:p>
        </p:txBody>
      </p:sp>
    </p:spTree>
    <p:extLst>
      <p:ext uri="{BB962C8B-B14F-4D97-AF65-F5344CB8AC3E}">
        <p14:creationId xmlns:p14="http://schemas.microsoft.com/office/powerpoint/2010/main" val="1663877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84832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553904"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Non-Functional User Requirement</a:t>
            </a:r>
          </a:p>
        </p:txBody>
      </p:sp>
      <p:sp>
        <p:nvSpPr>
          <p:cNvPr id="5" name="Rectangle 4">
            <a:extLst>
              <a:ext uri="{FF2B5EF4-FFF2-40B4-BE49-F238E27FC236}">
                <a16:creationId xmlns:a16="http://schemas.microsoft.com/office/drawing/2014/main" id="{D30FEC82-371F-4051-B24F-AA5A70746FE7}"/>
              </a:ext>
            </a:extLst>
          </p:cNvPr>
          <p:cNvSpPr/>
          <p:nvPr/>
        </p:nvSpPr>
        <p:spPr>
          <a:xfrm>
            <a:off x="388823" y="1611690"/>
            <a:ext cx="7248144" cy="2308324"/>
          </a:xfrm>
          <a:prstGeom prst="rect">
            <a:avLst/>
          </a:prstGeom>
        </p:spPr>
        <p:txBody>
          <a:bodyPr wrap="square">
            <a:spAutoFit/>
          </a:bodyPr>
          <a:lstStyle/>
          <a:p>
            <a:r>
              <a:rPr lang="en-US" dirty="0">
                <a:latin typeface="CMBX12"/>
              </a:rPr>
              <a:t>UR-6 </a:t>
            </a:r>
            <a:r>
              <a:rPr lang="en-US" dirty="0">
                <a:latin typeface="CMR12"/>
              </a:rPr>
              <a:t>The application shall be able to make GitHub easy to use, especially friendly for the person who has little development experience such as product manager.</a:t>
            </a:r>
          </a:p>
          <a:p>
            <a:r>
              <a:rPr lang="en-US" dirty="0">
                <a:latin typeface="CMBX12"/>
              </a:rPr>
              <a:t>UR-7 </a:t>
            </a:r>
            <a:r>
              <a:rPr lang="en-US" dirty="0">
                <a:latin typeface="CMR12"/>
              </a:rPr>
              <a:t>The application shall be quickly restored to operational status after a failure occurs.</a:t>
            </a:r>
          </a:p>
          <a:p>
            <a:r>
              <a:rPr lang="en-US" dirty="0">
                <a:latin typeface="CMBX12"/>
              </a:rPr>
              <a:t>UR-8 </a:t>
            </a:r>
            <a:r>
              <a:rPr lang="en-US" dirty="0">
                <a:latin typeface="CMR12"/>
              </a:rPr>
              <a:t>The app shall be reliable to uses with no downtime.</a:t>
            </a:r>
          </a:p>
          <a:p>
            <a:r>
              <a:rPr lang="en-US" dirty="0">
                <a:latin typeface="CMBX12"/>
              </a:rPr>
              <a:t>UR-9 </a:t>
            </a:r>
            <a:r>
              <a:rPr lang="en-US" dirty="0">
                <a:latin typeface="CMR12"/>
              </a:rPr>
              <a:t>The application shall be able to provide maximum security against malicious attack.</a:t>
            </a:r>
            <a:endParaRPr lang="en-US" dirty="0"/>
          </a:p>
        </p:txBody>
      </p:sp>
    </p:spTree>
    <p:extLst>
      <p:ext uri="{BB962C8B-B14F-4D97-AF65-F5344CB8AC3E}">
        <p14:creationId xmlns:p14="http://schemas.microsoft.com/office/powerpoint/2010/main" val="3941023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84832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3298019" cy="276999"/>
          </a:xfrm>
          <a:prstGeom prst="rect">
            <a:avLst/>
          </a:prstGeom>
        </p:spPr>
        <p:txBody>
          <a:bodyPr wrap="none">
            <a:spAutoFit/>
          </a:bodyPr>
          <a:lstStyle/>
          <a:p>
            <a:pPr>
              <a:spcAft>
                <a:spcPts val="0"/>
              </a:spcAft>
            </a:pPr>
            <a:r>
              <a:rPr lang="en-US" sz="1200" dirty="0">
                <a:latin typeface="CMBX12"/>
              </a:rPr>
              <a:t>User Interfaces (Functional System Requirements)</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2B2647EA-775C-4921-ACEA-A0D8391E0C98}"/>
              </a:ext>
            </a:extLst>
          </p:cNvPr>
          <p:cNvSpPr/>
          <p:nvPr/>
        </p:nvSpPr>
        <p:spPr>
          <a:xfrm>
            <a:off x="310896" y="1500253"/>
            <a:ext cx="6522720" cy="2308324"/>
          </a:xfrm>
          <a:prstGeom prst="rect">
            <a:avLst/>
          </a:prstGeom>
        </p:spPr>
        <p:txBody>
          <a:bodyPr wrap="square">
            <a:spAutoFit/>
          </a:bodyPr>
          <a:lstStyle/>
          <a:p>
            <a:r>
              <a:rPr lang="en-US" dirty="0">
                <a:latin typeface="CMBX12"/>
              </a:rPr>
              <a:t>UI-1.1 </a:t>
            </a:r>
            <a:r>
              <a:rPr lang="en-US" dirty="0">
                <a:latin typeface="CMR12"/>
              </a:rPr>
              <a:t>Developers can create a new project and make a team with other developers.</a:t>
            </a:r>
          </a:p>
          <a:p>
            <a:r>
              <a:rPr lang="en-US" dirty="0">
                <a:latin typeface="CMBX12"/>
              </a:rPr>
              <a:t>UI-1.2 </a:t>
            </a:r>
            <a:r>
              <a:rPr lang="en-US" dirty="0">
                <a:latin typeface="CMR12"/>
              </a:rPr>
              <a:t>Developers can remove a project and collaborators of the project after checking if the project is empty.</a:t>
            </a:r>
          </a:p>
          <a:p>
            <a:r>
              <a:rPr lang="en-US" dirty="0">
                <a:latin typeface="CMBX12"/>
              </a:rPr>
              <a:t>UI-2.1 </a:t>
            </a:r>
            <a:r>
              <a:rPr lang="en-US" dirty="0">
                <a:latin typeface="CMR12"/>
              </a:rPr>
              <a:t>Developers can manage their team by inviting to or removing collaborators from their projects.</a:t>
            </a:r>
          </a:p>
          <a:p>
            <a:r>
              <a:rPr lang="en-US" dirty="0">
                <a:latin typeface="CMBX12"/>
              </a:rPr>
              <a:t>UI-2.2 </a:t>
            </a:r>
            <a:r>
              <a:rPr lang="en-US" dirty="0">
                <a:latin typeface="CMR12"/>
              </a:rPr>
              <a:t>Developers can manage their repositories by adding or removing repositories of their projects.</a:t>
            </a:r>
          </a:p>
        </p:txBody>
      </p:sp>
    </p:spTree>
    <p:extLst>
      <p:ext uri="{BB962C8B-B14F-4D97-AF65-F5344CB8AC3E}">
        <p14:creationId xmlns:p14="http://schemas.microsoft.com/office/powerpoint/2010/main" val="1111875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84832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3298019" cy="276999"/>
          </a:xfrm>
          <a:prstGeom prst="rect">
            <a:avLst/>
          </a:prstGeom>
        </p:spPr>
        <p:txBody>
          <a:bodyPr wrap="none">
            <a:spAutoFit/>
          </a:bodyPr>
          <a:lstStyle/>
          <a:p>
            <a:pPr>
              <a:spcAft>
                <a:spcPts val="0"/>
              </a:spcAft>
            </a:pPr>
            <a:r>
              <a:rPr lang="en-US" sz="1200" dirty="0">
                <a:latin typeface="CMBX12"/>
              </a:rPr>
              <a:t>User Interfaces (Functional System Requirements)</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2B2647EA-775C-4921-ACEA-A0D8391E0C98}"/>
              </a:ext>
            </a:extLst>
          </p:cNvPr>
          <p:cNvSpPr/>
          <p:nvPr/>
        </p:nvSpPr>
        <p:spPr>
          <a:xfrm>
            <a:off x="388823" y="1450704"/>
            <a:ext cx="6522720" cy="2585323"/>
          </a:xfrm>
          <a:prstGeom prst="rect">
            <a:avLst/>
          </a:prstGeom>
        </p:spPr>
        <p:txBody>
          <a:bodyPr wrap="square">
            <a:spAutoFit/>
          </a:bodyPr>
          <a:lstStyle/>
          <a:p>
            <a:r>
              <a:rPr lang="en-US" dirty="0">
                <a:latin typeface="CMBX12"/>
              </a:rPr>
              <a:t>UI-3.1 </a:t>
            </a:r>
            <a:r>
              <a:rPr lang="en-US" dirty="0">
                <a:latin typeface="CMR12"/>
              </a:rPr>
              <a:t>Developers can classify issues by different stages of development process via putting them in different columns of Kanban board.</a:t>
            </a:r>
          </a:p>
          <a:p>
            <a:r>
              <a:rPr lang="en-US" dirty="0">
                <a:latin typeface="CMBX12"/>
              </a:rPr>
              <a:t>UI-3.2 </a:t>
            </a:r>
            <a:r>
              <a:rPr lang="en-US" dirty="0">
                <a:latin typeface="CMR12"/>
              </a:rPr>
              <a:t>Developers can add or remove a Kanban from their Kanban board.</a:t>
            </a:r>
          </a:p>
          <a:p>
            <a:r>
              <a:rPr lang="en-US" dirty="0">
                <a:latin typeface="CMBX12"/>
              </a:rPr>
              <a:t>UI-3.3 </a:t>
            </a:r>
            <a:r>
              <a:rPr lang="en-US" dirty="0">
                <a:latin typeface="CMR12"/>
              </a:rPr>
              <a:t>Developers can customize their own stage by editing column name except Done column.</a:t>
            </a:r>
          </a:p>
          <a:p>
            <a:r>
              <a:rPr lang="en-US" dirty="0">
                <a:latin typeface="CMBX12"/>
              </a:rPr>
              <a:t>UI-3.4 </a:t>
            </a:r>
            <a:r>
              <a:rPr lang="en-US" dirty="0">
                <a:latin typeface="CMR12"/>
              </a:rPr>
              <a:t>Developers can close issues by dragging it to the Done column, which will automatically close issues in the GitHub.</a:t>
            </a:r>
          </a:p>
        </p:txBody>
      </p:sp>
    </p:spTree>
    <p:extLst>
      <p:ext uri="{BB962C8B-B14F-4D97-AF65-F5344CB8AC3E}">
        <p14:creationId xmlns:p14="http://schemas.microsoft.com/office/powerpoint/2010/main" val="1518936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84832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3298019" cy="276999"/>
          </a:xfrm>
          <a:prstGeom prst="rect">
            <a:avLst/>
          </a:prstGeom>
        </p:spPr>
        <p:txBody>
          <a:bodyPr wrap="none">
            <a:spAutoFit/>
          </a:bodyPr>
          <a:lstStyle/>
          <a:p>
            <a:pPr>
              <a:spcAft>
                <a:spcPts val="0"/>
              </a:spcAft>
            </a:pPr>
            <a:r>
              <a:rPr lang="en-US" sz="1200" dirty="0">
                <a:latin typeface="CMBX12"/>
              </a:rPr>
              <a:t>User Interfaces (Functional System Requirements)</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2B2647EA-775C-4921-ACEA-A0D8391E0C98}"/>
              </a:ext>
            </a:extLst>
          </p:cNvPr>
          <p:cNvSpPr/>
          <p:nvPr/>
        </p:nvSpPr>
        <p:spPr>
          <a:xfrm>
            <a:off x="388823" y="1322688"/>
            <a:ext cx="8212633" cy="3139321"/>
          </a:xfrm>
          <a:prstGeom prst="rect">
            <a:avLst/>
          </a:prstGeom>
        </p:spPr>
        <p:txBody>
          <a:bodyPr wrap="square">
            <a:spAutoFit/>
          </a:bodyPr>
          <a:lstStyle/>
          <a:p>
            <a:r>
              <a:rPr lang="en-US" dirty="0">
                <a:latin typeface="CMBX12"/>
              </a:rPr>
              <a:t>UI-4.1 </a:t>
            </a:r>
            <a:r>
              <a:rPr lang="en-US" dirty="0">
                <a:latin typeface="CMR12"/>
              </a:rPr>
              <a:t>Project manager can track the progress of their projects by burn down and burn up charts.</a:t>
            </a:r>
          </a:p>
          <a:p>
            <a:r>
              <a:rPr lang="en-US" dirty="0">
                <a:latin typeface="CMBX12"/>
              </a:rPr>
              <a:t>UI-4.2 </a:t>
            </a:r>
            <a:r>
              <a:rPr lang="en-US" dirty="0">
                <a:latin typeface="CMR12"/>
              </a:rPr>
              <a:t>Project manager can measure how much work a team can used in extreme Programming and Scrum from throughput chart.</a:t>
            </a:r>
          </a:p>
          <a:p>
            <a:r>
              <a:rPr lang="en-US" dirty="0">
                <a:latin typeface="CMBX12"/>
              </a:rPr>
              <a:t>UI-4.3 </a:t>
            </a:r>
            <a:r>
              <a:rPr lang="en-US" dirty="0">
                <a:latin typeface="CMR12"/>
              </a:rPr>
              <a:t>Project manager can analysis the velocity of project going from velocity chart.</a:t>
            </a:r>
          </a:p>
          <a:p>
            <a:r>
              <a:rPr lang="en-US" dirty="0">
                <a:latin typeface="CMBX12"/>
              </a:rPr>
              <a:t>UI-5.1 </a:t>
            </a:r>
            <a:r>
              <a:rPr lang="en-US" dirty="0">
                <a:latin typeface="CMR12"/>
              </a:rPr>
              <a:t>Team leader can organize an online meeting group chat within their team.</a:t>
            </a:r>
          </a:p>
          <a:p>
            <a:r>
              <a:rPr lang="en-US" dirty="0">
                <a:latin typeface="CMBX12"/>
              </a:rPr>
              <a:t>UI-5.2 </a:t>
            </a:r>
            <a:r>
              <a:rPr lang="en-US" dirty="0">
                <a:latin typeface="CMR12"/>
              </a:rPr>
              <a:t>Developers can organize an online meeting group chat within the global.</a:t>
            </a:r>
          </a:p>
          <a:p>
            <a:r>
              <a:rPr lang="en-US" dirty="0">
                <a:latin typeface="CMBX12"/>
              </a:rPr>
              <a:t>UI-5.3 </a:t>
            </a:r>
            <a:r>
              <a:rPr lang="en-US" dirty="0">
                <a:latin typeface="CMR12"/>
              </a:rPr>
              <a:t>Developers can receive a meeting </a:t>
            </a:r>
            <a:r>
              <a:rPr lang="en-US" dirty="0" err="1">
                <a:latin typeface="CMR12"/>
              </a:rPr>
              <a:t>notication</a:t>
            </a:r>
            <a:r>
              <a:rPr lang="en-US" dirty="0">
                <a:latin typeface="CMR12"/>
              </a:rPr>
              <a:t> from team leader.</a:t>
            </a:r>
          </a:p>
          <a:p>
            <a:r>
              <a:rPr lang="en-US" dirty="0">
                <a:latin typeface="CMBX12"/>
              </a:rPr>
              <a:t>UI-5.4 </a:t>
            </a:r>
            <a:r>
              <a:rPr lang="en-US" dirty="0">
                <a:latin typeface="CMR12"/>
              </a:rPr>
              <a:t>Developers can set an alarm for notifying the coming events on a conference schedule form.</a:t>
            </a:r>
          </a:p>
          <a:p>
            <a:r>
              <a:rPr lang="en-US" dirty="0">
                <a:latin typeface="CMBX12"/>
              </a:rPr>
              <a:t>UI-5.5 </a:t>
            </a:r>
            <a:r>
              <a:rPr lang="en-US" dirty="0">
                <a:latin typeface="CMR12"/>
              </a:rPr>
              <a:t>Developers shall be able to record content of meeting on a meeting notebook.</a:t>
            </a:r>
          </a:p>
        </p:txBody>
      </p:sp>
    </p:spTree>
    <p:extLst>
      <p:ext uri="{BB962C8B-B14F-4D97-AF65-F5344CB8AC3E}">
        <p14:creationId xmlns:p14="http://schemas.microsoft.com/office/powerpoint/2010/main" val="1925595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84832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473754" cy="276999"/>
          </a:xfrm>
          <a:prstGeom prst="rect">
            <a:avLst/>
          </a:prstGeom>
        </p:spPr>
        <p:txBody>
          <a:bodyPr wrap="none">
            <a:spAutoFit/>
          </a:bodyPr>
          <a:lstStyle/>
          <a:p>
            <a:pPr>
              <a:spcAft>
                <a:spcPts val="0"/>
              </a:spcAft>
            </a:pPr>
            <a:r>
              <a:rPr lang="en-US" sz="1200" dirty="0">
                <a:latin typeface="CMBX12"/>
              </a:rPr>
              <a:t>Non-Functional System Requirement</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2B2647EA-775C-4921-ACEA-A0D8391E0C98}"/>
              </a:ext>
            </a:extLst>
          </p:cNvPr>
          <p:cNvSpPr/>
          <p:nvPr/>
        </p:nvSpPr>
        <p:spPr>
          <a:xfrm>
            <a:off x="388823" y="1450704"/>
            <a:ext cx="8212633" cy="2862322"/>
          </a:xfrm>
          <a:prstGeom prst="rect">
            <a:avLst/>
          </a:prstGeom>
        </p:spPr>
        <p:txBody>
          <a:bodyPr wrap="square">
            <a:spAutoFit/>
          </a:bodyPr>
          <a:lstStyle/>
          <a:p>
            <a:r>
              <a:rPr lang="en-US" dirty="0">
                <a:latin typeface="CMBX12"/>
              </a:rPr>
              <a:t>NF-6.1 </a:t>
            </a:r>
            <a:r>
              <a:rPr lang="en-US" dirty="0">
                <a:latin typeface="CMR12"/>
              </a:rPr>
              <a:t>The user shall be able to use all the app functions without any kind of training. The average number of questions call about how to use app shall not exceed 10 per day.</a:t>
            </a:r>
          </a:p>
          <a:p>
            <a:r>
              <a:rPr lang="en-US" dirty="0">
                <a:latin typeface="CMBX12"/>
              </a:rPr>
              <a:t>NF-6.2 </a:t>
            </a:r>
            <a:r>
              <a:rPr lang="en-US" dirty="0">
                <a:latin typeface="CMR12"/>
              </a:rPr>
              <a:t>The app shall be available for any kind of mobile device and PC.</a:t>
            </a:r>
          </a:p>
          <a:p>
            <a:r>
              <a:rPr lang="en-US" dirty="0">
                <a:latin typeface="CMBX12"/>
              </a:rPr>
              <a:t>NF-7.1 </a:t>
            </a:r>
            <a:r>
              <a:rPr lang="en-US" dirty="0">
                <a:latin typeface="CMR12"/>
              </a:rPr>
              <a:t>When an fail occurs, the warning block shall display on the application window, and the page shall be navigated to the previous page or authorization page.</a:t>
            </a:r>
          </a:p>
          <a:p>
            <a:r>
              <a:rPr lang="en-US" dirty="0">
                <a:latin typeface="CMBX12"/>
              </a:rPr>
              <a:t>NF-8.1 </a:t>
            </a:r>
            <a:r>
              <a:rPr lang="en-US" dirty="0">
                <a:latin typeface="CMR12"/>
              </a:rPr>
              <a:t>The app shall be available to all users during whole day (Mon-Sun, 00:00 00:00)</a:t>
            </a:r>
          </a:p>
          <a:p>
            <a:r>
              <a:rPr lang="en-US" dirty="0">
                <a:latin typeface="CMBX12"/>
              </a:rPr>
              <a:t>NF-9.1 </a:t>
            </a:r>
            <a:r>
              <a:rPr lang="en-US" dirty="0">
                <a:latin typeface="CMR12"/>
              </a:rPr>
              <a:t>The app shall not expose contact information to other users.</a:t>
            </a:r>
          </a:p>
          <a:p>
            <a:r>
              <a:rPr lang="en-US" dirty="0">
                <a:latin typeface="CMBX12"/>
              </a:rPr>
              <a:t>NF-9.2 </a:t>
            </a:r>
            <a:r>
              <a:rPr lang="en-US" dirty="0">
                <a:latin typeface="CMR12"/>
              </a:rPr>
              <a:t>The app should minimize the amount of personally identifying information (PII) that it collects.</a:t>
            </a:r>
          </a:p>
        </p:txBody>
      </p:sp>
    </p:spTree>
    <p:extLst>
      <p:ext uri="{BB962C8B-B14F-4D97-AF65-F5344CB8AC3E}">
        <p14:creationId xmlns:p14="http://schemas.microsoft.com/office/powerpoint/2010/main" val="158382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3" name="矩形 22">
            <a:extLst>
              <a:ext uri="{FF2B5EF4-FFF2-40B4-BE49-F238E27FC236}">
                <a16:creationId xmlns:a16="http://schemas.microsoft.com/office/drawing/2014/main" id="{256BF839-5984-4814-99D1-E3F91C6B186D}"/>
              </a:ext>
            </a:extLst>
          </p:cNvPr>
          <p:cNvSpPr/>
          <p:nvPr/>
        </p:nvSpPr>
        <p:spPr>
          <a:xfrm>
            <a:off x="3085528" y="2217265"/>
            <a:ext cx="3708066"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System Models</a:t>
            </a:r>
            <a:endParaRPr lang="zh-CN" altLang="en-US" sz="3600" b="1" kern="100" dirty="0">
              <a:solidFill>
                <a:schemeClr val="accent1"/>
              </a:solidFill>
              <a:latin typeface="+mn-ea"/>
              <a:cs typeface="Times New Roman" panose="02020603050405020304" pitchFamily="18" charset="0"/>
            </a:endParaRPr>
          </a:p>
        </p:txBody>
      </p:sp>
      <p:sp>
        <p:nvSpPr>
          <p:cNvPr id="12" name="AutoShape 112">
            <a:extLst>
              <a:ext uri="{FF2B5EF4-FFF2-40B4-BE49-F238E27FC236}">
                <a16:creationId xmlns:a16="http://schemas.microsoft.com/office/drawing/2014/main" id="{23AA5592-95F9-4CFA-B7E0-0DF97CBD340A}"/>
              </a:ext>
            </a:extLst>
          </p:cNvPr>
          <p:cNvSpPr>
            <a:spLocks/>
          </p:cNvSpPr>
          <p:nvPr/>
        </p:nvSpPr>
        <p:spPr bwMode="auto">
          <a:xfrm>
            <a:off x="1650704" y="2180935"/>
            <a:ext cx="613370" cy="61146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52299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085528" y="2232901"/>
            <a:ext cx="3101490"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Introduction</a:t>
            </a:r>
          </a:p>
        </p:txBody>
      </p:sp>
      <p:grpSp>
        <p:nvGrpSpPr>
          <p:cNvPr id="14" name="组合 13">
            <a:extLst>
              <a:ext uri="{FF2B5EF4-FFF2-40B4-BE49-F238E27FC236}">
                <a16:creationId xmlns:a16="http://schemas.microsoft.com/office/drawing/2014/main" id="{1ED84EDF-6D20-40CB-82F4-D0D8A54B63CC}"/>
              </a:ext>
            </a:extLst>
          </p:cNvPr>
          <p:cNvGrpSpPr/>
          <p:nvPr/>
        </p:nvGrpSpPr>
        <p:grpSpPr>
          <a:xfrm>
            <a:off x="1392603" y="1961831"/>
            <a:ext cx="1115661" cy="1115661"/>
            <a:chOff x="2473104" y="2145028"/>
            <a:chExt cx="359165" cy="359165"/>
          </a:xfrm>
          <a:solidFill>
            <a:sysClr val="window" lastClr="FFFFFF"/>
          </a:solidFill>
        </p:grpSpPr>
        <p:sp>
          <p:nvSpPr>
            <p:cNvPr id="16" name="AutoShape 126">
              <a:extLst>
                <a:ext uri="{FF2B5EF4-FFF2-40B4-BE49-F238E27FC236}">
                  <a16:creationId xmlns:a16="http://schemas.microsoft.com/office/drawing/2014/main" id="{47CF404B-B45D-4987-B666-AF99E1CE006C}"/>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127">
              <a:extLst>
                <a:ext uri="{FF2B5EF4-FFF2-40B4-BE49-F238E27FC236}">
                  <a16:creationId xmlns:a16="http://schemas.microsoft.com/office/drawing/2014/main" id="{C365FB4B-28E1-46C2-A223-FEF89539A53E}"/>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261270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14193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Models</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308435" cy="276999"/>
          </a:xfrm>
          <a:prstGeom prst="rect">
            <a:avLst/>
          </a:prstGeom>
        </p:spPr>
        <p:txBody>
          <a:bodyPr wrap="none">
            <a:spAutoFit/>
          </a:bodyPr>
          <a:lstStyle/>
          <a:p>
            <a:pPr>
              <a:spcAft>
                <a:spcPts val="0"/>
              </a:spcAft>
            </a:pPr>
            <a:r>
              <a:rPr lang="en-US" sz="1200" dirty="0">
                <a:latin typeface="CMBX12"/>
              </a:rPr>
              <a:t>Use Case Diagram</a:t>
            </a:r>
            <a:endParaRPr lang="en-US" altLang="zh-CN" sz="1200" kern="100" dirty="0">
              <a:solidFill>
                <a:schemeClr val="accent1"/>
              </a:solidFill>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050D0105-34C8-4205-8033-2FF10F9B72DF}"/>
              </a:ext>
            </a:extLst>
          </p:cNvPr>
          <p:cNvPicPr>
            <a:picLocks noChangeAspect="1"/>
          </p:cNvPicPr>
          <p:nvPr/>
        </p:nvPicPr>
        <p:blipFill>
          <a:blip r:embed="rId2"/>
          <a:stretch>
            <a:fillRect/>
          </a:stretch>
        </p:blipFill>
        <p:spPr>
          <a:xfrm>
            <a:off x="2011215" y="1083126"/>
            <a:ext cx="4602031" cy="3748443"/>
          </a:xfrm>
          <a:prstGeom prst="rect">
            <a:avLst/>
          </a:prstGeom>
        </p:spPr>
      </p:pic>
    </p:spTree>
    <p:extLst>
      <p:ext uri="{BB962C8B-B14F-4D97-AF65-F5344CB8AC3E}">
        <p14:creationId xmlns:p14="http://schemas.microsoft.com/office/powerpoint/2010/main" val="3723218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14193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Models</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061444" cy="276999"/>
          </a:xfrm>
          <a:prstGeom prst="rect">
            <a:avLst/>
          </a:prstGeom>
        </p:spPr>
        <p:txBody>
          <a:bodyPr wrap="none">
            <a:spAutoFit/>
          </a:bodyPr>
          <a:lstStyle/>
          <a:p>
            <a:pPr>
              <a:spcAft>
                <a:spcPts val="0"/>
              </a:spcAft>
            </a:pPr>
            <a:r>
              <a:rPr lang="en-US" sz="1200" dirty="0">
                <a:latin typeface="CMBX12"/>
              </a:rPr>
              <a:t>State Diagram</a:t>
            </a:r>
            <a:endParaRPr lang="en-US" altLang="zh-CN" sz="1200" kern="100" dirty="0">
              <a:solidFill>
                <a:schemeClr val="accent1"/>
              </a:solidFill>
              <a:latin typeface="+mj-lt"/>
              <a:cs typeface="Times New Roman" panose="02020603050405020304" pitchFamily="18" charset="0"/>
            </a:endParaRPr>
          </a:p>
        </p:txBody>
      </p:sp>
      <p:pic>
        <p:nvPicPr>
          <p:cNvPr id="2" name="Picture 1">
            <a:extLst>
              <a:ext uri="{FF2B5EF4-FFF2-40B4-BE49-F238E27FC236}">
                <a16:creationId xmlns:a16="http://schemas.microsoft.com/office/drawing/2014/main" id="{B01C6E31-EAF2-4BBE-B305-238ED5DBD22B}"/>
              </a:ext>
            </a:extLst>
          </p:cNvPr>
          <p:cNvPicPr>
            <a:picLocks noChangeAspect="1"/>
          </p:cNvPicPr>
          <p:nvPr/>
        </p:nvPicPr>
        <p:blipFill>
          <a:blip r:embed="rId2"/>
          <a:stretch>
            <a:fillRect/>
          </a:stretch>
        </p:blipFill>
        <p:spPr>
          <a:xfrm>
            <a:off x="992837" y="1183964"/>
            <a:ext cx="6756122" cy="3351460"/>
          </a:xfrm>
          <a:prstGeom prst="rect">
            <a:avLst/>
          </a:prstGeom>
        </p:spPr>
      </p:pic>
    </p:spTree>
    <p:extLst>
      <p:ext uri="{BB962C8B-B14F-4D97-AF65-F5344CB8AC3E}">
        <p14:creationId xmlns:p14="http://schemas.microsoft.com/office/powerpoint/2010/main" val="2472851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14193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Models</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061444" cy="276999"/>
          </a:xfrm>
          <a:prstGeom prst="rect">
            <a:avLst/>
          </a:prstGeom>
        </p:spPr>
        <p:txBody>
          <a:bodyPr wrap="none">
            <a:spAutoFit/>
          </a:bodyPr>
          <a:lstStyle/>
          <a:p>
            <a:pPr>
              <a:spcAft>
                <a:spcPts val="0"/>
              </a:spcAft>
            </a:pPr>
            <a:r>
              <a:rPr lang="en-US" sz="1200" dirty="0">
                <a:latin typeface="CMBX12"/>
              </a:rPr>
              <a:t>State Diagram</a:t>
            </a:r>
            <a:endParaRPr lang="en-US" altLang="zh-CN" sz="1200" kern="100" dirty="0">
              <a:solidFill>
                <a:schemeClr val="accent1"/>
              </a:solidFill>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7B32773B-8A5F-4DCC-8215-5414690E0C6D}"/>
              </a:ext>
            </a:extLst>
          </p:cNvPr>
          <p:cNvPicPr>
            <a:picLocks noChangeAspect="1"/>
          </p:cNvPicPr>
          <p:nvPr/>
        </p:nvPicPr>
        <p:blipFill>
          <a:blip r:embed="rId2"/>
          <a:stretch>
            <a:fillRect/>
          </a:stretch>
        </p:blipFill>
        <p:spPr>
          <a:xfrm>
            <a:off x="455879" y="1083126"/>
            <a:ext cx="7980986" cy="3077838"/>
          </a:xfrm>
          <a:prstGeom prst="rect">
            <a:avLst/>
          </a:prstGeom>
        </p:spPr>
      </p:pic>
    </p:spTree>
    <p:extLst>
      <p:ext uri="{BB962C8B-B14F-4D97-AF65-F5344CB8AC3E}">
        <p14:creationId xmlns:p14="http://schemas.microsoft.com/office/powerpoint/2010/main" val="459967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14193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Models</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209049" cy="276999"/>
          </a:xfrm>
          <a:prstGeom prst="rect">
            <a:avLst/>
          </a:prstGeom>
        </p:spPr>
        <p:txBody>
          <a:bodyPr wrap="none">
            <a:spAutoFit/>
          </a:bodyPr>
          <a:lstStyle/>
          <a:p>
            <a:pPr>
              <a:spcAft>
                <a:spcPts val="0"/>
              </a:spcAft>
            </a:pPr>
            <a:r>
              <a:rPr lang="en-US" sz="1200" dirty="0">
                <a:latin typeface="CMBX12"/>
              </a:rPr>
              <a:t>Activity Diagram</a:t>
            </a:r>
            <a:endParaRPr lang="en-US" altLang="zh-CN" sz="1200" kern="100" dirty="0">
              <a:solidFill>
                <a:schemeClr val="accent1"/>
              </a:solidFill>
              <a:latin typeface="+mj-lt"/>
              <a:cs typeface="Times New Roman" panose="02020603050405020304" pitchFamily="18" charset="0"/>
            </a:endParaRPr>
          </a:p>
        </p:txBody>
      </p:sp>
      <p:pic>
        <p:nvPicPr>
          <p:cNvPr id="2" name="Picture 1">
            <a:extLst>
              <a:ext uri="{FF2B5EF4-FFF2-40B4-BE49-F238E27FC236}">
                <a16:creationId xmlns:a16="http://schemas.microsoft.com/office/drawing/2014/main" id="{617EEDF6-37D4-482E-8659-B27A69A20F48}"/>
              </a:ext>
            </a:extLst>
          </p:cNvPr>
          <p:cNvPicPr>
            <a:picLocks noChangeAspect="1"/>
          </p:cNvPicPr>
          <p:nvPr/>
        </p:nvPicPr>
        <p:blipFill>
          <a:blip r:embed="rId2"/>
          <a:stretch>
            <a:fillRect/>
          </a:stretch>
        </p:blipFill>
        <p:spPr>
          <a:xfrm>
            <a:off x="1376129" y="1151271"/>
            <a:ext cx="6391741" cy="3616989"/>
          </a:xfrm>
          <a:prstGeom prst="rect">
            <a:avLst/>
          </a:prstGeom>
        </p:spPr>
      </p:pic>
    </p:spTree>
    <p:extLst>
      <p:ext uri="{BB962C8B-B14F-4D97-AF65-F5344CB8AC3E}">
        <p14:creationId xmlns:p14="http://schemas.microsoft.com/office/powerpoint/2010/main" val="1502527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14193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Models</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350113" cy="276999"/>
          </a:xfrm>
          <a:prstGeom prst="rect">
            <a:avLst/>
          </a:prstGeom>
        </p:spPr>
        <p:txBody>
          <a:bodyPr wrap="none">
            <a:spAutoFit/>
          </a:bodyPr>
          <a:lstStyle/>
          <a:p>
            <a:pPr>
              <a:spcAft>
                <a:spcPts val="0"/>
              </a:spcAft>
            </a:pPr>
            <a:r>
              <a:rPr lang="en-US" sz="1200" dirty="0">
                <a:latin typeface="CMBX12"/>
              </a:rPr>
              <a:t>Sequence Diagram</a:t>
            </a:r>
            <a:endParaRPr lang="en-US" altLang="zh-CN" sz="1200" kern="100" dirty="0">
              <a:solidFill>
                <a:schemeClr val="accent1"/>
              </a:solidFill>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67CE928B-87E0-4B48-9F59-B160D6A5B968}"/>
              </a:ext>
            </a:extLst>
          </p:cNvPr>
          <p:cNvPicPr>
            <a:picLocks noChangeAspect="1"/>
          </p:cNvPicPr>
          <p:nvPr/>
        </p:nvPicPr>
        <p:blipFill>
          <a:blip r:embed="rId2"/>
          <a:stretch>
            <a:fillRect/>
          </a:stretch>
        </p:blipFill>
        <p:spPr>
          <a:xfrm>
            <a:off x="2401824" y="881317"/>
            <a:ext cx="3727254" cy="3996773"/>
          </a:xfrm>
          <a:prstGeom prst="rect">
            <a:avLst/>
          </a:prstGeom>
        </p:spPr>
      </p:pic>
    </p:spTree>
    <p:extLst>
      <p:ext uri="{BB962C8B-B14F-4D97-AF65-F5344CB8AC3E}">
        <p14:creationId xmlns:p14="http://schemas.microsoft.com/office/powerpoint/2010/main" val="3589331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14193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Models</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824106" cy="276999"/>
          </a:xfrm>
          <a:prstGeom prst="rect">
            <a:avLst/>
          </a:prstGeom>
        </p:spPr>
        <p:txBody>
          <a:bodyPr wrap="none">
            <a:spAutoFit/>
          </a:bodyPr>
          <a:lstStyle/>
          <a:p>
            <a:pPr>
              <a:spcAft>
                <a:spcPts val="0"/>
              </a:spcAft>
            </a:pPr>
            <a:r>
              <a:rPr lang="en-US" sz="1200" dirty="0">
                <a:latin typeface="CMBX12"/>
              </a:rPr>
              <a:t>Sequence Diagram – GitHub Authorization</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A4F48E5E-E804-4582-A490-BF12ECC916C7}"/>
              </a:ext>
            </a:extLst>
          </p:cNvPr>
          <p:cNvSpPr/>
          <p:nvPr/>
        </p:nvSpPr>
        <p:spPr>
          <a:xfrm>
            <a:off x="388823" y="1450704"/>
            <a:ext cx="7424928" cy="2585323"/>
          </a:xfrm>
          <a:prstGeom prst="rect">
            <a:avLst/>
          </a:prstGeom>
        </p:spPr>
        <p:txBody>
          <a:bodyPr wrap="square">
            <a:spAutoFit/>
          </a:bodyPr>
          <a:lstStyle/>
          <a:p>
            <a:r>
              <a:rPr lang="en-US" dirty="0" err="1">
                <a:latin typeface="CMR12"/>
              </a:rPr>
              <a:t>GitGroup</a:t>
            </a:r>
            <a:r>
              <a:rPr lang="en-US" dirty="0">
                <a:latin typeface="CMR12"/>
              </a:rPr>
              <a:t> acts on behalf of a user, it performs user-to-server requests. These requests must be authorized with a user's access token. User-to-server requests include requesting data for a user, like determining which repositories to display to a particular user. These requests also include</a:t>
            </a:r>
          </a:p>
          <a:p>
            <a:r>
              <a:rPr lang="en-US" dirty="0">
                <a:latin typeface="CMR12"/>
              </a:rPr>
              <a:t>actions triggered by a user, like running a build, in order to identifying and authorizing users on </a:t>
            </a:r>
            <a:r>
              <a:rPr lang="en-US" dirty="0" err="1">
                <a:latin typeface="CMR12"/>
              </a:rPr>
              <a:t>GitGroup</a:t>
            </a:r>
            <a:r>
              <a:rPr lang="en-US" dirty="0">
                <a:latin typeface="CMR12"/>
              </a:rPr>
              <a:t>, it must identify GitHub users when they visit </a:t>
            </a:r>
            <a:r>
              <a:rPr lang="en-US" dirty="0" err="1">
                <a:latin typeface="CMR12"/>
              </a:rPr>
              <a:t>GitGroup</a:t>
            </a:r>
            <a:r>
              <a:rPr lang="en-US" dirty="0">
                <a:latin typeface="CMR12"/>
              </a:rPr>
              <a:t> using OAuth. When </a:t>
            </a:r>
            <a:r>
              <a:rPr lang="en-US" dirty="0" err="1">
                <a:latin typeface="CMR12"/>
              </a:rPr>
              <a:t>GitGroup</a:t>
            </a:r>
            <a:r>
              <a:rPr lang="en-US" dirty="0">
                <a:latin typeface="CMR12"/>
              </a:rPr>
              <a:t> user click authorization button they are redirected to request his/her GitHub</a:t>
            </a:r>
          </a:p>
          <a:p>
            <a:r>
              <a:rPr lang="en-US" dirty="0">
                <a:latin typeface="CMR12"/>
              </a:rPr>
              <a:t>identity.</a:t>
            </a:r>
            <a:endParaRPr lang="en-US" dirty="0"/>
          </a:p>
        </p:txBody>
      </p:sp>
    </p:spTree>
    <p:extLst>
      <p:ext uri="{BB962C8B-B14F-4D97-AF65-F5344CB8AC3E}">
        <p14:creationId xmlns:p14="http://schemas.microsoft.com/office/powerpoint/2010/main" val="2501010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14193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Models</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824106" cy="276999"/>
          </a:xfrm>
          <a:prstGeom prst="rect">
            <a:avLst/>
          </a:prstGeom>
        </p:spPr>
        <p:txBody>
          <a:bodyPr wrap="none">
            <a:spAutoFit/>
          </a:bodyPr>
          <a:lstStyle/>
          <a:p>
            <a:pPr>
              <a:spcAft>
                <a:spcPts val="0"/>
              </a:spcAft>
            </a:pPr>
            <a:r>
              <a:rPr lang="en-US" sz="1200" dirty="0">
                <a:latin typeface="CMBX12"/>
              </a:rPr>
              <a:t>Sequence Diagram – GitHub Authorization</a:t>
            </a:r>
            <a:endParaRPr lang="en-US" altLang="zh-CN" sz="1200" kern="100" dirty="0">
              <a:solidFill>
                <a:schemeClr val="accent1"/>
              </a:solidFill>
              <a:latin typeface="+mj-lt"/>
              <a:cs typeface="Times New Roman" panose="02020603050405020304" pitchFamily="18" charset="0"/>
            </a:endParaRPr>
          </a:p>
        </p:txBody>
      </p:sp>
      <p:sp>
        <p:nvSpPr>
          <p:cNvPr id="5" name="Rectangle 4">
            <a:extLst>
              <a:ext uri="{FF2B5EF4-FFF2-40B4-BE49-F238E27FC236}">
                <a16:creationId xmlns:a16="http://schemas.microsoft.com/office/drawing/2014/main" id="{4C1F9B1B-74A4-4522-836D-0E5E06E66847}"/>
              </a:ext>
            </a:extLst>
          </p:cNvPr>
          <p:cNvSpPr/>
          <p:nvPr/>
        </p:nvSpPr>
        <p:spPr>
          <a:xfrm>
            <a:off x="388823" y="1697438"/>
            <a:ext cx="7194601" cy="2308324"/>
          </a:xfrm>
          <a:prstGeom prst="rect">
            <a:avLst/>
          </a:prstGeom>
        </p:spPr>
        <p:txBody>
          <a:bodyPr wrap="square">
            <a:spAutoFit/>
          </a:bodyPr>
          <a:lstStyle/>
          <a:p>
            <a:r>
              <a:rPr lang="en-US" dirty="0">
                <a:latin typeface="CMR12"/>
              </a:rPr>
              <a:t>The web browser will send a request for GitHub access token to </a:t>
            </a:r>
            <a:r>
              <a:rPr lang="en-US" dirty="0" err="1">
                <a:latin typeface="CMR12"/>
              </a:rPr>
              <a:t>GitGroup</a:t>
            </a:r>
            <a:r>
              <a:rPr lang="en-US" dirty="0">
                <a:latin typeface="CMR12"/>
              </a:rPr>
              <a:t> server, and </a:t>
            </a:r>
            <a:r>
              <a:rPr lang="en-US" dirty="0" err="1">
                <a:latin typeface="CMR12"/>
              </a:rPr>
              <a:t>GitGroup</a:t>
            </a:r>
            <a:r>
              <a:rPr lang="en-US" dirty="0">
                <a:latin typeface="CMR12"/>
              </a:rPr>
              <a:t> server redirected to request a GitHub identity to GitHub Authorization Server. Then GitHub redirects back to </a:t>
            </a:r>
            <a:r>
              <a:rPr lang="en-US" dirty="0" err="1">
                <a:latin typeface="CMR12"/>
              </a:rPr>
              <a:t>GitGroup</a:t>
            </a:r>
            <a:r>
              <a:rPr lang="en-US" dirty="0">
                <a:latin typeface="CMR12"/>
              </a:rPr>
              <a:t> authorization page, wait for user to accept. After user accept the request, web server submit the agree form to GitHub authorization server, and GitHub redirects back with a temporary code in a code parameter as well as the state </a:t>
            </a:r>
            <a:r>
              <a:rPr lang="en-US" dirty="0" err="1">
                <a:latin typeface="CMR12"/>
              </a:rPr>
              <a:t>GitGroup</a:t>
            </a:r>
            <a:r>
              <a:rPr lang="en-US" dirty="0">
                <a:latin typeface="CMR12"/>
              </a:rPr>
              <a:t> server provided in the previous step in a state parameter.</a:t>
            </a:r>
            <a:endParaRPr lang="en-US" dirty="0"/>
          </a:p>
        </p:txBody>
      </p:sp>
    </p:spTree>
    <p:extLst>
      <p:ext uri="{BB962C8B-B14F-4D97-AF65-F5344CB8AC3E}">
        <p14:creationId xmlns:p14="http://schemas.microsoft.com/office/powerpoint/2010/main" val="318235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14193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Models</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824106" cy="276999"/>
          </a:xfrm>
          <a:prstGeom prst="rect">
            <a:avLst/>
          </a:prstGeom>
        </p:spPr>
        <p:txBody>
          <a:bodyPr wrap="none">
            <a:spAutoFit/>
          </a:bodyPr>
          <a:lstStyle/>
          <a:p>
            <a:pPr>
              <a:spcAft>
                <a:spcPts val="0"/>
              </a:spcAft>
            </a:pPr>
            <a:r>
              <a:rPr lang="en-US" sz="1200" dirty="0">
                <a:latin typeface="CMBX12"/>
              </a:rPr>
              <a:t>Sequence Diagram – GitHub Authorization</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72042EB2-0F29-4C30-9B8E-377E99590F2F}"/>
              </a:ext>
            </a:extLst>
          </p:cNvPr>
          <p:cNvSpPr/>
          <p:nvPr/>
        </p:nvSpPr>
        <p:spPr>
          <a:xfrm>
            <a:off x="388823" y="1450704"/>
            <a:ext cx="6943344" cy="2585323"/>
          </a:xfrm>
          <a:prstGeom prst="rect">
            <a:avLst/>
          </a:prstGeom>
        </p:spPr>
        <p:txBody>
          <a:bodyPr wrap="square">
            <a:spAutoFit/>
          </a:bodyPr>
          <a:lstStyle/>
          <a:p>
            <a:r>
              <a:rPr lang="en-US" dirty="0">
                <a:latin typeface="CMR12"/>
              </a:rPr>
              <a:t>If the states don’t match, the request was created by a third party and the process should be aborted. </a:t>
            </a:r>
            <a:r>
              <a:rPr lang="en-US" dirty="0" err="1">
                <a:latin typeface="CMR12"/>
              </a:rPr>
              <a:t>GitGroup</a:t>
            </a:r>
            <a:r>
              <a:rPr lang="en-US" dirty="0">
                <a:latin typeface="CMR12"/>
              </a:rPr>
              <a:t> exchange this code for an</a:t>
            </a:r>
          </a:p>
          <a:p>
            <a:r>
              <a:rPr lang="en-US" dirty="0">
                <a:latin typeface="CMR12"/>
              </a:rPr>
              <a:t>access token, then save this token in </a:t>
            </a:r>
            <a:r>
              <a:rPr lang="en-US" dirty="0" err="1">
                <a:latin typeface="CMR12"/>
              </a:rPr>
              <a:t>GitGroup</a:t>
            </a:r>
            <a:r>
              <a:rPr lang="en-US" dirty="0">
                <a:latin typeface="CMR12"/>
              </a:rPr>
              <a:t> database for later using and user get the GitHub access token.</a:t>
            </a:r>
          </a:p>
          <a:p>
            <a:r>
              <a:rPr lang="en-US" dirty="0">
                <a:latin typeface="CMR12"/>
              </a:rPr>
              <a:t>When user request data with access token, user are directed to request data related to the GitHub protected data, and </a:t>
            </a:r>
            <a:r>
              <a:rPr lang="en-US" dirty="0" err="1">
                <a:latin typeface="CMR12"/>
              </a:rPr>
              <a:t>GitGroup</a:t>
            </a:r>
            <a:r>
              <a:rPr lang="en-US" dirty="0">
                <a:latin typeface="CMR12"/>
              </a:rPr>
              <a:t> server request to access GitHub user protected resource and handle GitHub resource, do business logic and re-package the resource. At last </a:t>
            </a:r>
            <a:r>
              <a:rPr lang="en-US" dirty="0" err="1">
                <a:latin typeface="CMR12"/>
              </a:rPr>
              <a:t>GitGroup</a:t>
            </a:r>
            <a:r>
              <a:rPr lang="en-US" dirty="0">
                <a:latin typeface="CMR12"/>
              </a:rPr>
              <a:t> return data to web server, web server visualize the data and display it to user.</a:t>
            </a:r>
            <a:endParaRPr lang="en-US" dirty="0"/>
          </a:p>
        </p:txBody>
      </p:sp>
    </p:spTree>
    <p:extLst>
      <p:ext uri="{BB962C8B-B14F-4D97-AF65-F5344CB8AC3E}">
        <p14:creationId xmlns:p14="http://schemas.microsoft.com/office/powerpoint/2010/main" val="2496421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14193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Models</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824106" cy="276999"/>
          </a:xfrm>
          <a:prstGeom prst="rect">
            <a:avLst/>
          </a:prstGeom>
        </p:spPr>
        <p:txBody>
          <a:bodyPr wrap="none">
            <a:spAutoFit/>
          </a:bodyPr>
          <a:lstStyle/>
          <a:p>
            <a:pPr>
              <a:spcAft>
                <a:spcPts val="0"/>
              </a:spcAft>
            </a:pPr>
            <a:r>
              <a:rPr lang="en-US" sz="1200" dirty="0">
                <a:latin typeface="CMBX12"/>
              </a:rPr>
              <a:t>Sequence Diagram – GitHub Authorization</a:t>
            </a:r>
            <a:endParaRPr lang="en-US" altLang="zh-CN" sz="1200" kern="100" dirty="0">
              <a:solidFill>
                <a:schemeClr val="accent1"/>
              </a:solidFill>
              <a:latin typeface="+mj-lt"/>
              <a:cs typeface="Times New Roman" panose="02020603050405020304" pitchFamily="18" charset="0"/>
            </a:endParaRPr>
          </a:p>
        </p:txBody>
      </p:sp>
      <p:sp>
        <p:nvSpPr>
          <p:cNvPr id="5" name="Rectangle 4">
            <a:extLst>
              <a:ext uri="{FF2B5EF4-FFF2-40B4-BE49-F238E27FC236}">
                <a16:creationId xmlns:a16="http://schemas.microsoft.com/office/drawing/2014/main" id="{6C8C3AC7-BD4D-46DC-BBEC-CF99219A5328}"/>
              </a:ext>
            </a:extLst>
          </p:cNvPr>
          <p:cNvSpPr/>
          <p:nvPr/>
        </p:nvSpPr>
        <p:spPr>
          <a:xfrm>
            <a:off x="388823" y="1675329"/>
            <a:ext cx="7121450" cy="1477328"/>
          </a:xfrm>
          <a:prstGeom prst="rect">
            <a:avLst/>
          </a:prstGeom>
        </p:spPr>
        <p:txBody>
          <a:bodyPr wrap="square">
            <a:spAutoFit/>
          </a:bodyPr>
          <a:lstStyle/>
          <a:p>
            <a:r>
              <a:rPr lang="en-US" dirty="0">
                <a:latin typeface="CMR12"/>
              </a:rPr>
              <a:t>Once user request data without access token or with wrong access token which means </a:t>
            </a:r>
            <a:r>
              <a:rPr lang="en-US" dirty="0" err="1">
                <a:latin typeface="CMR12"/>
              </a:rPr>
              <a:t>GitGroup</a:t>
            </a:r>
            <a:r>
              <a:rPr lang="en-US" dirty="0">
                <a:latin typeface="CMR12"/>
              </a:rPr>
              <a:t> cannot access GitHub user protected resource. After GitHub reject the access, </a:t>
            </a:r>
            <a:r>
              <a:rPr lang="en-US" dirty="0" err="1">
                <a:latin typeface="CMR12"/>
              </a:rPr>
              <a:t>GitGroup</a:t>
            </a:r>
            <a:r>
              <a:rPr lang="en-US" dirty="0">
                <a:latin typeface="CMR12"/>
              </a:rPr>
              <a:t> server return authorization fail information to user. User will request data successfully only if user request correct GitHub access token.</a:t>
            </a:r>
            <a:endParaRPr lang="en-US" dirty="0"/>
          </a:p>
        </p:txBody>
      </p:sp>
    </p:spTree>
    <p:extLst>
      <p:ext uri="{BB962C8B-B14F-4D97-AF65-F5344CB8AC3E}">
        <p14:creationId xmlns:p14="http://schemas.microsoft.com/office/powerpoint/2010/main" val="2100930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14193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Models</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055161" cy="276999"/>
          </a:xfrm>
          <a:prstGeom prst="rect">
            <a:avLst/>
          </a:prstGeom>
        </p:spPr>
        <p:txBody>
          <a:bodyPr wrap="none">
            <a:spAutoFit/>
          </a:bodyPr>
          <a:lstStyle/>
          <a:p>
            <a:pPr>
              <a:spcAft>
                <a:spcPts val="0"/>
              </a:spcAft>
            </a:pPr>
            <a:r>
              <a:rPr lang="en-US" sz="1200" dirty="0">
                <a:latin typeface="CMBX12"/>
              </a:rPr>
              <a:t>Class Diagram</a:t>
            </a:r>
            <a:endParaRPr lang="en-US" altLang="zh-CN" sz="1200" kern="100" dirty="0">
              <a:solidFill>
                <a:schemeClr val="accent1"/>
              </a:solidFill>
              <a:latin typeface="+mj-lt"/>
              <a:cs typeface="Times New Roman" panose="02020603050405020304" pitchFamily="18" charset="0"/>
            </a:endParaRPr>
          </a:p>
        </p:txBody>
      </p:sp>
      <p:pic>
        <p:nvPicPr>
          <p:cNvPr id="2" name="Picture 1">
            <a:extLst>
              <a:ext uri="{FF2B5EF4-FFF2-40B4-BE49-F238E27FC236}">
                <a16:creationId xmlns:a16="http://schemas.microsoft.com/office/drawing/2014/main" id="{ABDAB6C7-F016-4A86-B34B-60DF7DDB41F5}"/>
              </a:ext>
            </a:extLst>
          </p:cNvPr>
          <p:cNvPicPr>
            <a:picLocks noChangeAspect="1"/>
          </p:cNvPicPr>
          <p:nvPr/>
        </p:nvPicPr>
        <p:blipFill>
          <a:blip r:embed="rId2"/>
          <a:stretch>
            <a:fillRect/>
          </a:stretch>
        </p:blipFill>
        <p:spPr>
          <a:xfrm rot="16200000">
            <a:off x="2528107" y="98068"/>
            <a:ext cx="3606965" cy="5577081"/>
          </a:xfrm>
          <a:prstGeom prst="rect">
            <a:avLst/>
          </a:prstGeom>
        </p:spPr>
      </p:pic>
    </p:spTree>
    <p:extLst>
      <p:ext uri="{BB962C8B-B14F-4D97-AF65-F5344CB8AC3E}">
        <p14:creationId xmlns:p14="http://schemas.microsoft.com/office/powerpoint/2010/main" val="111191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805623"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Introduction</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807611"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Are GitHub Apps?</a:t>
            </a:r>
          </a:p>
        </p:txBody>
      </p:sp>
      <p:sp>
        <p:nvSpPr>
          <p:cNvPr id="2" name="Rectangle 1">
            <a:extLst>
              <a:ext uri="{FF2B5EF4-FFF2-40B4-BE49-F238E27FC236}">
                <a16:creationId xmlns:a16="http://schemas.microsoft.com/office/drawing/2014/main" id="{4F993DBF-D9AD-4FF8-BEEE-F8E67536A667}"/>
              </a:ext>
            </a:extLst>
          </p:cNvPr>
          <p:cNvSpPr/>
          <p:nvPr/>
        </p:nvSpPr>
        <p:spPr>
          <a:xfrm>
            <a:off x="609600" y="1556087"/>
            <a:ext cx="7924800" cy="2585323"/>
          </a:xfrm>
          <a:prstGeom prst="rect">
            <a:avLst/>
          </a:prstGeom>
        </p:spPr>
        <p:txBody>
          <a:bodyPr wrap="square">
            <a:spAutoFit/>
          </a:bodyPr>
          <a:lstStyle/>
          <a:p>
            <a:r>
              <a:rPr lang="en-US" dirty="0">
                <a:latin typeface="CMR12"/>
              </a:rPr>
              <a:t>GitHub Apps are first-class actors within GitHub. A GitHub App acts on its own behalf, taking actions via the API directly using its own identity, which means you don’t need to maintain a bot or service account as a separate user.</a:t>
            </a:r>
          </a:p>
          <a:p>
            <a:endParaRPr lang="en-US" dirty="0">
              <a:latin typeface="CMR12"/>
            </a:endParaRPr>
          </a:p>
          <a:p>
            <a:endParaRPr lang="en-US" dirty="0">
              <a:latin typeface="CMR12"/>
            </a:endParaRPr>
          </a:p>
          <a:p>
            <a:r>
              <a:rPr lang="en-US" dirty="0">
                <a:latin typeface="CMR12"/>
              </a:rPr>
              <a:t>GitHub Apps can be installed directly on organizations and user accounts and granted access to specific repositories. They come with built-in webhooks and narrow, specific permissions. When you set up for your GitHub App, you can select the repositories you want it to access. Some key ideas when creating GitHub Apps</a:t>
            </a:r>
            <a:endParaRPr lang="en-US" dirty="0"/>
          </a:p>
        </p:txBody>
      </p:sp>
    </p:spTree>
    <p:extLst>
      <p:ext uri="{BB962C8B-B14F-4D97-AF65-F5344CB8AC3E}">
        <p14:creationId xmlns:p14="http://schemas.microsoft.com/office/powerpoint/2010/main" val="93634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113784" y="2248584"/>
            <a:ext cx="4855688"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System Architecture</a:t>
            </a:r>
            <a:endParaRPr lang="zh-CN" altLang="en-US" sz="3600" b="1" kern="100" dirty="0">
              <a:solidFill>
                <a:schemeClr val="accent1"/>
              </a:solidFill>
              <a:latin typeface="+mn-ea"/>
              <a:cs typeface="Times New Roman" panose="02020603050405020304" pitchFamily="18" charset="0"/>
            </a:endParaRPr>
          </a:p>
        </p:txBody>
      </p:sp>
      <p:sp>
        <p:nvSpPr>
          <p:cNvPr id="6" name="AutoShape 59">
            <a:extLst>
              <a:ext uri="{FF2B5EF4-FFF2-40B4-BE49-F238E27FC236}">
                <a16:creationId xmlns:a16="http://schemas.microsoft.com/office/drawing/2014/main"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1934562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777812"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Architecture</a:t>
            </a:r>
          </a:p>
          <a:p>
            <a:pPr>
              <a:spcAft>
                <a:spcPts val="0"/>
              </a:spcAft>
            </a:pPr>
            <a:endParaRPr lang="zh-CN" altLang="en-US" sz="2000" b="1" kern="100" dirty="0">
              <a:solidFill>
                <a:schemeClr val="accent1"/>
              </a:solidFill>
              <a:latin typeface="+mn-ea"/>
              <a:cs typeface="Times New Roman" panose="02020603050405020304" pitchFamily="18" charset="0"/>
            </a:endParaRPr>
          </a:p>
        </p:txBody>
      </p:sp>
      <p:pic>
        <p:nvPicPr>
          <p:cNvPr id="5" name="Picture 4">
            <a:extLst>
              <a:ext uri="{FF2B5EF4-FFF2-40B4-BE49-F238E27FC236}">
                <a16:creationId xmlns:a16="http://schemas.microsoft.com/office/drawing/2014/main" id="{2ABA3679-B3C6-4729-8397-4EE364971F24}"/>
              </a:ext>
            </a:extLst>
          </p:cNvPr>
          <p:cNvPicPr>
            <a:picLocks noChangeAspect="1"/>
          </p:cNvPicPr>
          <p:nvPr/>
        </p:nvPicPr>
        <p:blipFill>
          <a:blip r:embed="rId2"/>
          <a:stretch>
            <a:fillRect/>
          </a:stretch>
        </p:blipFill>
        <p:spPr>
          <a:xfrm>
            <a:off x="1505712" y="1083126"/>
            <a:ext cx="5926438" cy="3535450"/>
          </a:xfrm>
          <a:prstGeom prst="rect">
            <a:avLst/>
          </a:prstGeom>
        </p:spPr>
      </p:pic>
    </p:spTree>
    <p:extLst>
      <p:ext uri="{BB962C8B-B14F-4D97-AF65-F5344CB8AC3E}">
        <p14:creationId xmlns:p14="http://schemas.microsoft.com/office/powerpoint/2010/main" val="3584461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777812"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Architecture</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15485986-D237-4702-93A0-7EBA5EF4489D}"/>
              </a:ext>
            </a:extLst>
          </p:cNvPr>
          <p:cNvSpPr/>
          <p:nvPr/>
        </p:nvSpPr>
        <p:spPr>
          <a:xfrm>
            <a:off x="388823" y="742818"/>
            <a:ext cx="834203" cy="276999"/>
          </a:xfrm>
          <a:prstGeom prst="rect">
            <a:avLst/>
          </a:prstGeom>
        </p:spPr>
        <p:txBody>
          <a:bodyPr wrap="none">
            <a:spAutoFit/>
          </a:bodyPr>
          <a:lstStyle/>
          <a:p>
            <a:pPr>
              <a:spcAft>
                <a:spcPts val="0"/>
              </a:spcAft>
            </a:pPr>
            <a:r>
              <a:rPr lang="en-US" sz="1200" dirty="0">
                <a:latin typeface="CMBX12"/>
              </a:rPr>
              <a:t>TypeScript</a:t>
            </a:r>
            <a:endParaRPr lang="en-US" altLang="zh-CN" sz="1200" kern="100" dirty="0">
              <a:solidFill>
                <a:schemeClr val="accent1"/>
              </a:solidFill>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E32EB652-439C-48A2-96BD-15A184BF4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672" y="1019817"/>
            <a:ext cx="6346656" cy="3705471"/>
          </a:xfrm>
          <a:prstGeom prst="rect">
            <a:avLst/>
          </a:prstGeom>
        </p:spPr>
      </p:pic>
    </p:spTree>
    <p:extLst>
      <p:ext uri="{BB962C8B-B14F-4D97-AF65-F5344CB8AC3E}">
        <p14:creationId xmlns:p14="http://schemas.microsoft.com/office/powerpoint/2010/main" val="373297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777812"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Architecture</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15485986-D237-4702-93A0-7EBA5EF4489D}"/>
              </a:ext>
            </a:extLst>
          </p:cNvPr>
          <p:cNvSpPr/>
          <p:nvPr/>
        </p:nvSpPr>
        <p:spPr>
          <a:xfrm>
            <a:off x="388823" y="742818"/>
            <a:ext cx="834203" cy="276999"/>
          </a:xfrm>
          <a:prstGeom prst="rect">
            <a:avLst/>
          </a:prstGeom>
        </p:spPr>
        <p:txBody>
          <a:bodyPr wrap="none">
            <a:spAutoFit/>
          </a:bodyPr>
          <a:lstStyle/>
          <a:p>
            <a:pPr>
              <a:spcAft>
                <a:spcPts val="0"/>
              </a:spcAft>
            </a:pPr>
            <a:r>
              <a:rPr lang="en-US" sz="1200" dirty="0">
                <a:latin typeface="CMBX12"/>
              </a:rPr>
              <a:t>TypeScript</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CA1D2472-1074-41DE-96B6-D31ACA568BC4}"/>
              </a:ext>
            </a:extLst>
          </p:cNvPr>
          <p:cNvSpPr/>
          <p:nvPr/>
        </p:nvSpPr>
        <p:spPr>
          <a:xfrm>
            <a:off x="388823" y="1574553"/>
            <a:ext cx="8034528" cy="2308324"/>
          </a:xfrm>
          <a:prstGeom prst="rect">
            <a:avLst/>
          </a:prstGeom>
        </p:spPr>
        <p:txBody>
          <a:bodyPr wrap="square">
            <a:spAutoFit/>
          </a:bodyPr>
          <a:lstStyle/>
          <a:p>
            <a:r>
              <a:rPr lang="en-US" dirty="0">
                <a:latin typeface="CMR12"/>
              </a:rPr>
              <a:t>TypeScript is an open-source programming language developed and maintained by Microsoft. It is a strict syntactical superset of JavaScript, and adds optional static typing to the language. TypeScript is used to develop </a:t>
            </a:r>
            <a:r>
              <a:rPr lang="en-US" dirty="0" err="1">
                <a:latin typeface="CMR12"/>
              </a:rPr>
              <a:t>GitGroup</a:t>
            </a:r>
            <a:r>
              <a:rPr lang="en-US" dirty="0">
                <a:latin typeface="CMR12"/>
              </a:rPr>
              <a:t> because its strong Object-Oriented-Programming features. TypeScript is designed for development of large applications and </a:t>
            </a:r>
            <a:r>
              <a:rPr lang="en-US" dirty="0" err="1">
                <a:latin typeface="CMR12"/>
              </a:rPr>
              <a:t>transcompiles</a:t>
            </a:r>
            <a:r>
              <a:rPr lang="en-US" dirty="0">
                <a:latin typeface="CMR12"/>
              </a:rPr>
              <a:t> to JavaScript. As TypeScript is a superset of JavaScript, existing JavaScript programs are also valid TypeScript programs. TypeScript may be used to develop JavaScript applications for both client-side and server-side (Node.js) execution.</a:t>
            </a:r>
            <a:endParaRPr lang="en-US" dirty="0"/>
          </a:p>
        </p:txBody>
      </p:sp>
    </p:spTree>
    <p:extLst>
      <p:ext uri="{BB962C8B-B14F-4D97-AF65-F5344CB8AC3E}">
        <p14:creationId xmlns:p14="http://schemas.microsoft.com/office/powerpoint/2010/main" val="3255042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22351"/>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16" name="组合 15">
              <a:extLst>
                <a:ext uri="{FF2B5EF4-FFF2-40B4-BE49-F238E27FC236}">
                  <a16:creationId xmlns:a16="http://schemas.microsoft.com/office/drawing/2014/main"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8" name="AutoShape 44">
                <a:extLst>
                  <a:ext uri="{FF2B5EF4-FFF2-40B4-BE49-F238E27FC236}">
                    <a16:creationId xmlns:a16="http://schemas.microsoft.com/office/drawing/2014/main"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9" name="AutoShape 45">
                <a:extLst>
                  <a:ext uri="{FF2B5EF4-FFF2-40B4-BE49-F238E27FC236}">
                    <a16:creationId xmlns:a16="http://schemas.microsoft.com/office/drawing/2014/main"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
        <p:nvSpPr>
          <p:cNvPr id="26" name="文本框 25">
            <a:extLst>
              <a:ext uri="{FF2B5EF4-FFF2-40B4-BE49-F238E27FC236}">
                <a16:creationId xmlns:a16="http://schemas.microsoft.com/office/drawing/2014/main" id="{E44EA276-324F-46D1-84EF-132808518A55}"/>
              </a:ext>
            </a:extLst>
          </p:cNvPr>
          <p:cNvSpPr txBox="1"/>
          <p:nvPr/>
        </p:nvSpPr>
        <p:spPr>
          <a:xfrm>
            <a:off x="2165058" y="3044295"/>
            <a:ext cx="4791825" cy="492443"/>
          </a:xfrm>
          <a:prstGeom prst="rect">
            <a:avLst/>
          </a:prstGeom>
          <a:noFill/>
        </p:spPr>
        <p:txBody>
          <a:bodyPr wrap="none" rtlCol="0">
            <a:spAutoFit/>
          </a:bodyPr>
          <a:lstStyle/>
          <a:p>
            <a:pPr lvl="0" algn="ctr"/>
            <a:r>
              <a:rPr lang="en-US" altLang="zh-CN" sz="2600" dirty="0">
                <a:solidFill>
                  <a:srgbClr val="222B34"/>
                </a:solidFill>
                <a:latin typeface="Arial"/>
              </a:rPr>
              <a:t>THANK YOU FOR WATCHING</a:t>
            </a:r>
          </a:p>
        </p:txBody>
      </p:sp>
    </p:spTree>
    <p:extLst>
      <p:ext uri="{BB962C8B-B14F-4D97-AF65-F5344CB8AC3E}">
        <p14:creationId xmlns:p14="http://schemas.microsoft.com/office/powerpoint/2010/main" val="118191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80562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Introduction</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807611"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Apps?</a:t>
            </a:r>
          </a:p>
        </p:txBody>
      </p:sp>
      <p:pic>
        <p:nvPicPr>
          <p:cNvPr id="6" name="Picture 5">
            <a:extLst>
              <a:ext uri="{FF2B5EF4-FFF2-40B4-BE49-F238E27FC236}">
                <a16:creationId xmlns:a16="http://schemas.microsoft.com/office/drawing/2014/main" id="{5B322C6E-9AF1-42B7-839A-753B1F507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883" y="1072849"/>
            <a:ext cx="5713821" cy="34866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929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80562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Introduction</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807611"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Apps?</a:t>
            </a:r>
          </a:p>
        </p:txBody>
      </p:sp>
      <p:pic>
        <p:nvPicPr>
          <p:cNvPr id="5" name="Picture 4">
            <a:extLst>
              <a:ext uri="{FF2B5EF4-FFF2-40B4-BE49-F238E27FC236}">
                <a16:creationId xmlns:a16="http://schemas.microsoft.com/office/drawing/2014/main" id="{4480F392-7C27-449A-B8A2-06C62C9C1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09" y="1145713"/>
            <a:ext cx="5705287" cy="3484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592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057362" y="2155653"/>
            <a:ext cx="4637680"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Overall Description</a:t>
            </a:r>
            <a:endParaRPr lang="zh-CN" altLang="en-US" sz="3600" b="1" kern="100" dirty="0">
              <a:solidFill>
                <a:schemeClr val="accent1"/>
              </a:solidFill>
              <a:latin typeface="+mn-ea"/>
              <a:cs typeface="Times New Roman" panose="02020603050405020304" pitchFamily="18" charset="0"/>
            </a:endParaRPr>
          </a:p>
        </p:txBody>
      </p:sp>
      <p:grpSp>
        <p:nvGrpSpPr>
          <p:cNvPr id="18" name="Group 69">
            <a:extLst>
              <a:ext uri="{FF2B5EF4-FFF2-40B4-BE49-F238E27FC236}">
                <a16:creationId xmlns:a16="http://schemas.microsoft.com/office/drawing/2014/main" id="{0C0D9A6B-42F3-4578-ABEA-AEFCCC2C6BF2}"/>
              </a:ext>
            </a:extLst>
          </p:cNvPr>
          <p:cNvGrpSpPr/>
          <p:nvPr/>
        </p:nvGrpSpPr>
        <p:grpSpPr>
          <a:xfrm>
            <a:off x="1604335" y="2195509"/>
            <a:ext cx="706108" cy="662656"/>
            <a:chOff x="10074275" y="1647825"/>
            <a:chExt cx="464344" cy="435769"/>
          </a:xfrm>
          <a:solidFill>
            <a:sysClr val="window" lastClr="FFFFFF"/>
          </a:solidFill>
        </p:grpSpPr>
        <p:sp>
          <p:nvSpPr>
            <p:cNvPr id="19" name="AutoShape 69">
              <a:extLst>
                <a:ext uri="{FF2B5EF4-FFF2-40B4-BE49-F238E27FC236}">
                  <a16:creationId xmlns:a16="http://schemas.microsoft.com/office/drawing/2014/main" id="{808B1BF4-E407-4CF4-9389-8625003A8845}"/>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0">
              <a:extLst>
                <a:ext uri="{FF2B5EF4-FFF2-40B4-BE49-F238E27FC236}">
                  <a16:creationId xmlns:a16="http://schemas.microsoft.com/office/drawing/2014/main" id="{37E1F46E-AE97-4B1A-A7EE-33CFD92774D3}"/>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1">
              <a:extLst>
                <a:ext uri="{FF2B5EF4-FFF2-40B4-BE49-F238E27FC236}">
                  <a16:creationId xmlns:a16="http://schemas.microsoft.com/office/drawing/2014/main" id="{E4714992-6D51-4BE9-AD0D-211B5E9950BD}"/>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2">
              <a:extLst>
                <a:ext uri="{FF2B5EF4-FFF2-40B4-BE49-F238E27FC236}">
                  <a16:creationId xmlns:a16="http://schemas.microsoft.com/office/drawing/2014/main" id="{8CB74BEB-A976-4CD8-8061-4946EBFDF886}"/>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73">
              <a:extLst>
                <a:ext uri="{FF2B5EF4-FFF2-40B4-BE49-F238E27FC236}">
                  <a16:creationId xmlns:a16="http://schemas.microsoft.com/office/drawing/2014/main" id="{F4C9D249-032C-475A-8DD4-7133757C6228}"/>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74">
              <a:extLst>
                <a:ext uri="{FF2B5EF4-FFF2-40B4-BE49-F238E27FC236}">
                  <a16:creationId xmlns:a16="http://schemas.microsoft.com/office/drawing/2014/main" id="{FD06EE78-DB9C-4147-A792-1A1651C56D70}"/>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6" name="AutoShape 75">
              <a:extLst>
                <a:ext uri="{FF2B5EF4-FFF2-40B4-BE49-F238E27FC236}">
                  <a16:creationId xmlns:a16="http://schemas.microsoft.com/office/drawing/2014/main" id="{215CB5EA-D210-42AC-9249-48C0507C375E}"/>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7" name="AutoShape 76">
              <a:extLst>
                <a:ext uri="{FF2B5EF4-FFF2-40B4-BE49-F238E27FC236}">
                  <a16:creationId xmlns:a16="http://schemas.microsoft.com/office/drawing/2014/main" id="{2CBFB27D-BCA6-4B68-AE6C-561D9E126604}"/>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77">
              <a:extLst>
                <a:ext uri="{FF2B5EF4-FFF2-40B4-BE49-F238E27FC236}">
                  <a16:creationId xmlns:a16="http://schemas.microsoft.com/office/drawing/2014/main" id="{86B979D6-CB09-4658-9DE3-B08511D49F0E}"/>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256899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657843"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Overall Description</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71365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Product</a:t>
            </a:r>
          </a:p>
        </p:txBody>
      </p:sp>
      <p:pic>
        <p:nvPicPr>
          <p:cNvPr id="34" name="图片 33">
            <a:extLst>
              <a:ext uri="{FF2B5EF4-FFF2-40B4-BE49-F238E27FC236}">
                <a16:creationId xmlns:a16="http://schemas.microsoft.com/office/drawing/2014/main" id="{F8E3B286-DAAA-4F07-A77A-092F9E165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24" y="1142940"/>
            <a:ext cx="8376036" cy="3048048"/>
          </a:xfrm>
          <a:prstGeom prst="rect">
            <a:avLst/>
          </a:prstGeom>
        </p:spPr>
      </p:pic>
      <p:sp>
        <p:nvSpPr>
          <p:cNvPr id="35" name="矩形 34">
            <a:extLst>
              <a:ext uri="{FF2B5EF4-FFF2-40B4-BE49-F238E27FC236}">
                <a16:creationId xmlns:a16="http://schemas.microsoft.com/office/drawing/2014/main" id="{54AF0322-B4A2-40B1-9A55-B38BB637D31D}"/>
              </a:ext>
            </a:extLst>
          </p:cNvPr>
          <p:cNvSpPr/>
          <p:nvPr/>
        </p:nvSpPr>
        <p:spPr>
          <a:xfrm>
            <a:off x="583712" y="2445565"/>
            <a:ext cx="7924491" cy="206297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6" name="矩形 35">
            <a:extLst>
              <a:ext uri="{FF2B5EF4-FFF2-40B4-BE49-F238E27FC236}">
                <a16:creationId xmlns:a16="http://schemas.microsoft.com/office/drawing/2014/main" id="{8493C5D9-4D1D-43FC-8B4E-3EA5B187A304}"/>
              </a:ext>
            </a:extLst>
          </p:cNvPr>
          <p:cNvSpPr/>
          <p:nvPr/>
        </p:nvSpPr>
        <p:spPr>
          <a:xfrm>
            <a:off x="673099" y="2897418"/>
            <a:ext cx="2421176" cy="400110"/>
          </a:xfrm>
          <a:prstGeom prst="rect">
            <a:avLst/>
          </a:prstGeom>
        </p:spPr>
        <p:txBody>
          <a:bodyPr wrap="none">
            <a:spAutoFit/>
          </a:bodyPr>
          <a:lstStyle/>
          <a:p>
            <a:pPr>
              <a:spcAft>
                <a:spcPts val="0"/>
              </a:spcAft>
            </a:pPr>
            <a:r>
              <a:rPr lang="en-US" altLang="zh-CN" sz="2000" b="1" kern="100" dirty="0">
                <a:solidFill>
                  <a:schemeClr val="bg1"/>
                </a:solidFill>
                <a:latin typeface="+mn-ea"/>
                <a:cs typeface="Times New Roman" panose="02020603050405020304" pitchFamily="18" charset="0"/>
              </a:rPr>
              <a:t>What is </a:t>
            </a:r>
            <a:r>
              <a:rPr lang="en-US" altLang="zh-CN" sz="2000" b="1" kern="100" dirty="0" err="1">
                <a:solidFill>
                  <a:schemeClr val="bg1"/>
                </a:solidFill>
                <a:latin typeface="+mn-ea"/>
                <a:cs typeface="Times New Roman" panose="02020603050405020304" pitchFamily="18" charset="0"/>
              </a:rPr>
              <a:t>GitGroup</a:t>
            </a:r>
            <a:endParaRPr lang="zh-CN" altLang="en-US" sz="2000" b="1" kern="100" dirty="0">
              <a:solidFill>
                <a:schemeClr val="bg1"/>
              </a:solidFill>
              <a:latin typeface="+mn-ea"/>
              <a:cs typeface="Times New Roman" panose="02020603050405020304" pitchFamily="18" charset="0"/>
            </a:endParaRPr>
          </a:p>
        </p:txBody>
      </p:sp>
      <p:sp>
        <p:nvSpPr>
          <p:cNvPr id="37" name="矩形 36">
            <a:extLst>
              <a:ext uri="{FF2B5EF4-FFF2-40B4-BE49-F238E27FC236}">
                <a16:creationId xmlns:a16="http://schemas.microsoft.com/office/drawing/2014/main" id="{5B81C827-0FE4-40E1-8D00-0959CC7BC2F9}"/>
              </a:ext>
            </a:extLst>
          </p:cNvPr>
          <p:cNvSpPr/>
          <p:nvPr/>
        </p:nvSpPr>
        <p:spPr>
          <a:xfrm>
            <a:off x="692262" y="3243822"/>
            <a:ext cx="3467935" cy="793166"/>
          </a:xfrm>
          <a:prstGeom prst="rect">
            <a:avLst/>
          </a:prstGeom>
        </p:spPr>
        <p:txBody>
          <a:bodyPr wrap="square">
            <a:spAutoFit/>
          </a:bodyPr>
          <a:lstStyle/>
          <a:p>
            <a:pPr>
              <a:lnSpc>
                <a:spcPct val="130000"/>
              </a:lnSpc>
              <a:spcBef>
                <a:spcPts val="600"/>
              </a:spcBef>
            </a:pPr>
            <a:r>
              <a:rPr lang="en-US" altLang="zh-CN" sz="1200" dirty="0" err="1">
                <a:solidFill>
                  <a:schemeClr val="bg1"/>
                </a:solidFill>
              </a:rPr>
              <a:t>GitGroup</a:t>
            </a:r>
            <a:r>
              <a:rPr lang="en-US" altLang="zh-CN" sz="1200" dirty="0">
                <a:solidFill>
                  <a:schemeClr val="bg1"/>
                </a:solidFill>
              </a:rPr>
              <a:t> is a web-based GitHub Application. It is a project management platform that allows everyone on your team to communicate with the developers.</a:t>
            </a:r>
          </a:p>
        </p:txBody>
      </p:sp>
      <p:sp>
        <p:nvSpPr>
          <p:cNvPr id="38" name="椭圆 37">
            <a:extLst>
              <a:ext uri="{FF2B5EF4-FFF2-40B4-BE49-F238E27FC236}">
                <a16:creationId xmlns:a16="http://schemas.microsoft.com/office/drawing/2014/main" id="{E5869446-5A6C-4FEF-953E-E327B000A458}"/>
              </a:ext>
            </a:extLst>
          </p:cNvPr>
          <p:cNvSpPr/>
          <p:nvPr/>
        </p:nvSpPr>
        <p:spPr>
          <a:xfrm>
            <a:off x="4330460" y="2751520"/>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59775499-062C-4B20-A38F-156BBA604179}"/>
              </a:ext>
            </a:extLst>
          </p:cNvPr>
          <p:cNvSpPr/>
          <p:nvPr/>
        </p:nvSpPr>
        <p:spPr>
          <a:xfrm>
            <a:off x="4330460" y="3605075"/>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F79A2B3F-B989-434C-BECD-EDE83906BD60}"/>
              </a:ext>
            </a:extLst>
          </p:cNvPr>
          <p:cNvSpPr/>
          <p:nvPr/>
        </p:nvSpPr>
        <p:spPr>
          <a:xfrm>
            <a:off x="4891938" y="2666964"/>
            <a:ext cx="3421285" cy="705514"/>
          </a:xfrm>
          <a:prstGeom prst="rect">
            <a:avLst/>
          </a:prstGeom>
        </p:spPr>
        <p:txBody>
          <a:bodyPr wrap="square">
            <a:spAutoFit/>
          </a:bodyPr>
          <a:lstStyle/>
          <a:p>
            <a:pPr>
              <a:lnSpc>
                <a:spcPct val="130000"/>
              </a:lnSpc>
              <a:spcBef>
                <a:spcPts val="600"/>
              </a:spcBef>
            </a:pPr>
            <a:r>
              <a:rPr lang="en-US" altLang="zh-CN" sz="1050" dirty="0" err="1">
                <a:solidFill>
                  <a:schemeClr val="bg1"/>
                </a:solidFill>
              </a:rPr>
              <a:t>GitGroup</a:t>
            </a:r>
            <a:r>
              <a:rPr lang="en-US" altLang="zh-CN" sz="1050" dirty="0">
                <a:solidFill>
                  <a:schemeClr val="bg1"/>
                </a:solidFill>
              </a:rPr>
              <a:t> is not only designed for programmer but also for people who has less development experience such as project manager, project members…</a:t>
            </a:r>
          </a:p>
        </p:txBody>
      </p:sp>
      <p:sp>
        <p:nvSpPr>
          <p:cNvPr id="41" name="矩形 40">
            <a:extLst>
              <a:ext uri="{FF2B5EF4-FFF2-40B4-BE49-F238E27FC236}">
                <a16:creationId xmlns:a16="http://schemas.microsoft.com/office/drawing/2014/main" id="{E7E57A3C-8443-49FF-9826-9C5E2E058FD6}"/>
              </a:ext>
            </a:extLst>
          </p:cNvPr>
          <p:cNvSpPr/>
          <p:nvPr/>
        </p:nvSpPr>
        <p:spPr>
          <a:xfrm>
            <a:off x="4891938" y="3477053"/>
            <a:ext cx="3390019" cy="915572"/>
          </a:xfrm>
          <a:prstGeom prst="rect">
            <a:avLst/>
          </a:prstGeom>
        </p:spPr>
        <p:txBody>
          <a:bodyPr wrap="square">
            <a:spAutoFit/>
          </a:bodyPr>
          <a:lstStyle/>
          <a:p>
            <a:pPr>
              <a:lnSpc>
                <a:spcPct val="130000"/>
              </a:lnSpc>
              <a:spcBef>
                <a:spcPts val="600"/>
              </a:spcBef>
            </a:pPr>
            <a:r>
              <a:rPr lang="en-US" altLang="zh-CN" sz="1050" dirty="0">
                <a:solidFill>
                  <a:schemeClr val="bg1"/>
                </a:solidFill>
              </a:rPr>
              <a:t>it is easy to create an Agile workflow for your team with a </a:t>
            </a:r>
            <a:r>
              <a:rPr lang="en-US" altLang="zh-CN" sz="1050" dirty="0" err="1">
                <a:solidFill>
                  <a:schemeClr val="bg1"/>
                </a:solidFill>
              </a:rPr>
              <a:t>kanban</a:t>
            </a:r>
            <a:r>
              <a:rPr lang="en-US" altLang="zh-CN" sz="1050" dirty="0">
                <a:solidFill>
                  <a:schemeClr val="bg1"/>
                </a:solidFill>
              </a:rPr>
              <a:t> board. </a:t>
            </a:r>
            <a:r>
              <a:rPr lang="en-US" altLang="zh-CN" sz="1050" dirty="0" err="1">
                <a:solidFill>
                  <a:schemeClr val="bg1"/>
                </a:solidFill>
              </a:rPr>
              <a:t>GitGroup's</a:t>
            </a:r>
            <a:r>
              <a:rPr lang="en-US" altLang="zh-CN" sz="1050" dirty="0">
                <a:solidFill>
                  <a:schemeClr val="bg1"/>
                </a:solidFill>
              </a:rPr>
              <a:t> seamless integration with GitHub keeps all of your GitHub Issue data in sync across both platforms in real time.</a:t>
            </a:r>
          </a:p>
        </p:txBody>
      </p:sp>
      <p:grpSp>
        <p:nvGrpSpPr>
          <p:cNvPr id="13" name="Group 69">
            <a:extLst>
              <a:ext uri="{FF2B5EF4-FFF2-40B4-BE49-F238E27FC236}">
                <a16:creationId xmlns:a16="http://schemas.microsoft.com/office/drawing/2014/main" id="{AB4DA541-D62E-4DEA-AA34-72DECD7657D7}"/>
              </a:ext>
            </a:extLst>
          </p:cNvPr>
          <p:cNvGrpSpPr/>
          <p:nvPr/>
        </p:nvGrpSpPr>
        <p:grpSpPr>
          <a:xfrm>
            <a:off x="4413544" y="3708577"/>
            <a:ext cx="325471" cy="305442"/>
            <a:chOff x="10074275" y="1647825"/>
            <a:chExt cx="464344" cy="435769"/>
          </a:xfrm>
          <a:solidFill>
            <a:srgbClr val="222B34"/>
          </a:solidFill>
        </p:grpSpPr>
        <p:sp>
          <p:nvSpPr>
            <p:cNvPr id="14" name="AutoShape 69">
              <a:extLst>
                <a:ext uri="{FF2B5EF4-FFF2-40B4-BE49-F238E27FC236}">
                  <a16:creationId xmlns:a16="http://schemas.microsoft.com/office/drawing/2014/main" id="{E15ABEED-E4CA-4CED-9584-EA4288A74F38}"/>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5" name="AutoShape 70">
              <a:extLst>
                <a:ext uri="{FF2B5EF4-FFF2-40B4-BE49-F238E27FC236}">
                  <a16:creationId xmlns:a16="http://schemas.microsoft.com/office/drawing/2014/main" id="{1D907B55-E7F0-4E9F-A792-4B98F318F5B2}"/>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6" name="AutoShape 71">
              <a:extLst>
                <a:ext uri="{FF2B5EF4-FFF2-40B4-BE49-F238E27FC236}">
                  <a16:creationId xmlns:a16="http://schemas.microsoft.com/office/drawing/2014/main" id="{14B073FD-8752-4152-B96B-CA2AA8BD8461}"/>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72">
              <a:extLst>
                <a:ext uri="{FF2B5EF4-FFF2-40B4-BE49-F238E27FC236}">
                  <a16:creationId xmlns:a16="http://schemas.microsoft.com/office/drawing/2014/main" id="{09A1A286-01FD-4F8A-AEAE-00E63A5867D7}"/>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73">
              <a:extLst>
                <a:ext uri="{FF2B5EF4-FFF2-40B4-BE49-F238E27FC236}">
                  <a16:creationId xmlns:a16="http://schemas.microsoft.com/office/drawing/2014/main" id="{97AC18C2-BE5B-42A9-AA93-3E9879DE662C}"/>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74">
              <a:extLst>
                <a:ext uri="{FF2B5EF4-FFF2-40B4-BE49-F238E27FC236}">
                  <a16:creationId xmlns:a16="http://schemas.microsoft.com/office/drawing/2014/main" id="{43A4495B-4792-4837-8303-5ADDACB3DCCF}"/>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5">
              <a:extLst>
                <a:ext uri="{FF2B5EF4-FFF2-40B4-BE49-F238E27FC236}">
                  <a16:creationId xmlns:a16="http://schemas.microsoft.com/office/drawing/2014/main" id="{ACD6B7AE-6181-402C-BB49-48E26BC67D71}"/>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6">
              <a:extLst>
                <a:ext uri="{FF2B5EF4-FFF2-40B4-BE49-F238E27FC236}">
                  <a16:creationId xmlns:a16="http://schemas.microsoft.com/office/drawing/2014/main" id="{555AF690-63F9-4CED-A41F-BDA23C51D0F8}"/>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7">
              <a:extLst>
                <a:ext uri="{FF2B5EF4-FFF2-40B4-BE49-F238E27FC236}">
                  <a16:creationId xmlns:a16="http://schemas.microsoft.com/office/drawing/2014/main" id="{BA5691DF-DA2B-4244-A123-6AF505ACC8F0}"/>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23" name="AutoShape 112">
            <a:extLst>
              <a:ext uri="{FF2B5EF4-FFF2-40B4-BE49-F238E27FC236}">
                <a16:creationId xmlns:a16="http://schemas.microsoft.com/office/drawing/2014/main" id="{DD39E160-5434-464B-907D-F3ADCFBAAD93}"/>
              </a:ext>
            </a:extLst>
          </p:cNvPr>
          <p:cNvSpPr>
            <a:spLocks/>
          </p:cNvSpPr>
          <p:nvPr/>
        </p:nvSpPr>
        <p:spPr bwMode="auto">
          <a:xfrm>
            <a:off x="4408859" y="2819305"/>
            <a:ext cx="326281" cy="32628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22B34"/>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122121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65784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Overall Description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105063"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Product Functions - </a:t>
            </a:r>
            <a:r>
              <a:rPr lang="en-US" altLang="zh-CN" sz="1200" kern="100" dirty="0" err="1">
                <a:solidFill>
                  <a:schemeClr val="accent1"/>
                </a:solidFill>
                <a:latin typeface="+mj-lt"/>
                <a:cs typeface="Times New Roman" panose="02020603050405020304" pitchFamily="18" charset="0"/>
              </a:rPr>
              <a:t>KanBan</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CD9FA909-1255-4887-9C62-4F520170E1C5}"/>
              </a:ext>
            </a:extLst>
          </p:cNvPr>
          <p:cNvSpPr/>
          <p:nvPr/>
        </p:nvSpPr>
        <p:spPr>
          <a:xfrm>
            <a:off x="908304" y="1619981"/>
            <a:ext cx="7479792" cy="1754326"/>
          </a:xfrm>
          <a:prstGeom prst="rect">
            <a:avLst/>
          </a:prstGeom>
        </p:spPr>
        <p:txBody>
          <a:bodyPr wrap="square">
            <a:spAutoFit/>
          </a:bodyPr>
          <a:lstStyle/>
          <a:p>
            <a:r>
              <a:rPr lang="en-US" dirty="0">
                <a:latin typeface="CMR12"/>
              </a:rPr>
              <a:t>The Kanban board which is similar to projects board in the GitHub. In the Kanban board, there are several columns represent different stage of the development process. You can customize your own stage. Every column contains issue card imported from the GitHub, and you can easily drug them among the columns. If you drug it to the Done column. The issue in the GitHub will be automatically closed.</a:t>
            </a:r>
            <a:endParaRPr lang="en-US" dirty="0"/>
          </a:p>
        </p:txBody>
      </p:sp>
    </p:spTree>
    <p:extLst>
      <p:ext uri="{BB962C8B-B14F-4D97-AF65-F5344CB8AC3E}">
        <p14:creationId xmlns:p14="http://schemas.microsoft.com/office/powerpoint/2010/main" val="420561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TotalTime>
  <Words>2107</Words>
  <Application>Microsoft Office PowerPoint</Application>
  <PresentationFormat>On-screen Show (16:9)</PresentationFormat>
  <Paragraphs>171</Paragraphs>
  <Slides>44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CMBX12</vt:lpstr>
      <vt:lpstr>CMR12</vt:lpstr>
      <vt:lpstr>Gill Sans</vt:lpstr>
      <vt:lpstr>宋体</vt:lpstr>
      <vt:lpstr>微软雅黑</vt:lpstr>
      <vt:lpstr>Arial</vt:lpstr>
      <vt:lpstr>Arial Black</vt:lpstr>
      <vt:lpstr>Calibri</vt:lpstr>
      <vt:lpstr>Calibri Light</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Runbo Zhao</cp:lastModifiedBy>
  <cp:revision>97</cp:revision>
  <dcterms:created xsi:type="dcterms:W3CDTF">2017-10-30T02:36:03Z</dcterms:created>
  <dcterms:modified xsi:type="dcterms:W3CDTF">2018-10-28T23:46:32Z</dcterms:modified>
</cp:coreProperties>
</file>