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16" r:id="rId3"/>
    <p:sldId id="264" r:id="rId4"/>
    <p:sldId id="266" r:id="rId5"/>
    <p:sldId id="303" r:id="rId6"/>
    <p:sldId id="309" r:id="rId7"/>
    <p:sldId id="308" r:id="rId8"/>
    <p:sldId id="257" r:id="rId9"/>
    <p:sldId id="262" r:id="rId10"/>
    <p:sldId id="339" r:id="rId11"/>
    <p:sldId id="261" r:id="rId12"/>
    <p:sldId id="275" r:id="rId13"/>
    <p:sldId id="276" r:id="rId14"/>
    <p:sldId id="310" r:id="rId15"/>
    <p:sldId id="311" r:id="rId16"/>
    <p:sldId id="312" r:id="rId17"/>
    <p:sldId id="313" r:id="rId18"/>
    <p:sldId id="314" r:id="rId19"/>
    <p:sldId id="259" r:id="rId20"/>
    <p:sldId id="315" r:id="rId21"/>
    <p:sldId id="317" r:id="rId22"/>
    <p:sldId id="318" r:id="rId23"/>
    <p:sldId id="319" r:id="rId24"/>
    <p:sldId id="269" r:id="rId25"/>
    <p:sldId id="320" r:id="rId26"/>
    <p:sldId id="321" r:id="rId27"/>
    <p:sldId id="279" r:id="rId28"/>
    <p:sldId id="267" r:id="rId29"/>
    <p:sldId id="322" r:id="rId30"/>
    <p:sldId id="337" r:id="rId31"/>
    <p:sldId id="323" r:id="rId32"/>
    <p:sldId id="324" r:id="rId33"/>
    <p:sldId id="290" r:id="rId34"/>
    <p:sldId id="325" r:id="rId35"/>
    <p:sldId id="326" r:id="rId36"/>
    <p:sldId id="327" r:id="rId37"/>
    <p:sldId id="328" r:id="rId38"/>
    <p:sldId id="329" r:id="rId39"/>
    <p:sldId id="330" r:id="rId40"/>
    <p:sldId id="331" r:id="rId41"/>
    <p:sldId id="291" r:id="rId42"/>
    <p:sldId id="277" r:id="rId43"/>
    <p:sldId id="332" r:id="rId44"/>
    <p:sldId id="334" r:id="rId45"/>
    <p:sldId id="335" r:id="rId46"/>
    <p:sldId id="336" r:id="rId47"/>
    <p:sldId id="338" r:id="rId48"/>
    <p:sldId id="281" r:id="rId49"/>
    <p:sldId id="280" r:id="rId50"/>
    <p:sldId id="273"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8" d="100"/>
          <a:sy n="78" d="100"/>
        </p:scale>
        <p:origin x="72" y="348"/>
      </p:cViewPr>
      <p:guideLst>
        <p:guide orient="horz" pos="55"/>
        <p:guide pos="1202"/>
        <p:guide pos="5602"/>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247244"/>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2018/12/5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2018/12/5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2A1F05D5-6AF2-485F-90D3-0D200AD3D2C8}"/>
              </a:ext>
            </a:extLst>
          </p:cNvPr>
          <p:cNvGrpSpPr/>
          <p:nvPr userDrawn="1"/>
        </p:nvGrpSpPr>
        <p:grpSpPr>
          <a:xfrm>
            <a:off x="7904665" y="61196"/>
            <a:ext cx="692443" cy="692443"/>
            <a:chOff x="3963053" y="796069"/>
            <a:chExt cx="1445741" cy="1445741"/>
          </a:xfrm>
        </p:grpSpPr>
        <p:sp>
          <p:nvSpPr>
            <p:cNvPr id="8" name="椭圆 7">
              <a:extLst>
                <a:ext uri="{FF2B5EF4-FFF2-40B4-BE49-F238E27FC236}">
                  <a16:creationId xmlns:a16="http://schemas.microsoft.com/office/drawing/2014/main" id="{667B22CB-8808-414D-A143-BD5ED12B2D12}"/>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9" name="组合 8">
              <a:extLst>
                <a:ext uri="{FF2B5EF4-FFF2-40B4-BE49-F238E27FC236}">
                  <a16:creationId xmlns:a16="http://schemas.microsoft.com/office/drawing/2014/main" id="{6A7779CB-C061-4F57-9C73-4B712E01C6D3}"/>
                </a:ext>
              </a:extLst>
            </p:cNvPr>
            <p:cNvGrpSpPr/>
            <p:nvPr/>
          </p:nvGrpSpPr>
          <p:grpSpPr>
            <a:xfrm>
              <a:off x="4188168" y="1149945"/>
              <a:ext cx="995510" cy="868332"/>
              <a:chOff x="4675188" y="2882900"/>
              <a:chExt cx="360362" cy="314325"/>
            </a:xfrm>
            <a:solidFill>
              <a:schemeClr val="bg1"/>
            </a:solidFill>
          </p:grpSpPr>
          <p:sp>
            <p:nvSpPr>
              <p:cNvPr id="10" name="AutoShape 43">
                <a:extLst>
                  <a:ext uri="{FF2B5EF4-FFF2-40B4-BE49-F238E27FC236}">
                    <a16:creationId xmlns:a16="http://schemas.microsoft.com/office/drawing/2014/main" id="{A4EBCCF3-1011-4C4E-AC09-1FD9508596E3}"/>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1" name="AutoShape 44">
                <a:extLst>
                  <a:ext uri="{FF2B5EF4-FFF2-40B4-BE49-F238E27FC236}">
                    <a16:creationId xmlns:a16="http://schemas.microsoft.com/office/drawing/2014/main" id="{5DEEC6ED-5F8A-497E-87B3-5EC42B6EF485}"/>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2" name="AutoShape 45">
                <a:extLst>
                  <a:ext uri="{FF2B5EF4-FFF2-40B4-BE49-F238E27FC236}">
                    <a16:creationId xmlns:a16="http://schemas.microsoft.com/office/drawing/2014/main" id="{EBCBDC78-519F-4DCF-9701-737C2E29980C}"/>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Tree>
    <p:extLst>
      <p:ext uri="{BB962C8B-B14F-4D97-AF65-F5344CB8AC3E}">
        <p14:creationId xmlns:p14="http://schemas.microsoft.com/office/powerpoint/2010/main" val="2652234666"/>
      </p:ext>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56766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t>2018/12/5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t>2018/12/5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t>2018/12/5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t>2018/12/5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t>2018/12/5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308687F-5083-4900-B884-1ED108CE6C82}"/>
              </a:ext>
            </a:extLst>
          </p:cNvPr>
          <p:cNvSpPr txBox="1"/>
          <p:nvPr/>
        </p:nvSpPr>
        <p:spPr>
          <a:xfrm>
            <a:off x="3533286" y="2357429"/>
            <a:ext cx="2077428" cy="707886"/>
          </a:xfrm>
          <a:prstGeom prst="rect">
            <a:avLst/>
          </a:prstGeom>
          <a:noFill/>
        </p:spPr>
        <p:txBody>
          <a:bodyPr wrap="none" rtlCol="0">
            <a:spAutoFit/>
          </a:bodyPr>
          <a:lstStyle/>
          <a:p>
            <a:r>
              <a:rPr lang="en-US" altLang="zh-CN" sz="4000" b="1" dirty="0" err="1">
                <a:solidFill>
                  <a:schemeClr val="accent1"/>
                </a:solidFill>
              </a:rPr>
              <a:t>GitGroup</a:t>
            </a:r>
            <a:endParaRPr lang="zh-CN" altLang="en-US" sz="4000" b="1" dirty="0">
              <a:solidFill>
                <a:schemeClr val="accent1"/>
              </a:solidFill>
            </a:endParaRP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1315CB3-1490-479A-880F-0D1C623254E2}"/>
              </a:ext>
            </a:extLst>
          </p:cNvPr>
          <p:cNvSpPr txBox="1"/>
          <p:nvPr/>
        </p:nvSpPr>
        <p:spPr>
          <a:xfrm>
            <a:off x="2180826" y="3999047"/>
            <a:ext cx="4928337" cy="307777"/>
          </a:xfrm>
          <a:prstGeom prst="rect">
            <a:avLst/>
          </a:prstGeom>
          <a:noFill/>
        </p:spPr>
        <p:txBody>
          <a:bodyPr wrap="none" rtlCol="0">
            <a:spAutoFit/>
          </a:bodyPr>
          <a:lstStyle/>
          <a:p>
            <a:r>
              <a:rPr lang="en-US" altLang="zh-CN" sz="1400" dirty="0">
                <a:solidFill>
                  <a:schemeClr val="accent1"/>
                </a:solidFill>
              </a:rPr>
              <a:t>Advisor: Edmund S. Yu          Course: CSE 682 Software Engineering</a:t>
            </a:r>
            <a:endParaRPr lang="zh-CN" altLang="en-US" sz="1400" dirty="0">
              <a:solidFill>
                <a:schemeClr val="accent1"/>
              </a:solidFill>
            </a:endParaRPr>
          </a:p>
        </p:txBody>
      </p:sp>
      <p:sp>
        <p:nvSpPr>
          <p:cNvPr id="22" name="文本框 21">
            <a:extLst>
              <a:ext uri="{FF2B5EF4-FFF2-40B4-BE49-F238E27FC236}">
                <a16:creationId xmlns:a16="http://schemas.microsoft.com/office/drawing/2014/main" id="{695E45D2-4F7B-4220-B1CA-9BBB51D684F4}"/>
              </a:ext>
            </a:extLst>
          </p:cNvPr>
          <p:cNvSpPr txBox="1"/>
          <p:nvPr/>
        </p:nvSpPr>
        <p:spPr>
          <a:xfrm>
            <a:off x="2652263" y="3676043"/>
            <a:ext cx="4080476" cy="307777"/>
          </a:xfrm>
          <a:prstGeom prst="rect">
            <a:avLst/>
          </a:prstGeom>
          <a:noFill/>
        </p:spPr>
        <p:txBody>
          <a:bodyPr wrap="none" rtlCol="0">
            <a:spAutoFit/>
          </a:bodyPr>
          <a:lstStyle/>
          <a:p>
            <a:r>
              <a:rPr lang="en-US" altLang="zh-CN" sz="1400" dirty="0">
                <a:solidFill>
                  <a:schemeClr val="accent1"/>
                </a:solidFill>
              </a:rPr>
              <a:t>Runbo ZHAO, </a:t>
            </a:r>
            <a:r>
              <a:rPr lang="en-US" altLang="zh-CN" sz="1400" dirty="0" err="1">
                <a:solidFill>
                  <a:schemeClr val="accent1"/>
                </a:solidFill>
              </a:rPr>
              <a:t>Jingyu</a:t>
            </a:r>
            <a:r>
              <a:rPr lang="en-US" altLang="zh-CN" sz="1400" dirty="0">
                <a:solidFill>
                  <a:schemeClr val="accent1"/>
                </a:solidFill>
              </a:rPr>
              <a:t> BAO, </a:t>
            </a:r>
            <a:r>
              <a:rPr lang="en-US" altLang="zh-CN" sz="1400" dirty="0" err="1">
                <a:solidFill>
                  <a:schemeClr val="accent1"/>
                </a:solidFill>
              </a:rPr>
              <a:t>Xuying</a:t>
            </a:r>
            <a:r>
              <a:rPr lang="en-US" altLang="zh-CN" sz="1400" dirty="0">
                <a:solidFill>
                  <a:schemeClr val="accent1"/>
                </a:solidFill>
              </a:rPr>
              <a:t> CAO, </a:t>
            </a:r>
            <a:r>
              <a:rPr lang="en-US" altLang="zh-CN" sz="1400" dirty="0" err="1">
                <a:solidFill>
                  <a:schemeClr val="accent1"/>
                </a:solidFill>
              </a:rPr>
              <a:t>Chengxiang</a:t>
            </a:r>
            <a:r>
              <a:rPr lang="en-US" altLang="zh-CN" sz="1400" dirty="0">
                <a:solidFill>
                  <a:schemeClr val="accent1"/>
                </a:solidFill>
              </a:rPr>
              <a:t> YIN</a:t>
            </a:r>
            <a:endParaRPr lang="zh-CN" altLang="en-US" sz="1400" dirty="0">
              <a:solidFill>
                <a:schemeClr val="accent1"/>
              </a:solidFill>
            </a:endParaRPr>
          </a:p>
        </p:txBody>
      </p:sp>
      <p:pic>
        <p:nvPicPr>
          <p:cNvPr id="3" name="Picture 2">
            <a:extLst>
              <a:ext uri="{FF2B5EF4-FFF2-40B4-BE49-F238E27FC236}">
                <a16:creationId xmlns:a16="http://schemas.microsoft.com/office/drawing/2014/main" id="{B0F5757A-5468-47BE-9980-9186881C4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5806" y="853638"/>
            <a:ext cx="1459249" cy="1458034"/>
          </a:xfrm>
          <a:prstGeom prst="rect">
            <a:avLst/>
          </a:prstGeom>
          <a:effectLst>
            <a:outerShdw blurRad="50800" dist="38100" dir="2700000" algn="tl" rotWithShape="0">
              <a:prstClr val="black">
                <a:alpha val="40000"/>
              </a:prstClr>
            </a:outerShdw>
          </a:effectLst>
        </p:spPr>
      </p:pic>
      <p:sp>
        <p:nvSpPr>
          <p:cNvPr id="26" name="文本框 25">
            <a:extLst>
              <a:ext uri="{FF2B5EF4-FFF2-40B4-BE49-F238E27FC236}">
                <a16:creationId xmlns:a16="http://schemas.microsoft.com/office/drawing/2014/main" id="{E44EA276-324F-46D1-84EF-132808518A55}"/>
              </a:ext>
            </a:extLst>
          </p:cNvPr>
          <p:cNvSpPr txBox="1"/>
          <p:nvPr/>
        </p:nvSpPr>
        <p:spPr>
          <a:xfrm>
            <a:off x="1901837" y="3028639"/>
            <a:ext cx="5552482" cy="338554"/>
          </a:xfrm>
          <a:prstGeom prst="rect">
            <a:avLst/>
          </a:prstGeom>
          <a:noFill/>
        </p:spPr>
        <p:txBody>
          <a:bodyPr wrap="none" rtlCol="0">
            <a:spAutoFit/>
          </a:bodyPr>
          <a:lstStyle/>
          <a:p>
            <a:pPr algn="ctr"/>
            <a:r>
              <a:rPr lang="en-US" altLang="zh-CN" sz="1600" dirty="0">
                <a:solidFill>
                  <a:schemeClr val="accent1"/>
                </a:solidFill>
                <a:latin typeface="+mj-lt"/>
              </a:rPr>
              <a:t>A Web Based Software Development Management System</a:t>
            </a:r>
            <a:endParaRPr lang="zh-CN" altLang="en-US" sz="1600" dirty="0">
              <a:solidFill>
                <a:schemeClr val="accent1"/>
              </a:solidFill>
              <a:latin typeface="+mj-lt"/>
            </a:endParaRPr>
          </a:p>
        </p:txBody>
      </p:sp>
    </p:spTree>
    <p:extLst>
      <p:ext uri="{BB962C8B-B14F-4D97-AF65-F5344CB8AC3E}">
        <p14:creationId xmlns:p14="http://schemas.microsoft.com/office/powerpoint/2010/main" val="170634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022413"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GitHub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Are GitHub OAuth?</a:t>
            </a:r>
          </a:p>
        </p:txBody>
      </p:sp>
      <p:sp>
        <p:nvSpPr>
          <p:cNvPr id="2" name="Rectangle 1">
            <a:extLst>
              <a:ext uri="{FF2B5EF4-FFF2-40B4-BE49-F238E27FC236}">
                <a16:creationId xmlns:a16="http://schemas.microsoft.com/office/drawing/2014/main" id="{4F993DBF-D9AD-4FF8-BEEE-F8E67536A667}"/>
              </a:ext>
            </a:extLst>
          </p:cNvPr>
          <p:cNvSpPr/>
          <p:nvPr/>
        </p:nvSpPr>
        <p:spPr>
          <a:xfrm>
            <a:off x="388823" y="1605620"/>
            <a:ext cx="7924800" cy="2062103"/>
          </a:xfrm>
          <a:prstGeom prst="rect">
            <a:avLst/>
          </a:prstGeom>
        </p:spPr>
        <p:txBody>
          <a:bodyPr wrap="square">
            <a:spAutoFit/>
          </a:bodyPr>
          <a:lstStyle/>
          <a:p>
            <a:r>
              <a:rPr lang="en-US" sz="3200" dirty="0" err="1">
                <a:latin typeface="CMR12"/>
              </a:rPr>
              <a:t>GitGroup</a:t>
            </a:r>
            <a:r>
              <a:rPr lang="en-US" sz="3200" dirty="0">
                <a:latin typeface="CMR12"/>
              </a:rPr>
              <a:t> will use GitHub Rest V3 API.</a:t>
            </a:r>
          </a:p>
          <a:p>
            <a:endParaRPr lang="en-US" sz="3200" dirty="0">
              <a:latin typeface="CMR12"/>
            </a:endParaRPr>
          </a:p>
          <a:p>
            <a:r>
              <a:rPr lang="en-US" sz="3200" dirty="0">
                <a:latin typeface="CMR12"/>
              </a:rPr>
              <a:t>GitHub OAuth is a way to let the external applications get authorization from GitHub.</a:t>
            </a:r>
            <a:endParaRPr lang="en-US" sz="3200" dirty="0"/>
          </a:p>
        </p:txBody>
      </p:sp>
    </p:spTree>
    <p:extLst>
      <p:ext uri="{BB962C8B-B14F-4D97-AF65-F5344CB8AC3E}">
        <p14:creationId xmlns:p14="http://schemas.microsoft.com/office/powerpoint/2010/main" val="9123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022413"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GitHub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Are GitHub OAuth?</a:t>
            </a:r>
          </a:p>
        </p:txBody>
      </p:sp>
      <p:sp>
        <p:nvSpPr>
          <p:cNvPr id="2" name="Rectangle 1">
            <a:extLst>
              <a:ext uri="{FF2B5EF4-FFF2-40B4-BE49-F238E27FC236}">
                <a16:creationId xmlns:a16="http://schemas.microsoft.com/office/drawing/2014/main" id="{4F993DBF-D9AD-4FF8-BEEE-F8E67536A667}"/>
              </a:ext>
            </a:extLst>
          </p:cNvPr>
          <p:cNvSpPr/>
          <p:nvPr/>
        </p:nvSpPr>
        <p:spPr>
          <a:xfrm>
            <a:off x="609600" y="1074941"/>
            <a:ext cx="7924800" cy="3693319"/>
          </a:xfrm>
          <a:prstGeom prst="rect">
            <a:avLst/>
          </a:prstGeom>
        </p:spPr>
        <p:txBody>
          <a:bodyPr wrap="square">
            <a:spAutoFit/>
          </a:bodyPr>
          <a:lstStyle/>
          <a:p>
            <a:r>
              <a:rPr lang="en-US" dirty="0">
                <a:latin typeface="CMR12"/>
              </a:rPr>
              <a:t>OAuth2 is a protocol that lets external applications request authorization to private details in a user's GitHub account without accessing their password. This is preferred over Basic Authentication because tokens can be limited to specific types of data and can be revoked by users at any time.</a:t>
            </a:r>
          </a:p>
          <a:p>
            <a:endParaRPr lang="en-US" dirty="0">
              <a:latin typeface="CMR12"/>
            </a:endParaRPr>
          </a:p>
          <a:p>
            <a:r>
              <a:rPr lang="en-US" dirty="0">
                <a:latin typeface="CMR12"/>
              </a:rPr>
              <a:t>An OAuth App uses GitHub as an identity provider to authenticate as the user who grants access to the app. This means when a user grants an OAuth App access, they grant permissions to all repositories they have access to in their account, and also to any organizations they belong to that haven't blocked third-party access.</a:t>
            </a:r>
          </a:p>
          <a:p>
            <a:endParaRPr lang="en-US" dirty="0">
              <a:latin typeface="CMR12"/>
            </a:endParaRPr>
          </a:p>
          <a:p>
            <a:r>
              <a:rPr lang="en-US" dirty="0">
                <a:latin typeface="CMR12"/>
              </a:rPr>
              <a:t>Building an OAuth App is a good option if you are creating more complex processes than a simple script can handle. Note that OAuth Apps are applications that need to be hosted somewhere.</a:t>
            </a:r>
            <a:endParaRPr lang="en-US" dirty="0"/>
          </a:p>
        </p:txBody>
      </p:sp>
    </p:spTree>
    <p:extLst>
      <p:ext uri="{BB962C8B-B14F-4D97-AF65-F5344CB8AC3E}">
        <p14:creationId xmlns:p14="http://schemas.microsoft.com/office/powerpoint/2010/main" val="93634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02241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GitHub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5" name="Picture 4">
            <a:extLst>
              <a:ext uri="{FF2B5EF4-FFF2-40B4-BE49-F238E27FC236}">
                <a16:creationId xmlns:a16="http://schemas.microsoft.com/office/drawing/2014/main" id="{BCD87798-168B-4D30-B98F-A3732CE57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98" y="1107888"/>
            <a:ext cx="6664390" cy="34165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929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02241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GitHub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6" name="Picture 5">
            <a:extLst>
              <a:ext uri="{FF2B5EF4-FFF2-40B4-BE49-F238E27FC236}">
                <a16:creationId xmlns:a16="http://schemas.microsoft.com/office/drawing/2014/main" id="{5B4EEE52-755D-4373-9337-82345D7A0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83" y="1174270"/>
            <a:ext cx="6308035" cy="32338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592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02241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GitHub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6" name="Picture 5">
            <a:extLst>
              <a:ext uri="{FF2B5EF4-FFF2-40B4-BE49-F238E27FC236}">
                <a16:creationId xmlns:a16="http://schemas.microsoft.com/office/drawing/2014/main" id="{C470740B-4F5F-41B4-BA46-6B059529C12B}"/>
              </a:ext>
            </a:extLst>
          </p:cNvPr>
          <p:cNvPicPr>
            <a:picLocks noChangeAspect="1"/>
          </p:cNvPicPr>
          <p:nvPr/>
        </p:nvPicPr>
        <p:blipFill rotWithShape="1">
          <a:blip r:embed="rId2">
            <a:extLst>
              <a:ext uri="{28A0092B-C50C-407E-A947-70E740481C1C}">
                <a14:useLocalDpi xmlns:a14="http://schemas.microsoft.com/office/drawing/2010/main" val="0"/>
              </a:ext>
            </a:extLst>
          </a:blip>
          <a:srcRect l="-382" t="-1" r="382" b="58648"/>
          <a:stretch/>
        </p:blipFill>
        <p:spPr>
          <a:xfrm>
            <a:off x="764451" y="1019817"/>
            <a:ext cx="7558296" cy="3748443"/>
          </a:xfrm>
          <a:prstGeom prst="rect">
            <a:avLst/>
          </a:prstGeom>
        </p:spPr>
      </p:pic>
    </p:spTree>
    <p:extLst>
      <p:ext uri="{BB962C8B-B14F-4D97-AF65-F5344CB8AC3E}">
        <p14:creationId xmlns:p14="http://schemas.microsoft.com/office/powerpoint/2010/main" val="409555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28402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err="1">
                <a:ln>
                  <a:noFill/>
                </a:ln>
                <a:solidFill>
                  <a:srgbClr val="222B34"/>
                </a:solidFill>
                <a:effectLst/>
                <a:uLnTx/>
                <a:uFillTx/>
                <a:latin typeface="微软雅黑"/>
                <a:ea typeface="微软雅黑"/>
                <a:cs typeface="Times New Roman" panose="02020603050405020304" pitchFamily="18" charset="0"/>
              </a:rPr>
              <a:t>GitGroup</a:t>
            </a: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5" name="Picture 4">
            <a:extLst>
              <a:ext uri="{FF2B5EF4-FFF2-40B4-BE49-F238E27FC236}">
                <a16:creationId xmlns:a16="http://schemas.microsoft.com/office/drawing/2014/main" id="{C1915C16-36E7-415D-AFEF-BC3167E66B14}"/>
              </a:ext>
            </a:extLst>
          </p:cNvPr>
          <p:cNvPicPr>
            <a:picLocks noChangeAspect="1"/>
          </p:cNvPicPr>
          <p:nvPr/>
        </p:nvPicPr>
        <p:blipFill rotWithShape="1">
          <a:blip r:embed="rId2">
            <a:extLst>
              <a:ext uri="{28A0092B-C50C-407E-A947-70E740481C1C}">
                <a14:useLocalDpi xmlns:a14="http://schemas.microsoft.com/office/drawing/2010/main" val="0"/>
              </a:ext>
            </a:extLst>
          </a:blip>
          <a:srcRect r="1455" b="90848"/>
          <a:stretch/>
        </p:blipFill>
        <p:spPr>
          <a:xfrm>
            <a:off x="388823" y="3196801"/>
            <a:ext cx="8510026" cy="400110"/>
          </a:xfrm>
          <a:prstGeom prst="rect">
            <a:avLst/>
          </a:prstGeom>
          <a:ln>
            <a:noFill/>
          </a:ln>
          <a:effectLst>
            <a:outerShdw blurRad="190500" algn="tl" rotWithShape="0">
              <a:srgbClr val="000000">
                <a:alpha val="70000"/>
              </a:srgbClr>
            </a:outerShdw>
          </a:effectLst>
        </p:spPr>
      </p:pic>
      <p:sp>
        <p:nvSpPr>
          <p:cNvPr id="6" name="Rectangle 5">
            <a:extLst>
              <a:ext uri="{FF2B5EF4-FFF2-40B4-BE49-F238E27FC236}">
                <a16:creationId xmlns:a16="http://schemas.microsoft.com/office/drawing/2014/main" id="{509DAF3E-9B13-48C6-AEE4-C0ECFF239187}"/>
              </a:ext>
            </a:extLst>
          </p:cNvPr>
          <p:cNvSpPr/>
          <p:nvPr/>
        </p:nvSpPr>
        <p:spPr>
          <a:xfrm>
            <a:off x="2398643" y="1252330"/>
            <a:ext cx="3690731" cy="11065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the auth button, users are redirected to request their GitHub identity.</a:t>
            </a:r>
          </a:p>
        </p:txBody>
      </p:sp>
      <p:cxnSp>
        <p:nvCxnSpPr>
          <p:cNvPr id="8" name="Straight Arrow Connector 7">
            <a:extLst>
              <a:ext uri="{FF2B5EF4-FFF2-40B4-BE49-F238E27FC236}">
                <a16:creationId xmlns:a16="http://schemas.microsoft.com/office/drawing/2014/main" id="{9C9FB0C5-17E4-4272-9BB4-5AE051A8A053}"/>
              </a:ext>
            </a:extLst>
          </p:cNvPr>
          <p:cNvCxnSpPr/>
          <p:nvPr/>
        </p:nvCxnSpPr>
        <p:spPr>
          <a:xfrm flipH="1">
            <a:off x="1994452" y="2358887"/>
            <a:ext cx="596348" cy="77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47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28402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err="1">
                <a:ln>
                  <a:noFill/>
                </a:ln>
                <a:solidFill>
                  <a:srgbClr val="222B34"/>
                </a:solidFill>
                <a:effectLst/>
                <a:uLnTx/>
                <a:uFillTx/>
                <a:latin typeface="微软雅黑"/>
                <a:ea typeface="微软雅黑"/>
                <a:cs typeface="Times New Roman" panose="02020603050405020304" pitchFamily="18" charset="0"/>
              </a:rPr>
              <a:t>GitGroup</a:t>
            </a: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7" name="Picture 6">
            <a:extLst>
              <a:ext uri="{FF2B5EF4-FFF2-40B4-BE49-F238E27FC236}">
                <a16:creationId xmlns:a16="http://schemas.microsoft.com/office/drawing/2014/main" id="{561288E1-AF62-41FB-AD3A-CF01F64F0308}"/>
              </a:ext>
            </a:extLst>
          </p:cNvPr>
          <p:cNvPicPr>
            <a:picLocks noChangeAspect="1"/>
          </p:cNvPicPr>
          <p:nvPr/>
        </p:nvPicPr>
        <p:blipFill rotWithShape="1">
          <a:blip r:embed="rId2">
            <a:extLst>
              <a:ext uri="{28A0092B-C50C-407E-A947-70E740481C1C}">
                <a14:useLocalDpi xmlns:a14="http://schemas.microsoft.com/office/drawing/2010/main" val="0"/>
              </a:ext>
            </a:extLst>
          </a:blip>
          <a:srcRect l="29231" t="5466" r="30072" b="2550"/>
          <a:stretch/>
        </p:blipFill>
        <p:spPr>
          <a:xfrm>
            <a:off x="3938429" y="575295"/>
            <a:ext cx="3721328" cy="42580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912722CA-3281-495D-BBD9-F7E612DBF3ED}"/>
              </a:ext>
            </a:extLst>
          </p:cNvPr>
          <p:cNvSpPr txBox="1"/>
          <p:nvPr/>
        </p:nvSpPr>
        <p:spPr>
          <a:xfrm>
            <a:off x="530086" y="1862097"/>
            <a:ext cx="2710070" cy="923330"/>
          </a:xfrm>
          <a:prstGeom prst="rect">
            <a:avLst/>
          </a:prstGeom>
          <a:noFill/>
        </p:spPr>
        <p:txBody>
          <a:bodyPr wrap="square" rtlCol="0">
            <a:spAutoFit/>
          </a:bodyPr>
          <a:lstStyle/>
          <a:p>
            <a:r>
              <a:rPr lang="en-US" dirty="0"/>
              <a:t>the list of scopes attached to the token that were granted by the user</a:t>
            </a:r>
          </a:p>
        </p:txBody>
      </p:sp>
      <p:cxnSp>
        <p:nvCxnSpPr>
          <p:cNvPr id="11" name="Straight Arrow Connector 10">
            <a:extLst>
              <a:ext uri="{FF2B5EF4-FFF2-40B4-BE49-F238E27FC236}">
                <a16:creationId xmlns:a16="http://schemas.microsoft.com/office/drawing/2014/main" id="{5466E54A-5C21-41F0-8C5B-6A9618EEFA02}"/>
              </a:ext>
            </a:extLst>
          </p:cNvPr>
          <p:cNvCxnSpPr>
            <a:stCxn id="9" idx="3"/>
          </p:cNvCxnSpPr>
          <p:nvPr/>
        </p:nvCxnSpPr>
        <p:spPr>
          <a:xfrm>
            <a:off x="3240156" y="2323762"/>
            <a:ext cx="954157" cy="247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370F54B-DA09-4CBA-B0CF-CDEEFBEC0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033" y="375240"/>
            <a:ext cx="4267419" cy="4470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76CF731D-5C8B-40CD-A9B2-BA79A83F9BD9}"/>
              </a:ext>
            </a:extLst>
          </p:cNvPr>
          <p:cNvSpPr txBox="1"/>
          <p:nvPr/>
        </p:nvSpPr>
        <p:spPr>
          <a:xfrm>
            <a:off x="425281" y="3410509"/>
            <a:ext cx="2710070" cy="369332"/>
          </a:xfrm>
          <a:prstGeom prst="rect">
            <a:avLst/>
          </a:prstGeom>
          <a:noFill/>
        </p:spPr>
        <p:txBody>
          <a:bodyPr wrap="square" rtlCol="0">
            <a:spAutoFit/>
          </a:bodyPr>
          <a:lstStyle/>
          <a:p>
            <a:r>
              <a:rPr lang="en-US" altLang="zh-CN" dirty="0"/>
              <a:t>Click Authorize.</a:t>
            </a:r>
            <a:endParaRPr lang="en-US" dirty="0"/>
          </a:p>
        </p:txBody>
      </p:sp>
      <p:cxnSp>
        <p:nvCxnSpPr>
          <p:cNvPr id="16" name="Straight Arrow Connector 15">
            <a:extLst>
              <a:ext uri="{FF2B5EF4-FFF2-40B4-BE49-F238E27FC236}">
                <a16:creationId xmlns:a16="http://schemas.microsoft.com/office/drawing/2014/main" id="{4E86B5AC-C0D6-4A5D-8502-898BDE1382FC}"/>
              </a:ext>
            </a:extLst>
          </p:cNvPr>
          <p:cNvCxnSpPr>
            <a:cxnSpLocks/>
          </p:cNvCxnSpPr>
          <p:nvPr/>
        </p:nvCxnSpPr>
        <p:spPr>
          <a:xfrm flipV="1">
            <a:off x="2055628" y="3515834"/>
            <a:ext cx="2275367" cy="111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32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heel(1)">
                                      <p:cBhvr>
                                        <p:cTn id="24" dur="2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28402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err="1">
                <a:ln>
                  <a:noFill/>
                </a:ln>
                <a:solidFill>
                  <a:srgbClr val="222B34"/>
                </a:solidFill>
                <a:effectLst/>
                <a:uLnTx/>
                <a:uFillTx/>
                <a:latin typeface="微软雅黑"/>
                <a:ea typeface="微软雅黑"/>
                <a:cs typeface="Times New Roman" panose="02020603050405020304" pitchFamily="18" charset="0"/>
              </a:rPr>
              <a:t>GitGroup</a:t>
            </a: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7" name="Picture 6">
            <a:extLst>
              <a:ext uri="{FF2B5EF4-FFF2-40B4-BE49-F238E27FC236}">
                <a16:creationId xmlns:a16="http://schemas.microsoft.com/office/drawing/2014/main" id="{9383B1B0-C047-4325-A428-AF55C32C7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75" y="1202853"/>
            <a:ext cx="7797208" cy="3307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3F91B264-62D1-4394-9333-4673B559794F}"/>
              </a:ext>
            </a:extLst>
          </p:cNvPr>
          <p:cNvSpPr txBox="1"/>
          <p:nvPr/>
        </p:nvSpPr>
        <p:spPr>
          <a:xfrm>
            <a:off x="5160335" y="2714847"/>
            <a:ext cx="2431312" cy="369332"/>
          </a:xfrm>
          <a:prstGeom prst="rect">
            <a:avLst/>
          </a:prstGeom>
          <a:noFill/>
        </p:spPr>
        <p:txBody>
          <a:bodyPr wrap="square" rtlCol="0">
            <a:spAutoFit/>
          </a:bodyPr>
          <a:lstStyle/>
          <a:p>
            <a:r>
              <a:rPr lang="en-US" dirty="0"/>
              <a:t>Auth records in GitHub</a:t>
            </a:r>
          </a:p>
        </p:txBody>
      </p:sp>
      <p:cxnSp>
        <p:nvCxnSpPr>
          <p:cNvPr id="11" name="Straight Arrow Connector 10">
            <a:extLst>
              <a:ext uri="{FF2B5EF4-FFF2-40B4-BE49-F238E27FC236}">
                <a16:creationId xmlns:a16="http://schemas.microsoft.com/office/drawing/2014/main" id="{FEB4FD06-6A80-485E-94A7-7D8D3DB4F75B}"/>
              </a:ext>
            </a:extLst>
          </p:cNvPr>
          <p:cNvCxnSpPr>
            <a:stCxn id="9" idx="1"/>
          </p:cNvCxnSpPr>
          <p:nvPr/>
        </p:nvCxnSpPr>
        <p:spPr>
          <a:xfrm flipH="1">
            <a:off x="3671777" y="2899513"/>
            <a:ext cx="148855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12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28402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err="1">
                <a:ln>
                  <a:noFill/>
                </a:ln>
                <a:solidFill>
                  <a:srgbClr val="222B34"/>
                </a:solidFill>
                <a:effectLst/>
                <a:uLnTx/>
                <a:uFillTx/>
                <a:latin typeface="微软雅黑"/>
                <a:ea typeface="微软雅黑"/>
                <a:cs typeface="Times New Roman" panose="02020603050405020304" pitchFamily="18" charset="0"/>
              </a:rPr>
              <a:t>GitGroup</a:t>
            </a: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7" name="Picture 6">
            <a:extLst>
              <a:ext uri="{FF2B5EF4-FFF2-40B4-BE49-F238E27FC236}">
                <a16:creationId xmlns:a16="http://schemas.microsoft.com/office/drawing/2014/main" id="{428FFC9D-5DE0-44AA-9D47-29503F61AFDB}"/>
              </a:ext>
            </a:extLst>
          </p:cNvPr>
          <p:cNvPicPr>
            <a:picLocks noChangeAspect="1"/>
          </p:cNvPicPr>
          <p:nvPr/>
        </p:nvPicPr>
        <p:blipFill rotWithShape="1">
          <a:blip r:embed="rId2">
            <a:extLst>
              <a:ext uri="{28A0092B-C50C-407E-A947-70E740481C1C}">
                <a14:useLocalDpi xmlns:a14="http://schemas.microsoft.com/office/drawing/2010/main" val="0"/>
              </a:ext>
            </a:extLst>
          </a:blip>
          <a:srcRect r="1240"/>
          <a:stretch/>
        </p:blipFill>
        <p:spPr>
          <a:xfrm>
            <a:off x="843517" y="1019817"/>
            <a:ext cx="7223051" cy="3702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88F43A2F-EE1F-4298-AAB7-773494EB2DC6}"/>
              </a:ext>
            </a:extLst>
          </p:cNvPr>
          <p:cNvSpPr txBox="1"/>
          <p:nvPr/>
        </p:nvSpPr>
        <p:spPr>
          <a:xfrm>
            <a:off x="3700130" y="528252"/>
            <a:ext cx="2530549" cy="369332"/>
          </a:xfrm>
          <a:prstGeom prst="rect">
            <a:avLst/>
          </a:prstGeom>
          <a:noFill/>
        </p:spPr>
        <p:txBody>
          <a:bodyPr wrap="square" rtlCol="0">
            <a:spAutoFit/>
          </a:bodyPr>
          <a:lstStyle/>
          <a:p>
            <a:r>
              <a:rPr lang="en-US" dirty="0"/>
              <a:t>Personal Information</a:t>
            </a:r>
          </a:p>
        </p:txBody>
      </p:sp>
      <p:cxnSp>
        <p:nvCxnSpPr>
          <p:cNvPr id="11" name="Straight Arrow Connector 10">
            <a:extLst>
              <a:ext uri="{FF2B5EF4-FFF2-40B4-BE49-F238E27FC236}">
                <a16:creationId xmlns:a16="http://schemas.microsoft.com/office/drawing/2014/main" id="{A57F9DE6-AB1E-4801-B23C-C9EC5B0CA312}"/>
              </a:ext>
            </a:extLst>
          </p:cNvPr>
          <p:cNvCxnSpPr>
            <a:stCxn id="9" idx="1"/>
          </p:cNvCxnSpPr>
          <p:nvPr/>
        </p:nvCxnSpPr>
        <p:spPr>
          <a:xfrm flipH="1">
            <a:off x="2573079" y="712918"/>
            <a:ext cx="1127051" cy="222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22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057362" y="2155653"/>
            <a:ext cx="1821396"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Project</a:t>
            </a:r>
            <a:endParaRPr lang="zh-CN" altLang="en-US" sz="3600" b="1" kern="100" dirty="0">
              <a:solidFill>
                <a:schemeClr val="accent1"/>
              </a:solidFill>
              <a:latin typeface="+mn-ea"/>
              <a:cs typeface="Times New Roman" panose="02020603050405020304" pitchFamily="18" charset="0"/>
            </a:endParaRPr>
          </a:p>
        </p:txBody>
      </p:sp>
      <p:grpSp>
        <p:nvGrpSpPr>
          <p:cNvPr id="18" name="Group 69">
            <a:extLst>
              <a:ext uri="{FF2B5EF4-FFF2-40B4-BE49-F238E27FC236}">
                <a16:creationId xmlns:a16="http://schemas.microsoft.com/office/drawing/2014/main" id="{0C0D9A6B-42F3-4578-ABEA-AEFCCC2C6BF2}"/>
              </a:ext>
            </a:extLst>
          </p:cNvPr>
          <p:cNvGrpSpPr/>
          <p:nvPr/>
        </p:nvGrpSpPr>
        <p:grpSpPr>
          <a:xfrm>
            <a:off x="1604335" y="2195509"/>
            <a:ext cx="706108" cy="662656"/>
            <a:chOff x="10074275" y="1647825"/>
            <a:chExt cx="464344" cy="435769"/>
          </a:xfrm>
          <a:solidFill>
            <a:sysClr val="window" lastClr="FFFFFF"/>
          </a:solidFill>
        </p:grpSpPr>
        <p:sp>
          <p:nvSpPr>
            <p:cNvPr id="19" name="AutoShape 69">
              <a:extLst>
                <a:ext uri="{FF2B5EF4-FFF2-40B4-BE49-F238E27FC236}">
                  <a16:creationId xmlns:a16="http://schemas.microsoft.com/office/drawing/2014/main" id="{808B1BF4-E407-4CF4-9389-8625003A8845}"/>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0">
              <a:extLst>
                <a:ext uri="{FF2B5EF4-FFF2-40B4-BE49-F238E27FC236}">
                  <a16:creationId xmlns:a16="http://schemas.microsoft.com/office/drawing/2014/main" id="{37E1F46E-AE97-4B1A-A7EE-33CFD92774D3}"/>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1">
              <a:extLst>
                <a:ext uri="{FF2B5EF4-FFF2-40B4-BE49-F238E27FC236}">
                  <a16:creationId xmlns:a16="http://schemas.microsoft.com/office/drawing/2014/main" id="{E4714992-6D51-4BE9-AD0D-211B5E9950BD}"/>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2">
              <a:extLst>
                <a:ext uri="{FF2B5EF4-FFF2-40B4-BE49-F238E27FC236}">
                  <a16:creationId xmlns:a16="http://schemas.microsoft.com/office/drawing/2014/main" id="{8CB74BEB-A976-4CD8-8061-4946EBFDF886}"/>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73">
              <a:extLst>
                <a:ext uri="{FF2B5EF4-FFF2-40B4-BE49-F238E27FC236}">
                  <a16:creationId xmlns:a16="http://schemas.microsoft.com/office/drawing/2014/main" id="{F4C9D249-032C-475A-8DD4-7133757C6228}"/>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74">
              <a:extLst>
                <a:ext uri="{FF2B5EF4-FFF2-40B4-BE49-F238E27FC236}">
                  <a16:creationId xmlns:a16="http://schemas.microsoft.com/office/drawing/2014/main" id="{FD06EE78-DB9C-4147-A792-1A1651C56D70}"/>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6" name="AutoShape 75">
              <a:extLst>
                <a:ext uri="{FF2B5EF4-FFF2-40B4-BE49-F238E27FC236}">
                  <a16:creationId xmlns:a16="http://schemas.microsoft.com/office/drawing/2014/main" id="{215CB5EA-D210-42AC-9249-48C0507C375E}"/>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7" name="AutoShape 76">
              <a:extLst>
                <a:ext uri="{FF2B5EF4-FFF2-40B4-BE49-F238E27FC236}">
                  <a16:creationId xmlns:a16="http://schemas.microsoft.com/office/drawing/2014/main" id="{2CBFB27D-BCA6-4B68-AE6C-561D9E126604}"/>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77">
              <a:extLst>
                <a:ext uri="{FF2B5EF4-FFF2-40B4-BE49-F238E27FC236}">
                  <a16:creationId xmlns:a16="http://schemas.microsoft.com/office/drawing/2014/main" id="{86B979D6-CB09-4658-9DE3-B08511D49F0E}"/>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56899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2268A6-E33D-4138-A09F-D2E9C1BF7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62025"/>
            <a:ext cx="3219450" cy="3219450"/>
          </a:xfrm>
          <a:prstGeom prst="rect">
            <a:avLst/>
          </a:prstGeom>
        </p:spPr>
      </p:pic>
      <p:sp>
        <p:nvSpPr>
          <p:cNvPr id="20" name="文本框 10">
            <a:extLst>
              <a:ext uri="{FF2B5EF4-FFF2-40B4-BE49-F238E27FC236}">
                <a16:creationId xmlns:a16="http://schemas.microsoft.com/office/drawing/2014/main" id="{F250DFBB-4D1D-49BE-9127-D7B54CA2F21D}"/>
              </a:ext>
            </a:extLst>
          </p:cNvPr>
          <p:cNvSpPr txBox="1"/>
          <p:nvPr/>
        </p:nvSpPr>
        <p:spPr>
          <a:xfrm>
            <a:off x="3524250" y="2621281"/>
            <a:ext cx="5124450" cy="400110"/>
          </a:xfrm>
          <a:prstGeom prst="rect">
            <a:avLst/>
          </a:prstGeom>
          <a:noFill/>
        </p:spPr>
        <p:txBody>
          <a:bodyPr wrap="square" rtlCol="0">
            <a:spAutoFit/>
          </a:bodyPr>
          <a:lstStyle/>
          <a:p>
            <a:r>
              <a:rPr lang="en-US" altLang="zh-CN" sz="2000" b="1" dirty="0" err="1">
                <a:solidFill>
                  <a:schemeClr val="accent1"/>
                </a:solidFill>
              </a:rPr>
              <a:t>GitGroup</a:t>
            </a:r>
            <a:r>
              <a:rPr lang="en-US" altLang="zh-CN" sz="2000" b="1" dirty="0">
                <a:solidFill>
                  <a:schemeClr val="accent1"/>
                </a:solidFill>
              </a:rPr>
              <a:t> is deployed on Heroku.</a:t>
            </a:r>
            <a:endParaRPr lang="zh-CN" altLang="en-US" sz="2000" b="1" dirty="0">
              <a:solidFill>
                <a:schemeClr val="accent1"/>
              </a:solidFill>
            </a:endParaRPr>
          </a:p>
        </p:txBody>
      </p:sp>
      <p:sp>
        <p:nvSpPr>
          <p:cNvPr id="22" name="文本框 10">
            <a:extLst>
              <a:ext uri="{FF2B5EF4-FFF2-40B4-BE49-F238E27FC236}">
                <a16:creationId xmlns:a16="http://schemas.microsoft.com/office/drawing/2014/main" id="{C7038DEB-936C-4892-AEBC-631738182C75}"/>
              </a:ext>
            </a:extLst>
          </p:cNvPr>
          <p:cNvSpPr txBox="1"/>
          <p:nvPr/>
        </p:nvSpPr>
        <p:spPr>
          <a:xfrm>
            <a:off x="3524250" y="1814334"/>
            <a:ext cx="5124450" cy="707886"/>
          </a:xfrm>
          <a:prstGeom prst="rect">
            <a:avLst/>
          </a:prstGeom>
          <a:noFill/>
        </p:spPr>
        <p:txBody>
          <a:bodyPr wrap="square" rtlCol="0">
            <a:spAutoFit/>
          </a:bodyPr>
          <a:lstStyle/>
          <a:p>
            <a:r>
              <a:rPr lang="en-US" altLang="zh-CN" sz="4000" b="1" dirty="0">
                <a:solidFill>
                  <a:schemeClr val="accent1"/>
                </a:solidFill>
              </a:rPr>
              <a:t>www.gitgroup2018.com</a:t>
            </a:r>
            <a:endParaRPr lang="zh-CN" altLang="en-US" sz="4000" b="1" dirty="0">
              <a:solidFill>
                <a:schemeClr val="accent1"/>
              </a:solidFill>
            </a:endParaRPr>
          </a:p>
        </p:txBody>
      </p:sp>
    </p:spTree>
    <p:extLst>
      <p:ext uri="{BB962C8B-B14F-4D97-AF65-F5344CB8AC3E}">
        <p14:creationId xmlns:p14="http://schemas.microsoft.com/office/powerpoint/2010/main" val="296164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93376"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Project</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51551"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t>
            </a:r>
            <a:r>
              <a:rPr lang="en-US" altLang="zh-CN" sz="1200" kern="100" dirty="0">
                <a:solidFill>
                  <a:srgbClr val="222B34"/>
                </a:solidFill>
                <a:latin typeface="Arial"/>
                <a:ea typeface="微软雅黑"/>
                <a:cs typeface="Times New Roman" panose="02020603050405020304" pitchFamily="18" charset="0"/>
              </a:rPr>
              <a:t>Is Project In </a:t>
            </a:r>
            <a:r>
              <a:rPr lang="en-US" altLang="zh-CN" sz="1200" kern="100" dirty="0" err="1">
                <a:solidFill>
                  <a:srgbClr val="222B34"/>
                </a:solidFill>
                <a:latin typeface="Arial"/>
                <a:ea typeface="微软雅黑"/>
                <a:cs typeface="Times New Roman" panose="02020603050405020304" pitchFamily="18" charset="0"/>
              </a:rPr>
              <a:t>GitGroup</a:t>
            </a: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a:t>
            </a:r>
          </a:p>
        </p:txBody>
      </p:sp>
      <p:sp>
        <p:nvSpPr>
          <p:cNvPr id="2" name="Rectangle 1">
            <a:extLst>
              <a:ext uri="{FF2B5EF4-FFF2-40B4-BE49-F238E27FC236}">
                <a16:creationId xmlns:a16="http://schemas.microsoft.com/office/drawing/2014/main" id="{FDD02F52-5C68-4EC9-B8A8-634AF2290397}"/>
              </a:ext>
            </a:extLst>
          </p:cNvPr>
          <p:cNvSpPr/>
          <p:nvPr/>
        </p:nvSpPr>
        <p:spPr>
          <a:xfrm>
            <a:off x="490330" y="1603513"/>
            <a:ext cx="8024192" cy="2246769"/>
          </a:xfrm>
          <a:prstGeom prst="rect">
            <a:avLst/>
          </a:prstGeom>
        </p:spPr>
        <p:txBody>
          <a:bodyPr wrap="square">
            <a:spAutoFit/>
          </a:bodyPr>
          <a:lstStyle/>
          <a:p>
            <a:r>
              <a:rPr lang="en-US" sz="2800" dirty="0">
                <a:solidFill>
                  <a:srgbClr val="494D55"/>
                </a:solidFill>
                <a:latin typeface="Open Sans"/>
              </a:rPr>
              <a:t>Projects are the highest level containers in </a:t>
            </a:r>
            <a:r>
              <a:rPr lang="en-US" sz="2800" dirty="0" err="1">
                <a:solidFill>
                  <a:srgbClr val="494D55"/>
                </a:solidFill>
                <a:latin typeface="Open Sans"/>
              </a:rPr>
              <a:t>GitGroup</a:t>
            </a:r>
            <a:r>
              <a:rPr lang="en-US" sz="2800" dirty="0">
                <a:solidFill>
                  <a:srgbClr val="494D55"/>
                </a:solidFill>
                <a:latin typeface="Open Sans"/>
              </a:rPr>
              <a:t>. You attach one or more data sources (GitHub Repositories) to a Project and that defines what information you can manage within the Project.</a:t>
            </a:r>
            <a:endParaRPr lang="en-US" sz="2800" dirty="0"/>
          </a:p>
        </p:txBody>
      </p:sp>
    </p:spTree>
    <p:extLst>
      <p:ext uri="{BB962C8B-B14F-4D97-AF65-F5344CB8AC3E}">
        <p14:creationId xmlns:p14="http://schemas.microsoft.com/office/powerpoint/2010/main" val="156399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93376"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Project</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51551"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t>
            </a:r>
            <a:r>
              <a:rPr lang="en-US" altLang="zh-CN" sz="1200" kern="100" dirty="0">
                <a:solidFill>
                  <a:srgbClr val="222B34"/>
                </a:solidFill>
                <a:latin typeface="Arial"/>
                <a:ea typeface="微软雅黑"/>
                <a:cs typeface="Times New Roman" panose="02020603050405020304" pitchFamily="18" charset="0"/>
              </a:rPr>
              <a:t>Is Project In </a:t>
            </a:r>
            <a:r>
              <a:rPr lang="en-US" altLang="zh-CN" sz="1200" kern="100" dirty="0" err="1">
                <a:solidFill>
                  <a:srgbClr val="222B34"/>
                </a:solidFill>
                <a:latin typeface="Arial"/>
                <a:ea typeface="微软雅黑"/>
                <a:cs typeface="Times New Roman" panose="02020603050405020304" pitchFamily="18" charset="0"/>
              </a:rPr>
              <a:t>GitGroup</a:t>
            </a: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a:t>
            </a:r>
          </a:p>
        </p:txBody>
      </p:sp>
      <p:pic>
        <p:nvPicPr>
          <p:cNvPr id="6" name="Picture 5">
            <a:extLst>
              <a:ext uri="{FF2B5EF4-FFF2-40B4-BE49-F238E27FC236}">
                <a16:creationId xmlns:a16="http://schemas.microsoft.com/office/drawing/2014/main" id="{45797BD1-CEA2-4537-8A60-3BFCAB74F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99" y="1057646"/>
            <a:ext cx="7661801" cy="3670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BE978675-1062-41CA-B0B8-2DE09C92B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886" y="1584463"/>
            <a:ext cx="1364975" cy="1364975"/>
          </a:xfrm>
          <a:prstGeom prst="rect">
            <a:avLst/>
          </a:prstGeom>
        </p:spPr>
      </p:pic>
      <p:sp>
        <p:nvSpPr>
          <p:cNvPr id="9" name="Rectangle: Rounded Corners 8">
            <a:extLst>
              <a:ext uri="{FF2B5EF4-FFF2-40B4-BE49-F238E27FC236}">
                <a16:creationId xmlns:a16="http://schemas.microsoft.com/office/drawing/2014/main" id="{B86BDAEF-1EC3-48A4-BF99-2E69D7417BC9}"/>
              </a:ext>
            </a:extLst>
          </p:cNvPr>
          <p:cNvSpPr/>
          <p:nvPr/>
        </p:nvSpPr>
        <p:spPr>
          <a:xfrm>
            <a:off x="3067878" y="2365514"/>
            <a:ext cx="1795670" cy="23629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F7DEA6E-1119-4817-B5C1-530B5D5F5DFA}"/>
              </a:ext>
            </a:extLst>
          </p:cNvPr>
          <p:cNvCxnSpPr/>
          <p:nvPr/>
        </p:nvCxnSpPr>
        <p:spPr>
          <a:xfrm flipH="1">
            <a:off x="4929809" y="2809461"/>
            <a:ext cx="841513" cy="2517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A7396E0-28B2-4BAC-B4CC-1E8C0E40D862}"/>
              </a:ext>
            </a:extLst>
          </p:cNvPr>
          <p:cNvSpPr txBox="1"/>
          <p:nvPr/>
        </p:nvSpPr>
        <p:spPr>
          <a:xfrm>
            <a:off x="5771322" y="2392019"/>
            <a:ext cx="1570383" cy="646331"/>
          </a:xfrm>
          <a:prstGeom prst="rect">
            <a:avLst/>
          </a:prstGeom>
          <a:noFill/>
        </p:spPr>
        <p:txBody>
          <a:bodyPr wrap="square" rtlCol="0">
            <a:spAutoFit/>
          </a:bodyPr>
          <a:lstStyle/>
          <a:p>
            <a:r>
              <a:rPr lang="en-US" dirty="0">
                <a:solidFill>
                  <a:srgbClr val="FF0000"/>
                </a:solidFill>
              </a:rPr>
              <a:t>Repositories in GitHub</a:t>
            </a:r>
          </a:p>
        </p:txBody>
      </p:sp>
    </p:spTree>
    <p:extLst>
      <p:ext uri="{BB962C8B-B14F-4D97-AF65-F5344CB8AC3E}">
        <p14:creationId xmlns:p14="http://schemas.microsoft.com/office/powerpoint/2010/main" val="321741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93376"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Project</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438488"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Create New Project </a:t>
            </a:r>
            <a:r>
              <a:rPr lang="en-US" altLang="zh-CN" sz="1200" kern="100" dirty="0">
                <a:solidFill>
                  <a:srgbClr val="222B34"/>
                </a:solidFill>
                <a:latin typeface="Arial"/>
                <a:ea typeface="微软雅黑"/>
                <a:cs typeface="Times New Roman" panose="02020603050405020304" pitchFamily="18" charset="0"/>
              </a:rPr>
              <a:t>In </a:t>
            </a:r>
            <a:r>
              <a:rPr lang="en-US" altLang="zh-CN" sz="1200" kern="100" dirty="0" err="1">
                <a:solidFill>
                  <a:srgbClr val="222B34"/>
                </a:solidFill>
                <a:latin typeface="Arial"/>
                <a:ea typeface="微软雅黑"/>
                <a:cs typeface="Times New Roman" panose="02020603050405020304" pitchFamily="18" charset="0"/>
              </a:rPr>
              <a:t>GitGroup</a:t>
            </a: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a:t>
            </a:r>
          </a:p>
        </p:txBody>
      </p:sp>
      <p:pic>
        <p:nvPicPr>
          <p:cNvPr id="6" name="Picture 5">
            <a:extLst>
              <a:ext uri="{FF2B5EF4-FFF2-40B4-BE49-F238E27FC236}">
                <a16:creationId xmlns:a16="http://schemas.microsoft.com/office/drawing/2014/main" id="{35D10000-27C8-4AFE-B422-24F1FF9D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878" y="834888"/>
            <a:ext cx="4169084" cy="3944178"/>
          </a:xfrm>
          <a:prstGeom prst="rect">
            <a:avLst/>
          </a:prstGeom>
        </p:spPr>
      </p:pic>
      <p:sp>
        <p:nvSpPr>
          <p:cNvPr id="7" name="TextBox 6">
            <a:extLst>
              <a:ext uri="{FF2B5EF4-FFF2-40B4-BE49-F238E27FC236}">
                <a16:creationId xmlns:a16="http://schemas.microsoft.com/office/drawing/2014/main" id="{087D709C-3A10-42DC-B2D3-17AEB9814011}"/>
              </a:ext>
            </a:extLst>
          </p:cNvPr>
          <p:cNvSpPr txBox="1"/>
          <p:nvPr/>
        </p:nvSpPr>
        <p:spPr>
          <a:xfrm>
            <a:off x="358022" y="1552797"/>
            <a:ext cx="1954696" cy="369332"/>
          </a:xfrm>
          <a:prstGeom prst="rect">
            <a:avLst/>
          </a:prstGeom>
          <a:noFill/>
        </p:spPr>
        <p:txBody>
          <a:bodyPr wrap="square" rtlCol="0">
            <a:spAutoFit/>
          </a:bodyPr>
          <a:lstStyle/>
          <a:p>
            <a:r>
              <a:rPr lang="en-US" dirty="0"/>
              <a:t>Project name</a:t>
            </a:r>
          </a:p>
        </p:txBody>
      </p:sp>
      <p:sp>
        <p:nvSpPr>
          <p:cNvPr id="8" name="TextBox 7">
            <a:extLst>
              <a:ext uri="{FF2B5EF4-FFF2-40B4-BE49-F238E27FC236}">
                <a16:creationId xmlns:a16="http://schemas.microsoft.com/office/drawing/2014/main" id="{757FA2EA-7871-4BC9-AC2F-9C00F2CD3757}"/>
              </a:ext>
            </a:extLst>
          </p:cNvPr>
          <p:cNvSpPr txBox="1"/>
          <p:nvPr/>
        </p:nvSpPr>
        <p:spPr>
          <a:xfrm>
            <a:off x="324679" y="2319131"/>
            <a:ext cx="2299251" cy="369332"/>
          </a:xfrm>
          <a:prstGeom prst="rect">
            <a:avLst/>
          </a:prstGeom>
          <a:noFill/>
        </p:spPr>
        <p:txBody>
          <a:bodyPr wrap="square" rtlCol="0">
            <a:spAutoFit/>
          </a:bodyPr>
          <a:lstStyle/>
          <a:p>
            <a:r>
              <a:rPr lang="en-US" dirty="0"/>
              <a:t>Project Description</a:t>
            </a:r>
          </a:p>
        </p:txBody>
      </p:sp>
      <p:sp>
        <p:nvSpPr>
          <p:cNvPr id="9" name="TextBox 8">
            <a:extLst>
              <a:ext uri="{FF2B5EF4-FFF2-40B4-BE49-F238E27FC236}">
                <a16:creationId xmlns:a16="http://schemas.microsoft.com/office/drawing/2014/main" id="{E11E83D5-8B8A-49DB-AF4E-E6C5E79E18E8}"/>
              </a:ext>
            </a:extLst>
          </p:cNvPr>
          <p:cNvSpPr txBox="1"/>
          <p:nvPr/>
        </p:nvSpPr>
        <p:spPr>
          <a:xfrm>
            <a:off x="324679" y="3193774"/>
            <a:ext cx="2736574" cy="646331"/>
          </a:xfrm>
          <a:prstGeom prst="rect">
            <a:avLst/>
          </a:prstGeom>
          <a:noFill/>
        </p:spPr>
        <p:txBody>
          <a:bodyPr wrap="square" rtlCol="0">
            <a:spAutoFit/>
          </a:bodyPr>
          <a:lstStyle/>
          <a:p>
            <a:r>
              <a:rPr lang="en-US" dirty="0"/>
              <a:t>Select Repositories in the GitHub</a:t>
            </a:r>
          </a:p>
        </p:txBody>
      </p:sp>
    </p:spTree>
    <p:extLst>
      <p:ext uri="{BB962C8B-B14F-4D97-AF65-F5344CB8AC3E}">
        <p14:creationId xmlns:p14="http://schemas.microsoft.com/office/powerpoint/2010/main" val="371394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93376"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Project</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4949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List All </a:t>
            </a:r>
            <a:r>
              <a:rPr lang="en-US" altLang="zh-CN" sz="1200" kern="100" dirty="0">
                <a:solidFill>
                  <a:srgbClr val="222B34"/>
                </a:solidFill>
                <a:latin typeface="Arial"/>
                <a:ea typeface="微软雅黑"/>
                <a:cs typeface="Times New Roman" panose="02020603050405020304" pitchFamily="18" charset="0"/>
              </a:rPr>
              <a:t>Projects In </a:t>
            </a:r>
            <a:r>
              <a:rPr lang="en-US" altLang="zh-CN" sz="1200" kern="100" dirty="0" err="1">
                <a:solidFill>
                  <a:srgbClr val="222B34"/>
                </a:solidFill>
                <a:latin typeface="Arial"/>
                <a:ea typeface="微软雅黑"/>
                <a:cs typeface="Times New Roman" panose="02020603050405020304" pitchFamily="18" charset="0"/>
              </a:rPr>
              <a:t>GitGroup</a:t>
            </a: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a:t>
            </a:r>
          </a:p>
        </p:txBody>
      </p:sp>
      <p:pic>
        <p:nvPicPr>
          <p:cNvPr id="6" name="Picture 5">
            <a:extLst>
              <a:ext uri="{FF2B5EF4-FFF2-40B4-BE49-F238E27FC236}">
                <a16:creationId xmlns:a16="http://schemas.microsoft.com/office/drawing/2014/main" id="{891AA3AB-3919-4C44-B64E-FF027BDD3A8A}"/>
              </a:ext>
            </a:extLst>
          </p:cNvPr>
          <p:cNvPicPr>
            <a:picLocks noChangeAspect="1"/>
          </p:cNvPicPr>
          <p:nvPr/>
        </p:nvPicPr>
        <p:blipFill rotWithShape="1">
          <a:blip r:embed="rId2">
            <a:extLst>
              <a:ext uri="{28A0092B-C50C-407E-A947-70E740481C1C}">
                <a14:useLocalDpi xmlns:a14="http://schemas.microsoft.com/office/drawing/2010/main" val="0"/>
              </a:ext>
            </a:extLst>
          </a:blip>
          <a:srcRect t="306" b="13382"/>
          <a:stretch/>
        </p:blipFill>
        <p:spPr>
          <a:xfrm>
            <a:off x="4696866" y="375240"/>
            <a:ext cx="2003136" cy="4439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Left Brace 6">
            <a:extLst>
              <a:ext uri="{FF2B5EF4-FFF2-40B4-BE49-F238E27FC236}">
                <a16:creationId xmlns:a16="http://schemas.microsoft.com/office/drawing/2014/main" id="{EEC53919-93CE-4DA0-ACF7-CA565F8E37C7}"/>
              </a:ext>
            </a:extLst>
          </p:cNvPr>
          <p:cNvSpPr/>
          <p:nvPr/>
        </p:nvSpPr>
        <p:spPr>
          <a:xfrm>
            <a:off x="3756477" y="1974574"/>
            <a:ext cx="742121" cy="2663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C061E76-B34B-48F2-B360-A0A7FADDCF63}"/>
              </a:ext>
            </a:extLst>
          </p:cNvPr>
          <p:cNvSpPr txBox="1"/>
          <p:nvPr/>
        </p:nvSpPr>
        <p:spPr>
          <a:xfrm>
            <a:off x="337930" y="3074505"/>
            <a:ext cx="3220279" cy="369332"/>
          </a:xfrm>
          <a:prstGeom prst="rect">
            <a:avLst/>
          </a:prstGeom>
          <a:noFill/>
        </p:spPr>
        <p:txBody>
          <a:bodyPr wrap="square" rtlCol="0">
            <a:spAutoFit/>
          </a:bodyPr>
          <a:lstStyle/>
          <a:p>
            <a:r>
              <a:rPr lang="en-US" dirty="0"/>
              <a:t>List all projects you have created.</a:t>
            </a:r>
          </a:p>
        </p:txBody>
      </p:sp>
    </p:spTree>
    <p:extLst>
      <p:ext uri="{BB962C8B-B14F-4D97-AF65-F5344CB8AC3E}">
        <p14:creationId xmlns:p14="http://schemas.microsoft.com/office/powerpoint/2010/main" val="38545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22351"/>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latin typeface="Arial Black" panose="020B0A04020102020204" pitchFamily="34" charset="0"/>
              </a:rPr>
              <a:t>CSS</a:t>
            </a:r>
          </a:p>
          <a:p>
            <a:pPr algn="ctr"/>
            <a:r>
              <a:rPr lang="en-US" altLang="zh-CN" sz="2800" dirty="0">
                <a:latin typeface="Arial Black" panose="020B0A04020102020204" pitchFamily="34" charset="0"/>
              </a:rPr>
              <a:t>{…}</a:t>
            </a:r>
            <a:endParaRPr lang="zh-CN" altLang="en-US" sz="2800" dirty="0">
              <a:latin typeface="Arial Black" panose="020B0A04020102020204" pitchFamily="34" charset="0"/>
            </a:endParaRPr>
          </a:p>
        </p:txBody>
      </p:sp>
      <p:sp>
        <p:nvSpPr>
          <p:cNvPr id="23" name="矩形 22">
            <a:extLst>
              <a:ext uri="{FF2B5EF4-FFF2-40B4-BE49-F238E27FC236}">
                <a16:creationId xmlns:a16="http://schemas.microsoft.com/office/drawing/2014/main" id="{256BF839-5984-4814-99D1-E3F91C6B186D}"/>
              </a:ext>
            </a:extLst>
          </p:cNvPr>
          <p:cNvSpPr/>
          <p:nvPr/>
        </p:nvSpPr>
        <p:spPr>
          <a:xfrm>
            <a:off x="3085528" y="2217265"/>
            <a:ext cx="2373214"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Overview</a:t>
            </a:r>
            <a:endParaRPr lang="zh-CN" altLang="en-US" sz="36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301836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39839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Overview</a:t>
            </a:r>
          </a:p>
          <a:p>
            <a:pPr>
              <a:spcAft>
                <a:spcPts val="0"/>
              </a:spcAft>
            </a:pPr>
            <a:endParaRPr lang="zh-CN" altLang="en-US" sz="2000" b="1" kern="100" dirty="0">
              <a:solidFill>
                <a:schemeClr val="accent1"/>
              </a:solidFill>
              <a:latin typeface="+mn-ea"/>
              <a:cs typeface="Times New Roman" panose="02020603050405020304" pitchFamily="18" charset="0"/>
            </a:endParaRPr>
          </a:p>
        </p:txBody>
      </p:sp>
      <p:pic>
        <p:nvPicPr>
          <p:cNvPr id="6" name="Picture 5">
            <a:extLst>
              <a:ext uri="{FF2B5EF4-FFF2-40B4-BE49-F238E27FC236}">
                <a16:creationId xmlns:a16="http://schemas.microsoft.com/office/drawing/2014/main" id="{64527558-C6A5-479F-A965-0B4AC765D7F5}"/>
              </a:ext>
            </a:extLst>
          </p:cNvPr>
          <p:cNvPicPr>
            <a:picLocks noChangeAspect="1"/>
          </p:cNvPicPr>
          <p:nvPr/>
        </p:nvPicPr>
        <p:blipFill rotWithShape="1">
          <a:blip r:embed="rId2">
            <a:extLst>
              <a:ext uri="{28A0092B-C50C-407E-A947-70E740481C1C}">
                <a14:useLocalDpi xmlns:a14="http://schemas.microsoft.com/office/drawing/2010/main" val="0"/>
              </a:ext>
            </a:extLst>
          </a:blip>
          <a:srcRect r="1096"/>
          <a:stretch/>
        </p:blipFill>
        <p:spPr>
          <a:xfrm>
            <a:off x="1027499" y="1019817"/>
            <a:ext cx="7089001" cy="3636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B3897253-4D69-4368-8F43-EBC2EB452133}"/>
              </a:ext>
            </a:extLst>
          </p:cNvPr>
          <p:cNvSpPr/>
          <p:nvPr/>
        </p:nvSpPr>
        <p:spPr>
          <a:xfrm>
            <a:off x="1583636" y="1719842"/>
            <a:ext cx="4505739" cy="483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3BF481-EE39-479D-825F-A47C110A974D}"/>
              </a:ext>
            </a:extLst>
          </p:cNvPr>
          <p:cNvCxnSpPr>
            <a:cxnSpLocks/>
          </p:cNvCxnSpPr>
          <p:nvPr/>
        </p:nvCxnSpPr>
        <p:spPr>
          <a:xfrm flipH="1" flipV="1">
            <a:off x="5264425" y="2270730"/>
            <a:ext cx="374375" cy="4724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8D1BFB1-6B03-4969-8635-1A24A4E033AC}"/>
              </a:ext>
            </a:extLst>
          </p:cNvPr>
          <p:cNvSpPr txBox="1"/>
          <p:nvPr/>
        </p:nvSpPr>
        <p:spPr>
          <a:xfrm>
            <a:off x="2544415" y="2837877"/>
            <a:ext cx="6290273" cy="369332"/>
          </a:xfrm>
          <a:prstGeom prst="rect">
            <a:avLst/>
          </a:prstGeom>
          <a:noFill/>
        </p:spPr>
        <p:txBody>
          <a:bodyPr wrap="square" rtlCol="0">
            <a:spAutoFit/>
          </a:bodyPr>
          <a:lstStyle/>
          <a:p>
            <a:r>
              <a:rPr lang="en-US" dirty="0">
                <a:solidFill>
                  <a:srgbClr val="FF0000"/>
                </a:solidFill>
              </a:rPr>
              <a:t>The number of repositories, issues, </a:t>
            </a:r>
            <a:r>
              <a:rPr lang="en-US" dirty="0" err="1">
                <a:solidFill>
                  <a:srgbClr val="FF0000"/>
                </a:solidFill>
              </a:rPr>
              <a:t>kanbans</a:t>
            </a:r>
            <a:r>
              <a:rPr lang="en-US" dirty="0">
                <a:solidFill>
                  <a:srgbClr val="FF0000"/>
                </a:solidFill>
              </a:rPr>
              <a:t>, finished </a:t>
            </a:r>
            <a:r>
              <a:rPr lang="en-US" dirty="0" err="1">
                <a:solidFill>
                  <a:srgbClr val="FF0000"/>
                </a:solidFill>
              </a:rPr>
              <a:t>kanbans</a:t>
            </a:r>
            <a:r>
              <a:rPr lang="en-US" dirty="0">
                <a:solidFill>
                  <a:srgbClr val="FF0000"/>
                </a:solidFill>
              </a:rPr>
              <a:t> </a:t>
            </a:r>
          </a:p>
        </p:txBody>
      </p:sp>
      <p:sp>
        <p:nvSpPr>
          <p:cNvPr id="13" name="Rectangle 12">
            <a:extLst>
              <a:ext uri="{FF2B5EF4-FFF2-40B4-BE49-F238E27FC236}">
                <a16:creationId xmlns:a16="http://schemas.microsoft.com/office/drawing/2014/main" id="{DE2DD255-A49D-403B-9DB8-8200458E83ED}"/>
              </a:ext>
            </a:extLst>
          </p:cNvPr>
          <p:cNvSpPr/>
          <p:nvPr/>
        </p:nvSpPr>
        <p:spPr>
          <a:xfrm>
            <a:off x="1265583" y="2411896"/>
            <a:ext cx="4936434" cy="1711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A2960848-96E3-47F1-BEBD-2E658427BC38}"/>
              </a:ext>
            </a:extLst>
          </p:cNvPr>
          <p:cNvCxnSpPr>
            <a:cxnSpLocks/>
          </p:cNvCxnSpPr>
          <p:nvPr/>
        </p:nvCxnSpPr>
        <p:spPr>
          <a:xfrm flipH="1">
            <a:off x="6023114" y="1994452"/>
            <a:ext cx="364434" cy="4174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E5728F-ED25-4D76-8049-7ACB91C6D982}"/>
              </a:ext>
            </a:extLst>
          </p:cNvPr>
          <p:cNvSpPr txBox="1"/>
          <p:nvPr/>
        </p:nvSpPr>
        <p:spPr>
          <a:xfrm>
            <a:off x="4701208" y="1451113"/>
            <a:ext cx="3283227" cy="646331"/>
          </a:xfrm>
          <a:prstGeom prst="rect">
            <a:avLst/>
          </a:prstGeom>
          <a:noFill/>
        </p:spPr>
        <p:txBody>
          <a:bodyPr wrap="square" rtlCol="0">
            <a:spAutoFit/>
          </a:bodyPr>
          <a:lstStyle/>
          <a:p>
            <a:r>
              <a:rPr lang="en-US" dirty="0">
                <a:solidFill>
                  <a:srgbClr val="FF0000"/>
                </a:solidFill>
              </a:rPr>
              <a:t>The time series of the creation of </a:t>
            </a:r>
            <a:r>
              <a:rPr lang="en-US" dirty="0" err="1">
                <a:solidFill>
                  <a:srgbClr val="FF0000"/>
                </a:solidFill>
              </a:rPr>
              <a:t>kanbans</a:t>
            </a:r>
            <a:endParaRPr lang="en-US" dirty="0">
              <a:solidFill>
                <a:srgbClr val="FF0000"/>
              </a:solidFill>
            </a:endParaRPr>
          </a:p>
        </p:txBody>
      </p:sp>
      <p:sp>
        <p:nvSpPr>
          <p:cNvPr id="18" name="Rectangle 17">
            <a:extLst>
              <a:ext uri="{FF2B5EF4-FFF2-40B4-BE49-F238E27FC236}">
                <a16:creationId xmlns:a16="http://schemas.microsoft.com/office/drawing/2014/main" id="{6864DD13-3AEF-45B1-99D3-F8F527C15442}"/>
              </a:ext>
            </a:extLst>
          </p:cNvPr>
          <p:cNvSpPr/>
          <p:nvPr/>
        </p:nvSpPr>
        <p:spPr>
          <a:xfrm>
            <a:off x="6387548" y="1623391"/>
            <a:ext cx="1967036" cy="29817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4A8A4BAA-A9E8-486D-825E-30E6503F06FA}"/>
              </a:ext>
            </a:extLst>
          </p:cNvPr>
          <p:cNvCxnSpPr/>
          <p:nvPr/>
        </p:nvCxnSpPr>
        <p:spPr>
          <a:xfrm>
            <a:off x="5705061" y="4313583"/>
            <a:ext cx="6824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5CED10-F17E-487E-8130-764F9F9C6486}"/>
              </a:ext>
            </a:extLst>
          </p:cNvPr>
          <p:cNvSpPr txBox="1"/>
          <p:nvPr/>
        </p:nvSpPr>
        <p:spPr>
          <a:xfrm>
            <a:off x="2405271" y="4135531"/>
            <a:ext cx="3405807" cy="369332"/>
          </a:xfrm>
          <a:prstGeom prst="rect">
            <a:avLst/>
          </a:prstGeom>
          <a:noFill/>
        </p:spPr>
        <p:txBody>
          <a:bodyPr wrap="square" rtlCol="0">
            <a:spAutoFit/>
          </a:bodyPr>
          <a:lstStyle/>
          <a:p>
            <a:r>
              <a:rPr lang="en-US" dirty="0">
                <a:solidFill>
                  <a:srgbClr val="FF0000"/>
                </a:solidFill>
              </a:rPr>
              <a:t>All the </a:t>
            </a:r>
            <a:r>
              <a:rPr lang="en-US" dirty="0" err="1">
                <a:solidFill>
                  <a:srgbClr val="FF0000"/>
                </a:solidFill>
              </a:rPr>
              <a:t>Kanbans</a:t>
            </a:r>
            <a:r>
              <a:rPr lang="en-US" dirty="0">
                <a:solidFill>
                  <a:srgbClr val="FF0000"/>
                </a:solidFill>
              </a:rPr>
              <a:t> and their due days</a:t>
            </a:r>
          </a:p>
        </p:txBody>
      </p:sp>
      <p:cxnSp>
        <p:nvCxnSpPr>
          <p:cNvPr id="23" name="Straight Arrow Connector 22">
            <a:extLst>
              <a:ext uri="{FF2B5EF4-FFF2-40B4-BE49-F238E27FC236}">
                <a16:creationId xmlns:a16="http://schemas.microsoft.com/office/drawing/2014/main" id="{7F044A85-7187-4407-96B5-B8642617231A}"/>
              </a:ext>
            </a:extLst>
          </p:cNvPr>
          <p:cNvCxnSpPr/>
          <p:nvPr/>
        </p:nvCxnSpPr>
        <p:spPr>
          <a:xfrm flipV="1">
            <a:off x="602974" y="2352261"/>
            <a:ext cx="424525" cy="4856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885FC44-4FCD-42F7-B556-B92BD8D235C8}"/>
              </a:ext>
            </a:extLst>
          </p:cNvPr>
          <p:cNvSpPr txBox="1"/>
          <p:nvPr/>
        </p:nvSpPr>
        <p:spPr>
          <a:xfrm>
            <a:off x="309312" y="2837877"/>
            <a:ext cx="2838081" cy="369332"/>
          </a:xfrm>
          <a:prstGeom prst="rect">
            <a:avLst/>
          </a:prstGeom>
          <a:noFill/>
        </p:spPr>
        <p:txBody>
          <a:bodyPr wrap="square" rtlCol="0">
            <a:spAutoFit/>
          </a:bodyPr>
          <a:lstStyle/>
          <a:p>
            <a:r>
              <a:rPr lang="en-US" dirty="0">
                <a:solidFill>
                  <a:srgbClr val="FF0000"/>
                </a:solidFill>
              </a:rPr>
              <a:t>Open projects list.</a:t>
            </a:r>
          </a:p>
        </p:txBody>
      </p:sp>
    </p:spTree>
    <p:extLst>
      <p:ext uri="{BB962C8B-B14F-4D97-AF65-F5344CB8AC3E}">
        <p14:creationId xmlns:p14="http://schemas.microsoft.com/office/powerpoint/2010/main" val="300823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15"/>
                                        </p:tgtEl>
                                      </p:cBhvr>
                                    </p:animEffect>
                                    <p:set>
                                      <p:cBhvr>
                                        <p:cTn id="43" dur="1" fill="hold">
                                          <p:stCondLst>
                                            <p:cond delay="499"/>
                                          </p:stCondLst>
                                        </p:cTn>
                                        <p:tgtEl>
                                          <p:spTgt spid="15"/>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circle(in)">
                                      <p:cBhvr>
                                        <p:cTn id="51" dur="2000"/>
                                        <p:tgtEl>
                                          <p:spTgt spid="21"/>
                                        </p:tgtEl>
                                      </p:cBhvr>
                                    </p:animEffect>
                                  </p:childTnLst>
                                </p:cTn>
                              </p:par>
                              <p:par>
                                <p:cTn id="52" presetID="6" presetClass="entr" presetSubtype="16"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circle(in)">
                                      <p:cBhvr>
                                        <p:cTn id="54" dur="2000"/>
                                        <p:tgtEl>
                                          <p:spTgt spid="20"/>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circle(in)">
                                      <p:cBhvr>
                                        <p:cTn id="57" dur="20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xit" presetSubtype="10" fill="hold" grpId="1" nodeType="clickEffect">
                                  <p:stCondLst>
                                    <p:cond delay="0"/>
                                  </p:stCondLst>
                                  <p:childTnLst>
                                    <p:animEffect transition="out" filter="randombar(horizontal)">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4" presetClass="exit" presetSubtype="10" fill="hold" nodeType="withEffect">
                                  <p:stCondLst>
                                    <p:cond delay="0"/>
                                  </p:stCondLst>
                                  <p:childTnLst>
                                    <p:animEffect transition="out" filter="randombar(horizontal)">
                                      <p:cBhvr>
                                        <p:cTn id="64" dur="500"/>
                                        <p:tgtEl>
                                          <p:spTgt spid="20"/>
                                        </p:tgtEl>
                                      </p:cBhvr>
                                    </p:animEffect>
                                    <p:set>
                                      <p:cBhvr>
                                        <p:cTn id="65" dur="1" fill="hold">
                                          <p:stCondLst>
                                            <p:cond delay="499"/>
                                          </p:stCondLst>
                                        </p:cTn>
                                        <p:tgtEl>
                                          <p:spTgt spid="20"/>
                                        </p:tgtEl>
                                        <p:attrNameLst>
                                          <p:attrName>style.visibility</p:attrName>
                                        </p:attrNameLst>
                                      </p:cBhvr>
                                      <p:to>
                                        <p:strVal val="hidden"/>
                                      </p:to>
                                    </p:set>
                                  </p:childTnLst>
                                </p:cTn>
                              </p:par>
                              <p:par>
                                <p:cTn id="66" presetID="14" presetClass="exit" presetSubtype="10" fill="hold" grpId="1" nodeType="withEffect">
                                  <p:stCondLst>
                                    <p:cond delay="0"/>
                                  </p:stCondLst>
                                  <p:childTnLst>
                                    <p:animEffect transition="out" filter="randombar(horizontal)">
                                      <p:cBhvr>
                                        <p:cTn id="67" dur="500"/>
                                        <p:tgtEl>
                                          <p:spTgt spid="18"/>
                                        </p:tgtEl>
                                      </p:cBhvr>
                                    </p:animEffect>
                                    <p:set>
                                      <p:cBhvr>
                                        <p:cTn id="68" dur="1" fill="hold">
                                          <p:stCondLst>
                                            <p:cond delay="499"/>
                                          </p:stCondLst>
                                        </p:cTn>
                                        <p:tgtEl>
                                          <p:spTgt spid="1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ppt_x"/>
                                          </p:val>
                                        </p:tav>
                                        <p:tav tm="100000">
                                          <p:val>
                                            <p:strVal val="#ppt_x"/>
                                          </p:val>
                                        </p:tav>
                                      </p:tavLst>
                                    </p:anim>
                                    <p:anim calcmode="lin" valueType="num">
                                      <p:cBhvr additive="base">
                                        <p:cTn id="7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grpId="1" nodeType="clickEffect">
                                  <p:stCondLst>
                                    <p:cond delay="0"/>
                                  </p:stCondLst>
                                  <p:childTnLst>
                                    <p:animEffect transition="out" filter="dissolve">
                                      <p:cBhvr>
                                        <p:cTn id="82" dur="500"/>
                                        <p:tgtEl>
                                          <p:spTgt spid="24"/>
                                        </p:tgtEl>
                                      </p:cBhvr>
                                    </p:animEffect>
                                    <p:set>
                                      <p:cBhvr>
                                        <p:cTn id="83" dur="1" fill="hold">
                                          <p:stCondLst>
                                            <p:cond delay="499"/>
                                          </p:stCondLst>
                                        </p:cTn>
                                        <p:tgtEl>
                                          <p:spTgt spid="24"/>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P spid="10" grpId="1"/>
      <p:bldP spid="13" grpId="0" animBg="1"/>
      <p:bldP spid="13" grpId="1" animBg="1"/>
      <p:bldP spid="16" grpId="0"/>
      <p:bldP spid="16" grpId="1"/>
      <p:bldP spid="18" grpId="0" animBg="1"/>
      <p:bldP spid="18" grpId="1" animBg="1"/>
      <p:bldP spid="21" grpId="0"/>
      <p:bldP spid="21" grpId="1"/>
      <p:bldP spid="24" grpId="0"/>
      <p:bldP spid="2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39839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Overview</a:t>
            </a:r>
          </a:p>
          <a:p>
            <a:pPr>
              <a:spcAft>
                <a:spcPts val="0"/>
              </a:spcAft>
            </a:pPr>
            <a:endParaRPr lang="zh-CN" altLang="en-US" sz="2000" b="1" kern="100" dirty="0">
              <a:solidFill>
                <a:schemeClr val="accent1"/>
              </a:solidFill>
              <a:latin typeface="+mn-ea"/>
              <a:cs typeface="Times New Roman" panose="02020603050405020304" pitchFamily="18" charset="0"/>
            </a:endParaRPr>
          </a:p>
        </p:txBody>
      </p:sp>
      <p:pic>
        <p:nvPicPr>
          <p:cNvPr id="6" name="Picture 5">
            <a:extLst>
              <a:ext uri="{FF2B5EF4-FFF2-40B4-BE49-F238E27FC236}">
                <a16:creationId xmlns:a16="http://schemas.microsoft.com/office/drawing/2014/main" id="{6EA6E18C-928C-426C-9D34-EC5C09823776}"/>
              </a:ext>
            </a:extLst>
          </p:cNvPr>
          <p:cNvPicPr>
            <a:picLocks noChangeAspect="1"/>
          </p:cNvPicPr>
          <p:nvPr/>
        </p:nvPicPr>
        <p:blipFill rotWithShape="1">
          <a:blip r:embed="rId2">
            <a:extLst>
              <a:ext uri="{28A0092B-C50C-407E-A947-70E740481C1C}">
                <a14:useLocalDpi xmlns:a14="http://schemas.microsoft.com/office/drawing/2010/main" val="0"/>
              </a:ext>
            </a:extLst>
          </a:blip>
          <a:srcRect r="1134"/>
          <a:stretch/>
        </p:blipFill>
        <p:spPr>
          <a:xfrm>
            <a:off x="834886" y="863213"/>
            <a:ext cx="7507357" cy="3844207"/>
          </a:xfrm>
          <a:prstGeom prst="rect">
            <a:avLst/>
          </a:prstGeom>
        </p:spPr>
      </p:pic>
      <p:sp>
        <p:nvSpPr>
          <p:cNvPr id="7" name="Rectangle 6">
            <a:extLst>
              <a:ext uri="{FF2B5EF4-FFF2-40B4-BE49-F238E27FC236}">
                <a16:creationId xmlns:a16="http://schemas.microsoft.com/office/drawing/2014/main" id="{FD968B7F-D7E2-4778-B938-B46118F5183C}"/>
              </a:ext>
            </a:extLst>
          </p:cNvPr>
          <p:cNvSpPr/>
          <p:nvPr/>
        </p:nvSpPr>
        <p:spPr>
          <a:xfrm>
            <a:off x="702365" y="1517374"/>
            <a:ext cx="1451113" cy="26636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45F16EF-E66B-4CF5-B376-695DC2847AC9}"/>
              </a:ext>
            </a:extLst>
          </p:cNvPr>
          <p:cNvCxnSpPr/>
          <p:nvPr/>
        </p:nvCxnSpPr>
        <p:spPr>
          <a:xfrm flipH="1">
            <a:off x="2186609" y="2319130"/>
            <a:ext cx="11131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DEF3C19-F95D-4CB6-B311-E9ED09B59A36}"/>
              </a:ext>
            </a:extLst>
          </p:cNvPr>
          <p:cNvSpPr txBox="1"/>
          <p:nvPr/>
        </p:nvSpPr>
        <p:spPr>
          <a:xfrm>
            <a:off x="3379304" y="2120348"/>
            <a:ext cx="2517913" cy="369332"/>
          </a:xfrm>
          <a:prstGeom prst="rect">
            <a:avLst/>
          </a:prstGeom>
          <a:noFill/>
        </p:spPr>
        <p:txBody>
          <a:bodyPr wrap="square" rtlCol="0">
            <a:spAutoFit/>
          </a:bodyPr>
          <a:lstStyle/>
          <a:p>
            <a:r>
              <a:rPr lang="en-US" dirty="0">
                <a:solidFill>
                  <a:srgbClr val="FF0000"/>
                </a:solidFill>
              </a:rPr>
              <a:t>Projects List</a:t>
            </a:r>
          </a:p>
        </p:txBody>
      </p:sp>
    </p:spTree>
    <p:extLst>
      <p:ext uri="{BB962C8B-B14F-4D97-AF65-F5344CB8AC3E}">
        <p14:creationId xmlns:p14="http://schemas.microsoft.com/office/powerpoint/2010/main" val="3910623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3" name="矩形 22">
            <a:extLst>
              <a:ext uri="{FF2B5EF4-FFF2-40B4-BE49-F238E27FC236}">
                <a16:creationId xmlns:a16="http://schemas.microsoft.com/office/drawing/2014/main" id="{256BF839-5984-4814-99D1-E3F91C6B186D}"/>
              </a:ext>
            </a:extLst>
          </p:cNvPr>
          <p:cNvSpPr/>
          <p:nvPr/>
        </p:nvSpPr>
        <p:spPr>
          <a:xfrm>
            <a:off x="3085528" y="2217265"/>
            <a:ext cx="1939377"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Kanban</a:t>
            </a:r>
            <a:endParaRPr lang="zh-CN" altLang="en-US" sz="3600" b="1" kern="100" dirty="0">
              <a:solidFill>
                <a:schemeClr val="accent1"/>
              </a:solidFill>
              <a:latin typeface="+mn-ea"/>
              <a:cs typeface="Times New Roman" panose="02020603050405020304" pitchFamily="18" charset="0"/>
            </a:endParaRPr>
          </a:p>
        </p:txBody>
      </p:sp>
      <p:grpSp>
        <p:nvGrpSpPr>
          <p:cNvPr id="14" name="组合 13">
            <a:extLst>
              <a:ext uri="{FF2B5EF4-FFF2-40B4-BE49-F238E27FC236}">
                <a16:creationId xmlns:a16="http://schemas.microsoft.com/office/drawing/2014/main" id="{4CB2E6AC-6FF4-4346-BF16-1B8A8397BE74}"/>
              </a:ext>
            </a:extLst>
          </p:cNvPr>
          <p:cNvGrpSpPr/>
          <p:nvPr/>
        </p:nvGrpSpPr>
        <p:grpSpPr>
          <a:xfrm>
            <a:off x="1548407" y="2075842"/>
            <a:ext cx="817965" cy="821648"/>
            <a:chOff x="5478463" y="2630488"/>
            <a:chExt cx="352425" cy="354012"/>
          </a:xfrm>
        </p:grpSpPr>
        <p:sp>
          <p:nvSpPr>
            <p:cNvPr id="16" name="AutoShape 37">
              <a:extLst>
                <a:ext uri="{FF2B5EF4-FFF2-40B4-BE49-F238E27FC236}">
                  <a16:creationId xmlns:a16="http://schemas.microsoft.com/office/drawing/2014/main" id="{BEF2943C-F723-43ED-953B-E9EA2D3D9CD5}"/>
                </a:ext>
              </a:extLst>
            </p:cNvPr>
            <p:cNvSpPr>
              <a:spLocks/>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38">
              <a:extLst>
                <a:ext uri="{FF2B5EF4-FFF2-40B4-BE49-F238E27FC236}">
                  <a16:creationId xmlns:a16="http://schemas.microsoft.com/office/drawing/2014/main" id="{B140BC38-64A4-40FE-ABDB-5A79EE08BADE}"/>
                </a:ext>
              </a:extLst>
            </p:cNvPr>
            <p:cNvSpPr>
              <a:spLocks/>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39">
              <a:extLst>
                <a:ext uri="{FF2B5EF4-FFF2-40B4-BE49-F238E27FC236}">
                  <a16:creationId xmlns:a16="http://schemas.microsoft.com/office/drawing/2014/main" id="{5FAA2FD2-DA69-4B62-87A3-7F4E881A3B32}"/>
                </a:ext>
              </a:extLst>
            </p:cNvPr>
            <p:cNvSpPr>
              <a:spLocks/>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40">
              <a:extLst>
                <a:ext uri="{FF2B5EF4-FFF2-40B4-BE49-F238E27FC236}">
                  <a16:creationId xmlns:a16="http://schemas.microsoft.com/office/drawing/2014/main" id="{2C527C80-D330-45B8-83F5-C20387E9514A}"/>
                </a:ext>
              </a:extLst>
            </p:cNvPr>
            <p:cNvSpPr>
              <a:spLocks/>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41">
              <a:extLst>
                <a:ext uri="{FF2B5EF4-FFF2-40B4-BE49-F238E27FC236}">
                  <a16:creationId xmlns:a16="http://schemas.microsoft.com/office/drawing/2014/main" id="{4BAD4E87-877A-445E-9151-0AE7681EF557}"/>
                </a:ext>
              </a:extLst>
            </p:cNvPr>
            <p:cNvSpPr>
              <a:spLocks/>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42">
              <a:extLst>
                <a:ext uri="{FF2B5EF4-FFF2-40B4-BE49-F238E27FC236}">
                  <a16:creationId xmlns:a16="http://schemas.microsoft.com/office/drawing/2014/main" id="{D69DBD67-18A2-4608-9A3E-E9F2B913A9F5}"/>
                </a:ext>
              </a:extLst>
            </p:cNvPr>
            <p:cNvSpPr>
              <a:spLocks/>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1242440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353256"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is Kanban?</a:t>
            </a:r>
          </a:p>
        </p:txBody>
      </p:sp>
      <p:sp>
        <p:nvSpPr>
          <p:cNvPr id="2" name="Rectangle 1">
            <a:extLst>
              <a:ext uri="{FF2B5EF4-FFF2-40B4-BE49-F238E27FC236}">
                <a16:creationId xmlns:a16="http://schemas.microsoft.com/office/drawing/2014/main" id="{CD9FA909-1255-4887-9C62-4F520170E1C5}"/>
              </a:ext>
            </a:extLst>
          </p:cNvPr>
          <p:cNvSpPr/>
          <p:nvPr/>
        </p:nvSpPr>
        <p:spPr>
          <a:xfrm>
            <a:off x="832104" y="1450704"/>
            <a:ext cx="7479792" cy="3046988"/>
          </a:xfrm>
          <a:prstGeom prst="rect">
            <a:avLst/>
          </a:prstGeom>
        </p:spPr>
        <p:txBody>
          <a:bodyPr wrap="square">
            <a:spAutoFit/>
          </a:bodyPr>
          <a:lstStyle/>
          <a:p>
            <a:r>
              <a:rPr lang="en-US" sz="2400" dirty="0">
                <a:latin typeface="CMR12"/>
              </a:rPr>
              <a:t>The Kanban board is set of columns that allow you to track the progress of tasks as they move through your workflow. In the Kanban board, there are several columns represent different stage of the development process. Every column contains issue card imported from the GitHub, and you can easily drug them among the columns. If you drag it to the Done column. The issue in the GitHub will be automatically closed.</a:t>
            </a:r>
            <a:endParaRPr lang="en-US" sz="2400" dirty="0"/>
          </a:p>
        </p:txBody>
      </p:sp>
    </p:spTree>
    <p:extLst>
      <p:ext uri="{BB962C8B-B14F-4D97-AF65-F5344CB8AC3E}">
        <p14:creationId xmlns:p14="http://schemas.microsoft.com/office/powerpoint/2010/main" val="37417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36287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Is Kanban?</a:t>
            </a:r>
          </a:p>
        </p:txBody>
      </p:sp>
      <p:pic>
        <p:nvPicPr>
          <p:cNvPr id="6" name="Picture 5">
            <a:extLst>
              <a:ext uri="{FF2B5EF4-FFF2-40B4-BE49-F238E27FC236}">
                <a16:creationId xmlns:a16="http://schemas.microsoft.com/office/drawing/2014/main" id="{F8BF72F6-6770-4214-B1F4-374D077973CB}"/>
              </a:ext>
            </a:extLst>
          </p:cNvPr>
          <p:cNvPicPr>
            <a:picLocks noChangeAspect="1"/>
          </p:cNvPicPr>
          <p:nvPr/>
        </p:nvPicPr>
        <p:blipFill rotWithShape="1">
          <a:blip r:embed="rId2">
            <a:extLst>
              <a:ext uri="{28A0092B-C50C-407E-A947-70E740481C1C}">
                <a14:useLocalDpi xmlns:a14="http://schemas.microsoft.com/office/drawing/2010/main" val="0"/>
              </a:ext>
            </a:extLst>
          </a:blip>
          <a:srcRect r="1342"/>
          <a:stretch/>
        </p:blipFill>
        <p:spPr>
          <a:xfrm>
            <a:off x="775252" y="1019817"/>
            <a:ext cx="7308574" cy="37502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4071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657843"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Overall Description</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71365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Product</a:t>
            </a:r>
          </a:p>
        </p:txBody>
      </p:sp>
      <p:pic>
        <p:nvPicPr>
          <p:cNvPr id="34" name="图片 33">
            <a:extLst>
              <a:ext uri="{FF2B5EF4-FFF2-40B4-BE49-F238E27FC236}">
                <a16:creationId xmlns:a16="http://schemas.microsoft.com/office/drawing/2014/main" id="{F8E3B286-DAAA-4F07-A77A-092F9E165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24" y="1142940"/>
            <a:ext cx="8376036" cy="3048048"/>
          </a:xfrm>
          <a:prstGeom prst="rect">
            <a:avLst/>
          </a:prstGeom>
        </p:spPr>
      </p:pic>
      <p:sp>
        <p:nvSpPr>
          <p:cNvPr id="35" name="矩形 34">
            <a:extLst>
              <a:ext uri="{FF2B5EF4-FFF2-40B4-BE49-F238E27FC236}">
                <a16:creationId xmlns:a16="http://schemas.microsoft.com/office/drawing/2014/main" id="{54AF0322-B4A2-40B1-9A55-B38BB637D31D}"/>
              </a:ext>
            </a:extLst>
          </p:cNvPr>
          <p:cNvSpPr/>
          <p:nvPr/>
        </p:nvSpPr>
        <p:spPr>
          <a:xfrm>
            <a:off x="583712" y="2445565"/>
            <a:ext cx="7924491" cy="206297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6" name="矩形 35">
            <a:extLst>
              <a:ext uri="{FF2B5EF4-FFF2-40B4-BE49-F238E27FC236}">
                <a16:creationId xmlns:a16="http://schemas.microsoft.com/office/drawing/2014/main" id="{8493C5D9-4D1D-43FC-8B4E-3EA5B187A304}"/>
              </a:ext>
            </a:extLst>
          </p:cNvPr>
          <p:cNvSpPr/>
          <p:nvPr/>
        </p:nvSpPr>
        <p:spPr>
          <a:xfrm>
            <a:off x="673099" y="2897418"/>
            <a:ext cx="2421176" cy="400110"/>
          </a:xfrm>
          <a:prstGeom prst="rect">
            <a:avLst/>
          </a:prstGeom>
        </p:spPr>
        <p:txBody>
          <a:bodyPr wrap="none">
            <a:spAutoFit/>
          </a:bodyPr>
          <a:lstStyle/>
          <a:p>
            <a:pPr>
              <a:spcAft>
                <a:spcPts val="0"/>
              </a:spcAft>
            </a:pPr>
            <a:r>
              <a:rPr lang="en-US" altLang="zh-CN" sz="2000" b="1" kern="100" dirty="0">
                <a:solidFill>
                  <a:schemeClr val="bg1"/>
                </a:solidFill>
                <a:latin typeface="+mn-ea"/>
                <a:cs typeface="Times New Roman" panose="02020603050405020304" pitchFamily="18" charset="0"/>
              </a:rPr>
              <a:t>What is </a:t>
            </a:r>
            <a:r>
              <a:rPr lang="en-US" altLang="zh-CN" sz="2000" b="1" kern="100" dirty="0" err="1">
                <a:solidFill>
                  <a:schemeClr val="bg1"/>
                </a:solidFill>
                <a:latin typeface="+mn-ea"/>
                <a:cs typeface="Times New Roman" panose="02020603050405020304" pitchFamily="18" charset="0"/>
              </a:rPr>
              <a:t>GitGroup</a:t>
            </a:r>
            <a:endParaRPr lang="zh-CN" altLang="en-US" sz="2000" b="1" kern="100" dirty="0">
              <a:solidFill>
                <a:schemeClr val="bg1"/>
              </a:solidFill>
              <a:latin typeface="+mn-ea"/>
              <a:cs typeface="Times New Roman" panose="02020603050405020304" pitchFamily="18" charset="0"/>
            </a:endParaRPr>
          </a:p>
        </p:txBody>
      </p:sp>
      <p:sp>
        <p:nvSpPr>
          <p:cNvPr id="37" name="矩形 36">
            <a:extLst>
              <a:ext uri="{FF2B5EF4-FFF2-40B4-BE49-F238E27FC236}">
                <a16:creationId xmlns:a16="http://schemas.microsoft.com/office/drawing/2014/main" id="{5B81C827-0FE4-40E1-8D00-0959CC7BC2F9}"/>
              </a:ext>
            </a:extLst>
          </p:cNvPr>
          <p:cNvSpPr/>
          <p:nvPr/>
        </p:nvSpPr>
        <p:spPr>
          <a:xfrm>
            <a:off x="692262" y="3243822"/>
            <a:ext cx="3467935" cy="793166"/>
          </a:xfrm>
          <a:prstGeom prst="rect">
            <a:avLst/>
          </a:prstGeom>
        </p:spPr>
        <p:txBody>
          <a:bodyPr wrap="square">
            <a:spAutoFit/>
          </a:bodyPr>
          <a:lstStyle/>
          <a:p>
            <a:pPr>
              <a:lnSpc>
                <a:spcPct val="130000"/>
              </a:lnSpc>
              <a:spcBef>
                <a:spcPts val="600"/>
              </a:spcBef>
            </a:pPr>
            <a:r>
              <a:rPr lang="en-US" altLang="zh-CN" sz="1200" dirty="0" err="1">
                <a:solidFill>
                  <a:schemeClr val="bg1"/>
                </a:solidFill>
              </a:rPr>
              <a:t>GitGroup</a:t>
            </a:r>
            <a:r>
              <a:rPr lang="en-US" altLang="zh-CN" sz="1200" dirty="0">
                <a:solidFill>
                  <a:schemeClr val="bg1"/>
                </a:solidFill>
              </a:rPr>
              <a:t> is a web-based GitHub Application. It is a project management platform that allows everyone on your team to communicate with the developers.</a:t>
            </a:r>
          </a:p>
        </p:txBody>
      </p:sp>
      <p:sp>
        <p:nvSpPr>
          <p:cNvPr id="38" name="椭圆 37">
            <a:extLst>
              <a:ext uri="{FF2B5EF4-FFF2-40B4-BE49-F238E27FC236}">
                <a16:creationId xmlns:a16="http://schemas.microsoft.com/office/drawing/2014/main" id="{E5869446-5A6C-4FEF-953E-E327B000A458}"/>
              </a:ext>
            </a:extLst>
          </p:cNvPr>
          <p:cNvSpPr/>
          <p:nvPr/>
        </p:nvSpPr>
        <p:spPr>
          <a:xfrm>
            <a:off x="4330460" y="2751520"/>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59775499-062C-4B20-A38F-156BBA604179}"/>
              </a:ext>
            </a:extLst>
          </p:cNvPr>
          <p:cNvSpPr/>
          <p:nvPr/>
        </p:nvSpPr>
        <p:spPr>
          <a:xfrm>
            <a:off x="4330460" y="3605075"/>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F79A2B3F-B989-434C-BECD-EDE83906BD60}"/>
              </a:ext>
            </a:extLst>
          </p:cNvPr>
          <p:cNvSpPr/>
          <p:nvPr/>
        </p:nvSpPr>
        <p:spPr>
          <a:xfrm>
            <a:off x="4933903" y="3508263"/>
            <a:ext cx="3421285" cy="705514"/>
          </a:xfrm>
          <a:prstGeom prst="rect">
            <a:avLst/>
          </a:prstGeom>
        </p:spPr>
        <p:txBody>
          <a:bodyPr wrap="square">
            <a:spAutoFit/>
          </a:bodyPr>
          <a:lstStyle/>
          <a:p>
            <a:pPr>
              <a:lnSpc>
                <a:spcPct val="130000"/>
              </a:lnSpc>
              <a:spcBef>
                <a:spcPts val="600"/>
              </a:spcBef>
            </a:pPr>
            <a:r>
              <a:rPr lang="en-US" altLang="zh-CN" sz="1050" dirty="0" err="1">
                <a:solidFill>
                  <a:schemeClr val="bg1"/>
                </a:solidFill>
              </a:rPr>
              <a:t>GitGroup</a:t>
            </a:r>
            <a:r>
              <a:rPr lang="en-US" altLang="zh-CN" sz="1050" dirty="0">
                <a:solidFill>
                  <a:schemeClr val="bg1"/>
                </a:solidFill>
              </a:rPr>
              <a:t> is not only designed for programmer but also for people who has less development experience such as project manager, project members…</a:t>
            </a:r>
          </a:p>
        </p:txBody>
      </p:sp>
      <p:sp>
        <p:nvSpPr>
          <p:cNvPr id="41" name="矩形 40">
            <a:extLst>
              <a:ext uri="{FF2B5EF4-FFF2-40B4-BE49-F238E27FC236}">
                <a16:creationId xmlns:a16="http://schemas.microsoft.com/office/drawing/2014/main" id="{E7E57A3C-8443-49FF-9826-9C5E2E058FD6}"/>
              </a:ext>
            </a:extLst>
          </p:cNvPr>
          <p:cNvSpPr/>
          <p:nvPr/>
        </p:nvSpPr>
        <p:spPr>
          <a:xfrm>
            <a:off x="4930028" y="2561481"/>
            <a:ext cx="3390019" cy="915572"/>
          </a:xfrm>
          <a:prstGeom prst="rect">
            <a:avLst/>
          </a:prstGeom>
        </p:spPr>
        <p:txBody>
          <a:bodyPr wrap="square">
            <a:spAutoFit/>
          </a:bodyPr>
          <a:lstStyle/>
          <a:p>
            <a:pPr>
              <a:lnSpc>
                <a:spcPct val="130000"/>
              </a:lnSpc>
              <a:spcBef>
                <a:spcPts val="600"/>
              </a:spcBef>
            </a:pPr>
            <a:r>
              <a:rPr lang="en-US" altLang="zh-CN" sz="1050" dirty="0">
                <a:solidFill>
                  <a:schemeClr val="bg1"/>
                </a:solidFill>
              </a:rPr>
              <a:t>it is easy to create an Agile workflow for your team with a </a:t>
            </a:r>
            <a:r>
              <a:rPr lang="en-US" altLang="zh-CN" sz="1050" dirty="0" err="1">
                <a:solidFill>
                  <a:schemeClr val="bg1"/>
                </a:solidFill>
              </a:rPr>
              <a:t>kanban</a:t>
            </a:r>
            <a:r>
              <a:rPr lang="en-US" altLang="zh-CN" sz="1050" dirty="0">
                <a:solidFill>
                  <a:schemeClr val="bg1"/>
                </a:solidFill>
              </a:rPr>
              <a:t> board. </a:t>
            </a:r>
            <a:r>
              <a:rPr lang="en-US" altLang="zh-CN" sz="1050" dirty="0" err="1">
                <a:solidFill>
                  <a:schemeClr val="bg1"/>
                </a:solidFill>
              </a:rPr>
              <a:t>GitGroup's</a:t>
            </a:r>
            <a:r>
              <a:rPr lang="en-US" altLang="zh-CN" sz="1050" dirty="0">
                <a:solidFill>
                  <a:schemeClr val="bg1"/>
                </a:solidFill>
              </a:rPr>
              <a:t> seamless integration with GitHub keeps all of your GitHub Issue data in sync across both platforms in real time.</a:t>
            </a:r>
          </a:p>
        </p:txBody>
      </p:sp>
      <p:grpSp>
        <p:nvGrpSpPr>
          <p:cNvPr id="13" name="Group 69">
            <a:extLst>
              <a:ext uri="{FF2B5EF4-FFF2-40B4-BE49-F238E27FC236}">
                <a16:creationId xmlns:a16="http://schemas.microsoft.com/office/drawing/2014/main" id="{AB4DA541-D62E-4DEA-AA34-72DECD7657D7}"/>
              </a:ext>
            </a:extLst>
          </p:cNvPr>
          <p:cNvGrpSpPr/>
          <p:nvPr/>
        </p:nvGrpSpPr>
        <p:grpSpPr>
          <a:xfrm>
            <a:off x="4413544" y="3708577"/>
            <a:ext cx="325471" cy="305442"/>
            <a:chOff x="10074275" y="1647825"/>
            <a:chExt cx="464344" cy="435769"/>
          </a:xfrm>
          <a:solidFill>
            <a:srgbClr val="222B34"/>
          </a:solidFill>
        </p:grpSpPr>
        <p:sp>
          <p:nvSpPr>
            <p:cNvPr id="14" name="AutoShape 69">
              <a:extLst>
                <a:ext uri="{FF2B5EF4-FFF2-40B4-BE49-F238E27FC236}">
                  <a16:creationId xmlns:a16="http://schemas.microsoft.com/office/drawing/2014/main" id="{E15ABEED-E4CA-4CED-9584-EA4288A74F38}"/>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5" name="AutoShape 70">
              <a:extLst>
                <a:ext uri="{FF2B5EF4-FFF2-40B4-BE49-F238E27FC236}">
                  <a16:creationId xmlns:a16="http://schemas.microsoft.com/office/drawing/2014/main" id="{1D907B55-E7F0-4E9F-A792-4B98F318F5B2}"/>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6" name="AutoShape 71">
              <a:extLst>
                <a:ext uri="{FF2B5EF4-FFF2-40B4-BE49-F238E27FC236}">
                  <a16:creationId xmlns:a16="http://schemas.microsoft.com/office/drawing/2014/main" id="{14B073FD-8752-4152-B96B-CA2AA8BD8461}"/>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72">
              <a:extLst>
                <a:ext uri="{FF2B5EF4-FFF2-40B4-BE49-F238E27FC236}">
                  <a16:creationId xmlns:a16="http://schemas.microsoft.com/office/drawing/2014/main" id="{09A1A286-01FD-4F8A-AEAE-00E63A5867D7}"/>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73">
              <a:extLst>
                <a:ext uri="{FF2B5EF4-FFF2-40B4-BE49-F238E27FC236}">
                  <a16:creationId xmlns:a16="http://schemas.microsoft.com/office/drawing/2014/main" id="{97AC18C2-BE5B-42A9-AA93-3E9879DE662C}"/>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74">
              <a:extLst>
                <a:ext uri="{FF2B5EF4-FFF2-40B4-BE49-F238E27FC236}">
                  <a16:creationId xmlns:a16="http://schemas.microsoft.com/office/drawing/2014/main" id="{43A4495B-4792-4837-8303-5ADDACB3DCCF}"/>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5">
              <a:extLst>
                <a:ext uri="{FF2B5EF4-FFF2-40B4-BE49-F238E27FC236}">
                  <a16:creationId xmlns:a16="http://schemas.microsoft.com/office/drawing/2014/main" id="{ACD6B7AE-6181-402C-BB49-48E26BC67D71}"/>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6">
              <a:extLst>
                <a:ext uri="{FF2B5EF4-FFF2-40B4-BE49-F238E27FC236}">
                  <a16:creationId xmlns:a16="http://schemas.microsoft.com/office/drawing/2014/main" id="{555AF690-63F9-4CED-A41F-BDA23C51D0F8}"/>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7">
              <a:extLst>
                <a:ext uri="{FF2B5EF4-FFF2-40B4-BE49-F238E27FC236}">
                  <a16:creationId xmlns:a16="http://schemas.microsoft.com/office/drawing/2014/main" id="{BA5691DF-DA2B-4244-A123-6AF505ACC8F0}"/>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23" name="AutoShape 112">
            <a:extLst>
              <a:ext uri="{FF2B5EF4-FFF2-40B4-BE49-F238E27FC236}">
                <a16:creationId xmlns:a16="http://schemas.microsoft.com/office/drawing/2014/main" id="{DD39E160-5434-464B-907D-F3ADCFBAAD93}"/>
              </a:ext>
            </a:extLst>
          </p:cNvPr>
          <p:cNvSpPr>
            <a:spLocks/>
          </p:cNvSpPr>
          <p:nvPr/>
        </p:nvSpPr>
        <p:spPr bwMode="auto">
          <a:xfrm>
            <a:off x="4408859" y="2819305"/>
            <a:ext cx="326281" cy="32628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22B34"/>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320313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animBg="1"/>
      <p:bldP spid="39" grpId="0" animBg="1"/>
      <p:bldP spid="40" grpId="0"/>
      <p:bldP spid="41" grpId="0"/>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299732"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How to Create A New Kanban?</a:t>
            </a:r>
          </a:p>
        </p:txBody>
      </p:sp>
      <p:pic>
        <p:nvPicPr>
          <p:cNvPr id="6" name="Picture 5">
            <a:extLst>
              <a:ext uri="{FF2B5EF4-FFF2-40B4-BE49-F238E27FC236}">
                <a16:creationId xmlns:a16="http://schemas.microsoft.com/office/drawing/2014/main" id="{9EA6FA69-B78D-4B32-A4AD-F89D63FDC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117" y="1133061"/>
            <a:ext cx="4615521" cy="3506153"/>
          </a:xfrm>
          <a:prstGeom prst="rect">
            <a:avLst/>
          </a:prstGeom>
        </p:spPr>
      </p:pic>
      <p:cxnSp>
        <p:nvCxnSpPr>
          <p:cNvPr id="8" name="Straight Arrow Connector 7">
            <a:extLst>
              <a:ext uri="{FF2B5EF4-FFF2-40B4-BE49-F238E27FC236}">
                <a16:creationId xmlns:a16="http://schemas.microsoft.com/office/drawing/2014/main" id="{00BD62B8-0293-44E1-8C76-F369E71DECDD}"/>
              </a:ext>
            </a:extLst>
          </p:cNvPr>
          <p:cNvCxnSpPr>
            <a:cxnSpLocks/>
          </p:cNvCxnSpPr>
          <p:nvPr/>
        </p:nvCxnSpPr>
        <p:spPr>
          <a:xfrm>
            <a:off x="2478157" y="2014331"/>
            <a:ext cx="133846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A2BCDB9-FF7F-4870-AF74-B31F1E88D7F9}"/>
              </a:ext>
            </a:extLst>
          </p:cNvPr>
          <p:cNvSpPr txBox="1"/>
          <p:nvPr/>
        </p:nvSpPr>
        <p:spPr>
          <a:xfrm>
            <a:off x="468337" y="1829665"/>
            <a:ext cx="2009820" cy="369332"/>
          </a:xfrm>
          <a:prstGeom prst="rect">
            <a:avLst/>
          </a:prstGeom>
          <a:noFill/>
          <a:ln>
            <a:noFill/>
          </a:ln>
        </p:spPr>
        <p:txBody>
          <a:bodyPr wrap="square" rtlCol="0">
            <a:spAutoFit/>
          </a:bodyPr>
          <a:lstStyle/>
          <a:p>
            <a:r>
              <a:rPr lang="en-US" dirty="0">
                <a:solidFill>
                  <a:srgbClr val="FF0000"/>
                </a:solidFill>
              </a:rPr>
              <a:t>The Kanban Name</a:t>
            </a:r>
          </a:p>
        </p:txBody>
      </p:sp>
      <p:cxnSp>
        <p:nvCxnSpPr>
          <p:cNvPr id="13" name="Straight Arrow Connector 12">
            <a:extLst>
              <a:ext uri="{FF2B5EF4-FFF2-40B4-BE49-F238E27FC236}">
                <a16:creationId xmlns:a16="http://schemas.microsoft.com/office/drawing/2014/main" id="{B9B61432-6D7B-4AAB-B172-EA50CE3AC40E}"/>
              </a:ext>
            </a:extLst>
          </p:cNvPr>
          <p:cNvCxnSpPr/>
          <p:nvPr/>
        </p:nvCxnSpPr>
        <p:spPr>
          <a:xfrm>
            <a:off x="2617304" y="3279913"/>
            <a:ext cx="1954696" cy="119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CE431D-09B9-40C3-8E7B-C15983C15B59}"/>
              </a:ext>
            </a:extLst>
          </p:cNvPr>
          <p:cNvSpPr txBox="1"/>
          <p:nvPr/>
        </p:nvSpPr>
        <p:spPr>
          <a:xfrm>
            <a:off x="655983" y="3067878"/>
            <a:ext cx="1822174" cy="369332"/>
          </a:xfrm>
          <a:prstGeom prst="rect">
            <a:avLst/>
          </a:prstGeom>
          <a:noFill/>
          <a:ln>
            <a:noFill/>
          </a:ln>
        </p:spPr>
        <p:txBody>
          <a:bodyPr wrap="square" rtlCol="0">
            <a:spAutoFit/>
          </a:bodyPr>
          <a:lstStyle/>
          <a:p>
            <a:r>
              <a:rPr lang="en-US" dirty="0">
                <a:solidFill>
                  <a:srgbClr val="FF0000"/>
                </a:solidFill>
              </a:rPr>
              <a:t>The Time Picker</a:t>
            </a:r>
          </a:p>
        </p:txBody>
      </p:sp>
    </p:spTree>
    <p:extLst>
      <p:ext uri="{BB962C8B-B14F-4D97-AF65-F5344CB8AC3E}">
        <p14:creationId xmlns:p14="http://schemas.microsoft.com/office/powerpoint/2010/main" val="114815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20257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Is Issue?</a:t>
            </a:r>
          </a:p>
        </p:txBody>
      </p:sp>
      <p:pic>
        <p:nvPicPr>
          <p:cNvPr id="6" name="Picture 5">
            <a:extLst>
              <a:ext uri="{FF2B5EF4-FFF2-40B4-BE49-F238E27FC236}">
                <a16:creationId xmlns:a16="http://schemas.microsoft.com/office/drawing/2014/main" id="{C366FF12-882C-43FE-9F2D-F51E9C30D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04" y="1149957"/>
            <a:ext cx="7301948" cy="3696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32B4BB7B-A791-4247-AC8A-12AFF35323B3}"/>
              </a:ext>
            </a:extLst>
          </p:cNvPr>
          <p:cNvCxnSpPr/>
          <p:nvPr/>
        </p:nvCxnSpPr>
        <p:spPr>
          <a:xfrm flipH="1">
            <a:off x="2511287" y="3306417"/>
            <a:ext cx="2186609" cy="15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9340B9E-38FA-48B7-B7D0-AA11846D3AE6}"/>
              </a:ext>
            </a:extLst>
          </p:cNvPr>
          <p:cNvSpPr txBox="1"/>
          <p:nvPr/>
        </p:nvSpPr>
        <p:spPr>
          <a:xfrm>
            <a:off x="4697896" y="2983251"/>
            <a:ext cx="2842592" cy="646331"/>
          </a:xfrm>
          <a:prstGeom prst="rect">
            <a:avLst/>
          </a:prstGeom>
          <a:noFill/>
        </p:spPr>
        <p:txBody>
          <a:bodyPr wrap="square" rtlCol="0">
            <a:spAutoFit/>
          </a:bodyPr>
          <a:lstStyle/>
          <a:p>
            <a:r>
              <a:rPr lang="en-US" dirty="0">
                <a:solidFill>
                  <a:srgbClr val="FF0000"/>
                </a:solidFill>
              </a:rPr>
              <a:t>All the Cards in the </a:t>
            </a:r>
            <a:r>
              <a:rPr lang="en-US" dirty="0" err="1">
                <a:solidFill>
                  <a:srgbClr val="FF0000"/>
                </a:solidFill>
              </a:rPr>
              <a:t>BackLog</a:t>
            </a:r>
            <a:r>
              <a:rPr lang="en-US" dirty="0">
                <a:solidFill>
                  <a:srgbClr val="FF0000"/>
                </a:solidFill>
              </a:rPr>
              <a:t> are from GitHub Issues.</a:t>
            </a:r>
          </a:p>
        </p:txBody>
      </p:sp>
    </p:spTree>
    <p:extLst>
      <p:ext uri="{BB962C8B-B14F-4D97-AF65-F5344CB8AC3E}">
        <p14:creationId xmlns:p14="http://schemas.microsoft.com/office/powerpoint/2010/main" val="423153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20257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Is Issue?</a:t>
            </a:r>
          </a:p>
        </p:txBody>
      </p:sp>
      <p:sp>
        <p:nvSpPr>
          <p:cNvPr id="5" name="Rectangle 4">
            <a:extLst>
              <a:ext uri="{FF2B5EF4-FFF2-40B4-BE49-F238E27FC236}">
                <a16:creationId xmlns:a16="http://schemas.microsoft.com/office/drawing/2014/main" id="{1BBC8A32-52DE-49DD-B667-B3EF028B5340}"/>
              </a:ext>
            </a:extLst>
          </p:cNvPr>
          <p:cNvSpPr/>
          <p:nvPr/>
        </p:nvSpPr>
        <p:spPr>
          <a:xfrm>
            <a:off x="388823" y="1225826"/>
            <a:ext cx="8211838" cy="2677656"/>
          </a:xfrm>
          <a:prstGeom prst="rect">
            <a:avLst/>
          </a:prstGeom>
        </p:spPr>
        <p:txBody>
          <a:bodyPr wrap="square">
            <a:spAutoFit/>
          </a:bodyPr>
          <a:lstStyle/>
          <a:p>
            <a:r>
              <a:rPr lang="en-US" sz="2800" dirty="0">
                <a:solidFill>
                  <a:srgbClr val="444444"/>
                </a:solidFill>
                <a:latin typeface="Helvetica Neue"/>
              </a:rPr>
              <a:t>‘Issue’ is a conception from GitHub. Issues are a great way to keep track of tasks, enhancements, and bugs for your repositories. Most software projects have a bug tracker of some kind. GitHub’s tracker is called </a:t>
            </a:r>
            <a:r>
              <a:rPr lang="en-US" sz="2800" b="1" dirty="0">
                <a:solidFill>
                  <a:srgbClr val="444444"/>
                </a:solidFill>
                <a:latin typeface="Helvetica Neue"/>
              </a:rPr>
              <a:t>Issues</a:t>
            </a:r>
            <a:r>
              <a:rPr lang="en-US" sz="2800" dirty="0">
                <a:solidFill>
                  <a:srgbClr val="444444"/>
                </a:solidFill>
                <a:latin typeface="Helvetica Neue"/>
              </a:rPr>
              <a:t>, and has its own section in every repository.</a:t>
            </a:r>
            <a:endParaRPr lang="en-US" sz="2800" dirty="0"/>
          </a:p>
        </p:txBody>
      </p:sp>
    </p:spTree>
    <p:extLst>
      <p:ext uri="{BB962C8B-B14F-4D97-AF65-F5344CB8AC3E}">
        <p14:creationId xmlns:p14="http://schemas.microsoft.com/office/powerpoint/2010/main" val="318469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83122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How to Create a New Issue In GitHub?</a:t>
            </a:r>
          </a:p>
        </p:txBody>
      </p:sp>
      <p:pic>
        <p:nvPicPr>
          <p:cNvPr id="6" name="Picture 5">
            <a:extLst>
              <a:ext uri="{FF2B5EF4-FFF2-40B4-BE49-F238E27FC236}">
                <a16:creationId xmlns:a16="http://schemas.microsoft.com/office/drawing/2014/main" id="{EAA03CFA-C903-4328-AD11-BF50716F81EE}"/>
              </a:ext>
            </a:extLst>
          </p:cNvPr>
          <p:cNvPicPr>
            <a:picLocks noChangeAspect="1"/>
          </p:cNvPicPr>
          <p:nvPr/>
        </p:nvPicPr>
        <p:blipFill rotWithShape="1">
          <a:blip r:embed="rId2">
            <a:extLst>
              <a:ext uri="{28A0092B-C50C-407E-A947-70E740481C1C}">
                <a14:useLocalDpi xmlns:a14="http://schemas.microsoft.com/office/drawing/2010/main" val="0"/>
              </a:ext>
            </a:extLst>
          </a:blip>
          <a:srcRect r="1199"/>
          <a:stretch/>
        </p:blipFill>
        <p:spPr>
          <a:xfrm>
            <a:off x="968565" y="1019817"/>
            <a:ext cx="7380305" cy="3781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924C8124-76CE-4BF6-92EB-9C5B8E2F826E}"/>
              </a:ext>
            </a:extLst>
          </p:cNvPr>
          <p:cNvSpPr/>
          <p:nvPr/>
        </p:nvSpPr>
        <p:spPr>
          <a:xfrm>
            <a:off x="2570922" y="1663149"/>
            <a:ext cx="503582" cy="212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A363C5C-B038-46E6-A44A-86AC55183D86}"/>
              </a:ext>
            </a:extLst>
          </p:cNvPr>
          <p:cNvCxnSpPr>
            <a:cxnSpLocks/>
          </p:cNvCxnSpPr>
          <p:nvPr/>
        </p:nvCxnSpPr>
        <p:spPr>
          <a:xfrm flipH="1" flipV="1">
            <a:off x="2975113" y="1901688"/>
            <a:ext cx="649357" cy="3180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4D7191-04CF-45E9-8629-6C909AC3F0D9}"/>
              </a:ext>
            </a:extLst>
          </p:cNvPr>
          <p:cNvSpPr txBox="1"/>
          <p:nvPr/>
        </p:nvSpPr>
        <p:spPr>
          <a:xfrm>
            <a:off x="3796748" y="2054087"/>
            <a:ext cx="3160643" cy="369332"/>
          </a:xfrm>
          <a:prstGeom prst="rect">
            <a:avLst/>
          </a:prstGeom>
          <a:noFill/>
        </p:spPr>
        <p:txBody>
          <a:bodyPr wrap="square" rtlCol="0">
            <a:spAutoFit/>
          </a:bodyPr>
          <a:lstStyle/>
          <a:p>
            <a:r>
              <a:rPr lang="en-US" dirty="0">
                <a:solidFill>
                  <a:srgbClr val="FF0000"/>
                </a:solidFill>
              </a:rPr>
              <a:t>Click here</a:t>
            </a:r>
          </a:p>
        </p:txBody>
      </p:sp>
    </p:spTree>
    <p:extLst>
      <p:ext uri="{BB962C8B-B14F-4D97-AF65-F5344CB8AC3E}">
        <p14:creationId xmlns:p14="http://schemas.microsoft.com/office/powerpoint/2010/main" val="394102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532873" cy="276999"/>
          </a:xfrm>
          <a:prstGeom prst="rect">
            <a:avLst/>
          </a:prstGeom>
        </p:spPr>
        <p:txBody>
          <a:bodyPr wrap="none">
            <a:spAutoFit/>
          </a:bodyPr>
          <a:lstStyle/>
          <a:p>
            <a:pPr>
              <a:spcAft>
                <a:spcPts val="0"/>
              </a:spcAft>
            </a:pPr>
            <a:r>
              <a:rPr lang="en-US" altLang="zh-CN" sz="1200" kern="100" dirty="0">
                <a:solidFill>
                  <a:schemeClr val="accent1"/>
                </a:solidFill>
                <a:cs typeface="Times New Roman" panose="02020603050405020304" pitchFamily="18" charset="0"/>
              </a:rPr>
              <a:t>How to Create a New Issue In GitHub?</a:t>
            </a:r>
          </a:p>
        </p:txBody>
      </p:sp>
      <p:pic>
        <p:nvPicPr>
          <p:cNvPr id="6" name="Picture 5">
            <a:extLst>
              <a:ext uri="{FF2B5EF4-FFF2-40B4-BE49-F238E27FC236}">
                <a16:creationId xmlns:a16="http://schemas.microsoft.com/office/drawing/2014/main" id="{5B34709F-7696-4ADC-8BDC-8C55C889BA40}"/>
              </a:ext>
            </a:extLst>
          </p:cNvPr>
          <p:cNvPicPr>
            <a:picLocks noChangeAspect="1"/>
          </p:cNvPicPr>
          <p:nvPr/>
        </p:nvPicPr>
        <p:blipFill rotWithShape="1">
          <a:blip r:embed="rId2">
            <a:extLst>
              <a:ext uri="{28A0092B-C50C-407E-A947-70E740481C1C}">
                <a14:useLocalDpi xmlns:a14="http://schemas.microsoft.com/office/drawing/2010/main" val="0"/>
              </a:ext>
            </a:extLst>
          </a:blip>
          <a:srcRect r="1264"/>
          <a:stretch/>
        </p:blipFill>
        <p:spPr>
          <a:xfrm>
            <a:off x="901148" y="1051522"/>
            <a:ext cx="7248939" cy="3716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A6ADEAEF-286E-41F3-9740-62BA24DE7AC9}"/>
              </a:ext>
            </a:extLst>
          </p:cNvPr>
          <p:cNvCxnSpPr/>
          <p:nvPr/>
        </p:nvCxnSpPr>
        <p:spPr>
          <a:xfrm>
            <a:off x="5552661" y="2113722"/>
            <a:ext cx="960782" cy="6029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0ED949E-4E60-4C30-A53C-F3CA1F90F4B0}"/>
              </a:ext>
            </a:extLst>
          </p:cNvPr>
          <p:cNvSpPr txBox="1"/>
          <p:nvPr/>
        </p:nvSpPr>
        <p:spPr>
          <a:xfrm>
            <a:off x="4751614" y="1755321"/>
            <a:ext cx="1592036" cy="383722"/>
          </a:xfrm>
          <a:prstGeom prst="rect">
            <a:avLst/>
          </a:prstGeom>
          <a:noFill/>
        </p:spPr>
        <p:txBody>
          <a:bodyPr wrap="square" rtlCol="0">
            <a:spAutoFit/>
          </a:bodyPr>
          <a:lstStyle/>
          <a:p>
            <a:r>
              <a:rPr lang="en-US" dirty="0">
                <a:solidFill>
                  <a:srgbClr val="FF0000"/>
                </a:solidFill>
              </a:rPr>
              <a:t>Click button</a:t>
            </a:r>
          </a:p>
        </p:txBody>
      </p:sp>
    </p:spTree>
    <p:extLst>
      <p:ext uri="{BB962C8B-B14F-4D97-AF65-F5344CB8AC3E}">
        <p14:creationId xmlns:p14="http://schemas.microsoft.com/office/powerpoint/2010/main" val="273191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532873" cy="276999"/>
          </a:xfrm>
          <a:prstGeom prst="rect">
            <a:avLst/>
          </a:prstGeom>
        </p:spPr>
        <p:txBody>
          <a:bodyPr wrap="none">
            <a:spAutoFit/>
          </a:bodyPr>
          <a:lstStyle/>
          <a:p>
            <a:pPr>
              <a:spcAft>
                <a:spcPts val="0"/>
              </a:spcAft>
            </a:pPr>
            <a:r>
              <a:rPr lang="en-US" altLang="zh-CN" sz="1200" kern="100" dirty="0">
                <a:solidFill>
                  <a:schemeClr val="accent1"/>
                </a:solidFill>
                <a:cs typeface="Times New Roman" panose="02020603050405020304" pitchFamily="18" charset="0"/>
              </a:rPr>
              <a:t>How to Create a New Issue In GitHub?</a:t>
            </a:r>
          </a:p>
        </p:txBody>
      </p:sp>
      <p:pic>
        <p:nvPicPr>
          <p:cNvPr id="6" name="Picture 5">
            <a:extLst>
              <a:ext uri="{FF2B5EF4-FFF2-40B4-BE49-F238E27FC236}">
                <a16:creationId xmlns:a16="http://schemas.microsoft.com/office/drawing/2014/main" id="{CD0FC313-F34D-405C-B05F-7476F282FF76}"/>
              </a:ext>
            </a:extLst>
          </p:cNvPr>
          <p:cNvPicPr>
            <a:picLocks noChangeAspect="1"/>
          </p:cNvPicPr>
          <p:nvPr/>
        </p:nvPicPr>
        <p:blipFill rotWithShape="1">
          <a:blip r:embed="rId2">
            <a:extLst>
              <a:ext uri="{28A0092B-C50C-407E-A947-70E740481C1C}">
                <a14:useLocalDpi xmlns:a14="http://schemas.microsoft.com/office/drawing/2010/main" val="0"/>
              </a:ext>
            </a:extLst>
          </a:blip>
          <a:srcRect r="1383"/>
          <a:stretch/>
        </p:blipFill>
        <p:spPr>
          <a:xfrm>
            <a:off x="1070260" y="1083126"/>
            <a:ext cx="7288695" cy="3741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C32D65FB-70FD-45F2-94B8-39A8D153B818}"/>
              </a:ext>
            </a:extLst>
          </p:cNvPr>
          <p:cNvCxnSpPr/>
          <p:nvPr/>
        </p:nvCxnSpPr>
        <p:spPr>
          <a:xfrm>
            <a:off x="1751697" y="1835426"/>
            <a:ext cx="852355" cy="3180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0155B-4C68-4959-BBB4-D66C29328029}"/>
              </a:ext>
            </a:extLst>
          </p:cNvPr>
          <p:cNvSpPr txBox="1"/>
          <p:nvPr/>
        </p:nvSpPr>
        <p:spPr>
          <a:xfrm>
            <a:off x="1225826" y="1543878"/>
            <a:ext cx="1424609" cy="369332"/>
          </a:xfrm>
          <a:prstGeom prst="rect">
            <a:avLst/>
          </a:prstGeom>
          <a:noFill/>
        </p:spPr>
        <p:txBody>
          <a:bodyPr wrap="square" rtlCol="0">
            <a:spAutoFit/>
          </a:bodyPr>
          <a:lstStyle/>
          <a:p>
            <a:r>
              <a:rPr lang="en-US" dirty="0">
                <a:solidFill>
                  <a:srgbClr val="FF0000"/>
                </a:solidFill>
              </a:rPr>
              <a:t>Issue Title</a:t>
            </a:r>
          </a:p>
        </p:txBody>
      </p:sp>
      <p:cxnSp>
        <p:nvCxnSpPr>
          <p:cNvPr id="11" name="Straight Arrow Connector 10">
            <a:extLst>
              <a:ext uri="{FF2B5EF4-FFF2-40B4-BE49-F238E27FC236}">
                <a16:creationId xmlns:a16="http://schemas.microsoft.com/office/drawing/2014/main" id="{21224CF9-B73D-491C-858E-903E4EAF8F6D}"/>
              </a:ext>
            </a:extLst>
          </p:cNvPr>
          <p:cNvCxnSpPr/>
          <p:nvPr/>
        </p:nvCxnSpPr>
        <p:spPr>
          <a:xfrm flipV="1">
            <a:off x="1835426" y="3061252"/>
            <a:ext cx="1119809" cy="4041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74269B3-CAC9-4F35-BF20-70D784F81BEA}"/>
              </a:ext>
            </a:extLst>
          </p:cNvPr>
          <p:cNvSpPr txBox="1"/>
          <p:nvPr/>
        </p:nvSpPr>
        <p:spPr>
          <a:xfrm>
            <a:off x="1280039" y="3526901"/>
            <a:ext cx="1795670" cy="369332"/>
          </a:xfrm>
          <a:prstGeom prst="rect">
            <a:avLst/>
          </a:prstGeom>
          <a:noFill/>
        </p:spPr>
        <p:txBody>
          <a:bodyPr wrap="square" rtlCol="0">
            <a:spAutoFit/>
          </a:bodyPr>
          <a:lstStyle/>
          <a:p>
            <a:r>
              <a:rPr lang="en-US" dirty="0">
                <a:solidFill>
                  <a:srgbClr val="FF0000"/>
                </a:solidFill>
              </a:rPr>
              <a:t>Issue Body</a:t>
            </a:r>
          </a:p>
        </p:txBody>
      </p:sp>
    </p:spTree>
    <p:extLst>
      <p:ext uri="{BB962C8B-B14F-4D97-AF65-F5344CB8AC3E}">
        <p14:creationId xmlns:p14="http://schemas.microsoft.com/office/powerpoint/2010/main" val="213518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08715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Kanban Card</a:t>
            </a:r>
          </a:p>
        </p:txBody>
      </p:sp>
      <p:pic>
        <p:nvPicPr>
          <p:cNvPr id="6" name="Picture 5">
            <a:extLst>
              <a:ext uri="{FF2B5EF4-FFF2-40B4-BE49-F238E27FC236}">
                <a16:creationId xmlns:a16="http://schemas.microsoft.com/office/drawing/2014/main" id="{1D84E623-CD76-40F8-8ACE-A339FA94F05F}"/>
              </a:ext>
            </a:extLst>
          </p:cNvPr>
          <p:cNvPicPr>
            <a:picLocks noChangeAspect="1"/>
          </p:cNvPicPr>
          <p:nvPr/>
        </p:nvPicPr>
        <p:blipFill rotWithShape="1">
          <a:blip r:embed="rId2">
            <a:extLst>
              <a:ext uri="{28A0092B-C50C-407E-A947-70E740481C1C}">
                <a14:useLocalDpi xmlns:a14="http://schemas.microsoft.com/office/drawing/2010/main" val="0"/>
              </a:ext>
            </a:extLst>
          </a:blip>
          <a:srcRect r="1565"/>
          <a:stretch/>
        </p:blipFill>
        <p:spPr>
          <a:xfrm>
            <a:off x="1139688" y="1083126"/>
            <a:ext cx="7083286" cy="3642940"/>
          </a:xfrm>
          <a:prstGeom prst="rect">
            <a:avLst/>
          </a:prstGeom>
        </p:spPr>
      </p:pic>
      <p:cxnSp>
        <p:nvCxnSpPr>
          <p:cNvPr id="8" name="Straight Arrow Connector 7">
            <a:extLst>
              <a:ext uri="{FF2B5EF4-FFF2-40B4-BE49-F238E27FC236}">
                <a16:creationId xmlns:a16="http://schemas.microsoft.com/office/drawing/2014/main" id="{C5EBCEB9-F516-44E9-8BF2-8188500A78A1}"/>
              </a:ext>
            </a:extLst>
          </p:cNvPr>
          <p:cNvCxnSpPr/>
          <p:nvPr/>
        </p:nvCxnSpPr>
        <p:spPr>
          <a:xfrm flipH="1">
            <a:off x="2763078" y="2988365"/>
            <a:ext cx="1490870" cy="2716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30F08EC-4FEE-41C2-97F1-722C05D17977}"/>
              </a:ext>
            </a:extLst>
          </p:cNvPr>
          <p:cNvSpPr txBox="1"/>
          <p:nvPr/>
        </p:nvSpPr>
        <p:spPr>
          <a:xfrm>
            <a:off x="4220817" y="2729948"/>
            <a:ext cx="3783495" cy="646331"/>
          </a:xfrm>
          <a:prstGeom prst="rect">
            <a:avLst/>
          </a:prstGeom>
          <a:noFill/>
        </p:spPr>
        <p:txBody>
          <a:bodyPr wrap="square" rtlCol="0">
            <a:spAutoFit/>
          </a:bodyPr>
          <a:lstStyle/>
          <a:p>
            <a:r>
              <a:rPr lang="en-US" dirty="0">
                <a:solidFill>
                  <a:srgbClr val="FF0000"/>
                </a:solidFill>
              </a:rPr>
              <a:t>All the Open Issues in the GitHub will appear here. Support Markdown text.</a:t>
            </a:r>
          </a:p>
        </p:txBody>
      </p:sp>
    </p:spTree>
    <p:extLst>
      <p:ext uri="{BB962C8B-B14F-4D97-AF65-F5344CB8AC3E}">
        <p14:creationId xmlns:p14="http://schemas.microsoft.com/office/powerpoint/2010/main" val="267634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532792"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is Markdown?</a:t>
            </a:r>
          </a:p>
        </p:txBody>
      </p:sp>
      <p:pic>
        <p:nvPicPr>
          <p:cNvPr id="6" name="Picture 5">
            <a:extLst>
              <a:ext uri="{FF2B5EF4-FFF2-40B4-BE49-F238E27FC236}">
                <a16:creationId xmlns:a16="http://schemas.microsoft.com/office/drawing/2014/main" id="{39DE9FF8-207B-48BA-B2F4-CC28FFDA3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4" y="1048898"/>
            <a:ext cx="7258878" cy="3719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4504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70386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Auto Open And Close.</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450704"/>
            <a:ext cx="8089392" cy="1815882"/>
          </a:xfrm>
          <a:prstGeom prst="rect">
            <a:avLst/>
          </a:prstGeom>
        </p:spPr>
        <p:txBody>
          <a:bodyPr wrap="square">
            <a:spAutoFit/>
          </a:bodyPr>
          <a:lstStyle/>
          <a:p>
            <a:r>
              <a:rPr lang="en-US" sz="2800" dirty="0"/>
              <a:t> Cards that are moved into the Done column on </a:t>
            </a:r>
            <a:r>
              <a:rPr lang="en-US" sz="2800" dirty="0" err="1"/>
              <a:t>GitGroup</a:t>
            </a:r>
            <a:r>
              <a:rPr lang="en-US" sz="2800" dirty="0"/>
              <a:t> will be automatically closed and cards closed via GitHub will be automatically moved into the Done column.</a:t>
            </a:r>
          </a:p>
        </p:txBody>
      </p:sp>
    </p:spTree>
    <p:extLst>
      <p:ext uri="{BB962C8B-B14F-4D97-AF65-F5344CB8AC3E}">
        <p14:creationId xmlns:p14="http://schemas.microsoft.com/office/powerpoint/2010/main" val="1418276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70386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Auto Open And Close.</a:t>
            </a:r>
          </a:p>
        </p:txBody>
      </p:sp>
      <p:pic>
        <p:nvPicPr>
          <p:cNvPr id="6" name="Picture 5">
            <a:extLst>
              <a:ext uri="{FF2B5EF4-FFF2-40B4-BE49-F238E27FC236}">
                <a16:creationId xmlns:a16="http://schemas.microsoft.com/office/drawing/2014/main" id="{8FA93BBB-529E-4693-BC71-B05B3CE47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565" y="1019817"/>
            <a:ext cx="7547113" cy="3873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407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113784" y="2248584"/>
            <a:ext cx="4855688"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System Architecture</a:t>
            </a:r>
            <a:endParaRPr lang="zh-CN" altLang="en-US" sz="3600" b="1" kern="100" dirty="0">
              <a:solidFill>
                <a:schemeClr val="accent1"/>
              </a:solidFill>
              <a:latin typeface="+mn-ea"/>
              <a:cs typeface="Times New Roman" panose="02020603050405020304" pitchFamily="18" charset="0"/>
            </a:endParaRPr>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583912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70386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Auto Open And Close.</a:t>
            </a:r>
          </a:p>
        </p:txBody>
      </p:sp>
      <p:pic>
        <p:nvPicPr>
          <p:cNvPr id="5" name="Picture 4">
            <a:extLst>
              <a:ext uri="{FF2B5EF4-FFF2-40B4-BE49-F238E27FC236}">
                <a16:creationId xmlns:a16="http://schemas.microsoft.com/office/drawing/2014/main" id="{66B35BCA-85E4-4C4D-AF4B-F38E84256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565" y="1007872"/>
            <a:ext cx="7335078" cy="3760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9116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3" name="矩形 22">
            <a:extLst>
              <a:ext uri="{FF2B5EF4-FFF2-40B4-BE49-F238E27FC236}">
                <a16:creationId xmlns:a16="http://schemas.microsoft.com/office/drawing/2014/main" id="{256BF839-5984-4814-99D1-E3F91C6B186D}"/>
              </a:ext>
            </a:extLst>
          </p:cNvPr>
          <p:cNvSpPr/>
          <p:nvPr/>
        </p:nvSpPr>
        <p:spPr>
          <a:xfrm>
            <a:off x="3085528" y="2217265"/>
            <a:ext cx="1695657"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Future</a:t>
            </a:r>
            <a:endParaRPr lang="zh-CN" altLang="en-US" sz="3600" b="1" kern="100" dirty="0">
              <a:solidFill>
                <a:schemeClr val="accent1"/>
              </a:solidFill>
              <a:latin typeface="+mn-ea"/>
              <a:cs typeface="Times New Roman" panose="02020603050405020304" pitchFamily="18" charset="0"/>
            </a:endParaRPr>
          </a:p>
        </p:txBody>
      </p:sp>
      <p:sp>
        <p:nvSpPr>
          <p:cNvPr id="12" name="AutoShape 112">
            <a:extLst>
              <a:ext uri="{FF2B5EF4-FFF2-40B4-BE49-F238E27FC236}">
                <a16:creationId xmlns:a16="http://schemas.microsoft.com/office/drawing/2014/main" id="{23AA5592-95F9-4CFA-B7E0-0DF97CBD340A}"/>
              </a:ext>
            </a:extLst>
          </p:cNvPr>
          <p:cNvSpPr>
            <a:spLocks/>
          </p:cNvSpPr>
          <p:nvPr/>
        </p:nvSpPr>
        <p:spPr bwMode="auto">
          <a:xfrm>
            <a:off x="1650704" y="2180935"/>
            <a:ext cx="613370" cy="61146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522995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23357"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Future</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79861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Analytics</a:t>
            </a:r>
          </a:p>
        </p:txBody>
      </p:sp>
      <p:sp>
        <p:nvSpPr>
          <p:cNvPr id="2" name="Rectangle 1">
            <a:extLst>
              <a:ext uri="{FF2B5EF4-FFF2-40B4-BE49-F238E27FC236}">
                <a16:creationId xmlns:a16="http://schemas.microsoft.com/office/drawing/2014/main" id="{CD9FA909-1255-4887-9C62-4F520170E1C5}"/>
              </a:ext>
            </a:extLst>
          </p:cNvPr>
          <p:cNvSpPr/>
          <p:nvPr/>
        </p:nvSpPr>
        <p:spPr>
          <a:xfrm>
            <a:off x="908304" y="1450704"/>
            <a:ext cx="7479792" cy="923330"/>
          </a:xfrm>
          <a:prstGeom prst="rect">
            <a:avLst/>
          </a:prstGeom>
        </p:spPr>
        <p:txBody>
          <a:bodyPr wrap="square">
            <a:spAutoFit/>
          </a:bodyPr>
          <a:lstStyle/>
          <a:p>
            <a:r>
              <a:rPr lang="en-US" dirty="0" err="1"/>
              <a:t>GitGroup</a:t>
            </a:r>
            <a:r>
              <a:rPr lang="en-US" dirty="0"/>
              <a:t> will offer a variety of Agile charts and analytics to help you keep track of how your team is doing. Both owner and collaborators can view these charts.</a:t>
            </a:r>
          </a:p>
        </p:txBody>
      </p:sp>
      <p:sp>
        <p:nvSpPr>
          <p:cNvPr id="12" name="Rectangle 11">
            <a:extLst>
              <a:ext uri="{FF2B5EF4-FFF2-40B4-BE49-F238E27FC236}">
                <a16:creationId xmlns:a16="http://schemas.microsoft.com/office/drawing/2014/main" id="{2308B5EF-C322-43C2-9E20-27F7218DFA80}"/>
              </a:ext>
            </a:extLst>
          </p:cNvPr>
          <p:cNvSpPr/>
          <p:nvPr/>
        </p:nvSpPr>
        <p:spPr>
          <a:xfrm>
            <a:off x="908304" y="2655308"/>
            <a:ext cx="4159091" cy="1200329"/>
          </a:xfrm>
          <a:prstGeom prst="rect">
            <a:avLst/>
          </a:prstGeom>
        </p:spPr>
        <p:txBody>
          <a:bodyPr wrap="square">
            <a:spAutoFit/>
          </a:bodyPr>
          <a:lstStyle/>
          <a:p>
            <a:pPr marL="285750" indent="-285750">
              <a:buFont typeface="Arial" panose="020B0604020202020204" pitchFamily="34" charset="0"/>
              <a:buChar char="•"/>
            </a:pPr>
            <a:r>
              <a:rPr lang="en-US" dirty="0">
                <a:latin typeface="CMR12"/>
              </a:rPr>
              <a:t>Burndown and Burnup Charts</a:t>
            </a:r>
          </a:p>
          <a:p>
            <a:pPr marL="285750" indent="-285750">
              <a:buFont typeface="Arial" panose="020B0604020202020204" pitchFamily="34" charset="0"/>
              <a:buChar char="•"/>
            </a:pPr>
            <a:r>
              <a:rPr lang="en-US" dirty="0">
                <a:latin typeface="CMR12"/>
              </a:rPr>
              <a:t>Throughput Chart</a:t>
            </a:r>
          </a:p>
          <a:p>
            <a:pPr marL="285750" indent="-285750">
              <a:buFont typeface="Arial" panose="020B0604020202020204" pitchFamily="34" charset="0"/>
              <a:buChar char="•"/>
            </a:pPr>
            <a:r>
              <a:rPr lang="en-US" dirty="0">
                <a:latin typeface="CMR12"/>
              </a:rPr>
              <a:t>Users Throughput Chart</a:t>
            </a:r>
          </a:p>
          <a:p>
            <a:pPr marL="285750" indent="-285750">
              <a:buFont typeface="Arial" panose="020B0604020202020204" pitchFamily="34" charset="0"/>
              <a:buChar char="•"/>
            </a:pPr>
            <a:r>
              <a:rPr lang="en-US" dirty="0">
                <a:latin typeface="CMR12"/>
              </a:rPr>
              <a:t>Velocity Chart</a:t>
            </a:r>
            <a:endParaRPr lang="en-US" dirty="0"/>
          </a:p>
        </p:txBody>
      </p:sp>
    </p:spTree>
    <p:extLst>
      <p:ext uri="{BB962C8B-B14F-4D97-AF65-F5344CB8AC3E}">
        <p14:creationId xmlns:p14="http://schemas.microsoft.com/office/powerpoint/2010/main" val="309302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23357"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Future</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99578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More charts</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245295"/>
            <a:ext cx="8089392" cy="3016210"/>
          </a:xfrm>
          <a:prstGeom prst="rect">
            <a:avLst/>
          </a:prstGeom>
        </p:spPr>
        <p:txBody>
          <a:bodyPr wrap="square">
            <a:spAutoFit/>
          </a:bodyPr>
          <a:lstStyle/>
          <a:p>
            <a:r>
              <a:rPr lang="en-US" sz="2800" dirty="0"/>
              <a:t> </a:t>
            </a:r>
            <a:r>
              <a:rPr lang="en-US" dirty="0"/>
              <a:t>Burndown and Burnup Charts</a:t>
            </a:r>
          </a:p>
          <a:p>
            <a:r>
              <a:rPr lang="en-US" dirty="0"/>
              <a:t>A Burnup chart tracks how much work has been completed during the Sprint. Burnup charts have three lines, Goal, Closed Points/Cards, and Ideal Closed Points/Cards. The Goal line allows you to easily see when new work is added to a sprint. Similar to the Burndown Ideal line, the Burnup ideal line marks how much work should have been closed in order to ensure all of the work in your Sprint is completed on time. The Closed line shows the total number of points or cards closed that have been closed.</a:t>
            </a:r>
          </a:p>
          <a:p>
            <a:r>
              <a:rPr lang="en-US" dirty="0"/>
              <a:t>Both Burndown and Burnup charts can be </a:t>
            </a:r>
            <a:r>
              <a:rPr lang="en-US" dirty="0" err="1"/>
              <a:t>ltered</a:t>
            </a:r>
            <a:r>
              <a:rPr lang="en-US" dirty="0"/>
              <a:t> by source and can be set to exclude</a:t>
            </a:r>
          </a:p>
          <a:p>
            <a:r>
              <a:rPr lang="en-US" dirty="0"/>
              <a:t>weekends in the Ideal line calculation. They can also display data using point totals or card totals.</a:t>
            </a:r>
            <a:endParaRPr lang="en-US" sz="2800" dirty="0"/>
          </a:p>
        </p:txBody>
      </p:sp>
    </p:spTree>
    <p:extLst>
      <p:ext uri="{BB962C8B-B14F-4D97-AF65-F5344CB8AC3E}">
        <p14:creationId xmlns:p14="http://schemas.microsoft.com/office/powerpoint/2010/main" val="1369872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23357"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Future</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99578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More charts</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245295"/>
            <a:ext cx="8089392" cy="2739211"/>
          </a:xfrm>
          <a:prstGeom prst="rect">
            <a:avLst/>
          </a:prstGeom>
        </p:spPr>
        <p:txBody>
          <a:bodyPr wrap="square">
            <a:spAutoFit/>
          </a:bodyPr>
          <a:lstStyle/>
          <a:p>
            <a:r>
              <a:rPr lang="en-US" sz="2800" dirty="0"/>
              <a:t> </a:t>
            </a:r>
            <a:r>
              <a:rPr lang="en-US" dirty="0"/>
              <a:t>Throughput Chart</a:t>
            </a:r>
          </a:p>
          <a:p>
            <a:r>
              <a:rPr lang="en-US" dirty="0"/>
              <a:t>The Throughput chart shows you how much work your team is completing everyday. The chart is a stacked bar chart with each segment representing the work done on each of your sources. Throughput charts can help you spot changes in your team's productivity or work</a:t>
            </a:r>
            <a:r>
              <a:rPr lang="en-US" altLang="zh-CN" dirty="0"/>
              <a:t>fl</a:t>
            </a:r>
            <a:r>
              <a:rPr lang="en-US" dirty="0"/>
              <a:t>ow. </a:t>
            </a:r>
            <a:r>
              <a:rPr lang="en-US" dirty="0" err="1"/>
              <a:t>GitGroup’s</a:t>
            </a:r>
            <a:r>
              <a:rPr lang="en-US" dirty="0"/>
              <a:t> Throughput chart has many </a:t>
            </a:r>
            <a:r>
              <a:rPr lang="en-US" dirty="0" err="1"/>
              <a:t>lters</a:t>
            </a:r>
            <a:r>
              <a:rPr lang="en-US" dirty="0"/>
              <a:t> that allow you dig into the details of what work is being completed everyday.</a:t>
            </a:r>
          </a:p>
          <a:p>
            <a:r>
              <a:rPr lang="en-US" dirty="0"/>
              <a:t>The Throughput chart can be </a:t>
            </a:r>
            <a:r>
              <a:rPr lang="en-US" dirty="0" err="1"/>
              <a:t>iteratered</a:t>
            </a:r>
            <a:r>
              <a:rPr lang="en-US" dirty="0"/>
              <a:t> by card type, source, assignee, epic, label, milestone and sprint. You can also adjust the date range displayed. Data can be presented as point totals or card totals.</a:t>
            </a:r>
            <a:endParaRPr lang="en-US" sz="2800" dirty="0"/>
          </a:p>
        </p:txBody>
      </p:sp>
    </p:spTree>
    <p:extLst>
      <p:ext uri="{BB962C8B-B14F-4D97-AF65-F5344CB8AC3E}">
        <p14:creationId xmlns:p14="http://schemas.microsoft.com/office/powerpoint/2010/main" val="2120516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23357"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Future</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99578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More charts</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245295"/>
            <a:ext cx="8089392" cy="2585323"/>
          </a:xfrm>
          <a:prstGeom prst="rect">
            <a:avLst/>
          </a:prstGeom>
        </p:spPr>
        <p:txBody>
          <a:bodyPr wrap="square">
            <a:spAutoFit/>
          </a:bodyPr>
          <a:lstStyle/>
          <a:p>
            <a:r>
              <a:rPr lang="en-US" dirty="0"/>
              <a:t>Users Throughput Chart</a:t>
            </a:r>
          </a:p>
          <a:p>
            <a:r>
              <a:rPr lang="en-US" dirty="0"/>
              <a:t>The Users Throughput chart tracks how much is being done by each team member weekly. Like the Throughput chart, the Users throughput chart allows you to track how </a:t>
            </a:r>
            <a:r>
              <a:rPr lang="en-US" dirty="0" err="1"/>
              <a:t>eciently</a:t>
            </a:r>
            <a:r>
              <a:rPr lang="en-US" dirty="0"/>
              <a:t> your team is working and spot potential problems in your team members' </a:t>
            </a:r>
            <a:r>
              <a:rPr lang="en-US" dirty="0" err="1"/>
              <a:t>workows</a:t>
            </a:r>
            <a:r>
              <a:rPr lang="en-US" dirty="0"/>
              <a:t>. The Users Throughput chart also </a:t>
            </a:r>
            <a:r>
              <a:rPr lang="en-US" dirty="0" err="1"/>
              <a:t>oers</a:t>
            </a:r>
            <a:r>
              <a:rPr lang="en-US" dirty="0"/>
              <a:t> a rich set of </a:t>
            </a:r>
            <a:r>
              <a:rPr lang="en-US" dirty="0" err="1"/>
              <a:t>lters</a:t>
            </a:r>
            <a:r>
              <a:rPr lang="en-US" dirty="0"/>
              <a:t>. The chart can be displayed as a stacked area chart or stacked bar chart.</a:t>
            </a:r>
          </a:p>
          <a:p>
            <a:r>
              <a:rPr lang="en-US" dirty="0"/>
              <a:t>The Users Throughput chart can be </a:t>
            </a:r>
            <a:r>
              <a:rPr lang="en-US" dirty="0" err="1"/>
              <a:t>ltered</a:t>
            </a:r>
            <a:r>
              <a:rPr lang="en-US" dirty="0"/>
              <a:t> by source, assignee, label, milestone and sprint. You can also adjust the date range displayed. Data can be presented as point totals or card totals.</a:t>
            </a:r>
            <a:endParaRPr lang="en-US" sz="2800" dirty="0"/>
          </a:p>
        </p:txBody>
      </p:sp>
    </p:spTree>
    <p:extLst>
      <p:ext uri="{BB962C8B-B14F-4D97-AF65-F5344CB8AC3E}">
        <p14:creationId xmlns:p14="http://schemas.microsoft.com/office/powerpoint/2010/main" val="2577289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23357"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Future</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99578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More charts</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245295"/>
            <a:ext cx="8089392" cy="2585323"/>
          </a:xfrm>
          <a:prstGeom prst="rect">
            <a:avLst/>
          </a:prstGeom>
        </p:spPr>
        <p:txBody>
          <a:bodyPr wrap="square">
            <a:spAutoFit/>
          </a:bodyPr>
          <a:lstStyle/>
          <a:p>
            <a:r>
              <a:rPr lang="en-US" dirty="0"/>
              <a:t>Velocity Chart</a:t>
            </a:r>
          </a:p>
          <a:p>
            <a:r>
              <a:rPr lang="en-US" dirty="0"/>
              <a:t>If you are using Sprints, you can track how much work your team is getting done per sprint with the Velocity chart. The Velocity chart is a stacked bar chart showing how many cards or points were closed during each sprint in the selected date range. Each section of the bars represents one of your sources. The Velocity chart allows you to see potential problems in your team's </a:t>
            </a:r>
            <a:r>
              <a:rPr lang="en-US" dirty="0" err="1"/>
              <a:t>eciency</a:t>
            </a:r>
            <a:r>
              <a:rPr lang="en-US" dirty="0"/>
              <a:t> as well as providing a way to predict how much work your team will be able to accomplish in future sprints.</a:t>
            </a:r>
          </a:p>
          <a:p>
            <a:r>
              <a:rPr lang="en-US" dirty="0"/>
              <a:t>The Velocity chart can be </a:t>
            </a:r>
            <a:r>
              <a:rPr lang="en-US" dirty="0" err="1"/>
              <a:t>ltered</a:t>
            </a:r>
            <a:r>
              <a:rPr lang="en-US" dirty="0"/>
              <a:t> by source and label. You can also adjust the date range displayed. Data can be presented as point totals or card totals.</a:t>
            </a:r>
            <a:endParaRPr lang="en-US" sz="2800" dirty="0"/>
          </a:p>
        </p:txBody>
      </p:sp>
    </p:spTree>
    <p:extLst>
      <p:ext uri="{BB962C8B-B14F-4D97-AF65-F5344CB8AC3E}">
        <p14:creationId xmlns:p14="http://schemas.microsoft.com/office/powerpoint/2010/main" val="2264788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572781" y="1971585"/>
            <a:ext cx="4511920" cy="1200329"/>
          </a:xfrm>
          <a:prstGeom prst="rect">
            <a:avLst/>
          </a:prstGeom>
        </p:spPr>
        <p:txBody>
          <a:bodyPr wrap="square">
            <a:spAutoFit/>
          </a:bodyPr>
          <a:lstStyle/>
          <a:p>
            <a:pPr>
              <a:spcAft>
                <a:spcPts val="0"/>
              </a:spcAft>
            </a:pPr>
            <a:r>
              <a:rPr lang="en-US" altLang="zh-CN" sz="3600" b="1" kern="100" dirty="0">
                <a:solidFill>
                  <a:schemeClr val="accent1"/>
                </a:solidFill>
                <a:latin typeface="+mn-ea"/>
                <a:cs typeface="Times New Roman" panose="02020603050405020304" pitchFamily="18" charset="0"/>
              </a:rPr>
              <a:t>Reuse Other Component</a:t>
            </a:r>
            <a:endParaRPr lang="zh-CN" altLang="en-US" sz="3600" b="1" kern="100" dirty="0">
              <a:solidFill>
                <a:schemeClr val="accent1"/>
              </a:solidFill>
              <a:latin typeface="+mn-ea"/>
              <a:cs typeface="Times New Roman" panose="02020603050405020304" pitchFamily="18" charset="0"/>
            </a:endParaRPr>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1177676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619080" cy="276999"/>
          </a:xfrm>
          <a:prstGeom prst="rect">
            <a:avLst/>
          </a:prstGeom>
        </p:spPr>
        <p:txBody>
          <a:bodyPr wrap="none">
            <a:spAutoFit/>
          </a:bodyPr>
          <a:lstStyle/>
          <a:p>
            <a:pPr>
              <a:spcAft>
                <a:spcPts val="0"/>
              </a:spcAft>
            </a:pPr>
            <a:r>
              <a:rPr lang="en-US" altLang="zh-CN" sz="1200" kern="100" dirty="0" err="1">
                <a:solidFill>
                  <a:schemeClr val="accent1"/>
                </a:solidFill>
                <a:latin typeface="+mj-lt"/>
                <a:cs typeface="Times New Roman" panose="02020603050405020304" pitchFamily="18" charset="0"/>
              </a:rPr>
              <a:t>Bulma</a:t>
            </a:r>
            <a:endParaRPr lang="en-US" altLang="zh-CN" sz="1200" kern="100" dirty="0">
              <a:solidFill>
                <a:schemeClr val="accent1"/>
              </a:solidFill>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8F9B906F-1DFA-484B-A802-190C1C510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176" y="1129545"/>
            <a:ext cx="6187440" cy="33499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93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619080" cy="276999"/>
          </a:xfrm>
          <a:prstGeom prst="rect">
            <a:avLst/>
          </a:prstGeom>
        </p:spPr>
        <p:txBody>
          <a:bodyPr wrap="none">
            <a:spAutoFit/>
          </a:bodyPr>
          <a:lstStyle/>
          <a:p>
            <a:pPr>
              <a:spcAft>
                <a:spcPts val="0"/>
              </a:spcAft>
            </a:pPr>
            <a:r>
              <a:rPr lang="en-US" altLang="zh-CN" sz="1200" kern="100" dirty="0" err="1">
                <a:solidFill>
                  <a:schemeClr val="accent1"/>
                </a:solidFill>
                <a:latin typeface="+mj-lt"/>
                <a:cs typeface="Times New Roman" panose="02020603050405020304" pitchFamily="18" charset="0"/>
              </a:rPr>
              <a:t>Bulma</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CD9FA909-1255-4887-9C62-4F520170E1C5}"/>
              </a:ext>
            </a:extLst>
          </p:cNvPr>
          <p:cNvSpPr/>
          <p:nvPr/>
        </p:nvSpPr>
        <p:spPr>
          <a:xfrm>
            <a:off x="832104" y="1694587"/>
            <a:ext cx="7479792" cy="1754326"/>
          </a:xfrm>
          <a:prstGeom prst="rect">
            <a:avLst/>
          </a:prstGeom>
        </p:spPr>
        <p:txBody>
          <a:bodyPr wrap="square">
            <a:spAutoFit/>
          </a:bodyPr>
          <a:lstStyle/>
          <a:p>
            <a:r>
              <a:rPr lang="en-US" dirty="0">
                <a:latin typeface="CMR12"/>
              </a:rPr>
              <a:t>Thu style of </a:t>
            </a:r>
            <a:r>
              <a:rPr lang="en-US" dirty="0" err="1">
                <a:latin typeface="CMR12"/>
              </a:rPr>
              <a:t>GitGroup</a:t>
            </a:r>
            <a:r>
              <a:rPr lang="en-US" dirty="0">
                <a:latin typeface="CMR12"/>
              </a:rPr>
              <a:t> UI must be clean and easy to use. The CSS framework </a:t>
            </a:r>
            <a:r>
              <a:rPr lang="en-US" dirty="0" err="1">
                <a:latin typeface="CMR12"/>
              </a:rPr>
              <a:t>GitGroup</a:t>
            </a:r>
            <a:r>
              <a:rPr lang="en-US" dirty="0">
                <a:latin typeface="CMR12"/>
              </a:rPr>
              <a:t> choose is </a:t>
            </a:r>
            <a:r>
              <a:rPr lang="en-US" dirty="0" err="1">
                <a:latin typeface="CMR12"/>
              </a:rPr>
              <a:t>Bulma</a:t>
            </a:r>
            <a:r>
              <a:rPr lang="en-US" dirty="0">
                <a:latin typeface="CMR12"/>
              </a:rPr>
              <a:t>. It is a beautiful, lightweight and stylish CSS framework. and its grid is fully built with flexbox. Achieving flexible layout with same-size columns is as simple as adding </a:t>
            </a:r>
            <a:r>
              <a:rPr lang="en-US" dirty="0">
                <a:latin typeface="CMBX12"/>
              </a:rPr>
              <a:t>.column </a:t>
            </a:r>
            <a:r>
              <a:rPr lang="en-US" dirty="0">
                <a:latin typeface="CMR12"/>
              </a:rPr>
              <a:t>class to HTML element. Furthermore, </a:t>
            </a:r>
            <a:r>
              <a:rPr lang="en-US" dirty="0" err="1">
                <a:latin typeface="CMR12"/>
              </a:rPr>
              <a:t>Bulma</a:t>
            </a:r>
            <a:r>
              <a:rPr lang="en-US" dirty="0">
                <a:latin typeface="CMR12"/>
              </a:rPr>
              <a:t> has some GitHub design style component like panel. It</a:t>
            </a:r>
          </a:p>
          <a:p>
            <a:r>
              <a:rPr lang="en-US" dirty="0">
                <a:latin typeface="CMR12"/>
              </a:rPr>
              <a:t>can be easy reuse to build </a:t>
            </a:r>
            <a:r>
              <a:rPr lang="en-US" dirty="0" err="1">
                <a:latin typeface="CMR12"/>
              </a:rPr>
              <a:t>GitGroup</a:t>
            </a:r>
            <a:r>
              <a:rPr lang="en-US" dirty="0">
                <a:latin typeface="CMR12"/>
              </a:rPr>
              <a:t> project lists.</a:t>
            </a:r>
            <a:endParaRPr lang="en-US" dirty="0"/>
          </a:p>
        </p:txBody>
      </p:sp>
    </p:spTree>
    <p:extLst>
      <p:ext uri="{BB962C8B-B14F-4D97-AF65-F5344CB8AC3E}">
        <p14:creationId xmlns:p14="http://schemas.microsoft.com/office/powerpoint/2010/main" val="35662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777812"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Architecture</a:t>
            </a:r>
          </a:p>
          <a:p>
            <a:pPr>
              <a:spcAft>
                <a:spcPts val="0"/>
              </a:spcAft>
            </a:pPr>
            <a:endParaRPr lang="zh-CN" altLang="en-US" sz="2000" b="1" kern="100" dirty="0">
              <a:solidFill>
                <a:schemeClr val="accent1"/>
              </a:solidFill>
              <a:latin typeface="+mn-ea"/>
              <a:cs typeface="Times New Roman" panose="02020603050405020304" pitchFamily="18" charset="0"/>
            </a:endParaRPr>
          </a:p>
        </p:txBody>
      </p:sp>
      <p:pic>
        <p:nvPicPr>
          <p:cNvPr id="5" name="Picture 4">
            <a:extLst>
              <a:ext uri="{FF2B5EF4-FFF2-40B4-BE49-F238E27FC236}">
                <a16:creationId xmlns:a16="http://schemas.microsoft.com/office/drawing/2014/main" id="{2ABA3679-B3C6-4729-8397-4EE364971F24}"/>
              </a:ext>
            </a:extLst>
          </p:cNvPr>
          <p:cNvPicPr>
            <a:picLocks noChangeAspect="1"/>
          </p:cNvPicPr>
          <p:nvPr/>
        </p:nvPicPr>
        <p:blipFill>
          <a:blip r:embed="rId2"/>
          <a:stretch>
            <a:fillRect/>
          </a:stretch>
        </p:blipFill>
        <p:spPr>
          <a:xfrm>
            <a:off x="1505712" y="1083126"/>
            <a:ext cx="5926438" cy="3535450"/>
          </a:xfrm>
          <a:prstGeom prst="rect">
            <a:avLst/>
          </a:prstGeom>
        </p:spPr>
      </p:pic>
    </p:spTree>
    <p:extLst>
      <p:ext uri="{BB962C8B-B14F-4D97-AF65-F5344CB8AC3E}">
        <p14:creationId xmlns:p14="http://schemas.microsoft.com/office/powerpoint/2010/main" val="31477371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22351"/>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
        <p:nvSpPr>
          <p:cNvPr id="26" name="文本框 25">
            <a:extLst>
              <a:ext uri="{FF2B5EF4-FFF2-40B4-BE49-F238E27FC236}">
                <a16:creationId xmlns:a16="http://schemas.microsoft.com/office/drawing/2014/main" id="{E44EA276-324F-46D1-84EF-132808518A55}"/>
              </a:ext>
            </a:extLst>
          </p:cNvPr>
          <p:cNvSpPr txBox="1"/>
          <p:nvPr/>
        </p:nvSpPr>
        <p:spPr>
          <a:xfrm>
            <a:off x="2165058" y="3044295"/>
            <a:ext cx="4791825" cy="492443"/>
          </a:xfrm>
          <a:prstGeom prst="rect">
            <a:avLst/>
          </a:prstGeom>
          <a:noFill/>
        </p:spPr>
        <p:txBody>
          <a:bodyPr wrap="none" rtlCol="0">
            <a:spAutoFit/>
          </a:bodyPr>
          <a:lstStyle/>
          <a:p>
            <a:pPr lvl="0" algn="ctr"/>
            <a:r>
              <a:rPr lang="en-US" altLang="zh-CN" sz="2600" dirty="0">
                <a:solidFill>
                  <a:srgbClr val="222B34"/>
                </a:solidFill>
                <a:latin typeface="Arial"/>
              </a:rPr>
              <a:t>THANK YOU FOR WATCHING</a:t>
            </a:r>
          </a:p>
        </p:txBody>
      </p:sp>
    </p:spTree>
    <p:extLst>
      <p:ext uri="{BB962C8B-B14F-4D97-AF65-F5344CB8AC3E}">
        <p14:creationId xmlns:p14="http://schemas.microsoft.com/office/powerpoint/2010/main" val="118191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777812"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Architecture</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15485986-D237-4702-93A0-7EBA5EF4489D}"/>
              </a:ext>
            </a:extLst>
          </p:cNvPr>
          <p:cNvSpPr/>
          <p:nvPr/>
        </p:nvSpPr>
        <p:spPr>
          <a:xfrm>
            <a:off x="388823" y="742818"/>
            <a:ext cx="834203" cy="276999"/>
          </a:xfrm>
          <a:prstGeom prst="rect">
            <a:avLst/>
          </a:prstGeom>
        </p:spPr>
        <p:txBody>
          <a:bodyPr wrap="none">
            <a:spAutoFit/>
          </a:bodyPr>
          <a:lstStyle/>
          <a:p>
            <a:pPr>
              <a:spcAft>
                <a:spcPts val="0"/>
              </a:spcAft>
            </a:pPr>
            <a:r>
              <a:rPr lang="en-US" sz="1200" dirty="0">
                <a:latin typeface="CMBX12"/>
              </a:rPr>
              <a:t>TypeScript</a:t>
            </a:r>
            <a:endParaRPr lang="en-US" altLang="zh-CN" sz="1200" kern="100" dirty="0">
              <a:solidFill>
                <a:schemeClr val="accent1"/>
              </a:solidFill>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E32EB652-439C-48A2-96BD-15A184BF4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672" y="1019817"/>
            <a:ext cx="6346656" cy="3705471"/>
          </a:xfrm>
          <a:prstGeom prst="rect">
            <a:avLst/>
          </a:prstGeom>
        </p:spPr>
      </p:pic>
    </p:spTree>
    <p:extLst>
      <p:ext uri="{BB962C8B-B14F-4D97-AF65-F5344CB8AC3E}">
        <p14:creationId xmlns:p14="http://schemas.microsoft.com/office/powerpoint/2010/main" val="110179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777812"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Architecture</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15485986-D237-4702-93A0-7EBA5EF4489D}"/>
              </a:ext>
            </a:extLst>
          </p:cNvPr>
          <p:cNvSpPr/>
          <p:nvPr/>
        </p:nvSpPr>
        <p:spPr>
          <a:xfrm>
            <a:off x="388823" y="742818"/>
            <a:ext cx="834203" cy="276999"/>
          </a:xfrm>
          <a:prstGeom prst="rect">
            <a:avLst/>
          </a:prstGeom>
        </p:spPr>
        <p:txBody>
          <a:bodyPr wrap="none">
            <a:spAutoFit/>
          </a:bodyPr>
          <a:lstStyle/>
          <a:p>
            <a:pPr>
              <a:spcAft>
                <a:spcPts val="0"/>
              </a:spcAft>
            </a:pPr>
            <a:r>
              <a:rPr lang="en-US" sz="1200" dirty="0">
                <a:latin typeface="CMBX12"/>
              </a:rPr>
              <a:t>TypeScript</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CA1D2472-1074-41DE-96B6-D31ACA568BC4}"/>
              </a:ext>
            </a:extLst>
          </p:cNvPr>
          <p:cNvSpPr/>
          <p:nvPr/>
        </p:nvSpPr>
        <p:spPr>
          <a:xfrm>
            <a:off x="388823" y="1574553"/>
            <a:ext cx="8034528" cy="2308324"/>
          </a:xfrm>
          <a:prstGeom prst="rect">
            <a:avLst/>
          </a:prstGeom>
        </p:spPr>
        <p:txBody>
          <a:bodyPr wrap="square">
            <a:spAutoFit/>
          </a:bodyPr>
          <a:lstStyle/>
          <a:p>
            <a:r>
              <a:rPr lang="en-US" dirty="0">
                <a:latin typeface="CMR12"/>
              </a:rPr>
              <a:t>TypeScript is an open-source programming language developed and maintained by Microsoft. It is a strict syntactical superset of JavaScript, and adds optional static typing to the language. TypeScript is used to develop </a:t>
            </a:r>
            <a:r>
              <a:rPr lang="en-US" dirty="0" err="1">
                <a:latin typeface="CMR12"/>
              </a:rPr>
              <a:t>GitGroup</a:t>
            </a:r>
            <a:r>
              <a:rPr lang="en-US" dirty="0">
                <a:latin typeface="CMR12"/>
              </a:rPr>
              <a:t> because its strong Object-Oriented-Programming features. TypeScript is designed for development of large applications and </a:t>
            </a:r>
            <a:r>
              <a:rPr lang="en-US" dirty="0" err="1">
                <a:latin typeface="CMR12"/>
              </a:rPr>
              <a:t>transcompiles</a:t>
            </a:r>
            <a:r>
              <a:rPr lang="en-US" dirty="0">
                <a:latin typeface="CMR12"/>
              </a:rPr>
              <a:t> to JavaScript. As TypeScript is a superset of JavaScript, existing JavaScript programs are also valid TypeScript programs. TypeScript may be used to develop JavaScript applications for both client-side and server-side (Node.js) execution.</a:t>
            </a:r>
            <a:endParaRPr lang="en-US" dirty="0"/>
          </a:p>
        </p:txBody>
      </p:sp>
    </p:spTree>
    <p:extLst>
      <p:ext uri="{BB962C8B-B14F-4D97-AF65-F5344CB8AC3E}">
        <p14:creationId xmlns:p14="http://schemas.microsoft.com/office/powerpoint/2010/main" val="271158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A28BF9B-EF97-4747-AD9D-72C93554A059}"/>
              </a:ext>
            </a:extLst>
          </p:cNvPr>
          <p:cNvSpPr txBox="1"/>
          <p:nvPr/>
        </p:nvSpPr>
        <p:spPr>
          <a:xfrm>
            <a:off x="198205" y="368588"/>
            <a:ext cx="2723823" cy="646331"/>
          </a:xfrm>
          <a:prstGeom prst="rect">
            <a:avLst/>
          </a:prstGeom>
          <a:noFill/>
        </p:spPr>
        <p:txBody>
          <a:bodyPr wrap="none" rtlCol="0">
            <a:spAutoFit/>
          </a:bodyPr>
          <a:lstStyle/>
          <a:p>
            <a:r>
              <a:rPr lang="en-US" altLang="zh-CN" sz="3600" dirty="0">
                <a:solidFill>
                  <a:schemeClr val="accent1"/>
                </a:solidFill>
                <a:latin typeface="+mj-lt"/>
              </a:rPr>
              <a:t>CONTENTS</a:t>
            </a:r>
            <a:endParaRPr lang="zh-CN" altLang="en-US" sz="3600" dirty="0">
              <a:solidFill>
                <a:schemeClr val="accent1"/>
              </a:solidFill>
              <a:latin typeface="+mj-lt"/>
            </a:endParaRPr>
          </a:p>
        </p:txBody>
      </p:sp>
      <p:sp>
        <p:nvSpPr>
          <p:cNvPr id="6" name="椭圆 5">
            <a:extLst>
              <a:ext uri="{FF2B5EF4-FFF2-40B4-BE49-F238E27FC236}">
                <a16:creationId xmlns:a16="http://schemas.microsoft.com/office/drawing/2014/main" id="{4CB3FFBD-331E-42F6-83E7-4E7290D02507}"/>
              </a:ext>
            </a:extLst>
          </p:cNvPr>
          <p:cNvSpPr/>
          <p:nvPr/>
        </p:nvSpPr>
        <p:spPr>
          <a:xfrm>
            <a:off x="1004742"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B697FF0D-B812-4518-824F-8AF2AC26DB85}"/>
              </a:ext>
            </a:extLst>
          </p:cNvPr>
          <p:cNvSpPr/>
          <p:nvPr/>
        </p:nvSpPr>
        <p:spPr>
          <a:xfrm>
            <a:off x="732852" y="3069531"/>
            <a:ext cx="1584409"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GitHub OAuth</a:t>
            </a:r>
          </a:p>
        </p:txBody>
      </p:sp>
      <p:sp>
        <p:nvSpPr>
          <p:cNvPr id="8" name="椭圆 7">
            <a:extLst>
              <a:ext uri="{FF2B5EF4-FFF2-40B4-BE49-F238E27FC236}">
                <a16:creationId xmlns:a16="http://schemas.microsoft.com/office/drawing/2014/main" id="{61AD739D-6B1B-41EA-8079-419F27465730}"/>
              </a:ext>
            </a:extLst>
          </p:cNvPr>
          <p:cNvSpPr/>
          <p:nvPr/>
        </p:nvSpPr>
        <p:spPr>
          <a:xfrm>
            <a:off x="248958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id="{5E39C0C3-772E-4B36-B074-9A7345360EAE}"/>
              </a:ext>
            </a:extLst>
          </p:cNvPr>
          <p:cNvSpPr/>
          <p:nvPr/>
        </p:nvSpPr>
        <p:spPr>
          <a:xfrm>
            <a:off x="2576768" y="3069531"/>
            <a:ext cx="866263"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Project</a:t>
            </a:r>
            <a:endParaRPr lang="zh-CN" altLang="zh-CN" sz="1100" kern="100" dirty="0">
              <a:solidFill>
                <a:schemeClr val="accent1"/>
              </a:solidFill>
              <a:effectLst/>
              <a:latin typeface="+mn-ea"/>
              <a:cs typeface="Times New Roman" panose="02020603050405020304" pitchFamily="18" charset="0"/>
            </a:endParaRPr>
          </a:p>
        </p:txBody>
      </p:sp>
      <p:sp>
        <p:nvSpPr>
          <p:cNvPr id="10" name="椭圆 9">
            <a:extLst>
              <a:ext uri="{FF2B5EF4-FFF2-40B4-BE49-F238E27FC236}">
                <a16:creationId xmlns:a16="http://schemas.microsoft.com/office/drawing/2014/main" id="{F45FF37A-03C7-4681-8C7A-BB81B7A4E0AF}"/>
              </a:ext>
            </a:extLst>
          </p:cNvPr>
          <p:cNvSpPr/>
          <p:nvPr/>
        </p:nvSpPr>
        <p:spPr>
          <a:xfrm>
            <a:off x="3990930"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id="{2F5E705C-613F-431D-9818-5CD0BE8539EB}"/>
              </a:ext>
            </a:extLst>
          </p:cNvPr>
          <p:cNvSpPr/>
          <p:nvPr/>
        </p:nvSpPr>
        <p:spPr>
          <a:xfrm>
            <a:off x="3959844" y="3069531"/>
            <a:ext cx="1102802"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Overview</a:t>
            </a:r>
            <a:endParaRPr lang="zh-CN" altLang="zh-CN" sz="1100" kern="100" dirty="0">
              <a:solidFill>
                <a:schemeClr val="accent1"/>
              </a:solidFill>
              <a:effectLst/>
              <a:latin typeface="+mn-ea"/>
              <a:cs typeface="Times New Roman" panose="02020603050405020304" pitchFamily="18" charset="0"/>
            </a:endParaRPr>
          </a:p>
        </p:txBody>
      </p:sp>
      <p:sp>
        <p:nvSpPr>
          <p:cNvPr id="12" name="椭圆 11">
            <a:extLst>
              <a:ext uri="{FF2B5EF4-FFF2-40B4-BE49-F238E27FC236}">
                <a16:creationId xmlns:a16="http://schemas.microsoft.com/office/drawing/2014/main" id="{BA9CD052-A7F1-4058-8F7A-03A277ACB590}"/>
              </a:ext>
            </a:extLst>
          </p:cNvPr>
          <p:cNvSpPr/>
          <p:nvPr/>
        </p:nvSpPr>
        <p:spPr>
          <a:xfrm>
            <a:off x="5522279"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id="{F09E2613-AA62-40E9-A789-F6A2C1BFA7CA}"/>
              </a:ext>
            </a:extLst>
          </p:cNvPr>
          <p:cNvSpPr/>
          <p:nvPr/>
        </p:nvSpPr>
        <p:spPr>
          <a:xfrm>
            <a:off x="5580608" y="3069531"/>
            <a:ext cx="923972"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Kanban</a:t>
            </a:r>
            <a:endParaRPr lang="zh-CN" altLang="zh-CN" sz="1100" kern="100" dirty="0">
              <a:solidFill>
                <a:schemeClr val="accent1"/>
              </a:solidFill>
              <a:effectLst/>
              <a:latin typeface="+mn-ea"/>
              <a:cs typeface="Times New Roman" panose="02020603050405020304" pitchFamily="18" charset="0"/>
            </a:endParaRPr>
          </a:p>
        </p:txBody>
      </p:sp>
      <p:sp>
        <p:nvSpPr>
          <p:cNvPr id="14" name="椭圆 13">
            <a:extLst>
              <a:ext uri="{FF2B5EF4-FFF2-40B4-BE49-F238E27FC236}">
                <a16:creationId xmlns:a16="http://schemas.microsoft.com/office/drawing/2014/main" id="{320AB2B9-C84D-4831-B7F4-B6979398F0C3}"/>
              </a:ext>
            </a:extLst>
          </p:cNvPr>
          <p:cNvSpPr/>
          <p:nvPr/>
        </p:nvSpPr>
        <p:spPr>
          <a:xfrm>
            <a:off x="7092228"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a:extLst>
              <a:ext uri="{FF2B5EF4-FFF2-40B4-BE49-F238E27FC236}">
                <a16:creationId xmlns:a16="http://schemas.microsoft.com/office/drawing/2014/main" id="{923BB013-6740-498D-8F30-E109BBBB1D3F}"/>
              </a:ext>
            </a:extLst>
          </p:cNvPr>
          <p:cNvSpPr/>
          <p:nvPr/>
        </p:nvSpPr>
        <p:spPr>
          <a:xfrm>
            <a:off x="7204257" y="3069531"/>
            <a:ext cx="816570" cy="338554"/>
          </a:xfrm>
          <a:prstGeom prst="rect">
            <a:avLst/>
          </a:prstGeom>
        </p:spPr>
        <p:txBody>
          <a:bodyPr wrap="none">
            <a:spAutoFit/>
          </a:bodyPr>
          <a:lstStyle/>
          <a:p>
            <a:pPr algn="ctr">
              <a:spcAft>
                <a:spcPts val="0"/>
              </a:spcAft>
            </a:pPr>
            <a:r>
              <a:rPr lang="en-US" altLang="zh-CN" sz="1600" kern="100" dirty="0">
                <a:solidFill>
                  <a:schemeClr val="accent1"/>
                </a:solidFill>
                <a:effectLst/>
                <a:latin typeface="+mn-ea"/>
                <a:cs typeface="Times New Roman" panose="02020603050405020304" pitchFamily="18" charset="0"/>
              </a:rPr>
              <a:t>Future</a:t>
            </a:r>
            <a:endParaRPr lang="zh-CN" altLang="zh-CN" sz="1100" kern="100" dirty="0">
              <a:solidFill>
                <a:schemeClr val="accent1"/>
              </a:solidFill>
              <a:effectLst/>
              <a:latin typeface="+mn-ea"/>
              <a:cs typeface="Times New Roman" panose="02020603050405020304" pitchFamily="18" charset="0"/>
            </a:endParaRPr>
          </a:p>
        </p:txBody>
      </p:sp>
      <p:sp>
        <p:nvSpPr>
          <p:cNvPr id="16" name="文本框 15">
            <a:extLst>
              <a:ext uri="{FF2B5EF4-FFF2-40B4-BE49-F238E27FC236}">
                <a16:creationId xmlns:a16="http://schemas.microsoft.com/office/drawing/2014/main" id="{35B809C4-5FEA-410E-B945-C8E99E3168E7}"/>
              </a:ext>
            </a:extLst>
          </p:cNvPr>
          <p:cNvSpPr txBox="1"/>
          <p:nvPr/>
        </p:nvSpPr>
        <p:spPr>
          <a:xfrm>
            <a:off x="1127995"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7" name="文本框 16">
            <a:extLst>
              <a:ext uri="{FF2B5EF4-FFF2-40B4-BE49-F238E27FC236}">
                <a16:creationId xmlns:a16="http://schemas.microsoft.com/office/drawing/2014/main" id="{F75C41DC-A784-4EED-9C7A-DDA83A9D9C79}"/>
              </a:ext>
            </a:extLst>
          </p:cNvPr>
          <p:cNvSpPr txBox="1"/>
          <p:nvPr/>
        </p:nvSpPr>
        <p:spPr>
          <a:xfrm>
            <a:off x="2631548"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02</a:t>
            </a:r>
            <a:endParaRPr lang="zh-CN" altLang="en-US" sz="4000" b="1" dirty="0">
              <a:solidFill>
                <a:schemeClr val="bg1"/>
              </a:solidFill>
              <a:latin typeface="+mj-lt"/>
            </a:endParaRPr>
          </a:p>
        </p:txBody>
      </p:sp>
      <p:sp>
        <p:nvSpPr>
          <p:cNvPr id="18" name="文本框 17">
            <a:extLst>
              <a:ext uri="{FF2B5EF4-FFF2-40B4-BE49-F238E27FC236}">
                <a16:creationId xmlns:a16="http://schemas.microsoft.com/office/drawing/2014/main" id="{24B8F62E-2895-474D-8436-CCA11BEA2F3F}"/>
              </a:ext>
            </a:extLst>
          </p:cNvPr>
          <p:cNvSpPr txBox="1"/>
          <p:nvPr/>
        </p:nvSpPr>
        <p:spPr>
          <a:xfrm>
            <a:off x="4133575" y="201644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9" name="文本框 18">
            <a:extLst>
              <a:ext uri="{FF2B5EF4-FFF2-40B4-BE49-F238E27FC236}">
                <a16:creationId xmlns:a16="http://schemas.microsoft.com/office/drawing/2014/main" id="{FE2226A0-E0FA-4B03-98BB-815BDC71D906}"/>
              </a:ext>
            </a:extLst>
          </p:cNvPr>
          <p:cNvSpPr txBox="1"/>
          <p:nvPr/>
        </p:nvSpPr>
        <p:spPr>
          <a:xfrm>
            <a:off x="5664923" y="201524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21" name="文本框 20">
            <a:extLst>
              <a:ext uri="{FF2B5EF4-FFF2-40B4-BE49-F238E27FC236}">
                <a16:creationId xmlns:a16="http://schemas.microsoft.com/office/drawing/2014/main" id="{4F12D664-4B09-4167-AF76-AAE290FDA9DB}"/>
              </a:ext>
            </a:extLst>
          </p:cNvPr>
          <p:cNvSpPr txBox="1"/>
          <p:nvPr/>
        </p:nvSpPr>
        <p:spPr>
          <a:xfrm>
            <a:off x="7234872" y="201524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extLst>
      <p:ext uri="{BB962C8B-B14F-4D97-AF65-F5344CB8AC3E}">
        <p14:creationId xmlns:p14="http://schemas.microsoft.com/office/powerpoint/2010/main" val="139560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horizontal)">
                                      <p:cBhvr>
                                        <p:cTn id="31" dur="500"/>
                                        <p:tgtEl>
                                          <p:spTgt spid="1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randombar(horizontal)">
                                      <p:cBhvr>
                                        <p:cTn id="43" dur="500"/>
                                        <p:tgtEl>
                                          <p:spTgt spid="1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randombar(horizontal)">
                                      <p:cBhvr>
                                        <p:cTn id="46" dur="500"/>
                                        <p:tgtEl>
                                          <p:spTgt spid="19"/>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randombar(horizontal)">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P spid="14" grpId="0" animBg="1"/>
      <p:bldP spid="15" grpId="0"/>
      <p:bldP spid="16" grpId="0"/>
      <p:bldP spid="17" grpId="0"/>
      <p:bldP spid="18" grpId="0"/>
      <p:bldP spid="19"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085528" y="2232901"/>
            <a:ext cx="3497048"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GitHub OAuth</a:t>
            </a:r>
          </a:p>
        </p:txBody>
      </p:sp>
      <p:grpSp>
        <p:nvGrpSpPr>
          <p:cNvPr id="14" name="组合 13">
            <a:extLst>
              <a:ext uri="{FF2B5EF4-FFF2-40B4-BE49-F238E27FC236}">
                <a16:creationId xmlns:a16="http://schemas.microsoft.com/office/drawing/2014/main" id="{1ED84EDF-6D20-40CB-82F4-D0D8A54B63CC}"/>
              </a:ext>
            </a:extLst>
          </p:cNvPr>
          <p:cNvGrpSpPr/>
          <p:nvPr/>
        </p:nvGrpSpPr>
        <p:grpSpPr>
          <a:xfrm>
            <a:off x="1392603"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61270953"/>
      </p:ext>
    </p:extLst>
  </p:cSld>
  <p:clrMapOvr>
    <a:masterClrMapping/>
  </p:clrMapOvr>
</p:sld>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693</TotalTime>
  <Words>1209</Words>
  <Application>Microsoft Office PowerPoint</Application>
  <PresentationFormat>On-screen Show (16:9)</PresentationFormat>
  <Paragraphs>162</Paragraphs>
  <Slides>50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CMBX12</vt:lpstr>
      <vt:lpstr>CMR12</vt:lpstr>
      <vt:lpstr>Gill Sans</vt:lpstr>
      <vt:lpstr>Helvetica Neue</vt:lpstr>
      <vt:lpstr>Open Sans</vt:lpstr>
      <vt:lpstr>微软雅黑</vt:lpstr>
      <vt:lpstr>Arial</vt:lpstr>
      <vt:lpstr>Arial Black</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Runbo Zhao</cp:lastModifiedBy>
  <cp:revision>128</cp:revision>
  <dcterms:created xsi:type="dcterms:W3CDTF">2017-10-30T02:36:03Z</dcterms:created>
  <dcterms:modified xsi:type="dcterms:W3CDTF">2018-12-05T20:56:17Z</dcterms:modified>
</cp:coreProperties>
</file>