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25"/>
  </p:notesMasterIdLst>
  <p:sldIdLst>
    <p:sldId id="2295" r:id="rId3"/>
    <p:sldId id="2296" r:id="rId4"/>
    <p:sldId id="2313" r:id="rId5"/>
    <p:sldId id="2306" r:id="rId6"/>
    <p:sldId id="2308" r:id="rId7"/>
    <p:sldId id="2311" r:id="rId8"/>
    <p:sldId id="2312" r:id="rId9"/>
    <p:sldId id="2314" r:id="rId10"/>
    <p:sldId id="2323" r:id="rId11"/>
    <p:sldId id="2324" r:id="rId12"/>
    <p:sldId id="2316" r:id="rId13"/>
    <p:sldId id="2317" r:id="rId14"/>
    <p:sldId id="2318" r:id="rId15"/>
    <p:sldId id="2319" r:id="rId16"/>
    <p:sldId id="2321" r:id="rId17"/>
    <p:sldId id="2322" r:id="rId18"/>
    <p:sldId id="2325" r:id="rId19"/>
    <p:sldId id="2326" r:id="rId20"/>
    <p:sldId id="2320" r:id="rId21"/>
    <p:sldId id="321" r:id="rId22"/>
    <p:sldId id="335" r:id="rId23"/>
    <p:sldId id="2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BCD7"/>
    <a:srgbClr val="001FFF"/>
    <a:srgbClr val="F64924"/>
    <a:srgbClr val="00BED9"/>
    <a:srgbClr val="EC2227"/>
    <a:srgbClr val="29ACE3"/>
    <a:srgbClr val="203864"/>
    <a:srgbClr val="3B54A4"/>
    <a:srgbClr val="416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2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AF76-A672-48A3-BD04-838C01F1F5D2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B09C6-D5EA-4C59-A9BE-371CAF6E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9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7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70CA-975C-4989-B486-53F4903CE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839E9-BE1B-4C8E-BEE1-3F0D8FC2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1F585-8840-47E3-A41D-12AEA844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5B4BC-B645-4F90-8358-1DDCB51A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DF08C-685F-4DC7-8562-F57C26B8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6E73C-16BD-4A6E-97AA-06F09E31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35F23-8C3A-4014-8693-8C336C92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9EC-6913-40A0-B70E-FAE4378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7F259-212E-4BCB-AA28-3E0D982B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00F47-77F3-4108-944C-E79EA1F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6E73C-16BD-4A6E-97AA-06F09E31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35F23-8C3A-4014-8693-8C336C92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9EC-6913-40A0-B70E-FAE4378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7F259-212E-4BCB-AA28-3E0D982B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00F47-77F3-4108-944C-E79EA1F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605" y="6729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D3928-0F04-4711-A5BB-6FAC6363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ABA1D-5134-4C00-A13F-7D39C0E3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F9CEA-B5D2-4D75-BFDD-BF1C9CDC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D75458-7E93-4DB4-B303-27FD3DC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90BAC-36A8-40E2-832A-4FA19AD3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2F784-2BF8-48D8-9AFC-42BA7165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F4577-5F28-4A9A-B88C-86B19A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3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210A-7FA8-430E-943D-9E5BA364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754AB-A812-46F1-BE46-3A94D648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56F38-54A4-46F8-898A-42F911DC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7F0F4-DF07-4F58-AB1B-4580441A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0A06E-F9A0-4290-9571-6767A3C5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3F09C-D10D-4C93-B38A-FE882632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7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2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5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0D721-7A6A-4B17-A59A-6FEE7897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EE8A-F408-4CDC-93C3-BE613A36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04026-C491-4741-8D55-4E4FD597E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9FEF-7B32-44F6-9041-9FCE7BF46DF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9AA9-9B90-4DDE-AC57-192AAB88D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55182-BFAE-47F7-9122-5D214FA3B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78A5-DFE9-4C6C-9156-923A2D81B4D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A82C7B-B0C3-4529-BF8F-3C13DA8D22D6}"/>
              </a:ext>
            </a:extLst>
          </p:cNvPr>
          <p:cNvGrpSpPr/>
          <p:nvPr userDrawn="1"/>
        </p:nvGrpSpPr>
        <p:grpSpPr>
          <a:xfrm>
            <a:off x="643226" y="419695"/>
            <a:ext cx="396000" cy="396000"/>
            <a:chOff x="395576" y="248444"/>
            <a:chExt cx="396000" cy="396000"/>
          </a:xfrm>
          <a:noFill/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E9971B-0C7E-401F-A80E-AA125DB41468}"/>
                </a:ext>
              </a:extLst>
            </p:cNvPr>
            <p:cNvSpPr/>
            <p:nvPr userDrawn="1"/>
          </p:nvSpPr>
          <p:spPr>
            <a:xfrm>
              <a:off x="395576" y="248444"/>
              <a:ext cx="326092" cy="336419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华文楷体" panose="02010600040101010101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B609FF-DA50-4E79-AF2D-FF2506ECFF56}"/>
                </a:ext>
              </a:extLst>
            </p:cNvPr>
            <p:cNvSpPr/>
            <p:nvPr userDrawn="1"/>
          </p:nvSpPr>
          <p:spPr>
            <a:xfrm>
              <a:off x="581935" y="432344"/>
              <a:ext cx="209641" cy="2121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华文楷体" panose="0201060004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9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4" r:id="rId4"/>
    <p:sldLayoutId id="2147483655" r:id="rId5"/>
    <p:sldLayoutId id="2147483657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7.jp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5" Type="http://schemas.openxmlformats.org/officeDocument/2006/relationships/image" Target="../media/image30.pn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8.jpeg"/><Relationship Id="rId21" Type="http://schemas.openxmlformats.org/officeDocument/2006/relationships/image" Target="../media/image50.png"/><Relationship Id="rId7" Type="http://schemas.openxmlformats.org/officeDocument/2006/relationships/image" Target="../media/image36.gif"/><Relationship Id="rId12" Type="http://schemas.openxmlformats.org/officeDocument/2006/relationships/image" Target="../media/image41.jp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gif"/><Relationship Id="rId11" Type="http://schemas.openxmlformats.org/officeDocument/2006/relationships/image" Target="../media/image40.jp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jpg"/><Relationship Id="rId19" Type="http://schemas.openxmlformats.org/officeDocument/2006/relationships/image" Target="../media/image48.jpg"/><Relationship Id="rId4" Type="http://schemas.openxmlformats.org/officeDocument/2006/relationships/image" Target="../media/image33.jp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FF224B-F933-460B-BC89-DAA2C137E2C2}"/>
              </a:ext>
            </a:extLst>
          </p:cNvPr>
          <p:cNvGrpSpPr/>
          <p:nvPr/>
        </p:nvGrpSpPr>
        <p:grpSpPr>
          <a:xfrm>
            <a:off x="4037043" y="3102440"/>
            <a:ext cx="8158801" cy="2290518"/>
            <a:chOff x="4171953" y="2117704"/>
            <a:chExt cx="8158801" cy="2290518"/>
          </a:xfrm>
        </p:grpSpPr>
        <p:pic>
          <p:nvPicPr>
            <p:cNvPr id="3" name="image 1010">
              <a:extLst>
                <a:ext uri="{FF2B5EF4-FFF2-40B4-BE49-F238E27FC236}">
                  <a16:creationId xmlns:a16="http://schemas.microsoft.com/office/drawing/2014/main" id="{E03AAD18-AC85-4C66-9837-35F37207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16200000" flipH="1">
              <a:off x="11105229" y="3182697"/>
              <a:ext cx="2184563" cy="266487"/>
            </a:xfrm>
            <a:prstGeom prst="rect">
              <a:avLst/>
            </a:prstGeom>
            <a:ln>
              <a:solidFill>
                <a:srgbClr val="29ACE3"/>
              </a:solidFill>
            </a:ln>
          </p:spPr>
        </p:pic>
        <p:sp>
          <p:nvSpPr>
            <p:cNvPr id="4" name="Object 103">
              <a:extLst>
                <a:ext uri="{FF2B5EF4-FFF2-40B4-BE49-F238E27FC236}">
                  <a16:creationId xmlns:a16="http://schemas.microsoft.com/office/drawing/2014/main" id="{F8145ABA-CC37-4CB6-BD01-F2C9894BC183}"/>
                </a:ext>
              </a:extLst>
            </p:cNvPr>
            <p:cNvSpPr txBox="1"/>
            <p:nvPr/>
          </p:nvSpPr>
          <p:spPr>
            <a:xfrm>
              <a:off x="4171953" y="2117704"/>
              <a:ext cx="7860874" cy="1339737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7200" b="1" dirty="0">
                  <a:solidFill>
                    <a:srgbClr val="FFFFFF"/>
                  </a:solidFill>
                  <a:cs typeface="+mn-ea"/>
                  <a:sym typeface="+mn-lt"/>
                </a:rPr>
                <a:t>Corporate</a:t>
              </a:r>
              <a:r>
                <a:rPr lang="en-US" altLang="zh-CN" sz="6600" b="1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br>
                <a:rPr lang="en-US" altLang="zh-CN" sz="6600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en-US" altLang="zh-CN" sz="6600" b="1" dirty="0">
                  <a:solidFill>
                    <a:srgbClr val="FFFFFF"/>
                  </a:solidFill>
                  <a:cs typeface="+mn-ea"/>
                  <a:sym typeface="+mn-lt"/>
                </a:rPr>
                <a:t>Presentation</a:t>
              </a:r>
              <a:endParaRPr lang="zh-CN" sz="6600" b="1" i="0" dirty="0">
                <a:solidFill>
                  <a:srgbClr val="FFFFFF"/>
                </a:solidFill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Object 106">
            <a:extLst>
              <a:ext uri="{FF2B5EF4-FFF2-40B4-BE49-F238E27FC236}">
                <a16:creationId xmlns:a16="http://schemas.microsoft.com/office/drawing/2014/main" id="{2A0FEEF7-E7AD-42CC-A0BA-3B506C1D9518}"/>
              </a:ext>
            </a:extLst>
          </p:cNvPr>
          <p:cNvSpPr txBox="1"/>
          <p:nvPr/>
        </p:nvSpPr>
        <p:spPr>
          <a:xfrm>
            <a:off x="7035902" y="3903676"/>
            <a:ext cx="4891405" cy="3962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4000"/>
              </a:lnSpc>
            </a:pPr>
            <a:endParaRPr lang="en-US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Object 103">
            <a:extLst>
              <a:ext uri="{FF2B5EF4-FFF2-40B4-BE49-F238E27FC236}">
                <a16:creationId xmlns:a16="http://schemas.microsoft.com/office/drawing/2014/main" id="{F47C37F0-ED16-4D7A-8189-4930B836517F}"/>
              </a:ext>
            </a:extLst>
          </p:cNvPr>
          <p:cNvSpPr txBox="1"/>
          <p:nvPr/>
        </p:nvSpPr>
        <p:spPr>
          <a:xfrm>
            <a:off x="3964593" y="3089950"/>
            <a:ext cx="7860874" cy="133973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sz="7200" b="1" dirty="0">
                <a:solidFill>
                  <a:srgbClr val="FF0000"/>
                </a:solidFill>
                <a:cs typeface="+mn-ea"/>
                <a:sym typeface="+mn-lt"/>
              </a:rPr>
              <a:t>Corporate</a:t>
            </a:r>
            <a:r>
              <a:rPr lang="en-US" altLang="zh-CN" sz="6600" b="1" dirty="0">
                <a:solidFill>
                  <a:srgbClr val="3B54A4"/>
                </a:solidFill>
                <a:cs typeface="+mn-ea"/>
                <a:sym typeface="+mn-lt"/>
              </a:rPr>
              <a:t> </a:t>
            </a:r>
            <a:br>
              <a:rPr lang="en-US" altLang="zh-CN" sz="6600" b="1" dirty="0">
                <a:solidFill>
                  <a:srgbClr val="3B54A4"/>
                </a:solidFill>
                <a:cs typeface="+mn-ea"/>
                <a:sym typeface="+mn-lt"/>
              </a:rPr>
            </a:br>
            <a:r>
              <a:rPr lang="en-US" altLang="zh-CN" sz="6600" b="1" dirty="0">
                <a:cs typeface="+mn-ea"/>
                <a:sym typeface="+mn-lt"/>
              </a:rPr>
              <a:t>Presentation</a:t>
            </a:r>
            <a:endParaRPr lang="zh-CN" sz="6600" b="1" i="0" dirty="0">
              <a:uFillTx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E8C62-0F05-4383-86E8-D3ECE087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15" y="1487853"/>
            <a:ext cx="5746677" cy="1750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C2662-9D31-4E02-A74D-59FE0765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7572"/>
          <a:stretch/>
        </p:blipFill>
        <p:spPr>
          <a:xfrm>
            <a:off x="-1197672" y="-357972"/>
            <a:ext cx="7860874" cy="73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DF4D4-010F-469A-A04B-E4F32AC3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45" y="1045045"/>
            <a:ext cx="2236576" cy="11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F75D6-DD9D-423E-9549-633239B73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" y="865477"/>
            <a:ext cx="3837440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7B614-01E6-42A1-9CB3-33F3992C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" y="1062162"/>
            <a:ext cx="3485812" cy="13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816E5-4561-4C82-94AD-B4439F829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" y="1187411"/>
            <a:ext cx="2846838" cy="10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39F69-EA17-4F01-8072-C46F9076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" y="1124876"/>
            <a:ext cx="2956566" cy="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1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9CDD6-270E-4C3D-BC92-59F4CC137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" y="848207"/>
            <a:ext cx="2267717" cy="8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73FD4-35DA-4C9D-BF2D-2192120A4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2" y="1027872"/>
            <a:ext cx="2273813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81798-549F-421C-AE98-F328E1D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5" y="1073407"/>
            <a:ext cx="2621285" cy="8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0F8E3-445C-4084-864D-54BD4DB8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4" y="824425"/>
            <a:ext cx="2941293" cy="14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5385F-1804-4F41-85F8-B6F690F19C8B}"/>
              </a:ext>
            </a:extLst>
          </p:cNvPr>
          <p:cNvGrpSpPr/>
          <p:nvPr/>
        </p:nvGrpSpPr>
        <p:grpSpPr>
          <a:xfrm>
            <a:off x="919515" y="1218955"/>
            <a:ext cx="2513233" cy="839172"/>
            <a:chOff x="919515" y="1039075"/>
            <a:chExt cx="2513233" cy="8391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E42CC0-4F0C-4884-B13A-3E4F0211449E}"/>
                </a:ext>
              </a:extLst>
            </p:cNvPr>
            <p:cNvSpPr/>
            <p:nvPr/>
          </p:nvSpPr>
          <p:spPr>
            <a:xfrm>
              <a:off x="919515" y="1039075"/>
              <a:ext cx="2513233" cy="839172"/>
            </a:xfrm>
            <a:prstGeom prst="rect">
              <a:avLst/>
            </a:prstGeom>
            <a:solidFill>
              <a:srgbClr val="222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28" name="Picture 4" descr="footer-logo">
              <a:extLst>
                <a:ext uri="{FF2B5EF4-FFF2-40B4-BE49-F238E27FC236}">
                  <a16:creationId xmlns:a16="http://schemas.microsoft.com/office/drawing/2014/main" id="{FBEB499D-86ED-4C4E-9DA7-FC1FBBC2C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46" y="1039075"/>
              <a:ext cx="2504991" cy="83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71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3FF36C-39E6-4FCA-B04D-74A1B28A78E9}"/>
              </a:ext>
            </a:extLst>
          </p:cNvPr>
          <p:cNvSpPr/>
          <p:nvPr/>
        </p:nvSpPr>
        <p:spPr>
          <a:xfrm>
            <a:off x="4223656" y="607655"/>
            <a:ext cx="3788229" cy="37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8799C993-2A7E-48E8-B8CD-3C19884329AD}"/>
              </a:ext>
            </a:extLst>
          </p:cNvPr>
          <p:cNvSpPr txBox="1"/>
          <p:nvPr/>
        </p:nvSpPr>
        <p:spPr>
          <a:xfrm>
            <a:off x="7275226" y="239486"/>
            <a:ext cx="499267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3765">
              <a:defRPr/>
            </a:pPr>
            <a:r>
              <a:rPr lang="en-US" altLang="zh-CN" sz="6600" b="1" dirty="0">
                <a:ln w="34925">
                  <a:noFill/>
                  <a:prstDash val="solid"/>
                </a:ln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ABOUT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1C44C-4D49-47CB-A456-03D20BBC7EAC}"/>
              </a:ext>
            </a:extLst>
          </p:cNvPr>
          <p:cNvSpPr/>
          <p:nvPr/>
        </p:nvSpPr>
        <p:spPr>
          <a:xfrm>
            <a:off x="4826000" y="6486342"/>
            <a:ext cx="2540000" cy="37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E59E138C-55A4-4A0C-BF2C-E6DCBB7AC2BE}"/>
              </a:ext>
            </a:extLst>
          </p:cNvPr>
          <p:cNvGrpSpPr/>
          <p:nvPr/>
        </p:nvGrpSpPr>
        <p:grpSpPr>
          <a:xfrm>
            <a:off x="-1742429" y="-76200"/>
            <a:ext cx="6430780" cy="7010400"/>
            <a:chOff x="-3224129" y="1449"/>
            <a:chExt cx="6430780" cy="7010400"/>
          </a:xfrm>
        </p:grpSpPr>
        <p:sp>
          <p:nvSpPr>
            <p:cNvPr id="10" name="任意多边形: 形状 4">
              <a:extLst>
                <a:ext uri="{FF2B5EF4-FFF2-40B4-BE49-F238E27FC236}">
                  <a16:creationId xmlns:a16="http://schemas.microsoft.com/office/drawing/2014/main" id="{62155BB1-5363-4201-93E0-DF5888A19435}"/>
                </a:ext>
              </a:extLst>
            </p:cNvPr>
            <p:cNvSpPr/>
            <p:nvPr/>
          </p:nvSpPr>
          <p:spPr>
            <a:xfrm>
              <a:off x="-3208663" y="144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solidFill>
              <a:srgbClr val="00BED9">
                <a:alpha val="28000"/>
              </a:srgbClr>
            </a:soli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等腰三角形 5">
              <a:extLst>
                <a:ext uri="{FF2B5EF4-FFF2-40B4-BE49-F238E27FC236}">
                  <a16:creationId xmlns:a16="http://schemas.microsoft.com/office/drawing/2014/main" id="{9101A9CC-CCF4-4E0C-9D12-3E81538B40DB}"/>
                </a:ext>
              </a:extLst>
            </p:cNvPr>
            <p:cNvSpPr/>
            <p:nvPr/>
          </p:nvSpPr>
          <p:spPr>
            <a:xfrm>
              <a:off x="-3224129" y="2677797"/>
              <a:ext cx="4920342" cy="4274457"/>
            </a:xfrm>
            <a:prstGeom prst="triangle">
              <a:avLst>
                <a:gd name="adj" fmla="val 48230"/>
              </a:avLst>
            </a:prstGeom>
            <a:solidFill>
              <a:srgbClr val="0070C0">
                <a:alpha val="39000"/>
              </a:srgbClr>
            </a:soli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6">
              <a:extLst>
                <a:ext uri="{FF2B5EF4-FFF2-40B4-BE49-F238E27FC236}">
                  <a16:creationId xmlns:a16="http://schemas.microsoft.com/office/drawing/2014/main" id="{91D6315E-48D6-4F56-A918-F9D65C10112D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solidFill>
              <a:srgbClr val="F64924">
                <a:alpha val="58000"/>
              </a:srgbClr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2E039B-F577-4D3B-A7EB-4FC6014C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84" y="5992983"/>
            <a:ext cx="2230086" cy="6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0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46000">
                <a:schemeClr val="bg1">
                  <a:alpha val="11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B14638-01CE-4ADE-ADFA-0690479A8E52}"/>
              </a:ext>
            </a:extLst>
          </p:cNvPr>
          <p:cNvSpPr txBox="1"/>
          <p:nvPr/>
        </p:nvSpPr>
        <p:spPr>
          <a:xfrm>
            <a:off x="441240" y="5612584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Partners</a:t>
            </a:r>
          </a:p>
        </p:txBody>
      </p:sp>
      <p:sp>
        <p:nvSpPr>
          <p:cNvPr id="90" name="等腰三角形 89"/>
          <p:cNvSpPr/>
          <p:nvPr/>
        </p:nvSpPr>
        <p:spPr>
          <a:xfrm rot="10800000">
            <a:off x="551311" y="5496595"/>
            <a:ext cx="854295" cy="193586"/>
          </a:xfrm>
          <a:prstGeom prst="triangle">
            <a:avLst>
              <a:gd name="adj" fmla="val 100000"/>
            </a:avLst>
          </a:prstGeom>
          <a:solidFill>
            <a:srgbClr val="A7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02791C-934F-47E1-8C38-953FDC0E92AE}"/>
              </a:ext>
            </a:extLst>
          </p:cNvPr>
          <p:cNvGrpSpPr/>
          <p:nvPr/>
        </p:nvGrpSpPr>
        <p:grpSpPr>
          <a:xfrm>
            <a:off x="2990439" y="667208"/>
            <a:ext cx="8760321" cy="5022973"/>
            <a:chOff x="2525008" y="983881"/>
            <a:chExt cx="8760321" cy="5022973"/>
          </a:xfrm>
        </p:grpSpPr>
        <p:grpSp>
          <p:nvGrpSpPr>
            <p:cNvPr id="56" name="组合 55"/>
            <p:cNvGrpSpPr/>
            <p:nvPr/>
          </p:nvGrpSpPr>
          <p:grpSpPr>
            <a:xfrm>
              <a:off x="2525008" y="983881"/>
              <a:ext cx="8759124" cy="1219201"/>
              <a:chOff x="2575806" y="1237876"/>
              <a:chExt cx="8759124" cy="121920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7580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338279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100752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863225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625700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287481" y="2251349"/>
              <a:ext cx="6996649" cy="1219201"/>
              <a:chOff x="2575806" y="1237876"/>
              <a:chExt cx="6996649" cy="121920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57580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8279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00752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63225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051153" y="3518817"/>
              <a:ext cx="5234176" cy="1219201"/>
              <a:chOff x="2590020" y="1237876"/>
              <a:chExt cx="5234176" cy="121920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590020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352493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11496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821008" y="4786286"/>
              <a:ext cx="3463122" cy="1220568"/>
              <a:chOff x="2584387" y="1237876"/>
              <a:chExt cx="3463122" cy="122056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584387" y="1239243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338279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Google Shape;255;p22" descr="ไม่มีคำอธิบายรูปภาพ">
              <a:extLst>
                <a:ext uri="{FF2B5EF4-FFF2-40B4-BE49-F238E27FC236}">
                  <a16:creationId xmlns:a16="http://schemas.microsoft.com/office/drawing/2014/main" id="{DDF3DD32-0FB6-41A8-AF5B-D06FDDAACB6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25935" b="18417"/>
            <a:stretch/>
          </p:blipFill>
          <p:spPr>
            <a:xfrm>
              <a:off x="6243115" y="2523247"/>
              <a:ext cx="1375557" cy="840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256;p22" descr="ในภาพอาจจะมี ข้อความพูดว่า &quot;TMT CONNECT SYSTEM&quot;">
              <a:extLst>
                <a:ext uri="{FF2B5EF4-FFF2-40B4-BE49-F238E27FC236}">
                  <a16:creationId xmlns:a16="http://schemas.microsoft.com/office/drawing/2014/main" id="{2814C8EE-5360-4E5D-9332-F4FBC96DD13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20832" b="22045"/>
            <a:stretch/>
          </p:blipFill>
          <p:spPr>
            <a:xfrm>
              <a:off x="9851497" y="2476098"/>
              <a:ext cx="1237787" cy="776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257;p22" descr="ในภาพอาจจะมี ข้อความ">
              <a:extLst>
                <a:ext uri="{FF2B5EF4-FFF2-40B4-BE49-F238E27FC236}">
                  <a16:creationId xmlns:a16="http://schemas.microsoft.com/office/drawing/2014/main" id="{01494EE3-FCE5-483A-B9B9-7704133C1C8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36386" b="38404"/>
            <a:stretch/>
          </p:blipFill>
          <p:spPr>
            <a:xfrm>
              <a:off x="6249296" y="1389902"/>
              <a:ext cx="1295352" cy="35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258;p22">
              <a:extLst>
                <a:ext uri="{FF2B5EF4-FFF2-40B4-BE49-F238E27FC236}">
                  <a16:creationId xmlns:a16="http://schemas.microsoft.com/office/drawing/2014/main" id="{83BD3563-406A-43BF-91F4-79373B5FD8B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19355" y="2695822"/>
              <a:ext cx="1295351" cy="42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259;p22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1482876F-02EC-4C8A-AD30-FBCE57D1FE7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64184" y="1178854"/>
              <a:ext cx="794918" cy="965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260;p22">
              <a:extLst>
                <a:ext uri="{FF2B5EF4-FFF2-40B4-BE49-F238E27FC236}">
                  <a16:creationId xmlns:a16="http://schemas.microsoft.com/office/drawing/2014/main" id="{859090C0-6AA6-48AC-8E57-934A80DDBCC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7293" y="2266103"/>
              <a:ext cx="1396038" cy="1097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261;p22" descr="ผลการค้นหารูปภาพสำหรับ บ. สกาย ไอซีที จำกัด (มหาชน)">
              <a:extLst>
                <a:ext uri="{FF2B5EF4-FFF2-40B4-BE49-F238E27FC236}">
                  <a16:creationId xmlns:a16="http://schemas.microsoft.com/office/drawing/2014/main" id="{35B2D97F-2BAD-483B-A95A-38DF952E8808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32564" y="1220055"/>
              <a:ext cx="1295351" cy="790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262;p22" descr="ผลการค้นหารูปภาพสำหรับ บ. โปรซีเคียว จำกัด (สำนักงานใหญ่)">
              <a:extLst>
                <a:ext uri="{FF2B5EF4-FFF2-40B4-BE49-F238E27FC236}">
                  <a16:creationId xmlns:a16="http://schemas.microsoft.com/office/drawing/2014/main" id="{867AE25C-049D-4D5C-B45A-094FE0B9244F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290552" y="993760"/>
              <a:ext cx="1706157" cy="1150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263;p22" descr="ไม่มีคำอธิบายรูปภาพ">
              <a:extLst>
                <a:ext uri="{FF2B5EF4-FFF2-40B4-BE49-F238E27FC236}">
                  <a16:creationId xmlns:a16="http://schemas.microsoft.com/office/drawing/2014/main" id="{B2206D52-FA2F-4719-9FF5-BD4D2048B88A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 t="26468" b="25734"/>
            <a:stretch/>
          </p:blipFill>
          <p:spPr>
            <a:xfrm>
              <a:off x="9865647" y="5059302"/>
              <a:ext cx="1295351" cy="679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264;p22" descr="ITGreen Corporate">
              <a:extLst>
                <a:ext uri="{FF2B5EF4-FFF2-40B4-BE49-F238E27FC236}">
                  <a16:creationId xmlns:a16="http://schemas.microsoft.com/office/drawing/2014/main" id="{C99F7784-FCB9-4A7D-8DD4-30177EE42360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705843" y="1166890"/>
              <a:ext cx="1337945" cy="758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265;p22" descr="ผลการค้นหารูปภาพสำหรับ บริษัท บริลเลี่ยน เทค จำกัด">
              <a:extLst>
                <a:ext uri="{FF2B5EF4-FFF2-40B4-BE49-F238E27FC236}">
                  <a16:creationId xmlns:a16="http://schemas.microsoft.com/office/drawing/2014/main" id="{18FD196F-7A40-4D84-9E6D-41631B9A5B99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953947" y="3606175"/>
              <a:ext cx="951135" cy="1044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266;p22">
              <a:extLst>
                <a:ext uri="{FF2B5EF4-FFF2-40B4-BE49-F238E27FC236}">
                  <a16:creationId xmlns:a16="http://schemas.microsoft.com/office/drawing/2014/main" id="{155A78C2-0694-4DA3-A3F4-B1D12C9BF67B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916282" y="5049824"/>
              <a:ext cx="1639837" cy="688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267;p22" descr="ผลการค้นหารูปภาพสำหรับ บริษัท เอสเค พอยท์เน็ตเวิร์ค จำกัด">
              <a:extLst>
                <a:ext uri="{FF2B5EF4-FFF2-40B4-BE49-F238E27FC236}">
                  <a16:creationId xmlns:a16="http://schemas.microsoft.com/office/drawing/2014/main" id="{21E02C93-C55D-4BB5-8E2A-DE5197C02A38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 l="29607" t="10044" r="22795" b="21736"/>
            <a:stretch/>
          </p:blipFill>
          <p:spPr>
            <a:xfrm>
              <a:off x="6434592" y="3518818"/>
              <a:ext cx="998787" cy="1131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268;p22">
              <a:extLst>
                <a:ext uri="{FF2B5EF4-FFF2-40B4-BE49-F238E27FC236}">
                  <a16:creationId xmlns:a16="http://schemas.microsoft.com/office/drawing/2014/main" id="{1A2F3CBC-6344-4A77-B4B0-408946FE73FD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942597" y="3865173"/>
              <a:ext cx="1477114" cy="4727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712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任意多边形: 形状 2">
            <a:extLst>
              <a:ext uri="{FF2B5EF4-FFF2-40B4-BE49-F238E27FC236}">
                <a16:creationId xmlns:a16="http://schemas.microsoft.com/office/drawing/2014/main" id="{1EB71E2D-EFBD-48EE-BE60-C6E84B4E0A80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46000">
                <a:schemeClr val="bg1">
                  <a:alpha val="11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B14638-01CE-4ADE-ADFA-0690479A8E52}"/>
              </a:ext>
            </a:extLst>
          </p:cNvPr>
          <p:cNvSpPr txBox="1"/>
          <p:nvPr/>
        </p:nvSpPr>
        <p:spPr>
          <a:xfrm>
            <a:off x="441240" y="5612584"/>
            <a:ext cx="499367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Site Reference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等腰三角形 89"/>
          <p:cNvSpPr/>
          <p:nvPr/>
        </p:nvSpPr>
        <p:spPr>
          <a:xfrm rot="10800000">
            <a:off x="551311" y="5496595"/>
            <a:ext cx="854295" cy="193586"/>
          </a:xfrm>
          <a:prstGeom prst="triangle">
            <a:avLst>
              <a:gd name="adj" fmla="val 100000"/>
            </a:avLst>
          </a:prstGeom>
          <a:solidFill>
            <a:srgbClr val="A7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02791C-934F-47E1-8C38-953FDC0E92AE}"/>
              </a:ext>
            </a:extLst>
          </p:cNvPr>
          <p:cNvGrpSpPr/>
          <p:nvPr/>
        </p:nvGrpSpPr>
        <p:grpSpPr>
          <a:xfrm>
            <a:off x="3118743" y="281515"/>
            <a:ext cx="8776707" cy="5022973"/>
            <a:chOff x="2525008" y="983881"/>
            <a:chExt cx="8776707" cy="5022973"/>
          </a:xfrm>
        </p:grpSpPr>
        <p:grpSp>
          <p:nvGrpSpPr>
            <p:cNvPr id="56" name="组合 55"/>
            <p:cNvGrpSpPr/>
            <p:nvPr/>
          </p:nvGrpSpPr>
          <p:grpSpPr>
            <a:xfrm>
              <a:off x="2525008" y="983881"/>
              <a:ext cx="8759124" cy="1219201"/>
              <a:chOff x="2575806" y="1237876"/>
              <a:chExt cx="8759124" cy="121920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7580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338279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100752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863225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625700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287481" y="2251349"/>
              <a:ext cx="6996649" cy="1219201"/>
              <a:chOff x="2575806" y="1237876"/>
              <a:chExt cx="6996649" cy="121920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57580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8279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00752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63225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051153" y="3518817"/>
              <a:ext cx="5234176" cy="1219201"/>
              <a:chOff x="2590020" y="1237876"/>
              <a:chExt cx="5234176" cy="121920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590020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352493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114966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821008" y="4786286"/>
              <a:ext cx="3480707" cy="1220568"/>
              <a:chOff x="2584387" y="1237876"/>
              <a:chExt cx="3480707" cy="122056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584387" y="1239243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355864" y="1237876"/>
                <a:ext cx="1709230" cy="1219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0" name="Google Shape;278;p23" descr="1231612_235597349928013_1457604213_n.jpg">
            <a:extLst>
              <a:ext uri="{FF2B5EF4-FFF2-40B4-BE49-F238E27FC236}">
                <a16:creationId xmlns:a16="http://schemas.microsoft.com/office/drawing/2014/main" id="{CC3E9B0E-2B16-4A1E-9545-99EE178531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9071" y="2970016"/>
            <a:ext cx="928358" cy="87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23">
            <a:extLst>
              <a:ext uri="{FF2B5EF4-FFF2-40B4-BE49-F238E27FC236}">
                <a16:creationId xmlns:a16="http://schemas.microsoft.com/office/drawing/2014/main" id="{CE09F86B-CB42-42B7-8C8B-6B9EF11F48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275" t="9765" r="76940" b="74610"/>
          <a:stretch/>
        </p:blipFill>
        <p:spPr>
          <a:xfrm>
            <a:off x="6962389" y="2970016"/>
            <a:ext cx="962201" cy="8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80;p23" descr="Untitled.gif">
            <a:extLst>
              <a:ext uri="{FF2B5EF4-FFF2-40B4-BE49-F238E27FC236}">
                <a16:creationId xmlns:a16="http://schemas.microsoft.com/office/drawing/2014/main" id="{19D00734-3367-4AA8-96D9-5302990E39B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1741" y="1685442"/>
            <a:ext cx="908992" cy="93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81;p23" descr="logo-200pix.gif">
            <a:extLst>
              <a:ext uri="{FF2B5EF4-FFF2-40B4-BE49-F238E27FC236}">
                <a16:creationId xmlns:a16="http://schemas.microsoft.com/office/drawing/2014/main" id="{B498D10B-07F9-4530-96D2-A2C67EA5B3A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37584" y="1685442"/>
            <a:ext cx="980817" cy="93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82;p23" descr="450x456-images-stories-logo-10-15-police_58.jpg">
            <a:extLst>
              <a:ext uri="{FF2B5EF4-FFF2-40B4-BE49-F238E27FC236}">
                <a16:creationId xmlns:a16="http://schemas.microsoft.com/office/drawing/2014/main" id="{92C36C14-DFD2-44F9-871A-15487440351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5006" y="387395"/>
            <a:ext cx="1150789" cy="100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84;p23">
            <a:extLst>
              <a:ext uri="{FF2B5EF4-FFF2-40B4-BE49-F238E27FC236}">
                <a16:creationId xmlns:a16="http://schemas.microsoft.com/office/drawing/2014/main" id="{46B966DF-0A60-40FB-84DC-54E2D634B97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71132" y="1782231"/>
            <a:ext cx="1668318" cy="7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85;p23">
            <a:extLst>
              <a:ext uri="{FF2B5EF4-FFF2-40B4-BE49-F238E27FC236}">
                <a16:creationId xmlns:a16="http://schemas.microsoft.com/office/drawing/2014/main" id="{D2FF75CE-C9B1-48B6-8A2E-1BE89984E6C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55739" y="2943966"/>
            <a:ext cx="937139" cy="91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88;p23" descr="ผลการค้นหารูปภาพสำหรับ เทศบาลปากเกร็ด โลโก้">
            <a:extLst>
              <a:ext uri="{FF2B5EF4-FFF2-40B4-BE49-F238E27FC236}">
                <a16:creationId xmlns:a16="http://schemas.microsoft.com/office/drawing/2014/main" id="{352CE3EE-28FC-464A-8223-218FA8B95C3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81474" y="4250080"/>
            <a:ext cx="907550" cy="9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289;p23" descr="ผลการค้นหารูปภาพสำหรับ logo กทม">
            <a:extLst>
              <a:ext uri="{FF2B5EF4-FFF2-40B4-BE49-F238E27FC236}">
                <a16:creationId xmlns:a16="http://schemas.microsoft.com/office/drawing/2014/main" id="{AF19E524-0A9A-45BD-9496-00E86EAEBE7F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238943" y="371298"/>
            <a:ext cx="1104163" cy="108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90;p23">
            <a:extLst>
              <a:ext uri="{FF2B5EF4-FFF2-40B4-BE49-F238E27FC236}">
                <a16:creationId xmlns:a16="http://schemas.microsoft.com/office/drawing/2014/main" id="{01C8F931-F2DD-435E-AD97-E770443E45E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46886" y="334939"/>
            <a:ext cx="1574979" cy="106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291;p23">
            <a:extLst>
              <a:ext uri="{FF2B5EF4-FFF2-40B4-BE49-F238E27FC236}">
                <a16:creationId xmlns:a16="http://schemas.microsoft.com/office/drawing/2014/main" id="{EB91E634-2466-4427-8CB7-376838B17CD0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760015" y="4212487"/>
            <a:ext cx="1025637" cy="95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292;p23" descr="à¸à¸¥à¸à¸²à¸£à¸à¹à¸à¸«à¸²à¸£à¸¹à¸à¸ à¸²à¸à¸ªà¸³à¸«à¸£à¸±à¸ logo cat telecom">
            <a:extLst>
              <a:ext uri="{FF2B5EF4-FFF2-40B4-BE49-F238E27FC236}">
                <a16:creationId xmlns:a16="http://schemas.microsoft.com/office/drawing/2014/main" id="{19C41E21-DC9F-444D-965A-DE1CD70C097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613090" y="631284"/>
            <a:ext cx="1370188" cy="47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294;p23">
            <a:extLst>
              <a:ext uri="{FF2B5EF4-FFF2-40B4-BE49-F238E27FC236}">
                <a16:creationId xmlns:a16="http://schemas.microsoft.com/office/drawing/2014/main" id="{DC373530-2D80-4245-B5B1-0D8C4241C2E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132977" y="624820"/>
            <a:ext cx="1717072" cy="54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295;p23" descr="à¸à¸¥à¸à¸²à¸£à¸à¹à¸à¸«à¸²à¸£à¸¹à¸à¸ à¸²à¸à¸ªà¸³à¸«à¸£à¸±à¸ à¹à¸¥à¹à¸à¹ à¸à¸²à¸£à¸à¸²à¸à¸à¸´à¹à¸¨à¸©à¹à¸«à¹à¸à¸à¸£à¸°à¹à¸à¸¨à¹à¸à¸¢">
            <a:extLst>
              <a:ext uri="{FF2B5EF4-FFF2-40B4-BE49-F238E27FC236}">
                <a16:creationId xmlns:a16="http://schemas.microsoft.com/office/drawing/2014/main" id="{64BD8CA5-DA42-457D-9539-5AB57819412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232064" y="1621472"/>
            <a:ext cx="1203001" cy="116429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矩形 73">
            <a:extLst>
              <a:ext uri="{FF2B5EF4-FFF2-40B4-BE49-F238E27FC236}">
                <a16:creationId xmlns:a16="http://schemas.microsoft.com/office/drawing/2014/main" id="{741ED069-D347-4C41-B215-94E9960ABF7D}"/>
              </a:ext>
            </a:extLst>
          </p:cNvPr>
          <p:cNvSpPr/>
          <p:nvPr/>
        </p:nvSpPr>
        <p:spPr>
          <a:xfrm>
            <a:off x="6650418" y="4079422"/>
            <a:ext cx="1709230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8" name="Google Shape;293;p23" descr="à¸à¸¥à¸à¸²à¸£à¸à¹à¸à¸«à¸²à¸£à¸¹à¸à¸ à¸²à¸à¸ªà¸³à¸«à¸£à¸±à¸ à¹à¸¥à¹à¸à¹ à¹à¸à¸¨à¸à¸²à¸¥à¸à¸³à¸à¸¥à¸ à¸¹à¹à¸à¸²à¸à¸­à¸">
            <a:extLst>
              <a:ext uri="{FF2B5EF4-FFF2-40B4-BE49-F238E27FC236}">
                <a16:creationId xmlns:a16="http://schemas.microsoft.com/office/drawing/2014/main" id="{685DB80C-46CA-4A88-A268-7060402D8E13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830101" y="4035652"/>
            <a:ext cx="1336406" cy="133640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矩形 65">
            <a:extLst>
              <a:ext uri="{FF2B5EF4-FFF2-40B4-BE49-F238E27FC236}">
                <a16:creationId xmlns:a16="http://schemas.microsoft.com/office/drawing/2014/main" id="{EDFEBEA0-9079-4C0E-B7D6-DF3542F88486}"/>
              </a:ext>
            </a:extLst>
          </p:cNvPr>
          <p:cNvSpPr/>
          <p:nvPr/>
        </p:nvSpPr>
        <p:spPr>
          <a:xfrm>
            <a:off x="6661274" y="5355483"/>
            <a:ext cx="1709230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4" name="矩形 66">
            <a:extLst>
              <a:ext uri="{FF2B5EF4-FFF2-40B4-BE49-F238E27FC236}">
                <a16:creationId xmlns:a16="http://schemas.microsoft.com/office/drawing/2014/main" id="{F1E8E868-831A-4A18-8F4B-9CF727A6D531}"/>
              </a:ext>
            </a:extLst>
          </p:cNvPr>
          <p:cNvSpPr/>
          <p:nvPr/>
        </p:nvSpPr>
        <p:spPr>
          <a:xfrm>
            <a:off x="8423747" y="5355483"/>
            <a:ext cx="1709230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矩形 67">
            <a:extLst>
              <a:ext uri="{FF2B5EF4-FFF2-40B4-BE49-F238E27FC236}">
                <a16:creationId xmlns:a16="http://schemas.microsoft.com/office/drawing/2014/main" id="{ED2874ED-D964-4541-87AD-1D9414ED9782}"/>
              </a:ext>
            </a:extLst>
          </p:cNvPr>
          <p:cNvSpPr/>
          <p:nvPr/>
        </p:nvSpPr>
        <p:spPr>
          <a:xfrm>
            <a:off x="10186220" y="5355483"/>
            <a:ext cx="1709230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Google Shape;283;p23" descr="ผลการค้นหารูปภาพสำหรับ กรมทางหลวง โลโก้">
            <a:extLst>
              <a:ext uri="{FF2B5EF4-FFF2-40B4-BE49-F238E27FC236}">
                <a16:creationId xmlns:a16="http://schemas.microsoft.com/office/drawing/2014/main" id="{86519D6F-920E-4B9E-810E-16D97814FBBD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620405" y="5555410"/>
            <a:ext cx="805689" cy="81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86;p23">
            <a:extLst>
              <a:ext uri="{FF2B5EF4-FFF2-40B4-BE49-F238E27FC236}">
                <a16:creationId xmlns:a16="http://schemas.microsoft.com/office/drawing/2014/main" id="{81C2566B-6A1C-4398-A0D9-6FB9EEAA90F2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795592" y="5465776"/>
            <a:ext cx="1005184" cy="99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87;p23">
            <a:extLst>
              <a:ext uri="{FF2B5EF4-FFF2-40B4-BE49-F238E27FC236}">
                <a16:creationId xmlns:a16="http://schemas.microsoft.com/office/drawing/2014/main" id="{E765DF9B-89E7-4899-BF66-DEC559153DAD}"/>
              </a:ext>
            </a:extLst>
          </p:cNvPr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018262" y="5490746"/>
            <a:ext cx="1005183" cy="953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5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06">
            <a:extLst>
              <a:ext uri="{FF2B5EF4-FFF2-40B4-BE49-F238E27FC236}">
                <a16:creationId xmlns:a16="http://schemas.microsoft.com/office/drawing/2014/main" id="{2A0FEEF7-E7AD-42CC-A0BA-3B506C1D9518}"/>
              </a:ext>
            </a:extLst>
          </p:cNvPr>
          <p:cNvSpPr txBox="1"/>
          <p:nvPr/>
        </p:nvSpPr>
        <p:spPr>
          <a:xfrm>
            <a:off x="7035902" y="3903676"/>
            <a:ext cx="4891405" cy="3962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4000"/>
              </a:lnSpc>
            </a:pPr>
            <a:endParaRPr lang="en-US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Object 103">
            <a:extLst>
              <a:ext uri="{FF2B5EF4-FFF2-40B4-BE49-F238E27FC236}">
                <a16:creationId xmlns:a16="http://schemas.microsoft.com/office/drawing/2014/main" id="{F47C37F0-ED16-4D7A-8189-4930B836517F}"/>
              </a:ext>
            </a:extLst>
          </p:cNvPr>
          <p:cNvSpPr txBox="1"/>
          <p:nvPr/>
        </p:nvSpPr>
        <p:spPr>
          <a:xfrm>
            <a:off x="3964593" y="3089950"/>
            <a:ext cx="7860874" cy="133973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sz="6600" b="1" i="0" dirty="0">
                <a:uFillTx/>
                <a:cs typeface="+mn-ea"/>
                <a:sym typeface="+mn-lt"/>
              </a:rPr>
              <a:t>THANK YOU</a:t>
            </a:r>
            <a:endParaRPr lang="zh-CN" sz="6600" b="1" i="0" dirty="0">
              <a:uFillTx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E8C62-0F05-4383-86E8-D3ECE087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15" y="1487853"/>
            <a:ext cx="5746677" cy="1750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C2662-9D31-4E02-A74D-59FE07655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r="67572"/>
          <a:stretch/>
        </p:blipFill>
        <p:spPr>
          <a:xfrm>
            <a:off x="-1197672" y="-357972"/>
            <a:ext cx="7860874" cy="73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6A31F4-8EA7-4D23-8A0D-82CD70C9A577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4426860" y="598"/>
            <a:ext cx="71896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 MODEL</a:t>
            </a:r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3B77E-FD55-407D-AD67-B9518F60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13" y="1747057"/>
            <a:ext cx="5711457" cy="45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D79A96C-F6E8-43F1-83DC-D6FF7C745FE7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164" y="6299285"/>
            <a:ext cx="1563900" cy="476296"/>
          </a:xfrm>
          <a:prstGeom prst="rect">
            <a:avLst/>
          </a:prstGeom>
        </p:spPr>
      </p:pic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7897518" y="-42988"/>
            <a:ext cx="499267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0219D-614E-4BBC-BFBE-AA57B7041053}"/>
              </a:ext>
            </a:extLst>
          </p:cNvPr>
          <p:cNvSpPr/>
          <p:nvPr/>
        </p:nvSpPr>
        <p:spPr>
          <a:xfrm>
            <a:off x="537495" y="1138777"/>
            <a:ext cx="8328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“ No.1 of Distributor for </a:t>
            </a:r>
            <a:r>
              <a:rPr lang="th-TH" sz="4000" b="1" dirty="0"/>
              <a:t>ICT</a:t>
            </a:r>
            <a:r>
              <a:rPr lang="en-US" sz="4000" b="1" dirty="0"/>
              <a:t> ”</a:t>
            </a:r>
            <a:endParaRPr lang="th-TH" sz="4000" b="1" dirty="0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23">
            <a:extLst>
              <a:ext uri="{FF2B5EF4-FFF2-40B4-BE49-F238E27FC236}">
                <a16:creationId xmlns:a16="http://schemas.microsoft.com/office/drawing/2014/main" id="{01244372-6001-4ECB-936F-B72F8EC3D3D8}"/>
              </a:ext>
            </a:extLst>
          </p:cNvPr>
          <p:cNvGrpSpPr/>
          <p:nvPr/>
        </p:nvGrpSpPr>
        <p:grpSpPr>
          <a:xfrm>
            <a:off x="3390007" y="2245748"/>
            <a:ext cx="2608424" cy="4390768"/>
            <a:chOff x="4788852" y="2352142"/>
            <a:chExt cx="2607971" cy="4390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任意多边形 9">
              <a:extLst>
                <a:ext uri="{FF2B5EF4-FFF2-40B4-BE49-F238E27FC236}">
                  <a16:creationId xmlns:a16="http://schemas.microsoft.com/office/drawing/2014/main" id="{D0117BB4-3463-45EC-87B2-58F88B19B7DD}"/>
                </a:ext>
              </a:extLst>
            </p:cNvPr>
            <p:cNvSpPr/>
            <p:nvPr/>
          </p:nvSpPr>
          <p:spPr>
            <a:xfrm>
              <a:off x="4934471" y="2352142"/>
              <a:ext cx="2302718" cy="4390767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任意多边形 10">
              <a:extLst>
                <a:ext uri="{FF2B5EF4-FFF2-40B4-BE49-F238E27FC236}">
                  <a16:creationId xmlns:a16="http://schemas.microsoft.com/office/drawing/2014/main" id="{9B03457B-FBBE-4FF9-AB1A-5338ECB4ECB9}"/>
                </a:ext>
              </a:extLst>
            </p:cNvPr>
            <p:cNvSpPr/>
            <p:nvPr/>
          </p:nvSpPr>
          <p:spPr>
            <a:xfrm rot="1865994" flipH="1">
              <a:off x="7140910" y="3113950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任意多边形 11">
              <a:extLst>
                <a:ext uri="{FF2B5EF4-FFF2-40B4-BE49-F238E27FC236}">
                  <a16:creationId xmlns:a16="http://schemas.microsoft.com/office/drawing/2014/main" id="{4E2B3C53-6657-47C3-8EFD-8B1E510721D7}"/>
                </a:ext>
              </a:extLst>
            </p:cNvPr>
            <p:cNvSpPr/>
            <p:nvPr/>
          </p:nvSpPr>
          <p:spPr>
            <a:xfrm rot="19734006">
              <a:off x="4856727" y="3138989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27">
              <a:extLst>
                <a:ext uri="{FF2B5EF4-FFF2-40B4-BE49-F238E27FC236}">
                  <a16:creationId xmlns:a16="http://schemas.microsoft.com/office/drawing/2014/main" id="{DC0AB2DC-801E-42EC-A07B-13EC922262E4}"/>
                </a:ext>
              </a:extLst>
            </p:cNvPr>
            <p:cNvSpPr/>
            <p:nvPr/>
          </p:nvSpPr>
          <p:spPr>
            <a:xfrm>
              <a:off x="4788852" y="2592686"/>
              <a:ext cx="2607971" cy="6150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30">
              <a:extLst>
                <a:ext uri="{FF2B5EF4-FFF2-40B4-BE49-F238E27FC236}">
                  <a16:creationId xmlns:a16="http://schemas.microsoft.com/office/drawing/2014/main" id="{259A037E-A634-497A-8271-C0E505D73567}"/>
                </a:ext>
              </a:extLst>
            </p:cNvPr>
            <p:cNvSpPr txBox="1"/>
            <p:nvPr/>
          </p:nvSpPr>
          <p:spPr>
            <a:xfrm>
              <a:off x="5003789" y="2641756"/>
              <a:ext cx="2147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800" b="1" dirty="0">
                  <a:solidFill>
                    <a:schemeClr val="bg1"/>
                  </a:solidFill>
                </a:rPr>
                <a:t>ด้านธุรกิจ</a:t>
              </a:r>
            </a:p>
          </p:txBody>
        </p:sp>
        <p:sp>
          <p:nvSpPr>
            <p:cNvPr id="50" name="文本框 33">
              <a:extLst>
                <a:ext uri="{FF2B5EF4-FFF2-40B4-BE49-F238E27FC236}">
                  <a16:creationId xmlns:a16="http://schemas.microsoft.com/office/drawing/2014/main" id="{C6A19628-A5EA-405B-9FCC-04E55BE4D7C1}"/>
                </a:ext>
              </a:extLst>
            </p:cNvPr>
            <p:cNvSpPr txBox="1"/>
            <p:nvPr/>
          </p:nvSpPr>
          <p:spPr>
            <a:xfrm>
              <a:off x="5019317" y="3292250"/>
              <a:ext cx="2131572" cy="25853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h-TH" altLang="zh-CN" sz="1600" dirty="0">
                  <a:cs typeface="+mn-ea"/>
                  <a:sym typeface="+mn-lt"/>
                </a:rPr>
                <a:t>เราดำเนินธุรกิจแบบ </a:t>
              </a:r>
              <a:r>
                <a:rPr lang="en-US" altLang="zh-CN" sz="1600" dirty="0">
                  <a:cs typeface="+mn-ea"/>
                  <a:sym typeface="+mn-lt"/>
                </a:rPr>
                <a:t>B2B </a:t>
              </a:r>
              <a:r>
                <a:rPr lang="th-TH" altLang="zh-CN" sz="1600" dirty="0">
                  <a:cs typeface="+mn-ea"/>
                  <a:sym typeface="+mn-lt"/>
                </a:rPr>
                <a:t>เราจะมุ่งเน้นช่วยหาสินค้าที่ ดีมีคุณภาพให้แกลูกค้าของเรา และมุ่งเน้นการบริการที่ทันสมัยในรูปแบบ </a:t>
              </a:r>
              <a:r>
                <a:rPr lang="en-US" altLang="zh-CN" sz="1600" dirty="0">
                  <a:cs typeface="+mn-ea"/>
                  <a:sym typeface="+mn-lt"/>
                </a:rPr>
                <a:t>Online </a:t>
              </a:r>
              <a:endParaRPr lang="zh-CN" altLang="en-US" sz="1600" dirty="0">
                <a:cs typeface="+mn-ea"/>
                <a:sym typeface="+mn-lt"/>
              </a:endParaRPr>
            </a:p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23">
            <a:extLst>
              <a:ext uri="{FF2B5EF4-FFF2-40B4-BE49-F238E27FC236}">
                <a16:creationId xmlns:a16="http://schemas.microsoft.com/office/drawing/2014/main" id="{B48C793E-ABCD-4718-90DE-0F85E0C0E5BB}"/>
              </a:ext>
            </a:extLst>
          </p:cNvPr>
          <p:cNvGrpSpPr/>
          <p:nvPr/>
        </p:nvGrpSpPr>
        <p:grpSpPr>
          <a:xfrm>
            <a:off x="650546" y="2245748"/>
            <a:ext cx="2608424" cy="4390768"/>
            <a:chOff x="4788852" y="2352142"/>
            <a:chExt cx="2607971" cy="4390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任意多边形 9">
              <a:extLst>
                <a:ext uri="{FF2B5EF4-FFF2-40B4-BE49-F238E27FC236}">
                  <a16:creationId xmlns:a16="http://schemas.microsoft.com/office/drawing/2014/main" id="{38549EDB-495D-4A49-BCB2-78303F9EAD3A}"/>
                </a:ext>
              </a:extLst>
            </p:cNvPr>
            <p:cNvSpPr/>
            <p:nvPr/>
          </p:nvSpPr>
          <p:spPr>
            <a:xfrm>
              <a:off x="4934471" y="2352142"/>
              <a:ext cx="2302718" cy="4390767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任意多边形 10">
              <a:extLst>
                <a:ext uri="{FF2B5EF4-FFF2-40B4-BE49-F238E27FC236}">
                  <a16:creationId xmlns:a16="http://schemas.microsoft.com/office/drawing/2014/main" id="{DEDF7B86-EDED-40C3-9061-97BFFDC0B38E}"/>
                </a:ext>
              </a:extLst>
            </p:cNvPr>
            <p:cNvSpPr/>
            <p:nvPr/>
          </p:nvSpPr>
          <p:spPr>
            <a:xfrm rot="1865994" flipH="1">
              <a:off x="7140910" y="3098961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任意多边形 11">
              <a:extLst>
                <a:ext uri="{FF2B5EF4-FFF2-40B4-BE49-F238E27FC236}">
                  <a16:creationId xmlns:a16="http://schemas.microsoft.com/office/drawing/2014/main" id="{905EA9EA-25B7-474F-8B03-1D54016EC4D9}"/>
                </a:ext>
              </a:extLst>
            </p:cNvPr>
            <p:cNvSpPr/>
            <p:nvPr/>
          </p:nvSpPr>
          <p:spPr>
            <a:xfrm rot="19734006">
              <a:off x="4856727" y="3124000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矩形 27">
              <a:extLst>
                <a:ext uri="{FF2B5EF4-FFF2-40B4-BE49-F238E27FC236}">
                  <a16:creationId xmlns:a16="http://schemas.microsoft.com/office/drawing/2014/main" id="{6209C96B-A288-44C9-AFF0-68766416D66F}"/>
                </a:ext>
              </a:extLst>
            </p:cNvPr>
            <p:cNvSpPr/>
            <p:nvPr/>
          </p:nvSpPr>
          <p:spPr>
            <a:xfrm>
              <a:off x="4788852" y="2577697"/>
              <a:ext cx="2607971" cy="6150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文本框 30">
              <a:extLst>
                <a:ext uri="{FF2B5EF4-FFF2-40B4-BE49-F238E27FC236}">
                  <a16:creationId xmlns:a16="http://schemas.microsoft.com/office/drawing/2014/main" id="{6B87AE49-E436-423E-9070-8942CE352321}"/>
                </a:ext>
              </a:extLst>
            </p:cNvPr>
            <p:cNvSpPr txBox="1"/>
            <p:nvPr/>
          </p:nvSpPr>
          <p:spPr>
            <a:xfrm>
              <a:off x="4848171" y="2626767"/>
              <a:ext cx="2424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800" b="1" dirty="0">
                  <a:solidFill>
                    <a:schemeClr val="bg1"/>
                  </a:solidFill>
                </a:rPr>
                <a:t>ด้านสินค้า และ บริการ</a:t>
              </a:r>
            </a:p>
          </p:txBody>
        </p:sp>
        <p:sp>
          <p:nvSpPr>
            <p:cNvPr id="79" name="文本框 33">
              <a:extLst>
                <a:ext uri="{FF2B5EF4-FFF2-40B4-BE49-F238E27FC236}">
                  <a16:creationId xmlns:a16="http://schemas.microsoft.com/office/drawing/2014/main" id="{29B529FA-68CC-4104-8F4C-F1341E68B4F2}"/>
                </a:ext>
              </a:extLst>
            </p:cNvPr>
            <p:cNvSpPr txBox="1"/>
            <p:nvPr/>
          </p:nvSpPr>
          <p:spPr>
            <a:xfrm>
              <a:off x="5020044" y="3291102"/>
              <a:ext cx="2131572" cy="33728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h-TH" altLang="zh-CN" sz="1600" dirty="0">
                  <a:cs typeface="+mn-ea"/>
                  <a:sym typeface="+mn-lt"/>
                </a:rPr>
                <a:t>จัดจำหน่ายสินค้ากลุ่มประเภทสินค้า </a:t>
              </a:r>
              <a:r>
                <a:rPr lang="en-US" altLang="zh-CN" sz="1600" dirty="0">
                  <a:cs typeface="+mn-ea"/>
                  <a:sym typeface="+mn-lt"/>
                </a:rPr>
                <a:t>ICT </a:t>
              </a:r>
              <a:r>
                <a:rPr lang="th-TH" altLang="zh-CN" sz="1600" dirty="0">
                  <a:cs typeface="+mn-ea"/>
                  <a:sym typeface="+mn-lt"/>
                </a:rPr>
                <a:t>ทุกประเภท เรามีบริการจัดส่งฟรีทั่วประเทศ และ ระบบการสั่งซื้อ </a:t>
              </a:r>
              <a:r>
                <a:rPr lang="en-US" altLang="zh-CN" sz="1600" dirty="0">
                  <a:cs typeface="+mn-ea"/>
                  <a:sym typeface="+mn-lt"/>
                </a:rPr>
                <a:t>Online </a:t>
              </a:r>
              <a:r>
                <a:rPr lang="th-TH" altLang="zh-CN" sz="1600" dirty="0">
                  <a:cs typeface="+mn-ea"/>
                  <a:sym typeface="+mn-lt"/>
                </a:rPr>
                <a:t>และตัวแทนจำหน่ายทั่วประเทศ มีพนักงานคอยตอบปัญหา ทางด้านเทคนิค 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23">
            <a:extLst>
              <a:ext uri="{FF2B5EF4-FFF2-40B4-BE49-F238E27FC236}">
                <a16:creationId xmlns:a16="http://schemas.microsoft.com/office/drawing/2014/main" id="{3AC6C168-FEAD-4906-88F5-F6A5B455DEBB}"/>
              </a:ext>
            </a:extLst>
          </p:cNvPr>
          <p:cNvGrpSpPr/>
          <p:nvPr/>
        </p:nvGrpSpPr>
        <p:grpSpPr>
          <a:xfrm>
            <a:off x="6137063" y="2250920"/>
            <a:ext cx="2608424" cy="4390768"/>
            <a:chOff x="4788852" y="2352142"/>
            <a:chExt cx="2607971" cy="4390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任意多边形 9">
              <a:extLst>
                <a:ext uri="{FF2B5EF4-FFF2-40B4-BE49-F238E27FC236}">
                  <a16:creationId xmlns:a16="http://schemas.microsoft.com/office/drawing/2014/main" id="{6BDD26D1-0DE8-4DFB-986D-FA0B9E3C93E7}"/>
                </a:ext>
              </a:extLst>
            </p:cNvPr>
            <p:cNvSpPr/>
            <p:nvPr/>
          </p:nvSpPr>
          <p:spPr>
            <a:xfrm>
              <a:off x="4934471" y="2352142"/>
              <a:ext cx="2302718" cy="4390767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 10">
              <a:extLst>
                <a:ext uri="{FF2B5EF4-FFF2-40B4-BE49-F238E27FC236}">
                  <a16:creationId xmlns:a16="http://schemas.microsoft.com/office/drawing/2014/main" id="{C7D1B0D7-C6D8-47EC-8932-BB366FDF05B1}"/>
                </a:ext>
              </a:extLst>
            </p:cNvPr>
            <p:cNvSpPr/>
            <p:nvPr/>
          </p:nvSpPr>
          <p:spPr>
            <a:xfrm rot="1865994" flipH="1">
              <a:off x="7140910" y="3113952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任意多边形 11">
              <a:extLst>
                <a:ext uri="{FF2B5EF4-FFF2-40B4-BE49-F238E27FC236}">
                  <a16:creationId xmlns:a16="http://schemas.microsoft.com/office/drawing/2014/main" id="{E8002389-F405-4301-8F3C-15141FAC929A}"/>
                </a:ext>
              </a:extLst>
            </p:cNvPr>
            <p:cNvSpPr/>
            <p:nvPr/>
          </p:nvSpPr>
          <p:spPr>
            <a:xfrm rot="19734006">
              <a:off x="4856727" y="3138991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27">
              <a:extLst>
                <a:ext uri="{FF2B5EF4-FFF2-40B4-BE49-F238E27FC236}">
                  <a16:creationId xmlns:a16="http://schemas.microsoft.com/office/drawing/2014/main" id="{88B51C00-E853-4CF7-A4A2-307C8B26A8E3}"/>
                </a:ext>
              </a:extLst>
            </p:cNvPr>
            <p:cNvSpPr/>
            <p:nvPr/>
          </p:nvSpPr>
          <p:spPr>
            <a:xfrm>
              <a:off x="4788852" y="2592688"/>
              <a:ext cx="2607971" cy="6150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30">
              <a:extLst>
                <a:ext uri="{FF2B5EF4-FFF2-40B4-BE49-F238E27FC236}">
                  <a16:creationId xmlns:a16="http://schemas.microsoft.com/office/drawing/2014/main" id="{0E5BDBD2-E20F-4321-B42B-BBBE1884E93F}"/>
                </a:ext>
              </a:extLst>
            </p:cNvPr>
            <p:cNvSpPr txBox="1"/>
            <p:nvPr/>
          </p:nvSpPr>
          <p:spPr>
            <a:xfrm>
              <a:off x="5003789" y="2641758"/>
              <a:ext cx="2147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800" b="1" dirty="0">
                  <a:solidFill>
                    <a:schemeClr val="bg1"/>
                  </a:solidFill>
                </a:rPr>
                <a:t>ด้านการตลาด</a:t>
              </a:r>
            </a:p>
          </p:txBody>
        </p:sp>
        <p:sp>
          <p:nvSpPr>
            <p:cNvPr id="56" name="文本框 33">
              <a:extLst>
                <a:ext uri="{FF2B5EF4-FFF2-40B4-BE49-F238E27FC236}">
                  <a16:creationId xmlns:a16="http://schemas.microsoft.com/office/drawing/2014/main" id="{95EA75B6-8347-49E0-BF7D-29452CCCD55C}"/>
                </a:ext>
              </a:extLst>
            </p:cNvPr>
            <p:cNvSpPr txBox="1"/>
            <p:nvPr/>
          </p:nvSpPr>
          <p:spPr>
            <a:xfrm>
              <a:off x="4984295" y="3249643"/>
              <a:ext cx="2131572" cy="30442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h-TH" altLang="zh-CN" sz="1600" dirty="0">
                  <a:cs typeface="+mn-ea"/>
                  <a:sym typeface="+mn-lt"/>
                </a:rPr>
                <a:t>เน้นเจาะกลุ่ม ธุรกิจ </a:t>
              </a:r>
              <a:r>
                <a:rPr lang="en-US" altLang="zh-CN" sz="1600" dirty="0">
                  <a:cs typeface="+mn-ea"/>
                  <a:sym typeface="+mn-lt"/>
                </a:rPr>
                <a:t>B2B </a:t>
              </a:r>
              <a:r>
                <a:rPr lang="th-TH" altLang="zh-CN" sz="1600" dirty="0">
                  <a:cs typeface="+mn-ea"/>
                  <a:sym typeface="+mn-lt"/>
                </a:rPr>
                <a:t>และ กลุ่มลูกค้าโครงการรัฐบาล พร้อมทั้งการทำตลาดที่ช่วยร้านค้าในการ</a:t>
              </a:r>
              <a:r>
                <a:rPr lang="en-US" altLang="zh-CN" sz="1600" dirty="0">
                  <a:cs typeface="+mn-ea"/>
                  <a:sym typeface="+mn-lt"/>
                </a:rPr>
                <a:t> </a:t>
              </a:r>
              <a:r>
                <a:rPr lang="th-TH" altLang="zh-CN" sz="1600" dirty="0">
                  <a:cs typeface="+mn-ea"/>
                  <a:sym typeface="+mn-lt"/>
                </a:rPr>
                <a:t>การจัดจำหน่ายสินค้ารูปแบบ </a:t>
              </a:r>
              <a:r>
                <a:rPr lang="en-US" altLang="zh-CN" sz="1600" dirty="0">
                  <a:cs typeface="+mn-ea"/>
                  <a:sym typeface="+mn-lt"/>
                </a:rPr>
                <a:t>online </a:t>
              </a:r>
              <a:r>
                <a:rPr lang="th-TH" altLang="zh-CN" sz="1600" dirty="0">
                  <a:cs typeface="+mn-ea"/>
                  <a:sym typeface="+mn-lt"/>
                </a:rPr>
                <a:t>พร้อมผู้ช่วยทางด้านการตลาดที่ทางเรามีให้กับทางลูกค้า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23">
            <a:extLst>
              <a:ext uri="{FF2B5EF4-FFF2-40B4-BE49-F238E27FC236}">
                <a16:creationId xmlns:a16="http://schemas.microsoft.com/office/drawing/2014/main" id="{1BB8CEFD-E522-47FB-BB9D-535FED469207}"/>
              </a:ext>
            </a:extLst>
          </p:cNvPr>
          <p:cNvGrpSpPr/>
          <p:nvPr/>
        </p:nvGrpSpPr>
        <p:grpSpPr>
          <a:xfrm>
            <a:off x="8878887" y="2268143"/>
            <a:ext cx="2608424" cy="4390768"/>
            <a:chOff x="4788852" y="2352142"/>
            <a:chExt cx="2607971" cy="4390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任意多边形 9">
              <a:extLst>
                <a:ext uri="{FF2B5EF4-FFF2-40B4-BE49-F238E27FC236}">
                  <a16:creationId xmlns:a16="http://schemas.microsoft.com/office/drawing/2014/main" id="{077EADBA-CC4B-4AF7-BD45-A5AC30C348A7}"/>
                </a:ext>
              </a:extLst>
            </p:cNvPr>
            <p:cNvSpPr/>
            <p:nvPr/>
          </p:nvSpPr>
          <p:spPr>
            <a:xfrm>
              <a:off x="4934471" y="2352142"/>
              <a:ext cx="2302718" cy="4390767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任意多边形 10">
              <a:extLst>
                <a:ext uri="{FF2B5EF4-FFF2-40B4-BE49-F238E27FC236}">
                  <a16:creationId xmlns:a16="http://schemas.microsoft.com/office/drawing/2014/main" id="{6BF351AF-8D9D-4067-A154-6CB3622EB9A9}"/>
                </a:ext>
              </a:extLst>
            </p:cNvPr>
            <p:cNvSpPr/>
            <p:nvPr/>
          </p:nvSpPr>
          <p:spPr>
            <a:xfrm rot="1865994" flipH="1">
              <a:off x="7140910" y="3113952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任意多边形 11">
              <a:extLst>
                <a:ext uri="{FF2B5EF4-FFF2-40B4-BE49-F238E27FC236}">
                  <a16:creationId xmlns:a16="http://schemas.microsoft.com/office/drawing/2014/main" id="{BDE27CF9-9E13-45AE-8381-D229074FBD36}"/>
                </a:ext>
              </a:extLst>
            </p:cNvPr>
            <p:cNvSpPr/>
            <p:nvPr/>
          </p:nvSpPr>
          <p:spPr>
            <a:xfrm rot="19734006">
              <a:off x="4856727" y="3138991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矩形 27">
              <a:extLst>
                <a:ext uri="{FF2B5EF4-FFF2-40B4-BE49-F238E27FC236}">
                  <a16:creationId xmlns:a16="http://schemas.microsoft.com/office/drawing/2014/main" id="{F2E2A723-F15B-406E-8399-90C94FB4CE75}"/>
                </a:ext>
              </a:extLst>
            </p:cNvPr>
            <p:cNvSpPr/>
            <p:nvPr/>
          </p:nvSpPr>
          <p:spPr>
            <a:xfrm>
              <a:off x="4788852" y="2592688"/>
              <a:ext cx="2607971" cy="6150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8" name="文本框 30">
              <a:extLst>
                <a:ext uri="{FF2B5EF4-FFF2-40B4-BE49-F238E27FC236}">
                  <a16:creationId xmlns:a16="http://schemas.microsoft.com/office/drawing/2014/main" id="{8E8FF503-6A82-4A68-81E7-D2DCEA398B43}"/>
                </a:ext>
              </a:extLst>
            </p:cNvPr>
            <p:cNvSpPr txBox="1"/>
            <p:nvPr/>
          </p:nvSpPr>
          <p:spPr>
            <a:xfrm>
              <a:off x="5003789" y="2701718"/>
              <a:ext cx="2147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b="1" dirty="0">
                  <a:solidFill>
                    <a:schemeClr val="bg1"/>
                  </a:solidFill>
                </a:rPr>
                <a:t>ด้านความสัมพันธ์กับลูกค้า</a:t>
              </a:r>
            </a:p>
          </p:txBody>
        </p:sp>
        <p:sp>
          <p:nvSpPr>
            <p:cNvPr id="89" name="文本框 33">
              <a:extLst>
                <a:ext uri="{FF2B5EF4-FFF2-40B4-BE49-F238E27FC236}">
                  <a16:creationId xmlns:a16="http://schemas.microsoft.com/office/drawing/2014/main" id="{AD0AEF62-3565-402A-87E1-19F38C5AC648}"/>
                </a:ext>
              </a:extLst>
            </p:cNvPr>
            <p:cNvSpPr txBox="1"/>
            <p:nvPr/>
          </p:nvSpPr>
          <p:spPr>
            <a:xfrm>
              <a:off x="4984295" y="3249643"/>
              <a:ext cx="2131572" cy="22648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h-TH" altLang="zh-CN" sz="1600" dirty="0">
                  <a:cs typeface="+mn-ea"/>
                  <a:sym typeface="+mn-lt"/>
                </a:rPr>
                <a:t>เรามีกิจกรรม </a:t>
              </a:r>
              <a:r>
                <a:rPr lang="en-US" altLang="zh-CN" sz="1600" dirty="0">
                  <a:cs typeface="+mn-ea"/>
                  <a:sym typeface="+mn-lt"/>
                </a:rPr>
                <a:t>CRM </a:t>
              </a:r>
              <a:r>
                <a:rPr lang="th-TH" altLang="zh-CN" sz="1600" dirty="0">
                  <a:cs typeface="+mn-ea"/>
                  <a:sym typeface="+mn-lt"/>
                </a:rPr>
                <a:t>กับทางลูกค้ามาตลาดเพื่อเพิ่มการซื้อซ้ำ และการบอกต่ออย่างต่อเนื่อง เราถือว่าลูกค้าทุกคนคือลูกค้า </a:t>
              </a:r>
              <a:r>
                <a:rPr lang="en-US" altLang="zh-CN" sz="1600" dirty="0">
                  <a:cs typeface="+mn-ea"/>
                  <a:sym typeface="+mn-lt"/>
                </a:rPr>
                <a:t>VIP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AF43C0C4-5B73-4746-9DBC-8F7D3E0B115F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6623831" y="598"/>
            <a:ext cx="499267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MISSION</a:t>
            </a:r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2" name="文本框 8">
            <a:extLst>
              <a:ext uri="{FF2B5EF4-FFF2-40B4-BE49-F238E27FC236}">
                <a16:creationId xmlns:a16="http://schemas.microsoft.com/office/drawing/2014/main" id="{7BC61D94-2389-462E-8FAC-C55142B7019C}"/>
              </a:ext>
            </a:extLst>
          </p:cNvPr>
          <p:cNvSpPr txBox="1"/>
          <p:nvPr/>
        </p:nvSpPr>
        <p:spPr>
          <a:xfrm>
            <a:off x="149625" y="3408017"/>
            <a:ext cx="2973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มุ่งเน้นนำนวัตกรรมจากสินค้าจากต่างประเทศมาปรับ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 </a:t>
            </a:r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ใช้ให้เหมาะสมกับประเทศเรา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Browallia New" panose="020B0604020202020204" pitchFamily="34" charset="-34"/>
              <a:sym typeface="+mn-lt"/>
            </a:endParaRPr>
          </a:p>
        </p:txBody>
      </p:sp>
      <p:sp>
        <p:nvSpPr>
          <p:cNvPr id="93" name="文本框 14">
            <a:extLst>
              <a:ext uri="{FF2B5EF4-FFF2-40B4-BE49-F238E27FC236}">
                <a16:creationId xmlns:a16="http://schemas.microsoft.com/office/drawing/2014/main" id="{9A6A902A-03E8-45D9-875B-0CABE58865CE}"/>
              </a:ext>
            </a:extLst>
          </p:cNvPr>
          <p:cNvSpPr txBox="1"/>
          <p:nvPr/>
        </p:nvSpPr>
        <p:spPr>
          <a:xfrm>
            <a:off x="3038728" y="3431582"/>
            <a:ext cx="3062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เราเลือกใช้สินค้าที่ได้พิสูจน์แล้วในระดับสากล กล่าวคือ สินค้าที่นำเข้ามาจำหน่ายจะต้องได้รับ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 </a:t>
            </a:r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มาตราฐานสากลเป็นอย่างน้อยเพื่อความเชื่อมั่น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Browallia New" panose="020B0604020202020204" pitchFamily="34" charset="-34"/>
              <a:sym typeface="+mn-lt"/>
            </a:endParaRPr>
          </a:p>
        </p:txBody>
      </p: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8BEC8CEE-450C-44B1-A29D-EEF5541AA7D0}"/>
              </a:ext>
            </a:extLst>
          </p:cNvPr>
          <p:cNvCxnSpPr/>
          <p:nvPr/>
        </p:nvCxnSpPr>
        <p:spPr bwMode="auto">
          <a:xfrm>
            <a:off x="3115115" y="1735950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5" name="文本框 14">
            <a:extLst>
              <a:ext uri="{FF2B5EF4-FFF2-40B4-BE49-F238E27FC236}">
                <a16:creationId xmlns:a16="http://schemas.microsoft.com/office/drawing/2014/main" id="{8575B219-7B78-46F1-A948-0911A71A1E92}"/>
              </a:ext>
            </a:extLst>
          </p:cNvPr>
          <p:cNvSpPr txBox="1"/>
          <p:nvPr/>
        </p:nvSpPr>
        <p:spPr>
          <a:xfrm>
            <a:off x="6035925" y="3424328"/>
            <a:ext cx="3062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ด้านบุคคลการภายในองค์กร เรามุ่มเน้นการฝึกอบรบทางด้านทักษะของสินค้า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 </a:t>
            </a:r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และ เรายังอบรมทักษะอื่นๆ เช่น ด้านบริการ  ด้านการทำงานเป็นทีม การเป็นผู้นำ เราเล็งเห็นว่าการพัฒนาองค์กรที่ยั่งยืน คือการพัฒนาบุคลากรที่มีทักษะทุกๆด้าน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Browallia New" panose="020B0604020202020204" pitchFamily="34" charset="-34"/>
              <a:sym typeface="+mn-lt"/>
            </a:endParaRPr>
          </a:p>
        </p:txBody>
      </p:sp>
      <p:cxnSp>
        <p:nvCxnSpPr>
          <p:cNvPr id="96" name="Straight Connector 23">
            <a:extLst>
              <a:ext uri="{FF2B5EF4-FFF2-40B4-BE49-F238E27FC236}">
                <a16:creationId xmlns:a16="http://schemas.microsoft.com/office/drawing/2014/main" id="{BAE58D48-4FCD-4132-BB6A-4397FBC1E098}"/>
              </a:ext>
            </a:extLst>
          </p:cNvPr>
          <p:cNvCxnSpPr/>
          <p:nvPr/>
        </p:nvCxnSpPr>
        <p:spPr bwMode="auto">
          <a:xfrm>
            <a:off x="6126826" y="1728696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7" name="文本框 14">
            <a:extLst>
              <a:ext uri="{FF2B5EF4-FFF2-40B4-BE49-F238E27FC236}">
                <a16:creationId xmlns:a16="http://schemas.microsoft.com/office/drawing/2014/main" id="{4C9E1CB0-84E2-44F7-A3D2-6689D5CA779C}"/>
              </a:ext>
            </a:extLst>
          </p:cNvPr>
          <p:cNvSpPr txBox="1"/>
          <p:nvPr/>
        </p:nvSpPr>
        <p:spPr>
          <a:xfrm>
            <a:off x="9058646" y="3545338"/>
            <a:ext cx="3062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เรามีกิจกรรม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CRM </a:t>
            </a:r>
            <a:r>
              <a:rPr lang="th-TH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กับทางลูกค้ามาตลาดเพื่อเพิ่มการซื้อซ้ำ และการบอกต่ออย่างต่อเนื่อง เราถือว่าลูกค้าทุกคนคือลูกค้า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  <a:sym typeface="+mn-lt"/>
              </a:rPr>
              <a:t>VIP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Browallia New" panose="020B0604020202020204" pitchFamily="34" charset="-34"/>
              <a:sym typeface="+mn-lt"/>
            </a:endParaRPr>
          </a:p>
        </p:txBody>
      </p:sp>
      <p:cxnSp>
        <p:nvCxnSpPr>
          <p:cNvPr id="98" name="Straight Connector 23">
            <a:extLst>
              <a:ext uri="{FF2B5EF4-FFF2-40B4-BE49-F238E27FC236}">
                <a16:creationId xmlns:a16="http://schemas.microsoft.com/office/drawing/2014/main" id="{315D27BF-E3EA-45F2-9328-00B015CA7A7F}"/>
              </a:ext>
            </a:extLst>
          </p:cNvPr>
          <p:cNvCxnSpPr/>
          <p:nvPr/>
        </p:nvCxnSpPr>
        <p:spPr bwMode="auto">
          <a:xfrm>
            <a:off x="9109513" y="1721442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26F0296-1E82-4863-B7D1-ED7F92ED1700}"/>
              </a:ext>
            </a:extLst>
          </p:cNvPr>
          <p:cNvSpPr/>
          <p:nvPr/>
        </p:nvSpPr>
        <p:spPr>
          <a:xfrm>
            <a:off x="677729" y="2967457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</a:rPr>
              <a:t>ด้านพัฒนานวัตกรรม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DA3E9D3-10BC-4267-A9B0-B95822146394}"/>
              </a:ext>
            </a:extLst>
          </p:cNvPr>
          <p:cNvSpPr/>
          <p:nvPr/>
        </p:nvSpPr>
        <p:spPr>
          <a:xfrm>
            <a:off x="3424200" y="2935368"/>
            <a:ext cx="24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</a:rPr>
              <a:t>ด้านมาตรฐานผลิตภัณฑ์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B64243B-44DF-4BC2-87AD-2BC45E66532F}"/>
              </a:ext>
            </a:extLst>
          </p:cNvPr>
          <p:cNvSpPr/>
          <p:nvPr/>
        </p:nvSpPr>
        <p:spPr>
          <a:xfrm>
            <a:off x="6840617" y="2919473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</a:rPr>
              <a:t>ด้านบุคคลากร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039459-69E7-4D92-BF2C-C0828AB5BC10}"/>
              </a:ext>
            </a:extLst>
          </p:cNvPr>
          <p:cNvSpPr/>
          <p:nvPr/>
        </p:nvSpPr>
        <p:spPr>
          <a:xfrm>
            <a:off x="9305513" y="2919473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Browallia New" panose="020B0604020202020204" pitchFamily="34" charset="-34"/>
              </a:rPr>
              <a:t>ด้านความสัมพันธ์กับลูกค้า</a:t>
            </a:r>
          </a:p>
        </p:txBody>
      </p:sp>
    </p:spTree>
    <p:extLst>
      <p:ext uri="{BB962C8B-B14F-4D97-AF65-F5344CB8AC3E}">
        <p14:creationId xmlns:p14="http://schemas.microsoft.com/office/powerpoint/2010/main" val="9992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D1030ED-527F-48EB-BFED-9F264BCFCBD0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4426860" y="598"/>
            <a:ext cx="71896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OUR GLOW</a:t>
            </a:r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59C76D-BAD1-4595-A879-284A23182756}"/>
              </a:ext>
            </a:extLst>
          </p:cNvPr>
          <p:cNvCxnSpPr>
            <a:cxnSpLocks/>
            <a:stCxn id="18" idx="6"/>
            <a:endCxn id="19" idx="3"/>
          </p:cNvCxnSpPr>
          <p:nvPr/>
        </p:nvCxnSpPr>
        <p:spPr>
          <a:xfrm flipV="1">
            <a:off x="2610723" y="4369801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7E4AF9-05EF-423E-8346-8F92911406C7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85628" y="4318468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75C85-66FA-4F4E-825B-1E00E9267156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5933536" y="2951606"/>
            <a:ext cx="1623143" cy="159068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C86A-4471-437B-AC3B-1F3D41B078E8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7696444" y="2893713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22642-C29F-4B54-BF6F-75EA3C9E2423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9131100" y="2034936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89CAF-9E21-4816-BA7A-CB211AE131B3}"/>
              </a:ext>
            </a:extLst>
          </p:cNvPr>
          <p:cNvSpPr/>
          <p:nvPr/>
        </p:nvSpPr>
        <p:spPr>
          <a:xfrm>
            <a:off x="2446978" y="484446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CA72A3-A20C-43C3-B17A-5402EC57BB5C}"/>
              </a:ext>
            </a:extLst>
          </p:cNvPr>
          <p:cNvSpPr/>
          <p:nvPr/>
        </p:nvSpPr>
        <p:spPr>
          <a:xfrm>
            <a:off x="3803756" y="423003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463BDD-7620-49D0-AE37-727026E070EB}"/>
              </a:ext>
            </a:extLst>
          </p:cNvPr>
          <p:cNvSpPr/>
          <p:nvPr/>
        </p:nvSpPr>
        <p:spPr>
          <a:xfrm>
            <a:off x="5769794" y="446042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B341D2-E3F6-4128-AE65-C36259C1F2FB}"/>
              </a:ext>
            </a:extLst>
          </p:cNvPr>
          <p:cNvSpPr/>
          <p:nvPr/>
        </p:nvSpPr>
        <p:spPr>
          <a:xfrm>
            <a:off x="7532700" y="2811843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311353-2C3D-48A9-8C55-2A94A9AF5414}"/>
              </a:ext>
            </a:extLst>
          </p:cNvPr>
          <p:cNvSpPr/>
          <p:nvPr/>
        </p:nvSpPr>
        <p:spPr>
          <a:xfrm>
            <a:off x="8991336" y="360377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A819B-B312-4C66-867F-07FA7F8D3B73}"/>
              </a:ext>
            </a:extLst>
          </p:cNvPr>
          <p:cNvSpPr txBox="1"/>
          <p:nvPr/>
        </p:nvSpPr>
        <p:spPr>
          <a:xfrm>
            <a:off x="3513376" y="3545667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4228F-7270-4574-A165-D5F6F6D4E0BD}"/>
              </a:ext>
            </a:extLst>
          </p:cNvPr>
          <p:cNvSpPr txBox="1"/>
          <p:nvPr/>
        </p:nvSpPr>
        <p:spPr>
          <a:xfrm>
            <a:off x="5476923" y="4865849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ABF960-1CD6-4D56-B7AE-C02F1DE0EEB4}"/>
              </a:ext>
            </a:extLst>
          </p:cNvPr>
          <p:cNvSpPr txBox="1"/>
          <p:nvPr/>
        </p:nvSpPr>
        <p:spPr>
          <a:xfrm>
            <a:off x="7242320" y="2014117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7A4DA-9F56-4C63-BF26-008D8AAE2118}"/>
              </a:ext>
            </a:extLst>
          </p:cNvPr>
          <p:cNvSpPr txBox="1"/>
          <p:nvPr/>
        </p:nvSpPr>
        <p:spPr>
          <a:xfrm>
            <a:off x="8700956" y="390570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AAB8B1-EA03-452C-AF80-1565A612A989}"/>
              </a:ext>
            </a:extLst>
          </p:cNvPr>
          <p:cNvGrpSpPr/>
          <p:nvPr/>
        </p:nvGrpSpPr>
        <p:grpSpPr>
          <a:xfrm>
            <a:off x="1721882" y="3246040"/>
            <a:ext cx="1731699" cy="622213"/>
            <a:chOff x="993672" y="3632214"/>
            <a:chExt cx="1989414" cy="6222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6AADB9-C777-40A0-86A0-382AAA04FDC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BA9EE1-131C-47A9-9D6D-6FD12BABB12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A8B34-B0E8-4094-B711-F5E7557577D9}"/>
              </a:ext>
            </a:extLst>
          </p:cNvPr>
          <p:cNvGrpSpPr/>
          <p:nvPr/>
        </p:nvGrpSpPr>
        <p:grpSpPr>
          <a:xfrm>
            <a:off x="6391323" y="4693240"/>
            <a:ext cx="1731699" cy="622213"/>
            <a:chOff x="993672" y="3632214"/>
            <a:chExt cx="1989414" cy="6222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3B3ECB-A916-46A9-B43E-5C45B84EA31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AB1F32-87CE-439F-9AC9-7DCDE105267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757717-BD0A-4D8A-99AC-8A6E02D261C3}"/>
              </a:ext>
            </a:extLst>
          </p:cNvPr>
          <p:cNvGrpSpPr/>
          <p:nvPr/>
        </p:nvGrpSpPr>
        <p:grpSpPr>
          <a:xfrm>
            <a:off x="8043114" y="1841507"/>
            <a:ext cx="1731699" cy="622213"/>
            <a:chOff x="993672" y="3632214"/>
            <a:chExt cx="1989414" cy="6222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494BDD-A1C2-4EF0-BC1F-4DB18C0141D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7451A8-3DF4-4AC1-9685-C1F276577292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1A77E-6A59-47B2-BB31-8B32D6BA8D6A}"/>
              </a:ext>
            </a:extLst>
          </p:cNvPr>
          <p:cNvGrpSpPr/>
          <p:nvPr/>
        </p:nvGrpSpPr>
        <p:grpSpPr>
          <a:xfrm>
            <a:off x="8784755" y="4470166"/>
            <a:ext cx="1731699" cy="622213"/>
            <a:chOff x="993672" y="3632214"/>
            <a:chExt cx="1989414" cy="62221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41762-C704-48C0-B6A0-619997B25A1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1B2AC-645C-4186-918D-E19BC66FF89C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C428F0-7B45-4BBE-B852-66A0F705C7CA}"/>
              </a:ext>
            </a:extLst>
          </p:cNvPr>
          <p:cNvSpPr txBox="1"/>
          <p:nvPr/>
        </p:nvSpPr>
        <p:spPr>
          <a:xfrm>
            <a:off x="2117859" y="528259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8" name="Group 30">
            <a:extLst>
              <a:ext uri="{FF2B5EF4-FFF2-40B4-BE49-F238E27FC236}">
                <a16:creationId xmlns:a16="http://schemas.microsoft.com/office/drawing/2014/main" id="{E937D615-0D81-4D9D-85CD-3137DBB76F69}"/>
              </a:ext>
            </a:extLst>
          </p:cNvPr>
          <p:cNvGrpSpPr/>
          <p:nvPr/>
        </p:nvGrpSpPr>
        <p:grpSpPr>
          <a:xfrm>
            <a:off x="326365" y="5109986"/>
            <a:ext cx="1731699" cy="622213"/>
            <a:chOff x="993672" y="3632214"/>
            <a:chExt cx="1989414" cy="62221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82357D-153D-42AC-AE8A-E9DE379930B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8CE6CA-002E-4F05-AAD2-6CDDB2336ED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4426860" y="598"/>
            <a:ext cx="71896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OUR PORDUCT</a:t>
            </a:r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DE0D2A8-9BD7-4DFD-82BB-D48AA66E4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4" t="17033" r="19836" b="6864"/>
          <a:stretch/>
        </p:blipFill>
        <p:spPr>
          <a:xfrm>
            <a:off x="2638269" y="839770"/>
            <a:ext cx="7315200" cy="5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1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文本框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0E653B3-1970-4215-A37A-C98199F626B7}"/>
              </a:ext>
            </a:extLst>
          </p:cNvPr>
          <p:cNvSpPr txBox="1"/>
          <p:nvPr/>
        </p:nvSpPr>
        <p:spPr>
          <a:xfrm>
            <a:off x="4426860" y="598"/>
            <a:ext cx="71896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defTabSz="913765">
              <a:defRPr/>
            </a:pPr>
            <a:r>
              <a:rPr lang="en-US" altLang="zh-CN" sz="5400" b="1" dirty="0">
                <a:ln w="34925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WHY…?</a:t>
            </a:r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FD56E213-0405-43B3-8E4B-F37D61F35EB5}"/>
              </a:ext>
            </a:extLst>
          </p:cNvPr>
          <p:cNvSpPr/>
          <p:nvPr/>
        </p:nvSpPr>
        <p:spPr>
          <a:xfrm>
            <a:off x="1350545" y="1854503"/>
            <a:ext cx="2960688" cy="1104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Fill in the paragraph title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endParaRPr lang="en-US" dirty="0">
              <a:solidFill>
                <a:srgbClr val="FF680A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After your content is typed here, or by copying your text, choose paste in this box and choose to keep only the text.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6AA51159-F32B-4277-9CBF-BCF9AFB21F09}"/>
              </a:ext>
            </a:extLst>
          </p:cNvPr>
          <p:cNvSpPr/>
          <p:nvPr/>
        </p:nvSpPr>
        <p:spPr>
          <a:xfrm>
            <a:off x="8172033" y="1854503"/>
            <a:ext cx="2960688" cy="1104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Fill in the paragraph title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endParaRPr lang="en-US" dirty="0">
              <a:solidFill>
                <a:srgbClr val="FF680A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After your content is typed here, or by copying your text, choose paste in this box and choose to keep only the text.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00C5267E-F742-4327-90FA-65666D90A8B7}"/>
              </a:ext>
            </a:extLst>
          </p:cNvPr>
          <p:cNvSpPr/>
          <p:nvPr/>
        </p:nvSpPr>
        <p:spPr>
          <a:xfrm>
            <a:off x="1350545" y="4077003"/>
            <a:ext cx="2960688" cy="1104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Fill in the paragraph title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endParaRPr lang="en-US" dirty="0">
              <a:solidFill>
                <a:srgbClr val="FF680A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After your content is typed here, or by copying your text, choose paste in this box and choose to keep only the text.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BDC312DD-5031-4781-BDC9-DF83B02F8048}"/>
              </a:ext>
            </a:extLst>
          </p:cNvPr>
          <p:cNvSpPr/>
          <p:nvPr/>
        </p:nvSpPr>
        <p:spPr>
          <a:xfrm>
            <a:off x="8172033" y="4077003"/>
            <a:ext cx="2960688" cy="1104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Fill in the paragraph title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endParaRPr lang="en-US" dirty="0">
              <a:solidFill>
                <a:srgbClr val="FF680A"/>
              </a:solidFill>
              <a:cs typeface="+mn-ea"/>
              <a:sym typeface="+mn-lt"/>
            </a:endParaRPr>
          </a:p>
          <a:p>
            <a:pPr algn="just">
              <a:lnSpc>
                <a:spcPts val="1800"/>
              </a:lnSpc>
              <a:spcBef>
                <a:spcPts val="8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After your content is typed here, or by copying your text, choose paste in this box and choose to keep only the text.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4D53B7CC-2F10-4D2C-AF60-539D62E60CD7}"/>
              </a:ext>
            </a:extLst>
          </p:cNvPr>
          <p:cNvSpPr>
            <a:spLocks/>
          </p:cNvSpPr>
          <p:nvPr/>
        </p:nvSpPr>
        <p:spPr bwMode="auto">
          <a:xfrm>
            <a:off x="1366768" y="2272680"/>
            <a:ext cx="3685214" cy="481268"/>
          </a:xfrm>
          <a:custGeom>
            <a:avLst/>
            <a:gdLst>
              <a:gd name="T0" fmla="*/ 0 w 2726"/>
              <a:gd name="T1" fmla="*/ 0 h 356"/>
              <a:gd name="T2" fmla="*/ 2372 w 2726"/>
              <a:gd name="T3" fmla="*/ 0 h 356"/>
              <a:gd name="T4" fmla="*/ 2726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0" y="0"/>
                </a:moveTo>
                <a:lnTo>
                  <a:pt x="2372" y="0"/>
                </a:lnTo>
                <a:lnTo>
                  <a:pt x="2726" y="356"/>
                </a:lnTo>
              </a:path>
            </a:pathLst>
          </a:cu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9455CAFD-D373-44BC-92B6-934A525F2524}"/>
              </a:ext>
            </a:extLst>
          </p:cNvPr>
          <p:cNvSpPr>
            <a:spLocks/>
          </p:cNvSpPr>
          <p:nvPr/>
        </p:nvSpPr>
        <p:spPr bwMode="auto">
          <a:xfrm>
            <a:off x="1350545" y="4239659"/>
            <a:ext cx="3401320" cy="292005"/>
          </a:xfrm>
          <a:custGeom>
            <a:avLst/>
            <a:gdLst>
              <a:gd name="T0" fmla="*/ 0 w 2516"/>
              <a:gd name="T1" fmla="*/ 216 h 216"/>
              <a:gd name="T2" fmla="*/ 2301 w 2516"/>
              <a:gd name="T3" fmla="*/ 216 h 216"/>
              <a:gd name="T4" fmla="*/ 2516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0" y="216"/>
                </a:moveTo>
                <a:lnTo>
                  <a:pt x="2301" y="216"/>
                </a:lnTo>
                <a:lnTo>
                  <a:pt x="2516" y="0"/>
                </a:lnTo>
              </a:path>
            </a:pathLst>
          </a:cu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FA6204A-F132-48DE-81F6-6C24157F4C37}"/>
              </a:ext>
            </a:extLst>
          </p:cNvPr>
          <p:cNvSpPr>
            <a:spLocks/>
          </p:cNvSpPr>
          <p:nvPr/>
        </p:nvSpPr>
        <p:spPr bwMode="auto">
          <a:xfrm>
            <a:off x="7431284" y="2272680"/>
            <a:ext cx="3685214" cy="481268"/>
          </a:xfrm>
          <a:custGeom>
            <a:avLst/>
            <a:gdLst>
              <a:gd name="T0" fmla="*/ 2726 w 2726"/>
              <a:gd name="T1" fmla="*/ 0 h 356"/>
              <a:gd name="T2" fmla="*/ 354 w 2726"/>
              <a:gd name="T3" fmla="*/ 0 h 356"/>
              <a:gd name="T4" fmla="*/ 0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2726" y="0"/>
                </a:moveTo>
                <a:lnTo>
                  <a:pt x="354" y="0"/>
                </a:lnTo>
                <a:lnTo>
                  <a:pt x="0" y="356"/>
                </a:lnTo>
              </a:path>
            </a:pathLst>
          </a:cu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E409ED93-A7E7-4A9B-995B-B7A5DB9800DB}"/>
              </a:ext>
            </a:extLst>
          </p:cNvPr>
          <p:cNvSpPr>
            <a:spLocks/>
          </p:cNvSpPr>
          <p:nvPr/>
        </p:nvSpPr>
        <p:spPr bwMode="auto">
          <a:xfrm>
            <a:off x="7731401" y="4239659"/>
            <a:ext cx="3401320" cy="292005"/>
          </a:xfrm>
          <a:custGeom>
            <a:avLst/>
            <a:gdLst>
              <a:gd name="T0" fmla="*/ 2516 w 2516"/>
              <a:gd name="T1" fmla="*/ 216 h 216"/>
              <a:gd name="T2" fmla="*/ 215 w 2516"/>
              <a:gd name="T3" fmla="*/ 216 h 216"/>
              <a:gd name="T4" fmla="*/ 0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2516" y="216"/>
                </a:moveTo>
                <a:lnTo>
                  <a:pt x="215" y="21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322D8D4-3B7F-4BEE-BB6D-BD75FE4D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93" y="3148067"/>
            <a:ext cx="2802863" cy="8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0830-0643-4A12-9896-CBF42A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" y="6165392"/>
            <a:ext cx="1563900" cy="4762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8F6A19-85BB-4EBE-93BD-A8455B6E783B}"/>
              </a:ext>
            </a:extLst>
          </p:cNvPr>
          <p:cNvSpPr/>
          <p:nvPr/>
        </p:nvSpPr>
        <p:spPr>
          <a:xfrm>
            <a:off x="0" y="-7183"/>
            <a:ext cx="12213891" cy="839172"/>
          </a:xfrm>
          <a:prstGeom prst="rect">
            <a:avLst/>
          </a:prstGeom>
          <a:gradFill flip="none" rotWithShape="1">
            <a:gsLst>
              <a:gs pos="61000">
                <a:srgbClr val="EFF2FA">
                  <a:alpha val="48000"/>
                </a:srgbClr>
              </a:gs>
              <a:gs pos="28000">
                <a:schemeClr val="accent1">
                  <a:lumMod val="5000"/>
                  <a:lumOff val="95000"/>
                </a:schemeClr>
              </a:gs>
              <a:gs pos="100000">
                <a:srgbClr val="00BC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6A20EFAA-FEA4-4AA6-9E6F-E0ADA39F6457}"/>
              </a:ext>
            </a:extLst>
          </p:cNvPr>
          <p:cNvGrpSpPr/>
          <p:nvPr/>
        </p:nvGrpSpPr>
        <p:grpSpPr>
          <a:xfrm rot="5400000">
            <a:off x="-807279" y="807279"/>
            <a:ext cx="2186146" cy="571589"/>
            <a:chOff x="3137036" y="4286161"/>
            <a:chExt cx="2186146" cy="571589"/>
          </a:xfrm>
        </p:grpSpPr>
        <p:sp>
          <p:nvSpPr>
            <p:cNvPr id="30" name="等腰三角形 7">
              <a:extLst>
                <a:ext uri="{FF2B5EF4-FFF2-40B4-BE49-F238E27FC236}">
                  <a16:creationId xmlns:a16="http://schemas.microsoft.com/office/drawing/2014/main" id="{F50A0C70-1B3C-432B-9CC3-1FE7E30D8306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8">
              <a:extLst>
                <a:ext uri="{FF2B5EF4-FFF2-40B4-BE49-F238E27FC236}">
                  <a16:creationId xmlns:a16="http://schemas.microsoft.com/office/drawing/2014/main" id="{28781D88-BE2C-4109-87AC-997174A0534F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9">
              <a:extLst>
                <a:ext uri="{FF2B5EF4-FFF2-40B4-BE49-F238E27FC236}">
                  <a16:creationId xmlns:a16="http://schemas.microsoft.com/office/drawing/2014/main" id="{A0A87360-57FA-4777-BE20-47EC1C9951B3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EA5B0ADB-7362-48A2-B1A9-CD0E33B69255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34" name="等腰三角形 16">
              <a:extLst>
                <a:ext uri="{FF2B5EF4-FFF2-40B4-BE49-F238E27FC236}">
                  <a16:creationId xmlns:a16="http://schemas.microsoft.com/office/drawing/2014/main" id="{EBB6550A-6E9C-452C-A72A-855711EC96B3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17">
              <a:extLst>
                <a:ext uri="{FF2B5EF4-FFF2-40B4-BE49-F238E27FC236}">
                  <a16:creationId xmlns:a16="http://schemas.microsoft.com/office/drawing/2014/main" id="{4AD2E031-1CA8-498A-9AE8-96130941993B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等腰三角形 18">
              <a:extLst>
                <a:ext uri="{FF2B5EF4-FFF2-40B4-BE49-F238E27FC236}">
                  <a16:creationId xmlns:a16="http://schemas.microsoft.com/office/drawing/2014/main" id="{55516B4E-4CAD-4422-900E-3DC1C54F8041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solidFill>
              <a:srgbClr val="F64924"/>
            </a:soli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元素">
            <a:extLst>
              <a:ext uri="{FF2B5EF4-FFF2-40B4-BE49-F238E27FC236}">
                <a16:creationId xmlns:a16="http://schemas.microsoft.com/office/drawing/2014/main" id="{6CC9CB4B-E626-41EE-8E3C-4C527D51293A}"/>
              </a:ext>
            </a:extLst>
          </p:cNvPr>
          <p:cNvSpPr/>
          <p:nvPr/>
        </p:nvSpPr>
        <p:spPr>
          <a:xfrm>
            <a:off x="6706905" y="2229485"/>
            <a:ext cx="4418965" cy="3204210"/>
          </a:xfrm>
          <a:custGeom>
            <a:avLst/>
            <a:gdLst>
              <a:gd name="connsiteX0" fmla="*/ 4998 w 4468049"/>
              <a:gd name="connsiteY0" fmla="*/ 46 h 2797976"/>
              <a:gd name="connsiteX1" fmla="*/ 4463366 w 4468049"/>
              <a:gd name="connsiteY1" fmla="*/ 46 h 2797976"/>
              <a:gd name="connsiteX2" fmla="*/ 4468207 w 4468049"/>
              <a:gd name="connsiteY2" fmla="*/ 4887 h 2797976"/>
              <a:gd name="connsiteX3" fmla="*/ 4468207 w 4468049"/>
              <a:gd name="connsiteY3" fmla="*/ 2793182 h 2797976"/>
              <a:gd name="connsiteX4" fmla="*/ 4463366 w 4468049"/>
              <a:gd name="connsiteY4" fmla="*/ 2798023 h 2797976"/>
              <a:gd name="connsiteX5" fmla="*/ 4998 w 4468049"/>
              <a:gd name="connsiteY5" fmla="*/ 2798023 h 2797976"/>
              <a:gd name="connsiteX6" fmla="*/ 157 w 4468049"/>
              <a:gd name="connsiteY6" fmla="*/ 2793182 h 2797976"/>
              <a:gd name="connsiteX7" fmla="*/ 157 w 4468049"/>
              <a:gd name="connsiteY7" fmla="*/ 4887 h 2797976"/>
              <a:gd name="connsiteX8" fmla="*/ 4998 w 4468049"/>
              <a:gd name="connsiteY8" fmla="*/ 46 h 27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049" h="2797976">
                <a:moveTo>
                  <a:pt x="4998" y="46"/>
                </a:moveTo>
                <a:lnTo>
                  <a:pt x="4463366" y="46"/>
                </a:lnTo>
                <a:cubicBezTo>
                  <a:pt x="4466270" y="46"/>
                  <a:pt x="4468207" y="1982"/>
                  <a:pt x="4468207" y="4887"/>
                </a:cubicBezTo>
                <a:lnTo>
                  <a:pt x="4468207" y="2793182"/>
                </a:lnTo>
                <a:cubicBezTo>
                  <a:pt x="4468207" y="2796086"/>
                  <a:pt x="4466270" y="2798023"/>
                  <a:pt x="4463366" y="2798023"/>
                </a:cubicBezTo>
                <a:lnTo>
                  <a:pt x="4998" y="2798023"/>
                </a:lnTo>
                <a:cubicBezTo>
                  <a:pt x="2093" y="2798023"/>
                  <a:pt x="157" y="2796086"/>
                  <a:pt x="157" y="2793182"/>
                </a:cubicBezTo>
                <a:lnTo>
                  <a:pt x="157" y="4887"/>
                </a:lnTo>
                <a:cubicBezTo>
                  <a:pt x="157" y="1982"/>
                  <a:pt x="2093" y="46"/>
                  <a:pt x="4998" y="46"/>
                </a:cubicBez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14" name="元素">
            <a:extLst>
              <a:ext uri="{FF2B5EF4-FFF2-40B4-BE49-F238E27FC236}">
                <a16:creationId xmlns:a16="http://schemas.microsoft.com/office/drawing/2014/main" id="{F314D3B5-59EA-4E6A-AB1B-401C5E319748}"/>
              </a:ext>
            </a:extLst>
          </p:cNvPr>
          <p:cNvCxnSpPr/>
          <p:nvPr/>
        </p:nvCxnSpPr>
        <p:spPr>
          <a:xfrm>
            <a:off x="791245" y="2747010"/>
            <a:ext cx="0" cy="225044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元素">
            <a:extLst>
              <a:ext uri="{FF2B5EF4-FFF2-40B4-BE49-F238E27FC236}">
                <a16:creationId xmlns:a16="http://schemas.microsoft.com/office/drawing/2014/main" id="{570BC6FC-1AB9-44BE-B238-E7A616CF98FF}"/>
              </a:ext>
            </a:extLst>
          </p:cNvPr>
          <p:cNvSpPr/>
          <p:nvPr/>
        </p:nvSpPr>
        <p:spPr>
          <a:xfrm>
            <a:off x="6382420" y="2665730"/>
            <a:ext cx="648970" cy="2331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元素">
            <a:extLst>
              <a:ext uri="{FF2B5EF4-FFF2-40B4-BE49-F238E27FC236}">
                <a16:creationId xmlns:a16="http://schemas.microsoft.com/office/drawing/2014/main" id="{D71EA06B-C925-483B-B992-8FE1B3A4BE46}"/>
              </a:ext>
            </a:extLst>
          </p:cNvPr>
          <p:cNvSpPr txBox="1"/>
          <p:nvPr/>
        </p:nvSpPr>
        <p:spPr>
          <a:xfrm>
            <a:off x="919515" y="2781300"/>
            <a:ext cx="314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Add title 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元素">
            <a:extLst>
              <a:ext uri="{FF2B5EF4-FFF2-40B4-BE49-F238E27FC236}">
                <a16:creationId xmlns:a16="http://schemas.microsoft.com/office/drawing/2014/main" id="{5683AE60-BF3F-4C94-A376-94273C2A7F4E}"/>
              </a:ext>
            </a:extLst>
          </p:cNvPr>
          <p:cNvSpPr/>
          <p:nvPr/>
        </p:nvSpPr>
        <p:spPr>
          <a:xfrm>
            <a:off x="919515" y="3044826"/>
            <a:ext cx="4916170" cy="140142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defTabSz="913765">
              <a:lnSpc>
                <a:spcPct val="180000"/>
              </a:lnSpc>
              <a:buSzPct val="25000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</a:p>
        </p:txBody>
      </p:sp>
      <p:pic>
        <p:nvPicPr>
          <p:cNvPr id="18" name="Google Shape;192;p20">
            <a:extLst>
              <a:ext uri="{FF2B5EF4-FFF2-40B4-BE49-F238E27FC236}">
                <a16:creationId xmlns:a16="http://schemas.microsoft.com/office/drawing/2014/main" id="{8D6AB7F6-D21E-4296-91EB-939048A920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450" y="1080760"/>
            <a:ext cx="2859150" cy="1302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157915"/>
      </p:ext>
    </p:extLst>
  </p:cSld>
  <p:clrMapOvr>
    <a:masterClrMapping/>
  </p:clrMapOvr>
</p:sld>
</file>

<file path=ppt/theme/theme1.xml><?xml version="1.0" encoding="utf-8"?>
<a:theme xmlns:a="http://schemas.openxmlformats.org/drawingml/2006/main" name="www.jpppt.com">
  <a:themeElements>
    <a:clrScheme name="Custom 6">
      <a:dk1>
        <a:srgbClr val="4162CD"/>
      </a:dk1>
      <a:lt1>
        <a:sysClr val="window" lastClr="FFFFFF"/>
      </a:lt1>
      <a:dk2>
        <a:srgbClr val="44546A"/>
      </a:dk2>
      <a:lt2>
        <a:srgbClr val="E7E6E6"/>
      </a:lt2>
      <a:accent1>
        <a:srgbClr val="4162CD"/>
      </a:accent1>
      <a:accent2>
        <a:srgbClr val="4162C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cyp5ke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Custom 7">
      <a:dk1>
        <a:srgbClr val="548DD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แบบจอกว้าง</PresentationFormat>
  <Paragraphs>81</Paragraphs>
  <Slides>22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Calibri</vt:lpstr>
      <vt:lpstr>www.jpppt.com</vt:lpstr>
      <vt:lpstr>www.freeppt7.com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/>
  <cp:keywords>www.jpppt.com</cp:keywords>
  <dc:description>www.jpppt.com</dc:description>
  <cp:lastModifiedBy/>
  <cp:revision>1</cp:revision>
  <dcterms:created xsi:type="dcterms:W3CDTF">2022-01-02T09:28:54Z</dcterms:created>
  <dcterms:modified xsi:type="dcterms:W3CDTF">2022-06-22T16:04:21Z</dcterms:modified>
</cp:coreProperties>
</file>