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6"/>
  </p:notesMasterIdLst>
  <p:sldIdLst>
    <p:sldId id="639" r:id="rId2"/>
    <p:sldId id="301" r:id="rId3"/>
    <p:sldId id="257" r:id="rId4"/>
    <p:sldId id="655" r:id="rId5"/>
    <p:sldId id="656" r:id="rId6"/>
    <p:sldId id="278" r:id="rId7"/>
    <p:sldId id="657" r:id="rId8"/>
    <p:sldId id="355" r:id="rId9"/>
    <p:sldId id="652" r:id="rId10"/>
    <p:sldId id="653" r:id="rId11"/>
    <p:sldId id="258" r:id="rId12"/>
    <p:sldId id="261" r:id="rId13"/>
    <p:sldId id="658" r:id="rId14"/>
    <p:sldId id="287" r:id="rId15"/>
    <p:sldId id="593" r:id="rId16"/>
    <p:sldId id="321" r:id="rId17"/>
    <p:sldId id="322" r:id="rId18"/>
    <p:sldId id="357" r:id="rId19"/>
    <p:sldId id="341" r:id="rId20"/>
    <p:sldId id="595" r:id="rId21"/>
    <p:sldId id="288" r:id="rId22"/>
    <p:sldId id="358" r:id="rId23"/>
    <p:sldId id="362" r:id="rId24"/>
    <p:sldId id="291" r:id="rId25"/>
  </p:sldIdLst>
  <p:sldSz cx="9144000" cy="6858000" type="screen4x3"/>
  <p:notesSz cx="6858000" cy="9144000"/>
  <p:defaultTextStyle>
    <a:defPPr>
      <a:defRPr lang="he-IL"/>
    </a:defPPr>
    <a:lvl1pPr algn="l" rtl="1" fontAlgn="base">
      <a:spcBef>
        <a:spcPct val="0"/>
      </a:spcBef>
      <a:spcAft>
        <a:spcPct val="0"/>
      </a:spcAft>
      <a:defRPr kern="1200">
        <a:solidFill>
          <a:schemeClr val="tx1"/>
        </a:solidFill>
        <a:latin typeface="Arial" charset="0"/>
        <a:ea typeface="+mn-ea"/>
        <a:cs typeface="Arial" charset="0"/>
      </a:defRPr>
    </a:lvl1pPr>
    <a:lvl2pPr marL="457200" algn="l" rtl="1" fontAlgn="base">
      <a:spcBef>
        <a:spcPct val="0"/>
      </a:spcBef>
      <a:spcAft>
        <a:spcPct val="0"/>
      </a:spcAft>
      <a:defRPr kern="1200">
        <a:solidFill>
          <a:schemeClr val="tx1"/>
        </a:solidFill>
        <a:latin typeface="Arial" charset="0"/>
        <a:ea typeface="+mn-ea"/>
        <a:cs typeface="Arial" charset="0"/>
      </a:defRPr>
    </a:lvl2pPr>
    <a:lvl3pPr marL="914400" algn="l" rtl="1" fontAlgn="base">
      <a:spcBef>
        <a:spcPct val="0"/>
      </a:spcBef>
      <a:spcAft>
        <a:spcPct val="0"/>
      </a:spcAft>
      <a:defRPr kern="1200">
        <a:solidFill>
          <a:schemeClr val="tx1"/>
        </a:solidFill>
        <a:latin typeface="Arial" charset="0"/>
        <a:ea typeface="+mn-ea"/>
        <a:cs typeface="Arial" charset="0"/>
      </a:defRPr>
    </a:lvl3pPr>
    <a:lvl4pPr marL="1371600" algn="l" rtl="1" fontAlgn="base">
      <a:spcBef>
        <a:spcPct val="0"/>
      </a:spcBef>
      <a:spcAft>
        <a:spcPct val="0"/>
      </a:spcAft>
      <a:defRPr kern="1200">
        <a:solidFill>
          <a:schemeClr val="tx1"/>
        </a:solidFill>
        <a:latin typeface="Arial" charset="0"/>
        <a:ea typeface="+mn-ea"/>
        <a:cs typeface="Arial" charset="0"/>
      </a:defRPr>
    </a:lvl4pPr>
    <a:lvl5pPr marL="1828800" algn="l"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0033CC"/>
    <a:srgbClr val="CC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38" autoAdjust="0"/>
    <p:restoredTop sz="99841" autoAdjust="0"/>
  </p:normalViewPr>
  <p:slideViewPr>
    <p:cSldViewPr>
      <p:cViewPr varScale="1">
        <p:scale>
          <a:sx n="79" d="100"/>
          <a:sy n="79" d="100"/>
        </p:scale>
        <p:origin x="915" y="5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3.wmf"/><Relationship Id="rId4"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147" name="Rectangle 3"/>
          <p:cNvSpPr>
            <a:spLocks noGrp="1" noChangeArrowheads="1"/>
          </p:cNvSpPr>
          <p:nvPr>
            <p:ph type="dt" idx="1"/>
          </p:nvPr>
        </p:nvSpPr>
        <p:spPr bwMode="auto">
          <a:xfrm>
            <a:off x="1588"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388620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endParaRPr lang="en-US"/>
          </a:p>
        </p:txBody>
      </p:sp>
      <p:sp>
        <p:nvSpPr>
          <p:cNvPr id="6151" name="Rectangle 7"/>
          <p:cNvSpPr>
            <a:spLocks noGrp="1" noChangeArrowheads="1"/>
          </p:cNvSpPr>
          <p:nvPr>
            <p:ph type="sldNum" sz="quarter" idx="5"/>
          </p:nvPr>
        </p:nvSpPr>
        <p:spPr bwMode="auto">
          <a:xfrm>
            <a:off x="1588"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fld id="{F08373FC-F6B8-4BDF-A109-7EE419CF87AC}" type="slidenum">
              <a:rPr lang="ar-SA"/>
              <a:pPr>
                <a:defRPr/>
              </a:pPr>
              <a:t>‹#›</a:t>
            </a:fld>
            <a:endParaRPr lang="en-US"/>
          </a:p>
        </p:txBody>
      </p:sp>
    </p:spTree>
    <p:extLst>
      <p:ext uri="{BB962C8B-B14F-4D97-AF65-F5344CB8AC3E}">
        <p14:creationId xmlns:p14="http://schemas.microsoft.com/office/powerpoint/2010/main" val="3735109231"/>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charset="0"/>
        <a:ea typeface="+mn-ea"/>
        <a:cs typeface="Arial" charset="0"/>
      </a:defRPr>
    </a:lvl1pPr>
    <a:lvl2pPr marL="457200" algn="r" rtl="1" eaLnBrk="0" fontAlgn="base" hangingPunct="0">
      <a:spcBef>
        <a:spcPct val="30000"/>
      </a:spcBef>
      <a:spcAft>
        <a:spcPct val="0"/>
      </a:spcAft>
      <a:defRPr sz="1200" kern="1200">
        <a:solidFill>
          <a:schemeClr val="tx1"/>
        </a:solidFill>
        <a:latin typeface="Arial" charset="0"/>
        <a:ea typeface="+mn-ea"/>
        <a:cs typeface="Arial" charset="0"/>
      </a:defRPr>
    </a:lvl2pPr>
    <a:lvl3pPr marL="914400" algn="r" rtl="1" eaLnBrk="0" fontAlgn="base" hangingPunct="0">
      <a:spcBef>
        <a:spcPct val="30000"/>
      </a:spcBef>
      <a:spcAft>
        <a:spcPct val="0"/>
      </a:spcAft>
      <a:defRPr sz="1200" kern="1200">
        <a:solidFill>
          <a:schemeClr val="tx1"/>
        </a:solidFill>
        <a:latin typeface="Arial"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Arial"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algn="r" eaLnBrk="0" hangingPunct="0">
              <a:spcBef>
                <a:spcPct val="30000"/>
              </a:spcBef>
              <a:defRPr sz="1200">
                <a:solidFill>
                  <a:schemeClr val="tx1"/>
                </a:solidFill>
                <a:latin typeface="Arial" charset="0"/>
                <a:cs typeface="Arial" charset="0"/>
              </a:defRPr>
            </a:lvl1pPr>
            <a:lvl2pPr marL="742950" indent="-285750" algn="r" eaLnBrk="0" hangingPunct="0">
              <a:spcBef>
                <a:spcPct val="30000"/>
              </a:spcBef>
              <a:defRPr sz="1200">
                <a:solidFill>
                  <a:schemeClr val="tx1"/>
                </a:solidFill>
                <a:latin typeface="Arial" charset="0"/>
                <a:cs typeface="Arial" charset="0"/>
              </a:defRPr>
            </a:lvl2pPr>
            <a:lvl3pPr marL="1143000" indent="-228600" algn="r" eaLnBrk="0" hangingPunct="0">
              <a:spcBef>
                <a:spcPct val="30000"/>
              </a:spcBef>
              <a:defRPr sz="1200">
                <a:solidFill>
                  <a:schemeClr val="tx1"/>
                </a:solidFill>
                <a:latin typeface="Arial" charset="0"/>
                <a:cs typeface="Arial" charset="0"/>
              </a:defRPr>
            </a:lvl3pPr>
            <a:lvl4pPr marL="1600200" indent="-228600" algn="r" eaLnBrk="0" hangingPunct="0">
              <a:spcBef>
                <a:spcPct val="30000"/>
              </a:spcBef>
              <a:defRPr sz="1200">
                <a:solidFill>
                  <a:schemeClr val="tx1"/>
                </a:solidFill>
                <a:latin typeface="Arial" charset="0"/>
                <a:cs typeface="Arial" charset="0"/>
              </a:defRPr>
            </a:lvl4pPr>
            <a:lvl5pPr marL="2057400" indent="-228600" algn="r" eaLnBrk="0" hangingPunct="0">
              <a:spcBef>
                <a:spcPct val="30000"/>
              </a:spcBef>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pPr algn="l" eaLnBrk="1" hangingPunct="1">
              <a:spcBef>
                <a:spcPct val="0"/>
              </a:spcBef>
            </a:pPr>
            <a:fld id="{4CB88213-ADD0-4568-9A40-68A109CD6435}" type="slidenum">
              <a:rPr lang="ar-SA" altLang="en-US" smtClean="0"/>
              <a:pPr algn="l" eaLnBrk="1" hangingPunct="1">
                <a:spcBef>
                  <a:spcPct val="0"/>
                </a:spcBef>
              </a:pPr>
              <a:t>1</a:t>
            </a:fld>
            <a:endParaRPr lang="en-US" altLang="en-US"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8152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314DED54-995C-4B4E-808B-A26ADCB43C9B}" type="slidenum">
              <a:rPr lang="ar-SA" altLang="en-US" smtClean="0"/>
              <a:pPr/>
              <a:t>10</a:t>
            </a:fld>
            <a:endParaRPr lang="en-US" alt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95742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569EFDEE-1855-4EA8-82C8-96FDDA5160A8}" type="slidenum">
              <a:rPr lang="ar-SA" altLang="en-US" smtClean="0"/>
              <a:pPr/>
              <a:t>11</a:t>
            </a:fld>
            <a:endParaRPr lang="en-US" alt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8960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31C2D58C-4329-4D89-8BAC-BADE42E6CBBB}" type="slidenum">
              <a:rPr lang="ar-SA" altLang="en-US" smtClean="0"/>
              <a:pPr/>
              <a:t>12</a:t>
            </a:fld>
            <a:endParaRPr lang="en-US" alt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92191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0985D066-91C4-44E6-993C-8A44972C988A}" type="slidenum">
              <a:rPr lang="ar-SA" altLang="en-US" smtClean="0"/>
              <a:pPr/>
              <a:t>14</a:t>
            </a:fld>
            <a:endParaRPr lang="en-US" alt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65196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E05529A1-58E4-483D-AC02-2F426D4FC196}" type="slidenum">
              <a:rPr lang="ar-SA" altLang="en-US" smtClean="0"/>
              <a:pPr/>
              <a:t>15</a:t>
            </a:fld>
            <a:endParaRPr lang="en-US" alt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23598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456153FD-2ECA-4580-BDDB-C6DA06719632}" type="slidenum">
              <a:rPr lang="ar-SA" altLang="en-US" smtClean="0"/>
              <a:pPr/>
              <a:t>16</a:t>
            </a:fld>
            <a:endParaRPr lang="en-US" alt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98193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3FA64C3D-1FD0-425F-97A3-BBAB9E103191}" type="slidenum">
              <a:rPr lang="ar-SA" altLang="en-US" smtClean="0"/>
              <a:pPr/>
              <a:t>17</a:t>
            </a:fld>
            <a:endParaRPr lang="en-US" alt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54645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EE254875-2AD3-4C36-B580-34790A9BD11A}" type="slidenum">
              <a:rPr lang="ar-SA" altLang="en-US" smtClean="0"/>
              <a:pPr/>
              <a:t>18</a:t>
            </a:fld>
            <a:endParaRPr lang="en-US" alt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94033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9A37A181-6904-4C72-B45B-9B49E0B3A96B}" type="slidenum">
              <a:rPr lang="ar-SA" altLang="en-US" smtClean="0"/>
              <a:pPr/>
              <a:t>19</a:t>
            </a:fld>
            <a:endParaRPr lang="en-US" alt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38571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25B71779-04D7-4B53-9CF0-4E7B14DFBD59}" type="slidenum">
              <a:rPr lang="ar-SA" altLang="en-US" smtClean="0"/>
              <a:pPr/>
              <a:t>20</a:t>
            </a:fld>
            <a:endParaRPr lang="en-US" alt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35713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AA1489FE-B0A5-4332-8C4A-23594B28936A}" type="slidenum">
              <a:rPr lang="ar-SA" altLang="en-US" smtClean="0"/>
              <a:pPr/>
              <a:t>2</a:t>
            </a:fld>
            <a:endParaRPr lang="en-US" alt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14400" y="4343400"/>
            <a:ext cx="5029200" cy="4114800"/>
          </a:xfrm>
          <a:noFill/>
        </p:spPr>
        <p:txBody>
          <a:bodyPr/>
          <a:lstStyle/>
          <a:p>
            <a:pPr eaLnBrk="1" hangingPunct="1"/>
            <a:endParaRPr lang="en-US" altLang="en-US" smtClean="0"/>
          </a:p>
        </p:txBody>
      </p:sp>
    </p:spTree>
    <p:extLst>
      <p:ext uri="{BB962C8B-B14F-4D97-AF65-F5344CB8AC3E}">
        <p14:creationId xmlns:p14="http://schemas.microsoft.com/office/powerpoint/2010/main" val="3399763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D0311A7B-FECA-4BCF-AA46-CF4A0EDD48D7}" type="slidenum">
              <a:rPr lang="ar-SA" altLang="en-US" smtClean="0"/>
              <a:pPr/>
              <a:t>21</a:t>
            </a:fld>
            <a:endParaRPr lang="en-US" alt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6458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42688B37-E5FA-4FA2-8ACA-AD9966026190}" type="slidenum">
              <a:rPr lang="ar-SA" altLang="en-US" smtClean="0"/>
              <a:pPr/>
              <a:t>22</a:t>
            </a:fld>
            <a:endParaRPr lang="en-US" alt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56323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8A8C9441-67D7-4056-A9EF-84520EA930EE}" type="slidenum">
              <a:rPr lang="ar-SA" altLang="en-US" smtClean="0"/>
              <a:pPr/>
              <a:t>23</a:t>
            </a:fld>
            <a:endParaRPr lang="en-US" alt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53106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AF5DB850-9BA5-467C-8319-2C806F8F74F2}" type="slidenum">
              <a:rPr lang="ar-SA" altLang="en-US" smtClean="0"/>
              <a:pPr/>
              <a:t>24</a:t>
            </a:fld>
            <a:endParaRPr lang="en-US" alt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5669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25DB8042-AC0B-4121-8D05-CEA0DB130BF5}" type="slidenum">
              <a:rPr lang="ar-SA" altLang="en-US" smtClean="0"/>
              <a:pPr/>
              <a:t>3</a:t>
            </a:fld>
            <a:endParaRPr lang="en-US" alt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2070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rtl="1" eaLnBrk="0" fontAlgn="base" hangingPunct="0">
              <a:spcBef>
                <a:spcPct val="0"/>
              </a:spcBef>
              <a:spcAft>
                <a:spcPct val="0"/>
              </a:spcAft>
              <a:defRPr>
                <a:solidFill>
                  <a:schemeClr val="tx1"/>
                </a:solidFill>
                <a:latin typeface="Arial" charset="0"/>
                <a:cs typeface="Arial" charset="0"/>
              </a:defRPr>
            </a:lvl6pPr>
            <a:lvl7pPr marL="2971800" indent="-228600" rtl="1" eaLnBrk="0" fontAlgn="base" hangingPunct="0">
              <a:spcBef>
                <a:spcPct val="0"/>
              </a:spcBef>
              <a:spcAft>
                <a:spcPct val="0"/>
              </a:spcAft>
              <a:defRPr>
                <a:solidFill>
                  <a:schemeClr val="tx1"/>
                </a:solidFill>
                <a:latin typeface="Arial" charset="0"/>
                <a:cs typeface="Arial" charset="0"/>
              </a:defRPr>
            </a:lvl7pPr>
            <a:lvl8pPr marL="3429000" indent="-228600" rtl="1" eaLnBrk="0" fontAlgn="base" hangingPunct="0">
              <a:spcBef>
                <a:spcPct val="0"/>
              </a:spcBef>
              <a:spcAft>
                <a:spcPct val="0"/>
              </a:spcAft>
              <a:defRPr>
                <a:solidFill>
                  <a:schemeClr val="tx1"/>
                </a:solidFill>
                <a:latin typeface="Arial" charset="0"/>
                <a:cs typeface="Arial" charset="0"/>
              </a:defRPr>
            </a:lvl8pPr>
            <a:lvl9pPr marL="3886200" indent="-228600" rtl="1" eaLnBrk="0" fontAlgn="base" hangingPunct="0">
              <a:spcBef>
                <a:spcPct val="0"/>
              </a:spcBef>
              <a:spcAft>
                <a:spcPct val="0"/>
              </a:spcAft>
              <a:defRPr>
                <a:solidFill>
                  <a:schemeClr val="tx1"/>
                </a:solidFill>
                <a:latin typeface="Arial" charset="0"/>
                <a:cs typeface="Arial" charset="0"/>
              </a:defRPr>
            </a:lvl9pPr>
          </a:lstStyle>
          <a:p>
            <a:pPr eaLnBrk="1" hangingPunct="1"/>
            <a:fld id="{5E09E5E8-5D0E-403A-AA02-09A6C756AB21}" type="slidenum">
              <a:rPr lang="ar-SA" altLang="en-US" smtClean="0"/>
              <a:pPr eaLnBrk="1" hangingPunct="1"/>
              <a:t>4</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8185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rtl="1" eaLnBrk="0" fontAlgn="base" hangingPunct="0">
              <a:spcBef>
                <a:spcPct val="0"/>
              </a:spcBef>
              <a:spcAft>
                <a:spcPct val="0"/>
              </a:spcAft>
              <a:defRPr>
                <a:solidFill>
                  <a:schemeClr val="tx1"/>
                </a:solidFill>
                <a:latin typeface="Arial" charset="0"/>
                <a:cs typeface="Arial" charset="0"/>
              </a:defRPr>
            </a:lvl6pPr>
            <a:lvl7pPr marL="2971800" indent="-228600" rtl="1" eaLnBrk="0" fontAlgn="base" hangingPunct="0">
              <a:spcBef>
                <a:spcPct val="0"/>
              </a:spcBef>
              <a:spcAft>
                <a:spcPct val="0"/>
              </a:spcAft>
              <a:defRPr>
                <a:solidFill>
                  <a:schemeClr val="tx1"/>
                </a:solidFill>
                <a:latin typeface="Arial" charset="0"/>
                <a:cs typeface="Arial" charset="0"/>
              </a:defRPr>
            </a:lvl7pPr>
            <a:lvl8pPr marL="3429000" indent="-228600" rtl="1" eaLnBrk="0" fontAlgn="base" hangingPunct="0">
              <a:spcBef>
                <a:spcPct val="0"/>
              </a:spcBef>
              <a:spcAft>
                <a:spcPct val="0"/>
              </a:spcAft>
              <a:defRPr>
                <a:solidFill>
                  <a:schemeClr val="tx1"/>
                </a:solidFill>
                <a:latin typeface="Arial" charset="0"/>
                <a:cs typeface="Arial" charset="0"/>
              </a:defRPr>
            </a:lvl8pPr>
            <a:lvl9pPr marL="3886200" indent="-228600" rtl="1" eaLnBrk="0" fontAlgn="base" hangingPunct="0">
              <a:spcBef>
                <a:spcPct val="0"/>
              </a:spcBef>
              <a:spcAft>
                <a:spcPct val="0"/>
              </a:spcAft>
              <a:defRPr>
                <a:solidFill>
                  <a:schemeClr val="tx1"/>
                </a:solidFill>
                <a:latin typeface="Arial" charset="0"/>
                <a:cs typeface="Arial" charset="0"/>
              </a:defRPr>
            </a:lvl9pPr>
          </a:lstStyle>
          <a:p>
            <a:pPr eaLnBrk="1" hangingPunct="1"/>
            <a:fld id="{4FBBB576-07A1-4A3A-AEBD-6A9D3536BD59}" type="slidenum">
              <a:rPr lang="ar-SA" altLang="en-US" smtClean="0"/>
              <a:pPr eaLnBrk="1" hangingPunct="1"/>
              <a:t>5</a:t>
            </a:fld>
            <a:endParaRPr lang="en-US"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43422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2DB1156C-72F9-4AE7-A960-D7FBA9885A60}" type="slidenum">
              <a:rPr lang="ar-SA" altLang="en-US" smtClean="0"/>
              <a:pPr/>
              <a:t>6</a:t>
            </a:fld>
            <a:endParaRPr lang="en-US" alt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2386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C1A5E6B1-1216-403C-BE76-B00783973814}" type="slidenum">
              <a:rPr lang="ar-SA" altLang="en-US" smtClean="0"/>
              <a:pPr/>
              <a:t>7</a:t>
            </a:fld>
            <a:endParaRPr lang="en-US" alt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60278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314DED54-995C-4B4E-808B-A26ADCB43C9B}" type="slidenum">
              <a:rPr lang="ar-SA" altLang="en-US" smtClean="0"/>
              <a:pPr/>
              <a:t>8</a:t>
            </a:fld>
            <a:endParaRPr lang="en-US" alt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23824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algn="r" rtl="1" eaLnBrk="0" fontAlgn="base" hangingPunct="0">
              <a:spcBef>
                <a:spcPct val="30000"/>
              </a:spcBef>
              <a:spcAft>
                <a:spcPct val="0"/>
              </a:spcAft>
              <a:defRPr sz="1200">
                <a:solidFill>
                  <a:schemeClr val="tx1"/>
                </a:solidFill>
                <a:latin typeface="Arial" charset="0"/>
                <a:cs typeface="Arial" charset="0"/>
              </a:defRPr>
            </a:lvl6pPr>
            <a:lvl7pPr marL="2971800" indent="-228600" algn="r" rtl="1" eaLnBrk="0" fontAlgn="base" hangingPunct="0">
              <a:spcBef>
                <a:spcPct val="30000"/>
              </a:spcBef>
              <a:spcAft>
                <a:spcPct val="0"/>
              </a:spcAft>
              <a:defRPr sz="1200">
                <a:solidFill>
                  <a:schemeClr val="tx1"/>
                </a:solidFill>
                <a:latin typeface="Arial" charset="0"/>
                <a:cs typeface="Arial" charset="0"/>
              </a:defRPr>
            </a:lvl7pPr>
            <a:lvl8pPr marL="3429000" indent="-228600" algn="r" rtl="1" eaLnBrk="0" fontAlgn="base" hangingPunct="0">
              <a:spcBef>
                <a:spcPct val="30000"/>
              </a:spcBef>
              <a:spcAft>
                <a:spcPct val="0"/>
              </a:spcAft>
              <a:defRPr sz="1200">
                <a:solidFill>
                  <a:schemeClr val="tx1"/>
                </a:solidFill>
                <a:latin typeface="Arial" charset="0"/>
                <a:cs typeface="Arial" charset="0"/>
              </a:defRPr>
            </a:lvl8pPr>
            <a:lvl9pPr marL="3886200" indent="-228600" algn="r" rtl="1" eaLnBrk="0" fontAlgn="base" hangingPunct="0">
              <a:spcBef>
                <a:spcPct val="30000"/>
              </a:spcBef>
              <a:spcAft>
                <a:spcPct val="0"/>
              </a:spcAft>
              <a:defRPr sz="1200">
                <a:solidFill>
                  <a:schemeClr val="tx1"/>
                </a:solidFill>
                <a:latin typeface="Arial" charset="0"/>
                <a:cs typeface="Arial" charset="0"/>
              </a:defRPr>
            </a:lvl9pPr>
          </a:lstStyle>
          <a:p>
            <a:fld id="{314DED54-995C-4B4E-808B-A26ADCB43C9B}" type="slidenum">
              <a:rPr lang="ar-SA" altLang="en-US" smtClean="0"/>
              <a:pPr/>
              <a:t>9</a:t>
            </a:fld>
            <a:endParaRPr lang="en-US" alt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0540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0CB4F8-54C3-4881-A375-BCC5A61BE775}" type="slidenum">
              <a:rPr lang="ar-SA"/>
              <a:pPr>
                <a:defRPr/>
              </a:pPr>
              <a:t>‹#›</a:t>
            </a:fld>
            <a:endParaRPr lang="en-US"/>
          </a:p>
        </p:txBody>
      </p:sp>
    </p:spTree>
    <p:extLst>
      <p:ext uri="{BB962C8B-B14F-4D97-AF65-F5344CB8AC3E}">
        <p14:creationId xmlns:p14="http://schemas.microsoft.com/office/powerpoint/2010/main" val="392416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1A7849-406F-48B3-947E-AAA107B19EA0}" type="slidenum">
              <a:rPr lang="ar-SA"/>
              <a:pPr>
                <a:defRPr/>
              </a:pPr>
              <a:t>‹#›</a:t>
            </a:fld>
            <a:endParaRPr lang="en-US"/>
          </a:p>
        </p:txBody>
      </p:sp>
    </p:spTree>
    <p:extLst>
      <p:ext uri="{BB962C8B-B14F-4D97-AF65-F5344CB8AC3E}">
        <p14:creationId xmlns:p14="http://schemas.microsoft.com/office/powerpoint/2010/main" val="123644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ECAC48-70ED-41EC-904C-E57F04F458FD}" type="slidenum">
              <a:rPr lang="ar-SA"/>
              <a:pPr>
                <a:defRPr/>
              </a:pPr>
              <a:t>‹#›</a:t>
            </a:fld>
            <a:endParaRPr lang="en-US"/>
          </a:p>
        </p:txBody>
      </p:sp>
    </p:spTree>
    <p:extLst>
      <p:ext uri="{BB962C8B-B14F-4D97-AF65-F5344CB8AC3E}">
        <p14:creationId xmlns:p14="http://schemas.microsoft.com/office/powerpoint/2010/main" val="581604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6E4511-2963-40F0-A62F-38C142D2A75E}" type="slidenum">
              <a:rPr lang="ar-SA"/>
              <a:pPr>
                <a:defRPr/>
              </a:pPr>
              <a:t>‹#›</a:t>
            </a:fld>
            <a:endParaRPr lang="en-US"/>
          </a:p>
        </p:txBody>
      </p:sp>
    </p:spTree>
    <p:extLst>
      <p:ext uri="{BB962C8B-B14F-4D97-AF65-F5344CB8AC3E}">
        <p14:creationId xmlns:p14="http://schemas.microsoft.com/office/powerpoint/2010/main" val="151423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9D161BC-4211-402D-AD80-7514DFADB757}" type="slidenum">
              <a:rPr lang="ar-SA"/>
              <a:pPr>
                <a:defRPr/>
              </a:pPr>
              <a:t>‹#›</a:t>
            </a:fld>
            <a:endParaRPr lang="en-US"/>
          </a:p>
        </p:txBody>
      </p:sp>
    </p:spTree>
    <p:extLst>
      <p:ext uri="{BB962C8B-B14F-4D97-AF65-F5344CB8AC3E}">
        <p14:creationId xmlns:p14="http://schemas.microsoft.com/office/powerpoint/2010/main" val="8628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0C64FB-D40E-4EB8-9039-F3FBECAD5CC6}" type="slidenum">
              <a:rPr lang="ar-SA"/>
              <a:pPr>
                <a:defRPr/>
              </a:pPr>
              <a:t>‹#›</a:t>
            </a:fld>
            <a:endParaRPr lang="en-US"/>
          </a:p>
        </p:txBody>
      </p:sp>
    </p:spTree>
    <p:extLst>
      <p:ext uri="{BB962C8B-B14F-4D97-AF65-F5344CB8AC3E}">
        <p14:creationId xmlns:p14="http://schemas.microsoft.com/office/powerpoint/2010/main" val="91356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BD672D-D121-4C04-80C8-F85E9325CF7C}" type="slidenum">
              <a:rPr lang="ar-SA"/>
              <a:pPr>
                <a:defRPr/>
              </a:pPr>
              <a:t>‹#›</a:t>
            </a:fld>
            <a:endParaRPr lang="en-US"/>
          </a:p>
        </p:txBody>
      </p:sp>
    </p:spTree>
    <p:extLst>
      <p:ext uri="{BB962C8B-B14F-4D97-AF65-F5344CB8AC3E}">
        <p14:creationId xmlns:p14="http://schemas.microsoft.com/office/powerpoint/2010/main" val="286772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0D61425-E3F2-4A38-A945-BA076F35B701}" type="slidenum">
              <a:rPr lang="ar-SA"/>
              <a:pPr>
                <a:defRPr/>
              </a:pPr>
              <a:t>‹#›</a:t>
            </a:fld>
            <a:endParaRPr lang="en-US"/>
          </a:p>
        </p:txBody>
      </p:sp>
    </p:spTree>
    <p:extLst>
      <p:ext uri="{BB962C8B-B14F-4D97-AF65-F5344CB8AC3E}">
        <p14:creationId xmlns:p14="http://schemas.microsoft.com/office/powerpoint/2010/main" val="3587200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E6F5B34-2765-4B50-B7C8-B573E2644AE1}" type="slidenum">
              <a:rPr lang="ar-SA"/>
              <a:pPr>
                <a:defRPr/>
              </a:pPr>
              <a:t>‹#›</a:t>
            </a:fld>
            <a:endParaRPr lang="en-US"/>
          </a:p>
        </p:txBody>
      </p:sp>
    </p:spTree>
    <p:extLst>
      <p:ext uri="{BB962C8B-B14F-4D97-AF65-F5344CB8AC3E}">
        <p14:creationId xmlns:p14="http://schemas.microsoft.com/office/powerpoint/2010/main" val="198080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581C68-83CA-46E7-968F-53493C3C6ADA}" type="slidenum">
              <a:rPr lang="ar-SA"/>
              <a:pPr>
                <a:defRPr/>
              </a:pPr>
              <a:t>‹#›</a:t>
            </a:fld>
            <a:endParaRPr lang="en-US"/>
          </a:p>
        </p:txBody>
      </p:sp>
    </p:spTree>
    <p:extLst>
      <p:ext uri="{BB962C8B-B14F-4D97-AF65-F5344CB8AC3E}">
        <p14:creationId xmlns:p14="http://schemas.microsoft.com/office/powerpoint/2010/main" val="167861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401C7F8-50C5-4E5D-8332-4319F6748357}" type="slidenum">
              <a:rPr lang="ar-SA"/>
              <a:pPr>
                <a:defRPr/>
              </a:pPr>
              <a:t>‹#›</a:t>
            </a:fld>
            <a:endParaRPr lang="en-US"/>
          </a:p>
        </p:txBody>
      </p:sp>
    </p:spTree>
    <p:extLst>
      <p:ext uri="{BB962C8B-B14F-4D97-AF65-F5344CB8AC3E}">
        <p14:creationId xmlns:p14="http://schemas.microsoft.com/office/powerpoint/2010/main" val="139531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E0B809-CA11-41C8-A3ED-13D651803A02}" type="slidenum">
              <a:rPr lang="ar-SA"/>
              <a:pPr>
                <a:defRPr/>
              </a:pPr>
              <a:t>‹#›</a:t>
            </a:fld>
            <a:endParaRPr lang="en-US"/>
          </a:p>
        </p:txBody>
      </p:sp>
    </p:spTree>
    <p:extLst>
      <p:ext uri="{BB962C8B-B14F-4D97-AF65-F5344CB8AC3E}">
        <p14:creationId xmlns:p14="http://schemas.microsoft.com/office/powerpoint/2010/main" val="140164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E62BD05-94F4-44B7-97F5-B21A7C056959}" type="slidenum">
              <a:rPr lang="ar-SA"/>
              <a:pPr>
                <a:defRPr/>
              </a:pPr>
              <a:t>‹#›</a:t>
            </a:fld>
            <a:endParaRPr lang="en-US"/>
          </a:p>
        </p:txBody>
      </p:sp>
    </p:spTree>
    <p:extLst>
      <p:ext uri="{BB962C8B-B14F-4D97-AF65-F5344CB8AC3E}">
        <p14:creationId xmlns:p14="http://schemas.microsoft.com/office/powerpoint/2010/main" val="64163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06F3E1FA-032D-4F78-8C3E-851604F00786}"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1" eaLnBrk="0" fontAlgn="base" hangingPunct="0">
        <a:spcBef>
          <a:spcPct val="0"/>
        </a:spcBef>
        <a:spcAft>
          <a:spcPct val="0"/>
        </a:spcAft>
        <a:defRPr sz="4400">
          <a:solidFill>
            <a:schemeClr val="tx2"/>
          </a:solidFill>
          <a:latin typeface="+mj-lt"/>
          <a:ea typeface="+mj-ea"/>
          <a:cs typeface="+mj-cs"/>
        </a:defRPr>
      </a:lvl1pPr>
      <a:lvl2pPr algn="ctr" rtl="1" eaLnBrk="0" fontAlgn="base" hangingPunct="0">
        <a:spcBef>
          <a:spcPct val="0"/>
        </a:spcBef>
        <a:spcAft>
          <a:spcPct val="0"/>
        </a:spcAft>
        <a:defRPr sz="4400">
          <a:solidFill>
            <a:schemeClr val="tx2"/>
          </a:solidFill>
          <a:latin typeface="Arial" charset="0"/>
          <a:cs typeface="Arial" charset="0"/>
        </a:defRPr>
      </a:lvl2pPr>
      <a:lvl3pPr algn="ctr" rtl="1" eaLnBrk="0" fontAlgn="base" hangingPunct="0">
        <a:spcBef>
          <a:spcPct val="0"/>
        </a:spcBef>
        <a:spcAft>
          <a:spcPct val="0"/>
        </a:spcAft>
        <a:defRPr sz="4400">
          <a:solidFill>
            <a:schemeClr val="tx2"/>
          </a:solidFill>
          <a:latin typeface="Arial" charset="0"/>
          <a:cs typeface="Arial" charset="0"/>
        </a:defRPr>
      </a:lvl3pPr>
      <a:lvl4pPr algn="ctr" rtl="1" eaLnBrk="0" fontAlgn="base" hangingPunct="0">
        <a:spcBef>
          <a:spcPct val="0"/>
        </a:spcBef>
        <a:spcAft>
          <a:spcPct val="0"/>
        </a:spcAft>
        <a:defRPr sz="4400">
          <a:solidFill>
            <a:schemeClr val="tx2"/>
          </a:solidFill>
          <a:latin typeface="Arial" charset="0"/>
          <a:cs typeface="Arial" charset="0"/>
        </a:defRPr>
      </a:lvl4pPr>
      <a:lvl5pPr algn="ctr" rtl="1" eaLnBrk="0" fontAlgn="base" hangingPunct="0">
        <a:spcBef>
          <a:spcPct val="0"/>
        </a:spcBef>
        <a:spcAft>
          <a:spcPct val="0"/>
        </a:spcAft>
        <a:defRPr sz="4400">
          <a:solidFill>
            <a:schemeClr val="tx2"/>
          </a:solidFill>
          <a:latin typeface="Arial" charset="0"/>
          <a:cs typeface="Arial" charset="0"/>
        </a:defRPr>
      </a:lvl5pPr>
      <a:lvl6pPr marL="457200" algn="ctr" rtl="1" fontAlgn="base">
        <a:spcBef>
          <a:spcPct val="0"/>
        </a:spcBef>
        <a:spcAft>
          <a:spcPct val="0"/>
        </a:spcAft>
        <a:defRPr sz="4400">
          <a:solidFill>
            <a:schemeClr val="tx2"/>
          </a:solidFill>
          <a:latin typeface="Arial" charset="0"/>
          <a:cs typeface="Arial" charset="0"/>
        </a:defRPr>
      </a:lvl6pPr>
      <a:lvl7pPr marL="914400" algn="ctr" rtl="1" fontAlgn="base">
        <a:spcBef>
          <a:spcPct val="0"/>
        </a:spcBef>
        <a:spcAft>
          <a:spcPct val="0"/>
        </a:spcAft>
        <a:defRPr sz="4400">
          <a:solidFill>
            <a:schemeClr val="tx2"/>
          </a:solidFill>
          <a:latin typeface="Arial" charset="0"/>
          <a:cs typeface="Arial" charset="0"/>
        </a:defRPr>
      </a:lvl7pPr>
      <a:lvl8pPr marL="1371600" algn="ctr" rtl="1" fontAlgn="base">
        <a:spcBef>
          <a:spcPct val="0"/>
        </a:spcBef>
        <a:spcAft>
          <a:spcPct val="0"/>
        </a:spcAft>
        <a:defRPr sz="4400">
          <a:solidFill>
            <a:schemeClr val="tx2"/>
          </a:solidFill>
          <a:latin typeface="Arial" charset="0"/>
          <a:cs typeface="Arial" charset="0"/>
        </a:defRPr>
      </a:lvl8pPr>
      <a:lvl9pPr marL="1828800" algn="ctr" rtl="1" fontAlgn="base">
        <a:spcBef>
          <a:spcPct val="0"/>
        </a:spcBef>
        <a:spcAft>
          <a:spcPct val="0"/>
        </a:spcAft>
        <a:defRPr sz="4400">
          <a:solidFill>
            <a:schemeClr val="tx2"/>
          </a:solidFill>
          <a:latin typeface="Arial" charset="0"/>
          <a:cs typeface="Arial" charset="0"/>
        </a:defRPr>
      </a:lvl9pPr>
    </p:titleStyle>
    <p:bodyStyle>
      <a:lvl1pPr marL="342900" indent="-342900" algn="r" rtl="1" eaLnBrk="0" fontAlgn="base" hangingPunct="0">
        <a:spcBef>
          <a:spcPct val="20000"/>
        </a:spcBef>
        <a:spcAft>
          <a:spcPct val="0"/>
        </a:spcAft>
        <a:buChar char="•"/>
        <a:defRPr sz="3200">
          <a:solidFill>
            <a:schemeClr val="tx1"/>
          </a:solidFill>
          <a:latin typeface="+mn-lt"/>
          <a:ea typeface="+mn-ea"/>
          <a:cs typeface="+mn-cs"/>
        </a:defRPr>
      </a:lvl1pPr>
      <a:lvl2pPr marL="742950" indent="-285750" algn="r" rtl="1" eaLnBrk="0" fontAlgn="base" hangingPunct="0">
        <a:spcBef>
          <a:spcPct val="20000"/>
        </a:spcBef>
        <a:spcAft>
          <a:spcPct val="0"/>
        </a:spcAft>
        <a:buChar char="–"/>
        <a:defRPr sz="2800">
          <a:solidFill>
            <a:schemeClr val="tx1"/>
          </a:solidFill>
          <a:latin typeface="+mn-lt"/>
          <a:cs typeface="+mn-cs"/>
        </a:defRPr>
      </a:lvl2pPr>
      <a:lvl3pPr marL="1143000" indent="-228600" algn="r" rtl="1" eaLnBrk="0" fontAlgn="base" hangingPunct="0">
        <a:spcBef>
          <a:spcPct val="20000"/>
        </a:spcBef>
        <a:spcAft>
          <a:spcPct val="0"/>
        </a:spcAft>
        <a:buChar char="•"/>
        <a:defRPr sz="2400">
          <a:solidFill>
            <a:schemeClr val="tx1"/>
          </a:solidFill>
          <a:latin typeface="+mn-lt"/>
          <a:cs typeface="+mn-cs"/>
        </a:defRPr>
      </a:lvl3pPr>
      <a:lvl4pPr marL="1600200" indent="-228600" algn="r" rtl="1" eaLnBrk="0" fontAlgn="base" hangingPunct="0">
        <a:spcBef>
          <a:spcPct val="20000"/>
        </a:spcBef>
        <a:spcAft>
          <a:spcPct val="0"/>
        </a:spcAft>
        <a:buChar char="–"/>
        <a:defRPr sz="2000">
          <a:solidFill>
            <a:schemeClr val="tx1"/>
          </a:solidFill>
          <a:latin typeface="+mn-lt"/>
          <a:cs typeface="+mn-cs"/>
        </a:defRPr>
      </a:lvl4pPr>
      <a:lvl5pPr marL="2057400" indent="-228600" algn="r" rtl="1" eaLnBrk="0" fontAlgn="base" hangingPunct="0">
        <a:spcBef>
          <a:spcPct val="20000"/>
        </a:spcBef>
        <a:spcAft>
          <a:spcPct val="0"/>
        </a:spcAft>
        <a:buChar char="»"/>
        <a:defRPr sz="2000">
          <a:solidFill>
            <a:schemeClr val="tx1"/>
          </a:solidFill>
          <a:latin typeface="+mn-lt"/>
          <a:cs typeface="+mn-cs"/>
        </a:defRPr>
      </a:lvl5pPr>
      <a:lvl6pPr marL="2514600" indent="-228600" algn="r" rtl="1" fontAlgn="base">
        <a:spcBef>
          <a:spcPct val="20000"/>
        </a:spcBef>
        <a:spcAft>
          <a:spcPct val="0"/>
        </a:spcAft>
        <a:buChar char="»"/>
        <a:defRPr sz="2000">
          <a:solidFill>
            <a:schemeClr val="tx1"/>
          </a:solidFill>
          <a:latin typeface="+mn-lt"/>
          <a:cs typeface="+mn-cs"/>
        </a:defRPr>
      </a:lvl6pPr>
      <a:lvl7pPr marL="2971800" indent="-228600" algn="r" rtl="1" fontAlgn="base">
        <a:spcBef>
          <a:spcPct val="20000"/>
        </a:spcBef>
        <a:spcAft>
          <a:spcPct val="0"/>
        </a:spcAft>
        <a:buChar char="»"/>
        <a:defRPr sz="2000">
          <a:solidFill>
            <a:schemeClr val="tx1"/>
          </a:solidFill>
          <a:latin typeface="+mn-lt"/>
          <a:cs typeface="+mn-cs"/>
        </a:defRPr>
      </a:lvl7pPr>
      <a:lvl8pPr marL="3429000" indent="-228600" algn="r" rtl="1" fontAlgn="base">
        <a:spcBef>
          <a:spcPct val="20000"/>
        </a:spcBef>
        <a:spcAft>
          <a:spcPct val="0"/>
        </a:spcAft>
        <a:buChar char="»"/>
        <a:defRPr sz="2000">
          <a:solidFill>
            <a:schemeClr val="tx1"/>
          </a:solidFill>
          <a:latin typeface="+mn-lt"/>
          <a:cs typeface="+mn-cs"/>
        </a:defRPr>
      </a:lvl8pPr>
      <a:lvl9pPr marL="3886200" indent="-228600" algn="r" rtl="1"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1.bin"/><Relationship Id="rId3" Type="http://schemas.openxmlformats.org/officeDocument/2006/relationships/notesSlide" Target="../notesSlides/notesSlide10.xml"/><Relationship Id="rId7" Type="http://schemas.openxmlformats.org/officeDocument/2006/relationships/image" Target="../media/image21.wmf"/><Relationship Id="rId12"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oleObject" Target="../embeddings/oleObject20.bin"/><Relationship Id="rId5" Type="http://schemas.openxmlformats.org/officeDocument/2006/relationships/image" Target="../media/image20.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6.wmf"/><Relationship Id="rId14" Type="http://schemas.openxmlformats.org/officeDocument/2006/relationships/image" Target="../media/image23.w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9.wmf"/><Relationship Id="rId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image" Target="../media/image30.wmf"/><Relationship Id="rId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3.w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35.w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1.xml"/><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0.bin"/><Relationship Id="rId5" Type="http://schemas.openxmlformats.org/officeDocument/2006/relationships/image" Target="../media/image36.wmf"/><Relationship Id="rId4" Type="http://schemas.openxmlformats.org/officeDocument/2006/relationships/oleObject" Target="../embeddings/oleObject29.bin"/><Relationship Id="rId9" Type="http://schemas.openxmlformats.org/officeDocument/2006/relationships/image" Target="../media/image38.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2.xml"/><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3.bin"/><Relationship Id="rId5" Type="http://schemas.openxmlformats.org/officeDocument/2006/relationships/image" Target="../media/image36.wmf"/><Relationship Id="rId4" Type="http://schemas.openxmlformats.org/officeDocument/2006/relationships/oleObject" Target="../embeddings/oleObject32.bin"/><Relationship Id="rId9" Type="http://schemas.openxmlformats.org/officeDocument/2006/relationships/image" Target="../media/image39.wmf"/></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7.xml"/><Relationship Id="rId7"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1.wmf"/><Relationship Id="rId4" Type="http://schemas.openxmlformats.org/officeDocument/2006/relationships/oleObject" Target="../embeddings/oleObject5.bin"/><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8.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4.wmf"/><Relationship Id="rId4" Type="http://schemas.openxmlformats.org/officeDocument/2006/relationships/oleObject" Target="../embeddings/oleObject8.bin"/><Relationship Id="rId9" Type="http://schemas.openxmlformats.org/officeDocument/2006/relationships/image" Target="../media/image16.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9.xml"/><Relationship Id="rId7" Type="http://schemas.openxmlformats.org/officeDocument/2006/relationships/image" Target="../media/image18.wmf"/><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oleObject" Target="../embeddings/oleObject15.bin"/><Relationship Id="rId5" Type="http://schemas.openxmlformats.org/officeDocument/2006/relationships/image" Target="../media/image17.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04800" y="3429000"/>
            <a:ext cx="8229600" cy="1143000"/>
          </a:xfrm>
        </p:spPr>
        <p:txBody>
          <a:bodyPr/>
          <a:lstStyle/>
          <a:p>
            <a:pPr rtl="0" eaLnBrk="1" hangingPunct="1"/>
            <a:r>
              <a:rPr lang="en-GB" altLang="en-US" sz="3200" dirty="0" smtClean="0"/>
              <a:t>Short Term Synaptic Plasticity</a:t>
            </a:r>
            <a:br>
              <a:rPr lang="en-GB" altLang="en-US" sz="3200" dirty="0" smtClean="0"/>
            </a:br>
            <a:r>
              <a:rPr lang="en-GB" altLang="en-US" sz="3200" dirty="0" smtClean="0"/>
              <a:t/>
            </a:r>
            <a:br>
              <a:rPr lang="en-GB" altLang="en-US" sz="3200" dirty="0" smtClean="0"/>
            </a:br>
            <a:r>
              <a:rPr lang="en-GB" altLang="en-US" sz="3200" dirty="0" smtClean="0"/>
              <a:t>Misha Tsodyks</a:t>
            </a:r>
            <a:br>
              <a:rPr lang="en-GB" altLang="en-US" sz="3200" dirty="0" smtClean="0"/>
            </a:br>
            <a:r>
              <a:rPr lang="en-GB" altLang="en-US" sz="3200" dirty="0" smtClean="0"/>
              <a:t/>
            </a:r>
            <a:br>
              <a:rPr lang="en-GB" altLang="en-US" sz="3200" dirty="0" smtClean="0"/>
            </a:br>
            <a:r>
              <a:rPr lang="en-GB" altLang="en-US" sz="2000" b="1" dirty="0" smtClean="0"/>
              <a:t>Henry Markram </a:t>
            </a:r>
            <a:r>
              <a:rPr lang="en-GB" altLang="en-US" sz="2000" dirty="0" smtClean="0"/>
              <a:t>(EPFL) </a:t>
            </a:r>
            <a:br>
              <a:rPr lang="en-GB" altLang="en-US" sz="2000" dirty="0" smtClean="0"/>
            </a:br>
            <a:r>
              <a:rPr lang="en-GB" altLang="en-US" sz="2000" dirty="0" smtClean="0"/>
              <a:t>Yun Wang (Tufts) </a:t>
            </a:r>
            <a:br>
              <a:rPr lang="en-GB" altLang="en-US" sz="2000" dirty="0" smtClean="0"/>
            </a:br>
            <a:r>
              <a:rPr lang="en-GB" altLang="en-US" sz="2000" dirty="0" smtClean="0"/>
              <a:t>Klaus </a:t>
            </a:r>
            <a:r>
              <a:rPr lang="en-GB" altLang="en-US" sz="2000" dirty="0" err="1" smtClean="0"/>
              <a:t>Pawelzik</a:t>
            </a:r>
            <a:r>
              <a:rPr lang="en-GB" altLang="en-US" sz="2000" dirty="0" smtClean="0"/>
              <a:t> (Bremen</a:t>
            </a:r>
            <a:r>
              <a:rPr lang="en-GB" altLang="en-US" sz="2000" dirty="0"/>
              <a:t>)</a:t>
            </a:r>
            <a:br>
              <a:rPr lang="en-GB" altLang="en-US" sz="2000" dirty="0"/>
            </a:br>
            <a:r>
              <a:rPr lang="en-GB" altLang="en-US" sz="2000" dirty="0" smtClean="0"/>
              <a:t>Wu Si (Peking University) </a:t>
            </a:r>
            <a:br>
              <a:rPr lang="en-GB" altLang="en-US" sz="2000" dirty="0" smtClean="0"/>
            </a:br>
            <a:r>
              <a:rPr lang="en-GB" altLang="en-US" sz="2000" dirty="0" smtClean="0"/>
              <a:t/>
            </a:r>
            <a:br>
              <a:rPr lang="en-GB" altLang="en-US" sz="2000" dirty="0" smtClean="0"/>
            </a:br>
            <a:r>
              <a:rPr lang="en-GB" altLang="en-US" sz="2000" dirty="0" smtClean="0"/>
              <a:t>Omri Barak (</a:t>
            </a:r>
            <a:r>
              <a:rPr lang="en-GB" altLang="en-US" sz="2000" dirty="0" err="1" smtClean="0"/>
              <a:t>Technion</a:t>
            </a:r>
            <a:r>
              <a:rPr lang="en-GB" altLang="en-US" sz="2000" dirty="0" smtClean="0"/>
              <a:t>) </a:t>
            </a:r>
            <a:br>
              <a:rPr lang="en-GB" altLang="en-US" sz="2000" dirty="0" smtClean="0"/>
            </a:br>
            <a:r>
              <a:rPr lang="en-GB" altLang="en-US" sz="2000" dirty="0" smtClean="0"/>
              <a:t>Gianluigi </a:t>
            </a:r>
            <a:r>
              <a:rPr lang="en-GB" altLang="en-US" sz="2000" dirty="0" err="1" smtClean="0"/>
              <a:t>Mongillo</a:t>
            </a:r>
            <a:r>
              <a:rPr lang="en-GB" altLang="en-US" sz="2000" dirty="0" smtClean="0"/>
              <a:t> (Paris V)  </a:t>
            </a:r>
            <a:br>
              <a:rPr lang="en-GB" altLang="en-US" sz="2000" dirty="0" smtClean="0"/>
            </a:br>
            <a:r>
              <a:rPr lang="en-GB" altLang="en-US" sz="2000" dirty="0" err="1" smtClean="0"/>
              <a:t>Mi</a:t>
            </a:r>
            <a:r>
              <a:rPr lang="en-GB" altLang="en-US" sz="2000" dirty="0" smtClean="0"/>
              <a:t> </a:t>
            </a:r>
            <a:r>
              <a:rPr lang="en-GB" altLang="en-US" sz="2000" dirty="0" err="1" smtClean="0"/>
              <a:t>Yuanyuan</a:t>
            </a:r>
            <a:r>
              <a:rPr lang="en-GB" altLang="en-US" sz="2000" dirty="0" smtClean="0"/>
              <a:t> (Institute of Basic Medical Sciences, Beijing)</a:t>
            </a:r>
            <a:br>
              <a:rPr lang="en-GB" altLang="en-US" sz="2000" dirty="0" smtClean="0"/>
            </a:br>
            <a:r>
              <a:rPr lang="en-GB" altLang="en-US" sz="2000" dirty="0" smtClean="0"/>
              <a:t>Misha </a:t>
            </a:r>
            <a:r>
              <a:rPr lang="en-GB" altLang="en-US" sz="2000" dirty="0" err="1" smtClean="0"/>
              <a:t>Katkov</a:t>
            </a:r>
            <a:r>
              <a:rPr lang="en-GB" altLang="en-US" sz="2000" dirty="0" smtClean="0"/>
              <a:t> (WIS)</a:t>
            </a:r>
            <a:br>
              <a:rPr lang="en-GB" altLang="en-US" sz="2000" dirty="0" smtClean="0"/>
            </a:br>
            <a:endParaRPr lang="en-US" altLang="en-US" sz="2800" dirty="0" smtClean="0"/>
          </a:p>
        </p:txBody>
      </p:sp>
      <p:sp>
        <p:nvSpPr>
          <p:cNvPr id="2051" name="Text Box 4"/>
          <p:cNvSpPr txBox="1">
            <a:spLocks noChangeArrowheads="1"/>
          </p:cNvSpPr>
          <p:nvPr/>
        </p:nvSpPr>
        <p:spPr bwMode="auto">
          <a:xfrm>
            <a:off x="647700" y="5424488"/>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eaLnBrk="0" hangingPunct="0">
              <a:spcBef>
                <a:spcPct val="20000"/>
              </a:spcBef>
              <a:buChar char="•"/>
              <a:defRPr sz="3200">
                <a:solidFill>
                  <a:schemeClr val="tx1"/>
                </a:solidFill>
                <a:latin typeface="Arial" charset="0"/>
                <a:cs typeface="Arial" charset="0"/>
              </a:defRPr>
            </a:lvl1pPr>
            <a:lvl2pPr marL="742950" indent="-285750" algn="r" eaLnBrk="0" hangingPunct="0">
              <a:spcBef>
                <a:spcPct val="20000"/>
              </a:spcBef>
              <a:buChar char="–"/>
              <a:defRPr sz="2800">
                <a:solidFill>
                  <a:schemeClr val="tx1"/>
                </a:solidFill>
                <a:latin typeface="Arial" charset="0"/>
                <a:cs typeface="Arial" charset="0"/>
              </a:defRPr>
            </a:lvl2pPr>
            <a:lvl3pPr marL="1143000" indent="-228600" algn="r" eaLnBrk="0" hangingPunct="0">
              <a:spcBef>
                <a:spcPct val="20000"/>
              </a:spcBef>
              <a:buChar char="•"/>
              <a:defRPr sz="2400">
                <a:solidFill>
                  <a:schemeClr val="tx1"/>
                </a:solidFill>
                <a:latin typeface="Arial" charset="0"/>
                <a:cs typeface="Arial" charset="0"/>
              </a:defRPr>
            </a:lvl3pPr>
            <a:lvl4pPr marL="1600200" indent="-228600" algn="r" eaLnBrk="0" hangingPunct="0">
              <a:spcBef>
                <a:spcPct val="20000"/>
              </a:spcBef>
              <a:buChar char="–"/>
              <a:defRPr sz="2000">
                <a:solidFill>
                  <a:schemeClr val="tx1"/>
                </a:solidFill>
                <a:latin typeface="Arial" charset="0"/>
                <a:cs typeface="Arial" charset="0"/>
              </a:defRPr>
            </a:lvl4pPr>
            <a:lvl5pPr marL="2057400" indent="-228600" algn="r" eaLnBrk="0" hangingPunct="0">
              <a:spcBef>
                <a:spcPct val="20000"/>
              </a:spcBef>
              <a:buChar char="»"/>
              <a:defRPr sz="2000">
                <a:solidFill>
                  <a:schemeClr val="tx1"/>
                </a:solidFill>
                <a:latin typeface="Arial" charset="0"/>
                <a:cs typeface="Arial" charset="0"/>
              </a:defRPr>
            </a:lvl5pPr>
            <a:lvl6pPr marL="2514600" indent="-228600" algn="r" rtl="1" eaLnBrk="0" fontAlgn="base" hangingPunct="0">
              <a:spcBef>
                <a:spcPct val="20000"/>
              </a:spcBef>
              <a:spcAft>
                <a:spcPct val="0"/>
              </a:spcAft>
              <a:buChar char="»"/>
              <a:defRPr sz="2000">
                <a:solidFill>
                  <a:schemeClr val="tx1"/>
                </a:solidFill>
                <a:latin typeface="Arial" charset="0"/>
                <a:cs typeface="Arial" charset="0"/>
              </a:defRPr>
            </a:lvl6pPr>
            <a:lvl7pPr marL="2971800" indent="-228600" algn="r" rtl="1" eaLnBrk="0" fontAlgn="base" hangingPunct="0">
              <a:spcBef>
                <a:spcPct val="20000"/>
              </a:spcBef>
              <a:spcAft>
                <a:spcPct val="0"/>
              </a:spcAft>
              <a:buChar char="»"/>
              <a:defRPr sz="2000">
                <a:solidFill>
                  <a:schemeClr val="tx1"/>
                </a:solidFill>
                <a:latin typeface="Arial" charset="0"/>
                <a:cs typeface="Arial" charset="0"/>
              </a:defRPr>
            </a:lvl7pPr>
            <a:lvl8pPr marL="3429000" indent="-228600" algn="r" rtl="1" eaLnBrk="0" fontAlgn="base" hangingPunct="0">
              <a:spcBef>
                <a:spcPct val="20000"/>
              </a:spcBef>
              <a:spcAft>
                <a:spcPct val="0"/>
              </a:spcAft>
              <a:buChar char="»"/>
              <a:defRPr sz="2000">
                <a:solidFill>
                  <a:schemeClr val="tx1"/>
                </a:solidFill>
                <a:latin typeface="Arial" charset="0"/>
                <a:cs typeface="Arial" charset="0"/>
              </a:defRPr>
            </a:lvl8pPr>
            <a:lvl9pPr marL="3886200" indent="-228600" algn="r" rtl="1" eaLnBrk="0" fontAlgn="base" hangingPunct="0">
              <a:spcBef>
                <a:spcPct val="20000"/>
              </a:spcBef>
              <a:spcAft>
                <a:spcPct val="0"/>
              </a:spcAft>
              <a:buChar char="»"/>
              <a:defRPr sz="2000">
                <a:solidFill>
                  <a:schemeClr val="tx1"/>
                </a:solidFill>
                <a:latin typeface="Arial" charset="0"/>
                <a:cs typeface="Arial" charset="0"/>
              </a:defRPr>
            </a:lvl9pPr>
          </a:lstStyle>
          <a:p>
            <a:pPr algn="l" eaLnBrk="1" hangingPunct="1">
              <a:spcBef>
                <a:spcPct val="0"/>
              </a:spcBef>
              <a:buFontTx/>
              <a:buNone/>
            </a:pPr>
            <a:endParaRPr lang="en-US" altLang="en-US" sz="2800"/>
          </a:p>
        </p:txBody>
      </p:sp>
      <p:pic>
        <p:nvPicPr>
          <p:cNvPr id="5" name="Picture 2" descr="http://www.nile-bioethanol.org/images/logos/weizmann%20logo.JPG"/>
          <p:cNvPicPr>
            <a:picLocks noChangeAspect="1" noChangeArrowheads="1"/>
          </p:cNvPicPr>
          <p:nvPr/>
        </p:nvPicPr>
        <p:blipFill>
          <a:blip r:embed="rId3" cstate="print"/>
          <a:srcRect/>
          <a:stretch>
            <a:fillRect/>
          </a:stretch>
        </p:blipFill>
        <p:spPr bwMode="auto">
          <a:xfrm>
            <a:off x="251520" y="0"/>
            <a:ext cx="2620523" cy="1368152"/>
          </a:xfrm>
          <a:prstGeom prst="rect">
            <a:avLst/>
          </a:prstGeom>
          <a:noFill/>
        </p:spPr>
      </p:pic>
    </p:spTree>
    <p:extLst>
      <p:ext uri="{BB962C8B-B14F-4D97-AF65-F5344CB8AC3E}">
        <p14:creationId xmlns:p14="http://schemas.microsoft.com/office/powerpoint/2010/main" val="4239040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7200" y="6461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a:r>
              <a:rPr lang="en-US" altLang="en-US" sz="2400"/>
              <a:t>Frequency-dependence of post-synaptic response</a:t>
            </a:r>
          </a:p>
        </p:txBody>
      </p:sp>
      <p:sp>
        <p:nvSpPr>
          <p:cNvPr id="7171" name="Rectangle 3"/>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7172" name="Object 4"/>
          <p:cNvGraphicFramePr>
            <a:graphicFrameLocks noChangeAspect="1"/>
          </p:cNvGraphicFramePr>
          <p:nvPr>
            <p:extLst>
              <p:ext uri="{D42A27DB-BD31-4B8C-83A1-F6EECF244321}">
                <p14:modId xmlns:p14="http://schemas.microsoft.com/office/powerpoint/2010/main" val="1668904426"/>
              </p:ext>
            </p:extLst>
          </p:nvPr>
        </p:nvGraphicFramePr>
        <p:xfrm>
          <a:off x="2540000" y="1962150"/>
          <a:ext cx="3030538" cy="768350"/>
        </p:xfrm>
        <a:graphic>
          <a:graphicData uri="http://schemas.openxmlformats.org/presentationml/2006/ole">
            <mc:AlternateContent xmlns:mc="http://schemas.openxmlformats.org/markup-compatibility/2006">
              <mc:Choice xmlns:v="urn:schemas-microsoft-com:vml" Requires="v">
                <p:oleObj spid="_x0000_s113982" name="Equation" r:id="rId4" imgW="1714320" imgH="431640" progId="Equation.DSMT4">
                  <p:embed/>
                </p:oleObj>
              </mc:Choice>
              <mc:Fallback>
                <p:oleObj name="Equation" r:id="rId4" imgW="1714320" imgH="431640" progId="Equation.DSMT4">
                  <p:embed/>
                  <p:pic>
                    <p:nvPicPr>
                      <p:cNvPr id="0" name=""/>
                      <p:cNvPicPr>
                        <a:picLocks noChangeAspect="1" noChangeArrowheads="1"/>
                      </p:cNvPicPr>
                      <p:nvPr/>
                    </p:nvPicPr>
                    <p:blipFill>
                      <a:blip r:embed="rId5"/>
                      <a:srcRect/>
                      <a:stretch>
                        <a:fillRect/>
                      </a:stretch>
                    </p:blipFill>
                    <p:spPr bwMode="auto">
                      <a:xfrm>
                        <a:off x="2540000" y="1962150"/>
                        <a:ext cx="30305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5"/>
          <p:cNvGraphicFramePr>
            <a:graphicFrameLocks noChangeAspect="1"/>
          </p:cNvGraphicFramePr>
          <p:nvPr>
            <p:extLst>
              <p:ext uri="{D42A27DB-BD31-4B8C-83A1-F6EECF244321}">
                <p14:modId xmlns:p14="http://schemas.microsoft.com/office/powerpoint/2010/main" val="4237136054"/>
              </p:ext>
            </p:extLst>
          </p:nvPr>
        </p:nvGraphicFramePr>
        <p:xfrm>
          <a:off x="2522538" y="3273425"/>
          <a:ext cx="3641725" cy="841375"/>
        </p:xfrm>
        <a:graphic>
          <a:graphicData uri="http://schemas.openxmlformats.org/presentationml/2006/ole">
            <mc:AlternateContent xmlns:mc="http://schemas.openxmlformats.org/markup-compatibility/2006">
              <mc:Choice xmlns:v="urn:schemas-microsoft-com:vml" Requires="v">
                <p:oleObj spid="_x0000_s113983" name="Equation" r:id="rId6" imgW="2197080" imgH="507960" progId="Equation.DSMT4">
                  <p:embed/>
                </p:oleObj>
              </mc:Choice>
              <mc:Fallback>
                <p:oleObj name="Equation" r:id="rId6" imgW="2197080" imgH="507960" progId="Equation.DSMT4">
                  <p:embed/>
                  <p:pic>
                    <p:nvPicPr>
                      <p:cNvPr id="0" name=""/>
                      <p:cNvPicPr>
                        <a:picLocks noChangeAspect="1" noChangeArrowheads="1"/>
                      </p:cNvPicPr>
                      <p:nvPr/>
                    </p:nvPicPr>
                    <p:blipFill>
                      <a:blip r:embed="rId7"/>
                      <a:srcRect/>
                      <a:stretch>
                        <a:fillRect/>
                      </a:stretch>
                    </p:blipFill>
                    <p:spPr bwMode="auto">
                      <a:xfrm>
                        <a:off x="2522538" y="3273425"/>
                        <a:ext cx="364172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7"/>
          <p:cNvGraphicFramePr>
            <a:graphicFrameLocks noChangeAspect="1"/>
          </p:cNvGraphicFramePr>
          <p:nvPr/>
        </p:nvGraphicFramePr>
        <p:xfrm>
          <a:off x="3992563" y="2667000"/>
          <a:ext cx="350837" cy="509588"/>
        </p:xfrm>
        <a:graphic>
          <a:graphicData uri="http://schemas.openxmlformats.org/presentationml/2006/ole">
            <mc:AlternateContent xmlns:mc="http://schemas.openxmlformats.org/markup-compatibility/2006">
              <mc:Choice xmlns:v="urn:schemas-microsoft-com:vml" Requires="v">
                <p:oleObj spid="_x0000_s113984" name="Equation" r:id="rId8" imgW="139639" imgH="203112" progId="Equation.DSMT4">
                  <p:embed/>
                </p:oleObj>
              </mc:Choice>
              <mc:Fallback>
                <p:oleObj name="Equation" r:id="rId8" imgW="139639" imgH="203112"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2563" y="2667000"/>
                        <a:ext cx="3508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455744967"/>
              </p:ext>
            </p:extLst>
          </p:nvPr>
        </p:nvGraphicFramePr>
        <p:xfrm>
          <a:off x="3992563" y="4291012"/>
          <a:ext cx="350837" cy="509588"/>
        </p:xfrm>
        <a:graphic>
          <a:graphicData uri="http://schemas.openxmlformats.org/presentationml/2006/ole">
            <mc:AlternateContent xmlns:mc="http://schemas.openxmlformats.org/markup-compatibility/2006">
              <mc:Choice xmlns:v="urn:schemas-microsoft-com:vml" Requires="v">
                <p:oleObj spid="_x0000_s113985" name="Equation" r:id="rId10" imgW="139639" imgH="203112" progId="Equation.DSMT4">
                  <p:embed/>
                </p:oleObj>
              </mc:Choice>
              <mc:Fallback>
                <p:oleObj name="Equation" r:id="rId10" imgW="139639" imgH="203112"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2563" y="4291012"/>
                        <a:ext cx="3508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979468382"/>
              </p:ext>
            </p:extLst>
          </p:nvPr>
        </p:nvGraphicFramePr>
        <p:xfrm>
          <a:off x="2887663" y="5013325"/>
          <a:ext cx="2906712" cy="757238"/>
        </p:xfrm>
        <a:graphic>
          <a:graphicData uri="http://schemas.openxmlformats.org/presentationml/2006/ole">
            <mc:AlternateContent xmlns:mc="http://schemas.openxmlformats.org/markup-compatibility/2006">
              <mc:Choice xmlns:v="urn:schemas-microsoft-com:vml" Requires="v">
                <p:oleObj spid="_x0000_s113986" name="Equation" r:id="rId11" imgW="1752480" imgH="457200" progId="Equation.DSMT4">
                  <p:embed/>
                </p:oleObj>
              </mc:Choice>
              <mc:Fallback>
                <p:oleObj name="Equation" r:id="rId11" imgW="1752480" imgH="457200" progId="Equation.DSMT4">
                  <p:embed/>
                  <p:pic>
                    <p:nvPicPr>
                      <p:cNvPr id="0" name=""/>
                      <p:cNvPicPr>
                        <a:picLocks noChangeAspect="1" noChangeArrowheads="1"/>
                      </p:cNvPicPr>
                      <p:nvPr/>
                    </p:nvPicPr>
                    <p:blipFill>
                      <a:blip r:embed="rId12"/>
                      <a:srcRect/>
                      <a:stretch>
                        <a:fillRect/>
                      </a:stretch>
                    </p:blipFill>
                    <p:spPr bwMode="auto">
                      <a:xfrm>
                        <a:off x="2887663" y="5013325"/>
                        <a:ext cx="2906712"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559250785"/>
              </p:ext>
            </p:extLst>
          </p:nvPr>
        </p:nvGraphicFramePr>
        <p:xfrm>
          <a:off x="2895600" y="5943600"/>
          <a:ext cx="763587" cy="381000"/>
        </p:xfrm>
        <a:graphic>
          <a:graphicData uri="http://schemas.openxmlformats.org/presentationml/2006/ole">
            <mc:AlternateContent xmlns:mc="http://schemas.openxmlformats.org/markup-compatibility/2006">
              <mc:Choice xmlns:v="urn:schemas-microsoft-com:vml" Requires="v">
                <p:oleObj spid="_x0000_s113987" name="Equation" r:id="rId13" imgW="457200" imgH="228600" progId="Equation.DSMT4">
                  <p:embed/>
                </p:oleObj>
              </mc:Choice>
              <mc:Fallback>
                <p:oleObj name="Equation" r:id="rId13" imgW="457200" imgH="228600" progId="Equation.DSMT4">
                  <p:embed/>
                  <p:pic>
                    <p:nvPicPr>
                      <p:cNvPr id="0" name=""/>
                      <p:cNvPicPr/>
                      <p:nvPr/>
                    </p:nvPicPr>
                    <p:blipFill>
                      <a:blip r:embed="rId14"/>
                      <a:stretch>
                        <a:fillRect/>
                      </a:stretch>
                    </p:blipFill>
                    <p:spPr>
                      <a:xfrm>
                        <a:off x="2895600" y="5943600"/>
                        <a:ext cx="763587" cy="381000"/>
                      </a:xfrm>
                      <a:prstGeom prst="rect">
                        <a:avLst/>
                      </a:prstGeom>
                    </p:spPr>
                  </p:pic>
                </p:oleObj>
              </mc:Fallback>
            </mc:AlternateContent>
          </a:graphicData>
        </a:graphic>
      </p:graphicFrame>
    </p:spTree>
    <p:extLst>
      <p:ext uri="{BB962C8B-B14F-4D97-AF65-F5344CB8AC3E}">
        <p14:creationId xmlns:p14="http://schemas.microsoft.com/office/powerpoint/2010/main" val="156568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04800" y="228600"/>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sz="3600" u="sng" dirty="0">
                <a:solidFill>
                  <a:schemeClr val="tx2"/>
                </a:solidFill>
              </a:rPr>
              <a:t>The 1/f Law </a:t>
            </a:r>
            <a:r>
              <a:rPr lang="en-US" altLang="en-US" sz="3600" u="sng" dirty="0" smtClean="0">
                <a:solidFill>
                  <a:schemeClr val="tx2"/>
                </a:solidFill>
              </a:rPr>
              <a:t>of </a:t>
            </a:r>
            <a:r>
              <a:rPr lang="en-US" altLang="en-US" sz="3600" u="sng" dirty="0">
                <a:solidFill>
                  <a:schemeClr val="tx2"/>
                </a:solidFill>
              </a:rPr>
              <a:t>Release</a:t>
            </a:r>
            <a:endParaRPr lang="en-US" altLang="en-US" sz="4400" dirty="0">
              <a:solidFill>
                <a:schemeClr val="tx2"/>
              </a:solidFill>
            </a:endParaRPr>
          </a:p>
        </p:txBody>
      </p:sp>
      <p:pic>
        <p:nvPicPr>
          <p:cNvPr id="1105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066800"/>
            <a:ext cx="5241687" cy="5142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3"/>
          <p:cNvSpPr txBox="1">
            <a:spLocks noChangeArrowheads="1"/>
          </p:cNvSpPr>
          <p:nvPr/>
        </p:nvSpPr>
        <p:spPr bwMode="auto">
          <a:xfrm>
            <a:off x="5302250" y="6338888"/>
            <a:ext cx="353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sz="1800" dirty="0" err="1"/>
              <a:t>Tsodyks</a:t>
            </a:r>
            <a:r>
              <a:rPr lang="en-US" altLang="en-US" sz="1800" dirty="0"/>
              <a:t> &amp; </a:t>
            </a:r>
            <a:r>
              <a:rPr lang="en-US" altLang="en-US" sz="1800" dirty="0" err="1"/>
              <a:t>Markram</a:t>
            </a:r>
            <a:r>
              <a:rPr lang="en-US" altLang="en-US" sz="1800" i="1" dirty="0"/>
              <a:t>,</a:t>
            </a:r>
            <a:r>
              <a:rPr lang="en-US" altLang="en-US" sz="1800" dirty="0"/>
              <a:t> PNAS 1997</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SE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0"/>
            <a:ext cx="9144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3"/>
          <p:cNvSpPr txBox="1">
            <a:spLocks noChangeArrowheads="1"/>
          </p:cNvSpPr>
          <p:nvPr/>
        </p:nvSpPr>
        <p:spPr bwMode="auto">
          <a:xfrm>
            <a:off x="290513" y="0"/>
            <a:ext cx="8701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rtl="0" eaLnBrk="0" hangingPunct="0"/>
            <a:r>
              <a:rPr lang="en-US" altLang="en-US" sz="2400" u="sng" dirty="0">
                <a:solidFill>
                  <a:schemeClr val="tx2"/>
                </a:solidFill>
                <a:latin typeface="Times New Roman" pitchFamily="18" charset="0"/>
              </a:rPr>
              <a:t>Redistribution of Synaptic Efficacy (</a:t>
            </a:r>
            <a:r>
              <a:rPr lang="en-US" altLang="en-US" sz="2400" u="sng" dirty="0" err="1">
                <a:solidFill>
                  <a:schemeClr val="tx2"/>
                </a:solidFill>
                <a:latin typeface="Times New Roman" pitchFamily="18" charset="0"/>
              </a:rPr>
              <a:t>Markram</a:t>
            </a:r>
            <a:r>
              <a:rPr lang="en-US" altLang="en-US" sz="2400" u="sng" dirty="0">
                <a:solidFill>
                  <a:schemeClr val="tx2"/>
                </a:solidFill>
                <a:latin typeface="Times New Roman" pitchFamily="18" charset="0"/>
              </a:rPr>
              <a:t> &amp; </a:t>
            </a:r>
            <a:r>
              <a:rPr lang="en-US" altLang="en-US" sz="2400" u="sng" dirty="0" err="1">
                <a:solidFill>
                  <a:schemeClr val="tx2"/>
                </a:solidFill>
                <a:latin typeface="Times New Roman" pitchFamily="18" charset="0"/>
              </a:rPr>
              <a:t>Tsodyks</a:t>
            </a:r>
            <a:r>
              <a:rPr lang="en-US" altLang="en-US" sz="2400" u="sng" dirty="0">
                <a:solidFill>
                  <a:schemeClr val="tx2"/>
                </a:solidFill>
                <a:latin typeface="Times New Roman" pitchFamily="18" charset="0"/>
              </a:rPr>
              <a:t>, Nature 96)</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6340996"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981200" y="457200"/>
            <a:ext cx="5359096" cy="523220"/>
          </a:xfrm>
          <a:prstGeom prst="rect">
            <a:avLst/>
          </a:prstGeom>
        </p:spPr>
        <p:txBody>
          <a:bodyPr wrap="none">
            <a:spAutoFit/>
          </a:bodyPr>
          <a:lstStyle/>
          <a:p>
            <a:r>
              <a:rPr lang="en-US" altLang="en-US" sz="2800" u="sng" dirty="0">
                <a:solidFill>
                  <a:schemeClr val="tx2"/>
                </a:solidFill>
                <a:latin typeface="Times New Roman" pitchFamily="18" charset="0"/>
              </a:rPr>
              <a:t>Redistribution of Synaptic Efficacy </a:t>
            </a:r>
            <a:endParaRPr lang="en-US" sz="2800" dirty="0"/>
          </a:p>
        </p:txBody>
      </p:sp>
      <p:sp>
        <p:nvSpPr>
          <p:cNvPr id="3" name="Rectangle 2"/>
          <p:cNvSpPr/>
          <p:nvPr/>
        </p:nvSpPr>
        <p:spPr bwMode="auto">
          <a:xfrm>
            <a:off x="6553200" y="2362200"/>
            <a:ext cx="685800" cy="3048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1"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5" name="Rectangle 4"/>
          <p:cNvSpPr/>
          <p:nvPr/>
        </p:nvSpPr>
        <p:spPr bwMode="auto">
          <a:xfrm>
            <a:off x="6934200" y="2895600"/>
            <a:ext cx="685800" cy="3048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1"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4" name="TextBox 3"/>
          <p:cNvSpPr txBox="1"/>
          <p:nvPr/>
        </p:nvSpPr>
        <p:spPr>
          <a:xfrm>
            <a:off x="5715000" y="2209800"/>
            <a:ext cx="813043" cy="369332"/>
          </a:xfrm>
          <a:prstGeom prst="rect">
            <a:avLst/>
          </a:prstGeom>
          <a:noFill/>
        </p:spPr>
        <p:txBody>
          <a:bodyPr wrap="none" rtlCol="0">
            <a:spAutoFit/>
          </a:bodyPr>
          <a:lstStyle/>
          <a:p>
            <a:r>
              <a:rPr lang="en-US" dirty="0"/>
              <a:t>h</a:t>
            </a:r>
            <a:r>
              <a:rPr lang="en-US" dirty="0" smtClean="0"/>
              <a:t>igh u</a:t>
            </a:r>
            <a:endParaRPr lang="en-US" dirty="0"/>
          </a:p>
        </p:txBody>
      </p:sp>
      <p:sp>
        <p:nvSpPr>
          <p:cNvPr id="7" name="TextBox 6"/>
          <p:cNvSpPr txBox="1"/>
          <p:nvPr/>
        </p:nvSpPr>
        <p:spPr>
          <a:xfrm>
            <a:off x="6578357" y="3200400"/>
            <a:ext cx="723275" cy="369332"/>
          </a:xfrm>
          <a:prstGeom prst="rect">
            <a:avLst/>
          </a:prstGeom>
          <a:noFill/>
        </p:spPr>
        <p:txBody>
          <a:bodyPr wrap="none" rtlCol="0">
            <a:spAutoFit/>
          </a:bodyPr>
          <a:lstStyle/>
          <a:p>
            <a:r>
              <a:rPr lang="en-US" dirty="0" smtClean="0"/>
              <a:t>low u</a:t>
            </a:r>
            <a:endParaRPr lang="en-US" dirty="0"/>
          </a:p>
        </p:txBody>
      </p:sp>
    </p:spTree>
    <p:extLst>
      <p:ext uri="{BB962C8B-B14F-4D97-AF65-F5344CB8AC3E}">
        <p14:creationId xmlns:p14="http://schemas.microsoft.com/office/powerpoint/2010/main" val="1967670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77825" y="334963"/>
            <a:ext cx="5108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a:t>Population signal</a:t>
            </a:r>
          </a:p>
        </p:txBody>
      </p:sp>
      <p:sp>
        <p:nvSpPr>
          <p:cNvPr id="13315" name="Rectangle 4"/>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3316" name="Object 3"/>
          <p:cNvGraphicFramePr>
            <a:graphicFrameLocks noChangeAspect="1"/>
          </p:cNvGraphicFramePr>
          <p:nvPr>
            <p:extLst>
              <p:ext uri="{D42A27DB-BD31-4B8C-83A1-F6EECF244321}">
                <p14:modId xmlns:p14="http://schemas.microsoft.com/office/powerpoint/2010/main" val="1884913955"/>
              </p:ext>
            </p:extLst>
          </p:nvPr>
        </p:nvGraphicFramePr>
        <p:xfrm>
          <a:off x="169863" y="1365250"/>
          <a:ext cx="5373687" cy="2460625"/>
        </p:xfrm>
        <a:graphic>
          <a:graphicData uri="http://schemas.openxmlformats.org/presentationml/2006/ole">
            <mc:AlternateContent xmlns:mc="http://schemas.openxmlformats.org/markup-compatibility/2006">
              <mc:Choice xmlns:v="urn:schemas-microsoft-com:vml" Requires="v">
                <p:oleObj spid="_x0000_s13392" name="Equation" r:id="rId4" imgW="1714320" imgH="787320" progId="Equation.DSMT4">
                  <p:embed/>
                </p:oleObj>
              </mc:Choice>
              <mc:Fallback>
                <p:oleObj name="Equation" r:id="rId4" imgW="1714320" imgH="787320" progId="Equation.DSMT4">
                  <p:embed/>
                  <p:pic>
                    <p:nvPicPr>
                      <p:cNvPr id="0" name="Object 3"/>
                      <p:cNvPicPr>
                        <a:picLocks noChangeAspect="1" noChangeArrowheads="1"/>
                      </p:cNvPicPr>
                      <p:nvPr/>
                    </p:nvPicPr>
                    <p:blipFill>
                      <a:blip r:embed="rId5"/>
                      <a:srcRect/>
                      <a:stretch>
                        <a:fillRect/>
                      </a:stretch>
                    </p:blipFill>
                    <p:spPr bwMode="auto">
                      <a:xfrm>
                        <a:off x="169863" y="1365250"/>
                        <a:ext cx="5373687"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Text Box 5"/>
          <p:cNvSpPr txBox="1">
            <a:spLocks noChangeArrowheads="1"/>
          </p:cNvSpPr>
          <p:nvPr/>
        </p:nvSpPr>
        <p:spPr bwMode="auto">
          <a:xfrm>
            <a:off x="2940050" y="6208713"/>
            <a:ext cx="597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sz="1800"/>
              <a:t>Tsodyks, Pawelzik &amp; Markram, Neural Computation 1998</a:t>
            </a:r>
          </a:p>
        </p:txBody>
      </p:sp>
      <p:sp>
        <p:nvSpPr>
          <p:cNvPr id="13318" name="Isosceles Triangle 3"/>
          <p:cNvSpPr>
            <a:spLocks noChangeArrowheads="1"/>
          </p:cNvSpPr>
          <p:nvPr/>
        </p:nvSpPr>
        <p:spPr bwMode="auto">
          <a:xfrm>
            <a:off x="7924800" y="24384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cxnSp>
        <p:nvCxnSpPr>
          <p:cNvPr id="13319" name="Straight Arrow Connector 5"/>
          <p:cNvCxnSpPr>
            <a:cxnSpLocks noChangeShapeType="1"/>
          </p:cNvCxnSpPr>
          <p:nvPr/>
        </p:nvCxnSpPr>
        <p:spPr bwMode="auto">
          <a:xfrm>
            <a:off x="6248400" y="1600200"/>
            <a:ext cx="1676400" cy="93345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0" name="Straight Arrow Connector 9"/>
          <p:cNvCxnSpPr>
            <a:cxnSpLocks noChangeShapeType="1"/>
            <a:endCxn id="13318" idx="2"/>
          </p:cNvCxnSpPr>
          <p:nvPr/>
        </p:nvCxnSpPr>
        <p:spPr bwMode="auto">
          <a:xfrm flipV="1">
            <a:off x="6248400" y="2628900"/>
            <a:ext cx="1676400" cy="10287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Straight Arrow Connector 11"/>
          <p:cNvCxnSpPr>
            <a:cxnSpLocks noChangeShapeType="1"/>
          </p:cNvCxnSpPr>
          <p:nvPr/>
        </p:nvCxnSpPr>
        <p:spPr bwMode="auto">
          <a:xfrm>
            <a:off x="6324600" y="2628900"/>
            <a:ext cx="14478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2" name="Isosceles Triangle 16"/>
          <p:cNvSpPr>
            <a:spLocks noChangeArrowheads="1"/>
          </p:cNvSpPr>
          <p:nvPr/>
        </p:nvSpPr>
        <p:spPr bwMode="auto">
          <a:xfrm>
            <a:off x="6134100" y="14351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3323" name="Isosceles Triangle 17"/>
          <p:cNvSpPr>
            <a:spLocks noChangeArrowheads="1"/>
          </p:cNvSpPr>
          <p:nvPr/>
        </p:nvSpPr>
        <p:spPr bwMode="auto">
          <a:xfrm>
            <a:off x="6099175" y="356235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3324" name="Isosceles Triangle 18"/>
          <p:cNvSpPr>
            <a:spLocks noChangeArrowheads="1"/>
          </p:cNvSpPr>
          <p:nvPr/>
        </p:nvSpPr>
        <p:spPr bwMode="auto">
          <a:xfrm>
            <a:off x="6116638" y="2522538"/>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3325" name="Isosceles Triangle 19"/>
          <p:cNvSpPr>
            <a:spLocks noChangeArrowheads="1"/>
          </p:cNvSpPr>
          <p:nvPr/>
        </p:nvSpPr>
        <p:spPr bwMode="auto">
          <a:xfrm>
            <a:off x="6134100" y="2757488"/>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3326" name="Isosceles Triangle 20"/>
          <p:cNvSpPr>
            <a:spLocks noChangeArrowheads="1"/>
          </p:cNvSpPr>
          <p:nvPr/>
        </p:nvSpPr>
        <p:spPr bwMode="auto">
          <a:xfrm>
            <a:off x="6134100" y="32385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3327" name="Isosceles Triangle 21"/>
          <p:cNvSpPr>
            <a:spLocks noChangeArrowheads="1"/>
          </p:cNvSpPr>
          <p:nvPr/>
        </p:nvSpPr>
        <p:spPr bwMode="auto">
          <a:xfrm>
            <a:off x="6134100" y="30480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3328" name="Isosceles Triangle 22"/>
          <p:cNvSpPr>
            <a:spLocks noChangeArrowheads="1"/>
          </p:cNvSpPr>
          <p:nvPr/>
        </p:nvSpPr>
        <p:spPr bwMode="auto">
          <a:xfrm>
            <a:off x="6134100" y="2332038"/>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3329" name="Isosceles Triangle 23"/>
          <p:cNvSpPr>
            <a:spLocks noChangeArrowheads="1"/>
          </p:cNvSpPr>
          <p:nvPr/>
        </p:nvSpPr>
        <p:spPr bwMode="auto">
          <a:xfrm>
            <a:off x="6149975" y="20828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3330" name="Isosceles Triangle 24"/>
          <p:cNvSpPr>
            <a:spLocks noChangeArrowheads="1"/>
          </p:cNvSpPr>
          <p:nvPr/>
        </p:nvSpPr>
        <p:spPr bwMode="auto">
          <a:xfrm>
            <a:off x="6134100" y="17526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2" name="TextBox 1"/>
          <p:cNvSpPr txBox="1"/>
          <p:nvPr/>
        </p:nvSpPr>
        <p:spPr>
          <a:xfrm>
            <a:off x="5867400" y="4038600"/>
            <a:ext cx="679994" cy="461665"/>
          </a:xfrm>
          <a:prstGeom prst="rect">
            <a:avLst/>
          </a:prstGeom>
          <a:noFill/>
        </p:spPr>
        <p:txBody>
          <a:bodyPr wrap="none" rtlCol="0">
            <a:spAutoFit/>
          </a:bodyPr>
          <a:lstStyle/>
          <a:p>
            <a:r>
              <a:rPr lang="en-US" sz="2400" dirty="0" smtClean="0"/>
              <a:t>E(t)</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77825" y="334963"/>
            <a:ext cx="83089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a:t>Population signal (</a:t>
            </a:r>
            <a:r>
              <a:rPr lang="en-US" altLang="en-US" i="1"/>
              <a:t>Poisson spike trains</a:t>
            </a:r>
            <a:r>
              <a:rPr lang="en-US" altLang="en-US"/>
              <a:t>)</a:t>
            </a:r>
          </a:p>
        </p:txBody>
      </p:sp>
      <p:sp>
        <p:nvSpPr>
          <p:cNvPr id="14339" name="Rectangle 4"/>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4340" name="Object 3"/>
          <p:cNvGraphicFramePr>
            <a:graphicFrameLocks noChangeAspect="1"/>
          </p:cNvGraphicFramePr>
          <p:nvPr>
            <p:extLst>
              <p:ext uri="{D42A27DB-BD31-4B8C-83A1-F6EECF244321}">
                <p14:modId xmlns:p14="http://schemas.microsoft.com/office/powerpoint/2010/main" val="3294752533"/>
              </p:ext>
            </p:extLst>
          </p:nvPr>
        </p:nvGraphicFramePr>
        <p:xfrm>
          <a:off x="327025" y="1524000"/>
          <a:ext cx="5056188" cy="2143125"/>
        </p:xfrm>
        <a:graphic>
          <a:graphicData uri="http://schemas.openxmlformats.org/presentationml/2006/ole">
            <mc:AlternateContent xmlns:mc="http://schemas.openxmlformats.org/markup-compatibility/2006">
              <mc:Choice xmlns:v="urn:schemas-microsoft-com:vml" Requires="v">
                <p:oleObj spid="_x0000_s14415" name="Equation" r:id="rId4" imgW="1612800" imgH="685800" progId="Equation.DSMT4">
                  <p:embed/>
                </p:oleObj>
              </mc:Choice>
              <mc:Fallback>
                <p:oleObj name="Equation" r:id="rId4" imgW="1612800" imgH="685800" progId="Equation.DSMT4">
                  <p:embed/>
                  <p:pic>
                    <p:nvPicPr>
                      <p:cNvPr id="0" name="Object 3"/>
                      <p:cNvPicPr>
                        <a:picLocks noChangeAspect="1" noChangeArrowheads="1"/>
                      </p:cNvPicPr>
                      <p:nvPr/>
                    </p:nvPicPr>
                    <p:blipFill>
                      <a:blip r:embed="rId5"/>
                      <a:srcRect/>
                      <a:stretch>
                        <a:fillRect/>
                      </a:stretch>
                    </p:blipFill>
                    <p:spPr bwMode="auto">
                      <a:xfrm>
                        <a:off x="327025" y="1524000"/>
                        <a:ext cx="505618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Text Box 5"/>
          <p:cNvSpPr txBox="1">
            <a:spLocks noChangeArrowheads="1"/>
          </p:cNvSpPr>
          <p:nvPr/>
        </p:nvSpPr>
        <p:spPr bwMode="auto">
          <a:xfrm>
            <a:off x="2940050" y="6208713"/>
            <a:ext cx="597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sz="1800"/>
              <a:t>Tsodyks, Pawelzik &amp; Markram, Neural Computation 1998</a:t>
            </a:r>
          </a:p>
        </p:txBody>
      </p:sp>
      <p:sp>
        <p:nvSpPr>
          <p:cNvPr id="14342" name="Isosceles Triangle 3"/>
          <p:cNvSpPr>
            <a:spLocks noChangeArrowheads="1"/>
          </p:cNvSpPr>
          <p:nvPr/>
        </p:nvSpPr>
        <p:spPr bwMode="auto">
          <a:xfrm>
            <a:off x="7924800" y="24384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cxnSp>
        <p:nvCxnSpPr>
          <p:cNvPr id="14343" name="Straight Arrow Connector 5"/>
          <p:cNvCxnSpPr>
            <a:cxnSpLocks noChangeShapeType="1"/>
          </p:cNvCxnSpPr>
          <p:nvPr/>
        </p:nvCxnSpPr>
        <p:spPr bwMode="auto">
          <a:xfrm>
            <a:off x="6248400" y="1600200"/>
            <a:ext cx="1676400" cy="93345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4" name="Straight Arrow Connector 9"/>
          <p:cNvCxnSpPr>
            <a:cxnSpLocks noChangeShapeType="1"/>
            <a:endCxn id="14342" idx="2"/>
          </p:cNvCxnSpPr>
          <p:nvPr/>
        </p:nvCxnSpPr>
        <p:spPr bwMode="auto">
          <a:xfrm flipV="1">
            <a:off x="6248400" y="2628900"/>
            <a:ext cx="1676400" cy="10287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5" name="Straight Arrow Connector 11"/>
          <p:cNvCxnSpPr>
            <a:cxnSpLocks noChangeShapeType="1"/>
          </p:cNvCxnSpPr>
          <p:nvPr/>
        </p:nvCxnSpPr>
        <p:spPr bwMode="auto">
          <a:xfrm>
            <a:off x="6324600" y="2628900"/>
            <a:ext cx="14478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46" name="Isosceles Triangle 16"/>
          <p:cNvSpPr>
            <a:spLocks noChangeArrowheads="1"/>
          </p:cNvSpPr>
          <p:nvPr/>
        </p:nvSpPr>
        <p:spPr bwMode="auto">
          <a:xfrm>
            <a:off x="6134100" y="14351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4347" name="Isosceles Triangle 17"/>
          <p:cNvSpPr>
            <a:spLocks noChangeArrowheads="1"/>
          </p:cNvSpPr>
          <p:nvPr/>
        </p:nvSpPr>
        <p:spPr bwMode="auto">
          <a:xfrm>
            <a:off x="6099175" y="356235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4348" name="Isosceles Triangle 18"/>
          <p:cNvSpPr>
            <a:spLocks noChangeArrowheads="1"/>
          </p:cNvSpPr>
          <p:nvPr/>
        </p:nvSpPr>
        <p:spPr bwMode="auto">
          <a:xfrm>
            <a:off x="6116638" y="2522538"/>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4349" name="Isosceles Triangle 19"/>
          <p:cNvSpPr>
            <a:spLocks noChangeArrowheads="1"/>
          </p:cNvSpPr>
          <p:nvPr/>
        </p:nvSpPr>
        <p:spPr bwMode="auto">
          <a:xfrm>
            <a:off x="6134100" y="2757488"/>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4350" name="Isosceles Triangle 20"/>
          <p:cNvSpPr>
            <a:spLocks noChangeArrowheads="1"/>
          </p:cNvSpPr>
          <p:nvPr/>
        </p:nvSpPr>
        <p:spPr bwMode="auto">
          <a:xfrm>
            <a:off x="6134100" y="32385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4351" name="Isosceles Triangle 21"/>
          <p:cNvSpPr>
            <a:spLocks noChangeArrowheads="1"/>
          </p:cNvSpPr>
          <p:nvPr/>
        </p:nvSpPr>
        <p:spPr bwMode="auto">
          <a:xfrm>
            <a:off x="6134100" y="30480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4352" name="Isosceles Triangle 22"/>
          <p:cNvSpPr>
            <a:spLocks noChangeArrowheads="1"/>
          </p:cNvSpPr>
          <p:nvPr/>
        </p:nvSpPr>
        <p:spPr bwMode="auto">
          <a:xfrm>
            <a:off x="6134100" y="2332038"/>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4353" name="Isosceles Triangle 23"/>
          <p:cNvSpPr>
            <a:spLocks noChangeArrowheads="1"/>
          </p:cNvSpPr>
          <p:nvPr/>
        </p:nvSpPr>
        <p:spPr bwMode="auto">
          <a:xfrm>
            <a:off x="6149975" y="20828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4354" name="Isosceles Triangle 24"/>
          <p:cNvSpPr>
            <a:spLocks noChangeArrowheads="1"/>
          </p:cNvSpPr>
          <p:nvPr/>
        </p:nvSpPr>
        <p:spPr bwMode="auto">
          <a:xfrm>
            <a:off x="6134100" y="1752600"/>
            <a:ext cx="228600" cy="190500"/>
          </a:xfrm>
          <a:prstGeom prst="triangle">
            <a:avLst>
              <a:gd name="adj"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14355" name="TextBox 1"/>
          <p:cNvSpPr txBox="1">
            <a:spLocks noChangeArrowheads="1"/>
          </p:cNvSpPr>
          <p:nvPr/>
        </p:nvSpPr>
        <p:spPr bwMode="auto">
          <a:xfrm>
            <a:off x="457200" y="3962400"/>
            <a:ext cx="495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r>
              <a:rPr lang="en-US" altLang="en-US" sz="2400"/>
              <a:t>E(t): time-dependent firing rate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01625" y="188913"/>
            <a:ext cx="5108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a:t>Population signal</a:t>
            </a:r>
          </a:p>
        </p:txBody>
      </p:sp>
      <p:sp>
        <p:nvSpPr>
          <p:cNvPr id="15363" name="Rectangle 3"/>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5364" name="Object 4"/>
          <p:cNvGraphicFramePr>
            <a:graphicFrameLocks noChangeAspect="1"/>
          </p:cNvGraphicFramePr>
          <p:nvPr>
            <p:extLst>
              <p:ext uri="{D42A27DB-BD31-4B8C-83A1-F6EECF244321}">
                <p14:modId xmlns:p14="http://schemas.microsoft.com/office/powerpoint/2010/main" val="3429552176"/>
              </p:ext>
            </p:extLst>
          </p:nvPr>
        </p:nvGraphicFramePr>
        <p:xfrm>
          <a:off x="1855788" y="1517650"/>
          <a:ext cx="4062412" cy="2063750"/>
        </p:xfrm>
        <a:graphic>
          <a:graphicData uri="http://schemas.openxmlformats.org/presentationml/2006/ole">
            <mc:AlternateContent xmlns:mc="http://schemas.openxmlformats.org/markup-compatibility/2006">
              <mc:Choice xmlns:v="urn:schemas-microsoft-com:vml" Requires="v">
                <p:oleObj spid="_x0000_s15424" name="Equation" r:id="rId4" imgW="1295280" imgH="660240" progId="Equation.DSMT4">
                  <p:embed/>
                </p:oleObj>
              </mc:Choice>
              <mc:Fallback>
                <p:oleObj name="Equation" r:id="rId4" imgW="1295280" imgH="660240" progId="Equation.DSMT4">
                  <p:embed/>
                  <p:pic>
                    <p:nvPicPr>
                      <p:cNvPr id="0" name="Object 4"/>
                      <p:cNvPicPr>
                        <a:picLocks noChangeAspect="1" noChangeArrowheads="1"/>
                      </p:cNvPicPr>
                      <p:nvPr/>
                    </p:nvPicPr>
                    <p:blipFill>
                      <a:blip r:embed="rId5"/>
                      <a:srcRect/>
                      <a:stretch>
                        <a:fillRect/>
                      </a:stretch>
                    </p:blipFill>
                    <p:spPr bwMode="auto">
                      <a:xfrm>
                        <a:off x="1855788" y="1517650"/>
                        <a:ext cx="4062412"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368425" y="188913"/>
            <a:ext cx="51085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a:r>
              <a:rPr lang="en-US" altLang="en-US" dirty="0"/>
              <a:t>Steady-state </a:t>
            </a:r>
            <a:r>
              <a:rPr lang="en-US" altLang="en-US" dirty="0" smtClean="0"/>
              <a:t>signal: </a:t>
            </a:r>
          </a:p>
          <a:p>
            <a:pPr algn="ctr"/>
            <a:endParaRPr lang="en-US" altLang="en-US" dirty="0" smtClean="0"/>
          </a:p>
          <a:p>
            <a:pPr algn="r"/>
            <a:endParaRPr lang="en-US" altLang="en-US" dirty="0"/>
          </a:p>
        </p:txBody>
      </p:sp>
      <p:sp>
        <p:nvSpPr>
          <p:cNvPr id="16387" name="Rectangle 3"/>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6388" name="Object 4"/>
          <p:cNvGraphicFramePr>
            <a:graphicFrameLocks noChangeAspect="1"/>
          </p:cNvGraphicFramePr>
          <p:nvPr>
            <p:extLst>
              <p:ext uri="{D42A27DB-BD31-4B8C-83A1-F6EECF244321}">
                <p14:modId xmlns:p14="http://schemas.microsoft.com/office/powerpoint/2010/main" val="2413627312"/>
              </p:ext>
            </p:extLst>
          </p:nvPr>
        </p:nvGraphicFramePr>
        <p:xfrm>
          <a:off x="2644775" y="1219200"/>
          <a:ext cx="3146425" cy="2778125"/>
        </p:xfrm>
        <a:graphic>
          <a:graphicData uri="http://schemas.openxmlformats.org/presentationml/2006/ole">
            <mc:AlternateContent xmlns:mc="http://schemas.openxmlformats.org/markup-compatibility/2006">
              <mc:Choice xmlns:v="urn:schemas-microsoft-com:vml" Requires="v">
                <p:oleObj spid="_x0000_s16457" name="Equation" r:id="rId4" imgW="1002960" imgH="888840" progId="Equation.DSMT4">
                  <p:embed/>
                </p:oleObj>
              </mc:Choice>
              <mc:Fallback>
                <p:oleObj name="Equation" r:id="rId4" imgW="1002960" imgH="888840" progId="Equation.DSMT4">
                  <p:embed/>
                  <p:pic>
                    <p:nvPicPr>
                      <p:cNvPr id="0" name="Object 4"/>
                      <p:cNvPicPr>
                        <a:picLocks noChangeAspect="1" noChangeArrowheads="1"/>
                      </p:cNvPicPr>
                      <p:nvPr/>
                    </p:nvPicPr>
                    <p:blipFill>
                      <a:blip r:embed="rId5"/>
                      <a:srcRect/>
                      <a:stretch>
                        <a:fillRect/>
                      </a:stretch>
                    </p:blipFill>
                    <p:spPr bwMode="auto">
                      <a:xfrm>
                        <a:off x="2644775" y="1219200"/>
                        <a:ext cx="3146425"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72414155"/>
              </p:ext>
            </p:extLst>
          </p:nvPr>
        </p:nvGraphicFramePr>
        <p:xfrm>
          <a:off x="5676900" y="215154"/>
          <a:ext cx="1600200" cy="568960"/>
        </p:xfrm>
        <a:graphic>
          <a:graphicData uri="http://schemas.openxmlformats.org/presentationml/2006/ole">
            <mc:AlternateContent xmlns:mc="http://schemas.openxmlformats.org/markup-compatibility/2006">
              <mc:Choice xmlns:v="urn:schemas-microsoft-com:vml" Requires="v">
                <p:oleObj spid="_x0000_s16458" name="Equation" r:id="rId6" imgW="571320" imgH="203040" progId="Equation.DSMT4">
                  <p:embed/>
                </p:oleObj>
              </mc:Choice>
              <mc:Fallback>
                <p:oleObj name="Equation" r:id="rId6" imgW="571320" imgH="203040" progId="Equation.DSMT4">
                  <p:embed/>
                  <p:pic>
                    <p:nvPicPr>
                      <p:cNvPr id="0" name=""/>
                      <p:cNvPicPr/>
                      <p:nvPr/>
                    </p:nvPicPr>
                    <p:blipFill>
                      <a:blip r:embed="rId7"/>
                      <a:stretch>
                        <a:fillRect/>
                      </a:stretch>
                    </p:blipFill>
                    <p:spPr>
                      <a:xfrm>
                        <a:off x="5676900" y="215154"/>
                        <a:ext cx="1600200" cy="56896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7263" y="533400"/>
            <a:ext cx="4849812" cy="575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3"/>
          <p:cNvSpPr txBox="1">
            <a:spLocks noChangeArrowheads="1"/>
          </p:cNvSpPr>
          <p:nvPr/>
        </p:nvSpPr>
        <p:spPr bwMode="auto">
          <a:xfrm>
            <a:off x="5302250" y="6338888"/>
            <a:ext cx="353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sz="1800" dirty="0" err="1"/>
              <a:t>Tsodyks</a:t>
            </a:r>
            <a:r>
              <a:rPr lang="en-US" altLang="en-US" sz="1800" dirty="0"/>
              <a:t> &amp; </a:t>
            </a:r>
            <a:r>
              <a:rPr lang="en-US" altLang="en-US" sz="1800" dirty="0" err="1"/>
              <a:t>Markram</a:t>
            </a:r>
            <a:r>
              <a:rPr lang="en-US" altLang="en-US" sz="1800" i="1" dirty="0"/>
              <a:t>,</a:t>
            </a:r>
            <a:r>
              <a:rPr lang="en-US" altLang="en-US" sz="1800" dirty="0"/>
              <a:t> PNAS 1997</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914400" y="258763"/>
            <a:ext cx="5108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a:t>Time-dependent signal</a:t>
            </a:r>
          </a:p>
        </p:txBody>
      </p:sp>
      <p:sp>
        <p:nvSpPr>
          <p:cNvPr id="18435" name="Rectangle 3"/>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18436" name="Object 4"/>
          <p:cNvGraphicFramePr>
            <a:graphicFrameLocks noChangeAspect="1"/>
          </p:cNvGraphicFramePr>
          <p:nvPr>
            <p:extLst>
              <p:ext uri="{D42A27DB-BD31-4B8C-83A1-F6EECF244321}">
                <p14:modId xmlns:p14="http://schemas.microsoft.com/office/powerpoint/2010/main" val="871873494"/>
              </p:ext>
            </p:extLst>
          </p:nvPr>
        </p:nvGraphicFramePr>
        <p:xfrm>
          <a:off x="2025650" y="1441450"/>
          <a:ext cx="3783013" cy="2063750"/>
        </p:xfrm>
        <a:graphic>
          <a:graphicData uri="http://schemas.openxmlformats.org/presentationml/2006/ole">
            <mc:AlternateContent xmlns:mc="http://schemas.openxmlformats.org/markup-compatibility/2006">
              <mc:Choice xmlns:v="urn:schemas-microsoft-com:vml" Requires="v">
                <p:oleObj spid="_x0000_s18497" name="Equation" r:id="rId4" imgW="1206360" imgH="660240" progId="Equation.DSMT4">
                  <p:embed/>
                </p:oleObj>
              </mc:Choice>
              <mc:Fallback>
                <p:oleObj name="Equation" r:id="rId4" imgW="1206360" imgH="660240" progId="Equation.DSMT4">
                  <p:embed/>
                  <p:pic>
                    <p:nvPicPr>
                      <p:cNvPr id="0" name="Object 4"/>
                      <p:cNvPicPr>
                        <a:picLocks noChangeAspect="1" noChangeArrowheads="1"/>
                      </p:cNvPicPr>
                      <p:nvPr/>
                    </p:nvPicPr>
                    <p:blipFill>
                      <a:blip r:embed="rId5"/>
                      <a:srcRect/>
                      <a:stretch>
                        <a:fillRect/>
                      </a:stretch>
                    </p:blipFill>
                    <p:spPr bwMode="auto">
                      <a:xfrm>
                        <a:off x="2025650" y="1441450"/>
                        <a:ext cx="3783013"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Text Box 5"/>
          <p:cNvSpPr txBox="1">
            <a:spLocks noChangeArrowheads="1"/>
          </p:cNvSpPr>
          <p:nvPr/>
        </p:nvSpPr>
        <p:spPr bwMode="auto">
          <a:xfrm>
            <a:off x="1905000" y="4052888"/>
            <a:ext cx="376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sz="1800"/>
              <a:t>‘High-pass filtering’ of the input rate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152400"/>
            <a:ext cx="7772400" cy="762000"/>
          </a:xfrm>
        </p:spPr>
        <p:txBody>
          <a:bodyPr/>
          <a:lstStyle/>
          <a:p>
            <a:pPr rtl="0" eaLnBrk="1" hangingPunct="1"/>
            <a:r>
              <a:rPr lang="en-US" altLang="en-US" u="sng" smtClean="0"/>
              <a:t>Multineuron Recording</a:t>
            </a:r>
            <a:endParaRPr lang="en-US" altLang="en-US" smtClean="0"/>
          </a:p>
        </p:txBody>
      </p:sp>
      <p:pic>
        <p:nvPicPr>
          <p:cNvPr id="2051" name="Picture 3" descr="NCColum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990600"/>
            <a:ext cx="4337050"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IRFourPat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752600"/>
            <a:ext cx="41910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371600" y="258763"/>
            <a:ext cx="6400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a:t>High-pass filtering of the input rate</a:t>
            </a:r>
          </a:p>
        </p:txBody>
      </p:sp>
      <p:sp>
        <p:nvSpPr>
          <p:cNvPr id="19459" name="Rectangle 3"/>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pic>
        <p:nvPicPr>
          <p:cNvPr id="19460" name="Picture 2" descr="C:\Users\Michael\Desktop\797px-Fig2C_short_term_plastic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113" y="1143000"/>
            <a:ext cx="60737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nvGraphicFramePr>
        <p:xfrm>
          <a:off x="4800600" y="6126163"/>
          <a:ext cx="4038600" cy="274637"/>
        </p:xfrm>
        <a:graphic>
          <a:graphicData uri="http://schemas.openxmlformats.org/drawingml/2006/table">
            <a:tbl>
              <a:tblPr/>
              <a:tblGrid>
                <a:gridCol w="4038600"/>
              </a:tblGrid>
              <a:tr h="274637">
                <a:tc>
                  <a:txBody>
                    <a:bodyPr/>
                    <a:lstStyle/>
                    <a:p>
                      <a:pPr algn="l"/>
                      <a:r>
                        <a:rPr lang="en-US" sz="1800" dirty="0" err="1" smtClean="0"/>
                        <a:t>Tsodyks</a:t>
                      </a:r>
                      <a:r>
                        <a:rPr lang="en-US" sz="1800" dirty="0" smtClean="0"/>
                        <a:t> and</a:t>
                      </a:r>
                      <a:r>
                        <a:rPr lang="en-US" sz="1800" baseline="0" dirty="0" smtClean="0"/>
                        <a:t> </a:t>
                      </a:r>
                      <a:r>
                        <a:rPr lang="en-US" sz="1800" dirty="0" smtClean="0"/>
                        <a:t>Wu </a:t>
                      </a:r>
                      <a:r>
                        <a:rPr lang="en-US" sz="1800" dirty="0"/>
                        <a:t>(2013), </a:t>
                      </a:r>
                      <a:r>
                        <a:rPr lang="en-US" sz="1800" dirty="0" err="1" smtClean="0"/>
                        <a:t>Scholarpedia</a:t>
                      </a:r>
                      <a:endParaRPr lang="en-US" sz="1800" dirty="0"/>
                    </a:p>
                  </a:txBody>
                  <a:tcPr marL="0" marR="0" marT="0" marB="0" anchor="b">
                    <a:lnL>
                      <a:noFill/>
                    </a:lnL>
                    <a:lnR>
                      <a:noFill/>
                    </a:lnR>
                    <a:lnT>
                      <a:noFill/>
                    </a:lnT>
                    <a:lnB>
                      <a:noFill/>
                    </a:lnB>
                    <a:solidFill>
                      <a:srgbClr val="FFFFFF"/>
                    </a:solidFill>
                  </a:tcPr>
                </a:tc>
              </a:tr>
            </a:tbl>
          </a:graphicData>
        </a:graphic>
      </p:graphicFrame>
      <p:sp>
        <p:nvSpPr>
          <p:cNvPr id="19463" name="Rectangle 2"/>
          <p:cNvSpPr>
            <a:spLocks noChangeArrowheads="1"/>
          </p:cNvSpPr>
          <p:nvPr/>
        </p:nvSpPr>
        <p:spPr bwMode="auto">
          <a:xfrm>
            <a:off x="1535113" y="1295400"/>
            <a:ext cx="446087" cy="381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ltLang="en-US"/>
          </a:p>
        </p:txBody>
      </p:sp>
      <p:sp>
        <p:nvSpPr>
          <p:cNvPr id="19464" name="TextBox 2"/>
          <p:cNvSpPr txBox="1">
            <a:spLocks noChangeArrowheads="1"/>
          </p:cNvSpPr>
          <p:nvPr/>
        </p:nvSpPr>
        <p:spPr bwMode="auto">
          <a:xfrm rot="-5400000">
            <a:off x="1203326" y="3429000"/>
            <a:ext cx="1185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r>
              <a:rPr lang="en-US" altLang="en-US" sz="1800"/>
              <a:t>amplitude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44513" y="258763"/>
            <a:ext cx="77612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a:t>Synchronous change in pre-synaptic rates</a:t>
            </a:r>
          </a:p>
        </p:txBody>
      </p:sp>
      <p:graphicFrame>
        <p:nvGraphicFramePr>
          <p:cNvPr id="20483" name="Object 3"/>
          <p:cNvGraphicFramePr>
            <a:graphicFrameLocks noChangeAspect="1"/>
          </p:cNvGraphicFramePr>
          <p:nvPr/>
        </p:nvGraphicFramePr>
        <p:xfrm>
          <a:off x="1371600" y="1436688"/>
          <a:ext cx="1828800" cy="392112"/>
        </p:xfrm>
        <a:graphic>
          <a:graphicData uri="http://schemas.openxmlformats.org/presentationml/2006/ole">
            <mc:AlternateContent xmlns:mc="http://schemas.openxmlformats.org/markup-compatibility/2006">
              <mc:Choice xmlns:v="urn:schemas-microsoft-com:vml" Requires="v">
                <p:oleObj spid="_x0000_s20543" name="Equation" r:id="rId4" imgW="1066800" imgH="228600" progId="Equation.DSMT4">
                  <p:embed/>
                </p:oleObj>
              </mc:Choice>
              <mc:Fallback>
                <p:oleObj name="Equation" r:id="rId4" imgW="10668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436688"/>
                        <a:ext cx="18288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85800" y="304800"/>
            <a:ext cx="7761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a:t>Synchronous change in pre-synaptic rates</a:t>
            </a:r>
          </a:p>
        </p:txBody>
      </p:sp>
      <p:graphicFrame>
        <p:nvGraphicFramePr>
          <p:cNvPr id="21507" name="Object 3"/>
          <p:cNvGraphicFramePr>
            <a:graphicFrameLocks noChangeAspect="1"/>
          </p:cNvGraphicFramePr>
          <p:nvPr/>
        </p:nvGraphicFramePr>
        <p:xfrm>
          <a:off x="1371600" y="1436688"/>
          <a:ext cx="1828800" cy="392112"/>
        </p:xfrm>
        <a:graphic>
          <a:graphicData uri="http://schemas.openxmlformats.org/presentationml/2006/ole">
            <mc:AlternateContent xmlns:mc="http://schemas.openxmlformats.org/markup-compatibility/2006">
              <mc:Choice xmlns:v="urn:schemas-microsoft-com:vml" Requires="v">
                <p:oleObj spid="_x0000_s21687" name="Equation" r:id="rId4" imgW="1066800" imgH="228600" progId="Equation.DSMT4">
                  <p:embed/>
                </p:oleObj>
              </mc:Choice>
              <mc:Fallback>
                <p:oleObj name="Equation" r:id="rId4" imgW="10668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436688"/>
                        <a:ext cx="18288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2247900" y="1981200"/>
          <a:ext cx="419100" cy="609600"/>
        </p:xfrm>
        <a:graphic>
          <a:graphicData uri="http://schemas.openxmlformats.org/presentationml/2006/ole">
            <mc:AlternateContent xmlns:mc="http://schemas.openxmlformats.org/markup-compatibility/2006">
              <mc:Choice xmlns:v="urn:schemas-microsoft-com:vml" Requires="v">
                <p:oleObj spid="_x0000_s21688" name="Equation" r:id="rId6" imgW="139639" imgH="203112" progId="Equation.DSMT4">
                  <p:embed/>
                </p:oleObj>
              </mc:Choice>
              <mc:Fallback>
                <p:oleObj name="Equation" r:id="rId6" imgW="139639" imgH="203112"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7900" y="1981200"/>
                        <a:ext cx="4191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4127805908"/>
              </p:ext>
            </p:extLst>
          </p:nvPr>
        </p:nvGraphicFramePr>
        <p:xfrm>
          <a:off x="1712913" y="2667000"/>
          <a:ext cx="1995487" cy="544513"/>
        </p:xfrm>
        <a:graphic>
          <a:graphicData uri="http://schemas.openxmlformats.org/presentationml/2006/ole">
            <mc:AlternateContent xmlns:mc="http://schemas.openxmlformats.org/markup-compatibility/2006">
              <mc:Choice xmlns:v="urn:schemas-microsoft-com:vml" Requires="v">
                <p:oleObj spid="_x0000_s21689" name="Equation" r:id="rId8" imgW="838080" imgH="228600" progId="Equation.DSMT4">
                  <p:embed/>
                </p:oleObj>
              </mc:Choice>
              <mc:Fallback>
                <p:oleObj name="Equation" r:id="rId8" imgW="838080" imgH="228600" progId="Equation.DSMT4">
                  <p:embed/>
                  <p:pic>
                    <p:nvPicPr>
                      <p:cNvPr id="0" name=""/>
                      <p:cNvPicPr/>
                      <p:nvPr/>
                    </p:nvPicPr>
                    <p:blipFill>
                      <a:blip r:embed="rId9"/>
                      <a:stretch>
                        <a:fillRect/>
                      </a:stretch>
                    </p:blipFill>
                    <p:spPr>
                      <a:xfrm>
                        <a:off x="1712913" y="2667000"/>
                        <a:ext cx="1995487" cy="544513"/>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44513" y="258763"/>
            <a:ext cx="77612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a:t>Synchronous change in pre-synaptic rates</a:t>
            </a:r>
          </a:p>
        </p:txBody>
      </p:sp>
      <p:graphicFrame>
        <p:nvGraphicFramePr>
          <p:cNvPr id="22531" name="Object 3"/>
          <p:cNvGraphicFramePr>
            <a:graphicFrameLocks noChangeAspect="1"/>
          </p:cNvGraphicFramePr>
          <p:nvPr/>
        </p:nvGraphicFramePr>
        <p:xfrm>
          <a:off x="1371600" y="1436688"/>
          <a:ext cx="1828800" cy="392112"/>
        </p:xfrm>
        <a:graphic>
          <a:graphicData uri="http://schemas.openxmlformats.org/presentationml/2006/ole">
            <mc:AlternateContent xmlns:mc="http://schemas.openxmlformats.org/markup-compatibility/2006">
              <mc:Choice xmlns:v="urn:schemas-microsoft-com:vml" Requires="v">
                <p:oleObj spid="_x0000_s22714" name="Equation" r:id="rId4" imgW="1066800" imgH="228600" progId="Equation.DSMT4">
                  <p:embed/>
                </p:oleObj>
              </mc:Choice>
              <mc:Fallback>
                <p:oleObj name="Equation" r:id="rId4" imgW="10668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436688"/>
                        <a:ext cx="18288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2247900" y="1981200"/>
          <a:ext cx="419100" cy="609600"/>
        </p:xfrm>
        <a:graphic>
          <a:graphicData uri="http://schemas.openxmlformats.org/presentationml/2006/ole">
            <mc:AlternateContent xmlns:mc="http://schemas.openxmlformats.org/markup-compatibility/2006">
              <mc:Choice xmlns:v="urn:schemas-microsoft-com:vml" Requires="v">
                <p:oleObj spid="_x0000_s22715" name="Equation" r:id="rId6" imgW="139639" imgH="203112" progId="Equation.DSMT4">
                  <p:embed/>
                </p:oleObj>
              </mc:Choice>
              <mc:Fallback>
                <p:oleObj name="Equation" r:id="rId6" imgW="139639" imgH="203112"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7900" y="1981200"/>
                        <a:ext cx="4191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Text Box 6"/>
          <p:cNvSpPr txBox="1">
            <a:spLocks noChangeArrowheads="1"/>
          </p:cNvSpPr>
          <p:nvPr/>
        </p:nvSpPr>
        <p:spPr bwMode="auto">
          <a:xfrm>
            <a:off x="5461000" y="6096000"/>
            <a:ext cx="285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r"/>
            <a:r>
              <a:rPr lang="en-US" altLang="en-US" sz="1800"/>
              <a:t>Abbott </a:t>
            </a:r>
            <a:r>
              <a:rPr lang="en-US" altLang="en-US" sz="1800" i="1"/>
              <a:t>et al,</a:t>
            </a:r>
            <a:r>
              <a:rPr lang="en-US" altLang="en-US" sz="1800"/>
              <a:t> Science 1997</a:t>
            </a:r>
          </a:p>
        </p:txBody>
      </p:sp>
      <p:sp>
        <p:nvSpPr>
          <p:cNvPr id="22535" name="Text Box 7"/>
          <p:cNvSpPr txBox="1">
            <a:spLocks noChangeArrowheads="1"/>
          </p:cNvSpPr>
          <p:nvPr/>
        </p:nvSpPr>
        <p:spPr bwMode="auto">
          <a:xfrm>
            <a:off x="4343400" y="3541713"/>
            <a:ext cx="158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r>
              <a:rPr lang="en-GB" altLang="en-US" sz="1800" dirty="0"/>
              <a:t>(Weber’s law)</a:t>
            </a:r>
            <a:endParaRPr lang="en-US" altLang="en-US" sz="1800" dirty="0"/>
          </a:p>
        </p:txBody>
      </p:sp>
      <p:graphicFrame>
        <p:nvGraphicFramePr>
          <p:cNvPr id="8" name="Object 7"/>
          <p:cNvGraphicFramePr>
            <a:graphicFrameLocks noChangeAspect="1"/>
          </p:cNvGraphicFramePr>
          <p:nvPr>
            <p:extLst>
              <p:ext uri="{D42A27DB-BD31-4B8C-83A1-F6EECF244321}">
                <p14:modId xmlns:p14="http://schemas.microsoft.com/office/powerpoint/2010/main" val="87894995"/>
              </p:ext>
            </p:extLst>
          </p:nvPr>
        </p:nvGraphicFramePr>
        <p:xfrm>
          <a:off x="1214437" y="2721501"/>
          <a:ext cx="2905125" cy="938213"/>
        </p:xfrm>
        <a:graphic>
          <a:graphicData uri="http://schemas.openxmlformats.org/presentationml/2006/ole">
            <mc:AlternateContent xmlns:mc="http://schemas.openxmlformats.org/markup-compatibility/2006">
              <mc:Choice xmlns:v="urn:schemas-microsoft-com:vml" Requires="v">
                <p:oleObj spid="_x0000_s22716" name="Equation" r:id="rId8" imgW="1218960" imgH="393480" progId="Equation.DSMT4">
                  <p:embed/>
                </p:oleObj>
              </mc:Choice>
              <mc:Fallback>
                <p:oleObj name="Equation" r:id="rId8" imgW="1218960" imgH="393480" progId="Equation.DSMT4">
                  <p:embed/>
                  <p:pic>
                    <p:nvPicPr>
                      <p:cNvPr id="0" name=""/>
                      <p:cNvPicPr/>
                      <p:nvPr/>
                    </p:nvPicPr>
                    <p:blipFill>
                      <a:blip r:embed="rId9"/>
                      <a:stretch>
                        <a:fillRect/>
                      </a:stretch>
                    </p:blipFill>
                    <p:spPr>
                      <a:xfrm>
                        <a:off x="1214437" y="2721501"/>
                        <a:ext cx="2905125" cy="938213"/>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308903"/>
            <a:ext cx="4800600" cy="6340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tialGlu_PP_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52400"/>
            <a:ext cx="60674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ChangeArrowheads="1"/>
          </p:cNvSpPr>
          <p:nvPr/>
        </p:nvSpPr>
        <p:spPr bwMode="auto">
          <a:xfrm>
            <a:off x="4565650" y="6338888"/>
            <a:ext cx="419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Markram, Wang &amp; Tsodyks PNAS 1998</a:t>
            </a:r>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76200"/>
            <a:ext cx="8229600" cy="1143000"/>
          </a:xfrm>
        </p:spPr>
        <p:txBody>
          <a:bodyPr/>
          <a:lstStyle/>
          <a:p>
            <a:pPr eaLnBrk="1" hangingPunct="1"/>
            <a:r>
              <a:rPr lang="en-US" altLang="en-US" sz="3600" smtClean="0"/>
              <a:t>A Phenomenological Approach to Dynamic Synaptic Transmission</a:t>
            </a:r>
          </a:p>
        </p:txBody>
      </p:sp>
      <p:sp>
        <p:nvSpPr>
          <p:cNvPr id="3076" name="Rectangle 3"/>
          <p:cNvSpPr>
            <a:spLocks noGrp="1" noChangeArrowheads="1"/>
          </p:cNvSpPr>
          <p:nvPr>
            <p:ph type="body" sz="half" idx="1"/>
          </p:nvPr>
        </p:nvSpPr>
        <p:spPr>
          <a:xfrm>
            <a:off x="457200" y="1371600"/>
            <a:ext cx="4038600" cy="4525963"/>
          </a:xfrm>
        </p:spPr>
        <p:txBody>
          <a:bodyPr/>
          <a:lstStyle/>
          <a:p>
            <a:pPr algn="l" rtl="0" eaLnBrk="1" hangingPunct="1">
              <a:lnSpc>
                <a:spcPct val="80000"/>
              </a:lnSpc>
            </a:pPr>
            <a:r>
              <a:rPr lang="en-US" altLang="en-US" sz="2400" b="1" smtClean="0"/>
              <a:t>4 Key Synaptic Parameters</a:t>
            </a:r>
          </a:p>
          <a:p>
            <a:pPr lvl="1" algn="l" rtl="0" eaLnBrk="1" hangingPunct="1">
              <a:lnSpc>
                <a:spcPct val="80000"/>
              </a:lnSpc>
            </a:pPr>
            <a:r>
              <a:rPr lang="en-US" altLang="en-US" sz="2000" smtClean="0"/>
              <a:t>Absolute strength</a:t>
            </a:r>
          </a:p>
          <a:p>
            <a:pPr lvl="1" algn="l" rtl="0" eaLnBrk="1" hangingPunct="1">
              <a:lnSpc>
                <a:spcPct val="80000"/>
              </a:lnSpc>
            </a:pPr>
            <a:r>
              <a:rPr lang="en-US" altLang="en-US" sz="2000" smtClean="0"/>
              <a:t>Probability of release</a:t>
            </a:r>
          </a:p>
          <a:p>
            <a:pPr lvl="1" algn="l" rtl="0" eaLnBrk="1" hangingPunct="1">
              <a:lnSpc>
                <a:spcPct val="80000"/>
              </a:lnSpc>
            </a:pPr>
            <a:r>
              <a:rPr lang="en-US" altLang="en-US" sz="2000" smtClean="0"/>
              <a:t>Depression time constant</a:t>
            </a:r>
          </a:p>
          <a:p>
            <a:pPr lvl="1" algn="l" rtl="0" eaLnBrk="1" hangingPunct="1">
              <a:lnSpc>
                <a:spcPct val="80000"/>
              </a:lnSpc>
            </a:pPr>
            <a:r>
              <a:rPr lang="en-US" altLang="en-US" sz="2000" smtClean="0"/>
              <a:t>Facilitation time constant</a:t>
            </a:r>
          </a:p>
          <a:p>
            <a:pPr algn="l" rtl="0" eaLnBrk="1" hangingPunct="1">
              <a:lnSpc>
                <a:spcPct val="80000"/>
              </a:lnSpc>
            </a:pPr>
            <a:r>
              <a:rPr lang="en-US" altLang="en-US" sz="2400" b="1" smtClean="0"/>
              <a:t>2 Synaptic Variables</a:t>
            </a:r>
          </a:p>
          <a:p>
            <a:pPr lvl="1" algn="l" rtl="0" eaLnBrk="1" hangingPunct="1">
              <a:lnSpc>
                <a:spcPct val="80000"/>
              </a:lnSpc>
            </a:pPr>
            <a:r>
              <a:rPr lang="en-US" altLang="en-US" sz="2000" smtClean="0"/>
              <a:t>Resources available (x)</a:t>
            </a:r>
          </a:p>
          <a:p>
            <a:pPr lvl="1" algn="l" rtl="0" eaLnBrk="1" hangingPunct="1">
              <a:lnSpc>
                <a:spcPct val="80000"/>
              </a:lnSpc>
            </a:pPr>
            <a:r>
              <a:rPr lang="en-US" altLang="en-US" sz="2000" smtClean="0"/>
              <a:t>Release probability (u)</a:t>
            </a:r>
          </a:p>
          <a:p>
            <a:pPr lvl="1" eaLnBrk="1" hangingPunct="1">
              <a:lnSpc>
                <a:spcPct val="80000"/>
              </a:lnSpc>
              <a:buFontTx/>
              <a:buNone/>
            </a:pPr>
            <a:r>
              <a:rPr lang="en-GB" altLang="en-US" sz="1600" smtClean="0"/>
              <a:t>  </a:t>
            </a:r>
            <a:endParaRPr lang="en-US" altLang="en-US" sz="1600" smtClean="0"/>
          </a:p>
        </p:txBody>
      </p:sp>
      <p:pic>
        <p:nvPicPr>
          <p:cNvPr id="3077" name="Picture 4" descr="The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447800"/>
            <a:ext cx="4648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 Box 5"/>
          <p:cNvSpPr txBox="1">
            <a:spLocks noChangeArrowheads="1"/>
          </p:cNvSpPr>
          <p:nvPr/>
        </p:nvSpPr>
        <p:spPr bwMode="auto">
          <a:xfrm>
            <a:off x="4572000" y="6262688"/>
            <a:ext cx="419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rtl="1" eaLnBrk="0" fontAlgn="base" hangingPunct="0">
              <a:spcBef>
                <a:spcPct val="0"/>
              </a:spcBef>
              <a:spcAft>
                <a:spcPct val="0"/>
              </a:spcAft>
              <a:defRPr>
                <a:solidFill>
                  <a:schemeClr val="tx1"/>
                </a:solidFill>
                <a:latin typeface="Arial" charset="0"/>
                <a:cs typeface="Arial" charset="0"/>
              </a:defRPr>
            </a:lvl6pPr>
            <a:lvl7pPr marL="2971800" indent="-228600" rtl="1" eaLnBrk="0" fontAlgn="base" hangingPunct="0">
              <a:spcBef>
                <a:spcPct val="0"/>
              </a:spcBef>
              <a:spcAft>
                <a:spcPct val="0"/>
              </a:spcAft>
              <a:defRPr>
                <a:solidFill>
                  <a:schemeClr val="tx1"/>
                </a:solidFill>
                <a:latin typeface="Arial" charset="0"/>
                <a:cs typeface="Arial" charset="0"/>
              </a:defRPr>
            </a:lvl7pPr>
            <a:lvl8pPr marL="3429000" indent="-228600" rtl="1" eaLnBrk="0" fontAlgn="base" hangingPunct="0">
              <a:spcBef>
                <a:spcPct val="0"/>
              </a:spcBef>
              <a:spcAft>
                <a:spcPct val="0"/>
              </a:spcAft>
              <a:defRPr>
                <a:solidFill>
                  <a:schemeClr val="tx1"/>
                </a:solidFill>
                <a:latin typeface="Arial" charset="0"/>
                <a:cs typeface="Arial" charset="0"/>
              </a:defRPr>
            </a:lvl8pPr>
            <a:lvl9pPr marL="3886200" indent="-228600" rtl="1"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t>Markram, Wang &amp; Tsodyks PNAS 1998</a:t>
            </a:r>
            <a:endParaRPr lang="en-US" altLang="en-US"/>
          </a:p>
        </p:txBody>
      </p:sp>
      <p:graphicFrame>
        <p:nvGraphicFramePr>
          <p:cNvPr id="3074" name="Object 6"/>
          <p:cNvGraphicFramePr>
            <a:graphicFrameLocks noGrp="1" noChangeAspect="1"/>
          </p:cNvGraphicFramePr>
          <p:nvPr>
            <p:ph sz="half" idx="2"/>
          </p:nvPr>
        </p:nvGraphicFramePr>
        <p:xfrm>
          <a:off x="488950" y="4425950"/>
          <a:ext cx="3744913" cy="1898650"/>
        </p:xfrm>
        <a:graphic>
          <a:graphicData uri="http://schemas.openxmlformats.org/presentationml/2006/ole">
            <mc:AlternateContent xmlns:mc="http://schemas.openxmlformats.org/markup-compatibility/2006">
              <mc:Choice xmlns:v="urn:schemas-microsoft-com:vml" Requires="v">
                <p:oleObj spid="_x0000_s115765" name="Equation" r:id="rId5" imgW="1803240" imgH="914400" progId="Equation.DSMT4">
                  <p:embed/>
                </p:oleObj>
              </mc:Choice>
              <mc:Fallback>
                <p:oleObj name="Equation" r:id="rId5" imgW="1803240" imgH="914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50" y="4425950"/>
                        <a:ext cx="3744913"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Oval 7"/>
          <p:cNvSpPr>
            <a:spLocks noChangeArrowheads="1"/>
          </p:cNvSpPr>
          <p:nvPr/>
        </p:nvSpPr>
        <p:spPr bwMode="auto">
          <a:xfrm>
            <a:off x="1295400" y="5867400"/>
            <a:ext cx="381000" cy="4572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rtl="1" eaLnBrk="0" fontAlgn="base" hangingPunct="0">
              <a:spcBef>
                <a:spcPct val="0"/>
              </a:spcBef>
              <a:spcAft>
                <a:spcPct val="0"/>
              </a:spcAft>
              <a:defRPr>
                <a:solidFill>
                  <a:schemeClr val="tx1"/>
                </a:solidFill>
                <a:latin typeface="Arial" charset="0"/>
                <a:cs typeface="Arial" charset="0"/>
              </a:defRPr>
            </a:lvl6pPr>
            <a:lvl7pPr marL="2971800" indent="-228600" rtl="1" eaLnBrk="0" fontAlgn="base" hangingPunct="0">
              <a:spcBef>
                <a:spcPct val="0"/>
              </a:spcBef>
              <a:spcAft>
                <a:spcPct val="0"/>
              </a:spcAft>
              <a:defRPr>
                <a:solidFill>
                  <a:schemeClr val="tx1"/>
                </a:solidFill>
                <a:latin typeface="Arial" charset="0"/>
                <a:cs typeface="Arial" charset="0"/>
              </a:defRPr>
            </a:lvl7pPr>
            <a:lvl8pPr marL="3429000" indent="-228600" rtl="1" eaLnBrk="0" fontAlgn="base" hangingPunct="0">
              <a:spcBef>
                <a:spcPct val="0"/>
              </a:spcBef>
              <a:spcAft>
                <a:spcPct val="0"/>
              </a:spcAft>
              <a:defRPr>
                <a:solidFill>
                  <a:schemeClr val="tx1"/>
                </a:solidFill>
                <a:latin typeface="Arial" charset="0"/>
                <a:cs typeface="Arial" charset="0"/>
              </a:defRPr>
            </a:lvl8pPr>
            <a:lvl9pPr marL="3886200" indent="-228600" rtl="1"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080" name="Oval 8"/>
          <p:cNvSpPr>
            <a:spLocks noChangeArrowheads="1"/>
          </p:cNvSpPr>
          <p:nvPr/>
        </p:nvSpPr>
        <p:spPr bwMode="auto">
          <a:xfrm>
            <a:off x="1371600" y="4953000"/>
            <a:ext cx="381000" cy="4572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rtl="1" eaLnBrk="0" fontAlgn="base" hangingPunct="0">
              <a:spcBef>
                <a:spcPct val="0"/>
              </a:spcBef>
              <a:spcAft>
                <a:spcPct val="0"/>
              </a:spcAft>
              <a:defRPr>
                <a:solidFill>
                  <a:schemeClr val="tx1"/>
                </a:solidFill>
                <a:latin typeface="Arial" charset="0"/>
                <a:cs typeface="Arial" charset="0"/>
              </a:defRPr>
            </a:lvl6pPr>
            <a:lvl7pPr marL="2971800" indent="-228600" rtl="1" eaLnBrk="0" fontAlgn="base" hangingPunct="0">
              <a:spcBef>
                <a:spcPct val="0"/>
              </a:spcBef>
              <a:spcAft>
                <a:spcPct val="0"/>
              </a:spcAft>
              <a:defRPr>
                <a:solidFill>
                  <a:schemeClr val="tx1"/>
                </a:solidFill>
                <a:latin typeface="Arial" charset="0"/>
                <a:cs typeface="Arial" charset="0"/>
              </a:defRPr>
            </a:lvl7pPr>
            <a:lvl8pPr marL="3429000" indent="-228600" rtl="1" eaLnBrk="0" fontAlgn="base" hangingPunct="0">
              <a:spcBef>
                <a:spcPct val="0"/>
              </a:spcBef>
              <a:spcAft>
                <a:spcPct val="0"/>
              </a:spcAft>
              <a:defRPr>
                <a:solidFill>
                  <a:schemeClr val="tx1"/>
                </a:solidFill>
                <a:latin typeface="Arial" charset="0"/>
                <a:cs typeface="Arial" charset="0"/>
              </a:defRPr>
            </a:lvl8pPr>
            <a:lvl9pPr marL="3886200" indent="-228600" rtl="1"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081" name="Oval 9"/>
          <p:cNvSpPr>
            <a:spLocks noChangeArrowheads="1"/>
          </p:cNvSpPr>
          <p:nvPr/>
        </p:nvSpPr>
        <p:spPr bwMode="auto">
          <a:xfrm>
            <a:off x="1981200" y="4572000"/>
            <a:ext cx="381000" cy="4572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rtl="1" eaLnBrk="0" fontAlgn="base" hangingPunct="0">
              <a:spcBef>
                <a:spcPct val="0"/>
              </a:spcBef>
              <a:spcAft>
                <a:spcPct val="0"/>
              </a:spcAft>
              <a:defRPr>
                <a:solidFill>
                  <a:schemeClr val="tx1"/>
                </a:solidFill>
                <a:latin typeface="Arial" charset="0"/>
                <a:cs typeface="Arial" charset="0"/>
              </a:defRPr>
            </a:lvl6pPr>
            <a:lvl7pPr marL="2971800" indent="-228600" rtl="1" eaLnBrk="0" fontAlgn="base" hangingPunct="0">
              <a:spcBef>
                <a:spcPct val="0"/>
              </a:spcBef>
              <a:spcAft>
                <a:spcPct val="0"/>
              </a:spcAft>
              <a:defRPr>
                <a:solidFill>
                  <a:schemeClr val="tx1"/>
                </a:solidFill>
                <a:latin typeface="Arial" charset="0"/>
                <a:cs typeface="Arial" charset="0"/>
              </a:defRPr>
            </a:lvl7pPr>
            <a:lvl8pPr marL="3429000" indent="-228600" rtl="1" eaLnBrk="0" fontAlgn="base" hangingPunct="0">
              <a:spcBef>
                <a:spcPct val="0"/>
              </a:spcBef>
              <a:spcAft>
                <a:spcPct val="0"/>
              </a:spcAft>
              <a:defRPr>
                <a:solidFill>
                  <a:schemeClr val="tx1"/>
                </a:solidFill>
                <a:latin typeface="Arial" charset="0"/>
                <a:cs typeface="Arial" charset="0"/>
              </a:defRPr>
            </a:lvl8pPr>
            <a:lvl9pPr marL="3886200" indent="-228600" rtl="1"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Tree>
    <p:extLst>
      <p:ext uri="{BB962C8B-B14F-4D97-AF65-F5344CB8AC3E}">
        <p14:creationId xmlns:p14="http://schemas.microsoft.com/office/powerpoint/2010/main" val="1158921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76200"/>
            <a:ext cx="8229600" cy="1143000"/>
          </a:xfrm>
        </p:spPr>
        <p:txBody>
          <a:bodyPr/>
          <a:lstStyle/>
          <a:p>
            <a:pPr eaLnBrk="1" hangingPunct="1"/>
            <a:r>
              <a:rPr lang="en-US" altLang="en-US" sz="3600" smtClean="0"/>
              <a:t>A Phenomenological Approach to Dynamic Synaptic Transmission</a:t>
            </a:r>
          </a:p>
        </p:txBody>
      </p:sp>
      <p:sp>
        <p:nvSpPr>
          <p:cNvPr id="4100" name="Rectangle 3"/>
          <p:cNvSpPr>
            <a:spLocks noGrp="1" noChangeArrowheads="1"/>
          </p:cNvSpPr>
          <p:nvPr>
            <p:ph type="body" sz="half" idx="1"/>
          </p:nvPr>
        </p:nvSpPr>
        <p:spPr>
          <a:xfrm>
            <a:off x="457200" y="1371600"/>
            <a:ext cx="4038600" cy="4525963"/>
          </a:xfrm>
        </p:spPr>
        <p:txBody>
          <a:bodyPr/>
          <a:lstStyle/>
          <a:p>
            <a:pPr algn="l" rtl="0" eaLnBrk="1" hangingPunct="1">
              <a:lnSpc>
                <a:spcPct val="80000"/>
              </a:lnSpc>
            </a:pPr>
            <a:r>
              <a:rPr lang="en-US" altLang="en-US" sz="2400" b="1" smtClean="0"/>
              <a:t>4 Key Synaptic Parameters</a:t>
            </a:r>
          </a:p>
          <a:p>
            <a:pPr lvl="1" algn="l" rtl="0" eaLnBrk="1" hangingPunct="1">
              <a:lnSpc>
                <a:spcPct val="80000"/>
              </a:lnSpc>
            </a:pPr>
            <a:r>
              <a:rPr lang="en-US" altLang="en-US" sz="2000" smtClean="0"/>
              <a:t>Absolute strength</a:t>
            </a:r>
          </a:p>
          <a:p>
            <a:pPr lvl="1" algn="l" rtl="0" eaLnBrk="1" hangingPunct="1">
              <a:lnSpc>
                <a:spcPct val="80000"/>
              </a:lnSpc>
            </a:pPr>
            <a:r>
              <a:rPr lang="en-US" altLang="en-US" sz="2000" smtClean="0"/>
              <a:t>Probability of release</a:t>
            </a:r>
          </a:p>
          <a:p>
            <a:pPr lvl="1" algn="l" rtl="0" eaLnBrk="1" hangingPunct="1">
              <a:lnSpc>
                <a:spcPct val="80000"/>
              </a:lnSpc>
            </a:pPr>
            <a:r>
              <a:rPr lang="en-US" altLang="en-US" sz="2000" smtClean="0"/>
              <a:t>Depression time constant</a:t>
            </a:r>
          </a:p>
          <a:p>
            <a:pPr lvl="1" algn="l" rtl="0" eaLnBrk="1" hangingPunct="1">
              <a:lnSpc>
                <a:spcPct val="80000"/>
              </a:lnSpc>
            </a:pPr>
            <a:r>
              <a:rPr lang="en-US" altLang="en-US" sz="2000" smtClean="0"/>
              <a:t>Facilitation time constant</a:t>
            </a:r>
          </a:p>
          <a:p>
            <a:pPr algn="l" rtl="0" eaLnBrk="1" hangingPunct="1">
              <a:lnSpc>
                <a:spcPct val="80000"/>
              </a:lnSpc>
            </a:pPr>
            <a:r>
              <a:rPr lang="en-US" altLang="en-US" sz="2400" b="1" smtClean="0"/>
              <a:t>2 Synaptic Variables</a:t>
            </a:r>
          </a:p>
          <a:p>
            <a:pPr lvl="1" algn="l" rtl="0" eaLnBrk="1" hangingPunct="1">
              <a:lnSpc>
                <a:spcPct val="80000"/>
              </a:lnSpc>
            </a:pPr>
            <a:r>
              <a:rPr lang="en-US" altLang="en-US" sz="2000" smtClean="0"/>
              <a:t>Resources available (x)</a:t>
            </a:r>
          </a:p>
          <a:p>
            <a:pPr lvl="1" algn="l" rtl="0" eaLnBrk="1" hangingPunct="1">
              <a:lnSpc>
                <a:spcPct val="80000"/>
              </a:lnSpc>
            </a:pPr>
            <a:r>
              <a:rPr lang="en-US" altLang="en-US" sz="2000" smtClean="0"/>
              <a:t>Release probability (u)</a:t>
            </a:r>
          </a:p>
          <a:p>
            <a:pPr lvl="1" eaLnBrk="1" hangingPunct="1">
              <a:lnSpc>
                <a:spcPct val="80000"/>
              </a:lnSpc>
              <a:buFontTx/>
              <a:buNone/>
            </a:pPr>
            <a:r>
              <a:rPr lang="en-GB" altLang="en-US" sz="1600" smtClean="0"/>
              <a:t>  </a:t>
            </a:r>
            <a:endParaRPr lang="en-US" altLang="en-US" sz="1600" smtClean="0"/>
          </a:p>
        </p:txBody>
      </p:sp>
      <p:pic>
        <p:nvPicPr>
          <p:cNvPr id="4101" name="Picture 4" descr="The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447800"/>
            <a:ext cx="4648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 Box 5"/>
          <p:cNvSpPr txBox="1">
            <a:spLocks noChangeArrowheads="1"/>
          </p:cNvSpPr>
          <p:nvPr/>
        </p:nvSpPr>
        <p:spPr bwMode="auto">
          <a:xfrm>
            <a:off x="4572000" y="6262688"/>
            <a:ext cx="419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rtl="1" eaLnBrk="0" fontAlgn="base" hangingPunct="0">
              <a:spcBef>
                <a:spcPct val="0"/>
              </a:spcBef>
              <a:spcAft>
                <a:spcPct val="0"/>
              </a:spcAft>
              <a:defRPr>
                <a:solidFill>
                  <a:schemeClr val="tx1"/>
                </a:solidFill>
                <a:latin typeface="Arial" charset="0"/>
                <a:cs typeface="Arial" charset="0"/>
              </a:defRPr>
            </a:lvl6pPr>
            <a:lvl7pPr marL="2971800" indent="-228600" rtl="1" eaLnBrk="0" fontAlgn="base" hangingPunct="0">
              <a:spcBef>
                <a:spcPct val="0"/>
              </a:spcBef>
              <a:spcAft>
                <a:spcPct val="0"/>
              </a:spcAft>
              <a:defRPr>
                <a:solidFill>
                  <a:schemeClr val="tx1"/>
                </a:solidFill>
                <a:latin typeface="Arial" charset="0"/>
                <a:cs typeface="Arial" charset="0"/>
              </a:defRPr>
            </a:lvl7pPr>
            <a:lvl8pPr marL="3429000" indent="-228600" rtl="1" eaLnBrk="0" fontAlgn="base" hangingPunct="0">
              <a:spcBef>
                <a:spcPct val="0"/>
              </a:spcBef>
              <a:spcAft>
                <a:spcPct val="0"/>
              </a:spcAft>
              <a:defRPr>
                <a:solidFill>
                  <a:schemeClr val="tx1"/>
                </a:solidFill>
                <a:latin typeface="Arial" charset="0"/>
                <a:cs typeface="Arial" charset="0"/>
              </a:defRPr>
            </a:lvl8pPr>
            <a:lvl9pPr marL="3886200" indent="-228600" rtl="1"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t>Markram, Wang &amp; Tsodyks PNAS 1998</a:t>
            </a:r>
            <a:endParaRPr lang="en-US" altLang="en-US"/>
          </a:p>
        </p:txBody>
      </p:sp>
      <p:graphicFrame>
        <p:nvGraphicFramePr>
          <p:cNvPr id="4098" name="Object 6"/>
          <p:cNvGraphicFramePr>
            <a:graphicFrameLocks noChangeAspect="1"/>
          </p:cNvGraphicFramePr>
          <p:nvPr>
            <p:extLst>
              <p:ext uri="{D42A27DB-BD31-4B8C-83A1-F6EECF244321}">
                <p14:modId xmlns:p14="http://schemas.microsoft.com/office/powerpoint/2010/main" val="1009867404"/>
              </p:ext>
            </p:extLst>
          </p:nvPr>
        </p:nvGraphicFramePr>
        <p:xfrm>
          <a:off x="322263" y="5003800"/>
          <a:ext cx="3014662" cy="649288"/>
        </p:xfrm>
        <a:graphic>
          <a:graphicData uri="http://schemas.openxmlformats.org/presentationml/2006/ole">
            <mc:AlternateContent xmlns:mc="http://schemas.openxmlformats.org/markup-compatibility/2006">
              <mc:Choice xmlns:v="urn:schemas-microsoft-com:vml" Requires="v">
                <p:oleObj spid="_x0000_s116789" name="Equation" r:id="rId5" imgW="825480" imgH="177480" progId="Equation.DSMT4">
                  <p:embed/>
                </p:oleObj>
              </mc:Choice>
              <mc:Fallback>
                <p:oleObj name="Equation" r:id="rId5" imgW="825480" imgH="177480" progId="Equation.DSMT4">
                  <p:embed/>
                  <p:pic>
                    <p:nvPicPr>
                      <p:cNvPr id="0" name=""/>
                      <p:cNvPicPr>
                        <a:picLocks noChangeAspect="1" noChangeArrowheads="1"/>
                      </p:cNvPicPr>
                      <p:nvPr/>
                    </p:nvPicPr>
                    <p:blipFill>
                      <a:blip r:embed="rId6"/>
                      <a:srcRect/>
                      <a:stretch>
                        <a:fillRect/>
                      </a:stretch>
                    </p:blipFill>
                    <p:spPr bwMode="auto">
                      <a:xfrm>
                        <a:off x="322263" y="5003800"/>
                        <a:ext cx="3014662"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Oval 9"/>
          <p:cNvSpPr>
            <a:spLocks noChangeArrowheads="1"/>
          </p:cNvSpPr>
          <p:nvPr/>
        </p:nvSpPr>
        <p:spPr bwMode="auto">
          <a:xfrm>
            <a:off x="2286000" y="5105400"/>
            <a:ext cx="457200" cy="533400"/>
          </a:xfrm>
          <a:prstGeom prst="ellipse">
            <a:avLst/>
          </a:prstGeom>
          <a:noFill/>
          <a:ln w="1905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rtl="1" eaLnBrk="0" fontAlgn="base" hangingPunct="0">
              <a:spcBef>
                <a:spcPct val="0"/>
              </a:spcBef>
              <a:spcAft>
                <a:spcPct val="0"/>
              </a:spcAft>
              <a:defRPr>
                <a:solidFill>
                  <a:schemeClr val="tx1"/>
                </a:solidFill>
                <a:latin typeface="Arial" charset="0"/>
                <a:cs typeface="Arial" charset="0"/>
              </a:defRPr>
            </a:lvl6pPr>
            <a:lvl7pPr marL="2971800" indent="-228600" rtl="1" eaLnBrk="0" fontAlgn="base" hangingPunct="0">
              <a:spcBef>
                <a:spcPct val="0"/>
              </a:spcBef>
              <a:spcAft>
                <a:spcPct val="0"/>
              </a:spcAft>
              <a:defRPr>
                <a:solidFill>
                  <a:schemeClr val="tx1"/>
                </a:solidFill>
                <a:latin typeface="Arial" charset="0"/>
                <a:cs typeface="Arial" charset="0"/>
              </a:defRPr>
            </a:lvl7pPr>
            <a:lvl8pPr marL="3429000" indent="-228600" rtl="1" eaLnBrk="0" fontAlgn="base" hangingPunct="0">
              <a:spcBef>
                <a:spcPct val="0"/>
              </a:spcBef>
              <a:spcAft>
                <a:spcPct val="0"/>
              </a:spcAft>
              <a:defRPr>
                <a:solidFill>
                  <a:schemeClr val="tx1"/>
                </a:solidFill>
                <a:latin typeface="Arial" charset="0"/>
                <a:cs typeface="Arial" charset="0"/>
              </a:defRPr>
            </a:lvl8pPr>
            <a:lvl9pPr marL="3886200" indent="-228600" rtl="1"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solidFill>
                <a:srgbClr val="C00000"/>
              </a:solidFill>
            </a:endParaRPr>
          </a:p>
        </p:txBody>
      </p:sp>
    </p:spTree>
    <p:extLst>
      <p:ext uri="{BB962C8B-B14F-4D97-AF65-F5344CB8AC3E}">
        <p14:creationId xmlns:p14="http://schemas.microsoft.com/office/powerpoint/2010/main" val="1299574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457200" y="646113"/>
            <a:ext cx="845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a:r>
              <a:rPr lang="en-US" altLang="en-US" sz="2400" dirty="0"/>
              <a:t>Phenomenological model of </a:t>
            </a:r>
            <a:r>
              <a:rPr lang="en-US" altLang="en-US" sz="2400" dirty="0">
                <a:solidFill>
                  <a:srgbClr val="CC3300"/>
                </a:solidFill>
              </a:rPr>
              <a:t>synaptic depression</a:t>
            </a:r>
            <a:r>
              <a:rPr lang="en-US" altLang="en-US" sz="2400" dirty="0"/>
              <a:t> </a:t>
            </a:r>
            <a:endParaRPr lang="en-US" altLang="en-US" sz="2400" dirty="0" smtClean="0"/>
          </a:p>
          <a:p>
            <a:pPr algn="ctr"/>
            <a:r>
              <a:rPr lang="en-US" altLang="en-US" sz="2400" dirty="0" smtClean="0"/>
              <a:t>(                )</a:t>
            </a:r>
            <a:endParaRPr lang="en-US" altLang="en-US" sz="2400" dirty="0"/>
          </a:p>
        </p:txBody>
      </p:sp>
      <p:sp>
        <p:nvSpPr>
          <p:cNvPr id="4099" name="Rectangle 6"/>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4100" name="Object 5"/>
          <p:cNvGraphicFramePr>
            <a:graphicFrameLocks noChangeAspect="1"/>
          </p:cNvGraphicFramePr>
          <p:nvPr>
            <p:extLst>
              <p:ext uri="{D42A27DB-BD31-4B8C-83A1-F6EECF244321}">
                <p14:modId xmlns:p14="http://schemas.microsoft.com/office/powerpoint/2010/main" val="3929540275"/>
              </p:ext>
            </p:extLst>
          </p:nvPr>
        </p:nvGraphicFramePr>
        <p:xfrm>
          <a:off x="2541588" y="2216150"/>
          <a:ext cx="3143250" cy="1171575"/>
        </p:xfrm>
        <a:graphic>
          <a:graphicData uri="http://schemas.openxmlformats.org/presentationml/2006/ole">
            <mc:AlternateContent xmlns:mc="http://schemas.openxmlformats.org/markup-compatibility/2006">
              <mc:Choice xmlns:v="urn:schemas-microsoft-com:vml" Requires="v">
                <p:oleObj spid="_x0000_s4181" name="Equation" r:id="rId4" imgW="1714320" imgH="634680" progId="Equation.DSMT4">
                  <p:embed/>
                </p:oleObj>
              </mc:Choice>
              <mc:Fallback>
                <p:oleObj name="Equation" r:id="rId4" imgW="1714320" imgH="634680" progId="Equation.DSMT4">
                  <p:embed/>
                  <p:pic>
                    <p:nvPicPr>
                      <p:cNvPr id="0" name="Object 5"/>
                      <p:cNvPicPr>
                        <a:picLocks noChangeAspect="1" noChangeArrowheads="1"/>
                      </p:cNvPicPr>
                      <p:nvPr/>
                    </p:nvPicPr>
                    <p:blipFill>
                      <a:blip r:embed="rId5"/>
                      <a:srcRect/>
                      <a:stretch>
                        <a:fillRect/>
                      </a:stretch>
                    </p:blipFill>
                    <p:spPr bwMode="auto">
                      <a:xfrm>
                        <a:off x="2541588" y="2216150"/>
                        <a:ext cx="31432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055138438"/>
              </p:ext>
            </p:extLst>
          </p:nvPr>
        </p:nvGraphicFramePr>
        <p:xfrm>
          <a:off x="4081864" y="1095375"/>
          <a:ext cx="1175936" cy="352425"/>
        </p:xfrm>
        <a:graphic>
          <a:graphicData uri="http://schemas.openxmlformats.org/presentationml/2006/ole">
            <mc:AlternateContent xmlns:mc="http://schemas.openxmlformats.org/markup-compatibility/2006">
              <mc:Choice xmlns:v="urn:schemas-microsoft-com:vml" Requires="v">
                <p:oleObj spid="_x0000_s4182" name="Equation" r:id="rId6" imgW="609480" imgH="152280" progId="Equation.DSMT4">
                  <p:embed/>
                </p:oleObj>
              </mc:Choice>
              <mc:Fallback>
                <p:oleObj name="Equation" r:id="rId6" imgW="609480" imgH="152280" progId="Equation.DSMT4">
                  <p:embed/>
                  <p:pic>
                    <p:nvPicPr>
                      <p:cNvPr id="0" name=""/>
                      <p:cNvPicPr/>
                      <p:nvPr/>
                    </p:nvPicPr>
                    <p:blipFill>
                      <a:blip r:embed="rId7"/>
                      <a:stretch>
                        <a:fillRect/>
                      </a:stretch>
                    </p:blipFill>
                    <p:spPr>
                      <a:xfrm>
                        <a:off x="4081864" y="1095375"/>
                        <a:ext cx="1175936" cy="3524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8229600" cy="1143000"/>
          </a:xfrm>
          <a:noFill/>
        </p:spPr>
        <p:txBody>
          <a:bodyPr/>
          <a:lstStyle/>
          <a:p>
            <a:pPr eaLnBrk="1" hangingPunct="1"/>
            <a:r>
              <a:rPr lang="en-US" altLang="en-US" sz="3200" smtClean="0">
                <a:latin typeface="Garamond" pitchFamily="18" charset="0"/>
              </a:rPr>
              <a:t>The fitting process (deterministic model)</a:t>
            </a:r>
            <a:endParaRPr lang="en-GB" altLang="en-US" sz="3200" smtClean="0">
              <a:latin typeface="Garamond" pitchFamily="18" charset="0"/>
            </a:endParaRPr>
          </a:p>
        </p:txBody>
      </p:sp>
      <p:graphicFrame>
        <p:nvGraphicFramePr>
          <p:cNvPr id="5123" name="Rectangle 3"/>
          <p:cNvGraphicFramePr>
            <a:graphicFrameLocks noGrp="1"/>
          </p:cNvGraphicFramePr>
          <p:nvPr>
            <p:ph sz="half" idx="1"/>
          </p:nvPr>
        </p:nvGraphicFramePr>
        <p:xfrm>
          <a:off x="457200" y="2516188"/>
          <a:ext cx="4038600" cy="2692400"/>
        </p:xfrm>
        <a:graphic>
          <a:graphicData uri="http://schemas.openxmlformats.org/presentationml/2006/ole">
            <mc:AlternateContent xmlns:mc="http://schemas.openxmlformats.org/markup-compatibility/2006">
              <mc:Choice xmlns:v="urn:schemas-microsoft-com:vml" Requires="v">
                <p:oleObj spid="_x0000_s118936" name="משוואה" r:id="rId4" imgW="0" imgH="0" progId="Equation.3">
                  <p:embed/>
                </p:oleObj>
              </mc:Choice>
              <mc:Fallback>
                <p:oleObj name="משוואה" r:id="rId4" imgW="0" imgH="0" progId="Equation.3">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2516188"/>
                        <a:ext cx="4038600" cy="269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4" name="Picture 4" descr="Average_trac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066800"/>
            <a:ext cx="55626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Oval 5"/>
          <p:cNvSpPr>
            <a:spLocks noChangeArrowheads="1"/>
          </p:cNvSpPr>
          <p:nvPr/>
        </p:nvSpPr>
        <p:spPr bwMode="auto">
          <a:xfrm>
            <a:off x="614363" y="3578225"/>
            <a:ext cx="117475" cy="122238"/>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4998" name="Oval 6"/>
          <p:cNvSpPr>
            <a:spLocks noChangeArrowheads="1"/>
          </p:cNvSpPr>
          <p:nvPr/>
        </p:nvSpPr>
        <p:spPr bwMode="auto">
          <a:xfrm>
            <a:off x="790575" y="2905125"/>
            <a:ext cx="115888" cy="122238"/>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4999" name="Oval 7"/>
          <p:cNvSpPr>
            <a:spLocks noChangeArrowheads="1"/>
          </p:cNvSpPr>
          <p:nvPr/>
        </p:nvSpPr>
        <p:spPr bwMode="auto">
          <a:xfrm>
            <a:off x="949325" y="3098800"/>
            <a:ext cx="115888" cy="122238"/>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00" name="Oval 8"/>
          <p:cNvSpPr>
            <a:spLocks noChangeArrowheads="1"/>
          </p:cNvSpPr>
          <p:nvPr/>
        </p:nvSpPr>
        <p:spPr bwMode="auto">
          <a:xfrm>
            <a:off x="1117600" y="3271838"/>
            <a:ext cx="115888" cy="123825"/>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01" name="Oval 9"/>
          <p:cNvSpPr>
            <a:spLocks noChangeArrowheads="1"/>
          </p:cNvSpPr>
          <p:nvPr/>
        </p:nvSpPr>
        <p:spPr bwMode="auto">
          <a:xfrm>
            <a:off x="1270000" y="3355975"/>
            <a:ext cx="117475" cy="123825"/>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02" name="Oval 10"/>
          <p:cNvSpPr>
            <a:spLocks noChangeArrowheads="1"/>
          </p:cNvSpPr>
          <p:nvPr/>
        </p:nvSpPr>
        <p:spPr bwMode="auto">
          <a:xfrm>
            <a:off x="1433513" y="3355975"/>
            <a:ext cx="115887" cy="123825"/>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03" name="Oval 11"/>
          <p:cNvSpPr>
            <a:spLocks noChangeArrowheads="1"/>
          </p:cNvSpPr>
          <p:nvPr/>
        </p:nvSpPr>
        <p:spPr bwMode="auto">
          <a:xfrm>
            <a:off x="3600450" y="3578225"/>
            <a:ext cx="117475" cy="122238"/>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04" name="Oval 12"/>
          <p:cNvSpPr>
            <a:spLocks noChangeArrowheads="1"/>
          </p:cNvSpPr>
          <p:nvPr/>
        </p:nvSpPr>
        <p:spPr bwMode="auto">
          <a:xfrm>
            <a:off x="1609725" y="3333750"/>
            <a:ext cx="117475" cy="122238"/>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05" name="Oval 13"/>
          <p:cNvSpPr>
            <a:spLocks noChangeArrowheads="1"/>
          </p:cNvSpPr>
          <p:nvPr/>
        </p:nvSpPr>
        <p:spPr bwMode="auto">
          <a:xfrm>
            <a:off x="1785938" y="3333750"/>
            <a:ext cx="115887" cy="122238"/>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06" name="Rectangle 14"/>
          <p:cNvSpPr>
            <a:spLocks noChangeArrowheads="1"/>
          </p:cNvSpPr>
          <p:nvPr/>
        </p:nvSpPr>
        <p:spPr bwMode="auto">
          <a:xfrm>
            <a:off x="614363" y="1495425"/>
            <a:ext cx="176212" cy="184150"/>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07" name="Rectangle 15"/>
          <p:cNvSpPr>
            <a:spLocks noChangeArrowheads="1"/>
          </p:cNvSpPr>
          <p:nvPr/>
        </p:nvSpPr>
        <p:spPr bwMode="auto">
          <a:xfrm>
            <a:off x="3600450" y="2108200"/>
            <a:ext cx="176213" cy="184150"/>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08" name="Rectangle 16"/>
          <p:cNvSpPr>
            <a:spLocks noChangeArrowheads="1"/>
          </p:cNvSpPr>
          <p:nvPr/>
        </p:nvSpPr>
        <p:spPr bwMode="auto">
          <a:xfrm>
            <a:off x="1785938" y="2905125"/>
            <a:ext cx="174625" cy="184150"/>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09" name="Rectangle 17"/>
          <p:cNvSpPr>
            <a:spLocks noChangeArrowheads="1"/>
          </p:cNvSpPr>
          <p:nvPr/>
        </p:nvSpPr>
        <p:spPr bwMode="auto">
          <a:xfrm>
            <a:off x="1609725" y="2843213"/>
            <a:ext cx="176213" cy="184150"/>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10" name="Rectangle 18"/>
          <p:cNvSpPr>
            <a:spLocks noChangeArrowheads="1"/>
          </p:cNvSpPr>
          <p:nvPr/>
        </p:nvSpPr>
        <p:spPr bwMode="auto">
          <a:xfrm>
            <a:off x="1433513" y="2843213"/>
            <a:ext cx="176212" cy="184150"/>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11" name="Rectangle 19"/>
          <p:cNvSpPr>
            <a:spLocks noChangeArrowheads="1"/>
          </p:cNvSpPr>
          <p:nvPr/>
        </p:nvSpPr>
        <p:spPr bwMode="auto">
          <a:xfrm>
            <a:off x="1258888" y="2843213"/>
            <a:ext cx="174625" cy="184150"/>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12" name="Rectangle 20"/>
          <p:cNvSpPr>
            <a:spLocks noChangeArrowheads="1"/>
          </p:cNvSpPr>
          <p:nvPr/>
        </p:nvSpPr>
        <p:spPr bwMode="auto">
          <a:xfrm>
            <a:off x="1141413" y="2720975"/>
            <a:ext cx="176212" cy="184150"/>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13" name="Rectangle 21"/>
          <p:cNvSpPr>
            <a:spLocks noChangeArrowheads="1"/>
          </p:cNvSpPr>
          <p:nvPr/>
        </p:nvSpPr>
        <p:spPr bwMode="auto">
          <a:xfrm>
            <a:off x="965200" y="2414588"/>
            <a:ext cx="176213" cy="184150"/>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
        <p:nvSpPr>
          <p:cNvPr id="85014" name="Rectangle 22"/>
          <p:cNvSpPr>
            <a:spLocks noChangeArrowheads="1"/>
          </p:cNvSpPr>
          <p:nvPr/>
        </p:nvSpPr>
        <p:spPr bwMode="auto">
          <a:xfrm>
            <a:off x="790575" y="2046288"/>
            <a:ext cx="174625" cy="184150"/>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pic>
        <p:nvPicPr>
          <p:cNvPr id="85015" name="Picture 23" descr="untit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8163" y="3413125"/>
            <a:ext cx="4491037"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5016" name="AutoShape 24"/>
          <p:cNvCxnSpPr>
            <a:cxnSpLocks noChangeShapeType="1"/>
            <a:stCxn id="5124" idx="2"/>
            <a:endCxn id="85015" idx="1"/>
          </p:cNvCxnSpPr>
          <p:nvPr/>
        </p:nvCxnSpPr>
        <p:spPr bwMode="auto">
          <a:xfrm rot="16200000" flipH="1">
            <a:off x="3078163" y="3827462"/>
            <a:ext cx="592138" cy="1947863"/>
          </a:xfrm>
          <a:prstGeom prst="bentConnector2">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017" name="Object 25"/>
          <p:cNvGraphicFramePr>
            <a:graphicFrameLocks noChangeAspect="1"/>
          </p:cNvGraphicFramePr>
          <p:nvPr>
            <p:extLst>
              <p:ext uri="{D42A27DB-BD31-4B8C-83A1-F6EECF244321}">
                <p14:modId xmlns:p14="http://schemas.microsoft.com/office/powerpoint/2010/main" val="2752295149"/>
              </p:ext>
            </p:extLst>
          </p:nvPr>
        </p:nvGraphicFramePr>
        <p:xfrm>
          <a:off x="6343650" y="2446338"/>
          <a:ext cx="1304925" cy="601662"/>
        </p:xfrm>
        <a:graphic>
          <a:graphicData uri="http://schemas.openxmlformats.org/presentationml/2006/ole">
            <mc:AlternateContent xmlns:mc="http://schemas.openxmlformats.org/markup-compatibility/2006">
              <mc:Choice xmlns:v="urn:schemas-microsoft-com:vml" Requires="v">
                <p:oleObj spid="_x0000_s118937" name="Equation" r:id="rId7" imgW="495000" imgH="228600" progId="Equation.DSMT4">
                  <p:embed/>
                </p:oleObj>
              </mc:Choice>
              <mc:Fallback>
                <p:oleObj name="Equation" r:id="rId7" imgW="495000" imgH="228600" progId="Equation.DSMT4">
                  <p:embed/>
                  <p:pic>
                    <p:nvPicPr>
                      <p:cNvPr id="0" name=""/>
                      <p:cNvPicPr>
                        <a:picLocks noChangeAspect="1" noChangeArrowheads="1"/>
                      </p:cNvPicPr>
                      <p:nvPr/>
                    </p:nvPicPr>
                    <p:blipFill>
                      <a:blip r:embed="rId8"/>
                      <a:srcRect/>
                      <a:stretch>
                        <a:fillRect/>
                      </a:stretch>
                    </p:blipFill>
                    <p:spPr bwMode="auto">
                      <a:xfrm>
                        <a:off x="6343650" y="2446338"/>
                        <a:ext cx="1304925"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5018" name="AutoShape 26"/>
          <p:cNvCxnSpPr>
            <a:cxnSpLocks noChangeShapeType="1"/>
            <a:stCxn id="85015" idx="0"/>
          </p:cNvCxnSpPr>
          <p:nvPr/>
        </p:nvCxnSpPr>
        <p:spPr bwMode="auto">
          <a:xfrm rot="-5400000">
            <a:off x="6612731" y="3029744"/>
            <a:ext cx="365125" cy="401638"/>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019" name="Object 27"/>
          <p:cNvGraphicFramePr>
            <a:graphicFrameLocks noGrp="1" noChangeAspect="1"/>
          </p:cNvGraphicFramePr>
          <p:nvPr>
            <p:ph sz="half" idx="2"/>
          </p:nvPr>
        </p:nvGraphicFramePr>
        <p:xfrm>
          <a:off x="5724525" y="1312863"/>
          <a:ext cx="1276350" cy="620712"/>
        </p:xfrm>
        <a:graphic>
          <a:graphicData uri="http://schemas.openxmlformats.org/presentationml/2006/ole">
            <mc:AlternateContent xmlns:mc="http://schemas.openxmlformats.org/markup-compatibility/2006">
              <mc:Choice xmlns:v="urn:schemas-microsoft-com:vml" Requires="v">
                <p:oleObj spid="_x0000_s118938" name="Equation" r:id="rId9" imgW="469900" imgH="228600" progId="Equation.DSMT4">
                  <p:embed/>
                </p:oleObj>
              </mc:Choice>
              <mc:Fallback>
                <p:oleObj name="Equation" r:id="rId9" imgW="4699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4525" y="1312863"/>
                        <a:ext cx="1276350"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20" name="Line 28"/>
          <p:cNvSpPr>
            <a:spLocks noChangeShapeType="1"/>
          </p:cNvSpPr>
          <p:nvPr/>
        </p:nvSpPr>
        <p:spPr bwMode="auto">
          <a:xfrm flipV="1">
            <a:off x="3810000" y="1828800"/>
            <a:ext cx="175260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21953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020"/>
                                        </p:tgtEl>
                                        <p:attrNameLst>
                                          <p:attrName>style.visibility</p:attrName>
                                        </p:attrNameLst>
                                      </p:cBhvr>
                                      <p:to>
                                        <p:strVal val="visible"/>
                                      </p:to>
                                    </p:set>
                                    <p:animEffect transition="in" filter="dissolve">
                                      <p:cBhvr>
                                        <p:cTn id="7" dur="500"/>
                                        <p:tgtEl>
                                          <p:spTgt spid="85020"/>
                                        </p:tgtEl>
                                      </p:cBhvr>
                                    </p:animEffect>
                                  </p:childTnLst>
                                </p:cTn>
                              </p:par>
                              <p:par>
                                <p:cTn id="8" presetID="9" presetClass="entr" presetSubtype="0" fill="hold" nodeType="withEffect">
                                  <p:stCondLst>
                                    <p:cond delay="0"/>
                                  </p:stCondLst>
                                  <p:childTnLst>
                                    <p:set>
                                      <p:cBhvr>
                                        <p:cTn id="9" dur="1" fill="hold">
                                          <p:stCondLst>
                                            <p:cond delay="0"/>
                                          </p:stCondLst>
                                        </p:cTn>
                                        <p:tgtEl>
                                          <p:spTgt spid="85019"/>
                                        </p:tgtEl>
                                        <p:attrNameLst>
                                          <p:attrName>style.visibility</p:attrName>
                                        </p:attrNameLst>
                                      </p:cBhvr>
                                      <p:to>
                                        <p:strVal val="visible"/>
                                      </p:to>
                                    </p:set>
                                    <p:animEffect transition="in" filter="dissolve">
                                      <p:cBhvr>
                                        <p:cTn id="10" dur="500"/>
                                        <p:tgtEl>
                                          <p:spTgt spid="850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5007"/>
                                        </p:tgtEl>
                                        <p:attrNameLst>
                                          <p:attrName>style.visibility</p:attrName>
                                        </p:attrNameLst>
                                      </p:cBhvr>
                                      <p:to>
                                        <p:strVal val="visible"/>
                                      </p:to>
                                    </p:set>
                                    <p:animEffect transition="in" filter="dissolve">
                                      <p:cBhvr>
                                        <p:cTn id="15" dur="500"/>
                                        <p:tgtEl>
                                          <p:spTgt spid="8500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5003"/>
                                        </p:tgtEl>
                                        <p:attrNameLst>
                                          <p:attrName>style.visibility</p:attrName>
                                        </p:attrNameLst>
                                      </p:cBhvr>
                                      <p:to>
                                        <p:strVal val="visible"/>
                                      </p:to>
                                    </p:set>
                                    <p:animEffect transition="in" filter="dissolve">
                                      <p:cBhvr>
                                        <p:cTn id="18" dur="500"/>
                                        <p:tgtEl>
                                          <p:spTgt spid="8500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5005"/>
                                        </p:tgtEl>
                                        <p:attrNameLst>
                                          <p:attrName>style.visibility</p:attrName>
                                        </p:attrNameLst>
                                      </p:cBhvr>
                                      <p:to>
                                        <p:strVal val="visible"/>
                                      </p:to>
                                    </p:set>
                                    <p:animEffect transition="in" filter="dissolve">
                                      <p:cBhvr>
                                        <p:cTn id="21" dur="500"/>
                                        <p:tgtEl>
                                          <p:spTgt spid="8500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5008"/>
                                        </p:tgtEl>
                                        <p:attrNameLst>
                                          <p:attrName>style.visibility</p:attrName>
                                        </p:attrNameLst>
                                      </p:cBhvr>
                                      <p:to>
                                        <p:strVal val="visible"/>
                                      </p:to>
                                    </p:set>
                                    <p:animEffect transition="in" filter="dissolve">
                                      <p:cBhvr>
                                        <p:cTn id="24" dur="500"/>
                                        <p:tgtEl>
                                          <p:spTgt spid="8500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5009"/>
                                        </p:tgtEl>
                                        <p:attrNameLst>
                                          <p:attrName>style.visibility</p:attrName>
                                        </p:attrNameLst>
                                      </p:cBhvr>
                                      <p:to>
                                        <p:strVal val="visible"/>
                                      </p:to>
                                    </p:set>
                                    <p:animEffect transition="in" filter="dissolve">
                                      <p:cBhvr>
                                        <p:cTn id="27" dur="500"/>
                                        <p:tgtEl>
                                          <p:spTgt spid="8500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5004"/>
                                        </p:tgtEl>
                                        <p:attrNameLst>
                                          <p:attrName>style.visibility</p:attrName>
                                        </p:attrNameLst>
                                      </p:cBhvr>
                                      <p:to>
                                        <p:strVal val="visible"/>
                                      </p:to>
                                    </p:set>
                                    <p:animEffect transition="in" filter="dissolve">
                                      <p:cBhvr>
                                        <p:cTn id="30" dur="500"/>
                                        <p:tgtEl>
                                          <p:spTgt spid="8500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5002"/>
                                        </p:tgtEl>
                                        <p:attrNameLst>
                                          <p:attrName>style.visibility</p:attrName>
                                        </p:attrNameLst>
                                      </p:cBhvr>
                                      <p:to>
                                        <p:strVal val="visible"/>
                                      </p:to>
                                    </p:set>
                                    <p:animEffect transition="in" filter="dissolve">
                                      <p:cBhvr>
                                        <p:cTn id="33" dur="500"/>
                                        <p:tgtEl>
                                          <p:spTgt spid="8500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85010"/>
                                        </p:tgtEl>
                                        <p:attrNameLst>
                                          <p:attrName>style.visibility</p:attrName>
                                        </p:attrNameLst>
                                      </p:cBhvr>
                                      <p:to>
                                        <p:strVal val="visible"/>
                                      </p:to>
                                    </p:set>
                                    <p:animEffect transition="in" filter="dissolve">
                                      <p:cBhvr>
                                        <p:cTn id="36" dur="500"/>
                                        <p:tgtEl>
                                          <p:spTgt spid="8501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5011"/>
                                        </p:tgtEl>
                                        <p:attrNameLst>
                                          <p:attrName>style.visibility</p:attrName>
                                        </p:attrNameLst>
                                      </p:cBhvr>
                                      <p:to>
                                        <p:strVal val="visible"/>
                                      </p:to>
                                    </p:set>
                                    <p:animEffect transition="in" filter="dissolve">
                                      <p:cBhvr>
                                        <p:cTn id="39" dur="500"/>
                                        <p:tgtEl>
                                          <p:spTgt spid="8501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5012"/>
                                        </p:tgtEl>
                                        <p:attrNameLst>
                                          <p:attrName>style.visibility</p:attrName>
                                        </p:attrNameLst>
                                      </p:cBhvr>
                                      <p:to>
                                        <p:strVal val="visible"/>
                                      </p:to>
                                    </p:set>
                                    <p:animEffect transition="in" filter="dissolve">
                                      <p:cBhvr>
                                        <p:cTn id="42" dur="500"/>
                                        <p:tgtEl>
                                          <p:spTgt spid="85012"/>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85013"/>
                                        </p:tgtEl>
                                        <p:attrNameLst>
                                          <p:attrName>style.visibility</p:attrName>
                                        </p:attrNameLst>
                                      </p:cBhvr>
                                      <p:to>
                                        <p:strVal val="visible"/>
                                      </p:to>
                                    </p:set>
                                    <p:animEffect transition="in" filter="dissolve">
                                      <p:cBhvr>
                                        <p:cTn id="45" dur="500"/>
                                        <p:tgtEl>
                                          <p:spTgt spid="8501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5014"/>
                                        </p:tgtEl>
                                        <p:attrNameLst>
                                          <p:attrName>style.visibility</p:attrName>
                                        </p:attrNameLst>
                                      </p:cBhvr>
                                      <p:to>
                                        <p:strVal val="visible"/>
                                      </p:to>
                                    </p:set>
                                    <p:animEffect transition="in" filter="dissolve">
                                      <p:cBhvr>
                                        <p:cTn id="48" dur="500"/>
                                        <p:tgtEl>
                                          <p:spTgt spid="8501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85006"/>
                                        </p:tgtEl>
                                        <p:attrNameLst>
                                          <p:attrName>style.visibility</p:attrName>
                                        </p:attrNameLst>
                                      </p:cBhvr>
                                      <p:to>
                                        <p:strVal val="visible"/>
                                      </p:to>
                                    </p:set>
                                    <p:animEffect transition="in" filter="dissolve">
                                      <p:cBhvr>
                                        <p:cTn id="51" dur="500"/>
                                        <p:tgtEl>
                                          <p:spTgt spid="8500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84997"/>
                                        </p:tgtEl>
                                        <p:attrNameLst>
                                          <p:attrName>style.visibility</p:attrName>
                                        </p:attrNameLst>
                                      </p:cBhvr>
                                      <p:to>
                                        <p:strVal val="visible"/>
                                      </p:to>
                                    </p:set>
                                    <p:animEffect transition="in" filter="dissolve">
                                      <p:cBhvr>
                                        <p:cTn id="54" dur="500"/>
                                        <p:tgtEl>
                                          <p:spTgt spid="8499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84998"/>
                                        </p:tgtEl>
                                        <p:attrNameLst>
                                          <p:attrName>style.visibility</p:attrName>
                                        </p:attrNameLst>
                                      </p:cBhvr>
                                      <p:to>
                                        <p:strVal val="visible"/>
                                      </p:to>
                                    </p:set>
                                    <p:animEffect transition="in" filter="dissolve">
                                      <p:cBhvr>
                                        <p:cTn id="57" dur="500"/>
                                        <p:tgtEl>
                                          <p:spTgt spid="8499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84999"/>
                                        </p:tgtEl>
                                        <p:attrNameLst>
                                          <p:attrName>style.visibility</p:attrName>
                                        </p:attrNameLst>
                                      </p:cBhvr>
                                      <p:to>
                                        <p:strVal val="visible"/>
                                      </p:to>
                                    </p:set>
                                    <p:animEffect transition="in" filter="dissolve">
                                      <p:cBhvr>
                                        <p:cTn id="60" dur="500"/>
                                        <p:tgtEl>
                                          <p:spTgt spid="8499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85000"/>
                                        </p:tgtEl>
                                        <p:attrNameLst>
                                          <p:attrName>style.visibility</p:attrName>
                                        </p:attrNameLst>
                                      </p:cBhvr>
                                      <p:to>
                                        <p:strVal val="visible"/>
                                      </p:to>
                                    </p:set>
                                    <p:animEffect transition="in" filter="dissolve">
                                      <p:cBhvr>
                                        <p:cTn id="63" dur="500"/>
                                        <p:tgtEl>
                                          <p:spTgt spid="8500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85001"/>
                                        </p:tgtEl>
                                        <p:attrNameLst>
                                          <p:attrName>style.visibility</p:attrName>
                                        </p:attrNameLst>
                                      </p:cBhvr>
                                      <p:to>
                                        <p:strVal val="visible"/>
                                      </p:to>
                                    </p:set>
                                    <p:animEffect transition="in" filter="dissolve">
                                      <p:cBhvr>
                                        <p:cTn id="66" dur="500"/>
                                        <p:tgtEl>
                                          <p:spTgt spid="8500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nodeType="clickEffect">
                                  <p:stCondLst>
                                    <p:cond delay="0"/>
                                  </p:stCondLst>
                                  <p:childTnLst>
                                    <p:set>
                                      <p:cBhvr>
                                        <p:cTn id="70" dur="1" fill="hold">
                                          <p:stCondLst>
                                            <p:cond delay="0"/>
                                          </p:stCondLst>
                                        </p:cTn>
                                        <p:tgtEl>
                                          <p:spTgt spid="85016"/>
                                        </p:tgtEl>
                                        <p:attrNameLst>
                                          <p:attrName>style.visibility</p:attrName>
                                        </p:attrNameLst>
                                      </p:cBhvr>
                                      <p:to>
                                        <p:strVal val="visible"/>
                                      </p:to>
                                    </p:set>
                                    <p:animEffect transition="in" filter="dissolve">
                                      <p:cBhvr>
                                        <p:cTn id="71" dur="500"/>
                                        <p:tgtEl>
                                          <p:spTgt spid="85016"/>
                                        </p:tgtEl>
                                      </p:cBhvr>
                                    </p:animEffect>
                                  </p:childTnLst>
                                </p:cTn>
                              </p:par>
                              <p:par>
                                <p:cTn id="72" presetID="9" presetClass="entr" presetSubtype="0" fill="hold" nodeType="withEffect">
                                  <p:stCondLst>
                                    <p:cond delay="0"/>
                                  </p:stCondLst>
                                  <p:childTnLst>
                                    <p:set>
                                      <p:cBhvr>
                                        <p:cTn id="73" dur="1" fill="hold">
                                          <p:stCondLst>
                                            <p:cond delay="0"/>
                                          </p:stCondLst>
                                        </p:cTn>
                                        <p:tgtEl>
                                          <p:spTgt spid="85015"/>
                                        </p:tgtEl>
                                        <p:attrNameLst>
                                          <p:attrName>style.visibility</p:attrName>
                                        </p:attrNameLst>
                                      </p:cBhvr>
                                      <p:to>
                                        <p:strVal val="visible"/>
                                      </p:to>
                                    </p:set>
                                    <p:animEffect transition="in" filter="dissolve">
                                      <p:cBhvr>
                                        <p:cTn id="74" dur="500"/>
                                        <p:tgtEl>
                                          <p:spTgt spid="8501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85018"/>
                                        </p:tgtEl>
                                        <p:attrNameLst>
                                          <p:attrName>style.visibility</p:attrName>
                                        </p:attrNameLst>
                                      </p:cBhvr>
                                      <p:to>
                                        <p:strVal val="visible"/>
                                      </p:to>
                                    </p:set>
                                    <p:animEffect transition="in" filter="dissolve">
                                      <p:cBhvr>
                                        <p:cTn id="79" dur="500"/>
                                        <p:tgtEl>
                                          <p:spTgt spid="85018"/>
                                        </p:tgtEl>
                                      </p:cBhvr>
                                    </p:animEffect>
                                  </p:childTnLst>
                                </p:cTn>
                              </p:par>
                              <p:par>
                                <p:cTn id="80" presetID="9" presetClass="entr" presetSubtype="0" fill="hold" nodeType="withEffect">
                                  <p:stCondLst>
                                    <p:cond delay="0"/>
                                  </p:stCondLst>
                                  <p:childTnLst>
                                    <p:set>
                                      <p:cBhvr>
                                        <p:cTn id="81" dur="1" fill="hold">
                                          <p:stCondLst>
                                            <p:cond delay="0"/>
                                          </p:stCondLst>
                                        </p:cTn>
                                        <p:tgtEl>
                                          <p:spTgt spid="85017"/>
                                        </p:tgtEl>
                                        <p:attrNameLst>
                                          <p:attrName>style.visibility</p:attrName>
                                        </p:attrNameLst>
                                      </p:cBhvr>
                                      <p:to>
                                        <p:strVal val="visible"/>
                                      </p:to>
                                    </p:set>
                                    <p:animEffect transition="in" filter="dissolve">
                                      <p:cBhvr>
                                        <p:cTn id="82" dur="500"/>
                                        <p:tgtEl>
                                          <p:spTgt spid="85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animBg="1"/>
      <p:bldP spid="84998" grpId="0" animBg="1"/>
      <p:bldP spid="84999" grpId="0" animBg="1"/>
      <p:bldP spid="85000" grpId="0" animBg="1"/>
      <p:bldP spid="85001" grpId="0" animBg="1"/>
      <p:bldP spid="85002" grpId="0" animBg="1"/>
      <p:bldP spid="85003" grpId="0" animBg="1"/>
      <p:bldP spid="85004" grpId="0" animBg="1"/>
      <p:bldP spid="85005" grpId="0" animBg="1"/>
      <p:bldP spid="85006" grpId="0" animBg="1"/>
      <p:bldP spid="85007" grpId="0" animBg="1"/>
      <p:bldP spid="85008" grpId="0" animBg="1"/>
      <p:bldP spid="85009" grpId="0" animBg="1"/>
      <p:bldP spid="85010" grpId="0" animBg="1"/>
      <p:bldP spid="85011" grpId="0" animBg="1"/>
      <p:bldP spid="85012" grpId="0" animBg="1"/>
      <p:bldP spid="85013" grpId="0" animBg="1"/>
      <p:bldP spid="85014" grpId="0" animBg="1"/>
      <p:bldP spid="850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7200" y="6461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a:r>
              <a:rPr lang="en-US" altLang="en-US" sz="2400"/>
              <a:t>Frequency-dependence of post-synaptic response</a:t>
            </a:r>
          </a:p>
        </p:txBody>
      </p:sp>
      <p:sp>
        <p:nvSpPr>
          <p:cNvPr id="7171" name="Rectangle 3"/>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7172" name="Object 4"/>
          <p:cNvGraphicFramePr>
            <a:graphicFrameLocks noChangeAspect="1"/>
          </p:cNvGraphicFramePr>
          <p:nvPr>
            <p:extLst>
              <p:ext uri="{D42A27DB-BD31-4B8C-83A1-F6EECF244321}">
                <p14:modId xmlns:p14="http://schemas.microsoft.com/office/powerpoint/2010/main" val="1025785309"/>
              </p:ext>
            </p:extLst>
          </p:nvPr>
        </p:nvGraphicFramePr>
        <p:xfrm>
          <a:off x="2540000" y="1962150"/>
          <a:ext cx="3030538" cy="768350"/>
        </p:xfrm>
        <a:graphic>
          <a:graphicData uri="http://schemas.openxmlformats.org/presentationml/2006/ole">
            <mc:AlternateContent xmlns:mc="http://schemas.openxmlformats.org/markup-compatibility/2006">
              <mc:Choice xmlns:v="urn:schemas-microsoft-com:vml" Requires="v">
                <p:oleObj spid="_x0000_s7353" name="Equation" r:id="rId4" imgW="1714320" imgH="431640" progId="Equation.DSMT4">
                  <p:embed/>
                </p:oleObj>
              </mc:Choice>
              <mc:Fallback>
                <p:oleObj name="Equation" r:id="rId4" imgW="1714320" imgH="431640" progId="Equation.DSMT4">
                  <p:embed/>
                  <p:pic>
                    <p:nvPicPr>
                      <p:cNvPr id="0" name="Object 4"/>
                      <p:cNvPicPr>
                        <a:picLocks noChangeAspect="1" noChangeArrowheads="1"/>
                      </p:cNvPicPr>
                      <p:nvPr/>
                    </p:nvPicPr>
                    <p:blipFill>
                      <a:blip r:embed="rId5"/>
                      <a:srcRect/>
                      <a:stretch>
                        <a:fillRect/>
                      </a:stretch>
                    </p:blipFill>
                    <p:spPr bwMode="auto">
                      <a:xfrm>
                        <a:off x="2540000" y="1962150"/>
                        <a:ext cx="30305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5"/>
          <p:cNvGraphicFramePr>
            <a:graphicFrameLocks noChangeAspect="1"/>
          </p:cNvGraphicFramePr>
          <p:nvPr>
            <p:extLst>
              <p:ext uri="{D42A27DB-BD31-4B8C-83A1-F6EECF244321}">
                <p14:modId xmlns:p14="http://schemas.microsoft.com/office/powerpoint/2010/main" val="2024449141"/>
              </p:ext>
            </p:extLst>
          </p:nvPr>
        </p:nvGraphicFramePr>
        <p:xfrm>
          <a:off x="2522538" y="3273425"/>
          <a:ext cx="3641725" cy="841375"/>
        </p:xfrm>
        <a:graphic>
          <a:graphicData uri="http://schemas.openxmlformats.org/presentationml/2006/ole">
            <mc:AlternateContent xmlns:mc="http://schemas.openxmlformats.org/markup-compatibility/2006">
              <mc:Choice xmlns:v="urn:schemas-microsoft-com:vml" Requires="v">
                <p:oleObj spid="_x0000_s7354" name="Equation" r:id="rId6" imgW="2197080" imgH="507960" progId="Equation.DSMT4">
                  <p:embed/>
                </p:oleObj>
              </mc:Choice>
              <mc:Fallback>
                <p:oleObj name="Equation" r:id="rId6" imgW="2197080" imgH="507960" progId="Equation.DSMT4">
                  <p:embed/>
                  <p:pic>
                    <p:nvPicPr>
                      <p:cNvPr id="0" name="Object 5"/>
                      <p:cNvPicPr>
                        <a:picLocks noChangeAspect="1" noChangeArrowheads="1"/>
                      </p:cNvPicPr>
                      <p:nvPr/>
                    </p:nvPicPr>
                    <p:blipFill>
                      <a:blip r:embed="rId7"/>
                      <a:srcRect/>
                      <a:stretch>
                        <a:fillRect/>
                      </a:stretch>
                    </p:blipFill>
                    <p:spPr bwMode="auto">
                      <a:xfrm>
                        <a:off x="2522538" y="3273425"/>
                        <a:ext cx="364172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7"/>
          <p:cNvGraphicFramePr>
            <a:graphicFrameLocks noChangeAspect="1"/>
          </p:cNvGraphicFramePr>
          <p:nvPr/>
        </p:nvGraphicFramePr>
        <p:xfrm>
          <a:off x="3992563" y="2667000"/>
          <a:ext cx="350837" cy="509588"/>
        </p:xfrm>
        <a:graphic>
          <a:graphicData uri="http://schemas.openxmlformats.org/presentationml/2006/ole">
            <mc:AlternateContent xmlns:mc="http://schemas.openxmlformats.org/markup-compatibility/2006">
              <mc:Choice xmlns:v="urn:schemas-microsoft-com:vml" Requires="v">
                <p:oleObj spid="_x0000_s7355" name="Equation" r:id="rId8" imgW="139639" imgH="203112" progId="Equation.DSMT4">
                  <p:embed/>
                </p:oleObj>
              </mc:Choice>
              <mc:Fallback>
                <p:oleObj name="Equation" r:id="rId8" imgW="139639" imgH="203112"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2563" y="2667000"/>
                        <a:ext cx="3508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57200" y="6461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cs typeface="Arial" charset="0"/>
              </a:defRPr>
            </a:lvl1pPr>
            <a:lvl2pPr>
              <a:defRPr sz="2800">
                <a:solidFill>
                  <a:schemeClr val="tx1"/>
                </a:solidFill>
                <a:latin typeface="Arial" charset="0"/>
                <a:cs typeface="Arial" charset="0"/>
              </a:defRPr>
            </a:lvl2pPr>
            <a:lvl3pPr>
              <a:defRPr sz="2400">
                <a:solidFill>
                  <a:schemeClr val="tx1"/>
                </a:solidFill>
                <a:latin typeface="Arial" charset="0"/>
                <a:cs typeface="Arial" charset="0"/>
              </a:defRPr>
            </a:lvl3pPr>
            <a:lvl4pPr>
              <a:defRPr sz="2000">
                <a:solidFill>
                  <a:schemeClr val="tx1"/>
                </a:solidFill>
                <a:latin typeface="Arial" charset="0"/>
                <a:cs typeface="Arial" charset="0"/>
              </a:defRPr>
            </a:lvl4pPr>
            <a:lvl5pPr>
              <a:defRPr sz="2000">
                <a:solidFill>
                  <a:schemeClr val="tx1"/>
                </a:solidFill>
                <a:latin typeface="Arial" charset="0"/>
                <a:cs typeface="Arial" charset="0"/>
              </a:defRPr>
            </a:lvl5pPr>
            <a:lvl6pPr eaLnBrk="0" hangingPunct="0">
              <a:defRPr sz="2000">
                <a:solidFill>
                  <a:schemeClr val="tx1"/>
                </a:solidFill>
                <a:latin typeface="Arial" charset="0"/>
                <a:cs typeface="Arial" charset="0"/>
              </a:defRPr>
            </a:lvl6pPr>
            <a:lvl7pPr eaLnBrk="0" hangingPunct="0">
              <a:defRPr sz="2000">
                <a:solidFill>
                  <a:schemeClr val="tx1"/>
                </a:solidFill>
                <a:latin typeface="Arial" charset="0"/>
                <a:cs typeface="Arial" charset="0"/>
              </a:defRPr>
            </a:lvl7pPr>
            <a:lvl8pPr eaLnBrk="0" hangingPunct="0">
              <a:defRPr sz="2000">
                <a:solidFill>
                  <a:schemeClr val="tx1"/>
                </a:solidFill>
                <a:latin typeface="Arial" charset="0"/>
                <a:cs typeface="Arial" charset="0"/>
              </a:defRPr>
            </a:lvl8pPr>
            <a:lvl9pPr eaLnBrk="0" hangingPunct="0">
              <a:defRPr sz="2000">
                <a:solidFill>
                  <a:schemeClr val="tx1"/>
                </a:solidFill>
                <a:latin typeface="Arial" charset="0"/>
                <a:cs typeface="Arial" charset="0"/>
              </a:defRPr>
            </a:lvl9pPr>
          </a:lstStyle>
          <a:p>
            <a:pPr algn="ctr"/>
            <a:r>
              <a:rPr lang="en-US" altLang="en-US" sz="2400"/>
              <a:t>Frequency-dependence of post-synaptic response</a:t>
            </a:r>
          </a:p>
        </p:txBody>
      </p:sp>
      <p:sp>
        <p:nvSpPr>
          <p:cNvPr id="7171" name="Rectangle 3"/>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7172" name="Object 4"/>
          <p:cNvGraphicFramePr>
            <a:graphicFrameLocks noChangeAspect="1"/>
          </p:cNvGraphicFramePr>
          <p:nvPr/>
        </p:nvGraphicFramePr>
        <p:xfrm>
          <a:off x="2495550" y="1962150"/>
          <a:ext cx="3121025" cy="768350"/>
        </p:xfrm>
        <a:graphic>
          <a:graphicData uri="http://schemas.openxmlformats.org/presentationml/2006/ole">
            <mc:AlternateContent xmlns:mc="http://schemas.openxmlformats.org/markup-compatibility/2006">
              <mc:Choice xmlns:v="urn:schemas-microsoft-com:vml" Requires="v">
                <p:oleObj spid="_x0000_s112907" name="Equation" r:id="rId4" imgW="1765300" imgH="431800" progId="Equation.DSMT4">
                  <p:embed/>
                </p:oleObj>
              </mc:Choice>
              <mc:Fallback>
                <p:oleObj name="Equation" r:id="rId4" imgW="17653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0" y="1962150"/>
                        <a:ext cx="31210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5"/>
          <p:cNvGraphicFramePr>
            <a:graphicFrameLocks noChangeAspect="1"/>
          </p:cNvGraphicFramePr>
          <p:nvPr>
            <p:extLst>
              <p:ext uri="{D42A27DB-BD31-4B8C-83A1-F6EECF244321}">
                <p14:modId xmlns:p14="http://schemas.microsoft.com/office/powerpoint/2010/main" val="1774080846"/>
              </p:ext>
            </p:extLst>
          </p:nvPr>
        </p:nvGraphicFramePr>
        <p:xfrm>
          <a:off x="2513013" y="3294063"/>
          <a:ext cx="3662362" cy="798512"/>
        </p:xfrm>
        <a:graphic>
          <a:graphicData uri="http://schemas.openxmlformats.org/presentationml/2006/ole">
            <mc:AlternateContent xmlns:mc="http://schemas.openxmlformats.org/markup-compatibility/2006">
              <mc:Choice xmlns:v="urn:schemas-microsoft-com:vml" Requires="v">
                <p:oleObj spid="_x0000_s112908" name="Equation" r:id="rId6" imgW="2209800" imgH="482600" progId="Equation.DSMT4">
                  <p:embed/>
                </p:oleObj>
              </mc:Choice>
              <mc:Fallback>
                <p:oleObj name="Equation" r:id="rId6" imgW="2209800" imgH="482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3013" y="3294063"/>
                        <a:ext cx="3662362"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7"/>
          <p:cNvGraphicFramePr>
            <a:graphicFrameLocks noChangeAspect="1"/>
          </p:cNvGraphicFramePr>
          <p:nvPr/>
        </p:nvGraphicFramePr>
        <p:xfrm>
          <a:off x="3992563" y="2667000"/>
          <a:ext cx="350837" cy="509588"/>
        </p:xfrm>
        <a:graphic>
          <a:graphicData uri="http://schemas.openxmlformats.org/presentationml/2006/ole">
            <mc:AlternateContent xmlns:mc="http://schemas.openxmlformats.org/markup-compatibility/2006">
              <mc:Choice xmlns:v="urn:schemas-microsoft-com:vml" Requires="v">
                <p:oleObj spid="_x0000_s112909" name="Equation" r:id="rId8" imgW="139639" imgH="203112" progId="Equation.DSMT4">
                  <p:embed/>
                </p:oleObj>
              </mc:Choice>
              <mc:Fallback>
                <p:oleObj name="Equation" r:id="rId8" imgW="139639" imgH="203112"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2563" y="2667000"/>
                        <a:ext cx="3508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01231743"/>
              </p:ext>
            </p:extLst>
          </p:nvPr>
        </p:nvGraphicFramePr>
        <p:xfrm>
          <a:off x="3992563" y="4291012"/>
          <a:ext cx="350837" cy="509588"/>
        </p:xfrm>
        <a:graphic>
          <a:graphicData uri="http://schemas.openxmlformats.org/presentationml/2006/ole">
            <mc:AlternateContent xmlns:mc="http://schemas.openxmlformats.org/markup-compatibility/2006">
              <mc:Choice xmlns:v="urn:schemas-microsoft-com:vml" Requires="v">
                <p:oleObj spid="_x0000_s112910" name="Equation" r:id="rId10" imgW="139639" imgH="203112" progId="Equation.DSMT4">
                  <p:embed/>
                </p:oleObj>
              </mc:Choice>
              <mc:Fallback>
                <p:oleObj name="Equation" r:id="rId10" imgW="139639" imgH="203112"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2563" y="4291012"/>
                        <a:ext cx="3508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287749016"/>
              </p:ext>
            </p:extLst>
          </p:nvPr>
        </p:nvGraphicFramePr>
        <p:xfrm>
          <a:off x="3278188" y="5024438"/>
          <a:ext cx="2125662" cy="735012"/>
        </p:xfrm>
        <a:graphic>
          <a:graphicData uri="http://schemas.openxmlformats.org/presentationml/2006/ole">
            <mc:AlternateContent xmlns:mc="http://schemas.openxmlformats.org/markup-compatibility/2006">
              <mc:Choice xmlns:v="urn:schemas-microsoft-com:vml" Requires="v">
                <p:oleObj spid="_x0000_s112911" name="Equation" r:id="rId11" imgW="1282680" imgH="444240" progId="Equation.DSMT4">
                  <p:embed/>
                </p:oleObj>
              </mc:Choice>
              <mc:Fallback>
                <p:oleObj name="Equation" r:id="rId11" imgW="1282680" imgH="444240" progId="Equation.DSMT4">
                  <p:embed/>
                  <p:pic>
                    <p:nvPicPr>
                      <p:cNvPr id="0" name="Object 5"/>
                      <p:cNvPicPr>
                        <a:picLocks noChangeAspect="1" noChangeArrowheads="1"/>
                      </p:cNvPicPr>
                      <p:nvPr/>
                    </p:nvPicPr>
                    <p:blipFill>
                      <a:blip r:embed="rId12"/>
                      <a:srcRect/>
                      <a:stretch>
                        <a:fillRect/>
                      </a:stretch>
                    </p:blipFill>
                    <p:spPr bwMode="auto">
                      <a:xfrm>
                        <a:off x="3278188" y="5024438"/>
                        <a:ext cx="2125662"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9504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1" eaLnBrk="1" fontAlgn="base" latinLnBrk="0" hangingPunct="1">
          <a:lnSpc>
            <a:spcPct val="100000"/>
          </a:lnSpc>
          <a:spcBef>
            <a:spcPct val="0"/>
          </a:spcBef>
          <a:spcAft>
            <a:spcPct val="0"/>
          </a:spcAft>
          <a:buClrTx/>
          <a:buSzTx/>
          <a:buFontTx/>
          <a:buNone/>
          <a:tabLst/>
          <a:defRPr kumimoji="0" lang="he-IL"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1" eaLnBrk="1" fontAlgn="base" latinLnBrk="0" hangingPunct="1">
          <a:lnSpc>
            <a:spcPct val="100000"/>
          </a:lnSpc>
          <a:spcBef>
            <a:spcPct val="0"/>
          </a:spcBef>
          <a:spcAft>
            <a:spcPct val="0"/>
          </a:spcAft>
          <a:buClrTx/>
          <a:buSzTx/>
          <a:buFontTx/>
          <a:buNone/>
          <a:tabLst/>
          <a:defRPr kumimoji="0" lang="he-IL"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44061</TotalTime>
  <Words>273</Words>
  <Application>Microsoft Office PowerPoint</Application>
  <PresentationFormat>On-screen Show (4:3)</PresentationFormat>
  <Paragraphs>79</Paragraphs>
  <Slides>24</Slides>
  <Notes>23</Notes>
  <HiddenSlides>1</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0" baseType="lpstr">
      <vt:lpstr>Arial</vt:lpstr>
      <vt:lpstr>Garamond</vt:lpstr>
      <vt:lpstr>Times New Roman</vt:lpstr>
      <vt:lpstr>Default Design</vt:lpstr>
      <vt:lpstr>Equation</vt:lpstr>
      <vt:lpstr>משוואה</vt:lpstr>
      <vt:lpstr>Short Term Synaptic Plasticity  Misha Tsodyks  Henry Markram (EPFL)  Yun Wang (Tufts)  Klaus Pawelzik (Bremen) Wu Si (Peking University)   Omri Barak (Technion)  Gianluigi Mongillo (Paris V)   Mi Yuanyuan (Institute of Basic Medical Sciences, Beijing) Misha Katkov (WIS) </vt:lpstr>
      <vt:lpstr>Multineuron Recording</vt:lpstr>
      <vt:lpstr>PowerPoint Presentation</vt:lpstr>
      <vt:lpstr>A Phenomenological Approach to Dynamic Synaptic Transmission</vt:lpstr>
      <vt:lpstr>A Phenomenological Approach to Dynamic Synaptic Transmission</vt:lpstr>
      <vt:lpstr>PowerPoint Presentation</vt:lpstr>
      <vt:lpstr>The fitting process (deterministic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Weizamnn Institute of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dc:creator>
  <cp:lastModifiedBy>Michail Tsodyks</cp:lastModifiedBy>
  <cp:revision>362</cp:revision>
  <dcterms:created xsi:type="dcterms:W3CDTF">2003-08-10T19:19:18Z</dcterms:created>
  <dcterms:modified xsi:type="dcterms:W3CDTF">2018-07-09T15:58:33Z</dcterms:modified>
</cp:coreProperties>
</file>