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3" r:id="rId7"/>
    <p:sldId id="264" r:id="rId8"/>
    <p:sldId id="268" r:id="rId9"/>
    <p:sldId id="269" r:id="rId10"/>
    <p:sldId id="272" r:id="rId11"/>
    <p:sldId id="270" r:id="rId12"/>
    <p:sldId id="266" r:id="rId13"/>
    <p:sldId id="267" r:id="rId14"/>
    <p:sldId id="277" r:id="rId15"/>
    <p:sldId id="278" r:id="rId16"/>
    <p:sldId id="276" r:id="rId17"/>
    <p:sldId id="275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66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AC3E-5D0F-E14E-98BD-41384811CA6B}" type="datetimeFigureOut">
              <a:rPr kumimoji="1" lang="zh-CN" altLang="en-US" smtClean="0"/>
              <a:t>16/3/8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BD5-04A5-0C48-995E-C57ECB9DA7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4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AC3E-5D0F-E14E-98BD-41384811CA6B}" type="datetimeFigureOut">
              <a:rPr kumimoji="1" lang="zh-CN" altLang="en-US" smtClean="0"/>
              <a:t>16/3/8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BD5-04A5-0C48-995E-C57ECB9DA7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288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AC3E-5D0F-E14E-98BD-41384811CA6B}" type="datetimeFigureOut">
              <a:rPr kumimoji="1" lang="zh-CN" altLang="en-US" smtClean="0"/>
              <a:t>16/3/8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BD5-04A5-0C48-995E-C57ECB9DA7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9048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AC3E-5D0F-E14E-98BD-41384811CA6B}" type="datetimeFigureOut">
              <a:rPr kumimoji="1" lang="zh-CN" altLang="en-US" smtClean="0"/>
              <a:t>16/3/8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BD5-04A5-0C48-995E-C57ECB9DA7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316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AC3E-5D0F-E14E-98BD-41384811CA6B}" type="datetimeFigureOut">
              <a:rPr kumimoji="1" lang="zh-CN" altLang="en-US" smtClean="0"/>
              <a:t>16/3/8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BD5-04A5-0C48-995E-C57ECB9DA7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767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AC3E-5D0F-E14E-98BD-41384811CA6B}" type="datetimeFigureOut">
              <a:rPr kumimoji="1" lang="zh-CN" altLang="en-US" smtClean="0"/>
              <a:t>16/3/8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BD5-04A5-0C48-995E-C57ECB9DA7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068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AC3E-5D0F-E14E-98BD-41384811CA6B}" type="datetimeFigureOut">
              <a:rPr kumimoji="1" lang="zh-CN" altLang="en-US" smtClean="0"/>
              <a:t>16/3/8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BD5-04A5-0C48-995E-C57ECB9DA7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277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AC3E-5D0F-E14E-98BD-41384811CA6B}" type="datetimeFigureOut">
              <a:rPr kumimoji="1" lang="zh-CN" altLang="en-US" smtClean="0"/>
              <a:t>16/3/8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BD5-04A5-0C48-995E-C57ECB9DA7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805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AC3E-5D0F-E14E-98BD-41384811CA6B}" type="datetimeFigureOut">
              <a:rPr kumimoji="1" lang="zh-CN" altLang="en-US" smtClean="0"/>
              <a:t>16/3/8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BD5-04A5-0C48-995E-C57ECB9DA7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138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AC3E-5D0F-E14E-98BD-41384811CA6B}" type="datetimeFigureOut">
              <a:rPr kumimoji="1" lang="zh-CN" altLang="en-US" smtClean="0"/>
              <a:t>16/3/8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BD5-04A5-0C48-995E-C57ECB9DA7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967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AC3E-5D0F-E14E-98BD-41384811CA6B}" type="datetimeFigureOut">
              <a:rPr kumimoji="1" lang="zh-CN" altLang="en-US" smtClean="0"/>
              <a:t>16/3/8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BD5-04A5-0C48-995E-C57ECB9DA7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789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EAC3E-5D0F-E14E-98BD-41384811CA6B}" type="datetimeFigureOut">
              <a:rPr kumimoji="1" lang="zh-CN" altLang="en-US" smtClean="0"/>
              <a:t>16/3/8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5DBD5-04A5-0C48-995E-C57ECB9DA7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604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10ay.online.tableau.com/t/rundonggao/views/Q3_most_changed/MostChangedinQ32014?:embed=y&amp;:showShareOptions=true&amp;:display_count=no&amp;:showVizHome=no" TargetMode="External"/><Relationship Id="rId4" Type="http://schemas.openxmlformats.org/officeDocument/2006/relationships/hyperlink" Target="https://10ay.online.tableau.com/t/rundonggao/views/booming_stock_1st_hf/BOOMINGStocksin1stHY2014?:embed=y&amp;:showShareOptions=true&amp;:display_count=no&amp;:showVizHome=no" TargetMode="External"/><Relationship Id="rId5" Type="http://schemas.openxmlformats.org/officeDocument/2006/relationships/hyperlink" Target="https://10ay.online.tableau.com/t/rundonggao/views/Contribution_in_Martet_Cap_and_Volume/Story1?:embed=y&amp;:showShareOptions=true&amp;:display_count=no&amp;:showVizHome=no" TargetMode="External"/><Relationship Id="rId6" Type="http://schemas.openxmlformats.org/officeDocument/2006/relationships/hyperlink" Target="https://10ay.online.tableau.com/t/rundonggao/views/Volume_vs_Stock_Price/Story1?:embed=y&amp;:showShareOptions=true&amp;:display_count=no&amp;:showVizHome=no" TargetMode="External"/><Relationship Id="rId7" Type="http://schemas.openxmlformats.org/officeDocument/2006/relationships/hyperlink" Target="https://10ay.online.tableau.com/t/rundonggao/views/OHLC_2016/Sheet1?:embed=y&amp;:showShareOptions=true&amp;:display_count=no&amp;:showVizHome=no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undongGao/NSD_100_Dashboard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10ay.online.tableau.com/t/rundonggao/views/booming_stock_1st_hf/BOOMINGStocksin1stHY2014?:embed=y&amp;:showShareOptions=true&amp;:display_count=no&amp;:showVizHome=no" TargetMode="External"/><Relationship Id="rId4" Type="http://schemas.openxmlformats.org/officeDocument/2006/relationships/hyperlink" Target="https://10ay.online.tableau.com/t/rundonggao/views/Contribution_in_Martet_Cap_and_Volume/Story1?:embed=y&amp;:showShareOptions=true&amp;:display_count=no&amp;:showVizHome=no" TargetMode="External"/><Relationship Id="rId5" Type="http://schemas.openxmlformats.org/officeDocument/2006/relationships/hyperlink" Target="https://10ay.online.tableau.com/t/rundonggao/views/Volume_vs_Stock_Price/Story1?:embed=y&amp;:showShareOptions=true&amp;:display_count=no&amp;:showVizHome=no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10ay.online.tableau.com/t/rundonggao/views/Q3_most_changed/MostChangedinQ32014?:embed=y&amp;:showShareOptions=true&amp;:display_count=no&amp;:showVizHome=n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10ay.online.tableau.com/t/rundonggao/views/OHLC_2016/Sheet1?:embed=y&amp;:showShareOptions=true&amp;:display_count=no&amp;:showVizHome=n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502428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NDX Data Dash </a:t>
            </a:r>
            <a:r>
              <a:rPr kumimoji="1" lang="en-US" altLang="zh-CN" dirty="0"/>
              <a:t>boarding</a:t>
            </a:r>
            <a:br>
              <a:rPr kumimoji="1" lang="en-US" altLang="zh-CN" dirty="0"/>
            </a:br>
            <a:r>
              <a:rPr kumimoji="1" lang="en-US" altLang="zh-CN" sz="36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From Yahoo! Finance API to Tableau</a:t>
            </a:r>
            <a:br>
              <a:rPr kumimoji="1" lang="en-US" altLang="zh-CN" sz="36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</a:br>
            <a:endParaRPr kumimoji="1" lang="zh-CN" altLang="en-US" sz="36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45375"/>
            <a:ext cx="6400800" cy="1752600"/>
          </a:xfrm>
        </p:spPr>
        <p:txBody>
          <a:bodyPr/>
          <a:lstStyle/>
          <a:p>
            <a:r>
              <a:rPr kumimoji="1" lang="en-US" altLang="zh-CN" dirty="0" smtClean="0"/>
              <a:t>By Rundong </a:t>
            </a:r>
            <a:r>
              <a:rPr kumimoji="1" lang="en-US" altLang="zh-CN" dirty="0" err="1" smtClean="0"/>
              <a:t>Gao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2623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A Linux Server on AWS EC2 checking update every hour using </a:t>
            </a:r>
            <a:r>
              <a:rPr kumimoji="1" lang="en-US" altLang="zh-CN" dirty="0" err="1" smtClean="0"/>
              <a:t>crontab</a:t>
            </a:r>
            <a:endParaRPr kumimoji="1" lang="zh-CN" altLang="en-US" dirty="0"/>
          </a:p>
        </p:txBody>
      </p:sp>
      <p:pic>
        <p:nvPicPr>
          <p:cNvPr id="4" name="内容占位符 3" descr="Screen Shot 2016-03-08 at 下午7.17.3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" b="1058"/>
          <a:stretch>
            <a:fillRect/>
          </a:stretch>
        </p:blipFill>
        <p:spPr>
          <a:xfrm>
            <a:off x="457200" y="1754132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74318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And a data source extraction from tableau Online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Screen Shot 2016-03-08 at 下午7.12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57" y="1600200"/>
            <a:ext cx="8391443" cy="478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20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2709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What I did well?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908064"/>
            <a:ext cx="8229600" cy="4525963"/>
          </a:xfrm>
        </p:spPr>
        <p:txBody>
          <a:bodyPr/>
          <a:lstStyle/>
          <a:p>
            <a:r>
              <a:rPr kumimoji="1" lang="en-US" altLang="zh-CN" dirty="0" smtClean="0"/>
              <a:t>I learned Tableau and Yahoo! Finance API!</a:t>
            </a:r>
          </a:p>
          <a:p>
            <a:r>
              <a:rPr kumimoji="1" lang="en-US" altLang="zh-CN" dirty="0" smtClean="0"/>
              <a:t>Especially Tableau!!!</a:t>
            </a:r>
          </a:p>
          <a:p>
            <a:r>
              <a:rPr kumimoji="1" lang="en-US" altLang="zh-CN" dirty="0" smtClean="0"/>
              <a:t>I moved everything to cloud!</a:t>
            </a:r>
          </a:p>
          <a:p>
            <a:r>
              <a:rPr kumimoji="1" lang="en-US" altLang="zh-CN" dirty="0" smtClean="0"/>
              <a:t>I set a system to refresh data!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832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5284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What I could do better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3720"/>
            <a:ext cx="8229600" cy="4525963"/>
          </a:xfrm>
        </p:spPr>
        <p:txBody>
          <a:bodyPr/>
          <a:lstStyle/>
          <a:p>
            <a:r>
              <a:rPr kumimoji="1" lang="en-US" altLang="zh-CN" dirty="0" smtClean="0"/>
              <a:t>Unit test</a:t>
            </a:r>
          </a:p>
          <a:p>
            <a:r>
              <a:rPr kumimoji="1" lang="en-US" altLang="zh-CN" dirty="0" smtClean="0"/>
              <a:t>Better documentation</a:t>
            </a:r>
          </a:p>
          <a:p>
            <a:r>
              <a:rPr kumimoji="1" lang="en-US" altLang="zh-CN" dirty="0" smtClean="0"/>
              <a:t>Expand this case study out side NDX-100</a:t>
            </a:r>
          </a:p>
        </p:txBody>
      </p:sp>
    </p:spTree>
    <p:extLst>
      <p:ext uri="{BB962C8B-B14F-4D97-AF65-F5344CB8AC3E}">
        <p14:creationId xmlns:p14="http://schemas.microsoft.com/office/powerpoint/2010/main" val="1848413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How many hours did I use?</a:t>
            </a:r>
            <a:endParaRPr kumimoji="1" lang="zh-CN" altLang="en-US" dirty="0"/>
          </a:p>
        </p:txBody>
      </p:sp>
      <p:pic>
        <p:nvPicPr>
          <p:cNvPr id="4" name="图片 3" descr="Screen Shot 2016-03-08 at 下午8.23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43" y="1315016"/>
            <a:ext cx="7363951" cy="524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86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mtClean="0"/>
              <a:t>How many hours did I use?</a:t>
            </a:r>
            <a:endParaRPr kumimoji="1" lang="zh-CN" altLang="en-US" dirty="0"/>
          </a:p>
        </p:txBody>
      </p:sp>
      <p:pic>
        <p:nvPicPr>
          <p:cNvPr id="5" name="图片 4" descr="Screen Shot 2016-03-08 at 下午8.33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472" y="1900332"/>
            <a:ext cx="4810944" cy="439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52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45988"/>
            <a:ext cx="8229600" cy="503171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kumimoji="1" lang="en-US" altLang="zh-CN" sz="6700" dirty="0" smtClean="0"/>
              <a:t>My source code and all related files can </a:t>
            </a:r>
            <a:r>
              <a:rPr kumimoji="1" lang="en-US" altLang="zh-CN" sz="6700" dirty="0"/>
              <a:t>be found </a:t>
            </a:r>
            <a:r>
              <a:rPr kumimoji="1" lang="en-US" altLang="zh-CN" sz="6700" dirty="0" smtClean="0"/>
              <a:t>at </a:t>
            </a:r>
            <a:r>
              <a:rPr kumimoji="1" lang="en-US" altLang="zh-CN" sz="6700" dirty="0" smtClean="0"/>
              <a:t>: </a:t>
            </a:r>
            <a:r>
              <a:rPr kumimoji="1" lang="en-US" altLang="zh-CN" sz="6700" dirty="0" smtClean="0">
                <a:hlinkClick r:id="rId2"/>
              </a:rPr>
              <a:t>https</a:t>
            </a:r>
            <a:r>
              <a:rPr kumimoji="1" lang="en-US" altLang="zh-CN" sz="6700" dirty="0">
                <a:hlinkClick r:id="rId2"/>
              </a:rPr>
              <a:t>://github.com/RundongGao/</a:t>
            </a:r>
            <a:r>
              <a:rPr kumimoji="1" lang="en-US" altLang="zh-CN" sz="6700" dirty="0" smtClean="0">
                <a:hlinkClick r:id="rId2"/>
              </a:rPr>
              <a:t>NSD_100_Dashboard</a:t>
            </a:r>
            <a:endParaRPr kumimoji="1" lang="en-US" altLang="zh-CN" sz="6700" dirty="0" smtClean="0"/>
          </a:p>
          <a:p>
            <a:pPr marL="0" indent="0">
              <a:buNone/>
            </a:pPr>
            <a:r>
              <a:rPr kumimoji="1" lang="en-US" altLang="zh-CN" sz="6700" dirty="0" smtClean="0"/>
              <a:t>URLs for tableau workbooks</a:t>
            </a:r>
            <a:r>
              <a:rPr kumimoji="1" lang="en-US" altLang="zh-CN" sz="6700" dirty="0" smtClean="0"/>
              <a:t>:</a:t>
            </a:r>
          </a:p>
          <a:p>
            <a:r>
              <a:rPr kumimoji="1" lang="en-US" altLang="zh-CN" dirty="0">
                <a:hlinkClick r:id="rId3"/>
              </a:rPr>
              <a:t>https://10ay.online.tableau.com/t/rundonggao/views/Q3_most_changed/MostChangedinQ32014?:embed=y&amp;:showShareOptions=true&amp;:display_count=no&amp;:showVizHome=</a:t>
            </a:r>
            <a:r>
              <a:rPr kumimoji="1" lang="en-US" altLang="zh-CN" dirty="0" smtClean="0">
                <a:hlinkClick r:id="rId3"/>
              </a:rPr>
              <a:t>no</a:t>
            </a:r>
            <a:endParaRPr kumimoji="1" lang="en-US" altLang="zh-CN" dirty="0" smtClean="0"/>
          </a:p>
          <a:p>
            <a:r>
              <a:rPr kumimoji="1" lang="en-US" altLang="zh-CN" dirty="0">
                <a:hlinkClick r:id="rId4"/>
              </a:rPr>
              <a:t>https://10ay.online.tableau.com/t/rundonggao/views/booming_stock_1st_hf/BOOMINGStocksin1stHY2014?:embed=y&amp;:showShareOptions=true&amp;:display_count=no&amp;:showVizHome=</a:t>
            </a:r>
            <a:r>
              <a:rPr kumimoji="1" lang="en-US" altLang="zh-CN" dirty="0" smtClean="0">
                <a:hlinkClick r:id="rId4"/>
              </a:rPr>
              <a:t>no</a:t>
            </a:r>
            <a:endParaRPr kumimoji="1" lang="en-US" altLang="zh-CN" dirty="0" smtClean="0"/>
          </a:p>
          <a:p>
            <a:r>
              <a:rPr kumimoji="1" lang="en-US" altLang="zh-CN" dirty="0">
                <a:hlinkClick r:id="rId5"/>
              </a:rPr>
              <a:t>https://10ay.online.tableau.com/t/rundonggao/views/Contribution_in_Martet_Cap_and_Volume/Story1?:embed=y&amp;:showShareOptions=true&amp;:display_count=no&amp;:showVizHome=</a:t>
            </a:r>
            <a:r>
              <a:rPr kumimoji="1" lang="en-US" altLang="zh-CN" dirty="0" smtClean="0">
                <a:hlinkClick r:id="rId5"/>
              </a:rPr>
              <a:t>no</a:t>
            </a:r>
            <a:endParaRPr kumimoji="1" lang="en-US" altLang="zh-CN" dirty="0" smtClean="0"/>
          </a:p>
          <a:p>
            <a:r>
              <a:rPr kumimoji="1" lang="en-US" altLang="zh-CN" dirty="0">
                <a:hlinkClick r:id="rId6"/>
              </a:rPr>
              <a:t>https://10ay.online.tableau.com/t/rundonggao/views/Volume_vs_Stock_Price/Story1?:embed=y&amp;:showShareOptions=true&amp;:display_count=no&amp;:showVizHome=</a:t>
            </a:r>
            <a:r>
              <a:rPr kumimoji="1" lang="en-US" altLang="zh-CN" dirty="0" smtClean="0">
                <a:hlinkClick r:id="rId6"/>
              </a:rPr>
              <a:t>no</a:t>
            </a:r>
            <a:endParaRPr kumimoji="1" lang="en-US" altLang="zh-CN" dirty="0" smtClean="0"/>
          </a:p>
          <a:p>
            <a:r>
              <a:rPr kumimoji="1" lang="en-US" altLang="zh-CN" dirty="0">
                <a:hlinkClick r:id="rId7"/>
              </a:rPr>
              <a:t>https://10ay.online.tableau.com/t/rundonggao/views/OHLC_2016/Sheet1?:embed=y&amp;:showShareOptions=true&amp;:display_count=no&amp;:showVizHome=</a:t>
            </a:r>
            <a:r>
              <a:rPr kumimoji="1" lang="en-US" altLang="zh-CN" dirty="0" smtClean="0">
                <a:hlinkClick r:id="rId7"/>
              </a:rPr>
              <a:t>no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773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4776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sz="4800" i="1" dirty="0" smtClean="0">
                <a:latin typeface="Book Antiqua"/>
                <a:cs typeface="Book Antiqua"/>
              </a:rPr>
              <a:t>Thank you for your time :D</a:t>
            </a:r>
            <a:endParaRPr kumimoji="1" lang="zh-CN" altLang="en-US" sz="4800" i="1" dirty="0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491876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Comments and Questions?</a:t>
            </a:r>
            <a:endParaRPr kumimoji="1" lang="zh-CN" altLang="en-US" dirty="0"/>
          </a:p>
        </p:txBody>
      </p:sp>
      <p:pic>
        <p:nvPicPr>
          <p:cNvPr id="4" name="图片 3" descr="321123_104130736361525_103411342_n (1)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5" t="1" r="165" b="40740"/>
          <a:stretch/>
        </p:blipFill>
        <p:spPr>
          <a:xfrm>
            <a:off x="1960313" y="1548573"/>
            <a:ext cx="4877642" cy="515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78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0724UWlogoceremonia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355600"/>
            <a:ext cx="3708400" cy="3708400"/>
          </a:xfrm>
          <a:prstGeom prst="rect">
            <a:avLst/>
          </a:prstGeom>
        </p:spPr>
      </p:pic>
      <p:pic>
        <p:nvPicPr>
          <p:cNvPr id="5" name="图片 4" descr="321123_104130736361525_103411342_n (1)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5" t="1" r="165" b="40740"/>
          <a:stretch/>
        </p:blipFill>
        <p:spPr>
          <a:xfrm>
            <a:off x="5295900" y="355600"/>
            <a:ext cx="3511391" cy="3708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8000" y="4433332"/>
            <a:ext cx="829929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smtClean="0"/>
              <a:t>4</a:t>
            </a:r>
            <a:r>
              <a:rPr kumimoji="1" lang="en-US" altLang="zh-CN" sz="2800" baseline="30000" dirty="0" smtClean="0"/>
              <a:t>th</a:t>
            </a:r>
            <a:r>
              <a:rPr kumimoji="1" lang="en-US" altLang="zh-CN" sz="2800" dirty="0" smtClean="0"/>
              <a:t> year Bachelor of Computer </a:t>
            </a:r>
            <a:r>
              <a:rPr kumimoji="1" lang="en-US" altLang="zh-CN" sz="2800" dirty="0"/>
              <a:t>Science Candidate</a:t>
            </a:r>
            <a:endParaRPr kumimoji="1" lang="en-US" altLang="zh-CN" sz="2800" dirty="0" smtClean="0"/>
          </a:p>
          <a:p>
            <a:pPr algn="ctr"/>
            <a:r>
              <a:rPr kumimoji="1" lang="en-US" altLang="zh-CN" sz="2800" dirty="0" smtClean="0"/>
              <a:t> at University of Waterloo</a:t>
            </a:r>
          </a:p>
          <a:p>
            <a:pPr algn="ctr"/>
            <a:endParaRPr kumimoji="1" lang="en-US" altLang="zh-CN" sz="2800" dirty="0"/>
          </a:p>
          <a:p>
            <a:pPr algn="ctr"/>
            <a:r>
              <a:rPr kumimoji="1" lang="en-US" altLang="zh-CN" sz="2800" dirty="0" smtClean="0"/>
              <a:t>Double Majors in Honors Computer Science and </a:t>
            </a:r>
          </a:p>
          <a:p>
            <a:pPr algn="ctr"/>
            <a:r>
              <a:rPr kumimoji="1" lang="en-US" altLang="zh-CN" sz="2800" dirty="0" smtClean="0"/>
              <a:t>Honors Applied Mathematics</a:t>
            </a: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96280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33813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Today I will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9750" y="2049169"/>
            <a:ext cx="7917049" cy="4525963"/>
          </a:xfrm>
        </p:spPr>
        <p:txBody>
          <a:bodyPr/>
          <a:lstStyle/>
          <a:p>
            <a:r>
              <a:rPr kumimoji="1" lang="en-US" altLang="zh-CN" dirty="0" smtClean="0"/>
              <a:t>Present my answers to 4 questions with Tableau about  Nasdaq-100 index.</a:t>
            </a:r>
          </a:p>
          <a:p>
            <a:r>
              <a:rPr kumimoji="1" lang="en-US" altLang="zh-CN" dirty="0" smtClean="0"/>
              <a:t>Explain the technologies and design of behind it. How it was achieve?</a:t>
            </a:r>
          </a:p>
          <a:p>
            <a:r>
              <a:rPr kumimoji="1" lang="en-US" altLang="zh-CN" dirty="0" smtClean="0"/>
              <a:t>One additional feature.</a:t>
            </a:r>
          </a:p>
          <a:p>
            <a:r>
              <a:rPr kumimoji="1" lang="en-US" altLang="zh-CN" dirty="0" smtClean="0"/>
              <a:t>Retrospective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8093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2017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4 Questions I will answer today: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altLang="zh-CN" sz="2400" i="1" dirty="0">
                <a:hlinkClick r:id="rId2"/>
              </a:rPr>
              <a:t>What are the top 10 stocks whose prices changes most in Q3 2014</a:t>
            </a:r>
            <a:r>
              <a:rPr lang="en-US" altLang="zh-CN" sz="2400" i="1" dirty="0" smtClean="0">
                <a:hlinkClick r:id="rId2"/>
              </a:rPr>
              <a:t>?</a:t>
            </a:r>
            <a:endParaRPr lang="en-US" altLang="zh-CN" sz="2400" i="1" dirty="0" smtClean="0"/>
          </a:p>
          <a:p>
            <a:pPr marL="0" lvl="0" indent="0" algn="ctr">
              <a:buNone/>
            </a:pPr>
            <a:endParaRPr lang="en-US" altLang="zh-CN" sz="2400" i="1" dirty="0"/>
          </a:p>
          <a:p>
            <a:pPr marL="0" lvl="0" indent="0" algn="ctr">
              <a:buNone/>
            </a:pPr>
            <a:r>
              <a:rPr lang="en-US" altLang="zh-CN" sz="2400" i="1" dirty="0">
                <a:hlinkClick r:id="rId3"/>
              </a:rPr>
              <a:t>What are the top 3 sectors (industry) that has the maximum number of stocks who change prices over 30% in first half of 2014</a:t>
            </a:r>
            <a:r>
              <a:rPr lang="en-US" altLang="zh-CN" sz="2400" i="1" dirty="0" smtClean="0">
                <a:hlinkClick r:id="rId3"/>
              </a:rPr>
              <a:t>?</a:t>
            </a:r>
            <a:endParaRPr lang="en-US" altLang="zh-CN" sz="2400" i="1" dirty="0" smtClean="0"/>
          </a:p>
          <a:p>
            <a:pPr marL="0" lvl="0" indent="0" algn="ctr">
              <a:buNone/>
            </a:pPr>
            <a:endParaRPr lang="en-US" altLang="zh-CN" sz="2400" i="1" dirty="0"/>
          </a:p>
          <a:p>
            <a:pPr marL="0" indent="0" algn="ctr">
              <a:buNone/>
            </a:pPr>
            <a:r>
              <a:rPr kumimoji="1" lang="en-US" altLang="zh-CN" sz="2400" i="1" dirty="0" smtClean="0">
                <a:hlinkClick r:id="rId4"/>
              </a:rPr>
              <a:t>How much each sector contributed to the total market cap and volume of NDX-100?</a:t>
            </a:r>
            <a:endParaRPr kumimoji="1" lang="en-US" altLang="zh-CN" sz="2400" i="1" dirty="0" smtClean="0"/>
          </a:p>
          <a:p>
            <a:pPr marL="0" indent="0" algn="ctr">
              <a:buNone/>
            </a:pPr>
            <a:endParaRPr kumimoji="1" lang="en-US" altLang="zh-CN" sz="2400" i="1" dirty="0" smtClean="0"/>
          </a:p>
          <a:p>
            <a:pPr marL="0" indent="0" algn="ctr">
              <a:buNone/>
            </a:pPr>
            <a:r>
              <a:rPr kumimoji="1" lang="en-US" altLang="zh-CN" sz="2400" i="1" dirty="0" smtClean="0">
                <a:hlinkClick r:id="rId5"/>
              </a:rPr>
              <a:t>How did trading volume influence AAPL stock price?</a:t>
            </a:r>
            <a:endParaRPr kumimoji="1" lang="en-US" altLang="zh-CN" sz="2400" i="1" dirty="0" smtClean="0"/>
          </a:p>
          <a:p>
            <a:endParaRPr kumimoji="1" lang="zh-CN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82844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08300" y="4821343"/>
            <a:ext cx="2559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latin typeface="Arial"/>
                <a:cs typeface="Arial"/>
              </a:rPr>
              <a:t>Postgres</a:t>
            </a:r>
            <a:r>
              <a:rPr kumimoji="1" lang="en-US" altLang="zh-CN" sz="2400" dirty="0" smtClean="0">
                <a:latin typeface="Arial"/>
                <a:cs typeface="Arial"/>
              </a:rPr>
              <a:t> DB</a:t>
            </a:r>
            <a:endParaRPr kumimoji="1" lang="zh-CN" altLang="en-US" sz="2400" dirty="0">
              <a:latin typeface="Arial"/>
              <a:cs typeface="Arial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72108" y="2879133"/>
            <a:ext cx="3266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latin typeface="Arial"/>
                <a:cs typeface="Arial"/>
              </a:rPr>
              <a:t>AWS RDS, AWS EC2</a:t>
            </a:r>
            <a:endParaRPr kumimoji="1" lang="zh-CN" altLang="en-US" sz="2400" dirty="0">
              <a:latin typeface="Arial"/>
              <a:cs typeface="Arial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87224" y="4244229"/>
            <a:ext cx="112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latin typeface="Arial"/>
                <a:cs typeface="Arial"/>
              </a:rPr>
              <a:t>Ruby </a:t>
            </a:r>
            <a:endParaRPr kumimoji="1" lang="zh-CN" altLang="en-US" sz="2400" dirty="0">
              <a:latin typeface="Arial"/>
              <a:cs typeface="Arial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94228" y="2195276"/>
            <a:ext cx="4659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latin typeface="Arial"/>
                <a:cs typeface="Arial"/>
              </a:rPr>
              <a:t>Tableau Desktop, Tableau Online</a:t>
            </a:r>
            <a:endParaRPr kumimoji="1" lang="zh-CN" altLang="en-US" sz="2400" dirty="0">
              <a:latin typeface="Arial"/>
              <a:cs typeface="Arial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61914" y="3553199"/>
            <a:ext cx="3087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latin typeface="Arial"/>
                <a:cs typeface="Arial"/>
              </a:rPr>
              <a:t>Yahoo! Finance API</a:t>
            </a:r>
            <a:endParaRPr kumimoji="1" lang="zh-CN" altLang="en-US" sz="2400" dirty="0">
              <a:latin typeface="Arial"/>
              <a:cs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2995" y="1087753"/>
            <a:ext cx="62606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latin typeface="Arial Black"/>
                <a:cs typeface="Arial Black"/>
              </a:rPr>
              <a:t>TECHNOLOGIES</a:t>
            </a:r>
            <a:r>
              <a:rPr kumimoji="1" lang="en-US" altLang="zh-CN" sz="3200" dirty="0" smtClean="0"/>
              <a:t>: 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41419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25800" y="609600"/>
            <a:ext cx="2962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NDX_100 database </a:t>
            </a:r>
            <a:endParaRPr kumimoji="1" lang="zh-CN" altLang="en-US" sz="2800" dirty="0"/>
          </a:p>
        </p:txBody>
      </p:sp>
      <p:pic>
        <p:nvPicPr>
          <p:cNvPr id="2" name="图片 1" descr="Untitled Diagram (1)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2" t="9352" r="23792" b="68950"/>
          <a:stretch/>
        </p:blipFill>
        <p:spPr>
          <a:xfrm>
            <a:off x="1277602" y="1616289"/>
            <a:ext cx="6907417" cy="379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98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92722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b="1" dirty="0"/>
              <a:t>From Yahoo! Finance API to </a:t>
            </a:r>
            <a:r>
              <a:rPr kumimoji="1" lang="en-US" altLang="zh-CN" b="1" dirty="0" smtClean="0"/>
              <a:t>Tableau</a:t>
            </a:r>
            <a:endParaRPr kumimoji="1" lang="zh-CN" altLang="en-US" b="1" dirty="0"/>
          </a:p>
        </p:txBody>
      </p:sp>
      <p:pic>
        <p:nvPicPr>
          <p:cNvPr id="5" name="图片 4" descr="ndx_100_dashboard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7" r="18714" b="59158"/>
          <a:stretch/>
        </p:blipFill>
        <p:spPr>
          <a:xfrm>
            <a:off x="984142" y="1552150"/>
            <a:ext cx="7061200" cy="443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34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One step further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233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static historical data:</a:t>
            </a:r>
          </a:p>
          <a:p>
            <a:pPr marL="0" indent="0">
              <a:buNone/>
            </a:pPr>
            <a:r>
              <a:rPr kumimoji="1" lang="en-US" altLang="zh-CN" dirty="0" smtClean="0"/>
              <a:t>	doesn’t change, update or refresh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 descr="ndx_100_dashboard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7" r="18714" b="59158"/>
          <a:stretch/>
        </p:blipFill>
        <p:spPr>
          <a:xfrm>
            <a:off x="843021" y="2552708"/>
            <a:ext cx="7061200" cy="3668718"/>
          </a:xfrm>
          <a:prstGeom prst="rect">
            <a:avLst/>
          </a:prstGeom>
        </p:spPr>
      </p:pic>
      <p:sp>
        <p:nvSpPr>
          <p:cNvPr id="5" name="乘 4"/>
          <p:cNvSpPr/>
          <p:nvPr/>
        </p:nvSpPr>
        <p:spPr>
          <a:xfrm>
            <a:off x="3591224" y="2270501"/>
            <a:ext cx="4452673" cy="3950926"/>
          </a:xfrm>
          <a:prstGeom prst="mathMultiply">
            <a:avLst/>
          </a:prstGeom>
          <a:solidFill>
            <a:srgbClr val="FF0000"/>
          </a:solidFill>
          <a:ln w="31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ln w="38100" cmpd="sng"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98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9785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What our data is no long static?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Data need frequent update.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What if we want the NDX-100 data from the beginning of 2016 </a:t>
            </a:r>
            <a:r>
              <a:rPr kumimoji="1" lang="en-US" altLang="zh-CN" dirty="0" smtClean="0">
                <a:hlinkClick r:id="rId2"/>
              </a:rPr>
              <a:t>till </a:t>
            </a:r>
            <a:r>
              <a:rPr kumimoji="1" lang="en-US" altLang="zh-CN" b="1" u="sng" dirty="0" smtClean="0">
                <a:hlinkClick r:id="rId2"/>
              </a:rPr>
              <a:t>Yesterday</a:t>
            </a:r>
            <a:r>
              <a:rPr kumimoji="1" lang="en-US" altLang="zh-CN" dirty="0" smtClean="0">
                <a:hlinkClick r:id="rId2"/>
              </a:rPr>
              <a:t>? 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4434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504</Words>
  <Application>Microsoft Macintosh PowerPoint</Application>
  <PresentationFormat>全屏显示(4:3)</PresentationFormat>
  <Paragraphs>67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NDX Data Dash boarding From Yahoo! Finance API to Tableau </vt:lpstr>
      <vt:lpstr>PowerPoint 演示文稿</vt:lpstr>
      <vt:lpstr>Today I will…</vt:lpstr>
      <vt:lpstr>4 Questions I will answer today:</vt:lpstr>
      <vt:lpstr>PowerPoint 演示文稿</vt:lpstr>
      <vt:lpstr>PowerPoint 演示文稿</vt:lpstr>
      <vt:lpstr>From Yahoo! Finance API to Tableau</vt:lpstr>
      <vt:lpstr>One step further…</vt:lpstr>
      <vt:lpstr>PowerPoint 演示文稿</vt:lpstr>
      <vt:lpstr>A Linux Server on AWS EC2 checking update every hour using crontab</vt:lpstr>
      <vt:lpstr>And a data source extraction from tableau Online</vt:lpstr>
      <vt:lpstr>What I did well?</vt:lpstr>
      <vt:lpstr>What I could do better</vt:lpstr>
      <vt:lpstr>How many hours did I use?</vt:lpstr>
      <vt:lpstr>PowerPoint 演示文稿</vt:lpstr>
      <vt:lpstr>PowerPoint 演示文稿</vt:lpstr>
      <vt:lpstr>Thank you for your time :D</vt:lpstr>
      <vt:lpstr>Comments and 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NDX Data Dashboarding</dc:title>
  <dc:creator>Rundong Gap</dc:creator>
  <cp:lastModifiedBy>Rundong Gap</cp:lastModifiedBy>
  <cp:revision>32</cp:revision>
  <dcterms:created xsi:type="dcterms:W3CDTF">2016-03-07T23:59:10Z</dcterms:created>
  <dcterms:modified xsi:type="dcterms:W3CDTF">2016-03-09T02:02:56Z</dcterms:modified>
</cp:coreProperties>
</file>