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9" r:id="rId3"/>
    <p:sldId id="258" r:id="rId4"/>
    <p:sldId id="268" r:id="rId5"/>
    <p:sldId id="269" r:id="rId6"/>
    <p:sldId id="270" r:id="rId7"/>
    <p:sldId id="271" r:id="rId8"/>
    <p:sldId id="272" r:id="rId9"/>
    <p:sldId id="260" r:id="rId10"/>
    <p:sldId id="261" r:id="rId11"/>
    <p:sldId id="273" r:id="rId12"/>
    <p:sldId id="274" r:id="rId13"/>
    <p:sldId id="263" r:id="rId14"/>
    <p:sldId id="264" r:id="rId15"/>
    <p:sldId id="265" r:id="rId16"/>
    <p:sldId id="266" r:id="rId17"/>
    <p:sldId id="267"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8" autoAdjust="0"/>
    <p:restoredTop sz="94660"/>
  </p:normalViewPr>
  <p:slideViewPr>
    <p:cSldViewPr snapToGrid="0">
      <p:cViewPr varScale="1">
        <p:scale>
          <a:sx n="78" d="100"/>
          <a:sy n="78" d="100"/>
        </p:scale>
        <p:origin x="7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Mutubandara" userId="f236dc0b5bf4b380" providerId="LiveId" clId="{C79D1232-FCFF-48FB-AD24-1AB008F1B992}"/>
    <pc:docChg chg="modSld">
      <pc:chgData name="Umesh Mutubandara" userId="f236dc0b5bf4b380" providerId="LiveId" clId="{C79D1232-FCFF-48FB-AD24-1AB008F1B992}" dt="2018-08-08T05:59:06.634" v="0" actId="14100"/>
      <pc:docMkLst>
        <pc:docMk/>
      </pc:docMkLst>
      <pc:sldChg chg="modSp">
        <pc:chgData name="Umesh Mutubandara" userId="f236dc0b5bf4b380" providerId="LiveId" clId="{C79D1232-FCFF-48FB-AD24-1AB008F1B992}" dt="2018-08-08T05:59:06.634" v="0" actId="14100"/>
        <pc:sldMkLst>
          <pc:docMk/>
          <pc:sldMk cId="1961151937" sldId="264"/>
        </pc:sldMkLst>
        <pc:spChg chg="mod">
          <ac:chgData name="Umesh Mutubandara" userId="f236dc0b5bf4b380" providerId="LiveId" clId="{C79D1232-FCFF-48FB-AD24-1AB008F1B992}" dt="2018-08-08T05:59:06.634" v="0" actId="14100"/>
          <ac:spMkLst>
            <pc:docMk/>
            <pc:sldMk cId="1961151937" sldId="264"/>
            <ac:spMk id="3" creationId="{164E7E78-3ED6-4DD2-A4DF-50C4F6CCA0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6FDE0-6DD1-486A-88F3-2FC28DD5FEF7}" type="datetimeFigureOut">
              <a:rPr lang="en-AU" smtClean="0"/>
              <a:t>8/08/2018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873B-CCC5-4BA0-A30D-0E5138CDF0A4}" type="slidenum">
              <a:rPr lang="en-AU" smtClean="0"/>
              <a:t>‹#›</a:t>
            </a:fld>
            <a:endParaRPr lang="en-AU"/>
          </a:p>
        </p:txBody>
      </p:sp>
    </p:spTree>
    <p:extLst>
      <p:ext uri="{BB962C8B-B14F-4D97-AF65-F5344CB8AC3E}">
        <p14:creationId xmlns:p14="http://schemas.microsoft.com/office/powerpoint/2010/main" val="246149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EABD9-6839-427D-8DF0-EBA05FCEDD85}" type="datetime1">
              <a:rPr lang="en-AU" smtClean="0"/>
              <a:t>8/08/2018</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DE74-F474-4342-B6D8-D5BC8BFE4ECD}" type="datetime1">
              <a:rPr lang="en-AU" smtClean="0"/>
              <a:t>8/08/2018</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32609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D093C-9948-4E4D-B9E2-4B1A4E8CA8A5}" type="datetime1">
              <a:rPr lang="en-AU" smtClean="0"/>
              <a:t>8/08/2018</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371955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71BA-D5C6-4D0A-A234-1057C81CC613}" type="datetime1">
              <a:rPr lang="en-AU" smtClean="0"/>
              <a:t>8/08/2018</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147478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A9F9C-CF44-4308-98EA-273833DD4B98}" type="datetime1">
              <a:rPr lang="en-AU" smtClean="0"/>
              <a:t>8/08/2018</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70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57AEE-7262-4EC4-B2A1-7D4D72CD1ED2}" type="datetime1">
              <a:rPr lang="en-AU" smtClean="0"/>
              <a:t>8/08/2018</a:t>
            </a:fld>
            <a:endParaRPr lang="en-AU"/>
          </a:p>
        </p:txBody>
      </p:sp>
      <p:sp>
        <p:nvSpPr>
          <p:cNvPr id="6" name="Footer Placeholder 5"/>
          <p:cNvSpPr>
            <a:spLocks noGrp="1"/>
          </p:cNvSpPr>
          <p:nvPr>
            <p:ph type="ftr" sz="quarter" idx="11"/>
          </p:nvPr>
        </p:nvSpPr>
        <p:spPr/>
        <p:txBody>
          <a:bodyPr/>
          <a:lstStyle/>
          <a:p>
            <a:r>
              <a:rPr lang="en-US"/>
              <a:t>EGH450 - Lecture W01 - Installing ROS in a Virtual Machine</a:t>
            </a:r>
            <a:endParaRPr lang="en-AU"/>
          </a:p>
        </p:txBody>
      </p:sp>
      <p:sp>
        <p:nvSpPr>
          <p:cNvPr id="7" name="Slide Number Placeholder 6"/>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71103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12B15-DA6D-4C8F-81EC-B889B9FD4ECE}" type="datetime1">
              <a:rPr lang="en-AU" smtClean="0"/>
              <a:t>8/08/2018</a:t>
            </a:fld>
            <a:endParaRPr lang="en-AU"/>
          </a:p>
        </p:txBody>
      </p:sp>
      <p:sp>
        <p:nvSpPr>
          <p:cNvPr id="8" name="Footer Placeholder 7"/>
          <p:cNvSpPr>
            <a:spLocks noGrp="1"/>
          </p:cNvSpPr>
          <p:nvPr>
            <p:ph type="ftr" sz="quarter" idx="11"/>
          </p:nvPr>
        </p:nvSpPr>
        <p:spPr/>
        <p:txBody>
          <a:bodyPr/>
          <a:lstStyle/>
          <a:p>
            <a:r>
              <a:rPr lang="en-US"/>
              <a:t>EGH450 - Lecture W01 - Installing ROS in a Virtual Machine</a:t>
            </a:r>
            <a:endParaRPr lang="en-AU"/>
          </a:p>
        </p:txBody>
      </p:sp>
      <p:sp>
        <p:nvSpPr>
          <p:cNvPr id="9" name="Slide Number Placeholder 8"/>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92690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CF383-7EDC-4D96-BCEF-848C33BDED00}" type="datetime1">
              <a:rPr lang="en-AU" smtClean="0"/>
              <a:t>8/08/2018</a:t>
            </a:fld>
            <a:endParaRPr lang="en-AU"/>
          </a:p>
        </p:txBody>
      </p:sp>
      <p:sp>
        <p:nvSpPr>
          <p:cNvPr id="4" name="Footer Placeholder 3"/>
          <p:cNvSpPr>
            <a:spLocks noGrp="1"/>
          </p:cNvSpPr>
          <p:nvPr>
            <p:ph type="ftr" sz="quarter" idx="11"/>
          </p:nvPr>
        </p:nvSpPr>
        <p:spPr/>
        <p:txBody>
          <a:bodyPr/>
          <a:lstStyle/>
          <a:p>
            <a:r>
              <a:rPr lang="en-US"/>
              <a:t>EGH450 - Lecture W01 - Installing ROS in a Virtual Machine</a:t>
            </a:r>
            <a:endParaRPr lang="en-AU"/>
          </a:p>
        </p:txBody>
      </p:sp>
      <p:sp>
        <p:nvSpPr>
          <p:cNvPr id="5" name="Slide Number Placeholder 4"/>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128889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FCF6A2-6BB9-40AA-B1B6-2D5FC69058EC}" type="datetime1">
              <a:rPr lang="en-AU" smtClean="0"/>
              <a:t>8/08/2018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EGH450 - Lecture W01 - Installing ROS in a Virtual Machine</a:t>
            </a:r>
            <a:endParaRPr lang="en-AU"/>
          </a:p>
        </p:txBody>
      </p:sp>
      <p:sp>
        <p:nvSpPr>
          <p:cNvPr id="9" name="Slide Number Placeholder 8"/>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126086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323368-F786-4C16-8109-E38376AD1CDB}" type="datetime1">
              <a:rPr lang="en-AU" smtClean="0"/>
              <a:t>8/08/2018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EGH450 - Lecture W01 - Installing ROS in a Virtual Machine</a:t>
            </a:r>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59FAB7-1BA5-40A1-A1A1-79347EBC2B67}" type="slidenum">
              <a:rPr lang="en-AU" smtClean="0"/>
              <a:t>‹#›</a:t>
            </a:fld>
            <a:endParaRPr lang="en-AU"/>
          </a:p>
        </p:txBody>
      </p:sp>
    </p:spTree>
    <p:extLst>
      <p:ext uri="{BB962C8B-B14F-4D97-AF65-F5344CB8AC3E}">
        <p14:creationId xmlns:p14="http://schemas.microsoft.com/office/powerpoint/2010/main" val="366417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093FE-904D-4E9B-9F57-629CBC93B5BD}" type="datetime1">
              <a:rPr lang="en-AU" smtClean="0"/>
              <a:t>8/08/2018</a:t>
            </a:fld>
            <a:endParaRPr lang="en-AU"/>
          </a:p>
        </p:txBody>
      </p:sp>
      <p:sp>
        <p:nvSpPr>
          <p:cNvPr id="6" name="Footer Placeholder 5"/>
          <p:cNvSpPr>
            <a:spLocks noGrp="1"/>
          </p:cNvSpPr>
          <p:nvPr>
            <p:ph type="ftr" sz="quarter" idx="11"/>
          </p:nvPr>
        </p:nvSpPr>
        <p:spPr/>
        <p:txBody>
          <a:bodyPr/>
          <a:lstStyle/>
          <a:p>
            <a:r>
              <a:rPr lang="en-US"/>
              <a:t>EGH450 - Lecture W01 - Installing ROS in a Virtual Machine</a:t>
            </a:r>
            <a:endParaRPr lang="en-AU"/>
          </a:p>
        </p:txBody>
      </p:sp>
      <p:sp>
        <p:nvSpPr>
          <p:cNvPr id="7" name="Slide Number Placeholder 6"/>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418721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6CD428-A4D6-4D01-9A52-19D3FC953B3F}" type="datetime1">
              <a:rPr lang="en-AU" smtClean="0"/>
              <a:t>8/08/2018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EGH450 - Lecture W01 - Installing ROS in a Virtual Machine</a:t>
            </a:r>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59FAB7-1BA5-40A1-A1A1-79347EBC2B67}"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922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qutas/contrail/blob/master/contrail/README.md" TargetMode="External"/><Relationship Id="rId7" Type="http://schemas.openxmlformats.org/officeDocument/2006/relationships/image" Target="../media/image1.jpg"/><Relationship Id="rId2" Type="http://schemas.openxmlformats.org/officeDocument/2006/relationships/hyperlink" Target="https://github.com/qutas/uavusr_emulator" TargetMode="External"/><Relationship Id="rId1" Type="http://schemas.openxmlformats.org/officeDocument/2006/relationships/slideLayout" Target="../slideLayouts/slideLayout2.xml"/><Relationship Id="rId6" Type="http://schemas.openxmlformats.org/officeDocument/2006/relationships/hyperlink" Target="https://github.com/qutas/info/wiki/Navigation-&amp;-Localization" TargetMode="External"/><Relationship Id="rId5" Type="http://schemas.openxmlformats.org/officeDocument/2006/relationships/hyperlink" Target="http://docs.ros.org/melodic/api/geometry_msgs/html/msg/PoseStamped.html" TargetMode="External"/><Relationship Id="rId4" Type="http://schemas.openxmlformats.org/officeDocument/2006/relationships/hyperlink" Target="https://github.com/qutas/breadcrum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utas/info/wiki/Navigation-&amp;-Localization#rotational-component" TargetMode="External"/><Relationship Id="rId2" Type="http://schemas.openxmlformats.org/officeDocument/2006/relationships/hyperlink" Target="http://docs.ros.org/melodic/api/geometry_msgs/html/msg/PoseStamped.html"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quaternions.onlin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qutas/info/wiki/Navigation-&amp;-Localization#simple-waypoint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qutas/uavusr_emul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qutas/info/wiki/Flight-Controllers-&amp;-Autopilots" TargetMode="External"/><Relationship Id="rId2" Type="http://schemas.openxmlformats.org/officeDocument/2006/relationships/hyperlink" Target="https://github.com/qutas/robin/blob/master/documents/README.md"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github.com/qutas/info/wiki/UAV-Setup-Guides#mavros-first-step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tore.rfdesign.com.au/rfd-900p-mode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qutas/rqt_robin_gcs" TargetMode="External"/><Relationship Id="rId2" Type="http://schemas.openxmlformats.org/officeDocument/2006/relationships/hyperlink" Target="https://github.com/qutas/rqt_mavros_gui" TargetMode="Externa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github.com/qutas/rqt_eyedropper" TargetMode="External"/><Relationship Id="rId4" Type="http://schemas.openxmlformats.org/officeDocument/2006/relationships/hyperlink" Target="https://github.com/qutas/rqt_generic_hu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F2D0-4302-40FE-A507-DC783FAB0913}"/>
              </a:ext>
            </a:extLst>
          </p:cNvPr>
          <p:cNvSpPr>
            <a:spLocks noGrp="1"/>
          </p:cNvSpPr>
          <p:nvPr>
            <p:ph type="ctrTitle"/>
          </p:nvPr>
        </p:nvSpPr>
        <p:spPr>
          <a:xfrm>
            <a:off x="1097280" y="758952"/>
            <a:ext cx="10058400" cy="3566160"/>
          </a:xfrm>
        </p:spPr>
        <p:txBody>
          <a:bodyPr>
            <a:normAutofit/>
          </a:bodyPr>
          <a:lstStyle/>
          <a:p>
            <a:r>
              <a:rPr lang="en-AU" dirty="0"/>
              <a:t>EGH450</a:t>
            </a:r>
            <a:br>
              <a:rPr lang="en-AU" dirty="0"/>
            </a:br>
            <a:r>
              <a:rPr lang="en-AU" sz="4800" dirty="0"/>
              <a:t>Advanced Unmanned Aircraft Systems</a:t>
            </a:r>
            <a:br>
              <a:rPr lang="en-AU" dirty="0"/>
            </a:br>
            <a:r>
              <a:rPr lang="en-AU" sz="4800" dirty="0"/>
              <a:t>Tutorial 03</a:t>
            </a:r>
            <a:br>
              <a:rPr lang="en-AU" sz="4800" dirty="0"/>
            </a:br>
            <a:r>
              <a:rPr lang="en-AU" sz="4800" dirty="0"/>
              <a:t>Autopilot &amp; Navigation</a:t>
            </a:r>
            <a:endParaRPr lang="en-AU" sz="6000" dirty="0"/>
          </a:p>
        </p:txBody>
      </p:sp>
      <p:sp>
        <p:nvSpPr>
          <p:cNvPr id="3" name="Subtitle 2">
            <a:extLst>
              <a:ext uri="{FF2B5EF4-FFF2-40B4-BE49-F238E27FC236}">
                <a16:creationId xmlns:a16="http://schemas.microsoft.com/office/drawing/2014/main" id="{81A0CFE5-175A-45F3-824A-ABD8ABBD5310}"/>
              </a:ext>
            </a:extLst>
          </p:cNvPr>
          <p:cNvSpPr>
            <a:spLocks noGrp="1"/>
          </p:cNvSpPr>
          <p:nvPr>
            <p:ph type="subTitle" idx="1"/>
          </p:nvPr>
        </p:nvSpPr>
        <p:spPr>
          <a:xfrm>
            <a:off x="1154083" y="4455621"/>
            <a:ext cx="10058400" cy="2004164"/>
          </a:xfrm>
        </p:spPr>
        <p:txBody>
          <a:bodyPr/>
          <a:lstStyle/>
          <a:p>
            <a:r>
              <a:rPr lang="en-AU" dirty="0"/>
              <a:t>Felipe Gonzalez - felipe.gonzalez@qut.edu.au</a:t>
            </a:r>
          </a:p>
          <a:p>
            <a:r>
              <a:rPr lang="en-AU" dirty="0" err="1"/>
              <a:t>Kye</a:t>
            </a:r>
            <a:r>
              <a:rPr lang="en-AU" dirty="0"/>
              <a:t> Morton– morton9@qut.edu.au</a:t>
            </a:r>
          </a:p>
          <a:p>
            <a:r>
              <a:rPr lang="en-AU" dirty="0"/>
              <a:t>Umesh Mutubandara - u.mutubandara@qut.edu.au</a:t>
            </a:r>
          </a:p>
        </p:txBody>
      </p:sp>
      <p:sp>
        <p:nvSpPr>
          <p:cNvPr id="5" name="Footer Placeholder 4">
            <a:extLst>
              <a:ext uri="{FF2B5EF4-FFF2-40B4-BE49-F238E27FC236}">
                <a16:creationId xmlns:a16="http://schemas.microsoft.com/office/drawing/2014/main" id="{7F73D8F5-44C6-45F3-8E51-537D872504D4}"/>
              </a:ext>
            </a:extLst>
          </p:cNvPr>
          <p:cNvSpPr>
            <a:spLocks noGrp="1"/>
          </p:cNvSpPr>
          <p:nvPr>
            <p:ph type="ftr" sz="quarter" idx="11"/>
          </p:nvPr>
        </p:nvSpPr>
        <p:spPr/>
        <p:txBody>
          <a:bodyPr/>
          <a:lstStyle/>
          <a:p>
            <a:r>
              <a:rPr lang="en-US" dirty="0"/>
              <a:t>EGH450 – Tutorial 3 – Autopilot &amp; Navigation</a:t>
            </a:r>
          </a:p>
        </p:txBody>
      </p:sp>
      <p:sp>
        <p:nvSpPr>
          <p:cNvPr id="6" name="Slide Number Placeholder 5">
            <a:extLst>
              <a:ext uri="{FF2B5EF4-FFF2-40B4-BE49-F238E27FC236}">
                <a16:creationId xmlns:a16="http://schemas.microsoft.com/office/drawing/2014/main" id="{A7E0FF99-5935-4673-865B-1559074D643D}"/>
              </a:ext>
            </a:extLst>
          </p:cNvPr>
          <p:cNvSpPr>
            <a:spLocks noGrp="1"/>
          </p:cNvSpPr>
          <p:nvPr>
            <p:ph type="sldNum" sz="quarter" idx="12"/>
          </p:nvPr>
        </p:nvSpPr>
        <p:spPr/>
        <p:txBody>
          <a:bodyPr/>
          <a:lstStyle/>
          <a:p>
            <a:fld id="{E159FAB7-1BA5-40A1-A1A1-79347EBC2B67}" type="slidenum">
              <a:rPr lang="en-AU" smtClean="0"/>
              <a:t>1</a:t>
            </a:fld>
            <a:endParaRPr lang="en-AU" dirty="0"/>
          </a:p>
        </p:txBody>
      </p:sp>
      <p:grpSp>
        <p:nvGrpSpPr>
          <p:cNvPr id="9" name="Group 8">
            <a:extLst>
              <a:ext uri="{FF2B5EF4-FFF2-40B4-BE49-F238E27FC236}">
                <a16:creationId xmlns:a16="http://schemas.microsoft.com/office/drawing/2014/main" id="{D04F0B24-BE49-42F4-AA9E-C2296715E89C}"/>
              </a:ext>
            </a:extLst>
          </p:cNvPr>
          <p:cNvGrpSpPr/>
          <p:nvPr/>
        </p:nvGrpSpPr>
        <p:grpSpPr>
          <a:xfrm>
            <a:off x="0" y="6337547"/>
            <a:ext cx="2177591" cy="523220"/>
            <a:chOff x="0" y="6337547"/>
            <a:chExt cx="2177591" cy="523220"/>
          </a:xfrm>
        </p:grpSpPr>
        <p:pic>
          <p:nvPicPr>
            <p:cNvPr id="10" name="Picture 9">
              <a:extLst>
                <a:ext uri="{FF2B5EF4-FFF2-40B4-BE49-F238E27FC236}">
                  <a16:creationId xmlns:a16="http://schemas.microsoft.com/office/drawing/2014/main" id="{22AB3672-67DB-455A-BE92-2B2ECB797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11" name="TextBox 10">
              <a:extLst>
                <a:ext uri="{FF2B5EF4-FFF2-40B4-BE49-F238E27FC236}">
                  <a16:creationId xmlns:a16="http://schemas.microsoft.com/office/drawing/2014/main" id="{E585D489-E222-46DF-B15A-28799A9C45C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284017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Navigation Subsystem Info</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10058400" cy="4052146"/>
          </a:xfrm>
        </p:spPr>
        <p:txBody>
          <a:bodyPr>
            <a:normAutofit/>
          </a:bodyPr>
          <a:lstStyle/>
          <a:p>
            <a:r>
              <a:rPr lang="en-AU" dirty="0"/>
              <a:t>This subsystem is responsible for developing a search method for avoiding obstacles and guides UAV through the test area. In addition to this, the navigation must also be capable of diverting from original course and localising to target based on information provided by the image processing.</a:t>
            </a:r>
          </a:p>
          <a:p>
            <a:r>
              <a:rPr lang="en-AU" dirty="0"/>
              <a:t>Additional Links and packages</a:t>
            </a:r>
          </a:p>
          <a:p>
            <a:pPr lvl="1"/>
            <a:r>
              <a:rPr lang="en-AU" dirty="0"/>
              <a:t>UAVUSR Emulator – </a:t>
            </a:r>
            <a:r>
              <a:rPr lang="en-AU" dirty="0">
                <a:hlinkClick r:id="rId2"/>
              </a:rPr>
              <a:t>https://github.com/qutas/uavusr_emulator</a:t>
            </a:r>
            <a:r>
              <a:rPr lang="en-AU" dirty="0"/>
              <a:t> </a:t>
            </a:r>
          </a:p>
          <a:p>
            <a:pPr lvl="1"/>
            <a:r>
              <a:rPr lang="en-AU" dirty="0"/>
              <a:t>Contrail –</a:t>
            </a:r>
            <a:r>
              <a:rPr lang="en-GB" dirty="0">
                <a:hlinkClick r:id="rId3"/>
              </a:rPr>
              <a:t>https://github.com/qutas/contrail/blob/master/contrail/README.md</a:t>
            </a:r>
            <a:r>
              <a:rPr lang="en-GB" dirty="0"/>
              <a:t> </a:t>
            </a:r>
            <a:endParaRPr lang="en-AU" dirty="0"/>
          </a:p>
          <a:p>
            <a:pPr lvl="1"/>
            <a:r>
              <a:rPr lang="en-AU" dirty="0"/>
              <a:t>Breadcrumb - Example A* Path Planner - </a:t>
            </a:r>
            <a:r>
              <a:rPr lang="en-AU" dirty="0">
                <a:hlinkClick r:id="rId4"/>
              </a:rPr>
              <a:t>https://github.com/qutas/breadcrumb</a:t>
            </a:r>
            <a:r>
              <a:rPr lang="en-AU" dirty="0"/>
              <a:t> </a:t>
            </a:r>
          </a:p>
          <a:p>
            <a:r>
              <a:rPr lang="en-AU" dirty="0"/>
              <a:t>Types of Navigational Messages</a:t>
            </a:r>
          </a:p>
          <a:p>
            <a:pPr lvl="1"/>
            <a:r>
              <a:rPr lang="en-AU" dirty="0"/>
              <a:t>Pose Stamped Messages – Position in X Y Z and Orientation in Quaternion (X , Y, Z, W)	</a:t>
            </a:r>
          </a:p>
          <a:p>
            <a:pPr lvl="2"/>
            <a:r>
              <a:rPr lang="en-AU" dirty="0">
                <a:hlinkClick r:id="rId5"/>
              </a:rPr>
              <a:t>http://docs.ros.org/melodic/api/geometry_msgs/html/msg/PoseStamped.html</a:t>
            </a:r>
            <a:endParaRPr lang="en-AU" dirty="0"/>
          </a:p>
          <a:p>
            <a:pPr lvl="2"/>
            <a:r>
              <a:rPr lang="en-AU" dirty="0"/>
              <a:t>What is Quaternion ? - </a:t>
            </a:r>
            <a:r>
              <a:rPr lang="en-AU" dirty="0">
                <a:hlinkClick r:id="rId6"/>
              </a:rPr>
              <a:t>https://github.com/qutas/info/wiki/Navigation-&amp;-Localization</a:t>
            </a:r>
            <a:r>
              <a:rPr lang="en-AU" dirty="0"/>
              <a:t> </a:t>
            </a:r>
          </a:p>
          <a:p>
            <a:pPr lvl="1"/>
            <a:endParaRPr lang="en-AU" dirty="0"/>
          </a:p>
          <a:p>
            <a:pPr lvl="1">
              <a:buFontTx/>
              <a:buChar char="-"/>
            </a:pPr>
            <a:endParaRPr lang="en-AU" dirty="0"/>
          </a:p>
          <a:p>
            <a:pPr lvl="1">
              <a:buFontTx/>
              <a:buChar char="-"/>
            </a:pPr>
            <a:endParaRPr lang="en-AU" dirty="0"/>
          </a:p>
          <a:p>
            <a:endParaRPr lang="en-AU"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10</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0DBF4DCA-5C99-42EB-A08A-B635E0EC18AF}"/>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421504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Navigation Background</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10058400" cy="4052146"/>
          </a:xfrm>
        </p:spPr>
        <p:txBody>
          <a:bodyPr>
            <a:normAutofit/>
          </a:bodyPr>
          <a:lstStyle/>
          <a:p>
            <a:r>
              <a:rPr lang="en-AU" dirty="0"/>
              <a:t> Pose Stamped Messages</a:t>
            </a:r>
          </a:p>
          <a:p>
            <a:pPr lvl="1"/>
            <a:r>
              <a:rPr lang="en-AU" dirty="0"/>
              <a:t>3D Position: </a:t>
            </a:r>
            <a:r>
              <a:rPr lang="en-AU" dirty="0">
                <a:latin typeface="Consolas" panose="020B0609020204030204" pitchFamily="49" charset="0"/>
              </a:rPr>
              <a:t>[X,Y,Z]</a:t>
            </a:r>
          </a:p>
          <a:p>
            <a:pPr lvl="1"/>
            <a:r>
              <a:rPr lang="en-AU" dirty="0"/>
              <a:t>3D Rotation (Quaternion): </a:t>
            </a:r>
            <a:r>
              <a:rPr lang="en-AU" dirty="0">
                <a:latin typeface="Consolas" panose="020B0609020204030204" pitchFamily="49" charset="0"/>
              </a:rPr>
              <a:t>[W,X,Y,Z]</a:t>
            </a:r>
            <a:r>
              <a:rPr lang="en-AU" dirty="0"/>
              <a:t>	</a:t>
            </a:r>
          </a:p>
          <a:p>
            <a:pPr lvl="1"/>
            <a:r>
              <a:rPr lang="en-AU" dirty="0">
                <a:hlinkClick r:id="rId2"/>
              </a:rPr>
              <a:t>http://docs.ros.org/melodic/api/geometry_msgs/html/msg/PoseStamped.html</a:t>
            </a:r>
            <a:endParaRPr lang="en-AU" dirty="0"/>
          </a:p>
          <a:p>
            <a:pPr lvl="1"/>
            <a:endParaRPr lang="en-AU" dirty="0"/>
          </a:p>
          <a:p>
            <a:r>
              <a:rPr lang="en-AU" dirty="0"/>
              <a:t> Quaternions</a:t>
            </a:r>
          </a:p>
          <a:p>
            <a:pPr lvl="2"/>
            <a:r>
              <a:rPr lang="en-AU" dirty="0">
                <a:hlinkClick r:id="rId3"/>
              </a:rPr>
              <a:t>https://github.com/qutas/info/wiki/Navigation-&amp;-Localization#rotational-component</a:t>
            </a:r>
            <a:endParaRPr lang="en-AU" dirty="0"/>
          </a:p>
          <a:p>
            <a:pPr lvl="2"/>
            <a:r>
              <a:rPr lang="en-AU" dirty="0">
                <a:hlinkClick r:id="rId4"/>
              </a:rPr>
              <a:t>https://quaternions.online/</a:t>
            </a:r>
            <a:endParaRPr lang="en-AU" dirty="0"/>
          </a:p>
          <a:p>
            <a:pPr lvl="1"/>
            <a:endParaRPr lang="en-AU" dirty="0"/>
          </a:p>
          <a:p>
            <a:pPr lvl="1">
              <a:buFontTx/>
              <a:buChar char="-"/>
            </a:pPr>
            <a:endParaRPr lang="en-AU" dirty="0"/>
          </a:p>
          <a:p>
            <a:endParaRPr lang="en-AU"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11</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0DBF4DCA-5C99-42EB-A08A-B635E0EC18AF}"/>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318594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Navigation Background</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10058400" cy="4052146"/>
          </a:xfrm>
        </p:spPr>
        <p:txBody>
          <a:bodyPr>
            <a:normAutofit/>
          </a:bodyPr>
          <a:lstStyle/>
          <a:p>
            <a:r>
              <a:rPr lang="en-AU" dirty="0"/>
              <a:t> Basic Waypoint Navigation</a:t>
            </a:r>
          </a:p>
          <a:p>
            <a:pPr lvl="1"/>
            <a:r>
              <a:rPr lang="en-AU" dirty="0">
                <a:hlinkClick r:id="rId2"/>
              </a:rPr>
              <a:t>https://github.com/qutas/info/wiki/Navigation-&amp;-Localization#simple-waypoints</a:t>
            </a:r>
            <a:endParaRPr lang="en-AU" dirty="0"/>
          </a:p>
          <a:p>
            <a:pPr marL="544068" lvl="1" indent="-342900">
              <a:buFont typeface="+mj-lt"/>
              <a:buAutoNum type="arabicPeriod"/>
            </a:pPr>
            <a:r>
              <a:rPr lang="en-AU" dirty="0"/>
              <a:t>Define a waypoint by:</a:t>
            </a:r>
          </a:p>
          <a:p>
            <a:pPr lvl="2"/>
            <a:r>
              <a:rPr lang="en-AU" dirty="0"/>
              <a:t>Goal Position</a:t>
            </a:r>
          </a:p>
          <a:p>
            <a:pPr lvl="2"/>
            <a:r>
              <a:rPr lang="en-AU" dirty="0"/>
              <a:t>Goal Heading</a:t>
            </a:r>
          </a:p>
          <a:p>
            <a:pPr lvl="2"/>
            <a:r>
              <a:rPr lang="en-AU" dirty="0"/>
              <a:t>Position &amp; Heading Accuracy</a:t>
            </a:r>
          </a:p>
          <a:p>
            <a:pPr marL="544068" lvl="1" indent="-342900">
              <a:buFont typeface="+mj-lt"/>
              <a:buAutoNum type="arabicPeriod"/>
            </a:pPr>
            <a:r>
              <a:rPr lang="en-AU" dirty="0"/>
              <a:t>Wait until UAV is within position/heading accuracy</a:t>
            </a:r>
          </a:p>
          <a:p>
            <a:pPr lvl="2"/>
            <a:r>
              <a:rPr lang="en-AU" dirty="0"/>
              <a:t>Use Euclidian distance: d = </a:t>
            </a:r>
            <a:r>
              <a:rPr lang="en-AU" dirty="0">
                <a:latin typeface="Cambria Math" panose="02040503050406030204" pitchFamily="18" charset="0"/>
                <a:ea typeface="Cambria Math" panose="02040503050406030204" pitchFamily="18" charset="0"/>
              </a:rPr>
              <a:t>√</a:t>
            </a:r>
            <a:r>
              <a:rPr lang="en-AU" dirty="0"/>
              <a:t>(x</a:t>
            </a:r>
            <a:r>
              <a:rPr lang="en-AU" baseline="30000" dirty="0"/>
              <a:t>2 </a:t>
            </a:r>
            <a:r>
              <a:rPr lang="en-AU" dirty="0"/>
              <a:t>+y</a:t>
            </a:r>
            <a:r>
              <a:rPr lang="en-AU" baseline="30000" dirty="0"/>
              <a:t>2 </a:t>
            </a:r>
            <a:r>
              <a:rPr lang="en-AU" dirty="0"/>
              <a:t>+ z</a:t>
            </a:r>
            <a:r>
              <a:rPr lang="en-AU" baseline="30000" dirty="0"/>
              <a:t>2</a:t>
            </a:r>
            <a:r>
              <a:rPr lang="en-AU" dirty="0"/>
              <a:t>)</a:t>
            </a:r>
          </a:p>
          <a:p>
            <a:pPr lvl="2"/>
            <a:r>
              <a:rPr lang="en-AU" dirty="0"/>
              <a:t>Remember Greater Circle</a:t>
            </a:r>
          </a:p>
          <a:p>
            <a:pPr marL="544068" lvl="1" indent="-342900">
              <a:buFont typeface="+mj-lt"/>
              <a:buAutoNum type="arabicPeriod"/>
            </a:pPr>
            <a:r>
              <a:rPr lang="en-AU" dirty="0"/>
              <a:t>Hold for some amount of time</a:t>
            </a:r>
          </a:p>
          <a:p>
            <a:pPr lvl="2"/>
            <a:r>
              <a:rPr lang="en-AU" dirty="0"/>
              <a:t>Reset timer if the UAV leaves the acceptable accuracy</a:t>
            </a:r>
          </a:p>
          <a:p>
            <a:pPr marL="544068" lvl="1" indent="-342900">
              <a:buFont typeface="+mj-lt"/>
              <a:buAutoNum type="arabicPeriod"/>
            </a:pPr>
            <a:r>
              <a:rPr lang="en-AU" dirty="0"/>
              <a:t>Move on to the next waypoint and start over</a:t>
            </a:r>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12</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0DBF4DCA-5C99-42EB-A08A-B635E0EC18AF}"/>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pic>
        <p:nvPicPr>
          <p:cNvPr id="11" name="Picture 10">
            <a:extLst>
              <a:ext uri="{FF2B5EF4-FFF2-40B4-BE49-F238E27FC236}">
                <a16:creationId xmlns:a16="http://schemas.microsoft.com/office/drawing/2014/main" id="{F160134A-0AC6-412E-8E04-E98ACBA2CF63}"/>
              </a:ext>
            </a:extLst>
          </p:cNvPr>
          <p:cNvPicPr>
            <a:picLocks noChangeAspect="1"/>
          </p:cNvPicPr>
          <p:nvPr/>
        </p:nvPicPr>
        <p:blipFill>
          <a:blip r:embed="rId4"/>
          <a:stretch>
            <a:fillRect/>
          </a:stretch>
        </p:blipFill>
        <p:spPr>
          <a:xfrm>
            <a:off x="6709177" y="2565066"/>
            <a:ext cx="4385543" cy="3687368"/>
          </a:xfrm>
          <a:prstGeom prst="rect">
            <a:avLst/>
          </a:prstGeom>
        </p:spPr>
      </p:pic>
    </p:spTree>
    <p:extLst>
      <p:ext uri="{BB962C8B-B14F-4D97-AF65-F5344CB8AC3E}">
        <p14:creationId xmlns:p14="http://schemas.microsoft.com/office/powerpoint/2010/main" val="22925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a:xfrm>
            <a:off x="1066800" y="234741"/>
            <a:ext cx="10058400" cy="1450757"/>
          </a:xfrm>
        </p:spPr>
        <p:txBody>
          <a:bodyPr/>
          <a:lstStyle/>
          <a:p>
            <a:r>
              <a:rPr lang="en-AU" dirty="0"/>
              <a:t>Navigation – Contrail Package</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10058400" cy="4052146"/>
          </a:xfrm>
        </p:spPr>
        <p:txBody>
          <a:bodyPr>
            <a:normAutofit lnSpcReduction="10000"/>
          </a:bodyPr>
          <a:lstStyle/>
          <a:p>
            <a:r>
              <a:rPr lang="en-GB" dirty="0"/>
              <a:t>A collection of nodes and libraries to generate and track discrete or velocity-dependant trajectories in 3D space.</a:t>
            </a:r>
          </a:p>
          <a:p>
            <a:pPr lvl="1"/>
            <a:r>
              <a:rPr lang="en-GB" dirty="0"/>
              <a:t>Basically allows you create your own path initially and completes the Receding Virtual Waypoint tracking (Sub Waypoints) between current position to next goal point.</a:t>
            </a:r>
          </a:p>
          <a:p>
            <a:pPr lvl="1"/>
            <a:r>
              <a:rPr lang="en-GB" dirty="0"/>
              <a:t>Allows for the following scenario:</a:t>
            </a:r>
          </a:p>
          <a:p>
            <a:pPr marL="726948" lvl="2" indent="-342900">
              <a:buFont typeface="+mj-lt"/>
              <a:buAutoNum type="arabicPeriod"/>
            </a:pPr>
            <a:r>
              <a:rPr lang="en-GB" dirty="0"/>
              <a:t>Tracking a pre-determined path</a:t>
            </a:r>
          </a:p>
          <a:p>
            <a:pPr marL="726948" lvl="2" indent="-342900">
              <a:buFont typeface="+mj-lt"/>
              <a:buAutoNum type="arabicPeriod"/>
            </a:pPr>
            <a:r>
              <a:rPr lang="en-GB" dirty="0"/>
              <a:t>Divert from path to a temporary setpoint</a:t>
            </a:r>
          </a:p>
          <a:p>
            <a:pPr marL="726948" lvl="2" indent="-342900">
              <a:buFont typeface="+mj-lt"/>
              <a:buAutoNum type="arabicPeriod"/>
            </a:pPr>
            <a:r>
              <a:rPr lang="en-GB" dirty="0"/>
              <a:t>Resume tracking the original path at some future point in time</a:t>
            </a:r>
          </a:p>
          <a:p>
            <a:pPr lvl="1"/>
            <a:r>
              <a:rPr lang="en-GB" dirty="0"/>
              <a:t>Some test waypoints (lists of 3D positions and headings) are provided in the UAVUSR package </a:t>
            </a:r>
          </a:p>
          <a:p>
            <a:pPr lvl="2"/>
            <a:r>
              <a:rPr lang="en-GB" dirty="0"/>
              <a:t>You may edit these for test purposes, or configure them to run your own path for flight testing</a:t>
            </a:r>
          </a:p>
          <a:p>
            <a:endParaRPr lang="en-GB" dirty="0"/>
          </a:p>
          <a:p>
            <a:r>
              <a:rPr lang="en-GB" dirty="0"/>
              <a:t>Example integration is given with the </a:t>
            </a:r>
            <a:r>
              <a:rPr lang="en-GB" i="1" dirty="0" err="1"/>
              <a:t>uavusr_emulator</a:t>
            </a:r>
            <a:r>
              <a:rPr lang="en-GB" i="1" dirty="0"/>
              <a:t> </a:t>
            </a:r>
            <a:r>
              <a:rPr lang="en-GB" dirty="0"/>
              <a:t>package, and is also integrated as part of </a:t>
            </a:r>
            <a:r>
              <a:rPr lang="en-GB" i="1" dirty="0" err="1"/>
              <a:t>mavel</a:t>
            </a:r>
            <a:endParaRPr lang="en-GB"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13</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B28D725C-D115-4E80-B2C0-157EF29B7879}"/>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272584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a:xfrm>
            <a:off x="1066800" y="234741"/>
            <a:ext cx="10058400" cy="1450757"/>
          </a:xfrm>
        </p:spPr>
        <p:txBody>
          <a:bodyPr/>
          <a:lstStyle/>
          <a:p>
            <a:r>
              <a:rPr lang="en-AU" dirty="0"/>
              <a:t>Navigation – UAVUSR Emulator</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520452" y="1845733"/>
            <a:ext cx="10635228" cy="3965132"/>
          </a:xfrm>
        </p:spPr>
        <p:txBody>
          <a:bodyPr>
            <a:normAutofit fontScale="92500" lnSpcReduction="20000"/>
          </a:bodyPr>
          <a:lstStyle/>
          <a:p>
            <a:pPr marL="201168" lvl="1" indent="0">
              <a:buNone/>
            </a:pPr>
            <a:r>
              <a:rPr lang="en-GB" dirty="0"/>
              <a:t>Small ROS publisher to output dummy data in the form of images, pose messages, and sensor readings and example guidance system. </a:t>
            </a:r>
            <a:r>
              <a:rPr lang="en-GB" dirty="0">
                <a:hlinkClick r:id="rId2"/>
              </a:rPr>
              <a:t>https://github.com/qutas/uavusr_emulator</a:t>
            </a:r>
            <a:r>
              <a:rPr lang="en-GB" dirty="0"/>
              <a:t> </a:t>
            </a:r>
          </a:p>
          <a:p>
            <a:pPr lvl="1"/>
            <a:endParaRPr lang="en-GB" dirty="0"/>
          </a:p>
          <a:p>
            <a:pPr lvl="1"/>
            <a:r>
              <a:rPr lang="en-GB" dirty="0"/>
              <a:t>Anyone who has not yet installed the emulator please follow the </a:t>
            </a:r>
            <a:r>
              <a:rPr lang="en-GB" b="1" dirty="0"/>
              <a:t>Installation Instructions</a:t>
            </a:r>
            <a:r>
              <a:rPr lang="en-GB" dirty="0"/>
              <a:t> from the beginning of the Readme doc, link above</a:t>
            </a:r>
          </a:p>
          <a:p>
            <a:pPr lvl="1"/>
            <a:endParaRPr lang="en-GB" dirty="0"/>
          </a:p>
          <a:p>
            <a:pPr lvl="1"/>
            <a:r>
              <a:rPr lang="en-GB" dirty="0"/>
              <a:t>If you already have installed UAVUSR emulator please open a terminal window and follow from instructions in the </a:t>
            </a:r>
            <a:r>
              <a:rPr lang="en-GB" b="1" dirty="0"/>
              <a:t>Updating Instructions</a:t>
            </a:r>
            <a:r>
              <a:rPr lang="en-GB" b="1" i="1" dirty="0"/>
              <a:t> </a:t>
            </a:r>
            <a:r>
              <a:rPr lang="en-GB" dirty="0"/>
              <a:t>in the Readme doc</a:t>
            </a:r>
          </a:p>
          <a:p>
            <a:pPr lvl="1"/>
            <a:r>
              <a:rPr lang="en-GB" dirty="0"/>
              <a:t>Please ensure you installed contrail in order to run the Waypoint example, check steps under Waypoint Example in the Readme. </a:t>
            </a:r>
          </a:p>
          <a:p>
            <a:pPr lvl="2"/>
            <a:r>
              <a:rPr lang="en-GB" dirty="0"/>
              <a:t>cd ~/</a:t>
            </a:r>
            <a:r>
              <a:rPr lang="en-GB" dirty="0" err="1"/>
              <a:t>catkin_ws</a:t>
            </a:r>
            <a:r>
              <a:rPr lang="en-GB" dirty="0"/>
              <a:t>/</a:t>
            </a:r>
            <a:r>
              <a:rPr lang="en-GB" dirty="0" err="1"/>
              <a:t>src</a:t>
            </a:r>
            <a:endParaRPr lang="en-GB" dirty="0"/>
          </a:p>
          <a:p>
            <a:pPr lvl="2"/>
            <a:r>
              <a:rPr lang="en-GB" dirty="0"/>
              <a:t>git clone https://github.com/qutas/contrail</a:t>
            </a:r>
          </a:p>
          <a:p>
            <a:pPr lvl="2"/>
            <a:r>
              <a:rPr lang="en-GB" dirty="0"/>
              <a:t>cd ~/</a:t>
            </a:r>
            <a:r>
              <a:rPr lang="en-GB" dirty="0" err="1"/>
              <a:t>catkin_ws</a:t>
            </a:r>
            <a:endParaRPr lang="en-GB" dirty="0"/>
          </a:p>
          <a:p>
            <a:pPr lvl="2"/>
            <a:r>
              <a:rPr lang="en-GB" dirty="0" err="1"/>
              <a:t>catkin_make</a:t>
            </a:r>
            <a:endParaRPr lang="en-GB" dirty="0"/>
          </a:p>
          <a:p>
            <a:pPr lvl="2"/>
            <a:r>
              <a:rPr lang="en-GB" dirty="0"/>
              <a:t>source ~/</a:t>
            </a:r>
            <a:r>
              <a:rPr lang="en-GB" dirty="0" err="1"/>
              <a:t>catkin_ws</a:t>
            </a:r>
            <a:r>
              <a:rPr lang="en-GB" dirty="0"/>
              <a:t>/</a:t>
            </a:r>
            <a:r>
              <a:rPr lang="en-GB" dirty="0" err="1"/>
              <a:t>devel</a:t>
            </a:r>
            <a:r>
              <a:rPr lang="en-GB" dirty="0"/>
              <a:t>/</a:t>
            </a:r>
            <a:r>
              <a:rPr lang="en-GB" dirty="0" err="1"/>
              <a:t>setup.bash</a:t>
            </a:r>
            <a:endParaRPr lang="en-GB" dirty="0"/>
          </a:p>
          <a:p>
            <a:pPr lvl="1"/>
            <a:r>
              <a:rPr lang="en-GB" i="1" dirty="0"/>
              <a:t>This should take about 5-10 mins, please check you have done this before the trying the demonstrations</a:t>
            </a:r>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14</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FD459C7A-EDDD-460E-B724-C36C06A60D4C}"/>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196115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a:xfrm>
            <a:off x="1066800" y="234741"/>
            <a:ext cx="10058400" cy="1450757"/>
          </a:xfrm>
        </p:spPr>
        <p:txBody>
          <a:bodyPr/>
          <a:lstStyle/>
          <a:p>
            <a:r>
              <a:rPr lang="en-AU" dirty="0"/>
              <a:t>Navigation – UAVUSR Emulator Demo</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3"/>
            <a:ext cx="10058400" cy="3817647"/>
          </a:xfrm>
        </p:spPr>
        <p:txBody>
          <a:bodyPr>
            <a:normAutofit/>
          </a:bodyPr>
          <a:lstStyle/>
          <a:p>
            <a:pPr marL="201168" lvl="1" indent="0">
              <a:buNone/>
            </a:pPr>
            <a:r>
              <a:rPr lang="en-GB" sz="2000" dirty="0"/>
              <a:t>Open up 5 terminal windows and run the following commands for each of the windows:</a:t>
            </a:r>
          </a:p>
          <a:p>
            <a:pPr marL="726948" lvl="2" indent="-342900">
              <a:buFont typeface="+mj-lt"/>
              <a:buAutoNum type="arabicPeriod"/>
            </a:pPr>
            <a:r>
              <a:rPr lang="en-GB" dirty="0"/>
              <a:t>The ROS core:</a:t>
            </a:r>
          </a:p>
          <a:p>
            <a:pPr marL="566928" lvl="3" indent="0">
              <a:buNone/>
            </a:pPr>
            <a:r>
              <a:rPr lang="en-GB" dirty="0">
                <a:latin typeface="Consolas" panose="020B0609020204030204" pitchFamily="49" charset="0"/>
              </a:rPr>
              <a:t>	</a:t>
            </a:r>
            <a:r>
              <a:rPr lang="en-GB" dirty="0" err="1">
                <a:latin typeface="Consolas" panose="020B0609020204030204" pitchFamily="49" charset="0"/>
              </a:rPr>
              <a:t>roscore</a:t>
            </a:r>
            <a:endParaRPr lang="en-GB" dirty="0">
              <a:latin typeface="Consolas" panose="020B0609020204030204" pitchFamily="49" charset="0"/>
            </a:endParaRPr>
          </a:p>
          <a:p>
            <a:pPr marL="566928" lvl="3" indent="0">
              <a:buNone/>
            </a:pPr>
            <a:endParaRPr lang="en-GB" b="1" dirty="0"/>
          </a:p>
          <a:p>
            <a:pPr marL="726948" lvl="2" indent="-342900">
              <a:buFont typeface="+mj-lt"/>
              <a:buAutoNum type="arabicPeriod"/>
            </a:pPr>
            <a:r>
              <a:rPr lang="en-GB" dirty="0"/>
              <a:t>UAVUSR emulator</a:t>
            </a:r>
          </a:p>
          <a:p>
            <a:pPr marL="749808" lvl="4" indent="0">
              <a:buNone/>
            </a:pPr>
            <a:r>
              <a:rPr lang="en-AU" dirty="0">
                <a:latin typeface="Consolas" panose="020B0609020204030204" pitchFamily="49" charset="0"/>
              </a:rPr>
              <a:t>	</a:t>
            </a:r>
            <a:r>
              <a:rPr lang="en-AU" dirty="0" err="1">
                <a:latin typeface="Consolas" panose="020B0609020204030204" pitchFamily="49" charset="0"/>
              </a:rPr>
              <a:t>roslaunch</a:t>
            </a:r>
            <a:r>
              <a:rPr lang="en-AU" dirty="0">
                <a:latin typeface="Consolas" panose="020B0609020204030204" pitchFamily="49" charset="0"/>
              </a:rPr>
              <a:t> </a:t>
            </a:r>
            <a:r>
              <a:rPr lang="en-AU" dirty="0" err="1">
                <a:latin typeface="Consolas" panose="020B0609020204030204" pitchFamily="49" charset="0"/>
              </a:rPr>
              <a:t>uavusr_emulator</a:t>
            </a:r>
            <a:r>
              <a:rPr lang="en-AU" dirty="0">
                <a:latin typeface="Consolas" panose="020B0609020204030204" pitchFamily="49" charset="0"/>
              </a:rPr>
              <a:t> </a:t>
            </a:r>
            <a:r>
              <a:rPr lang="en-AU" dirty="0" err="1">
                <a:latin typeface="Consolas" panose="020B0609020204030204" pitchFamily="49" charset="0"/>
              </a:rPr>
              <a:t>emulator.launch</a:t>
            </a:r>
            <a:endParaRPr lang="en-AU" dirty="0">
              <a:latin typeface="Consolas" panose="020B0609020204030204" pitchFamily="49" charset="0"/>
            </a:endParaRPr>
          </a:p>
          <a:p>
            <a:pPr marL="726948" lvl="2" indent="-342900">
              <a:buFont typeface="+mj-lt"/>
              <a:buAutoNum type="arabicPeriod"/>
            </a:pPr>
            <a:endParaRPr lang="en-AU" dirty="0"/>
          </a:p>
          <a:p>
            <a:pPr marL="726948" lvl="2" indent="-342900">
              <a:buFont typeface="+mj-lt"/>
              <a:buAutoNum type="arabicPeriod"/>
            </a:pPr>
            <a:r>
              <a:rPr lang="en-AU" dirty="0"/>
              <a:t>Visualisation:</a:t>
            </a:r>
          </a:p>
          <a:p>
            <a:pPr marL="566928" lvl="3" indent="0">
              <a:buNone/>
            </a:pPr>
            <a:r>
              <a:rPr lang="en-AU" dirty="0"/>
              <a:t>	</a:t>
            </a:r>
            <a:r>
              <a:rPr lang="en-AU" dirty="0" err="1"/>
              <a:t>rviz</a:t>
            </a:r>
            <a:endParaRPr lang="en-GB" dirty="0"/>
          </a:p>
          <a:p>
            <a:pPr marL="726948" lvl="2" indent="-342900">
              <a:buFont typeface="+mj-lt"/>
              <a:buAutoNum type="arabicPeriod"/>
            </a:pPr>
            <a:endParaRPr lang="en-GB" dirty="0"/>
          </a:p>
          <a:p>
            <a:pPr marL="726948" lvl="2" indent="-342900">
              <a:buFont typeface="+mj-lt"/>
              <a:buAutoNum type="arabicPeriod"/>
            </a:pPr>
            <a:r>
              <a:rPr lang="en-GB" dirty="0"/>
              <a:t>Guidance Example: (will open soon)</a:t>
            </a:r>
          </a:p>
          <a:p>
            <a:pPr marL="726948" lvl="2" indent="-342900">
              <a:buFont typeface="+mj-lt"/>
              <a:buAutoNum type="arabicPeriod"/>
            </a:pPr>
            <a:r>
              <a:rPr lang="en-GB" dirty="0"/>
              <a:t>Guidance Autonomy: (will open soon)</a:t>
            </a:r>
          </a:p>
          <a:p>
            <a:pPr marL="726948" lvl="2" indent="-342900">
              <a:buFont typeface="+mj-lt"/>
              <a:buAutoNum type="arabicPeriod"/>
            </a:pPr>
            <a:endParaRPr lang="en-GB"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15</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BB3BCE66-271F-47FA-89A9-EBBF4867FD0C}"/>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154566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366713" y="252159"/>
            <a:ext cx="11458574" cy="3577505"/>
          </a:xfrm>
        </p:spPr>
        <p:txBody>
          <a:bodyPr>
            <a:normAutofit/>
          </a:bodyPr>
          <a:lstStyle/>
          <a:p>
            <a:pPr marL="201168" lvl="1" indent="0">
              <a:buNone/>
            </a:pPr>
            <a:r>
              <a:rPr lang="en-GB" dirty="0"/>
              <a:t>In </a:t>
            </a:r>
            <a:r>
              <a:rPr lang="en-GB" i="1" dirty="0" err="1"/>
              <a:t>rviz</a:t>
            </a:r>
            <a:r>
              <a:rPr lang="en-GB" dirty="0"/>
              <a:t>, add and configure:</a:t>
            </a:r>
          </a:p>
          <a:p>
            <a:pPr lvl="1"/>
            <a:r>
              <a:rPr lang="en-GB" dirty="0"/>
              <a:t>A Pose plugin (</a:t>
            </a:r>
            <a:r>
              <a:rPr lang="en-GB" b="1" dirty="0"/>
              <a:t>topic: </a:t>
            </a:r>
            <a:r>
              <a:rPr lang="en-GB" dirty="0">
                <a:latin typeface="Consolas" panose="020B0609020204030204" pitchFamily="49" charset="0"/>
              </a:rPr>
              <a:t>/</a:t>
            </a:r>
            <a:r>
              <a:rPr lang="en-GB" dirty="0" err="1">
                <a:latin typeface="Consolas" panose="020B0609020204030204" pitchFamily="49" charset="0"/>
              </a:rPr>
              <a:t>emulated_uav</a:t>
            </a:r>
            <a:r>
              <a:rPr lang="en-GB" dirty="0">
                <a:latin typeface="Consolas" panose="020B0609020204030204" pitchFamily="49" charset="0"/>
              </a:rPr>
              <a:t>/pose</a:t>
            </a:r>
            <a:r>
              <a:rPr lang="en-GB" dirty="0"/>
              <a:t>, </a:t>
            </a:r>
            <a:r>
              <a:rPr lang="en-GB" b="1" dirty="0" err="1"/>
              <a:t>color</a:t>
            </a:r>
            <a:r>
              <a:rPr lang="en-GB" b="1" dirty="0"/>
              <a:t>:</a:t>
            </a:r>
            <a:r>
              <a:rPr lang="en-GB" dirty="0"/>
              <a:t> </a:t>
            </a:r>
            <a:r>
              <a:rPr lang="en-GB" dirty="0">
                <a:solidFill>
                  <a:srgbClr val="FF0000"/>
                </a:solidFill>
              </a:rPr>
              <a:t>red</a:t>
            </a:r>
            <a:r>
              <a:rPr lang="en-GB" dirty="0"/>
              <a:t>)</a:t>
            </a:r>
          </a:p>
          <a:p>
            <a:pPr lvl="1"/>
            <a:r>
              <a:rPr lang="en-GB" dirty="0"/>
              <a:t>A second Pose plugin topic (</a:t>
            </a:r>
            <a:r>
              <a:rPr lang="en-GB" b="1" dirty="0"/>
              <a:t>topic: </a:t>
            </a:r>
            <a:r>
              <a:rPr lang="en-GB" dirty="0">
                <a:latin typeface="Consolas" panose="020B0609020204030204" pitchFamily="49" charset="0"/>
              </a:rPr>
              <a:t>/</a:t>
            </a:r>
            <a:r>
              <a:rPr lang="en-GB" dirty="0" err="1">
                <a:latin typeface="Consolas" panose="020B0609020204030204" pitchFamily="49" charset="0"/>
              </a:rPr>
              <a:t>emulated_uav</a:t>
            </a:r>
            <a:r>
              <a:rPr lang="en-GB" dirty="0">
                <a:latin typeface="Consolas" panose="020B0609020204030204" pitchFamily="49" charset="0"/>
              </a:rPr>
              <a:t>/guidance/feedback/contrail/pose</a:t>
            </a:r>
            <a:r>
              <a:rPr lang="en-GB" dirty="0"/>
              <a:t>, </a:t>
            </a:r>
            <a:r>
              <a:rPr lang="en-GB" b="1" dirty="0" err="1"/>
              <a:t>color</a:t>
            </a:r>
            <a:r>
              <a:rPr lang="en-GB" b="1" dirty="0"/>
              <a:t>:</a:t>
            </a:r>
            <a:r>
              <a:rPr lang="en-GB" dirty="0"/>
              <a:t> </a:t>
            </a:r>
            <a:r>
              <a:rPr lang="en-GB" dirty="0">
                <a:solidFill>
                  <a:schemeClr val="accent2">
                    <a:lumMod val="60000"/>
                    <a:lumOff val="40000"/>
                  </a:schemeClr>
                </a:solidFill>
              </a:rPr>
              <a:t>blue</a:t>
            </a:r>
            <a:r>
              <a:rPr lang="en-GB" dirty="0"/>
              <a:t>),</a:t>
            </a:r>
          </a:p>
          <a:p>
            <a:pPr lvl="1"/>
            <a:r>
              <a:rPr lang="en-GB" dirty="0"/>
              <a:t>A Path plugin (</a:t>
            </a:r>
            <a:r>
              <a:rPr lang="en-GB" b="1" dirty="0"/>
              <a:t>topic: </a:t>
            </a:r>
            <a:r>
              <a:rPr lang="en-GB" dirty="0">
                <a:latin typeface="Consolas" panose="020B0609020204030204" pitchFamily="49" charset="0"/>
              </a:rPr>
              <a:t>/</a:t>
            </a:r>
            <a:r>
              <a:rPr lang="en-GB" dirty="0" err="1">
                <a:latin typeface="Consolas" panose="020B0609020204030204" pitchFamily="49" charset="0"/>
              </a:rPr>
              <a:t>emulated_uav</a:t>
            </a:r>
            <a:r>
              <a:rPr lang="en-GB" dirty="0">
                <a:latin typeface="Consolas" panose="020B0609020204030204" pitchFamily="49" charset="0"/>
              </a:rPr>
              <a:t>/path</a:t>
            </a:r>
            <a:r>
              <a:rPr lang="en-GB" dirty="0"/>
              <a:t>)</a:t>
            </a:r>
            <a:endParaRPr lang="en-GB" i="1"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16</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pic>
        <p:nvPicPr>
          <p:cNvPr id="3074" name="Picture 2" descr="https://scontent.fbne3-1.fna.fbcdn.net/v/t1.15752-9/38691010_322927841584050_3505429165987856384_n.png?_nc_cat=0&amp;oh=8cd3d09a729f370ae00ccafbe070b1c4&amp;oe=5C0A9857">
            <a:extLst>
              <a:ext uri="{FF2B5EF4-FFF2-40B4-BE49-F238E27FC236}">
                <a16:creationId xmlns:a16="http://schemas.microsoft.com/office/drawing/2014/main" id="{52E40D9A-D9CC-487E-9987-DC850E832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021" y="1810971"/>
            <a:ext cx="8535958" cy="429154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ECE92412-0A31-4816-8F19-35BA9C3B00B7}"/>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309942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a:xfrm>
            <a:off x="1066800" y="234741"/>
            <a:ext cx="10058400" cy="1450757"/>
          </a:xfrm>
        </p:spPr>
        <p:txBody>
          <a:bodyPr/>
          <a:lstStyle/>
          <a:p>
            <a:r>
              <a:rPr lang="en-AU" dirty="0"/>
              <a:t>Navigation – UAVUSR Emulator Demo</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806245" y="1835901"/>
            <a:ext cx="10850880" cy="4098173"/>
          </a:xfrm>
        </p:spPr>
        <p:txBody>
          <a:bodyPr>
            <a:normAutofit/>
          </a:bodyPr>
          <a:lstStyle/>
          <a:p>
            <a:pPr marL="841248" lvl="2" indent="-457200">
              <a:buFont typeface="+mj-lt"/>
              <a:buAutoNum type="arabicPeriod" startAt="4"/>
            </a:pPr>
            <a:r>
              <a:rPr lang="en-GB" sz="2000" dirty="0"/>
              <a:t>Launch the guidance example:</a:t>
            </a:r>
          </a:p>
          <a:p>
            <a:pPr marL="384048" lvl="2" indent="0">
              <a:buNone/>
            </a:pPr>
            <a:r>
              <a:rPr lang="en-GB" sz="1800" dirty="0">
                <a:latin typeface="Consolas" panose="020B0609020204030204" pitchFamily="49" charset="0"/>
              </a:rPr>
              <a:t>	</a:t>
            </a:r>
            <a:r>
              <a:rPr lang="en-GB" sz="1800" dirty="0" err="1">
                <a:latin typeface="Consolas" panose="020B0609020204030204" pitchFamily="49" charset="0"/>
              </a:rPr>
              <a:t>roslaunch</a:t>
            </a:r>
            <a:r>
              <a:rPr lang="en-GB" sz="1800" dirty="0">
                <a:latin typeface="Consolas" panose="020B0609020204030204" pitchFamily="49" charset="0"/>
              </a:rPr>
              <a:t> </a:t>
            </a:r>
            <a:r>
              <a:rPr lang="en-GB" sz="1800" dirty="0" err="1">
                <a:latin typeface="Consolas" panose="020B0609020204030204" pitchFamily="49" charset="0"/>
              </a:rPr>
              <a:t>uavusr_emulator</a:t>
            </a:r>
            <a:r>
              <a:rPr lang="en-GB" sz="1800" dirty="0">
                <a:latin typeface="Consolas" panose="020B0609020204030204" pitchFamily="49" charset="0"/>
              </a:rPr>
              <a:t> </a:t>
            </a:r>
            <a:r>
              <a:rPr lang="en-GB" sz="1800" dirty="0" err="1">
                <a:latin typeface="Consolas" panose="020B0609020204030204" pitchFamily="49" charset="0"/>
              </a:rPr>
              <a:t>guidance.launch</a:t>
            </a:r>
            <a:r>
              <a:rPr lang="en-GB" sz="1800" dirty="0">
                <a:latin typeface="Consolas" panose="020B0609020204030204" pitchFamily="49" charset="0"/>
              </a:rPr>
              <a:t> </a:t>
            </a:r>
            <a:r>
              <a:rPr lang="en-GB" sz="1800" dirty="0" err="1">
                <a:latin typeface="Consolas" panose="020B0609020204030204" pitchFamily="49" charset="0"/>
              </a:rPr>
              <a:t>wp_name</a:t>
            </a:r>
            <a:r>
              <a:rPr lang="en-GB" sz="1800" dirty="0">
                <a:latin typeface="Consolas" panose="020B0609020204030204" pitchFamily="49" charset="0"/>
              </a:rPr>
              <a:t>:=square</a:t>
            </a:r>
            <a:endParaRPr lang="en-GB" sz="2000" dirty="0">
              <a:latin typeface="Consolas" panose="020B0609020204030204" pitchFamily="49" charset="0"/>
            </a:endParaRPr>
          </a:p>
          <a:p>
            <a:pPr marL="201168" lvl="1" indent="0">
              <a:buNone/>
            </a:pPr>
            <a:endParaRPr lang="en-GB" i="1" dirty="0"/>
          </a:p>
          <a:p>
            <a:pPr marL="201168" lvl="1" indent="0">
              <a:buNone/>
            </a:pPr>
            <a:r>
              <a:rPr lang="en-GB" sz="1700" i="1" dirty="0"/>
              <a:t>You should see the simulated UAV pose move within RVIZ along the given test path</a:t>
            </a:r>
          </a:p>
          <a:p>
            <a:pPr lvl="3"/>
            <a:endParaRPr lang="en-GB" sz="2000" b="1" dirty="0"/>
          </a:p>
          <a:p>
            <a:pPr marL="384048" lvl="2" indent="0">
              <a:buNone/>
            </a:pPr>
            <a:r>
              <a:rPr lang="en-GB" sz="2000" dirty="0"/>
              <a:t>To simulate the localisation to a detected target, the following demonstrates breaking off the given original path and localisation some specified location (1.0,1.0,3.0). </a:t>
            </a:r>
          </a:p>
          <a:p>
            <a:pPr marL="841248" lvl="2" indent="-457200">
              <a:buFont typeface="+mj-lt"/>
              <a:buAutoNum type="arabicPeriod" startAt="5"/>
            </a:pPr>
            <a:r>
              <a:rPr lang="en-GB" sz="2000" dirty="0"/>
              <a:t>Override the current path reference:</a:t>
            </a:r>
          </a:p>
          <a:p>
            <a:pPr marL="384048" lvl="2" indent="0">
              <a:buNone/>
            </a:pPr>
            <a:r>
              <a:rPr lang="en-GB" sz="1800" dirty="0">
                <a:latin typeface="Consolas" panose="020B0609020204030204" pitchFamily="49" charset="0"/>
              </a:rPr>
              <a:t>	</a:t>
            </a:r>
            <a:r>
              <a:rPr lang="en-GB" sz="1800" dirty="0" err="1">
                <a:latin typeface="Consolas" panose="020B0609020204030204" pitchFamily="49" charset="0"/>
              </a:rPr>
              <a:t>rosrun</a:t>
            </a:r>
            <a:r>
              <a:rPr lang="en-GB" sz="1800" dirty="0">
                <a:latin typeface="Consolas" panose="020B0609020204030204" pitchFamily="49" charset="0"/>
              </a:rPr>
              <a:t> </a:t>
            </a:r>
            <a:r>
              <a:rPr lang="en-GB" sz="1800" dirty="0" err="1">
                <a:latin typeface="Consolas" panose="020B0609020204030204" pitchFamily="49" charset="0"/>
              </a:rPr>
              <a:t>uavusr_emulator</a:t>
            </a:r>
            <a:r>
              <a:rPr lang="en-GB" sz="1800" dirty="0">
                <a:latin typeface="Consolas" panose="020B0609020204030204" pitchFamily="49" charset="0"/>
              </a:rPr>
              <a:t> </a:t>
            </a:r>
            <a:r>
              <a:rPr lang="en-GB" sz="1800" dirty="0" err="1">
                <a:latin typeface="Consolas" panose="020B0609020204030204" pitchFamily="49" charset="0"/>
              </a:rPr>
              <a:t>send_pose</a:t>
            </a:r>
            <a:r>
              <a:rPr lang="en-GB" sz="1800" dirty="0">
                <a:latin typeface="Consolas" panose="020B0609020204030204" pitchFamily="49" charset="0"/>
              </a:rPr>
              <a:t> 1.0 1.0 3.0 </a:t>
            </a:r>
          </a:p>
          <a:p>
            <a:pPr lvl="2"/>
            <a:endParaRPr lang="en-GB" sz="2000" i="1" dirty="0"/>
          </a:p>
          <a:p>
            <a:pPr marL="841248" lvl="2" indent="-457200">
              <a:buFont typeface="+mj-lt"/>
              <a:buAutoNum type="arabicPeriod" startAt="5"/>
            </a:pPr>
            <a:r>
              <a:rPr lang="en-GB" sz="2000" dirty="0"/>
              <a:t>[</a:t>
            </a:r>
            <a:r>
              <a:rPr lang="en-GB" sz="2000" i="1" dirty="0"/>
              <a:t>Press CTRL+C to close last command</a:t>
            </a:r>
            <a:r>
              <a:rPr lang="en-GB" sz="2000" dirty="0"/>
              <a:t>] Return to previous path reference:</a:t>
            </a:r>
          </a:p>
          <a:p>
            <a:pPr marL="566928" lvl="3" indent="0">
              <a:buNone/>
            </a:pPr>
            <a:r>
              <a:rPr lang="en-GB" sz="1900" dirty="0">
                <a:latin typeface="Consolas" panose="020B0609020204030204" pitchFamily="49" charset="0"/>
              </a:rPr>
              <a:t>	</a:t>
            </a:r>
            <a:r>
              <a:rPr lang="en-GB" sz="1900" dirty="0" err="1">
                <a:latin typeface="Consolas" panose="020B0609020204030204" pitchFamily="49" charset="0"/>
              </a:rPr>
              <a:t>rosservice</a:t>
            </a:r>
            <a:r>
              <a:rPr lang="en-GB" sz="1900" dirty="0">
                <a:latin typeface="Consolas" panose="020B0609020204030204" pitchFamily="49" charset="0"/>
              </a:rPr>
              <a:t> call /</a:t>
            </a:r>
            <a:r>
              <a:rPr lang="en-GB" sz="1900" dirty="0" err="1">
                <a:latin typeface="Consolas" panose="020B0609020204030204" pitchFamily="49" charset="0"/>
              </a:rPr>
              <a:t>emulated_uav</a:t>
            </a:r>
            <a:r>
              <a:rPr lang="en-GB" sz="1900" dirty="0">
                <a:latin typeface="Consolas" panose="020B0609020204030204" pitchFamily="49" charset="0"/>
              </a:rPr>
              <a:t>/guidance/contrail/</a:t>
            </a:r>
            <a:r>
              <a:rPr lang="en-GB" sz="1900" dirty="0" err="1">
                <a:latin typeface="Consolas" panose="020B0609020204030204" pitchFamily="49" charset="0"/>
              </a:rPr>
              <a:t>set_tracking</a:t>
            </a:r>
            <a:r>
              <a:rPr lang="en-GB" sz="1900" dirty="0">
                <a:latin typeface="Consolas" panose="020B0609020204030204" pitchFamily="49" charset="0"/>
              </a:rPr>
              <a:t> 2</a:t>
            </a:r>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17</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B06637A0-6327-4E5D-B0E2-348F73DB7989}"/>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78375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a:xfrm>
            <a:off x="1097280" y="286603"/>
            <a:ext cx="10058400" cy="1450757"/>
          </a:xfrm>
        </p:spPr>
        <p:txBody>
          <a:bodyPr/>
          <a:lstStyle/>
          <a:p>
            <a:r>
              <a:rPr lang="en-AU" dirty="0"/>
              <a:t>Navigation – Frames of Reference</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313996" y="1848271"/>
            <a:ext cx="5205047" cy="3400004"/>
          </a:xfrm>
        </p:spPr>
        <p:txBody>
          <a:bodyPr>
            <a:normAutofit/>
          </a:bodyPr>
          <a:lstStyle/>
          <a:p>
            <a:pPr>
              <a:buFontTx/>
              <a:buChar char="-"/>
            </a:pPr>
            <a:r>
              <a:rPr lang="en-AU" dirty="0"/>
              <a:t>Three different local frames of Reference</a:t>
            </a:r>
          </a:p>
          <a:p>
            <a:pPr lvl="1">
              <a:buFontTx/>
              <a:buChar char="-"/>
            </a:pPr>
            <a:r>
              <a:rPr lang="en-AU" dirty="0"/>
              <a:t>Map(World) </a:t>
            </a:r>
            <a:r>
              <a:rPr lang="en-AU" i="1" dirty="0">
                <a:cs typeface="Courier New" panose="02070309020205020404" pitchFamily="49" charset="0"/>
              </a:rPr>
              <a:t>→</a:t>
            </a:r>
            <a:r>
              <a:rPr lang="en-AU" dirty="0"/>
              <a:t> UAV</a:t>
            </a:r>
          </a:p>
          <a:p>
            <a:pPr lvl="2">
              <a:buFontTx/>
              <a:buChar char="-"/>
            </a:pPr>
            <a:r>
              <a:rPr lang="en-AU" dirty="0"/>
              <a:t>VICON Pose messages of the UAV location will be in this frame, with the notation East, North, Up (ENU). Centre floor point of the flight area will be the origin. The measurement of the UAV pose is dynamic and will change over time. </a:t>
            </a:r>
          </a:p>
          <a:p>
            <a:pPr lvl="1">
              <a:buFontTx/>
              <a:buChar char="-"/>
            </a:pPr>
            <a:r>
              <a:rPr lang="en-AU" dirty="0"/>
              <a:t>UAV</a:t>
            </a:r>
            <a:r>
              <a:rPr lang="en-AU" i="1" dirty="0">
                <a:cs typeface="Courier New" panose="02070309020205020404" pitchFamily="49" charset="0"/>
              </a:rPr>
              <a:t> → </a:t>
            </a:r>
            <a:r>
              <a:rPr lang="en-AU" dirty="0"/>
              <a:t>Camera </a:t>
            </a:r>
          </a:p>
          <a:p>
            <a:pPr lvl="2">
              <a:buFontTx/>
              <a:buChar char="-"/>
            </a:pPr>
            <a:r>
              <a:rPr lang="en-AU" dirty="0"/>
              <a:t>The pose of the camera relative to the UAV origin. This frame of reference will be static, since the camera is not actuating independently from the UAV. </a:t>
            </a:r>
          </a:p>
          <a:p>
            <a:pPr lvl="1">
              <a:buFontTx/>
              <a:buChar char="-"/>
            </a:pPr>
            <a:r>
              <a:rPr lang="en-AU" dirty="0"/>
              <a:t>Camera </a:t>
            </a:r>
            <a:r>
              <a:rPr lang="en-AU" i="1" dirty="0">
                <a:cs typeface="Courier New" panose="02070309020205020404" pitchFamily="49" charset="0"/>
              </a:rPr>
              <a:t>→ </a:t>
            </a:r>
            <a:r>
              <a:rPr lang="en-AU" dirty="0"/>
              <a:t>Target</a:t>
            </a:r>
          </a:p>
          <a:p>
            <a:pPr lvl="2">
              <a:buFontTx/>
              <a:buChar char="-"/>
            </a:pPr>
            <a:r>
              <a:rPr lang="en-AU" dirty="0"/>
              <a:t>The target pose in relation to the camera. This will be dynamic as it is based of the position and the orientation of the UAV.</a:t>
            </a:r>
          </a:p>
          <a:p>
            <a:pPr marL="201168" lvl="1" indent="0">
              <a:buNone/>
            </a:pPr>
            <a:endParaRPr lang="en-AU" dirty="0"/>
          </a:p>
          <a:p>
            <a:pPr lvl="1">
              <a:buFontTx/>
              <a:buChar char="-"/>
            </a:pPr>
            <a:endParaRPr lang="en-AU" dirty="0"/>
          </a:p>
          <a:p>
            <a:pPr lvl="1">
              <a:buFontTx/>
              <a:buChar char="-"/>
            </a:pPr>
            <a:endParaRPr lang="en-AU" dirty="0"/>
          </a:p>
          <a:p>
            <a:endParaRPr lang="en-AU"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18</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pic>
        <p:nvPicPr>
          <p:cNvPr id="9" name="Picture 8">
            <a:extLst>
              <a:ext uri="{FF2B5EF4-FFF2-40B4-BE49-F238E27FC236}">
                <a16:creationId xmlns:a16="http://schemas.microsoft.com/office/drawing/2014/main" id="{4931FDBC-556F-4E66-AA43-5E4619B2A360}"/>
              </a:ext>
            </a:extLst>
          </p:cNvPr>
          <p:cNvPicPr>
            <a:picLocks noChangeAspect="1"/>
          </p:cNvPicPr>
          <p:nvPr/>
        </p:nvPicPr>
        <p:blipFill>
          <a:blip r:embed="rId3"/>
          <a:stretch>
            <a:fillRect/>
          </a:stretch>
        </p:blipFill>
        <p:spPr>
          <a:xfrm>
            <a:off x="5852579" y="1878384"/>
            <a:ext cx="5677545" cy="3101231"/>
          </a:xfrm>
          <a:prstGeom prst="rect">
            <a:avLst/>
          </a:prstGeom>
        </p:spPr>
      </p:pic>
      <p:sp>
        <p:nvSpPr>
          <p:cNvPr id="10" name="Footer Placeholder 4">
            <a:extLst>
              <a:ext uri="{FF2B5EF4-FFF2-40B4-BE49-F238E27FC236}">
                <a16:creationId xmlns:a16="http://schemas.microsoft.com/office/drawing/2014/main" id="{E4B41351-E52E-489D-8D27-F8A2DCE57136}"/>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
        <p:nvSpPr>
          <p:cNvPr id="4" name="Rectangle 3">
            <a:extLst>
              <a:ext uri="{FF2B5EF4-FFF2-40B4-BE49-F238E27FC236}">
                <a16:creationId xmlns:a16="http://schemas.microsoft.com/office/drawing/2014/main" id="{07D4DDD3-4319-4979-9278-633740BEA55C}"/>
              </a:ext>
            </a:extLst>
          </p:cNvPr>
          <p:cNvSpPr/>
          <p:nvPr/>
        </p:nvSpPr>
        <p:spPr>
          <a:xfrm>
            <a:off x="1349021" y="5416336"/>
            <a:ext cx="10058400" cy="646331"/>
          </a:xfrm>
          <a:prstGeom prst="rect">
            <a:avLst/>
          </a:prstGeom>
        </p:spPr>
        <p:txBody>
          <a:bodyPr wrap="square">
            <a:spAutoFit/>
          </a:bodyPr>
          <a:lstStyle/>
          <a:p>
            <a:r>
              <a:rPr lang="en-AU" i="1" dirty="0"/>
              <a:t>Eventually, Image Processing should find the a target marker location in the World Frame by calculating:</a:t>
            </a:r>
          </a:p>
          <a:p>
            <a:r>
              <a:rPr lang="en-AU" i="1" dirty="0"/>
              <a:t>	Target </a:t>
            </a:r>
            <a:r>
              <a:rPr lang="en-AU" i="1" dirty="0">
                <a:cs typeface="Courier New" panose="02070309020205020404" pitchFamily="49" charset="0"/>
              </a:rPr>
              <a:t>→</a:t>
            </a:r>
            <a:r>
              <a:rPr lang="en-AU" i="1" dirty="0"/>
              <a:t> Camera</a:t>
            </a:r>
            <a:r>
              <a:rPr lang="en-AU" i="1" dirty="0">
                <a:cs typeface="Courier New" panose="02070309020205020404" pitchFamily="49" charset="0"/>
              </a:rPr>
              <a:t> →</a:t>
            </a:r>
            <a:r>
              <a:rPr lang="en-AU" i="1" dirty="0"/>
              <a:t> UAV</a:t>
            </a:r>
            <a:r>
              <a:rPr lang="en-AU" i="1" dirty="0">
                <a:cs typeface="Courier New" panose="02070309020205020404" pitchFamily="49" charset="0"/>
              </a:rPr>
              <a:t> →</a:t>
            </a:r>
            <a:r>
              <a:rPr lang="en-AU" i="1" dirty="0"/>
              <a:t> Map (world)</a:t>
            </a:r>
          </a:p>
        </p:txBody>
      </p:sp>
    </p:spTree>
    <p:extLst>
      <p:ext uri="{BB962C8B-B14F-4D97-AF65-F5344CB8AC3E}">
        <p14:creationId xmlns:p14="http://schemas.microsoft.com/office/powerpoint/2010/main" val="409976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DFD2-C696-4A6F-A4AC-EEC8A8A231EE}"/>
              </a:ext>
            </a:extLst>
          </p:cNvPr>
          <p:cNvSpPr>
            <a:spLocks noGrp="1"/>
          </p:cNvSpPr>
          <p:nvPr>
            <p:ph type="title"/>
          </p:nvPr>
        </p:nvSpPr>
        <p:spPr>
          <a:xfrm>
            <a:off x="1066800" y="1978243"/>
            <a:ext cx="10058400" cy="1450757"/>
          </a:xfrm>
        </p:spPr>
        <p:txBody>
          <a:bodyPr>
            <a:normAutofit fontScale="90000"/>
          </a:bodyPr>
          <a:lstStyle/>
          <a:p>
            <a:pPr algn="ctr"/>
            <a:r>
              <a:rPr lang="en-AU" sz="9600" dirty="0"/>
              <a:t>Autopilot Integration</a:t>
            </a:r>
          </a:p>
        </p:txBody>
      </p:sp>
      <p:sp>
        <p:nvSpPr>
          <p:cNvPr id="5" name="Slide Number Placeholder 4">
            <a:extLst>
              <a:ext uri="{FF2B5EF4-FFF2-40B4-BE49-F238E27FC236}">
                <a16:creationId xmlns:a16="http://schemas.microsoft.com/office/drawing/2014/main" id="{7D38F6F2-4F90-4568-8059-621DF1FB8EFE}"/>
              </a:ext>
            </a:extLst>
          </p:cNvPr>
          <p:cNvSpPr>
            <a:spLocks noGrp="1"/>
          </p:cNvSpPr>
          <p:nvPr>
            <p:ph type="sldNum" sz="quarter" idx="12"/>
          </p:nvPr>
        </p:nvSpPr>
        <p:spPr/>
        <p:txBody>
          <a:bodyPr/>
          <a:lstStyle/>
          <a:p>
            <a:fld id="{E159FAB7-1BA5-40A1-A1A1-79347EBC2B67}" type="slidenum">
              <a:rPr lang="en-AU" smtClean="0"/>
              <a:t>2</a:t>
            </a:fld>
            <a:endParaRPr lang="en-AU"/>
          </a:p>
        </p:txBody>
      </p:sp>
      <p:sp>
        <p:nvSpPr>
          <p:cNvPr id="4" name="Footer Placeholder 4">
            <a:extLst>
              <a:ext uri="{FF2B5EF4-FFF2-40B4-BE49-F238E27FC236}">
                <a16:creationId xmlns:a16="http://schemas.microsoft.com/office/drawing/2014/main" id="{56CDFBD7-4E11-4B90-BC24-07BC8E788B43}"/>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grpSp>
        <p:nvGrpSpPr>
          <p:cNvPr id="6" name="Group 5">
            <a:extLst>
              <a:ext uri="{FF2B5EF4-FFF2-40B4-BE49-F238E27FC236}">
                <a16:creationId xmlns:a16="http://schemas.microsoft.com/office/drawing/2014/main" id="{78CB0E2D-F0D6-46ED-99E1-351A42D811FE}"/>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281E88BF-7BE9-449D-AFBF-E9C8FF021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0417309A-A983-474B-BF35-F313BF3C6557}"/>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2566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Autopilot Subsystem Summary</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10058400" cy="4052146"/>
          </a:xfrm>
        </p:spPr>
        <p:txBody>
          <a:bodyPr>
            <a:normAutofit lnSpcReduction="10000"/>
          </a:bodyPr>
          <a:lstStyle/>
          <a:p>
            <a:r>
              <a:rPr lang="en-AU" dirty="0"/>
              <a:t> Autopilot / GCS Responsibilities:</a:t>
            </a:r>
          </a:p>
          <a:p>
            <a:pPr lvl="1"/>
            <a:r>
              <a:rPr lang="en-AU" dirty="0"/>
              <a:t>Ensuring the Autopilot is set up for autonomous flight</a:t>
            </a:r>
          </a:p>
          <a:p>
            <a:pPr lvl="1"/>
            <a:r>
              <a:rPr lang="en-AU" dirty="0"/>
              <a:t>Ensuring the GCS is operating as intended with appropriate visualization</a:t>
            </a:r>
          </a:p>
          <a:p>
            <a:pPr lvl="1"/>
            <a:r>
              <a:rPr lang="en-AU" dirty="0"/>
              <a:t>Managing ground-level interfaces (such as ROS topics and launch files)</a:t>
            </a:r>
          </a:p>
          <a:p>
            <a:pPr lvl="1"/>
            <a:r>
              <a:rPr lang="en-AU" dirty="0"/>
              <a:t>Responsible for operation of the UAV during flight</a:t>
            </a:r>
          </a:p>
          <a:p>
            <a:r>
              <a:rPr lang="en-AU" dirty="0"/>
              <a:t> Useful links for the Autopilot subsystem:</a:t>
            </a:r>
          </a:p>
          <a:p>
            <a:pPr lvl="1"/>
            <a:r>
              <a:rPr lang="en-AU" dirty="0"/>
              <a:t>Flight Controller / Firmware Documentation</a:t>
            </a:r>
          </a:p>
          <a:p>
            <a:pPr lvl="1"/>
            <a:r>
              <a:rPr lang="en-AU" dirty="0">
                <a:hlinkClick r:id="rId2"/>
              </a:rPr>
              <a:t>https://github.com/qutas/robin/blob/master/documents/README.md</a:t>
            </a:r>
            <a:endParaRPr lang="en-AU" dirty="0"/>
          </a:p>
          <a:p>
            <a:pPr lvl="1"/>
            <a:r>
              <a:rPr lang="en-AU" dirty="0"/>
              <a:t>Flight Controller / Firmware Documentation</a:t>
            </a:r>
          </a:p>
          <a:p>
            <a:pPr lvl="1"/>
            <a:r>
              <a:rPr lang="en-AU" dirty="0">
                <a:hlinkClick r:id="rId3"/>
              </a:rPr>
              <a:t>https://github.com/qutas/info/wiki/Flight-Controllers-&amp;-Autopilots</a:t>
            </a:r>
            <a:endParaRPr lang="en-AU" dirty="0"/>
          </a:p>
          <a:p>
            <a:pPr lvl="1"/>
            <a:r>
              <a:rPr lang="en-AU" dirty="0"/>
              <a:t>Setup &amp; Configuration Guides</a:t>
            </a:r>
          </a:p>
          <a:p>
            <a:pPr lvl="1"/>
            <a:r>
              <a:rPr lang="en-AU" dirty="0">
                <a:hlinkClick r:id="rId4"/>
              </a:rPr>
              <a:t>https://github.com/qutas/info/wiki/UAV-Setup-Guides#mavros-first-steps</a:t>
            </a:r>
            <a:endParaRPr lang="en-AU" dirty="0"/>
          </a:p>
          <a:p>
            <a:pPr lvl="1"/>
            <a:endParaRPr lang="en-AU" dirty="0"/>
          </a:p>
          <a:p>
            <a:endParaRPr lang="en-AU"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3</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63D629C0-8FC8-4465-8DFF-9C114759AF75}"/>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11913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GCS </a:t>
            </a:r>
            <a:r>
              <a:rPr lang="en-AU" dirty="0">
                <a:cs typeface="Courier New" panose="02070309020205020404" pitchFamily="49" charset="0"/>
              </a:rPr>
              <a:t>→ </a:t>
            </a:r>
            <a:r>
              <a:rPr lang="en-AU" dirty="0"/>
              <a:t>Autopilot Communication</a:t>
            </a:r>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4</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63D629C0-8FC8-4465-8DFF-9C114759AF75}"/>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pic>
        <p:nvPicPr>
          <p:cNvPr id="21" name="Content Placeholder 20">
            <a:extLst>
              <a:ext uri="{FF2B5EF4-FFF2-40B4-BE49-F238E27FC236}">
                <a16:creationId xmlns:a16="http://schemas.microsoft.com/office/drawing/2014/main" id="{FCFDC8B1-1949-4CC4-A66B-38F3ADCBF1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52879"/>
            <a:ext cx="10058400" cy="3809493"/>
          </a:xfrm>
        </p:spPr>
      </p:pic>
    </p:spTree>
    <p:extLst>
      <p:ext uri="{BB962C8B-B14F-4D97-AF65-F5344CB8AC3E}">
        <p14:creationId xmlns:p14="http://schemas.microsoft.com/office/powerpoint/2010/main" val="53565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GCS </a:t>
            </a:r>
            <a:r>
              <a:rPr lang="en-AU" dirty="0">
                <a:cs typeface="Courier New" panose="02070309020205020404" pitchFamily="49" charset="0"/>
              </a:rPr>
              <a:t>→ </a:t>
            </a:r>
            <a:r>
              <a:rPr lang="en-AU" dirty="0"/>
              <a:t>Autopilot Communication</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10058400" cy="4052146"/>
          </a:xfrm>
        </p:spPr>
        <p:txBody>
          <a:bodyPr>
            <a:normAutofit/>
          </a:bodyPr>
          <a:lstStyle/>
          <a:p>
            <a:pPr marL="457200" indent="-457200">
              <a:buClr>
                <a:schemeClr val="tx1"/>
              </a:buClr>
              <a:buFont typeface="+mj-lt"/>
              <a:buAutoNum type="alphaLcParenR"/>
            </a:pPr>
            <a:r>
              <a:rPr lang="en-AU" dirty="0"/>
              <a:t>UAV State Feedback (</a:t>
            </a:r>
            <a:r>
              <a:rPr lang="en-AU" dirty="0" err="1">
                <a:latin typeface="Consolas" panose="020B0609020204030204" pitchFamily="49" charset="0"/>
              </a:rPr>
              <a:t>mavros_msgs</a:t>
            </a:r>
            <a:r>
              <a:rPr lang="en-AU" dirty="0">
                <a:latin typeface="Consolas" panose="020B0609020204030204" pitchFamily="49" charset="0"/>
              </a:rPr>
              <a:t>/State</a:t>
            </a:r>
            <a:r>
              <a:rPr lang="en-AU" dirty="0"/>
              <a:t>)</a:t>
            </a:r>
          </a:p>
          <a:p>
            <a:pPr marL="457200" indent="-457200">
              <a:buClr>
                <a:schemeClr val="tx1"/>
              </a:buClr>
              <a:buFont typeface="+mj-lt"/>
              <a:buAutoNum type="alphaLcParenR"/>
            </a:pPr>
            <a:r>
              <a:rPr lang="en-AU" dirty="0"/>
              <a:t>Tracking Reference (</a:t>
            </a:r>
            <a:r>
              <a:rPr lang="en-AU" dirty="0" err="1">
                <a:latin typeface="Consolas" panose="020B0609020204030204" pitchFamily="49" charset="0"/>
              </a:rPr>
              <a:t>nav_msgs</a:t>
            </a:r>
            <a:r>
              <a:rPr lang="en-AU" dirty="0">
                <a:latin typeface="Consolas" panose="020B0609020204030204" pitchFamily="49" charset="0"/>
              </a:rPr>
              <a:t>/Path</a:t>
            </a:r>
            <a:r>
              <a:rPr lang="en-AU" dirty="0"/>
              <a:t>, </a:t>
            </a:r>
            <a:r>
              <a:rPr lang="en-AU" dirty="0" err="1">
                <a:latin typeface="Consolas" panose="020B0609020204030204" pitchFamily="49" charset="0"/>
              </a:rPr>
              <a:t>geometry_msgs</a:t>
            </a:r>
            <a:r>
              <a:rPr lang="en-AU" dirty="0">
                <a:latin typeface="Consolas" panose="020B0609020204030204" pitchFamily="49" charset="0"/>
              </a:rPr>
              <a:t>/</a:t>
            </a:r>
            <a:r>
              <a:rPr lang="en-AU" dirty="0" err="1">
                <a:latin typeface="Consolas" panose="020B0609020204030204" pitchFamily="49" charset="0"/>
              </a:rPr>
              <a:t>PoseStamped</a:t>
            </a:r>
            <a:r>
              <a:rPr lang="en-AU" dirty="0"/>
              <a:t>)</a:t>
            </a:r>
          </a:p>
          <a:p>
            <a:pPr marL="457200" indent="-457200">
              <a:buClr>
                <a:schemeClr val="tx1"/>
              </a:buClr>
              <a:buFont typeface="+mj-lt"/>
              <a:buAutoNum type="alphaLcParenR"/>
            </a:pPr>
            <a:r>
              <a:rPr lang="en-AU" dirty="0"/>
              <a:t>Attitude/Thrust Vector (</a:t>
            </a:r>
            <a:r>
              <a:rPr lang="en-AU" dirty="0" err="1">
                <a:latin typeface="Consolas" panose="020B0609020204030204" pitchFamily="49" charset="0"/>
              </a:rPr>
              <a:t>mavros_msgs</a:t>
            </a:r>
            <a:r>
              <a:rPr lang="en-AU" dirty="0">
                <a:latin typeface="Consolas" panose="020B0609020204030204" pitchFamily="49" charset="0"/>
              </a:rPr>
              <a:t>/</a:t>
            </a:r>
            <a:r>
              <a:rPr lang="en-AU" dirty="0" err="1">
                <a:latin typeface="Consolas" panose="020B0609020204030204" pitchFamily="49" charset="0"/>
              </a:rPr>
              <a:t>AttitudeTarget</a:t>
            </a:r>
            <a:r>
              <a:rPr lang="en-AU" dirty="0"/>
              <a:t>)</a:t>
            </a:r>
          </a:p>
          <a:p>
            <a:pPr marL="457200" indent="-457200">
              <a:buClr>
                <a:schemeClr val="tx1"/>
              </a:buClr>
              <a:buFont typeface="+mj-lt"/>
              <a:buAutoNum type="alphaLcParenR"/>
            </a:pPr>
            <a:r>
              <a:rPr lang="en-AU" dirty="0"/>
              <a:t>USB-Serial Converter (115200 Baud)</a:t>
            </a:r>
          </a:p>
          <a:p>
            <a:pPr marL="457200" indent="-457200">
              <a:buClr>
                <a:schemeClr val="tx1"/>
              </a:buClr>
              <a:buFont typeface="+mj-lt"/>
              <a:buAutoNum type="alphaLcParenR"/>
            </a:pPr>
            <a:r>
              <a:rPr lang="en-AU" dirty="0"/>
              <a:t>Wireless Telemetry (900MHz)</a:t>
            </a:r>
          </a:p>
          <a:p>
            <a:pPr marL="457200" indent="-457200">
              <a:buClr>
                <a:schemeClr val="tx1"/>
              </a:buClr>
              <a:buFont typeface="+mj-lt"/>
              <a:buAutoNum type="alphaLcParenR"/>
            </a:pPr>
            <a:r>
              <a:rPr lang="en-AU" dirty="0"/>
              <a:t>Serial Connection (115200 Baud)</a:t>
            </a:r>
          </a:p>
          <a:p>
            <a:pPr marL="457200" indent="-457200">
              <a:buClr>
                <a:schemeClr val="tx1"/>
              </a:buClr>
              <a:buFont typeface="+mj-lt"/>
              <a:buAutoNum type="alphaLcParenR"/>
            </a:pPr>
            <a:r>
              <a:rPr lang="en-AU" dirty="0"/>
              <a:t>Assorted Hardware Interfaces (PWM, Analog)</a:t>
            </a:r>
          </a:p>
          <a:p>
            <a:pPr marL="457200" indent="-457200">
              <a:buClr>
                <a:schemeClr val="tx1"/>
              </a:buClr>
              <a:buFont typeface="+mj-lt"/>
              <a:buAutoNum type="alphaLcParenR"/>
            </a:pPr>
            <a:r>
              <a:rPr lang="en-AU" dirty="0"/>
              <a:t>UAV Dynamics / VICON Cameras (Flight)</a:t>
            </a:r>
          </a:p>
          <a:p>
            <a:pPr marL="457200" indent="-457200">
              <a:buClr>
                <a:schemeClr val="tx1"/>
              </a:buClr>
              <a:buFont typeface="+mj-lt"/>
              <a:buAutoNum type="alphaLcParenR"/>
            </a:pPr>
            <a:r>
              <a:rPr lang="en-AU" dirty="0"/>
              <a:t>Odometry Reading (</a:t>
            </a:r>
            <a:r>
              <a:rPr lang="en-AU" dirty="0" err="1">
                <a:latin typeface="Consolas" panose="020B0609020204030204" pitchFamily="49" charset="0"/>
              </a:rPr>
              <a:t>geometry_msgs</a:t>
            </a:r>
            <a:r>
              <a:rPr lang="en-AU" dirty="0">
                <a:latin typeface="Consolas" panose="020B0609020204030204" pitchFamily="49" charset="0"/>
              </a:rPr>
              <a:t>/</a:t>
            </a:r>
            <a:r>
              <a:rPr lang="en-AU" dirty="0" err="1">
                <a:latin typeface="Consolas" panose="020B0609020204030204" pitchFamily="49" charset="0"/>
              </a:rPr>
              <a:t>PoseStamped</a:t>
            </a:r>
            <a:r>
              <a:rPr lang="en-AU" dirty="0"/>
              <a:t>, </a:t>
            </a:r>
            <a:r>
              <a:rPr lang="en-AU" dirty="0" err="1">
                <a:latin typeface="Consolas" panose="020B0609020204030204" pitchFamily="49" charset="0"/>
              </a:rPr>
              <a:t>nav_msgs</a:t>
            </a:r>
            <a:r>
              <a:rPr lang="en-AU" dirty="0">
                <a:latin typeface="Consolas" panose="020B0609020204030204" pitchFamily="49" charset="0"/>
              </a:rPr>
              <a:t>/Odometry</a:t>
            </a:r>
            <a:r>
              <a:rPr lang="en-AU" dirty="0"/>
              <a:t>)</a:t>
            </a:r>
          </a:p>
          <a:p>
            <a:endParaRPr lang="en-AU"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5</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63D629C0-8FC8-4465-8DFF-9C114759AF75}"/>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pic>
        <p:nvPicPr>
          <p:cNvPr id="10" name="Content Placeholder 20">
            <a:extLst>
              <a:ext uri="{FF2B5EF4-FFF2-40B4-BE49-F238E27FC236}">
                <a16:creationId xmlns:a16="http://schemas.microsoft.com/office/drawing/2014/main" id="{64D0409E-2098-4D2C-A01B-D646FAC7D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868" y="3222399"/>
            <a:ext cx="4626812" cy="1752347"/>
          </a:xfrm>
          <a:prstGeom prst="rect">
            <a:avLst/>
          </a:prstGeom>
        </p:spPr>
      </p:pic>
    </p:spTree>
    <p:extLst>
      <p:ext uri="{BB962C8B-B14F-4D97-AF65-F5344CB8AC3E}">
        <p14:creationId xmlns:p14="http://schemas.microsoft.com/office/powerpoint/2010/main" val="291526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Telemetry Details – Summary</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7608570" cy="4052146"/>
          </a:xfrm>
        </p:spPr>
        <p:txBody>
          <a:bodyPr>
            <a:normAutofit/>
          </a:bodyPr>
          <a:lstStyle/>
          <a:p>
            <a:r>
              <a:rPr lang="en-AU" dirty="0"/>
              <a:t> Devices used will be RFD900 serial modems (or similar)</a:t>
            </a:r>
          </a:p>
          <a:p>
            <a:pPr lvl="1"/>
            <a:r>
              <a:rPr lang="en-AU" dirty="0">
                <a:hlinkClick r:id="rId2"/>
              </a:rPr>
              <a:t>http://store.rfdesign.com.au/rfd-900p-modem/</a:t>
            </a:r>
            <a:endParaRPr lang="en-AU" dirty="0"/>
          </a:p>
          <a:p>
            <a:r>
              <a:rPr lang="en-AU" dirty="0"/>
              <a:t> 1 modem will be provided per group, but is to be kept out at Da Vinci (you will be briefed on this during your next lab induction)</a:t>
            </a:r>
          </a:p>
          <a:p>
            <a:r>
              <a:rPr lang="en-AU" dirty="0"/>
              <a:t> All modems will be pre-configured, and should all be plug-and-play</a:t>
            </a:r>
          </a:p>
          <a:p>
            <a:r>
              <a:rPr lang="en-AU" dirty="0"/>
              <a:t> Autopilots will have to be updated with a new firmware to ensure compatibility (this can be done in Practicals 3-5)</a:t>
            </a:r>
          </a:p>
          <a:p>
            <a:r>
              <a:rPr lang="en-AU" dirty="0"/>
              <a:t> Some configuration required for GCS/</a:t>
            </a:r>
            <a:r>
              <a:rPr lang="en-AU" i="1" dirty="0" err="1"/>
              <a:t>mavros</a:t>
            </a:r>
            <a:r>
              <a:rPr lang="en-AU" dirty="0"/>
              <a:t> interfaces, however this will be less than was previously required with </a:t>
            </a:r>
            <a:r>
              <a:rPr lang="en-AU" dirty="0" err="1"/>
              <a:t>WiFi</a:t>
            </a:r>
            <a:r>
              <a:rPr lang="en-AU" dirty="0"/>
              <a:t> modules</a:t>
            </a:r>
          </a:p>
          <a:p>
            <a:pPr>
              <a:buFontTx/>
              <a:buChar char="-"/>
            </a:pPr>
            <a:endParaRPr lang="en-AU" dirty="0"/>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6</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63D629C0-8FC8-4465-8DFF-9C114759AF75}"/>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pic>
        <p:nvPicPr>
          <p:cNvPr id="11" name="Picture 10">
            <a:extLst>
              <a:ext uri="{FF2B5EF4-FFF2-40B4-BE49-F238E27FC236}">
                <a16:creationId xmlns:a16="http://schemas.microsoft.com/office/drawing/2014/main" id="{0AE60B45-448B-407A-BE40-A6B476268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0396" y="2811242"/>
            <a:ext cx="2592182" cy="2309399"/>
          </a:xfrm>
          <a:prstGeom prst="rect">
            <a:avLst/>
          </a:prstGeom>
        </p:spPr>
      </p:pic>
    </p:spTree>
    <p:extLst>
      <p:ext uri="{BB962C8B-B14F-4D97-AF65-F5344CB8AC3E}">
        <p14:creationId xmlns:p14="http://schemas.microsoft.com/office/powerpoint/2010/main" val="371589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Telemetry Details – Interfacing</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80" y="1845734"/>
            <a:ext cx="7608570" cy="4052146"/>
          </a:xfrm>
        </p:spPr>
        <p:txBody>
          <a:bodyPr>
            <a:normAutofit/>
          </a:bodyPr>
          <a:lstStyle/>
          <a:p>
            <a:r>
              <a:rPr lang="en-AU" dirty="0"/>
              <a:t> “Standard” 6-pin serial adaptor </a:t>
            </a:r>
          </a:p>
          <a:p>
            <a:pPr lvl="1"/>
            <a:r>
              <a:rPr lang="en-AU" dirty="0"/>
              <a:t>Only 4 connected: [GND, N/C, 5V, Tx, Rx, N/C] </a:t>
            </a:r>
          </a:p>
          <a:p>
            <a:r>
              <a:rPr lang="en-AU" dirty="0"/>
              <a:t> Can be mounted via:</a:t>
            </a:r>
          </a:p>
          <a:p>
            <a:pPr lvl="1"/>
            <a:r>
              <a:rPr lang="en-AU" dirty="0"/>
              <a:t>Airframe using bolts</a:t>
            </a:r>
          </a:p>
          <a:p>
            <a:pPr lvl="1"/>
            <a:r>
              <a:rPr lang="en-AU" dirty="0"/>
              <a:t>Clips or tape</a:t>
            </a:r>
          </a:p>
          <a:p>
            <a:pPr lvl="1"/>
            <a:r>
              <a:rPr lang="en-AU" dirty="0"/>
              <a:t>Fully seated using all output pins / bracket</a:t>
            </a:r>
          </a:p>
          <a:p>
            <a:r>
              <a:rPr lang="en-AU" dirty="0"/>
              <a:t> Acts as a transparent bridge, i.e. for further testing away from the lab, the connection to the GCS can be simulated with a direct connection</a:t>
            </a:r>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7</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63D629C0-8FC8-4465-8DFF-9C114759AF75}"/>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pic>
        <p:nvPicPr>
          <p:cNvPr id="12" name="Picture 11">
            <a:extLst>
              <a:ext uri="{FF2B5EF4-FFF2-40B4-BE49-F238E27FC236}">
                <a16:creationId xmlns:a16="http://schemas.microsoft.com/office/drawing/2014/main" id="{CCC140F1-BB78-4F6B-A549-84BB5CD01C4E}"/>
              </a:ext>
            </a:extLst>
          </p:cNvPr>
          <p:cNvPicPr>
            <a:picLocks noChangeAspect="1"/>
          </p:cNvPicPr>
          <p:nvPr/>
        </p:nvPicPr>
        <p:blipFill>
          <a:blip r:embed="rId3"/>
          <a:stretch>
            <a:fillRect/>
          </a:stretch>
        </p:blipFill>
        <p:spPr>
          <a:xfrm>
            <a:off x="6257924" y="1832228"/>
            <a:ext cx="4897755" cy="2179502"/>
          </a:xfrm>
          <a:prstGeom prst="rect">
            <a:avLst/>
          </a:prstGeom>
        </p:spPr>
      </p:pic>
    </p:spTree>
    <p:extLst>
      <p:ext uri="{BB962C8B-B14F-4D97-AF65-F5344CB8AC3E}">
        <p14:creationId xmlns:p14="http://schemas.microsoft.com/office/powerpoint/2010/main" val="178085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GCS Visualisation</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a:xfrm>
            <a:off x="1097279" y="1845734"/>
            <a:ext cx="10115203" cy="4052146"/>
          </a:xfrm>
        </p:spPr>
        <p:txBody>
          <a:bodyPr>
            <a:normAutofit fontScale="92500" lnSpcReduction="10000"/>
          </a:bodyPr>
          <a:lstStyle/>
          <a:p>
            <a:r>
              <a:rPr lang="en-AU" dirty="0"/>
              <a:t> ROS session recording with </a:t>
            </a:r>
            <a:r>
              <a:rPr lang="en-AU" i="1" dirty="0" err="1"/>
              <a:t>rosbag</a:t>
            </a:r>
            <a:endParaRPr lang="en-AU" dirty="0"/>
          </a:p>
          <a:p>
            <a:r>
              <a:rPr lang="en-AU" dirty="0"/>
              <a:t> RQT Plugins</a:t>
            </a:r>
          </a:p>
          <a:p>
            <a:pPr lvl="1"/>
            <a:r>
              <a:rPr lang="en-AU" dirty="0"/>
              <a:t>MAVROS GUI (</a:t>
            </a:r>
            <a:r>
              <a:rPr lang="en-AU" dirty="0">
                <a:hlinkClick r:id="rId2"/>
              </a:rPr>
              <a:t>https://github.com/qutas/rqt_mavros_gui</a:t>
            </a:r>
            <a:r>
              <a:rPr lang="en-AU" dirty="0"/>
              <a:t>)</a:t>
            </a:r>
          </a:p>
          <a:p>
            <a:pPr lvl="1"/>
            <a:r>
              <a:rPr lang="en-AU" dirty="0"/>
              <a:t>Robin GCS (</a:t>
            </a:r>
            <a:r>
              <a:rPr lang="en-AU" dirty="0">
                <a:hlinkClick r:id="rId3"/>
              </a:rPr>
              <a:t>https://github.com/qutas/rqt_robin_gcs</a:t>
            </a:r>
            <a:r>
              <a:rPr lang="en-AU" dirty="0"/>
              <a:t>)</a:t>
            </a:r>
          </a:p>
          <a:p>
            <a:pPr lvl="1"/>
            <a:r>
              <a:rPr lang="en-AU" dirty="0"/>
              <a:t>Generic HUD (</a:t>
            </a:r>
            <a:r>
              <a:rPr lang="en-AU" dirty="0">
                <a:hlinkClick r:id="rId4"/>
              </a:rPr>
              <a:t>https://github.com/qutas/rqt_generic_hud</a:t>
            </a:r>
            <a:r>
              <a:rPr lang="en-AU" dirty="0"/>
              <a:t>)</a:t>
            </a:r>
          </a:p>
          <a:p>
            <a:pPr lvl="1"/>
            <a:r>
              <a:rPr lang="en-AU" dirty="0"/>
              <a:t>Eyedropper (</a:t>
            </a:r>
            <a:r>
              <a:rPr lang="en-AU" dirty="0">
                <a:hlinkClick r:id="rId5"/>
              </a:rPr>
              <a:t>https://github.com/qutas/rqt_eyedropper</a:t>
            </a:r>
            <a:r>
              <a:rPr lang="en-AU" dirty="0"/>
              <a:t>)</a:t>
            </a:r>
          </a:p>
          <a:p>
            <a:pPr lvl="1"/>
            <a:r>
              <a:rPr lang="en-AU" dirty="0"/>
              <a:t>Image View (multiple uses)</a:t>
            </a:r>
          </a:p>
          <a:p>
            <a:pPr lvl="1"/>
            <a:r>
              <a:rPr lang="en-AU" dirty="0"/>
              <a:t>Graph (visualise ROS node/topic environment)</a:t>
            </a:r>
          </a:p>
          <a:p>
            <a:pPr lvl="1"/>
            <a:r>
              <a:rPr lang="en-AU" dirty="0" err="1"/>
              <a:t>MultiPlot</a:t>
            </a:r>
            <a:r>
              <a:rPr lang="en-AU" dirty="0"/>
              <a:t> (visualise data in on a 2D graph)</a:t>
            </a:r>
          </a:p>
          <a:p>
            <a:r>
              <a:rPr lang="en-AU" dirty="0"/>
              <a:t> RVIZ Plugins</a:t>
            </a:r>
          </a:p>
          <a:p>
            <a:pPr lvl="1"/>
            <a:r>
              <a:rPr lang="en-AU" dirty="0"/>
              <a:t>Pose (multiple uses)</a:t>
            </a:r>
          </a:p>
          <a:p>
            <a:pPr lvl="1"/>
            <a:r>
              <a:rPr lang="en-AU" dirty="0"/>
              <a:t>Path (visualisation of navigation)</a:t>
            </a:r>
          </a:p>
          <a:p>
            <a:pPr lvl="1"/>
            <a:r>
              <a:rPr lang="en-AU" dirty="0"/>
              <a:t>Occupancy Grid (display of obstacle)</a:t>
            </a:r>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8</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
        <p:nvSpPr>
          <p:cNvPr id="9" name="Footer Placeholder 4">
            <a:extLst>
              <a:ext uri="{FF2B5EF4-FFF2-40B4-BE49-F238E27FC236}">
                <a16:creationId xmlns:a16="http://schemas.microsoft.com/office/drawing/2014/main" id="{63D629C0-8FC8-4465-8DFF-9C114759AF75}"/>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spTree>
    <p:extLst>
      <p:ext uri="{BB962C8B-B14F-4D97-AF65-F5344CB8AC3E}">
        <p14:creationId xmlns:p14="http://schemas.microsoft.com/office/powerpoint/2010/main" val="156952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DFD2-C696-4A6F-A4AC-EEC8A8A231EE}"/>
              </a:ext>
            </a:extLst>
          </p:cNvPr>
          <p:cNvSpPr>
            <a:spLocks noGrp="1"/>
          </p:cNvSpPr>
          <p:nvPr>
            <p:ph type="title"/>
          </p:nvPr>
        </p:nvSpPr>
        <p:spPr>
          <a:xfrm>
            <a:off x="3338713" y="1978243"/>
            <a:ext cx="10058400" cy="1450757"/>
          </a:xfrm>
        </p:spPr>
        <p:txBody>
          <a:bodyPr>
            <a:normAutofit/>
          </a:bodyPr>
          <a:lstStyle/>
          <a:p>
            <a:r>
              <a:rPr lang="en-AU" sz="9600" dirty="0"/>
              <a:t>Navigation </a:t>
            </a:r>
          </a:p>
        </p:txBody>
      </p:sp>
      <p:sp>
        <p:nvSpPr>
          <p:cNvPr id="5" name="Slide Number Placeholder 4">
            <a:extLst>
              <a:ext uri="{FF2B5EF4-FFF2-40B4-BE49-F238E27FC236}">
                <a16:creationId xmlns:a16="http://schemas.microsoft.com/office/drawing/2014/main" id="{7D38F6F2-4F90-4568-8059-621DF1FB8EFE}"/>
              </a:ext>
            </a:extLst>
          </p:cNvPr>
          <p:cNvSpPr>
            <a:spLocks noGrp="1"/>
          </p:cNvSpPr>
          <p:nvPr>
            <p:ph type="sldNum" sz="quarter" idx="12"/>
          </p:nvPr>
        </p:nvSpPr>
        <p:spPr/>
        <p:txBody>
          <a:bodyPr/>
          <a:lstStyle/>
          <a:p>
            <a:fld id="{E159FAB7-1BA5-40A1-A1A1-79347EBC2B67}" type="slidenum">
              <a:rPr lang="en-AU" smtClean="0"/>
              <a:t>9</a:t>
            </a:fld>
            <a:endParaRPr lang="en-AU"/>
          </a:p>
        </p:txBody>
      </p:sp>
      <p:sp>
        <p:nvSpPr>
          <p:cNvPr id="4" name="Footer Placeholder 4">
            <a:extLst>
              <a:ext uri="{FF2B5EF4-FFF2-40B4-BE49-F238E27FC236}">
                <a16:creationId xmlns:a16="http://schemas.microsoft.com/office/drawing/2014/main" id="{76EC0995-3884-49CD-9452-7235E71A105B}"/>
              </a:ext>
            </a:extLst>
          </p:cNvPr>
          <p:cNvSpPr>
            <a:spLocks noGrp="1"/>
          </p:cNvSpPr>
          <p:nvPr>
            <p:ph type="ftr" sz="quarter" idx="11"/>
          </p:nvPr>
        </p:nvSpPr>
        <p:spPr>
          <a:xfrm>
            <a:off x="3686185" y="6459785"/>
            <a:ext cx="4822804" cy="365125"/>
          </a:xfrm>
        </p:spPr>
        <p:txBody>
          <a:bodyPr/>
          <a:lstStyle/>
          <a:p>
            <a:r>
              <a:rPr lang="en-US" dirty="0"/>
              <a:t>EGH450 – Tutorial 3 – Autopilot &amp; Navigation</a:t>
            </a:r>
          </a:p>
        </p:txBody>
      </p:sp>
      <p:grpSp>
        <p:nvGrpSpPr>
          <p:cNvPr id="6" name="Group 5">
            <a:extLst>
              <a:ext uri="{FF2B5EF4-FFF2-40B4-BE49-F238E27FC236}">
                <a16:creationId xmlns:a16="http://schemas.microsoft.com/office/drawing/2014/main" id="{95A1E7A9-8776-4B99-B36C-C1DB7B66418F}"/>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07F3EFD6-8751-4980-AD3E-CB76CB0DD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6581E1AE-9E03-425F-B7C9-EFF5D0169873}"/>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25405483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6" id="{895BF789-CAE1-436F-83B5-22C411FFC608}" vid="{67C1A10F-032D-4254-B9EA-2C886C87B8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968</TotalTime>
  <Words>1576</Words>
  <Application>Microsoft Office PowerPoint</Application>
  <PresentationFormat>Widescreen</PresentationFormat>
  <Paragraphs>213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Consolas</vt:lpstr>
      <vt:lpstr>Courier New</vt:lpstr>
      <vt:lpstr>Retrospect</vt:lpstr>
      <vt:lpstr>EGH450 Advanced Unmanned Aircraft Systems Tutorial 03 Autopilot &amp; Navigation</vt:lpstr>
      <vt:lpstr>Autopilot Integration</vt:lpstr>
      <vt:lpstr>Autopilot Subsystem Summary</vt:lpstr>
      <vt:lpstr>GCS → Autopilot Communication</vt:lpstr>
      <vt:lpstr>GCS → Autopilot Communication</vt:lpstr>
      <vt:lpstr>Telemetry Details – Summary</vt:lpstr>
      <vt:lpstr>Telemetry Details – Interfacing</vt:lpstr>
      <vt:lpstr>GCS Visualisation</vt:lpstr>
      <vt:lpstr>Navigation </vt:lpstr>
      <vt:lpstr>Navigation Subsystem Info</vt:lpstr>
      <vt:lpstr>Navigation Background</vt:lpstr>
      <vt:lpstr>Navigation Background</vt:lpstr>
      <vt:lpstr>Navigation – Contrail Package</vt:lpstr>
      <vt:lpstr>Navigation – UAVUSR Emulator</vt:lpstr>
      <vt:lpstr>Navigation – UAVUSR Emulator Demo</vt:lpstr>
      <vt:lpstr>PowerPoint Presentation</vt:lpstr>
      <vt:lpstr>Navigation – UAVUSR Emulator Demo</vt:lpstr>
      <vt:lpstr>Navigation – Frames of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EGH450</dc:title>
  <dc:creator>Kye Morton</dc:creator>
  <cp:lastModifiedBy>Umesh Mutubandara</cp:lastModifiedBy>
  <cp:revision>78</cp:revision>
  <dcterms:created xsi:type="dcterms:W3CDTF">2017-07-12T02:42:19Z</dcterms:created>
  <dcterms:modified xsi:type="dcterms:W3CDTF">2018-08-08T05:59:11Z</dcterms:modified>
</cp:coreProperties>
</file>